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08" r:id="rId1"/>
    <p:sldMasterId id="2147483831" r:id="rId2"/>
    <p:sldMasterId id="2147485122" r:id="rId3"/>
    <p:sldMasterId id="2147485131" r:id="rId4"/>
  </p:sldMasterIdLst>
  <p:notesMasterIdLst>
    <p:notesMasterId r:id="rId20"/>
  </p:notesMasterIdLst>
  <p:handoutMasterIdLst>
    <p:handoutMasterId r:id="rId21"/>
  </p:handoutMasterIdLst>
  <p:sldIdLst>
    <p:sldId id="9107" r:id="rId5"/>
    <p:sldId id="9131" r:id="rId6"/>
    <p:sldId id="9116" r:id="rId7"/>
    <p:sldId id="9143" r:id="rId8"/>
    <p:sldId id="9127" r:id="rId9"/>
    <p:sldId id="9134" r:id="rId10"/>
    <p:sldId id="9135" r:id="rId11"/>
    <p:sldId id="9136" r:id="rId12"/>
    <p:sldId id="9137" r:id="rId13"/>
    <p:sldId id="9138" r:id="rId14"/>
    <p:sldId id="9145" r:id="rId15"/>
    <p:sldId id="9146" r:id="rId16"/>
    <p:sldId id="9147" r:id="rId17"/>
    <p:sldId id="9148" r:id="rId18"/>
    <p:sldId id="9068" r:id="rId19"/>
  </p:sldIdLst>
  <p:sldSz cx="9144000" cy="5143500" type="screen16x9"/>
  <p:notesSz cx="6792913" cy="9925050"/>
  <p:defaultTextStyle>
    <a:defPPr>
      <a:defRPr lang="ru-RU"/>
    </a:defPPr>
    <a:lvl1pPr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344285" indent="112646"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690156" indent="-3175"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034439" indent="-4763"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380310" indent="-6350"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4651" algn="l" defTabSz="9138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1581" algn="l" defTabSz="9138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198510" algn="l" defTabSz="9138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5439" algn="l" defTabSz="9138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7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54" userDrawn="1">
          <p15:clr>
            <a:srgbClr val="A4A3A4"/>
          </p15:clr>
        </p15:guide>
        <p15:guide id="5" orient="horz" pos="3126" userDrawn="1">
          <p15:clr>
            <a:srgbClr val="A4A3A4"/>
          </p15:clr>
        </p15:guide>
        <p15:guide id="6" pos="2153" userDrawn="1">
          <p15:clr>
            <a:srgbClr val="A4A3A4"/>
          </p15:clr>
        </p15:guide>
        <p15:guide id="7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ar Kapyatov" initials="A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0000"/>
    <a:srgbClr val="D5F2FC"/>
    <a:srgbClr val="1D4999"/>
    <a:srgbClr val="FFB2B2"/>
    <a:srgbClr val="FFFFFF"/>
    <a:srgbClr val="0065BD"/>
    <a:srgbClr val="8FAADC"/>
    <a:srgbClr val="2E75B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36" autoAdjust="0"/>
    <p:restoredTop sz="95211" autoAdjust="0"/>
  </p:normalViewPr>
  <p:slideViewPr>
    <p:cSldViewPr snapToGrid="0">
      <p:cViewPr varScale="1">
        <p:scale>
          <a:sx n="112" d="100"/>
          <a:sy n="112" d="100"/>
        </p:scale>
        <p:origin x="77" y="3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90" y="-90"/>
      </p:cViewPr>
      <p:guideLst>
        <p:guide orient="horz" pos="3128"/>
        <p:guide pos="2167"/>
        <p:guide orient="horz" pos="3127"/>
        <p:guide pos="2154"/>
        <p:guide orient="horz" pos="3126"/>
        <p:guide pos="2153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DFC8963-2523-4E22-B3EE-278C2D79AE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4282" cy="497679"/>
          </a:xfrm>
          <a:prstGeom prst="rect">
            <a:avLst/>
          </a:prstGeom>
        </p:spPr>
        <p:txBody>
          <a:bodyPr vert="horz" lIns="91620" tIns="45811" rIns="91620" bIns="45811" rtlCol="0"/>
          <a:lstStyle>
            <a:lvl1pPr algn="l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53BB5F1-5564-408D-AF85-DB8A71E785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047" y="2"/>
            <a:ext cx="2944281" cy="497679"/>
          </a:xfrm>
          <a:prstGeom prst="rect">
            <a:avLst/>
          </a:prstGeom>
        </p:spPr>
        <p:txBody>
          <a:bodyPr vert="horz" lIns="91620" tIns="45811" rIns="91620" bIns="45811" rtlCol="0"/>
          <a:lstStyle>
            <a:lvl1pPr algn="r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FC51AD-3A42-4308-AE02-C4769D5FDC58}" type="datetimeFigureOut">
              <a:rPr lang="ru-RU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7D5B113-E6A1-4D45-8578-CCBE143AB8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6" y="9427377"/>
            <a:ext cx="2944282" cy="497679"/>
          </a:xfrm>
          <a:prstGeom prst="rect">
            <a:avLst/>
          </a:prstGeom>
        </p:spPr>
        <p:txBody>
          <a:bodyPr vert="horz" lIns="91620" tIns="45811" rIns="91620" bIns="45811" rtlCol="0" anchor="b"/>
          <a:lstStyle>
            <a:lvl1pPr algn="l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390484A-0F79-4591-8297-BED10FBB77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047" y="9427377"/>
            <a:ext cx="2944281" cy="497679"/>
          </a:xfrm>
          <a:prstGeom prst="rect">
            <a:avLst/>
          </a:prstGeom>
        </p:spPr>
        <p:txBody>
          <a:bodyPr vert="horz" wrap="square" lIns="91620" tIns="45811" rIns="91620" bIns="45811" numCol="1" anchor="b" anchorCtr="0" compatLnSpc="1">
            <a:prstTxWarp prst="textNoShape">
              <a:avLst/>
            </a:prstTxWarp>
          </a:bodyPr>
          <a:lstStyle>
            <a:lvl1pPr algn="r" defTabSz="916895">
              <a:defRPr sz="1200"/>
            </a:lvl1pPr>
          </a:lstStyle>
          <a:p>
            <a:fld id="{4DE45DD4-AB7F-4AB0-A750-CE638BB6A4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8238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78572ECC-BD59-43A3-BE3D-CCCF92563A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4282" cy="497679"/>
          </a:xfrm>
          <a:prstGeom prst="rect">
            <a:avLst/>
          </a:prstGeom>
        </p:spPr>
        <p:txBody>
          <a:bodyPr vert="horz" lIns="91620" tIns="45811" rIns="91620" bIns="45811" rtlCol="0"/>
          <a:lstStyle>
            <a:lvl1pPr algn="l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7BA5FEE-702A-431C-AA57-6EE660B48A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7047" y="2"/>
            <a:ext cx="2944281" cy="497679"/>
          </a:xfrm>
          <a:prstGeom prst="rect">
            <a:avLst/>
          </a:prstGeom>
        </p:spPr>
        <p:txBody>
          <a:bodyPr vert="horz" lIns="91620" tIns="45811" rIns="91620" bIns="45811" rtlCol="0"/>
          <a:lstStyle>
            <a:lvl1pPr algn="r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B1E05B-98FE-4E4C-803B-B55B2E198AC7}" type="datetimeFigureOut">
              <a:rPr lang="ru-RU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CCB2F0AD-F5D5-4C86-ACF0-E021E57964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48363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20" tIns="45811" rIns="91620" bIns="4581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592FAAD7-7B62-4026-8F44-12A0F4C86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5" y="4775499"/>
            <a:ext cx="5434012" cy="3910108"/>
          </a:xfrm>
          <a:prstGeom prst="rect">
            <a:avLst/>
          </a:prstGeom>
        </p:spPr>
        <p:txBody>
          <a:bodyPr vert="horz" lIns="91620" tIns="45811" rIns="91620" bIns="45811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7229559-B7D3-4691-B820-0277326DCA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6" y="9427377"/>
            <a:ext cx="2944282" cy="497679"/>
          </a:xfrm>
          <a:prstGeom prst="rect">
            <a:avLst/>
          </a:prstGeom>
        </p:spPr>
        <p:txBody>
          <a:bodyPr vert="horz" lIns="91620" tIns="45811" rIns="91620" bIns="45811" rtlCol="0" anchor="b"/>
          <a:lstStyle>
            <a:lvl1pPr algn="l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483DBB-AADD-48AE-8641-2F93B5BC01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7047" y="9427377"/>
            <a:ext cx="2944281" cy="497679"/>
          </a:xfrm>
          <a:prstGeom prst="rect">
            <a:avLst/>
          </a:prstGeom>
        </p:spPr>
        <p:txBody>
          <a:bodyPr vert="horz" wrap="square" lIns="91620" tIns="45811" rIns="91620" bIns="45811" numCol="1" anchor="b" anchorCtr="0" compatLnSpc="1">
            <a:prstTxWarp prst="textNoShape">
              <a:avLst/>
            </a:prstTxWarp>
          </a:bodyPr>
          <a:lstStyle>
            <a:lvl1pPr algn="r" defTabSz="916895">
              <a:defRPr sz="1200"/>
            </a:lvl1pPr>
          </a:lstStyle>
          <a:p>
            <a:fld id="{6B3E2739-4C72-4271-8277-AC94C9F4E9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5478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285"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90156"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34439"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80310"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27160" algn="l" defTabSz="6908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72589" algn="l" defTabSz="6908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18020" algn="l" defTabSz="6908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63452" algn="l" defTabSz="6908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>
            <a:extLst>
              <a:ext uri="{FF2B5EF4-FFF2-40B4-BE49-F238E27FC236}">
                <a16:creationId xmlns:a16="http://schemas.microsoft.com/office/drawing/2014/main" xmlns="" id="{EE74572F-61A8-440D-A715-61F48B5718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>
            <a:extLst>
              <a:ext uri="{FF2B5EF4-FFF2-40B4-BE49-F238E27FC236}">
                <a16:creationId xmlns:a16="http://schemas.microsoft.com/office/drawing/2014/main" xmlns="" id="{0D63A8AA-014F-42BB-9187-4C3565CB94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5154" eaLnBrk="1" hangingPunct="1">
              <a:spcBef>
                <a:spcPct val="0"/>
              </a:spcBef>
            </a:pPr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72194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85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88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9046">
              <a:defRPr/>
            </a:pPr>
            <a:fld id="{0FA0A742-A0F8-4170-9571-20F33A2CC55B}" type="slidenum">
              <a:rPr lang="ru-RU">
                <a:solidFill>
                  <a:prstClr val="black"/>
                </a:solidFill>
                <a:cs typeface="+mn-cs"/>
              </a:rPr>
              <a:pPr defTabSz="919046">
                <a:defRPr/>
              </a:pPr>
              <a:t>13</a:t>
            </a:fld>
            <a:endParaRPr lang="ru-RU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412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E2739-4C72-4271-8277-AC94C9F4E968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520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E2739-4C72-4271-8277-AC94C9F4E968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60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192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1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312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190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861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189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06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0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289128B-A235-45E8-B45C-2D2BE0816A91}"/>
              </a:ext>
            </a:extLst>
          </p:cNvPr>
          <p:cNvSpPr/>
          <p:nvPr userDrawn="1"/>
        </p:nvSpPr>
        <p:spPr>
          <a:xfrm>
            <a:off x="8855081" y="4981577"/>
            <a:ext cx="327025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/>
            <a:endParaRPr lang="ru-RU" altLang="ru-RU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C8AE3362-4AE3-41B8-95C0-2F1DA5BC1F1A}"/>
              </a:ext>
            </a:extLst>
          </p:cNvPr>
          <p:cNvCxnSpPr/>
          <p:nvPr userDrawn="1"/>
        </p:nvCxnSpPr>
        <p:spPr>
          <a:xfrm>
            <a:off x="0" y="558800"/>
            <a:ext cx="9144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14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gray">
          <a:xfrm>
            <a:off x="8739040" y="4980356"/>
            <a:ext cx="95682" cy="9420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3860"/>
            <a:fld id="{42C328C1-A84F-4A39-A664-DBA00541A8C6}" type="slidenum">
              <a:rPr lang="en-US" sz="600" smtClean="0">
                <a:solidFill>
                  <a:srgbClr val="808080"/>
                </a:solidFill>
                <a:cs typeface="+mn-cs"/>
              </a:rPr>
              <a:pPr defTabSz="913860"/>
              <a:t>‹#›</a:t>
            </a:fld>
            <a:endParaRPr lang="en-US" sz="600" dirty="0">
              <a:solidFill>
                <a:srgbClr val="808080"/>
              </a:solidFill>
              <a:cs typeface="+mn-cs"/>
            </a:endParaRPr>
          </a:p>
        </p:txBody>
      </p:sp>
      <p:sp>
        <p:nvSpPr>
          <p:cNvPr id="9" name="SlideLogoText" hidden="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7861075" y="4980356"/>
            <a:ext cx="775268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001"/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001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33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40" userDrawn="1">
          <p15:clr>
            <a:srgbClr val="F26B43"/>
          </p15:clr>
        </p15:guide>
        <p15:guide id="2" pos="99" userDrawn="1">
          <p15:clr>
            <a:srgbClr val="F26B43"/>
          </p15:clr>
        </p15:guide>
        <p15:guide id="3" orient="horz" pos="688" userDrawn="1">
          <p15:clr>
            <a:srgbClr val="F26B43"/>
          </p15:clr>
        </p15:guide>
        <p15:guide id="4" orient="horz" pos="3911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9C2D0DCE-CDCF-4279-9C42-4592E8D9FA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46892904"/>
              </p:ext>
            </p:extLst>
          </p:nvPr>
        </p:nvGraphicFramePr>
        <p:xfrm>
          <a:off x="1216" y="1216"/>
          <a:ext cx="1214" cy="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" y="1216"/>
                        <a:ext cx="1214" cy="1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/>
          <p:cNvSpPr txBox="1">
            <a:spLocks/>
          </p:cNvSpPr>
          <p:nvPr userDrawn="1"/>
        </p:nvSpPr>
        <p:spPr bwMode="black">
          <a:xfrm>
            <a:off x="8739040" y="4980356"/>
            <a:ext cx="95682" cy="9420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3860"/>
            <a:fld id="{42C328C1-A84F-4A39-A664-DBA00541A8C6}" type="slidenum">
              <a:rPr lang="en-US" sz="600" smtClean="0">
                <a:solidFill>
                  <a:srgbClr val="FFFFFF"/>
                </a:solidFill>
                <a:cs typeface="+mn-cs"/>
              </a:rPr>
              <a:pPr defTabSz="913860"/>
              <a:t>‹#›</a:t>
            </a:fld>
            <a:endParaRPr lang="en-US" sz="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" name="SlideLogoText" hidden="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7861075" y="4980356"/>
            <a:ext cx="775268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001"/>
            <a:r>
              <a:rPr lang="en-US" sz="600" dirty="0">
                <a:solidFill>
                  <a:srgbClr val="FFFFFF"/>
                </a:solidFill>
                <a:latin typeface="Arial"/>
                <a:cs typeface="+mn-cs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001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063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08" userDrawn="1">
          <p15:clr>
            <a:srgbClr val="000000"/>
          </p15:clr>
        </p15:guide>
        <p15:guide id="2" orient="horz" pos="570" userDrawn="1">
          <p15:clr>
            <a:srgbClr val="000000"/>
          </p15:clr>
        </p15:guide>
        <p15:guide id="3" orient="horz" pos="3912" userDrawn="1">
          <p15:clr>
            <a:srgbClr val="000000"/>
          </p15:clr>
        </p15:guide>
        <p15:guide id="4" pos="96" userDrawn="1">
          <p15:clr>
            <a:srgbClr val="00000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84177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2701535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4" name="Google Shape;12;p1"/>
          <p:cNvSpPr txBox="1">
            <a:spLocks noGrp="1"/>
          </p:cNvSpPr>
          <p:nvPr>
            <p:ph type="dt" idx="11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  <a:ln/>
        </p:spPr>
        <p:txBody>
          <a:bodyPr lIns="68529" tIns="34265" rIns="68529" bIns="34265"/>
          <a:lstStyle>
            <a:lvl1pPr>
              <a:defRPr/>
            </a:lvl1pPr>
          </a:lstStyle>
          <a:p>
            <a:pPr defTabSz="913860">
              <a:defRPr/>
            </a:pPr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" name="Google Shape;13;p1"/>
          <p:cNvSpPr txBox="1">
            <a:spLocks noGrp="1"/>
          </p:cNvSpPr>
          <p:nvPr>
            <p:ph type="ftr" idx="12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ln/>
        </p:spPr>
        <p:txBody>
          <a:bodyPr lIns="68529" tIns="34265" rIns="68529" bIns="34265"/>
          <a:lstStyle>
            <a:lvl1pPr>
              <a:defRPr/>
            </a:lvl1pPr>
          </a:lstStyle>
          <a:p>
            <a:pPr defTabSz="913860">
              <a:defRPr/>
            </a:pPr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" name="Google Shape;14;p1"/>
          <p:cNvSpPr txBox="1">
            <a:spLocks noGrp="1"/>
          </p:cNvSpPr>
          <p:nvPr>
            <p:ph type="sldNum" idx="13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ln/>
        </p:spPr>
        <p:txBody>
          <a:bodyPr lIns="68529" tIns="34265" rIns="68529" bIns="34265"/>
          <a:lstStyle>
            <a:lvl1pPr>
              <a:defRPr/>
            </a:lvl1pPr>
          </a:lstStyle>
          <a:p>
            <a:pPr defTabSz="913860">
              <a:defRPr/>
            </a:pPr>
            <a:fld id="{DFD0BCF4-D47E-4C67-B3E5-CB405E08B655}" type="slidenum">
              <a:rPr lang="ru-RU" alt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3860">
                <a:defRPr/>
              </a:pPr>
              <a:t>‹#›</a:t>
            </a:fld>
            <a:endParaRPr lang="ru-RU" alt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033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3"/>
            <a:ext cx="9144000" cy="2733403"/>
          </a:xfrm>
          <a:custGeom>
            <a:avLst/>
            <a:gdLst>
              <a:gd name="connsiteX0" fmla="*/ 0 w 12192000"/>
              <a:gd name="connsiteY0" fmla="*/ 0 h 3644537"/>
              <a:gd name="connsiteX1" fmla="*/ 12192000 w 12192000"/>
              <a:gd name="connsiteY1" fmla="*/ 0 h 3644537"/>
              <a:gd name="connsiteX2" fmla="*/ 12192000 w 12192000"/>
              <a:gd name="connsiteY2" fmla="*/ 3644537 h 3644537"/>
              <a:gd name="connsiteX3" fmla="*/ 0 w 12192000"/>
              <a:gd name="connsiteY3" fmla="*/ 3644537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44537">
                <a:moveTo>
                  <a:pt x="0" y="0"/>
                </a:moveTo>
                <a:lnTo>
                  <a:pt x="12192000" y="0"/>
                </a:lnTo>
                <a:lnTo>
                  <a:pt x="12192000" y="3644537"/>
                </a:lnTo>
                <a:lnTo>
                  <a:pt x="0" y="3644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xmlns="" id="{EF22E7C5-3AE3-452D-920D-E4A4CAB4E0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lIns="69929" tIns="34964" rIns="69929" bIns="34964"/>
          <a:lstStyle>
            <a:lvl1pPr>
              <a:defRPr/>
            </a:lvl1pPr>
          </a:lstStyle>
          <a:p>
            <a:pPr defTabSz="913860">
              <a:defRPr/>
            </a:pPr>
            <a:endParaRPr lang="en-US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29875BD2-4B0D-4688-BE20-96177894C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lIns="69929" tIns="34964" rIns="69929" bIns="34964"/>
          <a:lstStyle>
            <a:lvl1pPr>
              <a:defRPr/>
            </a:lvl1pPr>
          </a:lstStyle>
          <a:p>
            <a:pPr defTabSz="913860">
              <a:defRPr/>
            </a:pPr>
            <a:endParaRPr lang="en-US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006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fld id="{B19B0651-EE4F-4900-A07F-96A6BFA9D0F0}" type="slidenum">
              <a:rPr 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3860"/>
              <a:t>‹#›</a:t>
            </a:fld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78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fld id="{B19B0651-EE4F-4900-A07F-96A6BFA9D0F0}" type="slidenum">
              <a:rPr 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3860"/>
              <a:t>‹#›</a:t>
            </a:fld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913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"/>
            <a:ext cx="9144070" cy="5143463"/>
          </a:xfrm>
          <a:prstGeom prst="rect">
            <a:avLst/>
          </a:prstGeom>
        </p:spPr>
      </p:pic>
      <p:sp>
        <p:nvSpPr>
          <p:cNvPr id="37" name="TitleRectangle"/>
          <p:cNvSpPr>
            <a:spLocks/>
          </p:cNvSpPr>
          <p:nvPr userDrawn="1"/>
        </p:nvSpPr>
        <p:spPr bwMode="white">
          <a:xfrm>
            <a:off x="2127162" y="0"/>
            <a:ext cx="7016838" cy="3036358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60" tIns="34980" rIns="69960" bIns="34980" rtlCol="0" anchor="ctr"/>
          <a:lstStyle/>
          <a:p>
            <a:pPr algn="ctr" defTabSz="914378"/>
            <a:endParaRPr lang="en-US" sz="1200" dirty="0">
              <a:solidFill>
                <a:srgbClr val="000000"/>
              </a:solidFill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4576758"/>
              </p:ext>
            </p:extLst>
          </p:nvPr>
        </p:nvGraphicFramePr>
        <p:xfrm>
          <a:off x="1623" y="1218"/>
          <a:ext cx="1619" cy="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" y="1218"/>
                        <a:ext cx="1619" cy="1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 hidden="1"/>
          <p:cNvSpPr txBox="1">
            <a:spLocks noChangeArrowheads="1"/>
          </p:cNvSpPr>
          <p:nvPr userDrawn="1"/>
        </p:nvSpPr>
        <p:spPr bwMode="auto">
          <a:xfrm>
            <a:off x="8696930" y="27942"/>
            <a:ext cx="301290" cy="9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378" hangingPunct="1">
              <a:defRPr/>
            </a:pPr>
            <a:endParaRPr lang="en-US" sz="800" dirty="0">
              <a:solidFill>
                <a:srgbClr val="482A06"/>
              </a:solidFill>
              <a:latin typeface="Arial"/>
              <a:cs typeface="+mn-cs"/>
            </a:endParaRPr>
          </a:p>
        </p:txBody>
      </p:sp>
      <p:sp>
        <p:nvSpPr>
          <p:cNvPr id="4" name="Working Draft Text"/>
          <p:cNvSpPr txBox="1">
            <a:spLocks noChangeArrowheads="1"/>
          </p:cNvSpPr>
          <p:nvPr userDrawn="1"/>
        </p:nvSpPr>
        <p:spPr bwMode="black">
          <a:xfrm>
            <a:off x="6202975" y="4785836"/>
            <a:ext cx="675372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 hangingPunct="1">
              <a:defRPr/>
            </a:pPr>
            <a:r>
              <a:rPr lang="en-US" sz="600" b="1" dirty="0">
                <a:solidFill>
                  <a:srgbClr val="FFFFFF"/>
                </a:solidFill>
                <a:latin typeface="Arial"/>
                <a:cs typeface="+mn-cs"/>
              </a:rPr>
              <a:t>WORKING DRAFT</a:t>
            </a:r>
          </a:p>
        </p:txBody>
      </p:sp>
      <p:sp>
        <p:nvSpPr>
          <p:cNvPr id="6" name="Working Draft"/>
          <p:cNvSpPr txBox="1">
            <a:spLocks noChangeArrowheads="1"/>
          </p:cNvSpPr>
          <p:nvPr userDrawn="1"/>
        </p:nvSpPr>
        <p:spPr bwMode="black">
          <a:xfrm>
            <a:off x="6202977" y="4880045"/>
            <a:ext cx="2861839" cy="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 hangingPunct="1">
              <a:defRPr/>
            </a:pPr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Last Modified 26/10/2019 20:56 Central Asia Standard Time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7" name="Printed"/>
          <p:cNvSpPr txBox="1">
            <a:spLocks noChangeArrowheads="1"/>
          </p:cNvSpPr>
          <p:nvPr userDrawn="1"/>
        </p:nvSpPr>
        <p:spPr bwMode="black">
          <a:xfrm>
            <a:off x="6202978" y="4974254"/>
            <a:ext cx="2714247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 hangingPunct="1">
              <a:defRPr/>
            </a:pPr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Printed 26/10/2019 17:41 Central Asia Standard Time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 bwMode="gray">
          <a:xfrm>
            <a:off x="2314475" y="1097667"/>
            <a:ext cx="6358614" cy="376834"/>
          </a:xfrm>
          <a:prstGeom prst="rect">
            <a:avLst/>
          </a:prstGeom>
        </p:spPr>
        <p:txBody>
          <a:bodyPr/>
          <a:lstStyle>
            <a:lvl1pPr>
              <a:defRPr sz="24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2314475" y="2386825"/>
            <a:ext cx="6358614" cy="24376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314475" y="2734449"/>
            <a:ext cx="6358614" cy="17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 hangingPunct="1">
              <a:defRPr/>
            </a:pPr>
            <a:r>
              <a:rPr lang="en-US" sz="1100" dirty="0">
                <a:solidFill>
                  <a:srgbClr val="808080"/>
                </a:solidFill>
                <a:latin typeface="Arial"/>
                <a:cs typeface="+mn-cs"/>
              </a:rPr>
              <a:t>Document type | Date</a:t>
            </a: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128471" y="4785835"/>
            <a:ext cx="3918450" cy="27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821102" eaLnBrk="0" hangingPunct="0"/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CONFIDENTIAL AND PROPRIETARY</a:t>
            </a:r>
          </a:p>
          <a:p>
            <a:pPr defTabSz="821102" eaLnBrk="0" hangingPunct="0"/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Any use of this material without specific permission is strictly prohibited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15" name="LogoImage" hidden="1">
            <a:extLst>
              <a:ext uri="{FF2B5EF4-FFF2-40B4-BE49-F238E27FC236}">
                <a16:creationId xmlns:a16="http://schemas.microsoft.com/office/drawing/2014/main" xmlns="" id="{EAB2229D-6370-488C-937F-1A93CFBD709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317931" y="197596"/>
            <a:ext cx="1306236" cy="415405"/>
            <a:chOff x="0" y="973"/>
            <a:chExt cx="7680" cy="2374"/>
          </a:xfrm>
        </p:grpSpPr>
        <p:sp>
          <p:nvSpPr>
            <p:cNvPr id="16" name="AutoShape 3" hidden="1">
              <a:extLst>
                <a:ext uri="{FF2B5EF4-FFF2-40B4-BE49-F238E27FC236}">
                  <a16:creationId xmlns:a16="http://schemas.microsoft.com/office/drawing/2014/main" xmlns="" id="{8E86CEE8-2C1E-45F7-BFA1-BEDA55D35732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973"/>
              <a:ext cx="7680" cy="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8"/>
              <a:endParaRPr lang="en-US" sz="120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7" name="Freeform 5" hidden="1">
              <a:extLst>
                <a:ext uri="{FF2B5EF4-FFF2-40B4-BE49-F238E27FC236}">
                  <a16:creationId xmlns:a16="http://schemas.microsoft.com/office/drawing/2014/main" xmlns="" id="{EB2102CC-8FC1-437F-921D-FAB1EA6588E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974"/>
              <a:ext cx="7680" cy="2373"/>
            </a:xfrm>
            <a:custGeom>
              <a:avLst/>
              <a:gdLst>
                <a:gd name="T0" fmla="*/ 4209 w 15155"/>
                <a:gd name="T1" fmla="*/ 2986 h 4678"/>
                <a:gd name="T2" fmla="*/ 3707 w 15155"/>
                <a:gd name="T3" fmla="*/ 2422 h 4678"/>
                <a:gd name="T4" fmla="*/ 3712 w 15155"/>
                <a:gd name="T5" fmla="*/ 2340 h 4678"/>
                <a:gd name="T6" fmla="*/ 4724 w 15155"/>
                <a:gd name="T7" fmla="*/ 4124 h 4678"/>
                <a:gd name="T8" fmla="*/ 3330 w 15155"/>
                <a:gd name="T9" fmla="*/ 3521 h 4678"/>
                <a:gd name="T10" fmla="*/ 5673 w 15155"/>
                <a:gd name="T11" fmla="*/ 3002 h 4678"/>
                <a:gd name="T12" fmla="*/ 6627 w 15155"/>
                <a:gd name="T13" fmla="*/ 2408 h 4678"/>
                <a:gd name="T14" fmla="*/ 6279 w 15155"/>
                <a:gd name="T15" fmla="*/ 4007 h 4678"/>
                <a:gd name="T16" fmla="*/ 10270 w 15155"/>
                <a:gd name="T17" fmla="*/ 3073 h 4678"/>
                <a:gd name="T18" fmla="*/ 10801 w 15155"/>
                <a:gd name="T19" fmla="*/ 4678 h 4678"/>
                <a:gd name="T20" fmla="*/ 11466 w 15155"/>
                <a:gd name="T21" fmla="*/ 3537 h 4678"/>
                <a:gd name="T22" fmla="*/ 10602 w 15155"/>
                <a:gd name="T23" fmla="*/ 3405 h 4678"/>
                <a:gd name="T24" fmla="*/ 14762 w 15155"/>
                <a:gd name="T25" fmla="*/ 3073 h 4678"/>
                <a:gd name="T26" fmla="*/ 14505 w 15155"/>
                <a:gd name="T27" fmla="*/ 2986 h 4678"/>
                <a:gd name="T28" fmla="*/ 14145 w 15155"/>
                <a:gd name="T29" fmla="*/ 4620 h 4678"/>
                <a:gd name="T30" fmla="*/ 15155 w 15155"/>
                <a:gd name="T31" fmla="*/ 2986 h 4678"/>
                <a:gd name="T32" fmla="*/ 10231 w 15155"/>
                <a:gd name="T33" fmla="*/ 4037 h 4678"/>
                <a:gd name="T34" fmla="*/ 9005 w 15155"/>
                <a:gd name="T35" fmla="*/ 2961 h 4678"/>
                <a:gd name="T36" fmla="*/ 8378 w 15155"/>
                <a:gd name="T37" fmla="*/ 3194 h 4678"/>
                <a:gd name="T38" fmla="*/ 8775 w 15155"/>
                <a:gd name="T39" fmla="*/ 4037 h 4678"/>
                <a:gd name="T40" fmla="*/ 9107 w 15155"/>
                <a:gd name="T41" fmla="*/ 3916 h 4678"/>
                <a:gd name="T42" fmla="*/ 9439 w 15155"/>
                <a:gd name="T43" fmla="*/ 4037 h 4678"/>
                <a:gd name="T44" fmla="*/ 9712 w 15155"/>
                <a:gd name="T45" fmla="*/ 4037 h 4678"/>
                <a:gd name="T46" fmla="*/ 7962 w 15155"/>
                <a:gd name="T47" fmla="*/ 3741 h 4678"/>
                <a:gd name="T48" fmla="*/ 7962 w 15155"/>
                <a:gd name="T49" fmla="*/ 3741 h 4678"/>
                <a:gd name="T50" fmla="*/ 12654 w 15155"/>
                <a:gd name="T51" fmla="*/ 2986 h 4678"/>
                <a:gd name="T52" fmla="*/ 12586 w 15155"/>
                <a:gd name="T53" fmla="*/ 4036 h 4678"/>
                <a:gd name="T54" fmla="*/ 11780 w 15155"/>
                <a:gd name="T55" fmla="*/ 3367 h 4678"/>
                <a:gd name="T56" fmla="*/ 11871 w 15155"/>
                <a:gd name="T57" fmla="*/ 4146 h 4678"/>
                <a:gd name="T58" fmla="*/ 13060 w 15155"/>
                <a:gd name="T59" fmla="*/ 3917 h 4678"/>
                <a:gd name="T60" fmla="*/ 13423 w 15155"/>
                <a:gd name="T61" fmla="*/ 4037 h 4678"/>
                <a:gd name="T62" fmla="*/ 12250 w 15155"/>
                <a:gd name="T63" fmla="*/ 3787 h 4678"/>
                <a:gd name="T64" fmla="*/ 12250 w 15155"/>
                <a:gd name="T65" fmla="*/ 3787 h 4678"/>
                <a:gd name="T66" fmla="*/ 8758 w 15155"/>
                <a:gd name="T67" fmla="*/ 1080 h 4678"/>
                <a:gd name="T68" fmla="*/ 8559 w 15155"/>
                <a:gd name="T69" fmla="*/ 1013 h 4678"/>
                <a:gd name="T70" fmla="*/ 9105 w 15155"/>
                <a:gd name="T71" fmla="*/ 2310 h 4678"/>
                <a:gd name="T72" fmla="*/ 9553 w 15155"/>
                <a:gd name="T73" fmla="*/ 626 h 4678"/>
                <a:gd name="T74" fmla="*/ 9293 w 15155"/>
                <a:gd name="T75" fmla="*/ 713 h 4678"/>
                <a:gd name="T76" fmla="*/ 8947 w 15155"/>
                <a:gd name="T77" fmla="*/ 843 h 4678"/>
                <a:gd name="T78" fmla="*/ 5105 w 15155"/>
                <a:gd name="T79" fmla="*/ 349 h 4678"/>
                <a:gd name="T80" fmla="*/ 3793 w 15155"/>
                <a:gd name="T81" fmla="*/ 882 h 4678"/>
                <a:gd name="T82" fmla="*/ 5848 w 15155"/>
                <a:gd name="T83" fmla="*/ 981 h 4678"/>
                <a:gd name="T84" fmla="*/ 6211 w 15155"/>
                <a:gd name="T85" fmla="*/ 1763 h 4678"/>
                <a:gd name="T86" fmla="*/ 6296 w 15155"/>
                <a:gd name="T87" fmla="*/ 601 h 4678"/>
                <a:gd name="T88" fmla="*/ 5638 w 15155"/>
                <a:gd name="T89" fmla="*/ 833 h 4678"/>
                <a:gd name="T90" fmla="*/ 4836 w 15155"/>
                <a:gd name="T91" fmla="*/ 625 h 4678"/>
                <a:gd name="T92" fmla="*/ 4778 w 15155"/>
                <a:gd name="T93" fmla="*/ 1676 h 4678"/>
                <a:gd name="T94" fmla="*/ 4692 w 15155"/>
                <a:gd name="T95" fmla="*/ 0 h 4678"/>
                <a:gd name="T96" fmla="*/ 3614 w 15155"/>
                <a:gd name="T97" fmla="*/ 221 h 4678"/>
                <a:gd name="T98" fmla="*/ 3236 w 15155"/>
                <a:gd name="T99" fmla="*/ 88 h 4678"/>
                <a:gd name="T100" fmla="*/ 3836 w 15155"/>
                <a:gd name="T101" fmla="*/ 1763 h 4678"/>
                <a:gd name="T102" fmla="*/ 7219 w 15155"/>
                <a:gd name="T103" fmla="*/ 683 h 4678"/>
                <a:gd name="T104" fmla="*/ 7226 w 15155"/>
                <a:gd name="T105" fmla="*/ 598 h 4678"/>
                <a:gd name="T106" fmla="*/ 6952 w 15155"/>
                <a:gd name="T107" fmla="*/ 1361 h 4678"/>
                <a:gd name="T108" fmla="*/ 7720 w 15155"/>
                <a:gd name="T109" fmla="*/ 1446 h 4678"/>
                <a:gd name="T110" fmla="*/ 3049 w 15155"/>
                <a:gd name="T111" fmla="*/ 753 h 4678"/>
                <a:gd name="T112" fmla="*/ 2703 w 15155"/>
                <a:gd name="T113" fmla="*/ 1584 h 4678"/>
                <a:gd name="T114" fmla="*/ 87 w 15155"/>
                <a:gd name="T115" fmla="*/ 88 h 4678"/>
                <a:gd name="T116" fmla="*/ 549 w 15155"/>
                <a:gd name="T117" fmla="*/ 1763 h 4678"/>
                <a:gd name="T118" fmla="*/ 1609 w 15155"/>
                <a:gd name="T119" fmla="*/ 259 h 4678"/>
                <a:gd name="T120" fmla="*/ 2069 w 15155"/>
                <a:gd name="T121" fmla="*/ 1676 h 4678"/>
                <a:gd name="T122" fmla="*/ 2070 w 15155"/>
                <a:gd name="T123" fmla="*/ 0 h 4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55" h="4678">
                  <a:moveTo>
                    <a:pt x="4451" y="3751"/>
                  </a:moveTo>
                  <a:cubicBezTo>
                    <a:pt x="4549" y="3607"/>
                    <a:pt x="4604" y="3438"/>
                    <a:pt x="4609" y="3264"/>
                  </a:cubicBezTo>
                  <a:cubicBezTo>
                    <a:pt x="4611" y="3211"/>
                    <a:pt x="4732" y="3072"/>
                    <a:pt x="4766" y="3072"/>
                  </a:cubicBezTo>
                  <a:cubicBezTo>
                    <a:pt x="4834" y="3072"/>
                    <a:pt x="4834" y="3072"/>
                    <a:pt x="4834" y="3072"/>
                  </a:cubicBezTo>
                  <a:cubicBezTo>
                    <a:pt x="4834" y="2986"/>
                    <a:pt x="4834" y="2986"/>
                    <a:pt x="4834" y="2986"/>
                  </a:cubicBezTo>
                  <a:cubicBezTo>
                    <a:pt x="4209" y="2986"/>
                    <a:pt x="4209" y="2986"/>
                    <a:pt x="4209" y="2986"/>
                  </a:cubicBezTo>
                  <a:cubicBezTo>
                    <a:pt x="4209" y="3073"/>
                    <a:pt x="4209" y="3073"/>
                    <a:pt x="4209" y="3073"/>
                  </a:cubicBezTo>
                  <a:cubicBezTo>
                    <a:pt x="4380" y="3078"/>
                    <a:pt x="4487" y="3175"/>
                    <a:pt x="4487" y="3337"/>
                  </a:cubicBezTo>
                  <a:cubicBezTo>
                    <a:pt x="4487" y="3482"/>
                    <a:pt x="4463" y="3591"/>
                    <a:pt x="4395" y="3702"/>
                  </a:cubicBezTo>
                  <a:cubicBezTo>
                    <a:pt x="4155" y="3489"/>
                    <a:pt x="3882" y="3230"/>
                    <a:pt x="3654" y="2986"/>
                  </a:cubicBezTo>
                  <a:cubicBezTo>
                    <a:pt x="3501" y="2928"/>
                    <a:pt x="3404" y="2814"/>
                    <a:pt x="3404" y="2673"/>
                  </a:cubicBezTo>
                  <a:cubicBezTo>
                    <a:pt x="3404" y="2514"/>
                    <a:pt x="3518" y="2422"/>
                    <a:pt x="3707" y="2422"/>
                  </a:cubicBezTo>
                  <a:cubicBezTo>
                    <a:pt x="3942" y="2422"/>
                    <a:pt x="4116" y="2659"/>
                    <a:pt x="4116" y="2777"/>
                  </a:cubicBezTo>
                  <a:cubicBezTo>
                    <a:pt x="4191" y="2777"/>
                    <a:pt x="4191" y="2777"/>
                    <a:pt x="4191" y="2777"/>
                  </a:cubicBezTo>
                  <a:cubicBezTo>
                    <a:pt x="4191" y="2362"/>
                    <a:pt x="4191" y="2362"/>
                    <a:pt x="4191" y="2362"/>
                  </a:cubicBezTo>
                  <a:cubicBezTo>
                    <a:pt x="4116" y="2362"/>
                    <a:pt x="4116" y="2362"/>
                    <a:pt x="4116" y="2362"/>
                  </a:cubicBezTo>
                  <a:cubicBezTo>
                    <a:pt x="4097" y="2391"/>
                    <a:pt x="4074" y="2393"/>
                    <a:pt x="4034" y="2393"/>
                  </a:cubicBezTo>
                  <a:cubicBezTo>
                    <a:pt x="3959" y="2393"/>
                    <a:pt x="3874" y="2340"/>
                    <a:pt x="3712" y="2340"/>
                  </a:cubicBezTo>
                  <a:cubicBezTo>
                    <a:pt x="3453" y="2340"/>
                    <a:pt x="3288" y="2480"/>
                    <a:pt x="3288" y="2732"/>
                  </a:cubicBezTo>
                  <a:cubicBezTo>
                    <a:pt x="3288" y="2887"/>
                    <a:pt x="3346" y="2991"/>
                    <a:pt x="3431" y="3100"/>
                  </a:cubicBezTo>
                  <a:cubicBezTo>
                    <a:pt x="3253" y="3219"/>
                    <a:pt x="3146" y="3420"/>
                    <a:pt x="3148" y="3634"/>
                  </a:cubicBezTo>
                  <a:cubicBezTo>
                    <a:pt x="3148" y="3944"/>
                    <a:pt x="3421" y="4155"/>
                    <a:pt x="3707" y="4155"/>
                  </a:cubicBezTo>
                  <a:cubicBezTo>
                    <a:pt x="3966" y="4155"/>
                    <a:pt x="4145" y="4080"/>
                    <a:pt x="4286" y="3944"/>
                  </a:cubicBezTo>
                  <a:cubicBezTo>
                    <a:pt x="4431" y="4078"/>
                    <a:pt x="4552" y="4124"/>
                    <a:pt x="4724" y="4124"/>
                  </a:cubicBezTo>
                  <a:cubicBezTo>
                    <a:pt x="4913" y="4124"/>
                    <a:pt x="4913" y="4124"/>
                    <a:pt x="4913" y="4124"/>
                  </a:cubicBezTo>
                  <a:cubicBezTo>
                    <a:pt x="4913" y="4036"/>
                    <a:pt x="4913" y="4036"/>
                    <a:pt x="4913" y="4036"/>
                  </a:cubicBezTo>
                  <a:cubicBezTo>
                    <a:pt x="4809" y="4036"/>
                    <a:pt x="4809" y="4036"/>
                    <a:pt x="4809" y="4036"/>
                  </a:cubicBezTo>
                  <a:cubicBezTo>
                    <a:pt x="4685" y="3947"/>
                    <a:pt x="4565" y="3852"/>
                    <a:pt x="4451" y="3751"/>
                  </a:cubicBezTo>
                  <a:close/>
                  <a:moveTo>
                    <a:pt x="3851" y="4015"/>
                  </a:moveTo>
                  <a:cubicBezTo>
                    <a:pt x="3599" y="4015"/>
                    <a:pt x="3330" y="3772"/>
                    <a:pt x="3330" y="3521"/>
                  </a:cubicBezTo>
                  <a:cubicBezTo>
                    <a:pt x="3330" y="3339"/>
                    <a:pt x="3378" y="3243"/>
                    <a:pt x="3470" y="3148"/>
                  </a:cubicBezTo>
                  <a:cubicBezTo>
                    <a:pt x="3707" y="3414"/>
                    <a:pt x="3962" y="3664"/>
                    <a:pt x="4233" y="3896"/>
                  </a:cubicBezTo>
                  <a:cubicBezTo>
                    <a:pt x="4134" y="3971"/>
                    <a:pt x="4008" y="4015"/>
                    <a:pt x="3851" y="4015"/>
                  </a:cubicBezTo>
                  <a:close/>
                  <a:moveTo>
                    <a:pt x="6279" y="4007"/>
                  </a:moveTo>
                  <a:cubicBezTo>
                    <a:pt x="5920" y="4007"/>
                    <a:pt x="5707" y="3758"/>
                    <a:pt x="5678" y="3450"/>
                  </a:cubicBezTo>
                  <a:cubicBezTo>
                    <a:pt x="5664" y="3301"/>
                    <a:pt x="5663" y="3151"/>
                    <a:pt x="5673" y="3002"/>
                  </a:cubicBezTo>
                  <a:cubicBezTo>
                    <a:pt x="5705" y="2605"/>
                    <a:pt x="5887" y="2435"/>
                    <a:pt x="6192" y="2435"/>
                  </a:cubicBezTo>
                  <a:cubicBezTo>
                    <a:pt x="6523" y="2435"/>
                    <a:pt x="6726" y="2803"/>
                    <a:pt x="6726" y="2985"/>
                  </a:cubicBezTo>
                  <a:cubicBezTo>
                    <a:pt x="6801" y="2985"/>
                    <a:pt x="6801" y="2985"/>
                    <a:pt x="6801" y="2985"/>
                  </a:cubicBezTo>
                  <a:cubicBezTo>
                    <a:pt x="6801" y="2362"/>
                    <a:pt x="6801" y="2362"/>
                    <a:pt x="6801" y="2362"/>
                  </a:cubicBezTo>
                  <a:cubicBezTo>
                    <a:pt x="6736" y="2362"/>
                    <a:pt x="6736" y="2362"/>
                    <a:pt x="6736" y="2362"/>
                  </a:cubicBezTo>
                  <a:cubicBezTo>
                    <a:pt x="6709" y="2393"/>
                    <a:pt x="6683" y="2408"/>
                    <a:pt x="6627" y="2408"/>
                  </a:cubicBezTo>
                  <a:cubicBezTo>
                    <a:pt x="6489" y="2408"/>
                    <a:pt x="6370" y="2330"/>
                    <a:pt x="6181" y="2330"/>
                  </a:cubicBezTo>
                  <a:cubicBezTo>
                    <a:pt x="5687" y="2330"/>
                    <a:pt x="5392" y="2732"/>
                    <a:pt x="5392" y="3236"/>
                  </a:cubicBezTo>
                  <a:cubicBezTo>
                    <a:pt x="5392" y="3740"/>
                    <a:pt x="5719" y="4156"/>
                    <a:pt x="6225" y="4156"/>
                  </a:cubicBezTo>
                  <a:cubicBezTo>
                    <a:pt x="6577" y="4156"/>
                    <a:pt x="6824" y="3967"/>
                    <a:pt x="6937" y="3652"/>
                  </a:cubicBezTo>
                  <a:cubicBezTo>
                    <a:pt x="6845" y="3652"/>
                    <a:pt x="6845" y="3652"/>
                    <a:pt x="6845" y="3652"/>
                  </a:cubicBezTo>
                  <a:cubicBezTo>
                    <a:pt x="6731" y="3884"/>
                    <a:pt x="6583" y="4007"/>
                    <a:pt x="6279" y="4007"/>
                  </a:cubicBezTo>
                  <a:close/>
                  <a:moveTo>
                    <a:pt x="11018" y="2957"/>
                  </a:moveTo>
                  <a:cubicBezTo>
                    <a:pt x="10830" y="2957"/>
                    <a:pt x="10704" y="3037"/>
                    <a:pt x="10605" y="3221"/>
                  </a:cubicBezTo>
                  <a:cubicBezTo>
                    <a:pt x="10566" y="2986"/>
                    <a:pt x="10566" y="2986"/>
                    <a:pt x="10566" y="2986"/>
                  </a:cubicBezTo>
                  <a:cubicBezTo>
                    <a:pt x="10195" y="2986"/>
                    <a:pt x="10195" y="2986"/>
                    <a:pt x="10195" y="2986"/>
                  </a:cubicBezTo>
                  <a:cubicBezTo>
                    <a:pt x="10195" y="3073"/>
                    <a:pt x="10195" y="3073"/>
                    <a:pt x="10195" y="3073"/>
                  </a:cubicBezTo>
                  <a:cubicBezTo>
                    <a:pt x="10270" y="3073"/>
                    <a:pt x="10270" y="3073"/>
                    <a:pt x="10270" y="3073"/>
                  </a:cubicBezTo>
                  <a:cubicBezTo>
                    <a:pt x="10304" y="3073"/>
                    <a:pt x="10391" y="3158"/>
                    <a:pt x="10391" y="3194"/>
                  </a:cubicBezTo>
                  <a:cubicBezTo>
                    <a:pt x="10391" y="4470"/>
                    <a:pt x="10391" y="4470"/>
                    <a:pt x="10391" y="4470"/>
                  </a:cubicBezTo>
                  <a:cubicBezTo>
                    <a:pt x="10391" y="4508"/>
                    <a:pt x="10304" y="4591"/>
                    <a:pt x="10270" y="4591"/>
                  </a:cubicBezTo>
                  <a:cubicBezTo>
                    <a:pt x="10195" y="4591"/>
                    <a:pt x="10195" y="4591"/>
                    <a:pt x="10195" y="4591"/>
                  </a:cubicBezTo>
                  <a:cubicBezTo>
                    <a:pt x="10195" y="4678"/>
                    <a:pt x="10195" y="4678"/>
                    <a:pt x="10195" y="4678"/>
                  </a:cubicBezTo>
                  <a:cubicBezTo>
                    <a:pt x="10801" y="4678"/>
                    <a:pt x="10801" y="4678"/>
                    <a:pt x="10801" y="4678"/>
                  </a:cubicBezTo>
                  <a:cubicBezTo>
                    <a:pt x="10801" y="4591"/>
                    <a:pt x="10801" y="4591"/>
                    <a:pt x="10801" y="4591"/>
                  </a:cubicBezTo>
                  <a:cubicBezTo>
                    <a:pt x="10726" y="4591"/>
                    <a:pt x="10726" y="4591"/>
                    <a:pt x="10726" y="4591"/>
                  </a:cubicBezTo>
                  <a:cubicBezTo>
                    <a:pt x="10694" y="4591"/>
                    <a:pt x="10605" y="4508"/>
                    <a:pt x="10605" y="4470"/>
                  </a:cubicBezTo>
                  <a:cubicBezTo>
                    <a:pt x="10605" y="3922"/>
                    <a:pt x="10605" y="3922"/>
                    <a:pt x="10605" y="3922"/>
                  </a:cubicBezTo>
                  <a:cubicBezTo>
                    <a:pt x="10687" y="4070"/>
                    <a:pt x="10793" y="4147"/>
                    <a:pt x="10994" y="4147"/>
                  </a:cubicBezTo>
                  <a:cubicBezTo>
                    <a:pt x="11272" y="4147"/>
                    <a:pt x="11466" y="3888"/>
                    <a:pt x="11466" y="3537"/>
                  </a:cubicBezTo>
                  <a:cubicBezTo>
                    <a:pt x="11466" y="3186"/>
                    <a:pt x="11297" y="2957"/>
                    <a:pt x="11018" y="2957"/>
                  </a:cubicBezTo>
                  <a:close/>
                  <a:moveTo>
                    <a:pt x="11246" y="3722"/>
                  </a:moveTo>
                  <a:cubicBezTo>
                    <a:pt x="11222" y="3903"/>
                    <a:pt x="11130" y="4027"/>
                    <a:pt x="10934" y="4027"/>
                  </a:cubicBezTo>
                  <a:cubicBezTo>
                    <a:pt x="10753" y="4029"/>
                    <a:pt x="10604" y="3884"/>
                    <a:pt x="10602" y="3703"/>
                  </a:cubicBezTo>
                  <a:cubicBezTo>
                    <a:pt x="10602" y="3701"/>
                    <a:pt x="10602" y="3698"/>
                    <a:pt x="10602" y="3695"/>
                  </a:cubicBezTo>
                  <a:cubicBezTo>
                    <a:pt x="10602" y="3405"/>
                    <a:pt x="10602" y="3405"/>
                    <a:pt x="10602" y="3405"/>
                  </a:cubicBezTo>
                  <a:cubicBezTo>
                    <a:pt x="10658" y="3225"/>
                    <a:pt x="10767" y="3092"/>
                    <a:pt x="10961" y="3092"/>
                  </a:cubicBezTo>
                  <a:cubicBezTo>
                    <a:pt x="11125" y="3092"/>
                    <a:pt x="11224" y="3208"/>
                    <a:pt x="11249" y="3390"/>
                  </a:cubicBezTo>
                  <a:cubicBezTo>
                    <a:pt x="11262" y="3500"/>
                    <a:pt x="11261" y="3612"/>
                    <a:pt x="11246" y="3722"/>
                  </a:cubicBezTo>
                  <a:close/>
                  <a:moveTo>
                    <a:pt x="14693" y="2986"/>
                  </a:moveTo>
                  <a:cubicBezTo>
                    <a:pt x="14693" y="3073"/>
                    <a:pt x="14693" y="3073"/>
                    <a:pt x="14693" y="3073"/>
                  </a:cubicBezTo>
                  <a:cubicBezTo>
                    <a:pt x="14762" y="3073"/>
                    <a:pt x="14762" y="3073"/>
                    <a:pt x="14762" y="3073"/>
                  </a:cubicBezTo>
                  <a:cubicBezTo>
                    <a:pt x="14794" y="3073"/>
                    <a:pt x="14864" y="3153"/>
                    <a:pt x="14862" y="3199"/>
                  </a:cubicBezTo>
                  <a:cubicBezTo>
                    <a:pt x="14610" y="3758"/>
                    <a:pt x="14610" y="3758"/>
                    <a:pt x="14610" y="3758"/>
                  </a:cubicBezTo>
                  <a:cubicBezTo>
                    <a:pt x="14335" y="3196"/>
                    <a:pt x="14335" y="3196"/>
                    <a:pt x="14335" y="3196"/>
                  </a:cubicBezTo>
                  <a:cubicBezTo>
                    <a:pt x="14335" y="3154"/>
                    <a:pt x="14403" y="3073"/>
                    <a:pt x="14434" y="3073"/>
                  </a:cubicBezTo>
                  <a:cubicBezTo>
                    <a:pt x="14505" y="3073"/>
                    <a:pt x="14505" y="3073"/>
                    <a:pt x="14505" y="3073"/>
                  </a:cubicBezTo>
                  <a:cubicBezTo>
                    <a:pt x="14505" y="2986"/>
                    <a:pt x="14505" y="2986"/>
                    <a:pt x="14505" y="2986"/>
                  </a:cubicBezTo>
                  <a:cubicBezTo>
                    <a:pt x="13889" y="2986"/>
                    <a:pt x="13889" y="2986"/>
                    <a:pt x="13889" y="2986"/>
                  </a:cubicBezTo>
                  <a:cubicBezTo>
                    <a:pt x="13889" y="3073"/>
                    <a:pt x="13889" y="3073"/>
                    <a:pt x="13889" y="3073"/>
                  </a:cubicBezTo>
                  <a:cubicBezTo>
                    <a:pt x="13940" y="3073"/>
                    <a:pt x="13940" y="3073"/>
                    <a:pt x="13940" y="3073"/>
                  </a:cubicBezTo>
                  <a:cubicBezTo>
                    <a:pt x="13969" y="3073"/>
                    <a:pt x="14068" y="3167"/>
                    <a:pt x="14087" y="3204"/>
                  </a:cubicBezTo>
                  <a:cubicBezTo>
                    <a:pt x="14489" y="3995"/>
                    <a:pt x="14489" y="3995"/>
                    <a:pt x="14489" y="3995"/>
                  </a:cubicBezTo>
                  <a:cubicBezTo>
                    <a:pt x="14145" y="4620"/>
                    <a:pt x="14145" y="4620"/>
                    <a:pt x="14145" y="4620"/>
                  </a:cubicBezTo>
                  <a:cubicBezTo>
                    <a:pt x="14245" y="4671"/>
                    <a:pt x="14245" y="4671"/>
                    <a:pt x="14245" y="4671"/>
                  </a:cubicBezTo>
                  <a:cubicBezTo>
                    <a:pt x="14584" y="4030"/>
                    <a:pt x="14584" y="4030"/>
                    <a:pt x="14584" y="4030"/>
                  </a:cubicBezTo>
                  <a:cubicBezTo>
                    <a:pt x="14968" y="3199"/>
                    <a:pt x="14968" y="3199"/>
                    <a:pt x="14968" y="3199"/>
                  </a:cubicBezTo>
                  <a:cubicBezTo>
                    <a:pt x="14993" y="3161"/>
                    <a:pt x="15075" y="3073"/>
                    <a:pt x="15102" y="3073"/>
                  </a:cubicBezTo>
                  <a:cubicBezTo>
                    <a:pt x="15155" y="3073"/>
                    <a:pt x="15155" y="3073"/>
                    <a:pt x="15155" y="3073"/>
                  </a:cubicBezTo>
                  <a:cubicBezTo>
                    <a:pt x="15155" y="2986"/>
                    <a:pt x="15155" y="2986"/>
                    <a:pt x="15155" y="2986"/>
                  </a:cubicBezTo>
                  <a:lnTo>
                    <a:pt x="14693" y="2986"/>
                  </a:lnTo>
                  <a:close/>
                  <a:moveTo>
                    <a:pt x="9712" y="4037"/>
                  </a:moveTo>
                  <a:cubicBezTo>
                    <a:pt x="9647" y="4037"/>
                    <a:pt x="9647" y="4037"/>
                    <a:pt x="9647" y="4037"/>
                  </a:cubicBezTo>
                  <a:cubicBezTo>
                    <a:pt x="9647" y="4124"/>
                    <a:pt x="9647" y="4124"/>
                    <a:pt x="9647" y="4124"/>
                  </a:cubicBezTo>
                  <a:cubicBezTo>
                    <a:pt x="10231" y="4124"/>
                    <a:pt x="10231" y="4124"/>
                    <a:pt x="10231" y="4124"/>
                  </a:cubicBezTo>
                  <a:cubicBezTo>
                    <a:pt x="10231" y="4037"/>
                    <a:pt x="10231" y="4037"/>
                    <a:pt x="10231" y="4037"/>
                  </a:cubicBezTo>
                  <a:cubicBezTo>
                    <a:pt x="10165" y="4037"/>
                    <a:pt x="10165" y="4037"/>
                    <a:pt x="10165" y="4037"/>
                  </a:cubicBezTo>
                  <a:cubicBezTo>
                    <a:pt x="10131" y="4037"/>
                    <a:pt x="10044" y="3954"/>
                    <a:pt x="10044" y="3916"/>
                  </a:cubicBezTo>
                  <a:cubicBezTo>
                    <a:pt x="10044" y="3288"/>
                    <a:pt x="10044" y="3288"/>
                    <a:pt x="10044" y="3288"/>
                  </a:cubicBezTo>
                  <a:cubicBezTo>
                    <a:pt x="10044" y="3080"/>
                    <a:pt x="9904" y="2964"/>
                    <a:pt x="9732" y="2964"/>
                  </a:cubicBezTo>
                  <a:cubicBezTo>
                    <a:pt x="9538" y="2964"/>
                    <a:pt x="9448" y="3066"/>
                    <a:pt x="9308" y="3204"/>
                  </a:cubicBezTo>
                  <a:cubicBezTo>
                    <a:pt x="9287" y="3044"/>
                    <a:pt x="9158" y="2961"/>
                    <a:pt x="9005" y="2961"/>
                  </a:cubicBezTo>
                  <a:cubicBezTo>
                    <a:pt x="8804" y="2961"/>
                    <a:pt x="8720" y="3068"/>
                    <a:pt x="8589" y="3206"/>
                  </a:cubicBezTo>
                  <a:cubicBezTo>
                    <a:pt x="8544" y="2986"/>
                    <a:pt x="8544" y="2986"/>
                    <a:pt x="8544" y="2986"/>
                  </a:cubicBezTo>
                  <a:cubicBezTo>
                    <a:pt x="8192" y="2986"/>
                    <a:pt x="8192" y="2986"/>
                    <a:pt x="8192" y="2986"/>
                  </a:cubicBezTo>
                  <a:cubicBezTo>
                    <a:pt x="8192" y="3073"/>
                    <a:pt x="8192" y="3073"/>
                    <a:pt x="8192" y="3073"/>
                  </a:cubicBezTo>
                  <a:cubicBezTo>
                    <a:pt x="8257" y="3073"/>
                    <a:pt x="8257" y="3073"/>
                    <a:pt x="8257" y="3073"/>
                  </a:cubicBezTo>
                  <a:cubicBezTo>
                    <a:pt x="8291" y="3073"/>
                    <a:pt x="8378" y="3158"/>
                    <a:pt x="8378" y="3194"/>
                  </a:cubicBezTo>
                  <a:cubicBezTo>
                    <a:pt x="8378" y="3916"/>
                    <a:pt x="8378" y="3916"/>
                    <a:pt x="8378" y="3916"/>
                  </a:cubicBezTo>
                  <a:cubicBezTo>
                    <a:pt x="8378" y="3954"/>
                    <a:pt x="8291" y="4037"/>
                    <a:pt x="8257" y="4037"/>
                  </a:cubicBezTo>
                  <a:cubicBezTo>
                    <a:pt x="8192" y="4037"/>
                    <a:pt x="8192" y="4037"/>
                    <a:pt x="8192" y="4037"/>
                  </a:cubicBezTo>
                  <a:cubicBezTo>
                    <a:pt x="8192" y="4124"/>
                    <a:pt x="8192" y="4124"/>
                    <a:pt x="8192" y="4124"/>
                  </a:cubicBezTo>
                  <a:cubicBezTo>
                    <a:pt x="8775" y="4124"/>
                    <a:pt x="8775" y="4124"/>
                    <a:pt x="8775" y="4124"/>
                  </a:cubicBezTo>
                  <a:cubicBezTo>
                    <a:pt x="8775" y="4037"/>
                    <a:pt x="8775" y="4037"/>
                    <a:pt x="8775" y="4037"/>
                  </a:cubicBezTo>
                  <a:cubicBezTo>
                    <a:pt x="8710" y="4037"/>
                    <a:pt x="8710" y="4037"/>
                    <a:pt x="8710" y="4037"/>
                  </a:cubicBezTo>
                  <a:cubicBezTo>
                    <a:pt x="8676" y="4037"/>
                    <a:pt x="8589" y="3954"/>
                    <a:pt x="8589" y="3916"/>
                  </a:cubicBezTo>
                  <a:cubicBezTo>
                    <a:pt x="8589" y="3330"/>
                    <a:pt x="8589" y="3330"/>
                    <a:pt x="8589" y="3330"/>
                  </a:cubicBezTo>
                  <a:cubicBezTo>
                    <a:pt x="8589" y="3252"/>
                    <a:pt x="8775" y="3099"/>
                    <a:pt x="8925" y="3099"/>
                  </a:cubicBezTo>
                  <a:cubicBezTo>
                    <a:pt x="9049" y="3099"/>
                    <a:pt x="9107" y="3177"/>
                    <a:pt x="9107" y="3288"/>
                  </a:cubicBezTo>
                  <a:cubicBezTo>
                    <a:pt x="9107" y="3916"/>
                    <a:pt x="9107" y="3916"/>
                    <a:pt x="9107" y="3916"/>
                  </a:cubicBezTo>
                  <a:cubicBezTo>
                    <a:pt x="9107" y="3954"/>
                    <a:pt x="9020" y="4037"/>
                    <a:pt x="8986" y="4037"/>
                  </a:cubicBezTo>
                  <a:cubicBezTo>
                    <a:pt x="8921" y="4037"/>
                    <a:pt x="8921" y="4037"/>
                    <a:pt x="8921" y="4037"/>
                  </a:cubicBezTo>
                  <a:cubicBezTo>
                    <a:pt x="8921" y="4124"/>
                    <a:pt x="8921" y="4124"/>
                    <a:pt x="8921" y="4124"/>
                  </a:cubicBezTo>
                  <a:cubicBezTo>
                    <a:pt x="9504" y="4124"/>
                    <a:pt x="9504" y="4124"/>
                    <a:pt x="9504" y="4124"/>
                  </a:cubicBezTo>
                  <a:cubicBezTo>
                    <a:pt x="9504" y="4037"/>
                    <a:pt x="9504" y="4037"/>
                    <a:pt x="9504" y="4037"/>
                  </a:cubicBezTo>
                  <a:cubicBezTo>
                    <a:pt x="9439" y="4037"/>
                    <a:pt x="9439" y="4037"/>
                    <a:pt x="9439" y="4037"/>
                  </a:cubicBezTo>
                  <a:cubicBezTo>
                    <a:pt x="9405" y="4037"/>
                    <a:pt x="9318" y="3954"/>
                    <a:pt x="9318" y="3916"/>
                  </a:cubicBezTo>
                  <a:cubicBezTo>
                    <a:pt x="9318" y="3323"/>
                    <a:pt x="9318" y="3323"/>
                    <a:pt x="9318" y="3323"/>
                  </a:cubicBezTo>
                  <a:cubicBezTo>
                    <a:pt x="9318" y="3246"/>
                    <a:pt x="9504" y="3101"/>
                    <a:pt x="9654" y="3101"/>
                  </a:cubicBezTo>
                  <a:cubicBezTo>
                    <a:pt x="9778" y="3101"/>
                    <a:pt x="9833" y="3178"/>
                    <a:pt x="9833" y="3289"/>
                  </a:cubicBezTo>
                  <a:cubicBezTo>
                    <a:pt x="9833" y="3917"/>
                    <a:pt x="9833" y="3917"/>
                    <a:pt x="9833" y="3917"/>
                  </a:cubicBezTo>
                  <a:cubicBezTo>
                    <a:pt x="9833" y="3954"/>
                    <a:pt x="9746" y="4037"/>
                    <a:pt x="9712" y="4037"/>
                  </a:cubicBezTo>
                  <a:close/>
                  <a:moveTo>
                    <a:pt x="7623" y="2957"/>
                  </a:moveTo>
                  <a:cubicBezTo>
                    <a:pt x="7320" y="2957"/>
                    <a:pt x="7051" y="3184"/>
                    <a:pt x="7051" y="3555"/>
                  </a:cubicBezTo>
                  <a:cubicBezTo>
                    <a:pt x="7051" y="3926"/>
                    <a:pt x="7320" y="4156"/>
                    <a:pt x="7623" y="4156"/>
                  </a:cubicBezTo>
                  <a:cubicBezTo>
                    <a:pt x="7925" y="4156"/>
                    <a:pt x="8192" y="3926"/>
                    <a:pt x="8192" y="3555"/>
                  </a:cubicBezTo>
                  <a:cubicBezTo>
                    <a:pt x="8192" y="3185"/>
                    <a:pt x="7925" y="2957"/>
                    <a:pt x="7623" y="2957"/>
                  </a:cubicBezTo>
                  <a:close/>
                  <a:moveTo>
                    <a:pt x="7962" y="3741"/>
                  </a:moveTo>
                  <a:cubicBezTo>
                    <a:pt x="7940" y="3920"/>
                    <a:pt x="7841" y="4044"/>
                    <a:pt x="7625" y="4044"/>
                  </a:cubicBezTo>
                  <a:cubicBezTo>
                    <a:pt x="7415" y="4044"/>
                    <a:pt x="7315" y="3916"/>
                    <a:pt x="7289" y="3739"/>
                  </a:cubicBezTo>
                  <a:cubicBezTo>
                    <a:pt x="7272" y="3613"/>
                    <a:pt x="7272" y="3485"/>
                    <a:pt x="7289" y="3359"/>
                  </a:cubicBezTo>
                  <a:cubicBezTo>
                    <a:pt x="7315" y="3177"/>
                    <a:pt x="7420" y="3056"/>
                    <a:pt x="7625" y="3056"/>
                  </a:cubicBezTo>
                  <a:cubicBezTo>
                    <a:pt x="7839" y="3056"/>
                    <a:pt x="7940" y="3177"/>
                    <a:pt x="7962" y="3361"/>
                  </a:cubicBezTo>
                  <a:cubicBezTo>
                    <a:pt x="7976" y="3487"/>
                    <a:pt x="7976" y="3615"/>
                    <a:pt x="7962" y="3741"/>
                  </a:cubicBezTo>
                  <a:close/>
                  <a:moveTo>
                    <a:pt x="13826" y="3916"/>
                  </a:moveTo>
                  <a:cubicBezTo>
                    <a:pt x="13826" y="3288"/>
                    <a:pt x="13826" y="3288"/>
                    <a:pt x="13826" y="3288"/>
                  </a:cubicBezTo>
                  <a:cubicBezTo>
                    <a:pt x="13826" y="3092"/>
                    <a:pt x="13685" y="2961"/>
                    <a:pt x="13509" y="2961"/>
                  </a:cubicBezTo>
                  <a:cubicBezTo>
                    <a:pt x="13303" y="2961"/>
                    <a:pt x="13196" y="3080"/>
                    <a:pt x="13058" y="3221"/>
                  </a:cubicBezTo>
                  <a:cubicBezTo>
                    <a:pt x="13016" y="2986"/>
                    <a:pt x="13016" y="2986"/>
                    <a:pt x="13016" y="2986"/>
                  </a:cubicBezTo>
                  <a:cubicBezTo>
                    <a:pt x="12654" y="2986"/>
                    <a:pt x="12654" y="2986"/>
                    <a:pt x="12654" y="2986"/>
                  </a:cubicBezTo>
                  <a:cubicBezTo>
                    <a:pt x="12654" y="3073"/>
                    <a:pt x="12654" y="3073"/>
                    <a:pt x="12654" y="3073"/>
                  </a:cubicBezTo>
                  <a:cubicBezTo>
                    <a:pt x="12724" y="3073"/>
                    <a:pt x="12724" y="3073"/>
                    <a:pt x="12724" y="3073"/>
                  </a:cubicBezTo>
                  <a:cubicBezTo>
                    <a:pt x="12758" y="3073"/>
                    <a:pt x="12850" y="3158"/>
                    <a:pt x="12850" y="3194"/>
                  </a:cubicBezTo>
                  <a:cubicBezTo>
                    <a:pt x="12850" y="3915"/>
                    <a:pt x="12850" y="3915"/>
                    <a:pt x="12850" y="3915"/>
                  </a:cubicBezTo>
                  <a:cubicBezTo>
                    <a:pt x="12850" y="3954"/>
                    <a:pt x="12758" y="4036"/>
                    <a:pt x="12724" y="4036"/>
                  </a:cubicBezTo>
                  <a:cubicBezTo>
                    <a:pt x="12586" y="4036"/>
                    <a:pt x="12586" y="4036"/>
                    <a:pt x="12586" y="4036"/>
                  </a:cubicBezTo>
                  <a:cubicBezTo>
                    <a:pt x="12555" y="4036"/>
                    <a:pt x="12460" y="3954"/>
                    <a:pt x="12460" y="3915"/>
                  </a:cubicBezTo>
                  <a:cubicBezTo>
                    <a:pt x="12460" y="3302"/>
                    <a:pt x="12460" y="3302"/>
                    <a:pt x="12460" y="3302"/>
                  </a:cubicBezTo>
                  <a:cubicBezTo>
                    <a:pt x="12460" y="3077"/>
                    <a:pt x="12267" y="2956"/>
                    <a:pt x="12020" y="2956"/>
                  </a:cubicBezTo>
                  <a:cubicBezTo>
                    <a:pt x="11787" y="2956"/>
                    <a:pt x="11639" y="3041"/>
                    <a:pt x="11545" y="3138"/>
                  </a:cubicBezTo>
                  <a:cubicBezTo>
                    <a:pt x="11698" y="3367"/>
                    <a:pt x="11698" y="3367"/>
                    <a:pt x="11698" y="3367"/>
                  </a:cubicBezTo>
                  <a:cubicBezTo>
                    <a:pt x="11780" y="3367"/>
                    <a:pt x="11780" y="3367"/>
                    <a:pt x="11780" y="3367"/>
                  </a:cubicBezTo>
                  <a:cubicBezTo>
                    <a:pt x="11695" y="3171"/>
                    <a:pt x="11773" y="3041"/>
                    <a:pt x="11969" y="3041"/>
                  </a:cubicBezTo>
                  <a:cubicBezTo>
                    <a:pt x="12175" y="3041"/>
                    <a:pt x="12252" y="3138"/>
                    <a:pt x="12250" y="3300"/>
                  </a:cubicBezTo>
                  <a:cubicBezTo>
                    <a:pt x="12247" y="3435"/>
                    <a:pt x="12247" y="3435"/>
                    <a:pt x="12247" y="3435"/>
                  </a:cubicBezTo>
                  <a:cubicBezTo>
                    <a:pt x="11952" y="3496"/>
                    <a:pt x="11952" y="3496"/>
                    <a:pt x="11952" y="3496"/>
                  </a:cubicBezTo>
                  <a:cubicBezTo>
                    <a:pt x="11790" y="3531"/>
                    <a:pt x="11578" y="3608"/>
                    <a:pt x="11578" y="3836"/>
                  </a:cubicBezTo>
                  <a:cubicBezTo>
                    <a:pt x="11578" y="4023"/>
                    <a:pt x="11714" y="4146"/>
                    <a:pt x="11871" y="4146"/>
                  </a:cubicBezTo>
                  <a:cubicBezTo>
                    <a:pt x="12041" y="4146"/>
                    <a:pt x="12162" y="4008"/>
                    <a:pt x="12254" y="3890"/>
                  </a:cubicBezTo>
                  <a:cubicBezTo>
                    <a:pt x="12283" y="4125"/>
                    <a:pt x="12283" y="4125"/>
                    <a:pt x="12283" y="4125"/>
                  </a:cubicBezTo>
                  <a:cubicBezTo>
                    <a:pt x="13251" y="4125"/>
                    <a:pt x="13251" y="4125"/>
                    <a:pt x="13251" y="4125"/>
                  </a:cubicBezTo>
                  <a:cubicBezTo>
                    <a:pt x="13251" y="4038"/>
                    <a:pt x="13251" y="4038"/>
                    <a:pt x="13251" y="4038"/>
                  </a:cubicBezTo>
                  <a:cubicBezTo>
                    <a:pt x="13186" y="4038"/>
                    <a:pt x="13186" y="4038"/>
                    <a:pt x="13186" y="4038"/>
                  </a:cubicBezTo>
                  <a:cubicBezTo>
                    <a:pt x="13152" y="4038"/>
                    <a:pt x="13060" y="3955"/>
                    <a:pt x="13060" y="3917"/>
                  </a:cubicBezTo>
                  <a:cubicBezTo>
                    <a:pt x="13060" y="3342"/>
                    <a:pt x="13060" y="3342"/>
                    <a:pt x="13060" y="3342"/>
                  </a:cubicBezTo>
                  <a:cubicBezTo>
                    <a:pt x="13060" y="3264"/>
                    <a:pt x="13271" y="3104"/>
                    <a:pt x="13433" y="3104"/>
                  </a:cubicBezTo>
                  <a:cubicBezTo>
                    <a:pt x="13557" y="3104"/>
                    <a:pt x="13615" y="3190"/>
                    <a:pt x="13615" y="3301"/>
                  </a:cubicBezTo>
                  <a:cubicBezTo>
                    <a:pt x="13615" y="3916"/>
                    <a:pt x="13615" y="3916"/>
                    <a:pt x="13615" y="3916"/>
                  </a:cubicBezTo>
                  <a:cubicBezTo>
                    <a:pt x="13615" y="3954"/>
                    <a:pt x="13523" y="4037"/>
                    <a:pt x="13489" y="4037"/>
                  </a:cubicBezTo>
                  <a:cubicBezTo>
                    <a:pt x="13423" y="4037"/>
                    <a:pt x="13423" y="4037"/>
                    <a:pt x="13423" y="4037"/>
                  </a:cubicBezTo>
                  <a:cubicBezTo>
                    <a:pt x="13423" y="4124"/>
                    <a:pt x="13423" y="4124"/>
                    <a:pt x="13423" y="4124"/>
                  </a:cubicBezTo>
                  <a:cubicBezTo>
                    <a:pt x="14022" y="4124"/>
                    <a:pt x="14022" y="4124"/>
                    <a:pt x="14022" y="4124"/>
                  </a:cubicBezTo>
                  <a:cubicBezTo>
                    <a:pt x="14022" y="4037"/>
                    <a:pt x="14022" y="4037"/>
                    <a:pt x="14022" y="4037"/>
                  </a:cubicBezTo>
                  <a:cubicBezTo>
                    <a:pt x="13952" y="4037"/>
                    <a:pt x="13952" y="4037"/>
                    <a:pt x="13952" y="4037"/>
                  </a:cubicBezTo>
                  <a:cubicBezTo>
                    <a:pt x="13918" y="4037"/>
                    <a:pt x="13826" y="3954"/>
                    <a:pt x="13826" y="3916"/>
                  </a:cubicBezTo>
                  <a:close/>
                  <a:moveTo>
                    <a:pt x="12250" y="3787"/>
                  </a:moveTo>
                  <a:cubicBezTo>
                    <a:pt x="12201" y="3873"/>
                    <a:pt x="12080" y="3988"/>
                    <a:pt x="11969" y="3988"/>
                  </a:cubicBezTo>
                  <a:cubicBezTo>
                    <a:pt x="11872" y="3993"/>
                    <a:pt x="11789" y="3918"/>
                    <a:pt x="11785" y="3820"/>
                  </a:cubicBezTo>
                  <a:cubicBezTo>
                    <a:pt x="11785" y="3816"/>
                    <a:pt x="11785" y="3811"/>
                    <a:pt x="11785" y="3807"/>
                  </a:cubicBezTo>
                  <a:cubicBezTo>
                    <a:pt x="11785" y="3693"/>
                    <a:pt x="11833" y="3618"/>
                    <a:pt x="11977" y="3582"/>
                  </a:cubicBezTo>
                  <a:cubicBezTo>
                    <a:pt x="12251" y="3511"/>
                    <a:pt x="12251" y="3511"/>
                    <a:pt x="12251" y="3511"/>
                  </a:cubicBezTo>
                  <a:lnTo>
                    <a:pt x="12250" y="3787"/>
                  </a:lnTo>
                  <a:close/>
                  <a:moveTo>
                    <a:pt x="8336" y="1790"/>
                  </a:moveTo>
                  <a:cubicBezTo>
                    <a:pt x="8617" y="1790"/>
                    <a:pt x="8765" y="1637"/>
                    <a:pt x="8840" y="1388"/>
                  </a:cubicBezTo>
                  <a:cubicBezTo>
                    <a:pt x="8769" y="1388"/>
                    <a:pt x="8769" y="1388"/>
                    <a:pt x="8769" y="1388"/>
                  </a:cubicBezTo>
                  <a:cubicBezTo>
                    <a:pt x="8697" y="1519"/>
                    <a:pt x="8605" y="1584"/>
                    <a:pt x="8411" y="1584"/>
                  </a:cubicBezTo>
                  <a:cubicBezTo>
                    <a:pt x="8152" y="1584"/>
                    <a:pt x="8002" y="1349"/>
                    <a:pt x="7997" y="1141"/>
                  </a:cubicBezTo>
                  <a:cubicBezTo>
                    <a:pt x="8758" y="1080"/>
                    <a:pt x="8758" y="1080"/>
                    <a:pt x="8758" y="1080"/>
                  </a:cubicBezTo>
                  <a:cubicBezTo>
                    <a:pt x="8753" y="997"/>
                    <a:pt x="8753" y="997"/>
                    <a:pt x="8753" y="997"/>
                  </a:cubicBezTo>
                  <a:cubicBezTo>
                    <a:pt x="8740" y="774"/>
                    <a:pt x="8595" y="600"/>
                    <a:pt x="8336" y="598"/>
                  </a:cubicBezTo>
                  <a:cubicBezTo>
                    <a:pt x="8041" y="595"/>
                    <a:pt x="7811" y="857"/>
                    <a:pt x="7811" y="1196"/>
                  </a:cubicBezTo>
                  <a:cubicBezTo>
                    <a:pt x="7811" y="1519"/>
                    <a:pt x="8033" y="1790"/>
                    <a:pt x="8336" y="1790"/>
                  </a:cubicBezTo>
                  <a:close/>
                  <a:moveTo>
                    <a:pt x="8331" y="686"/>
                  </a:moveTo>
                  <a:cubicBezTo>
                    <a:pt x="8554" y="686"/>
                    <a:pt x="8578" y="850"/>
                    <a:pt x="8559" y="1013"/>
                  </a:cubicBezTo>
                  <a:cubicBezTo>
                    <a:pt x="7990" y="1061"/>
                    <a:pt x="7990" y="1061"/>
                    <a:pt x="7990" y="1061"/>
                  </a:cubicBezTo>
                  <a:cubicBezTo>
                    <a:pt x="7997" y="882"/>
                    <a:pt x="8094" y="686"/>
                    <a:pt x="8331" y="686"/>
                  </a:cubicBezTo>
                  <a:close/>
                  <a:moveTo>
                    <a:pt x="8947" y="843"/>
                  </a:moveTo>
                  <a:cubicBezTo>
                    <a:pt x="9349" y="1635"/>
                    <a:pt x="9349" y="1635"/>
                    <a:pt x="9349" y="1635"/>
                  </a:cubicBezTo>
                  <a:cubicBezTo>
                    <a:pt x="9005" y="2259"/>
                    <a:pt x="9005" y="2259"/>
                    <a:pt x="9005" y="2259"/>
                  </a:cubicBezTo>
                  <a:cubicBezTo>
                    <a:pt x="9105" y="2310"/>
                    <a:pt x="9105" y="2310"/>
                    <a:pt x="9105" y="2310"/>
                  </a:cubicBezTo>
                  <a:cubicBezTo>
                    <a:pt x="9444" y="1669"/>
                    <a:pt x="9444" y="1669"/>
                    <a:pt x="9444" y="1669"/>
                  </a:cubicBezTo>
                  <a:cubicBezTo>
                    <a:pt x="9828" y="839"/>
                    <a:pt x="9828" y="839"/>
                    <a:pt x="9828" y="839"/>
                  </a:cubicBezTo>
                  <a:cubicBezTo>
                    <a:pt x="9853" y="800"/>
                    <a:pt x="9935" y="713"/>
                    <a:pt x="9962" y="713"/>
                  </a:cubicBezTo>
                  <a:cubicBezTo>
                    <a:pt x="10015" y="713"/>
                    <a:pt x="10015" y="713"/>
                    <a:pt x="10015" y="713"/>
                  </a:cubicBezTo>
                  <a:cubicBezTo>
                    <a:pt x="10015" y="626"/>
                    <a:pt x="10015" y="626"/>
                    <a:pt x="10015" y="626"/>
                  </a:cubicBezTo>
                  <a:cubicBezTo>
                    <a:pt x="9553" y="626"/>
                    <a:pt x="9553" y="626"/>
                    <a:pt x="9553" y="626"/>
                  </a:cubicBezTo>
                  <a:cubicBezTo>
                    <a:pt x="9553" y="713"/>
                    <a:pt x="9553" y="713"/>
                    <a:pt x="9553" y="713"/>
                  </a:cubicBezTo>
                  <a:cubicBezTo>
                    <a:pt x="9623" y="713"/>
                    <a:pt x="9623" y="713"/>
                    <a:pt x="9623" y="713"/>
                  </a:cubicBezTo>
                  <a:cubicBezTo>
                    <a:pt x="9654" y="713"/>
                    <a:pt x="9725" y="793"/>
                    <a:pt x="9722" y="839"/>
                  </a:cubicBezTo>
                  <a:cubicBezTo>
                    <a:pt x="9470" y="1398"/>
                    <a:pt x="9470" y="1398"/>
                    <a:pt x="9470" y="1398"/>
                  </a:cubicBezTo>
                  <a:cubicBezTo>
                    <a:pt x="9194" y="836"/>
                    <a:pt x="9194" y="836"/>
                    <a:pt x="9194" y="836"/>
                  </a:cubicBezTo>
                  <a:cubicBezTo>
                    <a:pt x="9194" y="794"/>
                    <a:pt x="9262" y="713"/>
                    <a:pt x="9293" y="713"/>
                  </a:cubicBezTo>
                  <a:cubicBezTo>
                    <a:pt x="9364" y="713"/>
                    <a:pt x="9364" y="713"/>
                    <a:pt x="9364" y="713"/>
                  </a:cubicBezTo>
                  <a:cubicBezTo>
                    <a:pt x="9364" y="626"/>
                    <a:pt x="9364" y="626"/>
                    <a:pt x="9364" y="626"/>
                  </a:cubicBezTo>
                  <a:cubicBezTo>
                    <a:pt x="8749" y="626"/>
                    <a:pt x="8749" y="626"/>
                    <a:pt x="8749" y="626"/>
                  </a:cubicBezTo>
                  <a:cubicBezTo>
                    <a:pt x="8749" y="713"/>
                    <a:pt x="8749" y="713"/>
                    <a:pt x="8749" y="713"/>
                  </a:cubicBezTo>
                  <a:cubicBezTo>
                    <a:pt x="8800" y="713"/>
                    <a:pt x="8800" y="713"/>
                    <a:pt x="8800" y="713"/>
                  </a:cubicBezTo>
                  <a:cubicBezTo>
                    <a:pt x="8829" y="712"/>
                    <a:pt x="8928" y="807"/>
                    <a:pt x="8947" y="843"/>
                  </a:cubicBezTo>
                  <a:close/>
                  <a:moveTo>
                    <a:pt x="5117" y="349"/>
                  </a:moveTo>
                  <a:cubicBezTo>
                    <a:pt x="5195" y="353"/>
                    <a:pt x="5261" y="293"/>
                    <a:pt x="5265" y="215"/>
                  </a:cubicBezTo>
                  <a:cubicBezTo>
                    <a:pt x="5265" y="210"/>
                    <a:pt x="5265" y="206"/>
                    <a:pt x="5265" y="201"/>
                  </a:cubicBezTo>
                  <a:cubicBezTo>
                    <a:pt x="5265" y="112"/>
                    <a:pt x="5202" y="56"/>
                    <a:pt x="5117" y="56"/>
                  </a:cubicBezTo>
                  <a:cubicBezTo>
                    <a:pt x="5032" y="56"/>
                    <a:pt x="4967" y="112"/>
                    <a:pt x="4967" y="201"/>
                  </a:cubicBezTo>
                  <a:cubicBezTo>
                    <a:pt x="4965" y="280"/>
                    <a:pt x="5026" y="346"/>
                    <a:pt x="5105" y="349"/>
                  </a:cubicBezTo>
                  <a:cubicBezTo>
                    <a:pt x="5109" y="349"/>
                    <a:pt x="5113" y="349"/>
                    <a:pt x="5117" y="349"/>
                  </a:cubicBezTo>
                  <a:close/>
                  <a:moveTo>
                    <a:pt x="3836" y="1676"/>
                  </a:moveTo>
                  <a:cubicBezTo>
                    <a:pt x="3749" y="1676"/>
                    <a:pt x="3749" y="1676"/>
                    <a:pt x="3749" y="1676"/>
                  </a:cubicBezTo>
                  <a:cubicBezTo>
                    <a:pt x="3715" y="1676"/>
                    <a:pt x="3613" y="1579"/>
                    <a:pt x="3613" y="1543"/>
                  </a:cubicBezTo>
                  <a:cubicBezTo>
                    <a:pt x="3613" y="1075"/>
                    <a:pt x="3613" y="1075"/>
                    <a:pt x="3613" y="1075"/>
                  </a:cubicBezTo>
                  <a:cubicBezTo>
                    <a:pt x="3793" y="882"/>
                    <a:pt x="3793" y="882"/>
                    <a:pt x="3793" y="882"/>
                  </a:cubicBezTo>
                  <a:cubicBezTo>
                    <a:pt x="4403" y="1763"/>
                    <a:pt x="4403" y="1763"/>
                    <a:pt x="4403" y="1763"/>
                  </a:cubicBezTo>
                  <a:cubicBezTo>
                    <a:pt x="6040" y="1763"/>
                    <a:pt x="6040" y="1763"/>
                    <a:pt x="6040" y="1763"/>
                  </a:cubicBezTo>
                  <a:cubicBezTo>
                    <a:pt x="6040" y="1676"/>
                    <a:pt x="6040" y="1676"/>
                    <a:pt x="6040" y="1676"/>
                  </a:cubicBezTo>
                  <a:cubicBezTo>
                    <a:pt x="5974" y="1676"/>
                    <a:pt x="5974" y="1676"/>
                    <a:pt x="5974" y="1676"/>
                  </a:cubicBezTo>
                  <a:cubicBezTo>
                    <a:pt x="5940" y="1676"/>
                    <a:pt x="5848" y="1594"/>
                    <a:pt x="5848" y="1555"/>
                  </a:cubicBezTo>
                  <a:cubicBezTo>
                    <a:pt x="5848" y="981"/>
                    <a:pt x="5848" y="981"/>
                    <a:pt x="5848" y="981"/>
                  </a:cubicBezTo>
                  <a:cubicBezTo>
                    <a:pt x="5848" y="904"/>
                    <a:pt x="6059" y="744"/>
                    <a:pt x="6221" y="744"/>
                  </a:cubicBezTo>
                  <a:cubicBezTo>
                    <a:pt x="6345" y="744"/>
                    <a:pt x="6403" y="829"/>
                    <a:pt x="6403" y="940"/>
                  </a:cubicBezTo>
                  <a:cubicBezTo>
                    <a:pt x="6403" y="1555"/>
                    <a:pt x="6403" y="1555"/>
                    <a:pt x="6403" y="1555"/>
                  </a:cubicBezTo>
                  <a:cubicBezTo>
                    <a:pt x="6403" y="1594"/>
                    <a:pt x="6311" y="1676"/>
                    <a:pt x="6277" y="1676"/>
                  </a:cubicBezTo>
                  <a:cubicBezTo>
                    <a:pt x="6211" y="1676"/>
                    <a:pt x="6211" y="1676"/>
                    <a:pt x="6211" y="1676"/>
                  </a:cubicBezTo>
                  <a:cubicBezTo>
                    <a:pt x="6211" y="1763"/>
                    <a:pt x="6211" y="1763"/>
                    <a:pt x="6211" y="1763"/>
                  </a:cubicBezTo>
                  <a:cubicBezTo>
                    <a:pt x="6810" y="1763"/>
                    <a:pt x="6810" y="1763"/>
                    <a:pt x="6810" y="1763"/>
                  </a:cubicBezTo>
                  <a:cubicBezTo>
                    <a:pt x="6810" y="1676"/>
                    <a:pt x="6810" y="1676"/>
                    <a:pt x="6810" y="1676"/>
                  </a:cubicBezTo>
                  <a:cubicBezTo>
                    <a:pt x="6739" y="1676"/>
                    <a:pt x="6739" y="1676"/>
                    <a:pt x="6739" y="1676"/>
                  </a:cubicBezTo>
                  <a:cubicBezTo>
                    <a:pt x="6706" y="1676"/>
                    <a:pt x="6613" y="1594"/>
                    <a:pt x="6613" y="1555"/>
                  </a:cubicBezTo>
                  <a:cubicBezTo>
                    <a:pt x="6613" y="928"/>
                    <a:pt x="6613" y="928"/>
                    <a:pt x="6613" y="928"/>
                  </a:cubicBezTo>
                  <a:cubicBezTo>
                    <a:pt x="6613" y="732"/>
                    <a:pt x="6473" y="601"/>
                    <a:pt x="6296" y="601"/>
                  </a:cubicBezTo>
                  <a:cubicBezTo>
                    <a:pt x="6091" y="601"/>
                    <a:pt x="5984" y="720"/>
                    <a:pt x="5846" y="860"/>
                  </a:cubicBezTo>
                  <a:cubicBezTo>
                    <a:pt x="5803" y="625"/>
                    <a:pt x="5803" y="625"/>
                    <a:pt x="5803" y="625"/>
                  </a:cubicBezTo>
                  <a:cubicBezTo>
                    <a:pt x="5441" y="625"/>
                    <a:pt x="5441" y="625"/>
                    <a:pt x="5441" y="625"/>
                  </a:cubicBezTo>
                  <a:cubicBezTo>
                    <a:pt x="5441" y="712"/>
                    <a:pt x="5441" y="712"/>
                    <a:pt x="5441" y="712"/>
                  </a:cubicBezTo>
                  <a:cubicBezTo>
                    <a:pt x="5512" y="712"/>
                    <a:pt x="5512" y="712"/>
                    <a:pt x="5512" y="712"/>
                  </a:cubicBezTo>
                  <a:cubicBezTo>
                    <a:pt x="5546" y="712"/>
                    <a:pt x="5638" y="798"/>
                    <a:pt x="5638" y="833"/>
                  </a:cubicBezTo>
                  <a:cubicBezTo>
                    <a:pt x="5638" y="1555"/>
                    <a:pt x="5638" y="1555"/>
                    <a:pt x="5638" y="1555"/>
                  </a:cubicBezTo>
                  <a:cubicBezTo>
                    <a:pt x="5638" y="1593"/>
                    <a:pt x="5546" y="1676"/>
                    <a:pt x="5512" y="1676"/>
                  </a:cubicBezTo>
                  <a:cubicBezTo>
                    <a:pt x="5371" y="1676"/>
                    <a:pt x="5371" y="1676"/>
                    <a:pt x="5371" y="1676"/>
                  </a:cubicBezTo>
                  <a:cubicBezTo>
                    <a:pt x="5340" y="1676"/>
                    <a:pt x="5245" y="1593"/>
                    <a:pt x="5245" y="1555"/>
                  </a:cubicBezTo>
                  <a:cubicBezTo>
                    <a:pt x="5245" y="625"/>
                    <a:pt x="5245" y="625"/>
                    <a:pt x="5245" y="625"/>
                  </a:cubicBezTo>
                  <a:cubicBezTo>
                    <a:pt x="4836" y="625"/>
                    <a:pt x="4836" y="625"/>
                    <a:pt x="4836" y="625"/>
                  </a:cubicBezTo>
                  <a:cubicBezTo>
                    <a:pt x="4836" y="712"/>
                    <a:pt x="4836" y="712"/>
                    <a:pt x="4836" y="712"/>
                  </a:cubicBezTo>
                  <a:cubicBezTo>
                    <a:pt x="4906" y="712"/>
                    <a:pt x="4906" y="712"/>
                    <a:pt x="4906" y="712"/>
                  </a:cubicBezTo>
                  <a:cubicBezTo>
                    <a:pt x="4940" y="712"/>
                    <a:pt x="5032" y="798"/>
                    <a:pt x="5032" y="833"/>
                  </a:cubicBezTo>
                  <a:cubicBezTo>
                    <a:pt x="5032" y="1555"/>
                    <a:pt x="5032" y="1555"/>
                    <a:pt x="5032" y="1555"/>
                  </a:cubicBezTo>
                  <a:cubicBezTo>
                    <a:pt x="5032" y="1594"/>
                    <a:pt x="4940" y="1676"/>
                    <a:pt x="4906" y="1676"/>
                  </a:cubicBezTo>
                  <a:cubicBezTo>
                    <a:pt x="4778" y="1676"/>
                    <a:pt x="4778" y="1676"/>
                    <a:pt x="4778" y="1676"/>
                  </a:cubicBezTo>
                  <a:cubicBezTo>
                    <a:pt x="4742" y="1676"/>
                    <a:pt x="4599" y="1567"/>
                    <a:pt x="4570" y="1528"/>
                  </a:cubicBezTo>
                  <a:cubicBezTo>
                    <a:pt x="3953" y="707"/>
                    <a:pt x="3953" y="707"/>
                    <a:pt x="3953" y="707"/>
                  </a:cubicBezTo>
                  <a:cubicBezTo>
                    <a:pt x="4381" y="247"/>
                    <a:pt x="4381" y="247"/>
                    <a:pt x="4381" y="247"/>
                  </a:cubicBezTo>
                  <a:cubicBezTo>
                    <a:pt x="4405" y="221"/>
                    <a:pt x="4572" y="88"/>
                    <a:pt x="4606" y="88"/>
                  </a:cubicBezTo>
                  <a:cubicBezTo>
                    <a:pt x="4692" y="88"/>
                    <a:pt x="4692" y="88"/>
                    <a:pt x="4692" y="88"/>
                  </a:cubicBezTo>
                  <a:cubicBezTo>
                    <a:pt x="4692" y="0"/>
                    <a:pt x="4692" y="0"/>
                    <a:pt x="4692" y="0"/>
                  </a:cubicBezTo>
                  <a:cubicBezTo>
                    <a:pt x="4052" y="0"/>
                    <a:pt x="4052" y="0"/>
                    <a:pt x="4052" y="0"/>
                  </a:cubicBezTo>
                  <a:cubicBezTo>
                    <a:pt x="4052" y="88"/>
                    <a:pt x="4052" y="88"/>
                    <a:pt x="4052" y="88"/>
                  </a:cubicBezTo>
                  <a:cubicBezTo>
                    <a:pt x="4137" y="88"/>
                    <a:pt x="4137" y="88"/>
                    <a:pt x="4137" y="88"/>
                  </a:cubicBezTo>
                  <a:cubicBezTo>
                    <a:pt x="4171" y="88"/>
                    <a:pt x="4270" y="209"/>
                    <a:pt x="4244" y="240"/>
                  </a:cubicBezTo>
                  <a:cubicBezTo>
                    <a:pt x="3614" y="942"/>
                    <a:pt x="3614" y="942"/>
                    <a:pt x="3614" y="942"/>
                  </a:cubicBezTo>
                  <a:cubicBezTo>
                    <a:pt x="3614" y="221"/>
                    <a:pt x="3614" y="221"/>
                    <a:pt x="3614" y="221"/>
                  </a:cubicBezTo>
                  <a:cubicBezTo>
                    <a:pt x="3614" y="184"/>
                    <a:pt x="3716" y="88"/>
                    <a:pt x="3750" y="88"/>
                  </a:cubicBezTo>
                  <a:cubicBezTo>
                    <a:pt x="3837" y="88"/>
                    <a:pt x="3837" y="88"/>
                    <a:pt x="3837" y="88"/>
                  </a:cubicBezTo>
                  <a:cubicBezTo>
                    <a:pt x="3837" y="0"/>
                    <a:pt x="3837" y="0"/>
                    <a:pt x="3837" y="0"/>
                  </a:cubicBezTo>
                  <a:cubicBezTo>
                    <a:pt x="3149" y="0"/>
                    <a:pt x="3149" y="0"/>
                    <a:pt x="3149" y="0"/>
                  </a:cubicBezTo>
                  <a:cubicBezTo>
                    <a:pt x="3149" y="88"/>
                    <a:pt x="3149" y="88"/>
                    <a:pt x="3149" y="88"/>
                  </a:cubicBezTo>
                  <a:cubicBezTo>
                    <a:pt x="3236" y="88"/>
                    <a:pt x="3236" y="88"/>
                    <a:pt x="3236" y="88"/>
                  </a:cubicBezTo>
                  <a:cubicBezTo>
                    <a:pt x="3270" y="88"/>
                    <a:pt x="3371" y="184"/>
                    <a:pt x="3371" y="221"/>
                  </a:cubicBezTo>
                  <a:cubicBezTo>
                    <a:pt x="3371" y="1543"/>
                    <a:pt x="3371" y="1543"/>
                    <a:pt x="3371" y="1543"/>
                  </a:cubicBezTo>
                  <a:cubicBezTo>
                    <a:pt x="3371" y="1579"/>
                    <a:pt x="3270" y="1676"/>
                    <a:pt x="3236" y="1676"/>
                  </a:cubicBezTo>
                  <a:cubicBezTo>
                    <a:pt x="3149" y="1676"/>
                    <a:pt x="3149" y="1676"/>
                    <a:pt x="3149" y="1676"/>
                  </a:cubicBezTo>
                  <a:cubicBezTo>
                    <a:pt x="3149" y="1763"/>
                    <a:pt x="3149" y="1763"/>
                    <a:pt x="3149" y="1763"/>
                  </a:cubicBezTo>
                  <a:cubicBezTo>
                    <a:pt x="3836" y="1763"/>
                    <a:pt x="3836" y="1763"/>
                    <a:pt x="3836" y="1763"/>
                  </a:cubicBezTo>
                  <a:lnTo>
                    <a:pt x="3836" y="1676"/>
                  </a:lnTo>
                  <a:close/>
                  <a:moveTo>
                    <a:pt x="7720" y="1446"/>
                  </a:moveTo>
                  <a:cubicBezTo>
                    <a:pt x="7720" y="1262"/>
                    <a:pt x="7579" y="1163"/>
                    <a:pt x="7456" y="1114"/>
                  </a:cubicBezTo>
                  <a:cubicBezTo>
                    <a:pt x="7361" y="1078"/>
                    <a:pt x="7296" y="1049"/>
                    <a:pt x="7209" y="1013"/>
                  </a:cubicBezTo>
                  <a:cubicBezTo>
                    <a:pt x="7090" y="962"/>
                    <a:pt x="7023" y="927"/>
                    <a:pt x="7023" y="829"/>
                  </a:cubicBezTo>
                  <a:cubicBezTo>
                    <a:pt x="7023" y="739"/>
                    <a:pt x="7085" y="683"/>
                    <a:pt x="7219" y="683"/>
                  </a:cubicBezTo>
                  <a:cubicBezTo>
                    <a:pt x="7432" y="683"/>
                    <a:pt x="7565" y="884"/>
                    <a:pt x="7565" y="979"/>
                  </a:cubicBezTo>
                  <a:cubicBezTo>
                    <a:pt x="7635" y="979"/>
                    <a:pt x="7635" y="979"/>
                    <a:pt x="7635" y="979"/>
                  </a:cubicBezTo>
                  <a:cubicBezTo>
                    <a:pt x="7635" y="625"/>
                    <a:pt x="7635" y="625"/>
                    <a:pt x="7635" y="625"/>
                  </a:cubicBezTo>
                  <a:cubicBezTo>
                    <a:pt x="7572" y="625"/>
                    <a:pt x="7572" y="625"/>
                    <a:pt x="7572" y="625"/>
                  </a:cubicBezTo>
                  <a:cubicBezTo>
                    <a:pt x="7562" y="649"/>
                    <a:pt x="7543" y="657"/>
                    <a:pt x="7509" y="657"/>
                  </a:cubicBezTo>
                  <a:cubicBezTo>
                    <a:pt x="7422" y="657"/>
                    <a:pt x="7352" y="598"/>
                    <a:pt x="7226" y="598"/>
                  </a:cubicBezTo>
                  <a:cubicBezTo>
                    <a:pt x="7015" y="598"/>
                    <a:pt x="6882" y="707"/>
                    <a:pt x="6882" y="913"/>
                  </a:cubicBezTo>
                  <a:cubicBezTo>
                    <a:pt x="6882" y="1071"/>
                    <a:pt x="6986" y="1160"/>
                    <a:pt x="7124" y="1223"/>
                  </a:cubicBezTo>
                  <a:cubicBezTo>
                    <a:pt x="7216" y="1264"/>
                    <a:pt x="7282" y="1291"/>
                    <a:pt x="7361" y="1325"/>
                  </a:cubicBezTo>
                  <a:cubicBezTo>
                    <a:pt x="7463" y="1367"/>
                    <a:pt x="7577" y="1412"/>
                    <a:pt x="7577" y="1540"/>
                  </a:cubicBezTo>
                  <a:cubicBezTo>
                    <a:pt x="7577" y="1647"/>
                    <a:pt x="7497" y="1695"/>
                    <a:pt x="7354" y="1695"/>
                  </a:cubicBezTo>
                  <a:cubicBezTo>
                    <a:pt x="7107" y="1695"/>
                    <a:pt x="6952" y="1468"/>
                    <a:pt x="6952" y="1361"/>
                  </a:cubicBezTo>
                  <a:cubicBezTo>
                    <a:pt x="6882" y="1361"/>
                    <a:pt x="6882" y="1361"/>
                    <a:pt x="6882" y="1361"/>
                  </a:cubicBezTo>
                  <a:cubicBezTo>
                    <a:pt x="6882" y="1763"/>
                    <a:pt x="6882" y="1763"/>
                    <a:pt x="6882" y="1763"/>
                  </a:cubicBezTo>
                  <a:cubicBezTo>
                    <a:pt x="6938" y="1763"/>
                    <a:pt x="6938" y="1763"/>
                    <a:pt x="6938" y="1763"/>
                  </a:cubicBezTo>
                  <a:cubicBezTo>
                    <a:pt x="6967" y="1737"/>
                    <a:pt x="6979" y="1725"/>
                    <a:pt x="7025" y="1725"/>
                  </a:cubicBezTo>
                  <a:cubicBezTo>
                    <a:pt x="7124" y="1725"/>
                    <a:pt x="7209" y="1790"/>
                    <a:pt x="7354" y="1790"/>
                  </a:cubicBezTo>
                  <a:cubicBezTo>
                    <a:pt x="7570" y="1790"/>
                    <a:pt x="7720" y="1664"/>
                    <a:pt x="7720" y="1446"/>
                  </a:cubicBezTo>
                  <a:close/>
                  <a:moveTo>
                    <a:pt x="2703" y="1584"/>
                  </a:moveTo>
                  <a:cubicBezTo>
                    <a:pt x="2442" y="1584"/>
                    <a:pt x="2282" y="1383"/>
                    <a:pt x="2282" y="1129"/>
                  </a:cubicBezTo>
                  <a:cubicBezTo>
                    <a:pt x="2282" y="860"/>
                    <a:pt x="2391" y="683"/>
                    <a:pt x="2618" y="683"/>
                  </a:cubicBezTo>
                  <a:cubicBezTo>
                    <a:pt x="2815" y="683"/>
                    <a:pt x="2844" y="840"/>
                    <a:pt x="2812" y="1017"/>
                  </a:cubicBezTo>
                  <a:cubicBezTo>
                    <a:pt x="2882" y="1013"/>
                    <a:pt x="2882" y="1013"/>
                    <a:pt x="2882" y="1013"/>
                  </a:cubicBezTo>
                  <a:cubicBezTo>
                    <a:pt x="3049" y="753"/>
                    <a:pt x="3049" y="753"/>
                    <a:pt x="3049" y="753"/>
                  </a:cubicBezTo>
                  <a:cubicBezTo>
                    <a:pt x="2945" y="649"/>
                    <a:pt x="2824" y="596"/>
                    <a:pt x="2645" y="596"/>
                  </a:cubicBezTo>
                  <a:cubicBezTo>
                    <a:pt x="2345" y="596"/>
                    <a:pt x="2100" y="833"/>
                    <a:pt x="2100" y="1201"/>
                  </a:cubicBezTo>
                  <a:cubicBezTo>
                    <a:pt x="2100" y="1526"/>
                    <a:pt x="2306" y="1792"/>
                    <a:pt x="2623" y="1792"/>
                  </a:cubicBezTo>
                  <a:cubicBezTo>
                    <a:pt x="2909" y="1792"/>
                    <a:pt x="3061" y="1635"/>
                    <a:pt x="3136" y="1386"/>
                  </a:cubicBezTo>
                  <a:cubicBezTo>
                    <a:pt x="3066" y="1386"/>
                    <a:pt x="3066" y="1386"/>
                    <a:pt x="3066" y="1386"/>
                  </a:cubicBezTo>
                  <a:cubicBezTo>
                    <a:pt x="2986" y="1519"/>
                    <a:pt x="2902" y="1584"/>
                    <a:pt x="2703" y="1584"/>
                  </a:cubicBezTo>
                  <a:close/>
                  <a:moveTo>
                    <a:pt x="1053" y="1322"/>
                  </a:moveTo>
                  <a:cubicBezTo>
                    <a:pt x="1041" y="1322"/>
                    <a:pt x="1041" y="1322"/>
                    <a:pt x="1041" y="1322"/>
                  </a:cubicBezTo>
                  <a:cubicBezTo>
                    <a:pt x="511" y="0"/>
                    <a:pt x="511" y="0"/>
                    <a:pt x="5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87" y="88"/>
                    <a:pt x="87" y="88"/>
                    <a:pt x="87" y="88"/>
                  </a:cubicBezTo>
                  <a:cubicBezTo>
                    <a:pt x="121" y="88"/>
                    <a:pt x="223" y="184"/>
                    <a:pt x="223" y="221"/>
                  </a:cubicBezTo>
                  <a:cubicBezTo>
                    <a:pt x="223" y="1543"/>
                    <a:pt x="223" y="1543"/>
                    <a:pt x="223" y="1543"/>
                  </a:cubicBezTo>
                  <a:cubicBezTo>
                    <a:pt x="223" y="1579"/>
                    <a:pt x="121" y="1676"/>
                    <a:pt x="87" y="1676"/>
                  </a:cubicBezTo>
                  <a:cubicBezTo>
                    <a:pt x="0" y="1676"/>
                    <a:pt x="0" y="1676"/>
                    <a:pt x="0" y="1676"/>
                  </a:cubicBezTo>
                  <a:cubicBezTo>
                    <a:pt x="0" y="1763"/>
                    <a:pt x="0" y="1763"/>
                    <a:pt x="0" y="1763"/>
                  </a:cubicBezTo>
                  <a:cubicBezTo>
                    <a:pt x="549" y="1763"/>
                    <a:pt x="549" y="1763"/>
                    <a:pt x="549" y="1763"/>
                  </a:cubicBezTo>
                  <a:cubicBezTo>
                    <a:pt x="549" y="1676"/>
                    <a:pt x="549" y="1676"/>
                    <a:pt x="549" y="1676"/>
                  </a:cubicBezTo>
                  <a:cubicBezTo>
                    <a:pt x="462" y="1676"/>
                    <a:pt x="462" y="1676"/>
                    <a:pt x="462" y="1676"/>
                  </a:cubicBezTo>
                  <a:cubicBezTo>
                    <a:pt x="428" y="1676"/>
                    <a:pt x="327" y="1579"/>
                    <a:pt x="327" y="1543"/>
                  </a:cubicBezTo>
                  <a:cubicBezTo>
                    <a:pt x="327" y="233"/>
                    <a:pt x="327" y="233"/>
                    <a:pt x="327" y="233"/>
                  </a:cubicBezTo>
                  <a:cubicBezTo>
                    <a:pt x="968" y="1794"/>
                    <a:pt x="968" y="1794"/>
                    <a:pt x="968" y="1794"/>
                  </a:cubicBezTo>
                  <a:cubicBezTo>
                    <a:pt x="1609" y="259"/>
                    <a:pt x="1609" y="259"/>
                    <a:pt x="1609" y="259"/>
                  </a:cubicBezTo>
                  <a:cubicBezTo>
                    <a:pt x="1609" y="1543"/>
                    <a:pt x="1609" y="1543"/>
                    <a:pt x="1609" y="1543"/>
                  </a:cubicBezTo>
                  <a:cubicBezTo>
                    <a:pt x="1609" y="1579"/>
                    <a:pt x="1507" y="1676"/>
                    <a:pt x="1473" y="1676"/>
                  </a:cubicBezTo>
                  <a:cubicBezTo>
                    <a:pt x="1386" y="1676"/>
                    <a:pt x="1386" y="1676"/>
                    <a:pt x="1386" y="1676"/>
                  </a:cubicBezTo>
                  <a:cubicBezTo>
                    <a:pt x="1386" y="1763"/>
                    <a:pt x="1386" y="1763"/>
                    <a:pt x="1386" y="1763"/>
                  </a:cubicBezTo>
                  <a:cubicBezTo>
                    <a:pt x="2069" y="1763"/>
                    <a:pt x="2069" y="1763"/>
                    <a:pt x="2069" y="1763"/>
                  </a:cubicBezTo>
                  <a:cubicBezTo>
                    <a:pt x="2069" y="1676"/>
                    <a:pt x="2069" y="1676"/>
                    <a:pt x="2069" y="1676"/>
                  </a:cubicBezTo>
                  <a:cubicBezTo>
                    <a:pt x="1983" y="1676"/>
                    <a:pt x="1983" y="1676"/>
                    <a:pt x="1983" y="1676"/>
                  </a:cubicBezTo>
                  <a:cubicBezTo>
                    <a:pt x="1949" y="1676"/>
                    <a:pt x="1848" y="1579"/>
                    <a:pt x="1848" y="1543"/>
                  </a:cubicBezTo>
                  <a:cubicBezTo>
                    <a:pt x="1848" y="221"/>
                    <a:pt x="1848" y="221"/>
                    <a:pt x="1848" y="221"/>
                  </a:cubicBezTo>
                  <a:cubicBezTo>
                    <a:pt x="1848" y="184"/>
                    <a:pt x="1949" y="88"/>
                    <a:pt x="1983" y="88"/>
                  </a:cubicBezTo>
                  <a:cubicBezTo>
                    <a:pt x="2070" y="88"/>
                    <a:pt x="2070" y="88"/>
                    <a:pt x="2070" y="88"/>
                  </a:cubicBezTo>
                  <a:cubicBezTo>
                    <a:pt x="2070" y="0"/>
                    <a:pt x="2070" y="0"/>
                    <a:pt x="2070" y="0"/>
                  </a:cubicBezTo>
                  <a:cubicBezTo>
                    <a:pt x="1610" y="0"/>
                    <a:pt x="1610" y="0"/>
                    <a:pt x="1610" y="0"/>
                  </a:cubicBezTo>
                  <a:lnTo>
                    <a:pt x="1053" y="1322"/>
                  </a:lnTo>
                  <a:close/>
                </a:path>
              </a:pathLst>
            </a:custGeom>
            <a:solidFill>
              <a:srgbClr val="051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8"/>
              <a:endParaRPr lang="en-US" sz="120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983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gray">
          <a:xfrm>
            <a:off x="8739040" y="4980352"/>
            <a:ext cx="95682" cy="9420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378"/>
            <a:fld id="{42C328C1-A84F-4A39-A664-DBA00541A8C6}" type="slidenum">
              <a:rPr lang="en-US" sz="600" smtClean="0">
                <a:solidFill>
                  <a:srgbClr val="808080"/>
                </a:solidFill>
                <a:cs typeface="+mn-cs"/>
              </a:rPr>
              <a:pPr defTabSz="914378"/>
              <a:t>‹#›</a:t>
            </a:fld>
            <a:endParaRPr lang="en-US" sz="600" dirty="0">
              <a:solidFill>
                <a:srgbClr val="808080"/>
              </a:solidFill>
              <a:cs typeface="+mn-cs"/>
            </a:endParaRPr>
          </a:p>
        </p:txBody>
      </p:sp>
      <p:sp>
        <p:nvSpPr>
          <p:cNvPr id="9" name="SlideLogoText" hidden="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7861075" y="4980352"/>
            <a:ext cx="775268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415"/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415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170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40" userDrawn="1">
          <p15:clr>
            <a:srgbClr val="F26B43"/>
          </p15:clr>
        </p15:guide>
        <p15:guide id="2" pos="99" userDrawn="1">
          <p15:clr>
            <a:srgbClr val="F26B43"/>
          </p15:clr>
        </p15:guide>
        <p15:guide id="3" orient="horz" pos="688" userDrawn="1">
          <p15:clr>
            <a:srgbClr val="F26B43"/>
          </p15:clr>
        </p15:guide>
        <p15:guide id="4" orient="horz" pos="3911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9C2D0DCE-CDCF-4279-9C42-4592E8D9FA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7184845"/>
              </p:ext>
            </p:extLst>
          </p:nvPr>
        </p:nvGraphicFramePr>
        <p:xfrm>
          <a:off x="1216" y="1216"/>
          <a:ext cx="1214" cy="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" y="1216"/>
                        <a:ext cx="1214" cy="1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/>
          <p:cNvSpPr txBox="1">
            <a:spLocks/>
          </p:cNvSpPr>
          <p:nvPr userDrawn="1"/>
        </p:nvSpPr>
        <p:spPr bwMode="black">
          <a:xfrm>
            <a:off x="8739040" y="4980352"/>
            <a:ext cx="95682" cy="9420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378"/>
            <a:fld id="{42C328C1-A84F-4A39-A664-DBA00541A8C6}" type="slidenum">
              <a:rPr lang="en-US" sz="600" smtClean="0">
                <a:solidFill>
                  <a:srgbClr val="FFFFFF"/>
                </a:solidFill>
                <a:cs typeface="+mn-cs"/>
              </a:rPr>
              <a:pPr defTabSz="914378"/>
              <a:t>‹#›</a:t>
            </a:fld>
            <a:endParaRPr lang="en-US" sz="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" name="SlideLogoText" hidden="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7861075" y="4980352"/>
            <a:ext cx="775268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415"/>
            <a:r>
              <a:rPr lang="en-US" sz="600" dirty="0">
                <a:solidFill>
                  <a:srgbClr val="FFFFFF"/>
                </a:solidFill>
                <a:latin typeface="Arial"/>
                <a:cs typeface="+mn-cs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415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61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08" userDrawn="1">
          <p15:clr>
            <a:srgbClr val="000000"/>
          </p15:clr>
        </p15:guide>
        <p15:guide id="2" orient="horz" pos="570" userDrawn="1">
          <p15:clr>
            <a:srgbClr val="000000"/>
          </p15:clr>
        </p15:guide>
        <p15:guide id="3" orient="horz" pos="3912" userDrawn="1">
          <p15:clr>
            <a:srgbClr val="000000"/>
          </p15:clr>
        </p15:guide>
        <p15:guide id="4" pos="96" userDrawn="1">
          <p15:clr>
            <a:srgbClr val="00000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3"/>
            <a:ext cx="9144000" cy="2733403"/>
          </a:xfrm>
          <a:custGeom>
            <a:avLst/>
            <a:gdLst>
              <a:gd name="connsiteX0" fmla="*/ 0 w 12192000"/>
              <a:gd name="connsiteY0" fmla="*/ 0 h 3644537"/>
              <a:gd name="connsiteX1" fmla="*/ 12192000 w 12192000"/>
              <a:gd name="connsiteY1" fmla="*/ 0 h 3644537"/>
              <a:gd name="connsiteX2" fmla="*/ 12192000 w 12192000"/>
              <a:gd name="connsiteY2" fmla="*/ 3644537 h 3644537"/>
              <a:gd name="connsiteX3" fmla="*/ 0 w 12192000"/>
              <a:gd name="connsiteY3" fmla="*/ 3644537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44537">
                <a:moveTo>
                  <a:pt x="0" y="0"/>
                </a:moveTo>
                <a:lnTo>
                  <a:pt x="12192000" y="0"/>
                </a:lnTo>
                <a:lnTo>
                  <a:pt x="12192000" y="3644537"/>
                </a:lnTo>
                <a:lnTo>
                  <a:pt x="0" y="3644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xmlns="" id="{EF22E7C5-3AE3-452D-920D-E4A4CAB4E0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lIns="69960" tIns="34980" rIns="69960" bIns="34980"/>
          <a:lstStyle>
            <a:lvl1pPr>
              <a:defRPr/>
            </a:lvl1pPr>
          </a:lstStyle>
          <a:p>
            <a:pPr defTabSz="914378">
              <a:defRPr/>
            </a:pPr>
            <a:endParaRPr lang="en-US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29875BD2-4B0D-4688-BE20-96177894C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lIns="69960" tIns="34980" rIns="69960" bIns="34980"/>
          <a:lstStyle>
            <a:lvl1pPr>
              <a:defRPr/>
            </a:lvl1pPr>
          </a:lstStyle>
          <a:p>
            <a:pPr defTabSz="914378">
              <a:defRPr/>
            </a:pPr>
            <a:endParaRPr lang="en-US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96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973BE1F-CEEA-491C-8EBB-AE18928BD57A}"/>
              </a:ext>
            </a:extLst>
          </p:cNvPr>
          <p:cNvSpPr/>
          <p:nvPr userDrawn="1"/>
        </p:nvSpPr>
        <p:spPr>
          <a:xfrm>
            <a:off x="0" y="1"/>
            <a:ext cx="9144000" cy="25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4815F53-5F0C-45E4-B0C1-A99F9E70C698}"/>
              </a:ext>
            </a:extLst>
          </p:cNvPr>
          <p:cNvSpPr/>
          <p:nvPr userDrawn="1"/>
        </p:nvSpPr>
        <p:spPr>
          <a:xfrm>
            <a:off x="0" y="4867277"/>
            <a:ext cx="9144000" cy="276225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" y="2023365"/>
            <a:ext cx="9143999" cy="1073888"/>
          </a:xfrm>
          <a:prstGeom prst="rect">
            <a:avLst/>
          </a:prstGeom>
        </p:spPr>
        <p:txBody>
          <a:bodyPr lIns="91387" tIns="45694" rIns="91387" bIns="45694"/>
          <a:lstStyle>
            <a:lvl1pPr marL="0" indent="0" algn="ctr">
              <a:buNone/>
              <a:defRPr sz="1500"/>
            </a:lvl1pPr>
            <a:lvl2pPr marL="288590" indent="0" algn="ctr">
              <a:buNone/>
              <a:defRPr sz="1300"/>
            </a:lvl2pPr>
            <a:lvl3pPr marL="577178" indent="0" algn="ctr">
              <a:buNone/>
              <a:defRPr sz="1100"/>
            </a:lvl3pPr>
            <a:lvl4pPr marL="865769" indent="0" algn="ctr">
              <a:buNone/>
              <a:defRPr sz="1000"/>
            </a:lvl4pPr>
            <a:lvl5pPr marL="1154360" indent="0" algn="ctr">
              <a:buNone/>
              <a:defRPr sz="1000"/>
            </a:lvl5pPr>
            <a:lvl6pPr marL="1442948" indent="0" algn="ctr">
              <a:buNone/>
              <a:defRPr sz="1000"/>
            </a:lvl6pPr>
            <a:lvl7pPr marL="1731538" indent="0" algn="ctr">
              <a:buNone/>
              <a:defRPr sz="1000"/>
            </a:lvl7pPr>
            <a:lvl8pPr marL="2020129" indent="0" algn="ctr">
              <a:buNone/>
              <a:defRPr sz="1000"/>
            </a:lvl8pPr>
            <a:lvl9pPr marL="2308716" indent="0" algn="ctr">
              <a:buNone/>
              <a:defRPr sz="10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8090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fld id="{B19B0651-EE4F-4900-A07F-96A6BFA9D0F0}" type="slidenum">
              <a:rPr 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4378"/>
              <a:t>‹#›</a:t>
            </a:fld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606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fld id="{B19B0651-EE4F-4900-A07F-96A6BFA9D0F0}" type="slidenum">
              <a:rPr 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4378"/>
              <a:t>‹#›</a:t>
            </a:fld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98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рма_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855078" y="4981578"/>
            <a:ext cx="327025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214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64C8AB-A359-4283-8B1E-EBE022F7DEE2}" type="slidenum">
              <a:rPr kumimoji="0" lang="ru-RU" altLang="ru-RU" sz="72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62149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72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558800"/>
            <a:ext cx="9144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939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1C61A7A0-1C93-4AA0-A648-1EB41868A1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4868863"/>
            <a:ext cx="2057400" cy="274637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1FDE25-092C-446A-8BDB-6D3153C62E83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61405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F20B-E107-408F-9672-DD0CDBF914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5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9E6BF7-FB71-4B2C-8234-32C3C13624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2386018"/>
            <a:ext cx="9144000" cy="401637"/>
          </a:xfrm>
          <a:prstGeom prst="rect">
            <a:avLst/>
          </a:prstGeom>
          <a:noFill/>
          <a:ln>
            <a:noFill/>
          </a:ln>
        </p:spPr>
        <p:txBody>
          <a:bodyPr lIns="91387" tIns="45694" rIns="91387" bIns="45694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90711">
              <a:defRPr/>
            </a:pPr>
            <a:r>
              <a:rPr lang="kk-KZ" sz="2000" b="1" dirty="0">
                <a:latin typeface="Arial" panose="020B0604020202020204" pitchFamily="34" charset="0"/>
              </a:rPr>
              <a:t>Дополнительные материалы:</a:t>
            </a:r>
            <a:endParaRPr lang="ru-RU" sz="2000" b="1" dirty="0"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3ED1636-1B7C-47FD-9855-16716C79A2AD}"/>
              </a:ext>
            </a:extLst>
          </p:cNvPr>
          <p:cNvSpPr/>
          <p:nvPr userDrawn="1"/>
        </p:nvSpPr>
        <p:spPr>
          <a:xfrm>
            <a:off x="0" y="1"/>
            <a:ext cx="9144000" cy="25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E56EDEA-D39B-46FF-8D9F-E5C67D1A51D0}"/>
              </a:ext>
            </a:extLst>
          </p:cNvPr>
          <p:cNvSpPr/>
          <p:nvPr userDrawn="1"/>
        </p:nvSpPr>
        <p:spPr>
          <a:xfrm>
            <a:off x="0" y="4867277"/>
            <a:ext cx="9144000" cy="276225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eaLnBrk="0" hangingPunct="0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79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xmlns="" id="{A04B0D3F-F0E0-4E73-9BAE-AB70A2F81154}"/>
              </a:ext>
            </a:extLst>
          </p:cNvPr>
          <p:cNvCxnSpPr/>
          <p:nvPr userDrawn="1"/>
        </p:nvCxnSpPr>
        <p:spPr>
          <a:xfrm>
            <a:off x="0" y="558800"/>
            <a:ext cx="9144000" cy="0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8B877FB5-FE00-46F7-8A51-590F5A3D9941}"/>
              </a:ext>
            </a:extLst>
          </p:cNvPr>
          <p:cNvCxnSpPr/>
          <p:nvPr userDrawn="1"/>
        </p:nvCxnSpPr>
        <p:spPr>
          <a:xfrm flipV="1">
            <a:off x="0" y="4976813"/>
            <a:ext cx="9144000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CC8B1BF-F2E5-49AE-85CA-30FF03FBF646}"/>
              </a:ext>
            </a:extLst>
          </p:cNvPr>
          <p:cNvSpPr/>
          <p:nvPr userDrawn="1"/>
        </p:nvSpPr>
        <p:spPr>
          <a:xfrm>
            <a:off x="8816981" y="4981577"/>
            <a:ext cx="327025" cy="161925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/>
            <a:fld id="{4D36119D-01E7-4561-897C-19765EA65051}" type="slidenum">
              <a:rPr lang="ru-RU" altLang="ru-RU"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altLang="ru-RU" sz="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48576C9B-AF49-4C95-9ABE-23AD58660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" y="5002214"/>
            <a:ext cx="2417763" cy="141287"/>
          </a:xfrm>
          <a:prstGeom prst="rect">
            <a:avLst/>
          </a:prstGeom>
        </p:spPr>
        <p:txBody>
          <a:bodyPr lIns="91387" tIns="45694" rIns="91387" bIns="45694"/>
          <a:lstStyle>
            <a:lvl1pPr eaLnBrk="0" hangingPunct="0">
              <a:defRPr sz="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FEE6B682-F4B8-4C59-99E1-8C7BC685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5881" y="5002214"/>
            <a:ext cx="4721225" cy="141287"/>
          </a:xfrm>
          <a:prstGeom prst="rect">
            <a:avLst/>
          </a:prstGeom>
        </p:spPr>
        <p:txBody>
          <a:bodyPr lIns="91387" tIns="45694" rIns="91387" bIns="45694"/>
          <a:lstStyle>
            <a:lvl1pPr eaLnBrk="0" hangingPunct="0">
              <a:def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95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6E1790-4FD2-40DD-A50B-1254B0D50241}"/>
              </a:ext>
            </a:extLst>
          </p:cNvPr>
          <p:cNvSpPr txBox="1"/>
          <p:nvPr userDrawn="1"/>
        </p:nvSpPr>
        <p:spPr>
          <a:xfrm>
            <a:off x="79375" y="2363789"/>
            <a:ext cx="9144000" cy="439737"/>
          </a:xfrm>
          <a:prstGeom prst="rect">
            <a:avLst/>
          </a:prstGeom>
          <a:noFill/>
        </p:spPr>
        <p:txBody>
          <a:bodyPr lIns="91387" tIns="45694" rIns="91387" bIns="45694">
            <a:spAutoFit/>
          </a:bodyPr>
          <a:lstStyle/>
          <a:p>
            <a:pPr algn="ctr" defTabSz="69086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200" b="1" cap="small" dirty="0">
                <a:solidFill>
                  <a:srgbClr val="00A6C8"/>
                </a:solidFill>
                <a:latin typeface="Arial" panose="020B0604020202020204" pitchFamily="34" charset="0"/>
              </a:rPr>
              <a:t>Благодарю за внимание!</a:t>
            </a:r>
            <a:endParaRPr lang="ru-RU" sz="2200" b="1" cap="small" dirty="0">
              <a:solidFill>
                <a:srgbClr val="00A6C8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3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"/>
            <a:ext cx="9144070" cy="5143463"/>
          </a:xfrm>
          <a:prstGeom prst="rect">
            <a:avLst/>
          </a:prstGeom>
        </p:spPr>
      </p:pic>
      <p:sp>
        <p:nvSpPr>
          <p:cNvPr id="37" name="TitleRectangle"/>
          <p:cNvSpPr>
            <a:spLocks/>
          </p:cNvSpPr>
          <p:nvPr userDrawn="1"/>
        </p:nvSpPr>
        <p:spPr bwMode="white">
          <a:xfrm>
            <a:off x="2127162" y="2"/>
            <a:ext cx="7016838" cy="3036358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29" tIns="34964" rIns="69929" bIns="34964" rtlCol="0" anchor="ctr"/>
          <a:lstStyle/>
          <a:p>
            <a:pPr algn="ctr" defTabSz="913860"/>
            <a:endParaRPr lang="en-US" sz="1200" dirty="0">
              <a:solidFill>
                <a:srgbClr val="000000"/>
              </a:solidFill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2826642"/>
              </p:ext>
            </p:extLst>
          </p:nvPr>
        </p:nvGraphicFramePr>
        <p:xfrm>
          <a:off x="1623" y="1218"/>
          <a:ext cx="1619" cy="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" y="1218"/>
                        <a:ext cx="1619" cy="1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 hidden="1"/>
          <p:cNvSpPr txBox="1">
            <a:spLocks noChangeArrowheads="1"/>
          </p:cNvSpPr>
          <p:nvPr userDrawn="1"/>
        </p:nvSpPr>
        <p:spPr bwMode="auto">
          <a:xfrm>
            <a:off x="8696930" y="27942"/>
            <a:ext cx="301290" cy="9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3860" hangingPunct="1">
              <a:defRPr/>
            </a:pPr>
            <a:endParaRPr lang="en-US" sz="800" dirty="0">
              <a:solidFill>
                <a:srgbClr val="482A06"/>
              </a:solidFill>
              <a:latin typeface="Arial"/>
              <a:cs typeface="+mn-cs"/>
            </a:endParaRPr>
          </a:p>
        </p:txBody>
      </p:sp>
      <p:sp>
        <p:nvSpPr>
          <p:cNvPr id="4" name="Working Draft Text"/>
          <p:cNvSpPr txBox="1">
            <a:spLocks noChangeArrowheads="1"/>
          </p:cNvSpPr>
          <p:nvPr userDrawn="1"/>
        </p:nvSpPr>
        <p:spPr bwMode="black">
          <a:xfrm>
            <a:off x="6202975" y="4785839"/>
            <a:ext cx="675372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60" hangingPunct="1">
              <a:defRPr/>
            </a:pPr>
            <a:r>
              <a:rPr lang="en-US" sz="600" b="1" dirty="0">
                <a:solidFill>
                  <a:srgbClr val="FFFFFF"/>
                </a:solidFill>
                <a:latin typeface="Arial"/>
                <a:cs typeface="+mn-cs"/>
              </a:rPr>
              <a:t>WORKING DRAFT</a:t>
            </a:r>
          </a:p>
        </p:txBody>
      </p:sp>
      <p:sp>
        <p:nvSpPr>
          <p:cNvPr id="6" name="Working Draft"/>
          <p:cNvSpPr txBox="1">
            <a:spLocks noChangeArrowheads="1"/>
          </p:cNvSpPr>
          <p:nvPr userDrawn="1"/>
        </p:nvSpPr>
        <p:spPr bwMode="black">
          <a:xfrm>
            <a:off x="6202977" y="4880045"/>
            <a:ext cx="2861839" cy="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60" hangingPunct="1">
              <a:defRPr/>
            </a:pPr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Last Modified 26/10/2019 20:56 Central Asia Standard Time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7" name="Printed"/>
          <p:cNvSpPr txBox="1">
            <a:spLocks noChangeArrowheads="1"/>
          </p:cNvSpPr>
          <p:nvPr userDrawn="1"/>
        </p:nvSpPr>
        <p:spPr bwMode="black">
          <a:xfrm>
            <a:off x="6202982" y="4974257"/>
            <a:ext cx="2714247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60" hangingPunct="1">
              <a:defRPr/>
            </a:pPr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Printed 26/10/2019 17:41 Central Asia Standard Time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 bwMode="gray">
          <a:xfrm>
            <a:off x="2314475" y="1097667"/>
            <a:ext cx="6358614" cy="376834"/>
          </a:xfrm>
          <a:prstGeom prst="rect">
            <a:avLst/>
          </a:prstGeom>
        </p:spPr>
        <p:txBody>
          <a:bodyPr/>
          <a:lstStyle>
            <a:lvl1pPr>
              <a:defRPr sz="24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2314475" y="2386825"/>
            <a:ext cx="6358614" cy="24373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314475" y="2734449"/>
            <a:ext cx="6358614" cy="17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60" hangingPunct="1">
              <a:defRPr/>
            </a:pPr>
            <a:r>
              <a:rPr lang="en-US" sz="1100" dirty="0">
                <a:solidFill>
                  <a:srgbClr val="808080"/>
                </a:solidFill>
                <a:latin typeface="Arial"/>
                <a:cs typeface="+mn-cs"/>
              </a:rPr>
              <a:t>Document type | Date</a:t>
            </a: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128471" y="4785835"/>
            <a:ext cx="3918450" cy="27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820730" eaLnBrk="0" hangingPunct="0"/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CONFIDENTIAL AND PROPRIETARY</a:t>
            </a:r>
          </a:p>
          <a:p>
            <a:pPr defTabSz="820730" eaLnBrk="0" hangingPunct="0"/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Any use of this material without specific permission is strictly prohibited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15" name="LogoImage" hidden="1">
            <a:extLst>
              <a:ext uri="{FF2B5EF4-FFF2-40B4-BE49-F238E27FC236}">
                <a16:creationId xmlns:a16="http://schemas.microsoft.com/office/drawing/2014/main" xmlns="" id="{EAB2229D-6370-488C-937F-1A93CFBD709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317932" y="197600"/>
            <a:ext cx="1306236" cy="415405"/>
            <a:chOff x="0" y="973"/>
            <a:chExt cx="7680" cy="2374"/>
          </a:xfrm>
        </p:grpSpPr>
        <p:sp>
          <p:nvSpPr>
            <p:cNvPr id="16" name="AutoShape 3" hidden="1">
              <a:extLst>
                <a:ext uri="{FF2B5EF4-FFF2-40B4-BE49-F238E27FC236}">
                  <a16:creationId xmlns:a16="http://schemas.microsoft.com/office/drawing/2014/main" xmlns="" id="{8E86CEE8-2C1E-45F7-BFA1-BEDA55D35732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973"/>
              <a:ext cx="7680" cy="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860"/>
              <a:endParaRPr lang="en-US" sz="120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7" name="Freeform 5" hidden="1">
              <a:extLst>
                <a:ext uri="{FF2B5EF4-FFF2-40B4-BE49-F238E27FC236}">
                  <a16:creationId xmlns:a16="http://schemas.microsoft.com/office/drawing/2014/main" xmlns="" id="{EB2102CC-8FC1-437F-921D-FAB1EA6588E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974"/>
              <a:ext cx="7680" cy="2373"/>
            </a:xfrm>
            <a:custGeom>
              <a:avLst/>
              <a:gdLst>
                <a:gd name="T0" fmla="*/ 4209 w 15155"/>
                <a:gd name="T1" fmla="*/ 2986 h 4678"/>
                <a:gd name="T2" fmla="*/ 3707 w 15155"/>
                <a:gd name="T3" fmla="*/ 2422 h 4678"/>
                <a:gd name="T4" fmla="*/ 3712 w 15155"/>
                <a:gd name="T5" fmla="*/ 2340 h 4678"/>
                <a:gd name="T6" fmla="*/ 4724 w 15155"/>
                <a:gd name="T7" fmla="*/ 4124 h 4678"/>
                <a:gd name="T8" fmla="*/ 3330 w 15155"/>
                <a:gd name="T9" fmla="*/ 3521 h 4678"/>
                <a:gd name="T10" fmla="*/ 5673 w 15155"/>
                <a:gd name="T11" fmla="*/ 3002 h 4678"/>
                <a:gd name="T12" fmla="*/ 6627 w 15155"/>
                <a:gd name="T13" fmla="*/ 2408 h 4678"/>
                <a:gd name="T14" fmla="*/ 6279 w 15155"/>
                <a:gd name="T15" fmla="*/ 4007 h 4678"/>
                <a:gd name="T16" fmla="*/ 10270 w 15155"/>
                <a:gd name="T17" fmla="*/ 3073 h 4678"/>
                <a:gd name="T18" fmla="*/ 10801 w 15155"/>
                <a:gd name="T19" fmla="*/ 4678 h 4678"/>
                <a:gd name="T20" fmla="*/ 11466 w 15155"/>
                <a:gd name="T21" fmla="*/ 3537 h 4678"/>
                <a:gd name="T22" fmla="*/ 10602 w 15155"/>
                <a:gd name="T23" fmla="*/ 3405 h 4678"/>
                <a:gd name="T24" fmla="*/ 14762 w 15155"/>
                <a:gd name="T25" fmla="*/ 3073 h 4678"/>
                <a:gd name="T26" fmla="*/ 14505 w 15155"/>
                <a:gd name="T27" fmla="*/ 2986 h 4678"/>
                <a:gd name="T28" fmla="*/ 14145 w 15155"/>
                <a:gd name="T29" fmla="*/ 4620 h 4678"/>
                <a:gd name="T30" fmla="*/ 15155 w 15155"/>
                <a:gd name="T31" fmla="*/ 2986 h 4678"/>
                <a:gd name="T32" fmla="*/ 10231 w 15155"/>
                <a:gd name="T33" fmla="*/ 4037 h 4678"/>
                <a:gd name="T34" fmla="*/ 9005 w 15155"/>
                <a:gd name="T35" fmla="*/ 2961 h 4678"/>
                <a:gd name="T36" fmla="*/ 8378 w 15155"/>
                <a:gd name="T37" fmla="*/ 3194 h 4678"/>
                <a:gd name="T38" fmla="*/ 8775 w 15155"/>
                <a:gd name="T39" fmla="*/ 4037 h 4678"/>
                <a:gd name="T40" fmla="*/ 9107 w 15155"/>
                <a:gd name="T41" fmla="*/ 3916 h 4678"/>
                <a:gd name="T42" fmla="*/ 9439 w 15155"/>
                <a:gd name="T43" fmla="*/ 4037 h 4678"/>
                <a:gd name="T44" fmla="*/ 9712 w 15155"/>
                <a:gd name="T45" fmla="*/ 4037 h 4678"/>
                <a:gd name="T46" fmla="*/ 7962 w 15155"/>
                <a:gd name="T47" fmla="*/ 3741 h 4678"/>
                <a:gd name="T48" fmla="*/ 7962 w 15155"/>
                <a:gd name="T49" fmla="*/ 3741 h 4678"/>
                <a:gd name="T50" fmla="*/ 12654 w 15155"/>
                <a:gd name="T51" fmla="*/ 2986 h 4678"/>
                <a:gd name="T52" fmla="*/ 12586 w 15155"/>
                <a:gd name="T53" fmla="*/ 4036 h 4678"/>
                <a:gd name="T54" fmla="*/ 11780 w 15155"/>
                <a:gd name="T55" fmla="*/ 3367 h 4678"/>
                <a:gd name="T56" fmla="*/ 11871 w 15155"/>
                <a:gd name="T57" fmla="*/ 4146 h 4678"/>
                <a:gd name="T58" fmla="*/ 13060 w 15155"/>
                <a:gd name="T59" fmla="*/ 3917 h 4678"/>
                <a:gd name="T60" fmla="*/ 13423 w 15155"/>
                <a:gd name="T61" fmla="*/ 4037 h 4678"/>
                <a:gd name="T62" fmla="*/ 12250 w 15155"/>
                <a:gd name="T63" fmla="*/ 3787 h 4678"/>
                <a:gd name="T64" fmla="*/ 12250 w 15155"/>
                <a:gd name="T65" fmla="*/ 3787 h 4678"/>
                <a:gd name="T66" fmla="*/ 8758 w 15155"/>
                <a:gd name="T67" fmla="*/ 1080 h 4678"/>
                <a:gd name="T68" fmla="*/ 8559 w 15155"/>
                <a:gd name="T69" fmla="*/ 1013 h 4678"/>
                <a:gd name="T70" fmla="*/ 9105 w 15155"/>
                <a:gd name="T71" fmla="*/ 2310 h 4678"/>
                <a:gd name="T72" fmla="*/ 9553 w 15155"/>
                <a:gd name="T73" fmla="*/ 626 h 4678"/>
                <a:gd name="T74" fmla="*/ 9293 w 15155"/>
                <a:gd name="T75" fmla="*/ 713 h 4678"/>
                <a:gd name="T76" fmla="*/ 8947 w 15155"/>
                <a:gd name="T77" fmla="*/ 843 h 4678"/>
                <a:gd name="T78" fmla="*/ 5105 w 15155"/>
                <a:gd name="T79" fmla="*/ 349 h 4678"/>
                <a:gd name="T80" fmla="*/ 3793 w 15155"/>
                <a:gd name="T81" fmla="*/ 882 h 4678"/>
                <a:gd name="T82" fmla="*/ 5848 w 15155"/>
                <a:gd name="T83" fmla="*/ 981 h 4678"/>
                <a:gd name="T84" fmla="*/ 6211 w 15155"/>
                <a:gd name="T85" fmla="*/ 1763 h 4678"/>
                <a:gd name="T86" fmla="*/ 6296 w 15155"/>
                <a:gd name="T87" fmla="*/ 601 h 4678"/>
                <a:gd name="T88" fmla="*/ 5638 w 15155"/>
                <a:gd name="T89" fmla="*/ 833 h 4678"/>
                <a:gd name="T90" fmla="*/ 4836 w 15155"/>
                <a:gd name="T91" fmla="*/ 625 h 4678"/>
                <a:gd name="T92" fmla="*/ 4778 w 15155"/>
                <a:gd name="T93" fmla="*/ 1676 h 4678"/>
                <a:gd name="T94" fmla="*/ 4692 w 15155"/>
                <a:gd name="T95" fmla="*/ 0 h 4678"/>
                <a:gd name="T96" fmla="*/ 3614 w 15155"/>
                <a:gd name="T97" fmla="*/ 221 h 4678"/>
                <a:gd name="T98" fmla="*/ 3236 w 15155"/>
                <a:gd name="T99" fmla="*/ 88 h 4678"/>
                <a:gd name="T100" fmla="*/ 3836 w 15155"/>
                <a:gd name="T101" fmla="*/ 1763 h 4678"/>
                <a:gd name="T102" fmla="*/ 7219 w 15155"/>
                <a:gd name="T103" fmla="*/ 683 h 4678"/>
                <a:gd name="T104" fmla="*/ 7226 w 15155"/>
                <a:gd name="T105" fmla="*/ 598 h 4678"/>
                <a:gd name="T106" fmla="*/ 6952 w 15155"/>
                <a:gd name="T107" fmla="*/ 1361 h 4678"/>
                <a:gd name="T108" fmla="*/ 7720 w 15155"/>
                <a:gd name="T109" fmla="*/ 1446 h 4678"/>
                <a:gd name="T110" fmla="*/ 3049 w 15155"/>
                <a:gd name="T111" fmla="*/ 753 h 4678"/>
                <a:gd name="T112" fmla="*/ 2703 w 15155"/>
                <a:gd name="T113" fmla="*/ 1584 h 4678"/>
                <a:gd name="T114" fmla="*/ 87 w 15155"/>
                <a:gd name="T115" fmla="*/ 88 h 4678"/>
                <a:gd name="T116" fmla="*/ 549 w 15155"/>
                <a:gd name="T117" fmla="*/ 1763 h 4678"/>
                <a:gd name="T118" fmla="*/ 1609 w 15155"/>
                <a:gd name="T119" fmla="*/ 259 h 4678"/>
                <a:gd name="T120" fmla="*/ 2069 w 15155"/>
                <a:gd name="T121" fmla="*/ 1676 h 4678"/>
                <a:gd name="T122" fmla="*/ 2070 w 15155"/>
                <a:gd name="T123" fmla="*/ 0 h 4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55" h="4678">
                  <a:moveTo>
                    <a:pt x="4451" y="3751"/>
                  </a:moveTo>
                  <a:cubicBezTo>
                    <a:pt x="4549" y="3607"/>
                    <a:pt x="4604" y="3438"/>
                    <a:pt x="4609" y="3264"/>
                  </a:cubicBezTo>
                  <a:cubicBezTo>
                    <a:pt x="4611" y="3211"/>
                    <a:pt x="4732" y="3072"/>
                    <a:pt x="4766" y="3072"/>
                  </a:cubicBezTo>
                  <a:cubicBezTo>
                    <a:pt x="4834" y="3072"/>
                    <a:pt x="4834" y="3072"/>
                    <a:pt x="4834" y="3072"/>
                  </a:cubicBezTo>
                  <a:cubicBezTo>
                    <a:pt x="4834" y="2986"/>
                    <a:pt x="4834" y="2986"/>
                    <a:pt x="4834" y="2986"/>
                  </a:cubicBezTo>
                  <a:cubicBezTo>
                    <a:pt x="4209" y="2986"/>
                    <a:pt x="4209" y="2986"/>
                    <a:pt x="4209" y="2986"/>
                  </a:cubicBezTo>
                  <a:cubicBezTo>
                    <a:pt x="4209" y="3073"/>
                    <a:pt x="4209" y="3073"/>
                    <a:pt x="4209" y="3073"/>
                  </a:cubicBezTo>
                  <a:cubicBezTo>
                    <a:pt x="4380" y="3078"/>
                    <a:pt x="4487" y="3175"/>
                    <a:pt x="4487" y="3337"/>
                  </a:cubicBezTo>
                  <a:cubicBezTo>
                    <a:pt x="4487" y="3482"/>
                    <a:pt x="4463" y="3591"/>
                    <a:pt x="4395" y="3702"/>
                  </a:cubicBezTo>
                  <a:cubicBezTo>
                    <a:pt x="4155" y="3489"/>
                    <a:pt x="3882" y="3230"/>
                    <a:pt x="3654" y="2986"/>
                  </a:cubicBezTo>
                  <a:cubicBezTo>
                    <a:pt x="3501" y="2928"/>
                    <a:pt x="3404" y="2814"/>
                    <a:pt x="3404" y="2673"/>
                  </a:cubicBezTo>
                  <a:cubicBezTo>
                    <a:pt x="3404" y="2514"/>
                    <a:pt x="3518" y="2422"/>
                    <a:pt x="3707" y="2422"/>
                  </a:cubicBezTo>
                  <a:cubicBezTo>
                    <a:pt x="3942" y="2422"/>
                    <a:pt x="4116" y="2659"/>
                    <a:pt x="4116" y="2777"/>
                  </a:cubicBezTo>
                  <a:cubicBezTo>
                    <a:pt x="4191" y="2777"/>
                    <a:pt x="4191" y="2777"/>
                    <a:pt x="4191" y="2777"/>
                  </a:cubicBezTo>
                  <a:cubicBezTo>
                    <a:pt x="4191" y="2362"/>
                    <a:pt x="4191" y="2362"/>
                    <a:pt x="4191" y="2362"/>
                  </a:cubicBezTo>
                  <a:cubicBezTo>
                    <a:pt x="4116" y="2362"/>
                    <a:pt x="4116" y="2362"/>
                    <a:pt x="4116" y="2362"/>
                  </a:cubicBezTo>
                  <a:cubicBezTo>
                    <a:pt x="4097" y="2391"/>
                    <a:pt x="4074" y="2393"/>
                    <a:pt x="4034" y="2393"/>
                  </a:cubicBezTo>
                  <a:cubicBezTo>
                    <a:pt x="3959" y="2393"/>
                    <a:pt x="3874" y="2340"/>
                    <a:pt x="3712" y="2340"/>
                  </a:cubicBezTo>
                  <a:cubicBezTo>
                    <a:pt x="3453" y="2340"/>
                    <a:pt x="3288" y="2480"/>
                    <a:pt x="3288" y="2732"/>
                  </a:cubicBezTo>
                  <a:cubicBezTo>
                    <a:pt x="3288" y="2887"/>
                    <a:pt x="3346" y="2991"/>
                    <a:pt x="3431" y="3100"/>
                  </a:cubicBezTo>
                  <a:cubicBezTo>
                    <a:pt x="3253" y="3219"/>
                    <a:pt x="3146" y="3420"/>
                    <a:pt x="3148" y="3634"/>
                  </a:cubicBezTo>
                  <a:cubicBezTo>
                    <a:pt x="3148" y="3944"/>
                    <a:pt x="3421" y="4155"/>
                    <a:pt x="3707" y="4155"/>
                  </a:cubicBezTo>
                  <a:cubicBezTo>
                    <a:pt x="3966" y="4155"/>
                    <a:pt x="4145" y="4080"/>
                    <a:pt x="4286" y="3944"/>
                  </a:cubicBezTo>
                  <a:cubicBezTo>
                    <a:pt x="4431" y="4078"/>
                    <a:pt x="4552" y="4124"/>
                    <a:pt x="4724" y="4124"/>
                  </a:cubicBezTo>
                  <a:cubicBezTo>
                    <a:pt x="4913" y="4124"/>
                    <a:pt x="4913" y="4124"/>
                    <a:pt x="4913" y="4124"/>
                  </a:cubicBezTo>
                  <a:cubicBezTo>
                    <a:pt x="4913" y="4036"/>
                    <a:pt x="4913" y="4036"/>
                    <a:pt x="4913" y="4036"/>
                  </a:cubicBezTo>
                  <a:cubicBezTo>
                    <a:pt x="4809" y="4036"/>
                    <a:pt x="4809" y="4036"/>
                    <a:pt x="4809" y="4036"/>
                  </a:cubicBezTo>
                  <a:cubicBezTo>
                    <a:pt x="4685" y="3947"/>
                    <a:pt x="4565" y="3852"/>
                    <a:pt x="4451" y="3751"/>
                  </a:cubicBezTo>
                  <a:close/>
                  <a:moveTo>
                    <a:pt x="3851" y="4015"/>
                  </a:moveTo>
                  <a:cubicBezTo>
                    <a:pt x="3599" y="4015"/>
                    <a:pt x="3330" y="3772"/>
                    <a:pt x="3330" y="3521"/>
                  </a:cubicBezTo>
                  <a:cubicBezTo>
                    <a:pt x="3330" y="3339"/>
                    <a:pt x="3378" y="3243"/>
                    <a:pt x="3470" y="3148"/>
                  </a:cubicBezTo>
                  <a:cubicBezTo>
                    <a:pt x="3707" y="3414"/>
                    <a:pt x="3962" y="3664"/>
                    <a:pt x="4233" y="3896"/>
                  </a:cubicBezTo>
                  <a:cubicBezTo>
                    <a:pt x="4134" y="3971"/>
                    <a:pt x="4008" y="4015"/>
                    <a:pt x="3851" y="4015"/>
                  </a:cubicBezTo>
                  <a:close/>
                  <a:moveTo>
                    <a:pt x="6279" y="4007"/>
                  </a:moveTo>
                  <a:cubicBezTo>
                    <a:pt x="5920" y="4007"/>
                    <a:pt x="5707" y="3758"/>
                    <a:pt x="5678" y="3450"/>
                  </a:cubicBezTo>
                  <a:cubicBezTo>
                    <a:pt x="5664" y="3301"/>
                    <a:pt x="5663" y="3151"/>
                    <a:pt x="5673" y="3002"/>
                  </a:cubicBezTo>
                  <a:cubicBezTo>
                    <a:pt x="5705" y="2605"/>
                    <a:pt x="5887" y="2435"/>
                    <a:pt x="6192" y="2435"/>
                  </a:cubicBezTo>
                  <a:cubicBezTo>
                    <a:pt x="6523" y="2435"/>
                    <a:pt x="6726" y="2803"/>
                    <a:pt x="6726" y="2985"/>
                  </a:cubicBezTo>
                  <a:cubicBezTo>
                    <a:pt x="6801" y="2985"/>
                    <a:pt x="6801" y="2985"/>
                    <a:pt x="6801" y="2985"/>
                  </a:cubicBezTo>
                  <a:cubicBezTo>
                    <a:pt x="6801" y="2362"/>
                    <a:pt x="6801" y="2362"/>
                    <a:pt x="6801" y="2362"/>
                  </a:cubicBezTo>
                  <a:cubicBezTo>
                    <a:pt x="6736" y="2362"/>
                    <a:pt x="6736" y="2362"/>
                    <a:pt x="6736" y="2362"/>
                  </a:cubicBezTo>
                  <a:cubicBezTo>
                    <a:pt x="6709" y="2393"/>
                    <a:pt x="6683" y="2408"/>
                    <a:pt x="6627" y="2408"/>
                  </a:cubicBezTo>
                  <a:cubicBezTo>
                    <a:pt x="6489" y="2408"/>
                    <a:pt x="6370" y="2330"/>
                    <a:pt x="6181" y="2330"/>
                  </a:cubicBezTo>
                  <a:cubicBezTo>
                    <a:pt x="5687" y="2330"/>
                    <a:pt x="5392" y="2732"/>
                    <a:pt x="5392" y="3236"/>
                  </a:cubicBezTo>
                  <a:cubicBezTo>
                    <a:pt x="5392" y="3740"/>
                    <a:pt x="5719" y="4156"/>
                    <a:pt x="6225" y="4156"/>
                  </a:cubicBezTo>
                  <a:cubicBezTo>
                    <a:pt x="6577" y="4156"/>
                    <a:pt x="6824" y="3967"/>
                    <a:pt x="6937" y="3652"/>
                  </a:cubicBezTo>
                  <a:cubicBezTo>
                    <a:pt x="6845" y="3652"/>
                    <a:pt x="6845" y="3652"/>
                    <a:pt x="6845" y="3652"/>
                  </a:cubicBezTo>
                  <a:cubicBezTo>
                    <a:pt x="6731" y="3884"/>
                    <a:pt x="6583" y="4007"/>
                    <a:pt x="6279" y="4007"/>
                  </a:cubicBezTo>
                  <a:close/>
                  <a:moveTo>
                    <a:pt x="11018" y="2957"/>
                  </a:moveTo>
                  <a:cubicBezTo>
                    <a:pt x="10830" y="2957"/>
                    <a:pt x="10704" y="3037"/>
                    <a:pt x="10605" y="3221"/>
                  </a:cubicBezTo>
                  <a:cubicBezTo>
                    <a:pt x="10566" y="2986"/>
                    <a:pt x="10566" y="2986"/>
                    <a:pt x="10566" y="2986"/>
                  </a:cubicBezTo>
                  <a:cubicBezTo>
                    <a:pt x="10195" y="2986"/>
                    <a:pt x="10195" y="2986"/>
                    <a:pt x="10195" y="2986"/>
                  </a:cubicBezTo>
                  <a:cubicBezTo>
                    <a:pt x="10195" y="3073"/>
                    <a:pt x="10195" y="3073"/>
                    <a:pt x="10195" y="3073"/>
                  </a:cubicBezTo>
                  <a:cubicBezTo>
                    <a:pt x="10270" y="3073"/>
                    <a:pt x="10270" y="3073"/>
                    <a:pt x="10270" y="3073"/>
                  </a:cubicBezTo>
                  <a:cubicBezTo>
                    <a:pt x="10304" y="3073"/>
                    <a:pt x="10391" y="3158"/>
                    <a:pt x="10391" y="3194"/>
                  </a:cubicBezTo>
                  <a:cubicBezTo>
                    <a:pt x="10391" y="4470"/>
                    <a:pt x="10391" y="4470"/>
                    <a:pt x="10391" y="4470"/>
                  </a:cubicBezTo>
                  <a:cubicBezTo>
                    <a:pt x="10391" y="4508"/>
                    <a:pt x="10304" y="4591"/>
                    <a:pt x="10270" y="4591"/>
                  </a:cubicBezTo>
                  <a:cubicBezTo>
                    <a:pt x="10195" y="4591"/>
                    <a:pt x="10195" y="4591"/>
                    <a:pt x="10195" y="4591"/>
                  </a:cubicBezTo>
                  <a:cubicBezTo>
                    <a:pt x="10195" y="4678"/>
                    <a:pt x="10195" y="4678"/>
                    <a:pt x="10195" y="4678"/>
                  </a:cubicBezTo>
                  <a:cubicBezTo>
                    <a:pt x="10801" y="4678"/>
                    <a:pt x="10801" y="4678"/>
                    <a:pt x="10801" y="4678"/>
                  </a:cubicBezTo>
                  <a:cubicBezTo>
                    <a:pt x="10801" y="4591"/>
                    <a:pt x="10801" y="4591"/>
                    <a:pt x="10801" y="4591"/>
                  </a:cubicBezTo>
                  <a:cubicBezTo>
                    <a:pt x="10726" y="4591"/>
                    <a:pt x="10726" y="4591"/>
                    <a:pt x="10726" y="4591"/>
                  </a:cubicBezTo>
                  <a:cubicBezTo>
                    <a:pt x="10694" y="4591"/>
                    <a:pt x="10605" y="4508"/>
                    <a:pt x="10605" y="4470"/>
                  </a:cubicBezTo>
                  <a:cubicBezTo>
                    <a:pt x="10605" y="3922"/>
                    <a:pt x="10605" y="3922"/>
                    <a:pt x="10605" y="3922"/>
                  </a:cubicBezTo>
                  <a:cubicBezTo>
                    <a:pt x="10687" y="4070"/>
                    <a:pt x="10793" y="4147"/>
                    <a:pt x="10994" y="4147"/>
                  </a:cubicBezTo>
                  <a:cubicBezTo>
                    <a:pt x="11272" y="4147"/>
                    <a:pt x="11466" y="3888"/>
                    <a:pt x="11466" y="3537"/>
                  </a:cubicBezTo>
                  <a:cubicBezTo>
                    <a:pt x="11466" y="3186"/>
                    <a:pt x="11297" y="2957"/>
                    <a:pt x="11018" y="2957"/>
                  </a:cubicBezTo>
                  <a:close/>
                  <a:moveTo>
                    <a:pt x="11246" y="3722"/>
                  </a:moveTo>
                  <a:cubicBezTo>
                    <a:pt x="11222" y="3903"/>
                    <a:pt x="11130" y="4027"/>
                    <a:pt x="10934" y="4027"/>
                  </a:cubicBezTo>
                  <a:cubicBezTo>
                    <a:pt x="10753" y="4029"/>
                    <a:pt x="10604" y="3884"/>
                    <a:pt x="10602" y="3703"/>
                  </a:cubicBezTo>
                  <a:cubicBezTo>
                    <a:pt x="10602" y="3701"/>
                    <a:pt x="10602" y="3698"/>
                    <a:pt x="10602" y="3695"/>
                  </a:cubicBezTo>
                  <a:cubicBezTo>
                    <a:pt x="10602" y="3405"/>
                    <a:pt x="10602" y="3405"/>
                    <a:pt x="10602" y="3405"/>
                  </a:cubicBezTo>
                  <a:cubicBezTo>
                    <a:pt x="10658" y="3225"/>
                    <a:pt x="10767" y="3092"/>
                    <a:pt x="10961" y="3092"/>
                  </a:cubicBezTo>
                  <a:cubicBezTo>
                    <a:pt x="11125" y="3092"/>
                    <a:pt x="11224" y="3208"/>
                    <a:pt x="11249" y="3390"/>
                  </a:cubicBezTo>
                  <a:cubicBezTo>
                    <a:pt x="11262" y="3500"/>
                    <a:pt x="11261" y="3612"/>
                    <a:pt x="11246" y="3722"/>
                  </a:cubicBezTo>
                  <a:close/>
                  <a:moveTo>
                    <a:pt x="14693" y="2986"/>
                  </a:moveTo>
                  <a:cubicBezTo>
                    <a:pt x="14693" y="3073"/>
                    <a:pt x="14693" y="3073"/>
                    <a:pt x="14693" y="3073"/>
                  </a:cubicBezTo>
                  <a:cubicBezTo>
                    <a:pt x="14762" y="3073"/>
                    <a:pt x="14762" y="3073"/>
                    <a:pt x="14762" y="3073"/>
                  </a:cubicBezTo>
                  <a:cubicBezTo>
                    <a:pt x="14794" y="3073"/>
                    <a:pt x="14864" y="3153"/>
                    <a:pt x="14862" y="3199"/>
                  </a:cubicBezTo>
                  <a:cubicBezTo>
                    <a:pt x="14610" y="3758"/>
                    <a:pt x="14610" y="3758"/>
                    <a:pt x="14610" y="3758"/>
                  </a:cubicBezTo>
                  <a:cubicBezTo>
                    <a:pt x="14335" y="3196"/>
                    <a:pt x="14335" y="3196"/>
                    <a:pt x="14335" y="3196"/>
                  </a:cubicBezTo>
                  <a:cubicBezTo>
                    <a:pt x="14335" y="3154"/>
                    <a:pt x="14403" y="3073"/>
                    <a:pt x="14434" y="3073"/>
                  </a:cubicBezTo>
                  <a:cubicBezTo>
                    <a:pt x="14505" y="3073"/>
                    <a:pt x="14505" y="3073"/>
                    <a:pt x="14505" y="3073"/>
                  </a:cubicBezTo>
                  <a:cubicBezTo>
                    <a:pt x="14505" y="2986"/>
                    <a:pt x="14505" y="2986"/>
                    <a:pt x="14505" y="2986"/>
                  </a:cubicBezTo>
                  <a:cubicBezTo>
                    <a:pt x="13889" y="2986"/>
                    <a:pt x="13889" y="2986"/>
                    <a:pt x="13889" y="2986"/>
                  </a:cubicBezTo>
                  <a:cubicBezTo>
                    <a:pt x="13889" y="3073"/>
                    <a:pt x="13889" y="3073"/>
                    <a:pt x="13889" y="3073"/>
                  </a:cubicBezTo>
                  <a:cubicBezTo>
                    <a:pt x="13940" y="3073"/>
                    <a:pt x="13940" y="3073"/>
                    <a:pt x="13940" y="3073"/>
                  </a:cubicBezTo>
                  <a:cubicBezTo>
                    <a:pt x="13969" y="3073"/>
                    <a:pt x="14068" y="3167"/>
                    <a:pt x="14087" y="3204"/>
                  </a:cubicBezTo>
                  <a:cubicBezTo>
                    <a:pt x="14489" y="3995"/>
                    <a:pt x="14489" y="3995"/>
                    <a:pt x="14489" y="3995"/>
                  </a:cubicBezTo>
                  <a:cubicBezTo>
                    <a:pt x="14145" y="4620"/>
                    <a:pt x="14145" y="4620"/>
                    <a:pt x="14145" y="4620"/>
                  </a:cubicBezTo>
                  <a:cubicBezTo>
                    <a:pt x="14245" y="4671"/>
                    <a:pt x="14245" y="4671"/>
                    <a:pt x="14245" y="4671"/>
                  </a:cubicBezTo>
                  <a:cubicBezTo>
                    <a:pt x="14584" y="4030"/>
                    <a:pt x="14584" y="4030"/>
                    <a:pt x="14584" y="4030"/>
                  </a:cubicBezTo>
                  <a:cubicBezTo>
                    <a:pt x="14968" y="3199"/>
                    <a:pt x="14968" y="3199"/>
                    <a:pt x="14968" y="3199"/>
                  </a:cubicBezTo>
                  <a:cubicBezTo>
                    <a:pt x="14993" y="3161"/>
                    <a:pt x="15075" y="3073"/>
                    <a:pt x="15102" y="3073"/>
                  </a:cubicBezTo>
                  <a:cubicBezTo>
                    <a:pt x="15155" y="3073"/>
                    <a:pt x="15155" y="3073"/>
                    <a:pt x="15155" y="3073"/>
                  </a:cubicBezTo>
                  <a:cubicBezTo>
                    <a:pt x="15155" y="2986"/>
                    <a:pt x="15155" y="2986"/>
                    <a:pt x="15155" y="2986"/>
                  </a:cubicBezTo>
                  <a:lnTo>
                    <a:pt x="14693" y="2986"/>
                  </a:lnTo>
                  <a:close/>
                  <a:moveTo>
                    <a:pt x="9712" y="4037"/>
                  </a:moveTo>
                  <a:cubicBezTo>
                    <a:pt x="9647" y="4037"/>
                    <a:pt x="9647" y="4037"/>
                    <a:pt x="9647" y="4037"/>
                  </a:cubicBezTo>
                  <a:cubicBezTo>
                    <a:pt x="9647" y="4124"/>
                    <a:pt x="9647" y="4124"/>
                    <a:pt x="9647" y="4124"/>
                  </a:cubicBezTo>
                  <a:cubicBezTo>
                    <a:pt x="10231" y="4124"/>
                    <a:pt x="10231" y="4124"/>
                    <a:pt x="10231" y="4124"/>
                  </a:cubicBezTo>
                  <a:cubicBezTo>
                    <a:pt x="10231" y="4037"/>
                    <a:pt x="10231" y="4037"/>
                    <a:pt x="10231" y="4037"/>
                  </a:cubicBezTo>
                  <a:cubicBezTo>
                    <a:pt x="10165" y="4037"/>
                    <a:pt x="10165" y="4037"/>
                    <a:pt x="10165" y="4037"/>
                  </a:cubicBezTo>
                  <a:cubicBezTo>
                    <a:pt x="10131" y="4037"/>
                    <a:pt x="10044" y="3954"/>
                    <a:pt x="10044" y="3916"/>
                  </a:cubicBezTo>
                  <a:cubicBezTo>
                    <a:pt x="10044" y="3288"/>
                    <a:pt x="10044" y="3288"/>
                    <a:pt x="10044" y="3288"/>
                  </a:cubicBezTo>
                  <a:cubicBezTo>
                    <a:pt x="10044" y="3080"/>
                    <a:pt x="9904" y="2964"/>
                    <a:pt x="9732" y="2964"/>
                  </a:cubicBezTo>
                  <a:cubicBezTo>
                    <a:pt x="9538" y="2964"/>
                    <a:pt x="9448" y="3066"/>
                    <a:pt x="9308" y="3204"/>
                  </a:cubicBezTo>
                  <a:cubicBezTo>
                    <a:pt x="9287" y="3044"/>
                    <a:pt x="9158" y="2961"/>
                    <a:pt x="9005" y="2961"/>
                  </a:cubicBezTo>
                  <a:cubicBezTo>
                    <a:pt x="8804" y="2961"/>
                    <a:pt x="8720" y="3068"/>
                    <a:pt x="8589" y="3206"/>
                  </a:cubicBezTo>
                  <a:cubicBezTo>
                    <a:pt x="8544" y="2986"/>
                    <a:pt x="8544" y="2986"/>
                    <a:pt x="8544" y="2986"/>
                  </a:cubicBezTo>
                  <a:cubicBezTo>
                    <a:pt x="8192" y="2986"/>
                    <a:pt x="8192" y="2986"/>
                    <a:pt x="8192" y="2986"/>
                  </a:cubicBezTo>
                  <a:cubicBezTo>
                    <a:pt x="8192" y="3073"/>
                    <a:pt x="8192" y="3073"/>
                    <a:pt x="8192" y="3073"/>
                  </a:cubicBezTo>
                  <a:cubicBezTo>
                    <a:pt x="8257" y="3073"/>
                    <a:pt x="8257" y="3073"/>
                    <a:pt x="8257" y="3073"/>
                  </a:cubicBezTo>
                  <a:cubicBezTo>
                    <a:pt x="8291" y="3073"/>
                    <a:pt x="8378" y="3158"/>
                    <a:pt x="8378" y="3194"/>
                  </a:cubicBezTo>
                  <a:cubicBezTo>
                    <a:pt x="8378" y="3916"/>
                    <a:pt x="8378" y="3916"/>
                    <a:pt x="8378" y="3916"/>
                  </a:cubicBezTo>
                  <a:cubicBezTo>
                    <a:pt x="8378" y="3954"/>
                    <a:pt x="8291" y="4037"/>
                    <a:pt x="8257" y="4037"/>
                  </a:cubicBezTo>
                  <a:cubicBezTo>
                    <a:pt x="8192" y="4037"/>
                    <a:pt x="8192" y="4037"/>
                    <a:pt x="8192" y="4037"/>
                  </a:cubicBezTo>
                  <a:cubicBezTo>
                    <a:pt x="8192" y="4124"/>
                    <a:pt x="8192" y="4124"/>
                    <a:pt x="8192" y="4124"/>
                  </a:cubicBezTo>
                  <a:cubicBezTo>
                    <a:pt x="8775" y="4124"/>
                    <a:pt x="8775" y="4124"/>
                    <a:pt x="8775" y="4124"/>
                  </a:cubicBezTo>
                  <a:cubicBezTo>
                    <a:pt x="8775" y="4037"/>
                    <a:pt x="8775" y="4037"/>
                    <a:pt x="8775" y="4037"/>
                  </a:cubicBezTo>
                  <a:cubicBezTo>
                    <a:pt x="8710" y="4037"/>
                    <a:pt x="8710" y="4037"/>
                    <a:pt x="8710" y="4037"/>
                  </a:cubicBezTo>
                  <a:cubicBezTo>
                    <a:pt x="8676" y="4037"/>
                    <a:pt x="8589" y="3954"/>
                    <a:pt x="8589" y="3916"/>
                  </a:cubicBezTo>
                  <a:cubicBezTo>
                    <a:pt x="8589" y="3330"/>
                    <a:pt x="8589" y="3330"/>
                    <a:pt x="8589" y="3330"/>
                  </a:cubicBezTo>
                  <a:cubicBezTo>
                    <a:pt x="8589" y="3252"/>
                    <a:pt x="8775" y="3099"/>
                    <a:pt x="8925" y="3099"/>
                  </a:cubicBezTo>
                  <a:cubicBezTo>
                    <a:pt x="9049" y="3099"/>
                    <a:pt x="9107" y="3177"/>
                    <a:pt x="9107" y="3288"/>
                  </a:cubicBezTo>
                  <a:cubicBezTo>
                    <a:pt x="9107" y="3916"/>
                    <a:pt x="9107" y="3916"/>
                    <a:pt x="9107" y="3916"/>
                  </a:cubicBezTo>
                  <a:cubicBezTo>
                    <a:pt x="9107" y="3954"/>
                    <a:pt x="9020" y="4037"/>
                    <a:pt x="8986" y="4037"/>
                  </a:cubicBezTo>
                  <a:cubicBezTo>
                    <a:pt x="8921" y="4037"/>
                    <a:pt x="8921" y="4037"/>
                    <a:pt x="8921" y="4037"/>
                  </a:cubicBezTo>
                  <a:cubicBezTo>
                    <a:pt x="8921" y="4124"/>
                    <a:pt x="8921" y="4124"/>
                    <a:pt x="8921" y="4124"/>
                  </a:cubicBezTo>
                  <a:cubicBezTo>
                    <a:pt x="9504" y="4124"/>
                    <a:pt x="9504" y="4124"/>
                    <a:pt x="9504" y="4124"/>
                  </a:cubicBezTo>
                  <a:cubicBezTo>
                    <a:pt x="9504" y="4037"/>
                    <a:pt x="9504" y="4037"/>
                    <a:pt x="9504" y="4037"/>
                  </a:cubicBezTo>
                  <a:cubicBezTo>
                    <a:pt x="9439" y="4037"/>
                    <a:pt x="9439" y="4037"/>
                    <a:pt x="9439" y="4037"/>
                  </a:cubicBezTo>
                  <a:cubicBezTo>
                    <a:pt x="9405" y="4037"/>
                    <a:pt x="9318" y="3954"/>
                    <a:pt x="9318" y="3916"/>
                  </a:cubicBezTo>
                  <a:cubicBezTo>
                    <a:pt x="9318" y="3323"/>
                    <a:pt x="9318" y="3323"/>
                    <a:pt x="9318" y="3323"/>
                  </a:cubicBezTo>
                  <a:cubicBezTo>
                    <a:pt x="9318" y="3246"/>
                    <a:pt x="9504" y="3101"/>
                    <a:pt x="9654" y="3101"/>
                  </a:cubicBezTo>
                  <a:cubicBezTo>
                    <a:pt x="9778" y="3101"/>
                    <a:pt x="9833" y="3178"/>
                    <a:pt x="9833" y="3289"/>
                  </a:cubicBezTo>
                  <a:cubicBezTo>
                    <a:pt x="9833" y="3917"/>
                    <a:pt x="9833" y="3917"/>
                    <a:pt x="9833" y="3917"/>
                  </a:cubicBezTo>
                  <a:cubicBezTo>
                    <a:pt x="9833" y="3954"/>
                    <a:pt x="9746" y="4037"/>
                    <a:pt x="9712" y="4037"/>
                  </a:cubicBezTo>
                  <a:close/>
                  <a:moveTo>
                    <a:pt x="7623" y="2957"/>
                  </a:moveTo>
                  <a:cubicBezTo>
                    <a:pt x="7320" y="2957"/>
                    <a:pt x="7051" y="3184"/>
                    <a:pt x="7051" y="3555"/>
                  </a:cubicBezTo>
                  <a:cubicBezTo>
                    <a:pt x="7051" y="3926"/>
                    <a:pt x="7320" y="4156"/>
                    <a:pt x="7623" y="4156"/>
                  </a:cubicBezTo>
                  <a:cubicBezTo>
                    <a:pt x="7925" y="4156"/>
                    <a:pt x="8192" y="3926"/>
                    <a:pt x="8192" y="3555"/>
                  </a:cubicBezTo>
                  <a:cubicBezTo>
                    <a:pt x="8192" y="3185"/>
                    <a:pt x="7925" y="2957"/>
                    <a:pt x="7623" y="2957"/>
                  </a:cubicBezTo>
                  <a:close/>
                  <a:moveTo>
                    <a:pt x="7962" y="3741"/>
                  </a:moveTo>
                  <a:cubicBezTo>
                    <a:pt x="7940" y="3920"/>
                    <a:pt x="7841" y="4044"/>
                    <a:pt x="7625" y="4044"/>
                  </a:cubicBezTo>
                  <a:cubicBezTo>
                    <a:pt x="7415" y="4044"/>
                    <a:pt x="7315" y="3916"/>
                    <a:pt x="7289" y="3739"/>
                  </a:cubicBezTo>
                  <a:cubicBezTo>
                    <a:pt x="7272" y="3613"/>
                    <a:pt x="7272" y="3485"/>
                    <a:pt x="7289" y="3359"/>
                  </a:cubicBezTo>
                  <a:cubicBezTo>
                    <a:pt x="7315" y="3177"/>
                    <a:pt x="7420" y="3056"/>
                    <a:pt x="7625" y="3056"/>
                  </a:cubicBezTo>
                  <a:cubicBezTo>
                    <a:pt x="7839" y="3056"/>
                    <a:pt x="7940" y="3177"/>
                    <a:pt x="7962" y="3361"/>
                  </a:cubicBezTo>
                  <a:cubicBezTo>
                    <a:pt x="7976" y="3487"/>
                    <a:pt x="7976" y="3615"/>
                    <a:pt x="7962" y="3741"/>
                  </a:cubicBezTo>
                  <a:close/>
                  <a:moveTo>
                    <a:pt x="13826" y="3916"/>
                  </a:moveTo>
                  <a:cubicBezTo>
                    <a:pt x="13826" y="3288"/>
                    <a:pt x="13826" y="3288"/>
                    <a:pt x="13826" y="3288"/>
                  </a:cubicBezTo>
                  <a:cubicBezTo>
                    <a:pt x="13826" y="3092"/>
                    <a:pt x="13685" y="2961"/>
                    <a:pt x="13509" y="2961"/>
                  </a:cubicBezTo>
                  <a:cubicBezTo>
                    <a:pt x="13303" y="2961"/>
                    <a:pt x="13196" y="3080"/>
                    <a:pt x="13058" y="3221"/>
                  </a:cubicBezTo>
                  <a:cubicBezTo>
                    <a:pt x="13016" y="2986"/>
                    <a:pt x="13016" y="2986"/>
                    <a:pt x="13016" y="2986"/>
                  </a:cubicBezTo>
                  <a:cubicBezTo>
                    <a:pt x="12654" y="2986"/>
                    <a:pt x="12654" y="2986"/>
                    <a:pt x="12654" y="2986"/>
                  </a:cubicBezTo>
                  <a:cubicBezTo>
                    <a:pt x="12654" y="3073"/>
                    <a:pt x="12654" y="3073"/>
                    <a:pt x="12654" y="3073"/>
                  </a:cubicBezTo>
                  <a:cubicBezTo>
                    <a:pt x="12724" y="3073"/>
                    <a:pt x="12724" y="3073"/>
                    <a:pt x="12724" y="3073"/>
                  </a:cubicBezTo>
                  <a:cubicBezTo>
                    <a:pt x="12758" y="3073"/>
                    <a:pt x="12850" y="3158"/>
                    <a:pt x="12850" y="3194"/>
                  </a:cubicBezTo>
                  <a:cubicBezTo>
                    <a:pt x="12850" y="3915"/>
                    <a:pt x="12850" y="3915"/>
                    <a:pt x="12850" y="3915"/>
                  </a:cubicBezTo>
                  <a:cubicBezTo>
                    <a:pt x="12850" y="3954"/>
                    <a:pt x="12758" y="4036"/>
                    <a:pt x="12724" y="4036"/>
                  </a:cubicBezTo>
                  <a:cubicBezTo>
                    <a:pt x="12586" y="4036"/>
                    <a:pt x="12586" y="4036"/>
                    <a:pt x="12586" y="4036"/>
                  </a:cubicBezTo>
                  <a:cubicBezTo>
                    <a:pt x="12555" y="4036"/>
                    <a:pt x="12460" y="3954"/>
                    <a:pt x="12460" y="3915"/>
                  </a:cubicBezTo>
                  <a:cubicBezTo>
                    <a:pt x="12460" y="3302"/>
                    <a:pt x="12460" y="3302"/>
                    <a:pt x="12460" y="3302"/>
                  </a:cubicBezTo>
                  <a:cubicBezTo>
                    <a:pt x="12460" y="3077"/>
                    <a:pt x="12267" y="2956"/>
                    <a:pt x="12020" y="2956"/>
                  </a:cubicBezTo>
                  <a:cubicBezTo>
                    <a:pt x="11787" y="2956"/>
                    <a:pt x="11639" y="3041"/>
                    <a:pt x="11545" y="3138"/>
                  </a:cubicBezTo>
                  <a:cubicBezTo>
                    <a:pt x="11698" y="3367"/>
                    <a:pt x="11698" y="3367"/>
                    <a:pt x="11698" y="3367"/>
                  </a:cubicBezTo>
                  <a:cubicBezTo>
                    <a:pt x="11780" y="3367"/>
                    <a:pt x="11780" y="3367"/>
                    <a:pt x="11780" y="3367"/>
                  </a:cubicBezTo>
                  <a:cubicBezTo>
                    <a:pt x="11695" y="3171"/>
                    <a:pt x="11773" y="3041"/>
                    <a:pt x="11969" y="3041"/>
                  </a:cubicBezTo>
                  <a:cubicBezTo>
                    <a:pt x="12175" y="3041"/>
                    <a:pt x="12252" y="3138"/>
                    <a:pt x="12250" y="3300"/>
                  </a:cubicBezTo>
                  <a:cubicBezTo>
                    <a:pt x="12247" y="3435"/>
                    <a:pt x="12247" y="3435"/>
                    <a:pt x="12247" y="3435"/>
                  </a:cubicBezTo>
                  <a:cubicBezTo>
                    <a:pt x="11952" y="3496"/>
                    <a:pt x="11952" y="3496"/>
                    <a:pt x="11952" y="3496"/>
                  </a:cubicBezTo>
                  <a:cubicBezTo>
                    <a:pt x="11790" y="3531"/>
                    <a:pt x="11578" y="3608"/>
                    <a:pt x="11578" y="3836"/>
                  </a:cubicBezTo>
                  <a:cubicBezTo>
                    <a:pt x="11578" y="4023"/>
                    <a:pt x="11714" y="4146"/>
                    <a:pt x="11871" y="4146"/>
                  </a:cubicBezTo>
                  <a:cubicBezTo>
                    <a:pt x="12041" y="4146"/>
                    <a:pt x="12162" y="4008"/>
                    <a:pt x="12254" y="3890"/>
                  </a:cubicBezTo>
                  <a:cubicBezTo>
                    <a:pt x="12283" y="4125"/>
                    <a:pt x="12283" y="4125"/>
                    <a:pt x="12283" y="4125"/>
                  </a:cubicBezTo>
                  <a:cubicBezTo>
                    <a:pt x="13251" y="4125"/>
                    <a:pt x="13251" y="4125"/>
                    <a:pt x="13251" y="4125"/>
                  </a:cubicBezTo>
                  <a:cubicBezTo>
                    <a:pt x="13251" y="4038"/>
                    <a:pt x="13251" y="4038"/>
                    <a:pt x="13251" y="4038"/>
                  </a:cubicBezTo>
                  <a:cubicBezTo>
                    <a:pt x="13186" y="4038"/>
                    <a:pt x="13186" y="4038"/>
                    <a:pt x="13186" y="4038"/>
                  </a:cubicBezTo>
                  <a:cubicBezTo>
                    <a:pt x="13152" y="4038"/>
                    <a:pt x="13060" y="3955"/>
                    <a:pt x="13060" y="3917"/>
                  </a:cubicBezTo>
                  <a:cubicBezTo>
                    <a:pt x="13060" y="3342"/>
                    <a:pt x="13060" y="3342"/>
                    <a:pt x="13060" y="3342"/>
                  </a:cubicBezTo>
                  <a:cubicBezTo>
                    <a:pt x="13060" y="3264"/>
                    <a:pt x="13271" y="3104"/>
                    <a:pt x="13433" y="3104"/>
                  </a:cubicBezTo>
                  <a:cubicBezTo>
                    <a:pt x="13557" y="3104"/>
                    <a:pt x="13615" y="3190"/>
                    <a:pt x="13615" y="3301"/>
                  </a:cubicBezTo>
                  <a:cubicBezTo>
                    <a:pt x="13615" y="3916"/>
                    <a:pt x="13615" y="3916"/>
                    <a:pt x="13615" y="3916"/>
                  </a:cubicBezTo>
                  <a:cubicBezTo>
                    <a:pt x="13615" y="3954"/>
                    <a:pt x="13523" y="4037"/>
                    <a:pt x="13489" y="4037"/>
                  </a:cubicBezTo>
                  <a:cubicBezTo>
                    <a:pt x="13423" y="4037"/>
                    <a:pt x="13423" y="4037"/>
                    <a:pt x="13423" y="4037"/>
                  </a:cubicBezTo>
                  <a:cubicBezTo>
                    <a:pt x="13423" y="4124"/>
                    <a:pt x="13423" y="4124"/>
                    <a:pt x="13423" y="4124"/>
                  </a:cubicBezTo>
                  <a:cubicBezTo>
                    <a:pt x="14022" y="4124"/>
                    <a:pt x="14022" y="4124"/>
                    <a:pt x="14022" y="4124"/>
                  </a:cubicBezTo>
                  <a:cubicBezTo>
                    <a:pt x="14022" y="4037"/>
                    <a:pt x="14022" y="4037"/>
                    <a:pt x="14022" y="4037"/>
                  </a:cubicBezTo>
                  <a:cubicBezTo>
                    <a:pt x="13952" y="4037"/>
                    <a:pt x="13952" y="4037"/>
                    <a:pt x="13952" y="4037"/>
                  </a:cubicBezTo>
                  <a:cubicBezTo>
                    <a:pt x="13918" y="4037"/>
                    <a:pt x="13826" y="3954"/>
                    <a:pt x="13826" y="3916"/>
                  </a:cubicBezTo>
                  <a:close/>
                  <a:moveTo>
                    <a:pt x="12250" y="3787"/>
                  </a:moveTo>
                  <a:cubicBezTo>
                    <a:pt x="12201" y="3873"/>
                    <a:pt x="12080" y="3988"/>
                    <a:pt x="11969" y="3988"/>
                  </a:cubicBezTo>
                  <a:cubicBezTo>
                    <a:pt x="11872" y="3993"/>
                    <a:pt x="11789" y="3918"/>
                    <a:pt x="11785" y="3820"/>
                  </a:cubicBezTo>
                  <a:cubicBezTo>
                    <a:pt x="11785" y="3816"/>
                    <a:pt x="11785" y="3811"/>
                    <a:pt x="11785" y="3807"/>
                  </a:cubicBezTo>
                  <a:cubicBezTo>
                    <a:pt x="11785" y="3693"/>
                    <a:pt x="11833" y="3618"/>
                    <a:pt x="11977" y="3582"/>
                  </a:cubicBezTo>
                  <a:cubicBezTo>
                    <a:pt x="12251" y="3511"/>
                    <a:pt x="12251" y="3511"/>
                    <a:pt x="12251" y="3511"/>
                  </a:cubicBezTo>
                  <a:lnTo>
                    <a:pt x="12250" y="3787"/>
                  </a:lnTo>
                  <a:close/>
                  <a:moveTo>
                    <a:pt x="8336" y="1790"/>
                  </a:moveTo>
                  <a:cubicBezTo>
                    <a:pt x="8617" y="1790"/>
                    <a:pt x="8765" y="1637"/>
                    <a:pt x="8840" y="1388"/>
                  </a:cubicBezTo>
                  <a:cubicBezTo>
                    <a:pt x="8769" y="1388"/>
                    <a:pt x="8769" y="1388"/>
                    <a:pt x="8769" y="1388"/>
                  </a:cubicBezTo>
                  <a:cubicBezTo>
                    <a:pt x="8697" y="1519"/>
                    <a:pt x="8605" y="1584"/>
                    <a:pt x="8411" y="1584"/>
                  </a:cubicBezTo>
                  <a:cubicBezTo>
                    <a:pt x="8152" y="1584"/>
                    <a:pt x="8002" y="1349"/>
                    <a:pt x="7997" y="1141"/>
                  </a:cubicBezTo>
                  <a:cubicBezTo>
                    <a:pt x="8758" y="1080"/>
                    <a:pt x="8758" y="1080"/>
                    <a:pt x="8758" y="1080"/>
                  </a:cubicBezTo>
                  <a:cubicBezTo>
                    <a:pt x="8753" y="997"/>
                    <a:pt x="8753" y="997"/>
                    <a:pt x="8753" y="997"/>
                  </a:cubicBezTo>
                  <a:cubicBezTo>
                    <a:pt x="8740" y="774"/>
                    <a:pt x="8595" y="600"/>
                    <a:pt x="8336" y="598"/>
                  </a:cubicBezTo>
                  <a:cubicBezTo>
                    <a:pt x="8041" y="595"/>
                    <a:pt x="7811" y="857"/>
                    <a:pt x="7811" y="1196"/>
                  </a:cubicBezTo>
                  <a:cubicBezTo>
                    <a:pt x="7811" y="1519"/>
                    <a:pt x="8033" y="1790"/>
                    <a:pt x="8336" y="1790"/>
                  </a:cubicBezTo>
                  <a:close/>
                  <a:moveTo>
                    <a:pt x="8331" y="686"/>
                  </a:moveTo>
                  <a:cubicBezTo>
                    <a:pt x="8554" y="686"/>
                    <a:pt x="8578" y="850"/>
                    <a:pt x="8559" y="1013"/>
                  </a:cubicBezTo>
                  <a:cubicBezTo>
                    <a:pt x="7990" y="1061"/>
                    <a:pt x="7990" y="1061"/>
                    <a:pt x="7990" y="1061"/>
                  </a:cubicBezTo>
                  <a:cubicBezTo>
                    <a:pt x="7997" y="882"/>
                    <a:pt x="8094" y="686"/>
                    <a:pt x="8331" y="686"/>
                  </a:cubicBezTo>
                  <a:close/>
                  <a:moveTo>
                    <a:pt x="8947" y="843"/>
                  </a:moveTo>
                  <a:cubicBezTo>
                    <a:pt x="9349" y="1635"/>
                    <a:pt x="9349" y="1635"/>
                    <a:pt x="9349" y="1635"/>
                  </a:cubicBezTo>
                  <a:cubicBezTo>
                    <a:pt x="9005" y="2259"/>
                    <a:pt x="9005" y="2259"/>
                    <a:pt x="9005" y="2259"/>
                  </a:cubicBezTo>
                  <a:cubicBezTo>
                    <a:pt x="9105" y="2310"/>
                    <a:pt x="9105" y="2310"/>
                    <a:pt x="9105" y="2310"/>
                  </a:cubicBezTo>
                  <a:cubicBezTo>
                    <a:pt x="9444" y="1669"/>
                    <a:pt x="9444" y="1669"/>
                    <a:pt x="9444" y="1669"/>
                  </a:cubicBezTo>
                  <a:cubicBezTo>
                    <a:pt x="9828" y="839"/>
                    <a:pt x="9828" y="839"/>
                    <a:pt x="9828" y="839"/>
                  </a:cubicBezTo>
                  <a:cubicBezTo>
                    <a:pt x="9853" y="800"/>
                    <a:pt x="9935" y="713"/>
                    <a:pt x="9962" y="713"/>
                  </a:cubicBezTo>
                  <a:cubicBezTo>
                    <a:pt x="10015" y="713"/>
                    <a:pt x="10015" y="713"/>
                    <a:pt x="10015" y="713"/>
                  </a:cubicBezTo>
                  <a:cubicBezTo>
                    <a:pt x="10015" y="626"/>
                    <a:pt x="10015" y="626"/>
                    <a:pt x="10015" y="626"/>
                  </a:cubicBezTo>
                  <a:cubicBezTo>
                    <a:pt x="9553" y="626"/>
                    <a:pt x="9553" y="626"/>
                    <a:pt x="9553" y="626"/>
                  </a:cubicBezTo>
                  <a:cubicBezTo>
                    <a:pt x="9553" y="713"/>
                    <a:pt x="9553" y="713"/>
                    <a:pt x="9553" y="713"/>
                  </a:cubicBezTo>
                  <a:cubicBezTo>
                    <a:pt x="9623" y="713"/>
                    <a:pt x="9623" y="713"/>
                    <a:pt x="9623" y="713"/>
                  </a:cubicBezTo>
                  <a:cubicBezTo>
                    <a:pt x="9654" y="713"/>
                    <a:pt x="9725" y="793"/>
                    <a:pt x="9722" y="839"/>
                  </a:cubicBezTo>
                  <a:cubicBezTo>
                    <a:pt x="9470" y="1398"/>
                    <a:pt x="9470" y="1398"/>
                    <a:pt x="9470" y="1398"/>
                  </a:cubicBezTo>
                  <a:cubicBezTo>
                    <a:pt x="9194" y="836"/>
                    <a:pt x="9194" y="836"/>
                    <a:pt x="9194" y="836"/>
                  </a:cubicBezTo>
                  <a:cubicBezTo>
                    <a:pt x="9194" y="794"/>
                    <a:pt x="9262" y="713"/>
                    <a:pt x="9293" y="713"/>
                  </a:cubicBezTo>
                  <a:cubicBezTo>
                    <a:pt x="9364" y="713"/>
                    <a:pt x="9364" y="713"/>
                    <a:pt x="9364" y="713"/>
                  </a:cubicBezTo>
                  <a:cubicBezTo>
                    <a:pt x="9364" y="626"/>
                    <a:pt x="9364" y="626"/>
                    <a:pt x="9364" y="626"/>
                  </a:cubicBezTo>
                  <a:cubicBezTo>
                    <a:pt x="8749" y="626"/>
                    <a:pt x="8749" y="626"/>
                    <a:pt x="8749" y="626"/>
                  </a:cubicBezTo>
                  <a:cubicBezTo>
                    <a:pt x="8749" y="713"/>
                    <a:pt x="8749" y="713"/>
                    <a:pt x="8749" y="713"/>
                  </a:cubicBezTo>
                  <a:cubicBezTo>
                    <a:pt x="8800" y="713"/>
                    <a:pt x="8800" y="713"/>
                    <a:pt x="8800" y="713"/>
                  </a:cubicBezTo>
                  <a:cubicBezTo>
                    <a:pt x="8829" y="712"/>
                    <a:pt x="8928" y="807"/>
                    <a:pt x="8947" y="843"/>
                  </a:cubicBezTo>
                  <a:close/>
                  <a:moveTo>
                    <a:pt x="5117" y="349"/>
                  </a:moveTo>
                  <a:cubicBezTo>
                    <a:pt x="5195" y="353"/>
                    <a:pt x="5261" y="293"/>
                    <a:pt x="5265" y="215"/>
                  </a:cubicBezTo>
                  <a:cubicBezTo>
                    <a:pt x="5265" y="210"/>
                    <a:pt x="5265" y="206"/>
                    <a:pt x="5265" y="201"/>
                  </a:cubicBezTo>
                  <a:cubicBezTo>
                    <a:pt x="5265" y="112"/>
                    <a:pt x="5202" y="56"/>
                    <a:pt x="5117" y="56"/>
                  </a:cubicBezTo>
                  <a:cubicBezTo>
                    <a:pt x="5032" y="56"/>
                    <a:pt x="4967" y="112"/>
                    <a:pt x="4967" y="201"/>
                  </a:cubicBezTo>
                  <a:cubicBezTo>
                    <a:pt x="4965" y="280"/>
                    <a:pt x="5026" y="346"/>
                    <a:pt x="5105" y="349"/>
                  </a:cubicBezTo>
                  <a:cubicBezTo>
                    <a:pt x="5109" y="349"/>
                    <a:pt x="5113" y="349"/>
                    <a:pt x="5117" y="349"/>
                  </a:cubicBezTo>
                  <a:close/>
                  <a:moveTo>
                    <a:pt x="3836" y="1676"/>
                  </a:moveTo>
                  <a:cubicBezTo>
                    <a:pt x="3749" y="1676"/>
                    <a:pt x="3749" y="1676"/>
                    <a:pt x="3749" y="1676"/>
                  </a:cubicBezTo>
                  <a:cubicBezTo>
                    <a:pt x="3715" y="1676"/>
                    <a:pt x="3613" y="1579"/>
                    <a:pt x="3613" y="1543"/>
                  </a:cubicBezTo>
                  <a:cubicBezTo>
                    <a:pt x="3613" y="1075"/>
                    <a:pt x="3613" y="1075"/>
                    <a:pt x="3613" y="1075"/>
                  </a:cubicBezTo>
                  <a:cubicBezTo>
                    <a:pt x="3793" y="882"/>
                    <a:pt x="3793" y="882"/>
                    <a:pt x="3793" y="882"/>
                  </a:cubicBezTo>
                  <a:cubicBezTo>
                    <a:pt x="4403" y="1763"/>
                    <a:pt x="4403" y="1763"/>
                    <a:pt x="4403" y="1763"/>
                  </a:cubicBezTo>
                  <a:cubicBezTo>
                    <a:pt x="6040" y="1763"/>
                    <a:pt x="6040" y="1763"/>
                    <a:pt x="6040" y="1763"/>
                  </a:cubicBezTo>
                  <a:cubicBezTo>
                    <a:pt x="6040" y="1676"/>
                    <a:pt x="6040" y="1676"/>
                    <a:pt x="6040" y="1676"/>
                  </a:cubicBezTo>
                  <a:cubicBezTo>
                    <a:pt x="5974" y="1676"/>
                    <a:pt x="5974" y="1676"/>
                    <a:pt x="5974" y="1676"/>
                  </a:cubicBezTo>
                  <a:cubicBezTo>
                    <a:pt x="5940" y="1676"/>
                    <a:pt x="5848" y="1594"/>
                    <a:pt x="5848" y="1555"/>
                  </a:cubicBezTo>
                  <a:cubicBezTo>
                    <a:pt x="5848" y="981"/>
                    <a:pt x="5848" y="981"/>
                    <a:pt x="5848" y="981"/>
                  </a:cubicBezTo>
                  <a:cubicBezTo>
                    <a:pt x="5848" y="904"/>
                    <a:pt x="6059" y="744"/>
                    <a:pt x="6221" y="744"/>
                  </a:cubicBezTo>
                  <a:cubicBezTo>
                    <a:pt x="6345" y="744"/>
                    <a:pt x="6403" y="829"/>
                    <a:pt x="6403" y="940"/>
                  </a:cubicBezTo>
                  <a:cubicBezTo>
                    <a:pt x="6403" y="1555"/>
                    <a:pt x="6403" y="1555"/>
                    <a:pt x="6403" y="1555"/>
                  </a:cubicBezTo>
                  <a:cubicBezTo>
                    <a:pt x="6403" y="1594"/>
                    <a:pt x="6311" y="1676"/>
                    <a:pt x="6277" y="1676"/>
                  </a:cubicBezTo>
                  <a:cubicBezTo>
                    <a:pt x="6211" y="1676"/>
                    <a:pt x="6211" y="1676"/>
                    <a:pt x="6211" y="1676"/>
                  </a:cubicBezTo>
                  <a:cubicBezTo>
                    <a:pt x="6211" y="1763"/>
                    <a:pt x="6211" y="1763"/>
                    <a:pt x="6211" y="1763"/>
                  </a:cubicBezTo>
                  <a:cubicBezTo>
                    <a:pt x="6810" y="1763"/>
                    <a:pt x="6810" y="1763"/>
                    <a:pt x="6810" y="1763"/>
                  </a:cubicBezTo>
                  <a:cubicBezTo>
                    <a:pt x="6810" y="1676"/>
                    <a:pt x="6810" y="1676"/>
                    <a:pt x="6810" y="1676"/>
                  </a:cubicBezTo>
                  <a:cubicBezTo>
                    <a:pt x="6739" y="1676"/>
                    <a:pt x="6739" y="1676"/>
                    <a:pt x="6739" y="1676"/>
                  </a:cubicBezTo>
                  <a:cubicBezTo>
                    <a:pt x="6706" y="1676"/>
                    <a:pt x="6613" y="1594"/>
                    <a:pt x="6613" y="1555"/>
                  </a:cubicBezTo>
                  <a:cubicBezTo>
                    <a:pt x="6613" y="928"/>
                    <a:pt x="6613" y="928"/>
                    <a:pt x="6613" y="928"/>
                  </a:cubicBezTo>
                  <a:cubicBezTo>
                    <a:pt x="6613" y="732"/>
                    <a:pt x="6473" y="601"/>
                    <a:pt x="6296" y="601"/>
                  </a:cubicBezTo>
                  <a:cubicBezTo>
                    <a:pt x="6091" y="601"/>
                    <a:pt x="5984" y="720"/>
                    <a:pt x="5846" y="860"/>
                  </a:cubicBezTo>
                  <a:cubicBezTo>
                    <a:pt x="5803" y="625"/>
                    <a:pt x="5803" y="625"/>
                    <a:pt x="5803" y="625"/>
                  </a:cubicBezTo>
                  <a:cubicBezTo>
                    <a:pt x="5441" y="625"/>
                    <a:pt x="5441" y="625"/>
                    <a:pt x="5441" y="625"/>
                  </a:cubicBezTo>
                  <a:cubicBezTo>
                    <a:pt x="5441" y="712"/>
                    <a:pt x="5441" y="712"/>
                    <a:pt x="5441" y="712"/>
                  </a:cubicBezTo>
                  <a:cubicBezTo>
                    <a:pt x="5512" y="712"/>
                    <a:pt x="5512" y="712"/>
                    <a:pt x="5512" y="712"/>
                  </a:cubicBezTo>
                  <a:cubicBezTo>
                    <a:pt x="5546" y="712"/>
                    <a:pt x="5638" y="798"/>
                    <a:pt x="5638" y="833"/>
                  </a:cubicBezTo>
                  <a:cubicBezTo>
                    <a:pt x="5638" y="1555"/>
                    <a:pt x="5638" y="1555"/>
                    <a:pt x="5638" y="1555"/>
                  </a:cubicBezTo>
                  <a:cubicBezTo>
                    <a:pt x="5638" y="1593"/>
                    <a:pt x="5546" y="1676"/>
                    <a:pt x="5512" y="1676"/>
                  </a:cubicBezTo>
                  <a:cubicBezTo>
                    <a:pt x="5371" y="1676"/>
                    <a:pt x="5371" y="1676"/>
                    <a:pt x="5371" y="1676"/>
                  </a:cubicBezTo>
                  <a:cubicBezTo>
                    <a:pt x="5340" y="1676"/>
                    <a:pt x="5245" y="1593"/>
                    <a:pt x="5245" y="1555"/>
                  </a:cubicBezTo>
                  <a:cubicBezTo>
                    <a:pt x="5245" y="625"/>
                    <a:pt x="5245" y="625"/>
                    <a:pt x="5245" y="625"/>
                  </a:cubicBezTo>
                  <a:cubicBezTo>
                    <a:pt x="4836" y="625"/>
                    <a:pt x="4836" y="625"/>
                    <a:pt x="4836" y="625"/>
                  </a:cubicBezTo>
                  <a:cubicBezTo>
                    <a:pt x="4836" y="712"/>
                    <a:pt x="4836" y="712"/>
                    <a:pt x="4836" y="712"/>
                  </a:cubicBezTo>
                  <a:cubicBezTo>
                    <a:pt x="4906" y="712"/>
                    <a:pt x="4906" y="712"/>
                    <a:pt x="4906" y="712"/>
                  </a:cubicBezTo>
                  <a:cubicBezTo>
                    <a:pt x="4940" y="712"/>
                    <a:pt x="5032" y="798"/>
                    <a:pt x="5032" y="833"/>
                  </a:cubicBezTo>
                  <a:cubicBezTo>
                    <a:pt x="5032" y="1555"/>
                    <a:pt x="5032" y="1555"/>
                    <a:pt x="5032" y="1555"/>
                  </a:cubicBezTo>
                  <a:cubicBezTo>
                    <a:pt x="5032" y="1594"/>
                    <a:pt x="4940" y="1676"/>
                    <a:pt x="4906" y="1676"/>
                  </a:cubicBezTo>
                  <a:cubicBezTo>
                    <a:pt x="4778" y="1676"/>
                    <a:pt x="4778" y="1676"/>
                    <a:pt x="4778" y="1676"/>
                  </a:cubicBezTo>
                  <a:cubicBezTo>
                    <a:pt x="4742" y="1676"/>
                    <a:pt x="4599" y="1567"/>
                    <a:pt x="4570" y="1528"/>
                  </a:cubicBezTo>
                  <a:cubicBezTo>
                    <a:pt x="3953" y="707"/>
                    <a:pt x="3953" y="707"/>
                    <a:pt x="3953" y="707"/>
                  </a:cubicBezTo>
                  <a:cubicBezTo>
                    <a:pt x="4381" y="247"/>
                    <a:pt x="4381" y="247"/>
                    <a:pt x="4381" y="247"/>
                  </a:cubicBezTo>
                  <a:cubicBezTo>
                    <a:pt x="4405" y="221"/>
                    <a:pt x="4572" y="88"/>
                    <a:pt x="4606" y="88"/>
                  </a:cubicBezTo>
                  <a:cubicBezTo>
                    <a:pt x="4692" y="88"/>
                    <a:pt x="4692" y="88"/>
                    <a:pt x="4692" y="88"/>
                  </a:cubicBezTo>
                  <a:cubicBezTo>
                    <a:pt x="4692" y="0"/>
                    <a:pt x="4692" y="0"/>
                    <a:pt x="4692" y="0"/>
                  </a:cubicBezTo>
                  <a:cubicBezTo>
                    <a:pt x="4052" y="0"/>
                    <a:pt x="4052" y="0"/>
                    <a:pt x="4052" y="0"/>
                  </a:cubicBezTo>
                  <a:cubicBezTo>
                    <a:pt x="4052" y="88"/>
                    <a:pt x="4052" y="88"/>
                    <a:pt x="4052" y="88"/>
                  </a:cubicBezTo>
                  <a:cubicBezTo>
                    <a:pt x="4137" y="88"/>
                    <a:pt x="4137" y="88"/>
                    <a:pt x="4137" y="88"/>
                  </a:cubicBezTo>
                  <a:cubicBezTo>
                    <a:pt x="4171" y="88"/>
                    <a:pt x="4270" y="209"/>
                    <a:pt x="4244" y="240"/>
                  </a:cubicBezTo>
                  <a:cubicBezTo>
                    <a:pt x="3614" y="942"/>
                    <a:pt x="3614" y="942"/>
                    <a:pt x="3614" y="942"/>
                  </a:cubicBezTo>
                  <a:cubicBezTo>
                    <a:pt x="3614" y="221"/>
                    <a:pt x="3614" y="221"/>
                    <a:pt x="3614" y="221"/>
                  </a:cubicBezTo>
                  <a:cubicBezTo>
                    <a:pt x="3614" y="184"/>
                    <a:pt x="3716" y="88"/>
                    <a:pt x="3750" y="88"/>
                  </a:cubicBezTo>
                  <a:cubicBezTo>
                    <a:pt x="3837" y="88"/>
                    <a:pt x="3837" y="88"/>
                    <a:pt x="3837" y="88"/>
                  </a:cubicBezTo>
                  <a:cubicBezTo>
                    <a:pt x="3837" y="0"/>
                    <a:pt x="3837" y="0"/>
                    <a:pt x="3837" y="0"/>
                  </a:cubicBezTo>
                  <a:cubicBezTo>
                    <a:pt x="3149" y="0"/>
                    <a:pt x="3149" y="0"/>
                    <a:pt x="3149" y="0"/>
                  </a:cubicBezTo>
                  <a:cubicBezTo>
                    <a:pt x="3149" y="88"/>
                    <a:pt x="3149" y="88"/>
                    <a:pt x="3149" y="88"/>
                  </a:cubicBezTo>
                  <a:cubicBezTo>
                    <a:pt x="3236" y="88"/>
                    <a:pt x="3236" y="88"/>
                    <a:pt x="3236" y="88"/>
                  </a:cubicBezTo>
                  <a:cubicBezTo>
                    <a:pt x="3270" y="88"/>
                    <a:pt x="3371" y="184"/>
                    <a:pt x="3371" y="221"/>
                  </a:cubicBezTo>
                  <a:cubicBezTo>
                    <a:pt x="3371" y="1543"/>
                    <a:pt x="3371" y="1543"/>
                    <a:pt x="3371" y="1543"/>
                  </a:cubicBezTo>
                  <a:cubicBezTo>
                    <a:pt x="3371" y="1579"/>
                    <a:pt x="3270" y="1676"/>
                    <a:pt x="3236" y="1676"/>
                  </a:cubicBezTo>
                  <a:cubicBezTo>
                    <a:pt x="3149" y="1676"/>
                    <a:pt x="3149" y="1676"/>
                    <a:pt x="3149" y="1676"/>
                  </a:cubicBezTo>
                  <a:cubicBezTo>
                    <a:pt x="3149" y="1763"/>
                    <a:pt x="3149" y="1763"/>
                    <a:pt x="3149" y="1763"/>
                  </a:cubicBezTo>
                  <a:cubicBezTo>
                    <a:pt x="3836" y="1763"/>
                    <a:pt x="3836" y="1763"/>
                    <a:pt x="3836" y="1763"/>
                  </a:cubicBezTo>
                  <a:lnTo>
                    <a:pt x="3836" y="1676"/>
                  </a:lnTo>
                  <a:close/>
                  <a:moveTo>
                    <a:pt x="7720" y="1446"/>
                  </a:moveTo>
                  <a:cubicBezTo>
                    <a:pt x="7720" y="1262"/>
                    <a:pt x="7579" y="1163"/>
                    <a:pt x="7456" y="1114"/>
                  </a:cubicBezTo>
                  <a:cubicBezTo>
                    <a:pt x="7361" y="1078"/>
                    <a:pt x="7296" y="1049"/>
                    <a:pt x="7209" y="1013"/>
                  </a:cubicBezTo>
                  <a:cubicBezTo>
                    <a:pt x="7090" y="962"/>
                    <a:pt x="7023" y="927"/>
                    <a:pt x="7023" y="829"/>
                  </a:cubicBezTo>
                  <a:cubicBezTo>
                    <a:pt x="7023" y="739"/>
                    <a:pt x="7085" y="683"/>
                    <a:pt x="7219" y="683"/>
                  </a:cubicBezTo>
                  <a:cubicBezTo>
                    <a:pt x="7432" y="683"/>
                    <a:pt x="7565" y="884"/>
                    <a:pt x="7565" y="979"/>
                  </a:cubicBezTo>
                  <a:cubicBezTo>
                    <a:pt x="7635" y="979"/>
                    <a:pt x="7635" y="979"/>
                    <a:pt x="7635" y="979"/>
                  </a:cubicBezTo>
                  <a:cubicBezTo>
                    <a:pt x="7635" y="625"/>
                    <a:pt x="7635" y="625"/>
                    <a:pt x="7635" y="625"/>
                  </a:cubicBezTo>
                  <a:cubicBezTo>
                    <a:pt x="7572" y="625"/>
                    <a:pt x="7572" y="625"/>
                    <a:pt x="7572" y="625"/>
                  </a:cubicBezTo>
                  <a:cubicBezTo>
                    <a:pt x="7562" y="649"/>
                    <a:pt x="7543" y="657"/>
                    <a:pt x="7509" y="657"/>
                  </a:cubicBezTo>
                  <a:cubicBezTo>
                    <a:pt x="7422" y="657"/>
                    <a:pt x="7352" y="598"/>
                    <a:pt x="7226" y="598"/>
                  </a:cubicBezTo>
                  <a:cubicBezTo>
                    <a:pt x="7015" y="598"/>
                    <a:pt x="6882" y="707"/>
                    <a:pt x="6882" y="913"/>
                  </a:cubicBezTo>
                  <a:cubicBezTo>
                    <a:pt x="6882" y="1071"/>
                    <a:pt x="6986" y="1160"/>
                    <a:pt x="7124" y="1223"/>
                  </a:cubicBezTo>
                  <a:cubicBezTo>
                    <a:pt x="7216" y="1264"/>
                    <a:pt x="7282" y="1291"/>
                    <a:pt x="7361" y="1325"/>
                  </a:cubicBezTo>
                  <a:cubicBezTo>
                    <a:pt x="7463" y="1367"/>
                    <a:pt x="7577" y="1412"/>
                    <a:pt x="7577" y="1540"/>
                  </a:cubicBezTo>
                  <a:cubicBezTo>
                    <a:pt x="7577" y="1647"/>
                    <a:pt x="7497" y="1695"/>
                    <a:pt x="7354" y="1695"/>
                  </a:cubicBezTo>
                  <a:cubicBezTo>
                    <a:pt x="7107" y="1695"/>
                    <a:pt x="6952" y="1468"/>
                    <a:pt x="6952" y="1361"/>
                  </a:cubicBezTo>
                  <a:cubicBezTo>
                    <a:pt x="6882" y="1361"/>
                    <a:pt x="6882" y="1361"/>
                    <a:pt x="6882" y="1361"/>
                  </a:cubicBezTo>
                  <a:cubicBezTo>
                    <a:pt x="6882" y="1763"/>
                    <a:pt x="6882" y="1763"/>
                    <a:pt x="6882" y="1763"/>
                  </a:cubicBezTo>
                  <a:cubicBezTo>
                    <a:pt x="6938" y="1763"/>
                    <a:pt x="6938" y="1763"/>
                    <a:pt x="6938" y="1763"/>
                  </a:cubicBezTo>
                  <a:cubicBezTo>
                    <a:pt x="6967" y="1737"/>
                    <a:pt x="6979" y="1725"/>
                    <a:pt x="7025" y="1725"/>
                  </a:cubicBezTo>
                  <a:cubicBezTo>
                    <a:pt x="7124" y="1725"/>
                    <a:pt x="7209" y="1790"/>
                    <a:pt x="7354" y="1790"/>
                  </a:cubicBezTo>
                  <a:cubicBezTo>
                    <a:pt x="7570" y="1790"/>
                    <a:pt x="7720" y="1664"/>
                    <a:pt x="7720" y="1446"/>
                  </a:cubicBezTo>
                  <a:close/>
                  <a:moveTo>
                    <a:pt x="2703" y="1584"/>
                  </a:moveTo>
                  <a:cubicBezTo>
                    <a:pt x="2442" y="1584"/>
                    <a:pt x="2282" y="1383"/>
                    <a:pt x="2282" y="1129"/>
                  </a:cubicBezTo>
                  <a:cubicBezTo>
                    <a:pt x="2282" y="860"/>
                    <a:pt x="2391" y="683"/>
                    <a:pt x="2618" y="683"/>
                  </a:cubicBezTo>
                  <a:cubicBezTo>
                    <a:pt x="2815" y="683"/>
                    <a:pt x="2844" y="840"/>
                    <a:pt x="2812" y="1017"/>
                  </a:cubicBezTo>
                  <a:cubicBezTo>
                    <a:pt x="2882" y="1013"/>
                    <a:pt x="2882" y="1013"/>
                    <a:pt x="2882" y="1013"/>
                  </a:cubicBezTo>
                  <a:cubicBezTo>
                    <a:pt x="3049" y="753"/>
                    <a:pt x="3049" y="753"/>
                    <a:pt x="3049" y="753"/>
                  </a:cubicBezTo>
                  <a:cubicBezTo>
                    <a:pt x="2945" y="649"/>
                    <a:pt x="2824" y="596"/>
                    <a:pt x="2645" y="596"/>
                  </a:cubicBezTo>
                  <a:cubicBezTo>
                    <a:pt x="2345" y="596"/>
                    <a:pt x="2100" y="833"/>
                    <a:pt x="2100" y="1201"/>
                  </a:cubicBezTo>
                  <a:cubicBezTo>
                    <a:pt x="2100" y="1526"/>
                    <a:pt x="2306" y="1792"/>
                    <a:pt x="2623" y="1792"/>
                  </a:cubicBezTo>
                  <a:cubicBezTo>
                    <a:pt x="2909" y="1792"/>
                    <a:pt x="3061" y="1635"/>
                    <a:pt x="3136" y="1386"/>
                  </a:cubicBezTo>
                  <a:cubicBezTo>
                    <a:pt x="3066" y="1386"/>
                    <a:pt x="3066" y="1386"/>
                    <a:pt x="3066" y="1386"/>
                  </a:cubicBezTo>
                  <a:cubicBezTo>
                    <a:pt x="2986" y="1519"/>
                    <a:pt x="2902" y="1584"/>
                    <a:pt x="2703" y="1584"/>
                  </a:cubicBezTo>
                  <a:close/>
                  <a:moveTo>
                    <a:pt x="1053" y="1322"/>
                  </a:moveTo>
                  <a:cubicBezTo>
                    <a:pt x="1041" y="1322"/>
                    <a:pt x="1041" y="1322"/>
                    <a:pt x="1041" y="1322"/>
                  </a:cubicBezTo>
                  <a:cubicBezTo>
                    <a:pt x="511" y="0"/>
                    <a:pt x="511" y="0"/>
                    <a:pt x="5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87" y="88"/>
                    <a:pt x="87" y="88"/>
                    <a:pt x="87" y="88"/>
                  </a:cubicBezTo>
                  <a:cubicBezTo>
                    <a:pt x="121" y="88"/>
                    <a:pt x="223" y="184"/>
                    <a:pt x="223" y="221"/>
                  </a:cubicBezTo>
                  <a:cubicBezTo>
                    <a:pt x="223" y="1543"/>
                    <a:pt x="223" y="1543"/>
                    <a:pt x="223" y="1543"/>
                  </a:cubicBezTo>
                  <a:cubicBezTo>
                    <a:pt x="223" y="1579"/>
                    <a:pt x="121" y="1676"/>
                    <a:pt x="87" y="1676"/>
                  </a:cubicBezTo>
                  <a:cubicBezTo>
                    <a:pt x="0" y="1676"/>
                    <a:pt x="0" y="1676"/>
                    <a:pt x="0" y="1676"/>
                  </a:cubicBezTo>
                  <a:cubicBezTo>
                    <a:pt x="0" y="1763"/>
                    <a:pt x="0" y="1763"/>
                    <a:pt x="0" y="1763"/>
                  </a:cubicBezTo>
                  <a:cubicBezTo>
                    <a:pt x="549" y="1763"/>
                    <a:pt x="549" y="1763"/>
                    <a:pt x="549" y="1763"/>
                  </a:cubicBezTo>
                  <a:cubicBezTo>
                    <a:pt x="549" y="1676"/>
                    <a:pt x="549" y="1676"/>
                    <a:pt x="549" y="1676"/>
                  </a:cubicBezTo>
                  <a:cubicBezTo>
                    <a:pt x="462" y="1676"/>
                    <a:pt x="462" y="1676"/>
                    <a:pt x="462" y="1676"/>
                  </a:cubicBezTo>
                  <a:cubicBezTo>
                    <a:pt x="428" y="1676"/>
                    <a:pt x="327" y="1579"/>
                    <a:pt x="327" y="1543"/>
                  </a:cubicBezTo>
                  <a:cubicBezTo>
                    <a:pt x="327" y="233"/>
                    <a:pt x="327" y="233"/>
                    <a:pt x="327" y="233"/>
                  </a:cubicBezTo>
                  <a:cubicBezTo>
                    <a:pt x="968" y="1794"/>
                    <a:pt x="968" y="1794"/>
                    <a:pt x="968" y="1794"/>
                  </a:cubicBezTo>
                  <a:cubicBezTo>
                    <a:pt x="1609" y="259"/>
                    <a:pt x="1609" y="259"/>
                    <a:pt x="1609" y="259"/>
                  </a:cubicBezTo>
                  <a:cubicBezTo>
                    <a:pt x="1609" y="1543"/>
                    <a:pt x="1609" y="1543"/>
                    <a:pt x="1609" y="1543"/>
                  </a:cubicBezTo>
                  <a:cubicBezTo>
                    <a:pt x="1609" y="1579"/>
                    <a:pt x="1507" y="1676"/>
                    <a:pt x="1473" y="1676"/>
                  </a:cubicBezTo>
                  <a:cubicBezTo>
                    <a:pt x="1386" y="1676"/>
                    <a:pt x="1386" y="1676"/>
                    <a:pt x="1386" y="1676"/>
                  </a:cubicBezTo>
                  <a:cubicBezTo>
                    <a:pt x="1386" y="1763"/>
                    <a:pt x="1386" y="1763"/>
                    <a:pt x="1386" y="1763"/>
                  </a:cubicBezTo>
                  <a:cubicBezTo>
                    <a:pt x="2069" y="1763"/>
                    <a:pt x="2069" y="1763"/>
                    <a:pt x="2069" y="1763"/>
                  </a:cubicBezTo>
                  <a:cubicBezTo>
                    <a:pt x="2069" y="1676"/>
                    <a:pt x="2069" y="1676"/>
                    <a:pt x="2069" y="1676"/>
                  </a:cubicBezTo>
                  <a:cubicBezTo>
                    <a:pt x="1983" y="1676"/>
                    <a:pt x="1983" y="1676"/>
                    <a:pt x="1983" y="1676"/>
                  </a:cubicBezTo>
                  <a:cubicBezTo>
                    <a:pt x="1949" y="1676"/>
                    <a:pt x="1848" y="1579"/>
                    <a:pt x="1848" y="1543"/>
                  </a:cubicBezTo>
                  <a:cubicBezTo>
                    <a:pt x="1848" y="221"/>
                    <a:pt x="1848" y="221"/>
                    <a:pt x="1848" y="221"/>
                  </a:cubicBezTo>
                  <a:cubicBezTo>
                    <a:pt x="1848" y="184"/>
                    <a:pt x="1949" y="88"/>
                    <a:pt x="1983" y="88"/>
                  </a:cubicBezTo>
                  <a:cubicBezTo>
                    <a:pt x="2070" y="88"/>
                    <a:pt x="2070" y="88"/>
                    <a:pt x="2070" y="88"/>
                  </a:cubicBezTo>
                  <a:cubicBezTo>
                    <a:pt x="2070" y="0"/>
                    <a:pt x="2070" y="0"/>
                    <a:pt x="2070" y="0"/>
                  </a:cubicBezTo>
                  <a:cubicBezTo>
                    <a:pt x="1610" y="0"/>
                    <a:pt x="1610" y="0"/>
                    <a:pt x="1610" y="0"/>
                  </a:cubicBezTo>
                  <a:lnTo>
                    <a:pt x="1053" y="1322"/>
                  </a:lnTo>
                  <a:close/>
                </a:path>
              </a:pathLst>
            </a:custGeom>
            <a:solidFill>
              <a:srgbClr val="051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860"/>
              <a:endParaRPr lang="en-US" sz="120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824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26" Type="http://schemas.openxmlformats.org/officeDocument/2006/relationships/tags" Target="../tags/tag17.xml"/><Relationship Id="rId3" Type="http://schemas.openxmlformats.org/officeDocument/2006/relationships/slideLayout" Target="../slideLayouts/slideLayout11.xml"/><Relationship Id="rId21" Type="http://schemas.openxmlformats.org/officeDocument/2006/relationships/tags" Target="../tags/tag12.xml"/><Relationship Id="rId7" Type="http://schemas.openxmlformats.org/officeDocument/2006/relationships/slideLayout" Target="../slideLayouts/slideLayout15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5" Type="http://schemas.openxmlformats.org/officeDocument/2006/relationships/tags" Target="../tags/tag16.xml"/><Relationship Id="rId2" Type="http://schemas.openxmlformats.org/officeDocument/2006/relationships/slideLayout" Target="../slideLayouts/slideLayout10.xml"/><Relationship Id="rId16" Type="http://schemas.openxmlformats.org/officeDocument/2006/relationships/tags" Target="../tags/tag7.xml"/><Relationship Id="rId20" Type="http://schemas.openxmlformats.org/officeDocument/2006/relationships/tags" Target="../tags/tag11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ags" Target="../tags/tag2.xml"/><Relationship Id="rId24" Type="http://schemas.openxmlformats.org/officeDocument/2006/relationships/tags" Target="../tags/tag15.xml"/><Relationship Id="rId5" Type="http://schemas.openxmlformats.org/officeDocument/2006/relationships/slideLayout" Target="../slideLayouts/slideLayout13.xml"/><Relationship Id="rId15" Type="http://schemas.openxmlformats.org/officeDocument/2006/relationships/tags" Target="../tags/tag6.xml"/><Relationship Id="rId23" Type="http://schemas.openxmlformats.org/officeDocument/2006/relationships/tags" Target="../tags/tag14.xml"/><Relationship Id="rId28" Type="http://schemas.openxmlformats.org/officeDocument/2006/relationships/image" Target="../media/image1.emf"/><Relationship Id="rId10" Type="http://schemas.openxmlformats.org/officeDocument/2006/relationships/tags" Target="../tags/tag1.xml"/><Relationship Id="rId19" Type="http://schemas.openxmlformats.org/officeDocument/2006/relationships/tags" Target="../tags/tag10.xml"/><Relationship Id="rId4" Type="http://schemas.openxmlformats.org/officeDocument/2006/relationships/slideLayout" Target="../slideLayouts/slideLayout12.xml"/><Relationship Id="rId9" Type="http://schemas.openxmlformats.org/officeDocument/2006/relationships/vmlDrawing" Target="../drawings/vmlDrawing1.vml"/><Relationship Id="rId14" Type="http://schemas.openxmlformats.org/officeDocument/2006/relationships/tags" Target="../tags/tag5.xml"/><Relationship Id="rId22" Type="http://schemas.openxmlformats.org/officeDocument/2006/relationships/tags" Target="../tags/tag13.xml"/><Relationship Id="rId27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oleObject" Target="../embeddings/oleObject4.bin"/><Relationship Id="rId3" Type="http://schemas.openxmlformats.org/officeDocument/2006/relationships/slideLayout" Target="../slideLayouts/slideLayout18.xml"/><Relationship Id="rId21" Type="http://schemas.openxmlformats.org/officeDocument/2006/relationships/tags" Target="../tags/tag34.xml"/><Relationship Id="rId7" Type="http://schemas.openxmlformats.org/officeDocument/2006/relationships/theme" Target="../theme/theme4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2" Type="http://schemas.openxmlformats.org/officeDocument/2006/relationships/slideLayout" Target="../slideLayouts/slideLayout17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5" Type="http://schemas.openxmlformats.org/officeDocument/2006/relationships/slideLayout" Target="../slideLayouts/slideLayout20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4" Type="http://schemas.openxmlformats.org/officeDocument/2006/relationships/slideLayout" Target="../slideLayouts/slideLayout19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F0FF34-FD67-4FA8-8722-1BE055B3F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9"/>
            <a:ext cx="2057400" cy="274637"/>
          </a:xfrm>
          <a:prstGeom prst="rect">
            <a:avLst/>
          </a:prstGeom>
        </p:spPr>
        <p:txBody>
          <a:bodyPr vert="horz" lIns="91387" tIns="45694" rIns="91387" bIns="45694" rtlCol="0" anchor="ctr"/>
          <a:lstStyle>
            <a:lvl1pPr algn="l" defTabSz="690864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DA49AF-B2F5-4940-B7DA-1083FF992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9"/>
            <a:ext cx="3086100" cy="274637"/>
          </a:xfrm>
          <a:prstGeom prst="rect">
            <a:avLst/>
          </a:prstGeom>
        </p:spPr>
        <p:txBody>
          <a:bodyPr vert="horz" lIns="91387" tIns="45694" rIns="91387" bIns="45694" rtlCol="0" anchor="ctr"/>
          <a:lstStyle>
            <a:lvl1pPr algn="ctr" defTabSz="690864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5ACD74-7170-495E-A23C-CF7996045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9"/>
            <a:ext cx="2057400" cy="274637"/>
          </a:xfrm>
          <a:prstGeom prst="rect">
            <a:avLst/>
          </a:prstGeom>
        </p:spPr>
        <p:txBody>
          <a:bodyPr vert="horz" wrap="square" lIns="91387" tIns="45694" rIns="91387" bIns="45694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842D390D-45D5-4AE3-9510-907C3B8A66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3" r:id="rId1"/>
    <p:sldLayoutId id="2147485114" r:id="rId2"/>
    <p:sldLayoutId id="2147485140" r:id="rId3"/>
    <p:sldLayoutId id="2147485141" r:id="rId4"/>
    <p:sldLayoutId id="2147485142" r:id="rId5"/>
  </p:sldLayoutIdLst>
  <p:hf hdr="0" ftr="0" dt="0"/>
  <p:txStyles>
    <p:titleStyle>
      <a:lvl1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6929" algn="l" defTabSz="685394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3860" algn="l" defTabSz="685394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0791" algn="l" defTabSz="685394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7719" algn="l" defTabSz="685394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350" indent="-171350" algn="l" defTabSz="685394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047" indent="-171350" algn="l" defTabSz="685394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744" indent="-171350" algn="l" defTabSz="685394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441" indent="-171350" algn="l" defTabSz="685394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139" indent="-171350" algn="l" defTabSz="685394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836" indent="-171350" algn="l" defTabSz="68539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535" indent="-171350" algn="l" defTabSz="68539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231" indent="-171350" algn="l" defTabSz="68539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930" indent="-171350" algn="l" defTabSz="68539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98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394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91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791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488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186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882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581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116" r:id="rId1"/>
    <p:sldLayoutId id="2147485117" r:id="rId2"/>
    <p:sldLayoutId id="2147485118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3565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713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30697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426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350" indent="-1713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047" indent="-1713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8332" indent="-1713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028" indent="-1713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11" indent="-1713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9611" indent="-171783" algn="l" defTabSz="68713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33176" indent="-171783" algn="l" defTabSz="68713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6741" indent="-171783" algn="l" defTabSz="68713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0308" indent="-171783" algn="l" defTabSz="68713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3565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7131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697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4262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7828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61395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4961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8525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47466973"/>
              </p:ext>
            </p:extLst>
          </p:nvPr>
        </p:nvGraphicFramePr>
        <p:xfrm>
          <a:off x="0" y="2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" name="think-cell Slide" r:id="rId27" imgW="360" imgH="360" progId="">
                  <p:embed/>
                </p:oleObj>
              </mc:Choice>
              <mc:Fallback>
                <p:oleObj name="think-cell Slide" r:id="rId27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"/>
                        <a:ext cx="161984" cy="121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1"/>
            </p:custDataLst>
          </p:nvPr>
        </p:nvSpPr>
        <p:spPr bwMode="auto">
          <a:xfrm>
            <a:off x="0" y="2"/>
            <a:ext cx="161984" cy="121481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3860"/>
            <a:endParaRPr lang="en-US" sz="1600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033" name="doc id" hidden="1"/>
          <p:cNvSpPr>
            <a:spLocks noChangeArrowheads="1"/>
          </p:cNvSpPr>
          <p:nvPr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001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21496" y="176155"/>
            <a:ext cx="8794113" cy="23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21495" y="57982"/>
            <a:ext cx="375367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3860"/>
            <a:r>
              <a:rPr lang="en-US" sz="600" cap="all" dirty="0">
                <a:solidFill>
                  <a:srgbClr val="808080"/>
                </a:solidFill>
                <a:latin typeface="Arial"/>
                <a:cs typeface="+mn-cs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21496" y="424608"/>
            <a:ext cx="8794113" cy="18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200">
                <a:solidFill>
                  <a:srgbClr val="808080"/>
                </a:solidFill>
                <a:latin typeface="Arial"/>
                <a:cs typeface="+mn-cs"/>
              </a:rPr>
              <a:t>CLIENT</a:t>
            </a:r>
            <a:endParaRPr lang="en-US" sz="1200" dirty="0">
              <a:solidFill>
                <a:srgbClr val="808080"/>
              </a:solidFill>
              <a:latin typeface="Arial"/>
              <a:cs typeface="+mn-cs"/>
            </a:endParaRP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121490" y="4825529"/>
            <a:ext cx="8722840" cy="9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5559" indent="-65559"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121489" y="4979810"/>
            <a:ext cx="7616490" cy="9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377567" indent="-377567" defTabSz="913001"/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SOURCE: Source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82158" y="960048"/>
            <a:ext cx="4350891" cy="391168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3860"/>
              <a:r>
                <a:rPr lang="en-US" sz="1200" b="1" dirty="0">
                  <a:solidFill>
                    <a:srgbClr val="000000"/>
                  </a:solidFill>
                  <a:latin typeface="Arial"/>
                  <a:cs typeface="+mn-cs"/>
                </a:rPr>
                <a:t>Title</a:t>
              </a:r>
            </a:p>
            <a:p>
              <a:pPr defTabSz="913860"/>
              <a:r>
                <a:rPr lang="en-US" sz="1200" dirty="0">
                  <a:solidFill>
                    <a:srgbClr val="808080"/>
                  </a:solidFill>
                  <a:latin typeface="Arial"/>
                  <a:cs typeface="+mn-cs"/>
                </a:rPr>
                <a:t>Unit of measure</a:t>
              </a:r>
            </a:p>
          </p:txBody>
        </p:sp>
      </p:grpSp>
      <p:grpSp>
        <p:nvGrpSpPr>
          <p:cNvPr id="17" name="Sticker" hidden="1"/>
          <p:cNvGrpSpPr/>
          <p:nvPr/>
        </p:nvGrpSpPr>
        <p:grpSpPr bwMode="gray">
          <a:xfrm>
            <a:off x="8554463" y="218665"/>
            <a:ext cx="361125" cy="120033"/>
            <a:chOff x="8386865" y="285750"/>
            <a:chExt cx="353916" cy="156859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386865" y="285750"/>
              <a:ext cx="353916" cy="15685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001">
                <a:buClr>
                  <a:srgbClr val="002960"/>
                </a:buClr>
              </a:pPr>
              <a:r>
                <a:rPr lang="en-US" sz="600" dirty="0">
                  <a:solidFill>
                    <a:srgbClr val="808080"/>
                  </a:solidFill>
                  <a:latin typeface="Arial"/>
                  <a:cs typeface="+mn-cs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386865" y="285750"/>
              <a:ext cx="0" cy="156859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386865" y="442609"/>
              <a:ext cx="35391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LegendBoxes" hidden="1"/>
          <p:cNvGrpSpPr/>
          <p:nvPr/>
        </p:nvGrpSpPr>
        <p:grpSpPr bwMode="gray">
          <a:xfrm>
            <a:off x="8331143" y="213809"/>
            <a:ext cx="584460" cy="763295"/>
            <a:chOff x="7835905" y="279400"/>
            <a:chExt cx="763755" cy="997467"/>
          </a:xfrm>
        </p:grpSpPr>
        <p:sp>
          <p:nvSpPr>
            <p:cNvPr id="24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5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6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7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8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29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grpSp>
        <p:nvGrpSpPr>
          <p:cNvPr id="32" name="LegendLines" hidden="1"/>
          <p:cNvGrpSpPr/>
          <p:nvPr/>
        </p:nvGrpSpPr>
        <p:grpSpPr bwMode="gray">
          <a:xfrm>
            <a:off x="8095596" y="213812"/>
            <a:ext cx="820008" cy="558813"/>
            <a:chOff x="7540629" y="279400"/>
            <a:chExt cx="1071563" cy="730251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grpSp>
        <p:nvGrpSpPr>
          <p:cNvPr id="39" name="LegendMoons" hidden="1"/>
          <p:cNvGrpSpPr/>
          <p:nvPr/>
        </p:nvGrpSpPr>
        <p:grpSpPr bwMode="gray">
          <a:xfrm>
            <a:off x="8280120" y="191940"/>
            <a:ext cx="635482" cy="999790"/>
            <a:chOff x="7769225" y="250825"/>
            <a:chExt cx="830430" cy="1306516"/>
          </a:xfrm>
        </p:grpSpPr>
        <p:grpSp>
          <p:nvGrpSpPr>
            <p:cNvPr id="40" name="MoonLegend1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58" name="Oval 38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9" name="Arc 39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1" name="MoonLegend2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6" name="Oval 4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7" name="Arc 42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2" name="MoonLegend4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4" name="Oval 47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5" name="Arc 48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3" name="MoonLegend5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2" name="Oval 50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3" name="Oval 5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4" name="MoonLegend3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0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1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sp>
          <p:nvSpPr>
            <p:cNvPr id="45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6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7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8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9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sp>
        <p:nvSpPr>
          <p:cNvPr id="60" name="SlideBottomBar" hidden="1"/>
          <p:cNvSpPr/>
          <p:nvPr/>
        </p:nvSpPr>
        <p:spPr>
          <a:xfrm>
            <a:off x="9002413" y="4979810"/>
            <a:ext cx="34986" cy="947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29" tIns="34964" rIns="69929" bIns="34964" rtlCol="0" anchor="ctr"/>
          <a:lstStyle/>
          <a:p>
            <a:pPr algn="ctr" defTabSz="91386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6E9530-8A61-4FB2-B77C-785AE2D43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068" y="1369090"/>
            <a:ext cx="7887869" cy="1012740"/>
          </a:xfrm>
          <a:prstGeom prst="rect">
            <a:avLst/>
          </a:prstGeom>
        </p:spPr>
        <p:txBody>
          <a:bodyPr vert="horz" lIns="69929" tIns="34964" rIns="69929" bIns="34964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266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3" r:id="rId1"/>
    <p:sldLayoutId id="2147485124" r:id="rId2"/>
    <p:sldLayoutId id="2147485125" r:id="rId3"/>
    <p:sldLayoutId id="2147485126" r:id="rId4"/>
    <p:sldLayoutId id="2147485127" r:id="rId5"/>
    <p:sldLayoutId id="2147485128" r:id="rId6"/>
    <p:sldLayoutId id="2147485129" r:id="rId7"/>
  </p:sldLayoutIdLst>
  <p:hf hdr="0" ftr="0" dt="0"/>
  <p:txStyles>
    <p:titleStyle>
      <a:lvl1pPr algn="l" defTabSz="913001" rtl="0" eaLnBrk="1" fontAlgn="base" hangingPunct="1">
        <a:spcBef>
          <a:spcPct val="0"/>
        </a:spcBef>
        <a:spcAft>
          <a:spcPct val="0"/>
        </a:spcAft>
        <a:tabLst>
          <a:tab pos="275196" algn="l"/>
        </a:tabLst>
        <a:defRPr sz="15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212"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428"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642"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4856"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1pPr>
      <a:lvl2pPr marL="148667" indent="-145914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2pPr>
      <a:lvl3pPr marL="341381" indent="-189963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470780" indent="-118385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572643" indent="-99110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5pPr>
      <a:lvl6pPr marL="764590" indent="-132742" algn="l" defTabSz="91300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590" indent="-132742" algn="l" defTabSz="91300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590" indent="-132742" algn="l" defTabSz="91300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590" indent="-132742" algn="l" defTabSz="91300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212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28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642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856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068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285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497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711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941214097"/>
              </p:ext>
            </p:extLst>
          </p:nvPr>
        </p:nvGraphicFramePr>
        <p:xfrm>
          <a:off x="0" y="2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" name="think-cell Slide" r:id="rId26" imgW="360" imgH="360" progId="">
                  <p:embed/>
                </p:oleObj>
              </mc:Choice>
              <mc:Fallback>
                <p:oleObj name="think-cell Slide" r:id="rId2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"/>
                        <a:ext cx="161984" cy="121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0"/>
            </p:custDataLst>
          </p:nvPr>
        </p:nvSpPr>
        <p:spPr bwMode="auto">
          <a:xfrm>
            <a:off x="0" y="2"/>
            <a:ext cx="161984" cy="121481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8"/>
            <a:endParaRPr lang="en-US" sz="1600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033" name="doc id" hidden="1"/>
          <p:cNvSpPr>
            <a:spLocks noChangeArrowheads="1"/>
          </p:cNvSpPr>
          <p:nvPr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415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21492" y="176150"/>
            <a:ext cx="8794113" cy="23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21491" y="57979"/>
            <a:ext cx="375367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78"/>
            <a:r>
              <a:rPr lang="en-US" sz="600" cap="all" dirty="0">
                <a:solidFill>
                  <a:srgbClr val="808080"/>
                </a:solidFill>
                <a:latin typeface="Arial"/>
                <a:cs typeface="+mn-cs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21492" y="424604"/>
            <a:ext cx="8794113" cy="18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200">
                <a:solidFill>
                  <a:srgbClr val="808080"/>
                </a:solidFill>
                <a:latin typeface="Arial"/>
                <a:cs typeface="+mn-cs"/>
              </a:rPr>
              <a:t>CLIENT</a:t>
            </a:r>
            <a:endParaRPr lang="en-US" sz="1200" dirty="0">
              <a:solidFill>
                <a:srgbClr val="808080"/>
              </a:solidFill>
              <a:latin typeface="Arial"/>
              <a:cs typeface="+mn-cs"/>
            </a:endParaRP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121490" y="4825525"/>
            <a:ext cx="8722840" cy="9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5588" indent="-65588"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121489" y="4979806"/>
            <a:ext cx="7616490" cy="9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377737" indent="-377737" defTabSz="913415"/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SOURCE: Source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82157" y="960048"/>
            <a:ext cx="4350891" cy="391168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378"/>
              <a:r>
                <a:rPr lang="en-US" sz="1200" b="1" dirty="0">
                  <a:solidFill>
                    <a:srgbClr val="000000"/>
                  </a:solidFill>
                  <a:latin typeface="Arial"/>
                  <a:cs typeface="+mn-cs"/>
                </a:rPr>
                <a:t>Title</a:t>
              </a:r>
            </a:p>
            <a:p>
              <a:pPr defTabSz="914378"/>
              <a:r>
                <a:rPr lang="en-US" sz="1200" dirty="0">
                  <a:solidFill>
                    <a:srgbClr val="808080"/>
                  </a:solidFill>
                  <a:latin typeface="Arial"/>
                  <a:cs typeface="+mn-cs"/>
                </a:rPr>
                <a:t>Unit of measure</a:t>
              </a:r>
            </a:p>
          </p:txBody>
        </p:sp>
      </p:grpSp>
      <p:grpSp>
        <p:nvGrpSpPr>
          <p:cNvPr id="17" name="Sticker" hidden="1"/>
          <p:cNvGrpSpPr/>
          <p:nvPr/>
        </p:nvGrpSpPr>
        <p:grpSpPr bwMode="gray">
          <a:xfrm>
            <a:off x="8554453" y="218665"/>
            <a:ext cx="361125" cy="120033"/>
            <a:chOff x="8386861" y="285750"/>
            <a:chExt cx="353916" cy="156859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386861" y="285750"/>
              <a:ext cx="353916" cy="15685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15">
                <a:buClr>
                  <a:srgbClr val="002960"/>
                </a:buClr>
              </a:pPr>
              <a:r>
                <a:rPr lang="en-US" sz="600" dirty="0">
                  <a:solidFill>
                    <a:srgbClr val="808080"/>
                  </a:solidFill>
                  <a:latin typeface="Arial"/>
                  <a:cs typeface="+mn-cs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386861" y="285750"/>
              <a:ext cx="0" cy="156859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386861" y="442609"/>
              <a:ext cx="35391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LegendBoxes" hidden="1"/>
          <p:cNvGrpSpPr/>
          <p:nvPr/>
        </p:nvGrpSpPr>
        <p:grpSpPr bwMode="gray">
          <a:xfrm>
            <a:off x="8331143" y="213809"/>
            <a:ext cx="584460" cy="763295"/>
            <a:chOff x="7835905" y="279400"/>
            <a:chExt cx="763755" cy="997467"/>
          </a:xfrm>
        </p:grpSpPr>
        <p:sp>
          <p:nvSpPr>
            <p:cNvPr id="24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5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6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7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8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29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grpSp>
        <p:nvGrpSpPr>
          <p:cNvPr id="32" name="LegendLines" hidden="1"/>
          <p:cNvGrpSpPr/>
          <p:nvPr/>
        </p:nvGrpSpPr>
        <p:grpSpPr bwMode="gray">
          <a:xfrm>
            <a:off x="8095596" y="213809"/>
            <a:ext cx="820008" cy="558813"/>
            <a:chOff x="7540629" y="279400"/>
            <a:chExt cx="1071563" cy="730251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grpSp>
        <p:nvGrpSpPr>
          <p:cNvPr id="39" name="LegendMoons" hidden="1"/>
          <p:cNvGrpSpPr/>
          <p:nvPr/>
        </p:nvGrpSpPr>
        <p:grpSpPr bwMode="gray">
          <a:xfrm>
            <a:off x="8280120" y="191940"/>
            <a:ext cx="635482" cy="999790"/>
            <a:chOff x="7769225" y="250825"/>
            <a:chExt cx="830430" cy="1306516"/>
          </a:xfrm>
        </p:grpSpPr>
        <p:grpSp>
          <p:nvGrpSpPr>
            <p:cNvPr id="40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58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9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1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6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7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2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4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5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3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2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3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4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0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1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sp>
          <p:nvSpPr>
            <p:cNvPr id="45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6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7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8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9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sp>
        <p:nvSpPr>
          <p:cNvPr id="60" name="SlideBottomBar" hidden="1"/>
          <p:cNvSpPr/>
          <p:nvPr/>
        </p:nvSpPr>
        <p:spPr>
          <a:xfrm>
            <a:off x="9002413" y="4979806"/>
            <a:ext cx="34986" cy="947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60" tIns="34980" rIns="69960" bIns="34980" rtlCol="0" anchor="ctr"/>
          <a:lstStyle/>
          <a:p>
            <a:pPr algn="ctr" defTabSz="914378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6E9530-8A61-4FB2-B77C-785AE2D43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068" y="1369090"/>
            <a:ext cx="7887869" cy="1012740"/>
          </a:xfrm>
          <a:prstGeom prst="rect">
            <a:avLst/>
          </a:prstGeom>
        </p:spPr>
        <p:txBody>
          <a:bodyPr vert="horz" lIns="69960" tIns="34980" rIns="69960" bIns="3498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587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2" r:id="rId1"/>
    <p:sldLayoutId id="2147485133" r:id="rId2"/>
    <p:sldLayoutId id="2147485134" r:id="rId3"/>
    <p:sldLayoutId id="2147485136" r:id="rId4"/>
    <p:sldLayoutId id="2147485137" r:id="rId5"/>
    <p:sldLayoutId id="2147485138" r:id="rId6"/>
  </p:sldLayoutIdLst>
  <p:hf hdr="0" ftr="0" dt="0"/>
  <p:txStyles>
    <p:titleStyle>
      <a:lvl1pPr algn="l" defTabSz="913415" rtl="0" eaLnBrk="1" fontAlgn="base" hangingPunct="1">
        <a:spcBef>
          <a:spcPct val="0"/>
        </a:spcBef>
        <a:spcAft>
          <a:spcPct val="0"/>
        </a:spcAft>
        <a:tabLst>
          <a:tab pos="275320" algn="l"/>
        </a:tabLst>
        <a:defRPr sz="15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24"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51"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74"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699"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1pPr>
      <a:lvl2pPr marL="148734" indent="-145979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2pPr>
      <a:lvl3pPr marL="341537" indent="-190049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470993" indent="-118437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572903" indent="-99155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5pPr>
      <a:lvl6pPr marL="764936" indent="-132802" algn="l" defTabSz="91341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36" indent="-132802" algn="l" defTabSz="91341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36" indent="-132802" algn="l" defTabSz="91341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36" indent="-132802" algn="l" defTabSz="91341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24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51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74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699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24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50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974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399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>
            <a:extLst>
              <a:ext uri="{FF2B5EF4-FFF2-40B4-BE49-F238E27FC236}">
                <a16:creationId xmlns:a16="http://schemas.microsoft.com/office/drawing/2014/main" xmlns="" id="{0BE088F7-3E2C-43B5-B436-DD3B834E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645" y="4561687"/>
            <a:ext cx="3071813" cy="28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7" tIns="45694" rIns="91387" bIns="45694">
            <a:spAutoFit/>
          </a:bodyPr>
          <a:lstStyle/>
          <a:p>
            <a:pPr algn="ctr"/>
            <a:r>
              <a:rPr lang="ru-RU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г. </a:t>
            </a:r>
            <a:r>
              <a:rPr lang="ru-RU" altLang="ru-RU" sz="1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Астана, 2022 год</a:t>
            </a:r>
            <a:endParaRPr lang="ru-RU" altLang="ru-RU" sz="1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TextBox 4">
            <a:extLst>
              <a:ext uri="{FF2B5EF4-FFF2-40B4-BE49-F238E27FC236}">
                <a16:creationId xmlns:a16="http://schemas.microsoft.com/office/drawing/2014/main" xmlns="" id="{925D908F-090E-45C4-864C-B73388E25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075" y="2000705"/>
            <a:ext cx="7356974" cy="83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7" tIns="45694" rIns="91387" bIns="45694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ЗАКОНОПРОЕКТЫ 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О </a:t>
            </a: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РАЗВИТИИ 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АГЛОМЕРАЦИЙ</a:t>
            </a:r>
            <a:endParaRPr lang="ru-RU" altLang="ru-RU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pSp>
        <p:nvGrpSpPr>
          <p:cNvPr id="8196" name="Группа 21">
            <a:extLst>
              <a:ext uri="{FF2B5EF4-FFF2-40B4-BE49-F238E27FC236}">
                <a16:creationId xmlns:a16="http://schemas.microsoft.com/office/drawing/2014/main" xmlns="" id="{E4291174-E308-4C93-9AE4-653F1ED08D7E}"/>
              </a:ext>
            </a:extLst>
          </p:cNvPr>
          <p:cNvGrpSpPr>
            <a:grpSpLocks/>
          </p:cNvGrpSpPr>
          <p:nvPr/>
        </p:nvGrpSpPr>
        <p:grpSpPr bwMode="auto">
          <a:xfrm>
            <a:off x="463551" y="2947994"/>
            <a:ext cx="971550" cy="1851025"/>
            <a:chOff x="464265" y="2731224"/>
            <a:chExt cx="970344" cy="1850030"/>
          </a:xfrm>
        </p:grpSpPr>
        <p:sp>
          <p:nvSpPr>
            <p:cNvPr id="6" name="Graphic 1">
              <a:extLst>
                <a:ext uri="{FF2B5EF4-FFF2-40B4-BE49-F238E27FC236}">
                  <a16:creationId xmlns:a16="http://schemas.microsoft.com/office/drawing/2014/main" xmlns="" id="{F83CF686-0917-4C96-AAC3-AD054DE35E74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7" name="Graphic 1">
              <a:extLst>
                <a:ext uri="{FF2B5EF4-FFF2-40B4-BE49-F238E27FC236}">
                  <a16:creationId xmlns:a16="http://schemas.microsoft.com/office/drawing/2014/main" xmlns="" id="{1FE7C61E-AE9B-48EC-AD6E-53EEEB049910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8" name="Graphic 1">
              <a:extLst>
                <a:ext uri="{FF2B5EF4-FFF2-40B4-BE49-F238E27FC236}">
                  <a16:creationId xmlns:a16="http://schemas.microsoft.com/office/drawing/2014/main" xmlns="" id="{DA7CDF5A-854C-4D6D-8BB3-6DC758654544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9" name="Graphic 1">
              <a:extLst>
                <a:ext uri="{FF2B5EF4-FFF2-40B4-BE49-F238E27FC236}">
                  <a16:creationId xmlns:a16="http://schemas.microsoft.com/office/drawing/2014/main" xmlns="" id="{FADE55FA-53B8-4D2A-8AB8-4E04F071D48C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10" name="Graphic 1">
              <a:extLst>
                <a:ext uri="{FF2B5EF4-FFF2-40B4-BE49-F238E27FC236}">
                  <a16:creationId xmlns:a16="http://schemas.microsoft.com/office/drawing/2014/main" xmlns="" id="{009DAC32-8BB9-4A28-A599-F4454B1CB7D7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11" name="Graphic 1">
              <a:extLst>
                <a:ext uri="{FF2B5EF4-FFF2-40B4-BE49-F238E27FC236}">
                  <a16:creationId xmlns:a16="http://schemas.microsoft.com/office/drawing/2014/main" xmlns="" id="{946FA3E9-E8AB-4C7E-B4FC-3CA4D685A665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12" name="Graphic 1">
              <a:extLst>
                <a:ext uri="{FF2B5EF4-FFF2-40B4-BE49-F238E27FC236}">
                  <a16:creationId xmlns:a16="http://schemas.microsoft.com/office/drawing/2014/main" xmlns="" id="{A33647AC-2C81-4666-9218-2D26CA8F3F35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13" name="Graphic 1">
              <a:extLst>
                <a:ext uri="{FF2B5EF4-FFF2-40B4-BE49-F238E27FC236}">
                  <a16:creationId xmlns:a16="http://schemas.microsoft.com/office/drawing/2014/main" xmlns="" id="{60A02320-CCF6-409B-AB32-321B523A727D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</p:grpSp>
      <p:pic>
        <p:nvPicPr>
          <p:cNvPr id="5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xmlns="" id="{D797B556-91EA-49B2-B8B6-22215D274621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7" y="1827214"/>
            <a:ext cx="1079500" cy="10810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98" name="Группа 29">
            <a:extLst>
              <a:ext uri="{FF2B5EF4-FFF2-40B4-BE49-F238E27FC236}">
                <a16:creationId xmlns:a16="http://schemas.microsoft.com/office/drawing/2014/main" xmlns="" id="{E97A346B-23BB-4989-9CBA-D6F3D03B1786}"/>
              </a:ext>
            </a:extLst>
          </p:cNvPr>
          <p:cNvGrpSpPr>
            <a:grpSpLocks/>
          </p:cNvGrpSpPr>
          <p:nvPr/>
        </p:nvGrpSpPr>
        <p:grpSpPr bwMode="auto">
          <a:xfrm>
            <a:off x="463551" y="315914"/>
            <a:ext cx="971550" cy="1392237"/>
            <a:chOff x="464265" y="499361"/>
            <a:chExt cx="970344" cy="1391523"/>
          </a:xfrm>
        </p:grpSpPr>
        <p:sp>
          <p:nvSpPr>
            <p:cNvPr id="38" name="Graphic 1">
              <a:extLst>
                <a:ext uri="{FF2B5EF4-FFF2-40B4-BE49-F238E27FC236}">
                  <a16:creationId xmlns:a16="http://schemas.microsoft.com/office/drawing/2014/main" xmlns="" id="{00D6DCD4-3DCA-47BA-BDB2-BCF7FFD5969A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xmlns="" id="{D4189F92-1E9C-417A-84CC-768F9834F425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xmlns="" id="{05463BBC-9909-4384-B60B-186B61A9A10A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xmlns="" id="{0BBE924C-8BA5-4223-847A-158C96C0F301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xmlns="" id="{3ABDEC94-5853-4E6A-8D09-08CC37B5BCED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xmlns="" id="{3173BBA7-A142-4100-A9B4-4D213FC3157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</p:grpSp>
      <p:sp>
        <p:nvSpPr>
          <p:cNvPr id="21" name="TextBox 4">
            <a:extLst>
              <a:ext uri="{FF2B5EF4-FFF2-40B4-BE49-F238E27FC236}">
                <a16:creationId xmlns:a16="http://schemas.microsoft.com/office/drawing/2014/main" xmlns="" id="{925D908F-090E-45C4-864C-B73388E25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100" y="315907"/>
            <a:ext cx="7587517" cy="64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7" tIns="45694" rIns="91387" bIns="45694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Министерство национальной экономики </a:t>
            </a:r>
          </a:p>
          <a:p>
            <a:pPr algn="ctr" eaLnBrk="1" hangingPunct="1"/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40102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537" y="62765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Компетенции, передаваемые МИО 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в 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рамках основного законопроекта</a:t>
            </a:r>
            <a:endParaRPr lang="ru-RU" alt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14" name="Прямоугольник 15"/>
          <p:cNvSpPr/>
          <p:nvPr/>
        </p:nvSpPr>
        <p:spPr>
          <a:xfrm>
            <a:off x="432645" y="1272368"/>
            <a:ext cx="8697069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Координирует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деятельность субъектов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по реализации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генерального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плана развития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и застройки столицы и городов республиканского значения,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комплексной схемы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градостроительного планирования прилегающих территорий 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(проекта районной планировки)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отнесенных к пригородной зоне столицы и городов республиканского значения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Организует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разработку проекта генерального плана развития и застройки территории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столицы, городов республиканского значения и их пригородных зон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огласовывает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проекты государственных нормативов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в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области архитектурной, градостроительной и строительной деятельности, применяемых на территории столицы, городов республиканского значения и их пригородных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зон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kk-KZ" sz="135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МИО области, населенные </a:t>
            </a:r>
            <a:r>
              <a:rPr lang="ru-RU" altLang="ru-RU" sz="1350" dirty="0" smtClean="0">
                <a:latin typeface="Arial" panose="020B0604020202020204"/>
                <a:cs typeface="Arial Narrow" panose="020B0606020202030204"/>
              </a:rPr>
              <a:t>пункты 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которой входят в </a:t>
            </a:r>
            <a:r>
              <a:rPr lang="ru-RU" altLang="ru-RU" sz="1350" dirty="0" smtClean="0">
                <a:latin typeface="Arial" panose="020B0604020202020204"/>
                <a:cs typeface="Arial Narrow" panose="020B0606020202030204"/>
              </a:rPr>
              <a:t>агломерацию,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осуществляет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выработку и внесение на рассмотрение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акимата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столицы и городов республиканского значения предложений по проведению мероприятий, направленных на продвижение бренда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агломерации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350" dirty="0"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15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46931" y="677054"/>
            <a:ext cx="8887743" cy="31685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МИО столицы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и городов республиканского значения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в пределах своей компетенции:</a:t>
            </a:r>
          </a:p>
        </p:txBody>
      </p:sp>
      <p:pic>
        <p:nvPicPr>
          <p:cNvPr id="2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7430" y="1328167"/>
            <a:ext cx="277616" cy="252000"/>
          </a:xfrm>
          <a:prstGeom prst="rect">
            <a:avLst/>
          </a:prstGeom>
        </p:spPr>
      </p:pic>
      <p:pic>
        <p:nvPicPr>
          <p:cNvPr id="22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906912"/>
            <a:ext cx="277616" cy="25200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 flipV="1">
            <a:off x="518494" y="653200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18494" y="998222"/>
            <a:ext cx="4474320" cy="85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853921" y="4916227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10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pic>
        <p:nvPicPr>
          <p:cNvPr id="3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285897"/>
            <a:ext cx="277616" cy="252000"/>
          </a:xfrm>
          <a:prstGeom prst="rect">
            <a:avLst/>
          </a:prstGeom>
        </p:spPr>
      </p:pic>
      <p:sp>
        <p:nvSpPr>
          <p:cNvPr id="38" name="Прямоугольник 15"/>
          <p:cNvSpPr/>
          <p:nvPr/>
        </p:nvSpPr>
        <p:spPr>
          <a:xfrm>
            <a:off x="362958" y="4077133"/>
            <a:ext cx="869706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5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500" dirty="0"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24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71921" y="638662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hape 2617"/>
          <p:cNvSpPr/>
          <p:nvPr/>
        </p:nvSpPr>
        <p:spPr>
          <a:xfrm>
            <a:off x="158093" y="724273"/>
            <a:ext cx="209550" cy="176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pic>
        <p:nvPicPr>
          <p:cNvPr id="3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82540" y="3752259"/>
            <a:ext cx="277616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568" y="54405"/>
            <a:ext cx="879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Компетенции, передаваемые МИО 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в 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рамках 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сопутствующего 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законопроекта</a:t>
            </a:r>
            <a:endParaRPr lang="ru-RU" alt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14" name="Прямоугольник 15"/>
          <p:cNvSpPr/>
          <p:nvPr/>
        </p:nvSpPr>
        <p:spPr>
          <a:xfrm>
            <a:off x="446931" y="984874"/>
            <a:ext cx="8697069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В компетенции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акиматов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прилегающих областей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в сфере архитектурной, градостроительной и строительной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деятельности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находятся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: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    -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предоставление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уполномоченному органу ежемесячных отчетов 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по отводам, сегментациям и изменениям целевых 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назначений 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земельных участков на территории 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агломерации </a:t>
            </a:r>
            <a:endParaRPr lang="en-US" sz="12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    -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внесение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на согласование в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акимат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столицы, городов республиканского значения 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проекта генерального плана 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населённого 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пункта, 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расположенного 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в пригородной 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зоне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200" dirty="0" smtClean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500" dirty="0" smtClean="0"/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К компетенции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акиматов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столицы, городов республиканского значения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в сфере градостроительной деятельности, осуществляемой в пределах пригородной зоны, относятся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: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  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-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участие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в выработке государственной градостроительной политики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, применяемой на территории пригородной 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зоны</a:t>
            </a: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   -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участие в разработке проекта генерального плана населенного пункта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, расположенного в пригородной зоне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   -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согласование проекта генерального плана населенного пункта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, расположенного в пригородной зоне, в части определения проектной численности населения населенного пункта, обеспечения населения местами трудовой занятости, обеспечения населения ресурсами питьевой воды и электроэнергией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200" dirty="0" smtClean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К компетенции </a:t>
            </a:r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акиматов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прилегающих районов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в сфере архитектурной, градостроительной и строительной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деятельности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относятся предоставление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акимату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области ежемесячных отчетов по отводам, сегментациям и изменениям целевых назначении земельных участков на территории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агломерации</a:t>
            </a:r>
          </a:p>
        </p:txBody>
      </p:sp>
      <p:sp>
        <p:nvSpPr>
          <p:cNvPr id="15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46931" y="677054"/>
            <a:ext cx="8887743" cy="31685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Об архитектурной, градостроительной и строительной деятельности в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РК </a:t>
            </a:r>
            <a:r>
              <a:rPr lang="ru-RU" altLang="ru-RU" sz="11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(статьи </a:t>
            </a:r>
            <a:r>
              <a:rPr lang="ru-RU" altLang="ru-RU" sz="1100" b="1" i="1" dirty="0">
                <a:solidFill>
                  <a:srgbClr val="002060"/>
                </a:solidFill>
                <a:latin typeface="Arial" panose="020B0604020202020204" pitchFamily="34" charset="0"/>
              </a:rPr>
              <a:t>24, 25)</a:t>
            </a:r>
          </a:p>
        </p:txBody>
      </p:sp>
      <p:sp>
        <p:nvSpPr>
          <p:cNvPr id="17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53860" y="666881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5911" y="1054959"/>
            <a:ext cx="277616" cy="25200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 flipV="1">
            <a:off x="518494" y="653200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18494" y="998222"/>
            <a:ext cx="4474320" cy="85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873827" y="4906909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11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pic>
        <p:nvPicPr>
          <p:cNvPr id="3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5911" y="2428292"/>
            <a:ext cx="277616" cy="252000"/>
          </a:xfrm>
          <a:prstGeom prst="rect">
            <a:avLst/>
          </a:prstGeom>
        </p:spPr>
      </p:pic>
      <p:pic>
        <p:nvPicPr>
          <p:cNvPr id="4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101627" y="4199554"/>
            <a:ext cx="277616" cy="252000"/>
          </a:xfrm>
          <a:prstGeom prst="rect">
            <a:avLst/>
          </a:prstGeom>
        </p:spPr>
      </p:pic>
      <p:cxnSp>
        <p:nvCxnSpPr>
          <p:cNvPr id="26" name="Прямая соединительная линия 25"/>
          <p:cNvCxnSpPr/>
          <p:nvPr/>
        </p:nvCxnSpPr>
        <p:spPr>
          <a:xfrm flipH="1">
            <a:off x="234222" y="2315505"/>
            <a:ext cx="8521998" cy="42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259568" y="4065034"/>
            <a:ext cx="8521998" cy="42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2624"/>
          <p:cNvSpPr/>
          <p:nvPr/>
        </p:nvSpPr>
        <p:spPr>
          <a:xfrm>
            <a:off x="139987" y="730708"/>
            <a:ext cx="209550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9464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398" y="55374"/>
            <a:ext cx="8668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Компетенции, передаваемые МИО 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в 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рамках 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сопутствующего 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законопроекта</a:t>
            </a:r>
            <a:endParaRPr lang="ru-RU" alt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pic>
        <p:nvPicPr>
          <p:cNvPr id="3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9802" y="2381463"/>
            <a:ext cx="277616" cy="252000"/>
          </a:xfrm>
          <a:prstGeom prst="rect">
            <a:avLst/>
          </a:prstGeom>
        </p:spPr>
      </p:pic>
      <p:sp>
        <p:nvSpPr>
          <p:cNvPr id="24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46931" y="2037660"/>
            <a:ext cx="8887743" cy="31685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Бюджетный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кодекс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РК </a:t>
            </a:r>
            <a:r>
              <a:rPr lang="ru-RU" altLang="ru-RU" sz="12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(статьи 42, 212)</a:t>
            </a:r>
            <a:endParaRPr lang="ru-RU" altLang="ru-RU" sz="12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518494" y="2013806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13306" y="2345015"/>
            <a:ext cx="4474320" cy="85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15"/>
          <p:cNvSpPr/>
          <p:nvPr/>
        </p:nvSpPr>
        <p:spPr>
          <a:xfrm>
            <a:off x="321170" y="2344596"/>
            <a:ext cx="8697069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Взаимоотношения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бюджетов 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(горизонтальные трансферты)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столицы, городов республиканского значения с бюджетами прилегающих областей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350" dirty="0" smtClean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Заимствование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МИО города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республиканского значения с особым статусом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определенным законодательным актом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РК,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у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МФО осуществляется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в порядке, установленном центральным уполномоченным органом по исполнению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бюджета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500" b="1" dirty="0" smtClean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300" cap="small" dirty="0" smtClean="0">
              <a:latin typeface="Arial" pitchFamily="34" charset="0"/>
              <a:ea typeface="Tahoma" panose="020B0604030504040204" pitchFamily="34" charset="0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b="1" dirty="0">
                <a:latin typeface="Arial" panose="020B0604020202020204"/>
                <a:cs typeface="Arial Narrow" panose="020B0606020202030204"/>
              </a:rPr>
              <a:t>Условия, объем и целевое назначение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внешних государственных займов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МИО города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республиканского значения с особым статусом, определенным законодательным актом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РК,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определяются по согласованию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с центральным уполномоченным органом по исполнению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бюджета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500" b="1" dirty="0" smtClean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b="1" dirty="0">
                <a:latin typeface="Arial" panose="020B0604020202020204"/>
                <a:cs typeface="Arial Narrow" panose="020B0606020202030204"/>
              </a:rPr>
              <a:t>Заимствование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МИО города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республиканского значения с особым статусом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определенным законодательным актом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РК,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путем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заключения договора внешнего заимствования с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МФО 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осуществляется в пределах установленного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лимита долга, соответствующего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МИО</a:t>
            </a:r>
          </a:p>
        </p:txBody>
      </p:sp>
      <p:pic>
        <p:nvPicPr>
          <p:cNvPr id="37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9802" y="3146560"/>
            <a:ext cx="277616" cy="252000"/>
          </a:xfrm>
          <a:prstGeom prst="rect">
            <a:avLst/>
          </a:prstGeom>
        </p:spPr>
      </p:pic>
      <p:pic>
        <p:nvPicPr>
          <p:cNvPr id="4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9802" y="3793200"/>
            <a:ext cx="277616" cy="252000"/>
          </a:xfrm>
          <a:prstGeom prst="rect">
            <a:avLst/>
          </a:prstGeom>
        </p:spPr>
      </p:pic>
      <p:pic>
        <p:nvPicPr>
          <p:cNvPr id="4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3935" y="4501573"/>
            <a:ext cx="277616" cy="252000"/>
          </a:xfrm>
          <a:prstGeom prst="rect">
            <a:avLst/>
          </a:prstGeom>
        </p:spPr>
      </p:pic>
      <p:sp>
        <p:nvSpPr>
          <p:cNvPr id="26" name="Прямоугольник 15"/>
          <p:cNvSpPr/>
          <p:nvPr/>
        </p:nvSpPr>
        <p:spPr>
          <a:xfrm>
            <a:off x="399127" y="1009197"/>
            <a:ext cx="8697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К компетенции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МИО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области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относятся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резервирование земельных участков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на территории населенных пунктов, которые входят в агломерацию, 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для строительства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объектов социальной, транспортной и инженерной инфраструктуры,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финансируемого местными исполнительными органами столицы, городов республиканского значения</a:t>
            </a:r>
            <a:endParaRPr lang="ru-RU" sz="1350" dirty="0" smtClean="0"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29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57006" y="666271"/>
            <a:ext cx="8887743" cy="31685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Земельный кодекс РК </a:t>
            </a:r>
            <a:r>
              <a:rPr lang="ru-RU" altLang="ru-RU" sz="12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(</a:t>
            </a:r>
            <a:r>
              <a:rPr lang="ru-RU" altLang="ru-RU" sz="1200" b="1" i="1" dirty="0">
                <a:solidFill>
                  <a:srgbClr val="002060"/>
                </a:solidFill>
                <a:latin typeface="Arial" panose="020B0604020202020204" pitchFamily="34" charset="0"/>
              </a:rPr>
              <a:t>статья 16)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528569" y="642417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528569" y="997270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850721" y="4925177"/>
            <a:ext cx="3257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" pitchFamily="34" charset="0"/>
              </a:rPr>
              <a:t>12</a:t>
            </a:r>
            <a:endParaRPr lang="ru-RU" sz="900" dirty="0">
              <a:latin typeface="Arial" pitchFamily="34" charset="0"/>
            </a:endParaRPr>
          </a:p>
        </p:txBody>
      </p:sp>
      <p:sp>
        <p:nvSpPr>
          <p:cNvPr id="18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53860" y="666881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53860" y="1958561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hape 2946"/>
          <p:cNvSpPr/>
          <p:nvPr/>
        </p:nvSpPr>
        <p:spPr>
          <a:xfrm>
            <a:off x="107730" y="708401"/>
            <a:ext cx="249723" cy="276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23" name="Shape 2798"/>
          <p:cNvSpPr/>
          <p:nvPr/>
        </p:nvSpPr>
        <p:spPr>
          <a:xfrm>
            <a:off x="112828" y="2072359"/>
            <a:ext cx="259140" cy="127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659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365331" y="-971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Разрешение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акимату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города Алматы заимствовать на внешних рынках</a:t>
            </a:r>
          </a:p>
        </p:txBody>
      </p:sp>
      <p:sp>
        <p:nvSpPr>
          <p:cNvPr id="19" name="Rectangle: Rounded Corners 30">
            <a:extLst>
              <a:ext uri="{FF2B5EF4-FFF2-40B4-BE49-F238E27FC236}">
                <a16:creationId xmlns:a16="http://schemas.microsoft.com/office/drawing/2014/main" xmlns="" id="{AFCFA259-E264-4202-81A3-76BCA4F319C4}"/>
              </a:ext>
            </a:extLst>
          </p:cNvPr>
          <p:cNvSpPr/>
          <p:nvPr/>
        </p:nvSpPr>
        <p:spPr>
          <a:xfrm>
            <a:off x="147015" y="681622"/>
            <a:ext cx="8943933" cy="728057"/>
          </a:xfrm>
          <a:prstGeom prst="roundRect">
            <a:avLst>
              <a:gd name="adj" fmla="val 5173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prstClr val="white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022" y="1447062"/>
            <a:ext cx="899698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800" dirty="0"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    </a:t>
            </a:r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г.Алматы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имеет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рейтинг «</a:t>
            </a:r>
            <a:r>
              <a:rPr lang="en-US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BBB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»</a:t>
            </a:r>
            <a:r>
              <a:rPr lang="en-US" sz="1350" dirty="0">
                <a:latin typeface="Arial" panose="020B0604020202020204"/>
                <a:cs typeface="Arial Narrow" panose="020B0606020202030204"/>
              </a:rPr>
              <a:t>,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присвоенный агентством </a:t>
            </a:r>
            <a:r>
              <a:rPr lang="en-US" sz="1350" dirty="0" err="1">
                <a:latin typeface="Arial" panose="020B0604020202020204"/>
                <a:cs typeface="Arial Narrow" panose="020B0606020202030204"/>
              </a:rPr>
              <a:t>FitchRatings</a:t>
            </a:r>
            <a:r>
              <a:rPr lang="en-US" sz="1350" dirty="0">
                <a:latin typeface="Arial" panose="020B0604020202020204"/>
                <a:cs typeface="Arial Narrow" panose="020B0606020202030204"/>
              </a:rPr>
              <a:t>,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который демонстрирует кредитоспособность города и способность получить доступ к долгосрочному внешнему финансированию. Предварительная кредитная оценка показывает возможность города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привлечь дополнительно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/>
            </a:r>
            <a:b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</a:br>
            <a:r>
              <a:rPr lang="en-US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100-200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млрд тенге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без ущерба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для финансовой устойчивости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  <a:p>
            <a:pPr algn="just"/>
            <a:endParaRPr lang="ru-RU" sz="1000" dirty="0"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  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Долгосрочное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внешнее финансирование может дополнять существующие источники финансирования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особенно для проектов, которые не могут претендовать на финансирование из государственного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бюджета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  <a:p>
            <a:endParaRPr lang="ru-RU" sz="800" dirty="0" smtClean="0"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 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Действующее законодательство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заимствовании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(Бюджетный Кодекс)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ограничивает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доступ Алматы к долгосрочному внешнему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финансированию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, это ставит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Алматы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в невыгодное положение в сравнении с другими мегаполисами региона </a:t>
            </a:r>
            <a:r>
              <a:rPr lang="ru-RU" sz="1200" i="1" dirty="0" smtClean="0">
                <a:latin typeface="Arial" panose="020B0604020202020204"/>
                <a:cs typeface="Arial Narrow" panose="020B0606020202030204"/>
              </a:rPr>
              <a:t>(Стамбул</a:t>
            </a:r>
            <a:r>
              <a:rPr lang="ru-RU" sz="1200" i="1" smtClean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200" i="1" smtClean="0">
                <a:latin typeface="Arial" panose="020B0604020202020204"/>
                <a:cs typeface="Arial Narrow" panose="020B0606020202030204"/>
              </a:rPr>
              <a:t>Москва)</a:t>
            </a:r>
            <a:endParaRPr lang="ru-RU" sz="1200" i="1" dirty="0" smtClean="0">
              <a:latin typeface="Arial" panose="020B0604020202020204"/>
              <a:cs typeface="Arial Narrow" panose="020B0606020202030204"/>
            </a:endParaRPr>
          </a:p>
          <a:p>
            <a:endParaRPr lang="ru-RU" sz="800" dirty="0" smtClean="0">
              <a:latin typeface="Arial" panose="020B0604020202020204"/>
              <a:cs typeface="Arial Narrow" panose="020B0606020202030204"/>
            </a:endParaRPr>
          </a:p>
          <a:p>
            <a:endParaRPr lang="ru-RU" sz="500" dirty="0"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г.Алматы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может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стать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первым городом в Центральной Азии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который привлечет внешнее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заимствование</a:t>
            </a:r>
          </a:p>
          <a:p>
            <a:pPr algn="just"/>
            <a:endParaRPr lang="ru-RU" sz="800" dirty="0" smtClean="0">
              <a:latin typeface="Arial" panose="020B0604020202020204"/>
              <a:cs typeface="Arial Narrow" panose="020B0606020202030204"/>
            </a:endParaRPr>
          </a:p>
          <a:p>
            <a:pPr algn="just"/>
            <a:endParaRPr lang="ru-RU" sz="800" dirty="0">
              <a:latin typeface="Arial" panose="020B0604020202020204"/>
              <a:cs typeface="Arial Narrow" panose="020B0606020202030204"/>
            </a:endParaRPr>
          </a:p>
          <a:p>
            <a:pPr algn="just"/>
            <a:endParaRPr lang="ru-RU" sz="500" dirty="0" smtClean="0"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 Условия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, объем и целевое назначение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определяются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по согласованию с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Министерством финансов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</p:txBody>
      </p:sp>
      <p:pic>
        <p:nvPicPr>
          <p:cNvPr id="1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12560" y="1639897"/>
            <a:ext cx="277616" cy="252000"/>
          </a:xfrm>
          <a:prstGeom prst="rect">
            <a:avLst/>
          </a:prstGeom>
        </p:spPr>
      </p:pic>
      <p:pic>
        <p:nvPicPr>
          <p:cNvPr id="1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8703" y="2659532"/>
            <a:ext cx="277616" cy="252000"/>
          </a:xfrm>
          <a:prstGeom prst="rect">
            <a:avLst/>
          </a:prstGeom>
        </p:spPr>
      </p:pic>
      <p:pic>
        <p:nvPicPr>
          <p:cNvPr id="17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12560" y="3358984"/>
            <a:ext cx="277616" cy="252000"/>
          </a:xfrm>
          <a:prstGeom prst="rect">
            <a:avLst/>
          </a:prstGeom>
        </p:spPr>
      </p:pic>
      <p:pic>
        <p:nvPicPr>
          <p:cNvPr id="2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12560" y="4121218"/>
            <a:ext cx="277616" cy="252000"/>
          </a:xfrm>
          <a:prstGeom prst="rect">
            <a:avLst/>
          </a:prstGeom>
        </p:spPr>
      </p:pic>
      <p:sp>
        <p:nvSpPr>
          <p:cNvPr id="22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888106" y="4886465"/>
            <a:ext cx="320488" cy="209866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4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900" dirty="0" smtClean="0">
                <a:latin typeface="Arial" pitchFamily="34" charset="0"/>
                <a:ea typeface="Times New Roman" panose="02020603050405020304" pitchFamily="18" charset="0"/>
              </a:rPr>
              <a:t>13</a:t>
            </a:r>
            <a:endParaRPr lang="ru-RU" sz="9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356" y="691334"/>
            <a:ext cx="883221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Цель: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развитие устойчивой инфраструктуры в Алматы и ее агломерации 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(транспортная, коммунальная, социальная, экологическая, «</a:t>
            </a:r>
            <a:r>
              <a:rPr lang="en-US" sz="1350" i="1" dirty="0">
                <a:latin typeface="Arial" panose="020B0604020202020204"/>
                <a:cs typeface="Arial Narrow" panose="020B0606020202030204"/>
              </a:rPr>
              <a:t>smart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» инфраструктура),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в том числе в контексте «зеленой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» экономики и углеродного перехода</a:t>
            </a:r>
          </a:p>
        </p:txBody>
      </p:sp>
      <p:pic>
        <p:nvPicPr>
          <p:cNvPr id="2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12560" y="4637229"/>
            <a:ext cx="277616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>
            <a:extLst>
              <a:ext uri="{FF2B5EF4-FFF2-40B4-BE49-F238E27FC236}">
                <a16:creationId xmlns:a16="http://schemas.microsoft.com/office/drawing/2014/main" xmlns="" id="{0369BC68-6B08-483F-BF84-D98259AC5806}"/>
              </a:ext>
            </a:extLst>
          </p:cNvPr>
          <p:cNvSpPr txBox="1">
            <a:spLocks/>
          </p:cNvSpPr>
          <p:nvPr/>
        </p:nvSpPr>
        <p:spPr>
          <a:xfrm>
            <a:off x="0" y="71420"/>
            <a:ext cx="9144000" cy="538148"/>
          </a:xfrm>
          <a:prstGeom prst="rect">
            <a:avLst/>
          </a:prstGeom>
        </p:spPr>
        <p:txBody>
          <a:bodyPr anchor="ctr"/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defTabSz="914355"/>
            <a:r>
              <a:rPr lang="ru-RU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в соответствие </a:t>
            </a:r>
            <a:r>
              <a:rPr lang="ru-RU" sz="1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законодательных </a:t>
            </a:r>
            <a:r>
              <a:rPr lang="ru-RU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актов:</a:t>
            </a:r>
          </a:p>
        </p:txBody>
      </p:sp>
      <p:sp>
        <p:nvSpPr>
          <p:cNvPr id="17" name="Заголовок 16"/>
          <p:cNvSpPr>
            <a:spLocks noGrp="1"/>
          </p:cNvSpPr>
          <p:nvPr>
            <p:ph type="ctrTitle"/>
          </p:nvPr>
        </p:nvSpPr>
        <p:spPr>
          <a:xfrm>
            <a:off x="687185" y="1420964"/>
            <a:ext cx="8572560" cy="385527"/>
          </a:xfrm>
        </p:spPr>
        <p:txBody>
          <a:bodyPr>
            <a:norm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Бюджетный кодекс РК</a:t>
            </a:r>
          </a:p>
        </p:txBody>
      </p:sp>
      <p:cxnSp>
        <p:nvCxnSpPr>
          <p:cNvPr id="14" name="Straight Connector 32">
            <a:extLst>
              <a:ext uri="{FF2B5EF4-FFF2-40B4-BE49-F238E27FC236}">
                <a16:creationId xmlns:a16="http://schemas.microsoft.com/office/drawing/2014/main" xmlns="" id="{6C0B85D7-80A1-4B3A-96B4-E30488937587}"/>
              </a:ext>
            </a:extLst>
          </p:cNvPr>
          <p:cNvCxnSpPr/>
          <p:nvPr/>
        </p:nvCxnSpPr>
        <p:spPr>
          <a:xfrm flipV="1">
            <a:off x="0" y="596393"/>
            <a:ext cx="9144000" cy="263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02264" y="4903973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14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37" name="Заголовок 16"/>
          <p:cNvSpPr txBox="1">
            <a:spLocks/>
          </p:cNvSpPr>
          <p:nvPr/>
        </p:nvSpPr>
        <p:spPr>
          <a:xfrm>
            <a:off x="687185" y="1055130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Земельный кодекс РК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8948" y="640115"/>
            <a:ext cx="14478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kern="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sym typeface="Arial"/>
              </a:rPr>
              <a:t>2</a:t>
            </a:r>
            <a:r>
              <a:rPr lang="ru-RU" b="1" u="sng" kern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sym typeface="Arial"/>
              </a:rPr>
              <a:t> </a:t>
            </a:r>
            <a:r>
              <a:rPr lang="ru-RU" sz="1600" b="1" u="sng" kern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sym typeface="Arial"/>
              </a:rPr>
              <a:t>КОДЕКСА:</a:t>
            </a:r>
            <a:endParaRPr lang="ru-RU" b="1" u="sng" kern="0" dirty="0">
              <a:solidFill>
                <a:srgbClr val="002060"/>
              </a:solidFill>
              <a:latin typeface="Arial" panose="020B0604020202020204" pitchFamily="34" charset="0"/>
              <a:ea typeface="+mj-ea"/>
              <a:sym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280" y="2068991"/>
            <a:ext cx="14766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kern="0" dirty="0">
                <a:solidFill>
                  <a:srgbClr val="00B050"/>
                </a:solidFill>
                <a:latin typeface="Arial" panose="020B0604020202020204" pitchFamily="34" charset="0"/>
                <a:sym typeface="Arial"/>
              </a:rPr>
              <a:t>5</a:t>
            </a:r>
            <a:r>
              <a:rPr lang="ru-RU" b="1" u="sng" kern="0" dirty="0">
                <a:solidFill>
                  <a:srgbClr val="002060"/>
                </a:solidFill>
                <a:latin typeface="Arial" panose="020B0604020202020204" pitchFamily="34" charset="0"/>
                <a:sym typeface="Arial"/>
              </a:rPr>
              <a:t> </a:t>
            </a:r>
            <a:r>
              <a:rPr lang="ru-RU" sz="1600" b="1" u="sng" kern="0" dirty="0">
                <a:solidFill>
                  <a:srgbClr val="002060"/>
                </a:solidFill>
                <a:latin typeface="Arial" panose="020B0604020202020204" pitchFamily="34" charset="0"/>
                <a:sym typeface="Arial"/>
              </a:rPr>
              <a:t>ЗАКОНОВ:</a:t>
            </a:r>
            <a:endParaRPr lang="ru-RU" b="1" u="sng" kern="0" dirty="0">
              <a:solidFill>
                <a:srgbClr val="002060"/>
              </a:solidFill>
              <a:latin typeface="Arial" panose="020B0604020202020204" pitchFamily="34" charset="0"/>
              <a:sym typeface="Arial"/>
            </a:endParaRPr>
          </a:p>
        </p:txBody>
      </p:sp>
      <p:sp>
        <p:nvSpPr>
          <p:cNvPr id="39" name="Заголовок 16"/>
          <p:cNvSpPr txBox="1">
            <a:spLocks/>
          </p:cNvSpPr>
          <p:nvPr/>
        </p:nvSpPr>
        <p:spPr>
          <a:xfrm>
            <a:off x="687185" y="2604177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Об архитектурной, градостроительной и строительной деятельности в РК</a:t>
            </a:r>
          </a:p>
        </p:txBody>
      </p:sp>
      <p:sp>
        <p:nvSpPr>
          <p:cNvPr id="42" name="Заголовок 16"/>
          <p:cNvSpPr txBox="1">
            <a:spLocks/>
          </p:cNvSpPr>
          <p:nvPr/>
        </p:nvSpPr>
        <p:spPr>
          <a:xfrm>
            <a:off x="687185" y="2969399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Об общественных советах</a:t>
            </a:r>
          </a:p>
        </p:txBody>
      </p:sp>
      <p:sp>
        <p:nvSpPr>
          <p:cNvPr id="43" name="Заголовок 16"/>
          <p:cNvSpPr txBox="1">
            <a:spLocks/>
          </p:cNvSpPr>
          <p:nvPr/>
        </p:nvSpPr>
        <p:spPr>
          <a:xfrm>
            <a:off x="700656" y="3389939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О государственно-частном партнерстве</a:t>
            </a:r>
          </a:p>
        </p:txBody>
      </p:sp>
      <p:sp>
        <p:nvSpPr>
          <p:cNvPr id="45" name="Заголовок 16"/>
          <p:cNvSpPr txBox="1">
            <a:spLocks/>
          </p:cNvSpPr>
          <p:nvPr/>
        </p:nvSpPr>
        <p:spPr>
          <a:xfrm>
            <a:off x="700656" y="3832420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О статусе столицы</a:t>
            </a:r>
          </a:p>
        </p:txBody>
      </p:sp>
      <p:sp>
        <p:nvSpPr>
          <p:cNvPr id="46" name="Заголовок 16"/>
          <p:cNvSpPr txBox="1">
            <a:spLocks/>
          </p:cNvSpPr>
          <p:nvPr/>
        </p:nvSpPr>
        <p:spPr>
          <a:xfrm>
            <a:off x="714819" y="4268728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Об особом статусе города Алматы</a:t>
            </a:r>
          </a:p>
        </p:txBody>
      </p:sp>
      <p:pic>
        <p:nvPicPr>
          <p:cNvPr id="3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69037" y="1113634"/>
            <a:ext cx="277616" cy="252000"/>
          </a:xfrm>
          <a:prstGeom prst="rect">
            <a:avLst/>
          </a:prstGeom>
        </p:spPr>
      </p:pic>
      <p:pic>
        <p:nvPicPr>
          <p:cNvPr id="38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92212" y="1465339"/>
            <a:ext cx="277616" cy="252000"/>
          </a:xfrm>
          <a:prstGeom prst="rect">
            <a:avLst/>
          </a:prstGeom>
        </p:spPr>
      </p:pic>
      <p:pic>
        <p:nvPicPr>
          <p:cNvPr id="4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92212" y="2656190"/>
            <a:ext cx="277616" cy="252000"/>
          </a:xfrm>
          <a:prstGeom prst="rect">
            <a:avLst/>
          </a:prstGeom>
        </p:spPr>
      </p:pic>
      <p:pic>
        <p:nvPicPr>
          <p:cNvPr id="4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98211" y="3018228"/>
            <a:ext cx="277616" cy="252000"/>
          </a:xfrm>
          <a:prstGeom prst="rect">
            <a:avLst/>
          </a:prstGeom>
        </p:spPr>
      </p:pic>
      <p:pic>
        <p:nvPicPr>
          <p:cNvPr id="47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319846" y="4309339"/>
            <a:ext cx="277616" cy="252000"/>
          </a:xfrm>
          <a:prstGeom prst="rect">
            <a:avLst/>
          </a:prstGeom>
        </p:spPr>
      </p:pic>
      <p:pic>
        <p:nvPicPr>
          <p:cNvPr id="48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319846" y="3874850"/>
            <a:ext cx="277616" cy="252000"/>
          </a:xfrm>
          <a:prstGeom prst="rect">
            <a:avLst/>
          </a:prstGeom>
        </p:spPr>
      </p:pic>
      <p:pic>
        <p:nvPicPr>
          <p:cNvPr id="49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306375" y="3448639"/>
            <a:ext cx="277616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814996" y="2116477"/>
            <a:ext cx="6767333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226037" y="2386351"/>
            <a:ext cx="8229601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ru-RU" sz="28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Спасибо за внимание! </a:t>
            </a:r>
            <a:endParaRPr lang="ru-RU" sz="2800" b="1" cap="small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1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86">
            <a:extLst>
              <a:ext uri="{FF2B5EF4-FFF2-40B4-BE49-F238E27FC236}">
                <a16:creationId xmlns:a16="http://schemas.microsoft.com/office/drawing/2014/main" xmlns="" id="{787FDF3E-28E4-42A8-9CD3-41238AE9C42E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744802"/>
            <a:ext cx="9144000" cy="659097"/>
          </a:xfrm>
          <a:prstGeom prst="roundRect">
            <a:avLst>
              <a:gd name="adj" fmla="val 0"/>
            </a:avLst>
          </a:prstGeom>
          <a:pattFill prst="ltDnDiag">
            <a:fgClr>
              <a:srgbClr val="C2E3FF"/>
            </a:fgClr>
            <a:bgClr>
              <a:srgbClr val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67" lvl="1" defTabSz="1015934">
              <a:defRPr/>
            </a:pPr>
            <a:endParaRPr lang="en-US" sz="1667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</a:endParaRPr>
          </a:p>
        </p:txBody>
      </p:sp>
      <p:cxnSp>
        <p:nvCxnSpPr>
          <p:cNvPr id="8" name="Straight Connector 32">
            <a:extLst>
              <a:ext uri="{FF2B5EF4-FFF2-40B4-BE49-F238E27FC236}">
                <a16:creationId xmlns:a16="http://schemas.microsoft.com/office/drawing/2014/main" xmlns="" id="{C4E1F449-A720-4745-8102-E905086E995E}"/>
              </a:ext>
            </a:extLst>
          </p:cNvPr>
          <p:cNvCxnSpPr/>
          <p:nvPr/>
        </p:nvCxnSpPr>
        <p:spPr>
          <a:xfrm>
            <a:off x="0" y="615221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ятиугольник 3">
            <a:extLst>
              <a:ext uri="{FF2B5EF4-FFF2-40B4-BE49-F238E27FC236}">
                <a16:creationId xmlns:a16="http://schemas.microsoft.com/office/drawing/2014/main" xmlns="" id="{2EC9F41E-FC8E-46E3-BBCA-600578151C05}"/>
              </a:ext>
            </a:extLst>
          </p:cNvPr>
          <p:cNvSpPr/>
          <p:nvPr/>
        </p:nvSpPr>
        <p:spPr>
          <a:xfrm>
            <a:off x="485861" y="905535"/>
            <a:ext cx="575295" cy="358338"/>
          </a:xfrm>
          <a:prstGeom prst="homePlate">
            <a:avLst>
              <a:gd name="adj" fmla="val 26596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2" name="Oval 118">
            <a:extLst>
              <a:ext uri="{FF2B5EF4-FFF2-40B4-BE49-F238E27FC236}">
                <a16:creationId xmlns:a16="http://schemas.microsoft.com/office/drawing/2014/main" xmlns="" id="{B102C385-46E9-486B-A14A-A3B7C643DB43}"/>
              </a:ext>
            </a:extLst>
          </p:cNvPr>
          <p:cNvSpPr/>
          <p:nvPr/>
        </p:nvSpPr>
        <p:spPr>
          <a:xfrm>
            <a:off x="158661" y="782443"/>
            <a:ext cx="592080" cy="59600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ＭＳ Ｐゴシック"/>
              <a:cs typeface="+mn-cs"/>
            </a:endParaRPr>
          </a:p>
        </p:txBody>
      </p:sp>
      <p:cxnSp>
        <p:nvCxnSpPr>
          <p:cNvPr id="52" name="Прямая соединительная линия 303">
            <a:extLst>
              <a:ext uri="{FF2B5EF4-FFF2-40B4-BE49-F238E27FC236}">
                <a16:creationId xmlns:a16="http://schemas.microsoft.com/office/drawing/2014/main" xmlns="" id="{5488EFDB-D9C0-4A9E-9D2B-821DCD515CE3}"/>
              </a:ext>
            </a:extLst>
          </p:cNvPr>
          <p:cNvCxnSpPr>
            <a:cxnSpLocks/>
          </p:cNvCxnSpPr>
          <p:nvPr/>
        </p:nvCxnSpPr>
        <p:spPr>
          <a:xfrm flipH="1">
            <a:off x="2" y="731612"/>
            <a:ext cx="9143997" cy="0"/>
          </a:xfrm>
          <a:prstGeom prst="line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303">
            <a:extLst>
              <a:ext uri="{FF2B5EF4-FFF2-40B4-BE49-F238E27FC236}">
                <a16:creationId xmlns:a16="http://schemas.microsoft.com/office/drawing/2014/main" xmlns="" id="{B56C9A56-A973-4545-AF7F-53274F97207F}"/>
              </a:ext>
            </a:extLst>
          </p:cNvPr>
          <p:cNvCxnSpPr>
            <a:cxnSpLocks/>
          </p:cNvCxnSpPr>
          <p:nvPr/>
        </p:nvCxnSpPr>
        <p:spPr>
          <a:xfrm flipH="1">
            <a:off x="1362513" y="1395948"/>
            <a:ext cx="7786008" cy="0"/>
          </a:xfrm>
          <a:prstGeom prst="line">
            <a:avLst/>
          </a:prstGeom>
          <a:ln w="9525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294482" y="46788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/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Предпосылки для разработки </a:t>
            </a:r>
            <a:r>
              <a:rPr lang="kk-KZ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законопроектов</a:t>
            </a: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86">
            <a:extLst>
              <a:ext uri="{FF2B5EF4-FFF2-40B4-BE49-F238E27FC236}">
                <a16:creationId xmlns:a16="http://schemas.microsoft.com/office/drawing/2014/main" xmlns="" id="{787FDF3E-28E4-42A8-9CD3-41238AE9C42E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0" y="1523276"/>
            <a:ext cx="9144000" cy="661972"/>
          </a:xfrm>
          <a:prstGeom prst="roundRect">
            <a:avLst>
              <a:gd name="adj" fmla="val 0"/>
            </a:avLst>
          </a:prstGeom>
          <a:pattFill prst="ltDnDiag">
            <a:fgClr>
              <a:srgbClr val="C2E3FF"/>
            </a:fgClr>
            <a:bgClr>
              <a:srgbClr val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67" lvl="1" defTabSz="1015934">
              <a:defRPr/>
            </a:pPr>
            <a:endParaRPr lang="en-US" sz="1667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</a:endParaRPr>
          </a:p>
        </p:txBody>
      </p:sp>
      <p:cxnSp>
        <p:nvCxnSpPr>
          <p:cNvPr id="23" name="Прямая соединительная линия 303">
            <a:extLst>
              <a:ext uri="{FF2B5EF4-FFF2-40B4-BE49-F238E27FC236}">
                <a16:creationId xmlns:a16="http://schemas.microsoft.com/office/drawing/2014/main" xmlns="" id="{5488EFDB-D9C0-4A9E-9D2B-821DCD515CE3}"/>
              </a:ext>
            </a:extLst>
          </p:cNvPr>
          <p:cNvCxnSpPr>
            <a:cxnSpLocks/>
          </p:cNvCxnSpPr>
          <p:nvPr/>
        </p:nvCxnSpPr>
        <p:spPr>
          <a:xfrm flipH="1">
            <a:off x="0" y="1532644"/>
            <a:ext cx="9143997" cy="0"/>
          </a:xfrm>
          <a:prstGeom prst="line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303">
            <a:extLst>
              <a:ext uri="{FF2B5EF4-FFF2-40B4-BE49-F238E27FC236}">
                <a16:creationId xmlns:a16="http://schemas.microsoft.com/office/drawing/2014/main" xmlns="" id="{B56C9A56-A973-4545-AF7F-53274F97207F}"/>
              </a:ext>
            </a:extLst>
          </p:cNvPr>
          <p:cNvCxnSpPr>
            <a:cxnSpLocks/>
          </p:cNvCxnSpPr>
          <p:nvPr/>
        </p:nvCxnSpPr>
        <p:spPr>
          <a:xfrm flipH="1">
            <a:off x="1362513" y="2175140"/>
            <a:ext cx="7786008" cy="0"/>
          </a:xfrm>
          <a:prstGeom prst="line">
            <a:avLst/>
          </a:prstGeom>
          <a:ln w="9525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ятиугольник 3">
            <a:extLst>
              <a:ext uri="{FF2B5EF4-FFF2-40B4-BE49-F238E27FC236}">
                <a16:creationId xmlns:a16="http://schemas.microsoft.com/office/drawing/2014/main" xmlns="" id="{2EC9F41E-FC8E-46E3-BBCA-600578151C05}"/>
              </a:ext>
            </a:extLst>
          </p:cNvPr>
          <p:cNvSpPr/>
          <p:nvPr/>
        </p:nvSpPr>
        <p:spPr>
          <a:xfrm>
            <a:off x="558749" y="1674979"/>
            <a:ext cx="502408" cy="358338"/>
          </a:xfrm>
          <a:prstGeom prst="homePlate">
            <a:avLst>
              <a:gd name="adj" fmla="val 26596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7" name="Oval 118">
            <a:extLst>
              <a:ext uri="{FF2B5EF4-FFF2-40B4-BE49-F238E27FC236}">
                <a16:creationId xmlns:a16="http://schemas.microsoft.com/office/drawing/2014/main" xmlns="" id="{B102C385-46E9-486B-A14A-A3B7C643DB43}"/>
              </a:ext>
            </a:extLst>
          </p:cNvPr>
          <p:cNvSpPr/>
          <p:nvPr/>
        </p:nvSpPr>
        <p:spPr>
          <a:xfrm>
            <a:off x="158661" y="1555891"/>
            <a:ext cx="592080" cy="59600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ＭＳ Ｐゴシック"/>
              <a:cs typeface="+mn-cs"/>
            </a:endParaRPr>
          </a:p>
        </p:txBody>
      </p:sp>
      <p:sp>
        <p:nvSpPr>
          <p:cNvPr id="33" name="Rectangle 286">
            <a:extLst>
              <a:ext uri="{FF2B5EF4-FFF2-40B4-BE49-F238E27FC236}">
                <a16:creationId xmlns:a16="http://schemas.microsoft.com/office/drawing/2014/main" xmlns="" id="{787FDF3E-28E4-42A8-9CD3-41238AE9C42E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-3" y="2303886"/>
            <a:ext cx="9144000" cy="661972"/>
          </a:xfrm>
          <a:prstGeom prst="roundRect">
            <a:avLst>
              <a:gd name="adj" fmla="val 0"/>
            </a:avLst>
          </a:prstGeom>
          <a:pattFill prst="ltDnDiag">
            <a:fgClr>
              <a:srgbClr val="C2E3FF"/>
            </a:fgClr>
            <a:bgClr>
              <a:srgbClr val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67" lvl="1" defTabSz="1015934">
              <a:defRPr/>
            </a:pPr>
            <a:endParaRPr lang="en-US" sz="1667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</a:endParaRPr>
          </a:p>
        </p:txBody>
      </p:sp>
      <p:cxnSp>
        <p:nvCxnSpPr>
          <p:cNvPr id="34" name="Прямая соединительная линия 303">
            <a:extLst>
              <a:ext uri="{FF2B5EF4-FFF2-40B4-BE49-F238E27FC236}">
                <a16:creationId xmlns:a16="http://schemas.microsoft.com/office/drawing/2014/main" xmlns="" id="{B56C9A56-A973-4545-AF7F-53274F97207F}"/>
              </a:ext>
            </a:extLst>
          </p:cNvPr>
          <p:cNvCxnSpPr>
            <a:cxnSpLocks/>
          </p:cNvCxnSpPr>
          <p:nvPr/>
        </p:nvCxnSpPr>
        <p:spPr>
          <a:xfrm flipH="1">
            <a:off x="1357989" y="2947763"/>
            <a:ext cx="7786008" cy="0"/>
          </a:xfrm>
          <a:prstGeom prst="line">
            <a:avLst/>
          </a:prstGeom>
          <a:ln w="9525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03">
            <a:extLst>
              <a:ext uri="{FF2B5EF4-FFF2-40B4-BE49-F238E27FC236}">
                <a16:creationId xmlns:a16="http://schemas.microsoft.com/office/drawing/2014/main" xmlns="" id="{5488EFDB-D9C0-4A9E-9D2B-821DCD515CE3}"/>
              </a:ext>
            </a:extLst>
          </p:cNvPr>
          <p:cNvCxnSpPr>
            <a:cxnSpLocks/>
          </p:cNvCxnSpPr>
          <p:nvPr/>
        </p:nvCxnSpPr>
        <p:spPr>
          <a:xfrm flipH="1">
            <a:off x="3" y="2303253"/>
            <a:ext cx="9143997" cy="0"/>
          </a:xfrm>
          <a:prstGeom prst="line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ятиугольник 3">
            <a:extLst>
              <a:ext uri="{FF2B5EF4-FFF2-40B4-BE49-F238E27FC236}">
                <a16:creationId xmlns:a16="http://schemas.microsoft.com/office/drawing/2014/main" xmlns="" id="{2EC9F41E-FC8E-46E3-BBCA-600578151C05}"/>
              </a:ext>
            </a:extLst>
          </p:cNvPr>
          <p:cNvSpPr/>
          <p:nvPr/>
        </p:nvSpPr>
        <p:spPr>
          <a:xfrm>
            <a:off x="473590" y="2455703"/>
            <a:ext cx="587565" cy="358338"/>
          </a:xfrm>
          <a:prstGeom prst="homePlate">
            <a:avLst>
              <a:gd name="adj" fmla="val 26596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6" name="Oval 118">
            <a:extLst>
              <a:ext uri="{FF2B5EF4-FFF2-40B4-BE49-F238E27FC236}">
                <a16:creationId xmlns:a16="http://schemas.microsoft.com/office/drawing/2014/main" xmlns="" id="{B102C385-46E9-486B-A14A-A3B7C643DB43}"/>
              </a:ext>
            </a:extLst>
          </p:cNvPr>
          <p:cNvSpPr/>
          <p:nvPr/>
        </p:nvSpPr>
        <p:spPr>
          <a:xfrm>
            <a:off x="158661" y="2336871"/>
            <a:ext cx="592080" cy="59600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ＭＳ Ｐゴシック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600" y="918166"/>
            <a:ext cx="407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I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3888" y="879101"/>
            <a:ext cx="80694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 indent="0" algn="ctr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Усиление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дисбалансов</a:t>
            </a:r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в развитии центров агломераций и их пригородных зон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6185" y="1573635"/>
            <a:ext cx="82613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 indent="0" algn="ctr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ru-RU" sz="1600" dirty="0">
                <a:latin typeface="Arial" panose="020B0604020202020204" pitchFamily="34" charset="0"/>
              </a:rPr>
              <a:t>Недостаточность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каналов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финансирования</a:t>
            </a:r>
            <a:r>
              <a:rPr lang="en-US" sz="1600" b="1" dirty="0" smtClean="0">
                <a:latin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</a:rPr>
            </a:br>
            <a:r>
              <a:rPr lang="ru-RU" sz="1400" i="1" dirty="0" smtClean="0">
                <a:latin typeface="Arial" panose="020B0604020202020204" pitchFamily="34" charset="0"/>
              </a:rPr>
              <a:t>(запрет </a:t>
            </a:r>
            <a:r>
              <a:rPr lang="ru-RU" sz="1400" i="1" dirty="0">
                <a:latin typeface="Arial" panose="020B0604020202020204" pitchFamily="34" charset="0"/>
              </a:rPr>
              <a:t>на взаимоотношения </a:t>
            </a:r>
            <a:r>
              <a:rPr lang="ru-RU" sz="1400" i="1" dirty="0" smtClean="0">
                <a:latin typeface="Arial" panose="020B0604020202020204" pitchFamily="34" charset="0"/>
              </a:rPr>
              <a:t>бюджетов </a:t>
            </a:r>
            <a:r>
              <a:rPr lang="ru-RU" sz="1400" i="1" dirty="0">
                <a:latin typeface="Arial" panose="020B0604020202020204" pitchFamily="34" charset="0"/>
              </a:rPr>
              <a:t>одного </a:t>
            </a:r>
            <a:r>
              <a:rPr lang="ru-RU" sz="1400" i="1" dirty="0" smtClean="0">
                <a:latin typeface="Arial" panose="020B0604020202020204" pitchFamily="34" charset="0"/>
              </a:rPr>
              <a:t>уровня, на заимствование и др.) </a:t>
            </a:r>
            <a:endParaRPr lang="ru-RU" sz="1400" i="1" dirty="0"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171" y="2409040"/>
            <a:ext cx="77679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Отсутствие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617B203-DC47-485A-9B5E-863B69AA2A24}"/>
              </a:ext>
            </a:extLst>
          </p:cNvPr>
          <p:cNvSpPr txBox="1"/>
          <p:nvPr/>
        </p:nvSpPr>
        <p:spPr>
          <a:xfrm>
            <a:off x="1368132" y="2979769"/>
            <a:ext cx="7775868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alt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нормативной </a:t>
            </a:r>
            <a:r>
              <a:rPr lang="ru-RU" alt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правовой </a:t>
            </a:r>
            <a:r>
              <a:rPr lang="ru-RU" alt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базы</a:t>
            </a:r>
            <a:r>
              <a:rPr lang="en-US" alt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и организационных условий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(«четких правил</a:t>
            </a:r>
            <a:r>
              <a:rPr lang="ru-RU" sz="15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»),</a:t>
            </a:r>
            <a:r>
              <a:rPr lang="en-US" sz="15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</a:t>
            </a:r>
            <a:r>
              <a:rPr lang="ru-RU" altLang="ru-RU" sz="15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регулирующих </a:t>
            </a:r>
            <a:r>
              <a:rPr lang="ru-RU" alt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развитие </a:t>
            </a:r>
            <a:r>
              <a:rPr lang="ru-RU" altLang="ru-RU" sz="15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агломераций</a:t>
            </a:r>
            <a:endParaRPr lang="en-US" altLang="ru-RU" sz="15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endParaRPr lang="en-US" altLang="ru-RU" sz="500" b="1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0"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единой 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</a:rPr>
              <a:t>политики развития агломераций</a:t>
            </a:r>
            <a:r>
              <a:rPr lang="ru-RU" sz="1500" b="1" dirty="0">
                <a:latin typeface="Arial" panose="020B0604020202020204" pitchFamily="34" charset="0"/>
              </a:rPr>
              <a:t> </a:t>
            </a:r>
            <a:r>
              <a:rPr lang="ru-RU" sz="1500" dirty="0" smtClean="0">
                <a:latin typeface="Arial" panose="020B0604020202020204" pitchFamily="34" charset="0"/>
              </a:rPr>
              <a:t>и четкого </a:t>
            </a:r>
            <a:r>
              <a:rPr lang="ru-RU" sz="1500" dirty="0">
                <a:latin typeface="Arial" panose="020B0604020202020204" pitchFamily="34" charset="0"/>
              </a:rPr>
              <a:t>разделения функций между центром и пригородной </a:t>
            </a:r>
            <a:r>
              <a:rPr lang="ru-RU" sz="1500" dirty="0" smtClean="0">
                <a:latin typeface="Arial" panose="020B0604020202020204" pitchFamily="34" charset="0"/>
              </a:rPr>
              <a:t>зоной</a:t>
            </a:r>
            <a:endParaRPr lang="en-US" sz="1500" dirty="0" smtClean="0">
              <a:latin typeface="Arial" panose="020B0604020202020204" pitchFamily="34" charset="0"/>
            </a:endParaRPr>
          </a:p>
          <a:p>
            <a:pPr lvl="0"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endParaRPr lang="ru-RU" sz="500" dirty="0" smtClean="0">
              <a:latin typeface="Arial" panose="020B0604020202020204" pitchFamily="34" charset="0"/>
            </a:endParaRPr>
          </a:p>
          <a:p>
            <a:pPr marL="0" lvl="1" indent="0"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15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</a:t>
            </a:r>
            <a:r>
              <a:rPr lang="ru-RU" sz="15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совместного 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пространственного </a:t>
            </a:r>
            <a:r>
              <a:rPr 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планирования</a:t>
            </a: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</a:t>
            </a:r>
            <a:r>
              <a:rPr lang="en-US" sz="1200" i="1" dirty="0" smtClean="0"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(</a:t>
            </a:r>
            <a:r>
              <a:rPr lang="ru-RU" sz="1200" i="1" dirty="0" smtClean="0"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градостроительного, земельного и др.</a:t>
            </a:r>
            <a:r>
              <a:rPr lang="en-US" sz="1200" i="1" dirty="0" smtClean="0"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)</a:t>
            </a:r>
          </a:p>
          <a:p>
            <a:pPr marL="0" lvl="1" indent="0"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endParaRPr lang="ru-RU" sz="500" b="1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Arial"/>
            </a:endParaRPr>
          </a:p>
          <a:p>
            <a:pPr marL="0" lvl="1" indent="0"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ru-RU" altLang="ru-RU" sz="15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механизмов</a:t>
            </a:r>
            <a:r>
              <a:rPr lang="ru-RU" altLang="ru-RU" sz="15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реализации совместных </a:t>
            </a:r>
            <a:r>
              <a:rPr lang="ru-RU" altLang="ru-RU" sz="15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проектов</a:t>
            </a:r>
          </a:p>
        </p:txBody>
      </p:sp>
      <p:cxnSp>
        <p:nvCxnSpPr>
          <p:cNvPr id="46" name="Straight Connector 16">
            <a:extLst>
              <a:ext uri="{FF2B5EF4-FFF2-40B4-BE49-F238E27FC236}">
                <a16:creationId xmlns:a16="http://schemas.microsoft.com/office/drawing/2014/main" xmlns="" id="{0504A3AF-2072-4382-B90B-DED7BB8915D4}"/>
              </a:ext>
            </a:extLst>
          </p:cNvPr>
          <p:cNvCxnSpPr>
            <a:cxnSpLocks/>
          </p:cNvCxnSpPr>
          <p:nvPr/>
        </p:nvCxnSpPr>
        <p:spPr>
          <a:xfrm>
            <a:off x="456415" y="2932873"/>
            <a:ext cx="0" cy="41980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18">
            <a:extLst>
              <a:ext uri="{FF2B5EF4-FFF2-40B4-BE49-F238E27FC236}">
                <a16:creationId xmlns:a16="http://schemas.microsoft.com/office/drawing/2014/main" xmlns="" id="{649FCB96-A815-4CC4-9686-9BBC2671D605}"/>
              </a:ext>
            </a:extLst>
          </p:cNvPr>
          <p:cNvSpPr/>
          <p:nvPr/>
        </p:nvSpPr>
        <p:spPr>
          <a:xfrm>
            <a:off x="613020" y="3325291"/>
            <a:ext cx="54769" cy="5476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48" name="Straight Connector 147">
            <a:extLst>
              <a:ext uri="{FF2B5EF4-FFF2-40B4-BE49-F238E27FC236}">
                <a16:creationId xmlns:a16="http://schemas.microsoft.com/office/drawing/2014/main" xmlns="" id="{10089F4F-4194-44C1-99BF-44BD99F0EF37}"/>
              </a:ext>
            </a:extLst>
          </p:cNvPr>
          <p:cNvCxnSpPr>
            <a:cxnSpLocks/>
          </p:cNvCxnSpPr>
          <p:nvPr/>
        </p:nvCxnSpPr>
        <p:spPr>
          <a:xfrm>
            <a:off x="446891" y="3348753"/>
            <a:ext cx="166129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87903" y="1684172"/>
            <a:ext cx="379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II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4532" y="2468081"/>
            <a:ext cx="448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III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9" name="Freeform 11"/>
          <p:cNvSpPr>
            <a:spLocks noChangeArrowheads="1"/>
          </p:cNvSpPr>
          <p:nvPr/>
        </p:nvSpPr>
        <p:spPr bwMode="auto">
          <a:xfrm>
            <a:off x="275958" y="2453189"/>
            <a:ext cx="377324" cy="356472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/>
          <a:ex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0" name="Freeform 110"/>
          <p:cNvSpPr>
            <a:spLocks noChangeArrowheads="1"/>
          </p:cNvSpPr>
          <p:nvPr/>
        </p:nvSpPr>
        <p:spPr bwMode="auto">
          <a:xfrm>
            <a:off x="253216" y="1663558"/>
            <a:ext cx="402970" cy="379403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77 w 479"/>
              <a:gd name="T17" fmla="*/ 222 h 471"/>
              <a:gd name="T18" fmla="*/ 212 w 479"/>
              <a:gd name="T19" fmla="*/ 240 h 471"/>
              <a:gd name="T20" fmla="*/ 240 w 479"/>
              <a:gd name="T21" fmla="*/ 257 h 471"/>
              <a:gd name="T22" fmla="*/ 265 w 479"/>
              <a:gd name="T23" fmla="*/ 266 h 471"/>
              <a:gd name="T24" fmla="*/ 274 w 479"/>
              <a:gd name="T25" fmla="*/ 275 h 471"/>
              <a:gd name="T26" fmla="*/ 265 w 479"/>
              <a:gd name="T27" fmla="*/ 293 h 471"/>
              <a:gd name="T28" fmla="*/ 240 w 479"/>
              <a:gd name="T29" fmla="*/ 302 h 471"/>
              <a:gd name="T30" fmla="*/ 186 w 479"/>
              <a:gd name="T31" fmla="*/ 284 h 471"/>
              <a:gd name="T32" fmla="*/ 159 w 479"/>
              <a:gd name="T33" fmla="*/ 311 h 471"/>
              <a:gd name="T34" fmla="*/ 230 w 479"/>
              <a:gd name="T35" fmla="*/ 347 h 471"/>
              <a:gd name="T36" fmla="*/ 230 w 479"/>
              <a:gd name="T37" fmla="*/ 382 h 471"/>
              <a:gd name="T38" fmla="*/ 257 w 479"/>
              <a:gd name="T39" fmla="*/ 382 h 471"/>
              <a:gd name="T40" fmla="*/ 257 w 479"/>
              <a:gd name="T41" fmla="*/ 347 h 471"/>
              <a:gd name="T42" fmla="*/ 301 w 479"/>
              <a:gd name="T43" fmla="*/ 328 h 471"/>
              <a:gd name="T44" fmla="*/ 319 w 479"/>
              <a:gd name="T45" fmla="*/ 293 h 471"/>
              <a:gd name="T46" fmla="*/ 408 w 479"/>
              <a:gd name="T47" fmla="*/ 328 h 471"/>
              <a:gd name="T48" fmla="*/ 240 w 479"/>
              <a:gd name="T49" fmla="*/ 426 h 471"/>
              <a:gd name="T50" fmla="*/ 44 w 479"/>
              <a:gd name="T51" fmla="*/ 231 h 471"/>
              <a:gd name="T52" fmla="*/ 53 w 479"/>
              <a:gd name="T53" fmla="*/ 169 h 471"/>
              <a:gd name="T54" fmla="*/ 310 w 479"/>
              <a:gd name="T55" fmla="*/ 231 h 471"/>
              <a:gd name="T56" fmla="*/ 310 w 479"/>
              <a:gd name="T57" fmla="*/ 231 h 471"/>
              <a:gd name="T58" fmla="*/ 265 w 479"/>
              <a:gd name="T59" fmla="*/ 213 h 471"/>
              <a:gd name="T60" fmla="*/ 248 w 479"/>
              <a:gd name="T61" fmla="*/ 204 h 471"/>
              <a:gd name="T62" fmla="*/ 212 w 479"/>
              <a:gd name="T63" fmla="*/ 187 h 471"/>
              <a:gd name="T64" fmla="*/ 212 w 479"/>
              <a:gd name="T65" fmla="*/ 187 h 471"/>
              <a:gd name="T66" fmla="*/ 221 w 479"/>
              <a:gd name="T67" fmla="*/ 169 h 471"/>
              <a:gd name="T68" fmla="*/ 240 w 479"/>
              <a:gd name="T69" fmla="*/ 169 h 471"/>
              <a:gd name="T70" fmla="*/ 284 w 479"/>
              <a:gd name="T71" fmla="*/ 178 h 471"/>
              <a:gd name="T72" fmla="*/ 319 w 479"/>
              <a:gd name="T73" fmla="*/ 151 h 471"/>
              <a:gd name="T74" fmla="*/ 257 w 479"/>
              <a:gd name="T75" fmla="*/ 125 h 471"/>
              <a:gd name="T76" fmla="*/ 257 w 479"/>
              <a:gd name="T77" fmla="*/ 90 h 471"/>
              <a:gd name="T78" fmla="*/ 230 w 479"/>
              <a:gd name="T79" fmla="*/ 90 h 471"/>
              <a:gd name="T80" fmla="*/ 230 w 479"/>
              <a:gd name="T81" fmla="*/ 125 h 471"/>
              <a:gd name="T82" fmla="*/ 186 w 479"/>
              <a:gd name="T83" fmla="*/ 143 h 471"/>
              <a:gd name="T84" fmla="*/ 168 w 479"/>
              <a:gd name="T85" fmla="*/ 169 h 471"/>
              <a:gd name="T86" fmla="*/ 80 w 479"/>
              <a:gd name="T87" fmla="*/ 125 h 471"/>
              <a:gd name="T88" fmla="*/ 240 w 479"/>
              <a:gd name="T89" fmla="*/ 37 h 471"/>
              <a:gd name="T90" fmla="*/ 434 w 479"/>
              <a:gd name="T91" fmla="*/ 231 h 471"/>
              <a:gd name="T92" fmla="*/ 425 w 479"/>
              <a:gd name="T93" fmla="*/ 284 h 471"/>
              <a:gd name="T94" fmla="*/ 310 w 479"/>
              <a:gd name="T95" fmla="*/ 23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77" y="222"/>
                  <a:pt x="177" y="222"/>
                  <a:pt x="177" y="222"/>
                </a:cubicBezTo>
                <a:cubicBezTo>
                  <a:pt x="212" y="240"/>
                  <a:pt x="212" y="240"/>
                  <a:pt x="212" y="240"/>
                </a:cubicBezTo>
                <a:cubicBezTo>
                  <a:pt x="240" y="257"/>
                  <a:pt x="240" y="257"/>
                  <a:pt x="240" y="257"/>
                </a:cubicBezTo>
                <a:cubicBezTo>
                  <a:pt x="265" y="266"/>
                  <a:pt x="265" y="266"/>
                  <a:pt x="265" y="266"/>
                </a:cubicBezTo>
                <a:lnTo>
                  <a:pt x="274" y="275"/>
                </a:lnTo>
                <a:cubicBezTo>
                  <a:pt x="274" y="284"/>
                  <a:pt x="265" y="293"/>
                  <a:pt x="265" y="293"/>
                </a:cubicBezTo>
                <a:cubicBezTo>
                  <a:pt x="257" y="302"/>
                  <a:pt x="248" y="302"/>
                  <a:pt x="240" y="302"/>
                </a:cubicBezTo>
                <a:cubicBezTo>
                  <a:pt x="221" y="302"/>
                  <a:pt x="203" y="293"/>
                  <a:pt x="186" y="284"/>
                </a:cubicBezTo>
                <a:cubicBezTo>
                  <a:pt x="159" y="311"/>
                  <a:pt x="159" y="311"/>
                  <a:pt x="159" y="311"/>
                </a:cubicBezTo>
                <a:cubicBezTo>
                  <a:pt x="177" y="328"/>
                  <a:pt x="203" y="347"/>
                  <a:pt x="230" y="347"/>
                </a:cubicBezTo>
                <a:cubicBezTo>
                  <a:pt x="230" y="382"/>
                  <a:pt x="230" y="382"/>
                  <a:pt x="230" y="382"/>
                </a:cubicBezTo>
                <a:cubicBezTo>
                  <a:pt x="257" y="382"/>
                  <a:pt x="257" y="382"/>
                  <a:pt x="257" y="382"/>
                </a:cubicBezTo>
                <a:cubicBezTo>
                  <a:pt x="257" y="347"/>
                  <a:pt x="257" y="347"/>
                  <a:pt x="257" y="347"/>
                </a:cubicBezTo>
                <a:cubicBezTo>
                  <a:pt x="274" y="338"/>
                  <a:pt x="284" y="338"/>
                  <a:pt x="301" y="328"/>
                </a:cubicBezTo>
                <a:cubicBezTo>
                  <a:pt x="310" y="319"/>
                  <a:pt x="319" y="302"/>
                  <a:pt x="319" y="293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87"/>
                  <a:pt x="53" y="169"/>
                </a:cubicBezTo>
                <a:close/>
                <a:moveTo>
                  <a:pt x="310" y="231"/>
                </a:moveTo>
                <a:lnTo>
                  <a:pt x="310" y="231"/>
                </a:lnTo>
                <a:cubicBezTo>
                  <a:pt x="265" y="213"/>
                  <a:pt x="265" y="213"/>
                  <a:pt x="265" y="213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212" y="187"/>
                  <a:pt x="212" y="187"/>
                  <a:pt x="212" y="187"/>
                </a:cubicBezTo>
                <a:lnTo>
                  <a:pt x="212" y="187"/>
                </a:lnTo>
                <a:cubicBezTo>
                  <a:pt x="212" y="178"/>
                  <a:pt x="221" y="178"/>
                  <a:pt x="221" y="169"/>
                </a:cubicBezTo>
                <a:cubicBezTo>
                  <a:pt x="230" y="169"/>
                  <a:pt x="240" y="169"/>
                  <a:pt x="240" y="169"/>
                </a:cubicBezTo>
                <a:cubicBezTo>
                  <a:pt x="257" y="169"/>
                  <a:pt x="274" y="169"/>
                  <a:pt x="284" y="178"/>
                </a:cubicBezTo>
                <a:cubicBezTo>
                  <a:pt x="319" y="151"/>
                  <a:pt x="319" y="151"/>
                  <a:pt x="319" y="151"/>
                </a:cubicBezTo>
                <a:cubicBezTo>
                  <a:pt x="301" y="134"/>
                  <a:pt x="274" y="125"/>
                  <a:pt x="257" y="125"/>
                </a:cubicBezTo>
                <a:cubicBezTo>
                  <a:pt x="257" y="90"/>
                  <a:pt x="257" y="90"/>
                  <a:pt x="257" y="90"/>
                </a:cubicBezTo>
                <a:cubicBezTo>
                  <a:pt x="230" y="90"/>
                  <a:pt x="230" y="90"/>
                  <a:pt x="230" y="90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12" y="125"/>
                  <a:pt x="203" y="134"/>
                  <a:pt x="186" y="143"/>
                </a:cubicBezTo>
                <a:cubicBezTo>
                  <a:pt x="177" y="143"/>
                  <a:pt x="168" y="160"/>
                  <a:pt x="168" y="169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8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310" y="23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/>
          <a:ex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1" name="Shape 2546"/>
          <p:cNvSpPr/>
          <p:nvPr/>
        </p:nvSpPr>
        <p:spPr>
          <a:xfrm>
            <a:off x="266094" y="927233"/>
            <a:ext cx="359804" cy="297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rgbClr val="002060"/>
            </a:solidFill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39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1415" y="4979801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2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17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479431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ru-RU" sz="20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Основание </a:t>
            </a:r>
            <a:r>
              <a:rPr lang="ru-RU" sz="20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для разработки </a:t>
            </a:r>
            <a:r>
              <a:rPr lang="kk-KZ" sz="20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законопроектов</a:t>
            </a:r>
            <a:r>
              <a:rPr lang="ru-RU" sz="20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ru-RU" sz="2000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5" y="1590814"/>
            <a:ext cx="3218339" cy="2050883"/>
          </a:xfrm>
          <a:prstGeom prst="rect">
            <a:avLst/>
          </a:prstGeom>
          <a:noFill/>
          <a:ln w="158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1415" y="4979801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>
                <a:latin typeface="Arial" pitchFamily="34" charset="0"/>
                <a:ea typeface="Times New Roman" panose="02020603050405020304" pitchFamily="18" charset="0"/>
              </a:rPr>
              <a:t>3</a:t>
            </a:r>
          </a:p>
        </p:txBody>
      </p:sp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3344064" y="686370"/>
            <a:ext cx="5690404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dirty="0" smtClean="0">
                <a:latin typeface="Arial" panose="020B0604020202020204" pitchFamily="34" charset="0"/>
              </a:rPr>
              <a:t>Пунктом 55 ОНП по реализации послания Главы государства от 1 сентября 2021 года «Единство народа и системные реформы – прочная основа процветания страны» Правительству РК поручено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разработать </a:t>
            </a:r>
            <a:r>
              <a:rPr lang="ru-RU" sz="1600" dirty="0" smtClean="0">
                <a:latin typeface="Arial" panose="020B0604020202020204" pitchFamily="34" charset="0"/>
              </a:rPr>
              <a:t>Закон «</a:t>
            </a:r>
            <a:r>
              <a:rPr lang="ru-RU" sz="1600" dirty="0">
                <a:latin typeface="Arial" panose="020B0604020202020204" pitchFamily="34" charset="0"/>
              </a:rPr>
              <a:t>О развитии агломераций</a:t>
            </a:r>
            <a:r>
              <a:rPr lang="ru-RU" sz="1600" dirty="0" smtClean="0">
                <a:latin typeface="Arial" panose="020B0604020202020204" pitchFamily="34" charset="0"/>
              </a:rPr>
              <a:t>»</a:t>
            </a:r>
          </a:p>
          <a:p>
            <a:pPr marL="342900" indent="-342900" algn="just">
              <a:buAutoNum type="arabicPeriod"/>
            </a:pPr>
            <a:endParaRPr lang="ru-RU" sz="1600" dirty="0" smtClean="0">
              <a:latin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>
                <a:latin typeface="Arial" panose="020B0604020202020204" pitchFamily="34" charset="0"/>
              </a:rPr>
              <a:t>Протоколом </a:t>
            </a:r>
            <a:r>
              <a:rPr lang="ru-RU" sz="1600" dirty="0">
                <a:latin typeface="Arial" panose="020B0604020202020204" pitchFamily="34" charset="0"/>
              </a:rPr>
              <a:t>заседания Высшего совета </a:t>
            </a:r>
            <a:r>
              <a:rPr lang="ru-RU" sz="1600" dirty="0" smtClean="0">
                <a:latin typeface="Arial" panose="020B0604020202020204" pitchFamily="34" charset="0"/>
              </a:rPr>
              <a:t>по </a:t>
            </a:r>
            <a:r>
              <a:rPr lang="ru-RU" sz="1600" dirty="0">
                <a:latin typeface="Arial" panose="020B0604020202020204" pitchFamily="34" charset="0"/>
              </a:rPr>
              <a:t>реформам от 5 мая </a:t>
            </a:r>
            <a:r>
              <a:rPr lang="ru-RU" sz="1600" dirty="0" err="1">
                <a:latin typeface="Arial" panose="020B0604020202020204" pitchFamily="34" charset="0"/>
              </a:rPr>
              <a:t>т.г</a:t>
            </a:r>
            <a:r>
              <a:rPr lang="ru-RU" sz="1600" dirty="0">
                <a:latin typeface="Arial" panose="020B0604020202020204" pitchFamily="34" charset="0"/>
              </a:rPr>
              <a:t>. Правительству РК поручено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обеспечить принятие </a:t>
            </a:r>
            <a:r>
              <a:rPr lang="ru-RU" sz="1600" dirty="0" smtClean="0">
                <a:latin typeface="Arial" panose="020B0604020202020204" pitchFamily="34" charset="0"/>
              </a:rPr>
              <a:t>Закона «</a:t>
            </a:r>
            <a:r>
              <a:rPr lang="ru-RU" sz="1600" dirty="0">
                <a:latin typeface="Arial" panose="020B0604020202020204" pitchFamily="34" charset="0"/>
              </a:rPr>
              <a:t>О развитии агломераций</a:t>
            </a:r>
            <a:r>
              <a:rPr lang="ru-RU" sz="1600" dirty="0" smtClean="0">
                <a:latin typeface="Arial" panose="020B0604020202020204" pitchFamily="34" charset="0"/>
              </a:rPr>
              <a:t>»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b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до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конца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т.г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. </a:t>
            </a:r>
            <a:r>
              <a:rPr lang="ru-RU" sz="1200" i="1" dirty="0">
                <a:latin typeface="Arial" panose="020B0604020202020204" pitchFamily="34" charset="0"/>
              </a:rPr>
              <a:t>(пункт </a:t>
            </a:r>
            <a:r>
              <a:rPr lang="ru-RU" sz="1200" i="1" dirty="0" smtClean="0">
                <a:latin typeface="Arial" panose="020B0604020202020204" pitchFamily="34" charset="0"/>
              </a:rPr>
              <a:t>3.3.2) </a:t>
            </a:r>
            <a:endParaRPr lang="ru-RU" sz="1600" dirty="0" smtClean="0">
              <a:latin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endParaRPr lang="ru-RU" sz="1600" dirty="0">
              <a:latin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>
                <a:latin typeface="Arial" panose="020B0604020202020204" pitchFamily="34" charset="0"/>
              </a:rPr>
              <a:t>Протоколом совещания под председательством Президента РК от 17 марта 2021 года </a:t>
            </a:r>
            <a:br>
              <a:rPr lang="ru-RU" sz="1600" dirty="0" smtClean="0">
                <a:latin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</a:rPr>
              <a:t>«О дальнейшем развитии города Алматы» </a:t>
            </a:r>
            <a:r>
              <a:rPr lang="ru-RU" sz="1200" i="1" dirty="0">
                <a:latin typeface="Arial" panose="020B0604020202020204" pitchFamily="34" charset="0"/>
              </a:rPr>
              <a:t>(пункт 2.3)</a:t>
            </a:r>
            <a:r>
              <a:rPr lang="ru-RU" sz="1600" i="1" dirty="0">
                <a:latin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</a:rPr>
              <a:t>Правительству РК поручено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принять меры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по установлению </a:t>
            </a:r>
            <a:r>
              <a:rPr lang="ru-RU" sz="1600" dirty="0" smtClean="0">
                <a:latin typeface="Arial" panose="020B0604020202020204" pitchFamily="34" charset="0"/>
              </a:rPr>
              <a:t>для города Алматы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особого порядка заимствования </a:t>
            </a:r>
            <a:r>
              <a:rPr lang="ru-RU" sz="1600" dirty="0" smtClean="0">
                <a:latin typeface="Arial" panose="020B0604020202020204" pitchFamily="34" charset="0"/>
              </a:rPr>
              <a:t>для целей развития</a:t>
            </a:r>
            <a:endParaRPr lang="ru-RU" sz="1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438646" y="101263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Определение агломерации </a:t>
            </a:r>
          </a:p>
        </p:txBody>
      </p:sp>
      <p:sp>
        <p:nvSpPr>
          <p:cNvPr id="62" name="Прямоугольник 15"/>
          <p:cNvSpPr/>
          <p:nvPr/>
        </p:nvSpPr>
        <p:spPr>
          <a:xfrm>
            <a:off x="-7950" y="578341"/>
            <a:ext cx="91519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АГЛОМЕРАЦИЯ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</a:rPr>
              <a:t>–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локальная система</a:t>
            </a:r>
            <a:r>
              <a:rPr lang="ru-RU" altLang="ru-RU" sz="1600" dirty="0">
                <a:latin typeface="Arial" panose="020B0604020202020204" pitchFamily="34" charset="0"/>
              </a:rPr>
              <a:t>, состоящая из столицы или города республиканского значения или города областного значения (центра агломерации) </a:t>
            </a:r>
            <a:r>
              <a:rPr lang="ru-RU" altLang="ru-RU" sz="1600" dirty="0" smtClean="0">
                <a:latin typeface="Arial" panose="020B0604020202020204" pitchFamily="34" charset="0"/>
              </a:rPr>
              <a:t>с численностью </a:t>
            </a:r>
            <a:r>
              <a:rPr lang="ru-RU" altLang="ru-RU" sz="1600" dirty="0">
                <a:latin typeface="Arial" panose="020B0604020202020204" pitchFamily="34" charset="0"/>
              </a:rPr>
              <a:t>населения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свыше пятисот тысяч человек </a:t>
            </a:r>
            <a:r>
              <a:rPr lang="ru-RU" altLang="ru-RU" sz="1600" dirty="0">
                <a:latin typeface="Arial" panose="020B0604020202020204" pitchFamily="34" charset="0"/>
              </a:rPr>
              <a:t>и расположенных вокруг него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населенных пунктов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имеющих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dirty="0">
                <a:latin typeface="Arial" panose="020B0604020202020204" pitchFamily="34" charset="0"/>
              </a:rPr>
              <a:t>повседневные трудовые, производственные, социально-культурные и иные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связи</a:t>
            </a:r>
            <a:r>
              <a:rPr lang="ru-RU" altLang="ru-RU" sz="1600" dirty="0">
                <a:latin typeface="Arial" panose="020B0604020202020204" pitchFamily="34" charset="0"/>
              </a:rPr>
              <a:t>, а также тенденцию к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территориальному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слиянию</a:t>
            </a:r>
            <a:endParaRPr lang="en-US" altLang="ru-RU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V="1">
            <a:off x="1473" y="1901780"/>
            <a:ext cx="9151950" cy="20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1415" y="4979801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en-US" sz="800" dirty="0" smtClean="0">
                <a:latin typeface="Arial" pitchFamily="34" charset="0"/>
                <a:ea typeface="Times New Roman" panose="02020603050405020304" pitchFamily="18" charset="0"/>
              </a:rPr>
              <a:t>4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209" name="Прямоугольник 15"/>
          <p:cNvSpPr/>
          <p:nvPr/>
        </p:nvSpPr>
        <p:spPr>
          <a:xfrm>
            <a:off x="371618" y="2123718"/>
            <a:ext cx="846587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latin typeface="Arial" panose="020B0604020202020204" pitchFamily="34" charset="0"/>
              </a:rPr>
              <a:t>Отнесение </a:t>
            </a:r>
            <a:r>
              <a:rPr lang="ru-RU" sz="1400" dirty="0">
                <a:latin typeface="Arial" panose="020B0604020202020204" pitchFamily="34" charset="0"/>
              </a:rPr>
              <a:t>населенных пунктов к агломерациям осуществляется </a:t>
            </a:r>
            <a:r>
              <a:rPr lang="ru-RU" sz="1400" b="1" dirty="0">
                <a:latin typeface="Arial" panose="020B0604020202020204" pitchFamily="34" charset="0"/>
              </a:rPr>
              <a:t>путем их включения в перечень агломераций</a:t>
            </a:r>
            <a:r>
              <a:rPr lang="ru-RU" sz="1400" dirty="0">
                <a:latin typeface="Arial" panose="020B0604020202020204" pitchFamily="34" charset="0"/>
              </a:rPr>
              <a:t>, </a:t>
            </a:r>
            <a:r>
              <a:rPr lang="ru-RU" sz="1400" dirty="0" smtClean="0">
                <a:latin typeface="Arial" panose="020B0604020202020204" pitchFamily="34" charset="0"/>
              </a:rPr>
              <a:t>порядок </a:t>
            </a:r>
            <a:r>
              <a:rPr lang="ru-RU" sz="1400" dirty="0">
                <a:latin typeface="Arial" panose="020B0604020202020204" pitchFamily="34" charset="0"/>
              </a:rPr>
              <a:t>формирования и ведения которого определяется уполномоченным </a:t>
            </a:r>
            <a:r>
              <a:rPr lang="ru-RU" sz="1400" dirty="0" smtClean="0">
                <a:latin typeface="Arial" panose="020B0604020202020204" pitchFamily="34" charset="0"/>
              </a:rPr>
              <a:t>органом </a:t>
            </a:r>
            <a:r>
              <a:rPr lang="ru-RU" sz="1200" i="1" dirty="0">
                <a:latin typeface="Arial" panose="020B0604020202020204" pitchFamily="34" charset="0"/>
              </a:rPr>
              <a:t>(</a:t>
            </a:r>
            <a:r>
              <a:rPr lang="ru-RU" sz="1200" i="1" dirty="0" smtClean="0">
                <a:latin typeface="Arial" panose="020B0604020202020204" pitchFamily="34" charset="0"/>
              </a:rPr>
              <a:t>приказ МНЭ РК</a:t>
            </a:r>
            <a:r>
              <a:rPr lang="en-US" sz="1200" i="1" dirty="0" smtClean="0">
                <a:latin typeface="Arial" panose="020B0604020202020204" pitchFamily="34" charset="0"/>
              </a:rPr>
              <a:t>)</a:t>
            </a:r>
          </a:p>
          <a:p>
            <a:pPr lvl="0" algn="just"/>
            <a:endParaRPr lang="ru-RU" sz="1400" dirty="0" smtClean="0">
              <a:latin typeface="Arial" panose="020B0604020202020204" pitchFamily="34" charset="0"/>
            </a:endParaRPr>
          </a:p>
          <a:p>
            <a:pPr lvl="0" algn="just"/>
            <a:endParaRPr lang="en-US" sz="1400" dirty="0">
              <a:latin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</a:rPr>
              <a:t>Перечень </a:t>
            </a:r>
            <a:r>
              <a:rPr lang="ru-RU" sz="1400" dirty="0">
                <a:latin typeface="Arial" panose="020B0604020202020204" pitchFamily="34" charset="0"/>
              </a:rPr>
              <a:t>и состав агломераций </a:t>
            </a:r>
            <a:r>
              <a:rPr lang="ru-RU" sz="1400" dirty="0" smtClean="0">
                <a:latin typeface="Arial" panose="020B0604020202020204" pitchFamily="34" charset="0"/>
              </a:rPr>
              <a:t>утверждается </a:t>
            </a:r>
            <a:r>
              <a:rPr lang="ru-RU" sz="1400" b="1" dirty="0" smtClean="0">
                <a:latin typeface="Arial" panose="020B0604020202020204" pitchFamily="34" charset="0"/>
              </a:rPr>
              <a:t>постановлением Правительств</a:t>
            </a:r>
            <a:r>
              <a:rPr lang="ru-RU" sz="1400" b="1" dirty="0">
                <a:latin typeface="Arial" panose="020B0604020202020204" pitchFamily="34" charset="0"/>
              </a:rPr>
              <a:t>а</a:t>
            </a:r>
            <a:r>
              <a:rPr lang="ru-RU" sz="1400" b="1" dirty="0" smtClean="0">
                <a:latin typeface="Arial" panose="020B0604020202020204" pitchFamily="34" charset="0"/>
              </a:rPr>
              <a:t> РК </a:t>
            </a:r>
            <a:endParaRPr lang="en-US" sz="1400" b="1" dirty="0" smtClean="0">
              <a:latin typeface="Arial" panose="020B0604020202020204" pitchFamily="34" charset="0"/>
            </a:endParaRPr>
          </a:p>
          <a:p>
            <a:pPr lvl="0" algn="just"/>
            <a:endParaRPr lang="ru-RU" sz="1400" dirty="0" smtClean="0">
              <a:solidFill>
                <a:srgbClr val="00B050"/>
              </a:solidFill>
              <a:latin typeface="Arial" panose="020B0604020202020204" pitchFamily="34" charset="0"/>
              <a:cs typeface="Arial Narrow" panose="020B0606020202030204"/>
            </a:endParaRPr>
          </a:p>
          <a:p>
            <a:pPr lvl="0" algn="just"/>
            <a:endParaRPr lang="en-US" sz="1400" dirty="0">
              <a:solidFill>
                <a:srgbClr val="00B050"/>
              </a:solidFill>
              <a:latin typeface="Arial" panose="020B0604020202020204" pitchFamily="34" charset="0"/>
              <a:cs typeface="Arial Narrow" panose="020B0606020202030204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</a:rPr>
              <a:t>Включение </a:t>
            </a:r>
            <a:r>
              <a:rPr lang="ru-RU" sz="1400" dirty="0">
                <a:latin typeface="Arial" panose="020B0604020202020204" pitchFamily="34" charset="0"/>
              </a:rPr>
              <a:t>населенных пунктов в перечень и состав агломераций осуществляется </a:t>
            </a:r>
            <a:r>
              <a:rPr lang="ru-RU" sz="1400" b="1" dirty="0" smtClean="0">
                <a:latin typeface="Arial" panose="020B0604020202020204" pitchFamily="34" charset="0"/>
              </a:rPr>
              <a:t>по </a:t>
            </a:r>
            <a:r>
              <a:rPr lang="ru-RU" sz="1400" b="1" dirty="0">
                <a:latin typeface="Arial" panose="020B0604020202020204" pitchFamily="34" charset="0"/>
              </a:rPr>
              <a:t>согласованию с местными исполнительными органами</a:t>
            </a:r>
            <a:r>
              <a:rPr lang="ru-RU" sz="1400" dirty="0">
                <a:latin typeface="Arial" panose="020B0604020202020204" pitchFamily="34" charset="0"/>
              </a:rPr>
              <a:t> столицы, города республиканского значения, области, населенные пункты которой входят в </a:t>
            </a:r>
            <a:r>
              <a:rPr lang="ru-RU" sz="1400" dirty="0" smtClean="0">
                <a:latin typeface="Arial" panose="020B0604020202020204" pitchFamily="34" charset="0"/>
              </a:rPr>
              <a:t>агломерацию</a:t>
            </a:r>
            <a:endParaRPr lang="ru-RU" sz="1400" dirty="0">
              <a:latin typeface="Arial" panose="020B0604020202020204" pitchFamily="34" charset="0"/>
            </a:endParaRPr>
          </a:p>
        </p:txBody>
      </p:sp>
      <p:pic>
        <p:nvPicPr>
          <p:cNvPr id="213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02" y="2189371"/>
            <a:ext cx="277616" cy="252000"/>
          </a:xfrm>
          <a:prstGeom prst="rect">
            <a:avLst/>
          </a:prstGeom>
        </p:spPr>
      </p:pic>
      <p:pic>
        <p:nvPicPr>
          <p:cNvPr id="21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224" y="3233170"/>
            <a:ext cx="277616" cy="252000"/>
          </a:xfrm>
          <a:prstGeom prst="rect">
            <a:avLst/>
          </a:prstGeom>
        </p:spPr>
      </p:pic>
      <p:pic>
        <p:nvPicPr>
          <p:cNvPr id="21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02" y="3879345"/>
            <a:ext cx="277616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единительная линия 51"/>
          <p:cNvCxnSpPr>
            <a:stCxn id="21" idx="6"/>
          </p:cNvCxnSpPr>
          <p:nvPr/>
        </p:nvCxnSpPr>
        <p:spPr>
          <a:xfrm flipV="1">
            <a:off x="2083265" y="2433197"/>
            <a:ext cx="7051682" cy="1"/>
          </a:xfrm>
          <a:prstGeom prst="line">
            <a:avLst/>
          </a:prstGeom>
          <a:ln w="15875">
            <a:solidFill>
              <a:srgbClr val="1D4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6797168" y="575613"/>
            <a:ext cx="2349169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marL="0" marR="0" lvl="0" indent="0" algn="ctr" defTabSz="6901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/>
              </a:rPr>
              <a:t>Республиканский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уровень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839126" y="2449100"/>
            <a:ext cx="229582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marL="0" marR="0" lvl="0" indent="0" algn="l" defTabSz="6901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/>
              </a:rPr>
              <a:t>Региональный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уровень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6093" y="85210"/>
            <a:ext cx="8331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901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Модель управления агломерацией</a:t>
            </a:r>
            <a:endParaRPr kumimoji="0" lang="ru-RU" sz="2000" b="1" i="0" u="none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528559" y="4053147"/>
            <a:ext cx="2533971" cy="753857"/>
          </a:xfrm>
          <a:prstGeom prst="round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accent5"/>
            </a:solidFill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507681" y="4060743"/>
            <a:ext cx="25757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А</a:t>
            </a:r>
            <a:r>
              <a:rPr kumimoji="0" lang="ru-RU" alt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киматы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 и </a:t>
            </a:r>
            <a:r>
              <a:rPr kumimoji="0" lang="ru-RU" alt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маслихаты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 районов</a:t>
            </a:r>
            <a:r>
              <a:rPr kumimoji="0" lang="en-US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областей,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представители НПО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489185" y="1685963"/>
            <a:ext cx="1594080" cy="1494469"/>
            <a:chOff x="292142" y="1781974"/>
            <a:chExt cx="2879999" cy="288000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92142" y="1781974"/>
              <a:ext cx="2879999" cy="2880000"/>
              <a:chOff x="997047" y="1860292"/>
              <a:chExt cx="2160000" cy="2160000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1087048" y="1950293"/>
                <a:ext cx="1980000" cy="1980000"/>
                <a:chOff x="1087048" y="1950293"/>
                <a:chExt cx="1980000" cy="1980000"/>
              </a:xfrm>
            </p:grpSpPr>
            <p:sp>
              <p:nvSpPr>
                <p:cNvPr id="22" name="Овал 21"/>
                <p:cNvSpPr/>
                <p:nvPr/>
              </p:nvSpPr>
              <p:spPr>
                <a:xfrm>
                  <a:off x="1087048" y="1950293"/>
                  <a:ext cx="1980000" cy="1980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690156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Овал 22"/>
                <p:cNvSpPr/>
                <p:nvPr/>
              </p:nvSpPr>
              <p:spPr>
                <a:xfrm>
                  <a:off x="1183970" y="2040292"/>
                  <a:ext cx="1800000" cy="1800000"/>
                </a:xfrm>
                <a:prstGeom prst="ellipse">
                  <a:avLst/>
                </a:prstGeom>
                <a:solidFill>
                  <a:schemeClr val="accent1">
                    <a:alpha val="9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690156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2000" b="1" i="0" u="none" strike="noStrike" kern="1200" cap="small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1" name="Овал 20"/>
              <p:cNvSpPr/>
              <p:nvPr/>
            </p:nvSpPr>
            <p:spPr>
              <a:xfrm>
                <a:off x="997047" y="1860292"/>
                <a:ext cx="2160000" cy="2160000"/>
              </a:xfrm>
              <a:prstGeom prst="ellipse">
                <a:avLst/>
              </a:prstGeom>
              <a:noFill/>
              <a:ln w="19050">
                <a:solidFill>
                  <a:srgbClr val="1D4999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90156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412140" y="2677103"/>
              <a:ext cx="2655094" cy="889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9015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1" dirty="0" smtClean="0">
                  <a:solidFill>
                    <a:prstClr val="white"/>
                  </a:solidFill>
                  <a:latin typeface="Arial" panose="020B0604020202020204" pitchFamily="34" charset="0"/>
                </a:rPr>
                <a:t>Совет</a:t>
              </a: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по агломерациям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106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652813" y="4053147"/>
            <a:ext cx="2533968" cy="753857"/>
          </a:xfrm>
          <a:prstGeom prst="round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accent5"/>
            </a:solidFill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620907" y="4095629"/>
            <a:ext cx="25757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1400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А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киматы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и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маслихаты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областей, представители НПП «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Атамекен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» и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НПО</a:t>
            </a: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08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652811" y="2777223"/>
            <a:ext cx="2533971" cy="926214"/>
          </a:xfrm>
          <a:prstGeom prst="round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582014" y="2825390"/>
            <a:ext cx="2675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А</a:t>
            </a:r>
            <a:r>
              <a:rPr kumimoji="0" lang="ru-RU" alt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киматы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 и </a:t>
            </a:r>
            <a:r>
              <a:rPr kumimoji="0" lang="ru-RU" alt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маслихаты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 городов республиканского значения и </a:t>
            </a:r>
            <a:r>
              <a:rPr lang="ru-RU" altLang="ru-RU" sz="1200" dirty="0" smtClean="0">
                <a:solidFill>
                  <a:srgbClr val="002060"/>
                </a:solidFill>
                <a:latin typeface="Arial" panose="020B0604020202020204" pitchFamily="34" charset="0"/>
              </a:rPr>
              <a:t>столицы, представители 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НПП «</a:t>
            </a: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Атамекен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» и НПО</a:t>
            </a: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7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5719" y="3586104"/>
            <a:ext cx="2613915" cy="700222"/>
          </a:xfrm>
          <a:prstGeom prst="round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9050" cap="flat" cmpd="sng" algn="ctr">
            <a:solidFill>
              <a:srgbClr val="1D4999"/>
            </a:solidFill>
            <a:prstDash val="sysDash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143549" y="3650785"/>
            <a:ext cx="24582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901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М</a:t>
            </a:r>
            <a:r>
              <a:rPr kumimoji="0" lang="ru-RU" alt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естный</a:t>
            </a: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 совет агломерации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cxnSp>
        <p:nvCxnSpPr>
          <p:cNvPr id="54" name="Прямая со стрелкой 53"/>
          <p:cNvCxnSpPr>
            <a:stCxn id="104" idx="1"/>
            <a:endCxn id="106" idx="3"/>
          </p:cNvCxnSpPr>
          <p:nvPr/>
        </p:nvCxnSpPr>
        <p:spPr>
          <a:xfrm flipH="1">
            <a:off x="6186781" y="4430075"/>
            <a:ext cx="320900" cy="1"/>
          </a:xfrm>
          <a:prstGeom prst="straightConnector1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Соединительная линия уступом 129"/>
          <p:cNvCxnSpPr>
            <a:stCxn id="109" idx="1"/>
            <a:endCxn id="117" idx="3"/>
          </p:cNvCxnSpPr>
          <p:nvPr/>
        </p:nvCxnSpPr>
        <p:spPr>
          <a:xfrm rot="10800000" flipV="1">
            <a:off x="2679634" y="3240889"/>
            <a:ext cx="902380" cy="695326"/>
          </a:xfrm>
          <a:prstGeom prst="bentConnector3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Соединительная линия уступом 132"/>
          <p:cNvCxnSpPr/>
          <p:nvPr/>
        </p:nvCxnSpPr>
        <p:spPr>
          <a:xfrm rot="10800000">
            <a:off x="2650804" y="3936214"/>
            <a:ext cx="973179" cy="493861"/>
          </a:xfrm>
          <a:prstGeom prst="bentConnector3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endCxn id="21" idx="2"/>
          </p:cNvCxnSpPr>
          <p:nvPr/>
        </p:nvCxnSpPr>
        <p:spPr>
          <a:xfrm>
            <a:off x="0" y="2433197"/>
            <a:ext cx="489185" cy="1"/>
          </a:xfrm>
          <a:prstGeom prst="line">
            <a:avLst/>
          </a:prstGeom>
          <a:ln w="15875">
            <a:solidFill>
              <a:srgbClr val="1D4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endCxn id="21" idx="4"/>
          </p:cNvCxnSpPr>
          <p:nvPr/>
        </p:nvCxnSpPr>
        <p:spPr>
          <a:xfrm flipV="1">
            <a:off x="1275133" y="3180432"/>
            <a:ext cx="11092" cy="330992"/>
          </a:xfrm>
          <a:prstGeom prst="straightConnector1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652809" y="1042914"/>
            <a:ext cx="4866241" cy="1086514"/>
          </a:xfrm>
          <a:prstGeom prst="round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9050" cap="flat" cmpd="sng" algn="ctr">
            <a:solidFill>
              <a:srgbClr val="1D4999"/>
            </a:solidFill>
            <a:prstDash val="sysDash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3601431" y="1262067"/>
            <a:ext cx="5033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901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Ц</a:t>
            </a:r>
            <a:r>
              <a:rPr kumimoji="0" lang="ru-RU" alt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ентральные</a:t>
            </a: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 и местные исполнительные органы, депутаты парламента,</a:t>
            </a:r>
            <a:r>
              <a:rPr kumimoji="0" lang="ru-RU" alt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НПО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cxnSp>
        <p:nvCxnSpPr>
          <p:cNvPr id="150" name="Соединительная линия уступом 149"/>
          <p:cNvCxnSpPr/>
          <p:nvPr/>
        </p:nvCxnSpPr>
        <p:spPr>
          <a:xfrm rot="10800000" flipV="1">
            <a:off x="2025200" y="1331463"/>
            <a:ext cx="1595707" cy="818993"/>
          </a:xfrm>
          <a:prstGeom prst="bentConnector3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80353" y="4972204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5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945217" y="4979801"/>
            <a:ext cx="117313" cy="163699"/>
          </a:xfrm>
          <a:prstGeom prst="ellipse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62192" tIns="162192" rIns="162192" bIns="162192" numCol="1" spcCol="1270" rtlCol="0" anchor="ctr" anchorCtr="0">
            <a:noAutofit/>
          </a:bodyPr>
          <a:lstStyle/>
          <a:p>
            <a:pPr marL="180975" indent="-180975" algn="ctr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cap="small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9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028" y="85210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Орган управления на республиканском уровне</a:t>
            </a:r>
          </a:p>
        </p:txBody>
      </p:sp>
      <p:sp>
        <p:nvSpPr>
          <p:cNvPr id="14" name="Прямоугольник 15"/>
          <p:cNvSpPr/>
          <p:nvPr/>
        </p:nvSpPr>
        <p:spPr>
          <a:xfrm>
            <a:off x="735894" y="1658458"/>
            <a:ext cx="8408106" cy="2685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ru-RU" sz="1400" dirty="0">
                <a:latin typeface="Arial" panose="020B0604020202020204"/>
                <a:cs typeface="Arial Narrow" panose="020B0606020202030204"/>
              </a:rPr>
              <a:t>Осуществляет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межведомственную координацию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вопросов развития агломераций</a:t>
            </a:r>
          </a:p>
          <a:p>
            <a:pPr>
              <a:spcAft>
                <a:spcPts val="500"/>
              </a:spcAft>
            </a:pPr>
            <a:endParaRPr lang="ru-RU" sz="5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Вырабатывает предложения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к проектам НПА в сфере развития агломераций</a:t>
            </a:r>
          </a:p>
          <a:p>
            <a:pPr>
              <a:spcAft>
                <a:spcPts val="500"/>
              </a:spcAft>
            </a:pPr>
            <a:endParaRPr lang="ru-RU" sz="5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dirty="0">
                <a:latin typeface="Arial" panose="020B0604020202020204"/>
                <a:cs typeface="Arial Narrow" panose="020B0606020202030204"/>
              </a:rPr>
              <a:t>Согласовывает проекты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комплексных планов развития</a:t>
            </a:r>
            <a:r>
              <a:rPr lang="ru-RU" sz="1400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агломераций </a:t>
            </a:r>
          </a:p>
          <a:p>
            <a:pPr>
              <a:spcAft>
                <a:spcPts val="500"/>
              </a:spcAft>
            </a:pPr>
            <a:r>
              <a:rPr lang="ru-RU" sz="1200" i="1" dirty="0">
                <a:latin typeface="Arial" panose="020B0604020202020204"/>
                <a:cs typeface="Arial Narrow" panose="020B0606020202030204"/>
              </a:rPr>
              <a:t>(в рамках Системы государственного планирования)</a:t>
            </a:r>
          </a:p>
          <a:p>
            <a:pPr>
              <a:spcAft>
                <a:spcPts val="500"/>
              </a:spcAft>
            </a:pPr>
            <a:endParaRPr lang="ru-RU" sz="500" i="1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dirty="0">
                <a:latin typeface="Arial" panose="020B0604020202020204"/>
                <a:cs typeface="Arial Narrow" panose="020B0606020202030204"/>
              </a:rPr>
              <a:t>Формирование </a:t>
            </a:r>
            <a:r>
              <a:rPr lang="ru-RU" sz="1400" dirty="0" smtClean="0">
                <a:latin typeface="Arial" panose="020B0604020202020204"/>
                <a:cs typeface="Arial Narrow" panose="020B0606020202030204"/>
              </a:rPr>
              <a:t>и вопросы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организации его деятельности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устанавливаются п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оложением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совете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по агломерациям</a:t>
            </a:r>
          </a:p>
          <a:p>
            <a:pPr>
              <a:spcAft>
                <a:spcPts val="500"/>
              </a:spcAft>
            </a:pPr>
            <a:endParaRPr lang="ru-RU" sz="6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dirty="0">
                <a:latin typeface="Arial" panose="020B0604020202020204"/>
                <a:cs typeface="Arial Narrow" panose="020B0606020202030204"/>
              </a:rPr>
              <a:t>Будет создан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путем изменения наименования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и функций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действующего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совета по управлению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Алматинской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агломерацией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050" i="1" dirty="0" smtClean="0">
                <a:latin typeface="Arial" panose="020B0604020202020204"/>
                <a:cs typeface="Arial Narrow" panose="020B0606020202030204"/>
              </a:rPr>
              <a:t>(</a:t>
            </a:r>
            <a:r>
              <a:rPr lang="ru-RU" sz="1050" i="1" dirty="0">
                <a:latin typeface="Arial" panose="020B0604020202020204"/>
                <a:cs typeface="Arial Narrow" panose="020B0606020202030204"/>
              </a:rPr>
              <a:t>распоряжение Премьер-Министра РК от </a:t>
            </a:r>
            <a:r>
              <a:rPr lang="ru-RU" sz="1050" i="1" dirty="0" smtClean="0">
                <a:latin typeface="Arial" panose="020B0604020202020204"/>
                <a:cs typeface="Arial Narrow" panose="020B0606020202030204"/>
              </a:rPr>
              <a:t>10.06.2021г. № </a:t>
            </a:r>
            <a:r>
              <a:rPr lang="ru-RU" sz="1050" i="1" dirty="0">
                <a:latin typeface="Arial" panose="020B0604020202020204"/>
                <a:cs typeface="Arial Narrow" panose="020B0606020202030204"/>
              </a:rPr>
              <a:t>106-р)</a:t>
            </a:r>
            <a:endParaRPr lang="ru-RU" sz="1200" i="1" dirty="0"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15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1122948" y="898511"/>
            <a:ext cx="8525800" cy="50209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Совет по агломерациям </a:t>
            </a:r>
          </a:p>
          <a:p>
            <a:r>
              <a:rPr lang="ru-RU" altLang="ru-RU" sz="1100" b="1" i="1" dirty="0">
                <a:solidFill>
                  <a:srgbClr val="002060"/>
                </a:solidFill>
                <a:latin typeface="Arial" panose="020B0604020202020204" pitchFamily="34" charset="0"/>
              </a:rPr>
              <a:t>(консультативно-совещательный орган при Правительстве РК)</a:t>
            </a:r>
            <a:endParaRPr lang="en-US" sz="1100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624601" y="963914"/>
            <a:ext cx="360724" cy="360000"/>
            <a:chOff x="4930800" y="1027691"/>
            <a:chExt cx="360000" cy="360000"/>
          </a:xfrm>
        </p:grpSpPr>
        <p:sp>
          <p:nvSpPr>
            <p:cNvPr id="17" name="Овал 4">
              <a:extLst>
                <a:ext uri="{FF2B5EF4-FFF2-40B4-BE49-F238E27FC236}">
                  <a16:creationId xmlns:a16="http://schemas.microsoft.com/office/drawing/2014/main" xmlns="" id="{FF318A34-2E73-4967-8110-A1F4B38D0172}"/>
                </a:ext>
              </a:extLst>
            </p:cNvPr>
            <p:cNvSpPr/>
            <p:nvPr/>
          </p:nvSpPr>
          <p:spPr>
            <a:xfrm>
              <a:off x="4930800" y="10276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Picture 12" descr="C:\Users\A.Meirembayev\Downloads\team-leader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7277" y="1067534"/>
              <a:ext cx="252000" cy="255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31028" y="1717008"/>
            <a:ext cx="277616" cy="252000"/>
          </a:xfrm>
          <a:prstGeom prst="rect">
            <a:avLst/>
          </a:prstGeom>
        </p:spPr>
      </p:pic>
      <p:pic>
        <p:nvPicPr>
          <p:cNvPr id="22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32018" y="2133550"/>
            <a:ext cx="277616" cy="252000"/>
          </a:xfrm>
          <a:prstGeom prst="rect">
            <a:avLst/>
          </a:prstGeom>
        </p:spPr>
      </p:pic>
      <p:pic>
        <p:nvPicPr>
          <p:cNvPr id="2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31028" y="2506369"/>
            <a:ext cx="277616" cy="252000"/>
          </a:xfrm>
          <a:prstGeom prst="rect">
            <a:avLst/>
          </a:prstGeom>
        </p:spPr>
      </p:pic>
      <p:pic>
        <p:nvPicPr>
          <p:cNvPr id="2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19525" y="3169730"/>
            <a:ext cx="277616" cy="252000"/>
          </a:xfrm>
          <a:prstGeom prst="rect">
            <a:avLst/>
          </a:prstGeom>
        </p:spPr>
      </p:pic>
      <p:pic>
        <p:nvPicPr>
          <p:cNvPr id="2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31028" y="3833091"/>
            <a:ext cx="277616" cy="25200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1122948" y="902232"/>
            <a:ext cx="576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122948" y="1406288"/>
            <a:ext cx="576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53634" y="4936335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6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1515" y="93633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Органы управления на местном уровне</a:t>
            </a:r>
          </a:p>
        </p:txBody>
      </p:sp>
      <p:sp>
        <p:nvSpPr>
          <p:cNvPr id="14" name="Прямоугольник 15"/>
          <p:cNvSpPr/>
          <p:nvPr/>
        </p:nvSpPr>
        <p:spPr>
          <a:xfrm>
            <a:off x="342927" y="1767188"/>
            <a:ext cx="8871998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ru-RU" sz="1400" dirty="0">
                <a:latin typeface="Arial" panose="020B0604020202020204"/>
                <a:cs typeface="Arial Narrow" panose="020B0606020202030204"/>
              </a:rPr>
              <a:t>Вырабатывает предложения по определению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целей, задач и мер поддержки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развития</a:t>
            </a:r>
            <a:r>
              <a:rPr lang="ru-RU" sz="140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агломераций</a:t>
            </a:r>
          </a:p>
          <a:p>
            <a:pPr>
              <a:spcAft>
                <a:spcPts val="500"/>
              </a:spcAft>
            </a:pPr>
            <a:endParaRPr lang="ru-RU" sz="4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dirty="0">
                <a:latin typeface="Arial" panose="020B0604020202020204"/>
                <a:cs typeface="Arial Narrow" panose="020B0606020202030204"/>
              </a:rPr>
              <a:t>Определяет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секретариат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, который будет разрабатывать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комплексный план 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развития агломерации</a:t>
            </a:r>
          </a:p>
          <a:p>
            <a:pPr>
              <a:spcAft>
                <a:spcPts val="500"/>
              </a:spcAft>
            </a:pPr>
            <a:endParaRPr lang="ru-RU" sz="4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Решения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на заседаниях местного совета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принимаются единогласно</a:t>
            </a:r>
          </a:p>
          <a:p>
            <a:pPr>
              <a:spcAft>
                <a:spcPts val="500"/>
              </a:spcAft>
            </a:pPr>
            <a:endParaRPr lang="ru-RU" sz="4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Председатель</a:t>
            </a:r>
            <a:r>
              <a:rPr lang="ru-RU" sz="1400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местного совета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избирается из его состава</a:t>
            </a:r>
          </a:p>
          <a:p>
            <a:pPr>
              <a:spcAft>
                <a:spcPts val="500"/>
              </a:spcAft>
            </a:pPr>
            <a:endParaRPr lang="ru-RU" sz="400" b="1" u="sng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dirty="0">
                <a:latin typeface="Arial" panose="020B0604020202020204"/>
                <a:cs typeface="Arial Narrow" panose="020B0606020202030204"/>
              </a:rPr>
              <a:t>Численность членов, порядок формирования, отбор кандидатур в состав местного совета </a:t>
            </a:r>
            <a:r>
              <a:rPr lang="ru-RU" sz="1400" dirty="0" smtClean="0">
                <a:latin typeface="Arial" panose="020B0604020202020204"/>
                <a:cs typeface="Arial Narrow" panose="020B0606020202030204"/>
              </a:rPr>
              <a:t>определяется         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соглашением о совместном решении вопросов</a:t>
            </a:r>
            <a:r>
              <a:rPr lang="ru-RU" sz="1400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местного значения на территории агломерации</a:t>
            </a:r>
          </a:p>
        </p:txBody>
      </p:sp>
      <p:sp>
        <p:nvSpPr>
          <p:cNvPr id="15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1186559" y="861187"/>
            <a:ext cx="5261949" cy="50209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Местный совет агломерации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688212" y="926590"/>
            <a:ext cx="360724" cy="360000"/>
            <a:chOff x="4930800" y="1027691"/>
            <a:chExt cx="360000" cy="360000"/>
          </a:xfrm>
        </p:grpSpPr>
        <p:sp>
          <p:nvSpPr>
            <p:cNvPr id="17" name="Овал 4">
              <a:extLst>
                <a:ext uri="{FF2B5EF4-FFF2-40B4-BE49-F238E27FC236}">
                  <a16:creationId xmlns:a16="http://schemas.microsoft.com/office/drawing/2014/main" xmlns="" id="{FF318A34-2E73-4967-8110-A1F4B38D0172}"/>
                </a:ext>
              </a:extLst>
            </p:cNvPr>
            <p:cNvSpPr/>
            <p:nvPr/>
          </p:nvSpPr>
          <p:spPr>
            <a:xfrm>
              <a:off x="4930800" y="10276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Picture 12" descr="C:\Users\A.Meirembayev\Downloads\team-leader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7277" y="1067534"/>
              <a:ext cx="252000" cy="255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5311" y="1787834"/>
            <a:ext cx="277616" cy="252000"/>
          </a:xfrm>
          <a:prstGeom prst="rect">
            <a:avLst/>
          </a:prstGeom>
        </p:spPr>
      </p:pic>
      <p:pic>
        <p:nvPicPr>
          <p:cNvPr id="22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5311" y="2214865"/>
            <a:ext cx="277616" cy="252000"/>
          </a:xfrm>
          <a:prstGeom prst="rect">
            <a:avLst/>
          </a:prstGeom>
        </p:spPr>
      </p:pic>
      <p:pic>
        <p:nvPicPr>
          <p:cNvPr id="2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5311" y="2587276"/>
            <a:ext cx="277616" cy="252000"/>
          </a:xfrm>
          <a:prstGeom prst="rect">
            <a:avLst/>
          </a:prstGeom>
        </p:spPr>
      </p:pic>
      <p:pic>
        <p:nvPicPr>
          <p:cNvPr id="2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3899" y="2999856"/>
            <a:ext cx="277616" cy="252000"/>
          </a:xfrm>
          <a:prstGeom prst="rect">
            <a:avLst/>
          </a:prstGeom>
        </p:spPr>
      </p:pic>
      <p:pic>
        <p:nvPicPr>
          <p:cNvPr id="2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3899" y="3426887"/>
            <a:ext cx="277616" cy="25200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 flipV="1">
            <a:off x="1186559" y="861187"/>
            <a:ext cx="3989741" cy="372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186559" y="1363286"/>
            <a:ext cx="3989741" cy="56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7894" y="4975103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7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18" name="Rounded Rectangle 2"/>
          <p:cNvSpPr/>
          <p:nvPr/>
        </p:nvSpPr>
        <p:spPr>
          <a:xfrm>
            <a:off x="702380" y="4043865"/>
            <a:ext cx="7597230" cy="975028"/>
          </a:xfrm>
          <a:prstGeom prst="roundRect">
            <a:avLst>
              <a:gd name="adj" fmla="val 3968"/>
            </a:avLst>
          </a:prstGeom>
          <a:noFill/>
          <a:ln w="63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19261" y="3939723"/>
            <a:ext cx="333525" cy="358915"/>
            <a:chOff x="-793414" y="835630"/>
            <a:chExt cx="240347" cy="294024"/>
          </a:xfrm>
        </p:grpSpPr>
        <p:sp>
          <p:nvSpPr>
            <p:cNvPr id="27" name="Rounded Rectangle 2"/>
            <p:cNvSpPr/>
            <p:nvPr/>
          </p:nvSpPr>
          <p:spPr>
            <a:xfrm>
              <a:off x="-793414" y="835630"/>
              <a:ext cx="240347" cy="294024"/>
            </a:xfrm>
            <a:prstGeom prst="roundRect">
              <a:avLst>
                <a:gd name="adj" fmla="val 3968"/>
              </a:avLst>
            </a:prstGeom>
            <a:solidFill>
              <a:schemeClr val="bg1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object 2"/>
            <p:cNvSpPr/>
            <p:nvPr/>
          </p:nvSpPr>
          <p:spPr>
            <a:xfrm>
              <a:off x="-717786" y="944174"/>
              <a:ext cx="89091" cy="91175"/>
            </a:xfrm>
            <a:custGeom>
              <a:avLst/>
              <a:gdLst/>
              <a:ahLst/>
              <a:cxnLst/>
              <a:rect l="l" t="t" r="r" b="b"/>
              <a:pathLst>
                <a:path w="758825" h="776604">
                  <a:moveTo>
                    <a:pt x="379349" y="0"/>
                  </a:moveTo>
                  <a:lnTo>
                    <a:pt x="331756" y="3023"/>
                  </a:lnTo>
                  <a:lnTo>
                    <a:pt x="285929" y="11851"/>
                  </a:lnTo>
                  <a:lnTo>
                    <a:pt x="242224" y="26119"/>
                  </a:lnTo>
                  <a:lnTo>
                    <a:pt x="200996" y="45464"/>
                  </a:lnTo>
                  <a:lnTo>
                    <a:pt x="162600" y="69521"/>
                  </a:lnTo>
                  <a:lnTo>
                    <a:pt x="127391" y="97928"/>
                  </a:lnTo>
                  <a:lnTo>
                    <a:pt x="95724" y="130320"/>
                  </a:lnTo>
                  <a:lnTo>
                    <a:pt x="67955" y="166333"/>
                  </a:lnTo>
                  <a:lnTo>
                    <a:pt x="44438" y="205604"/>
                  </a:lnTo>
                  <a:lnTo>
                    <a:pt x="25529" y="247768"/>
                  </a:lnTo>
                  <a:lnTo>
                    <a:pt x="11583" y="292462"/>
                  </a:lnTo>
                  <a:lnTo>
                    <a:pt x="2954" y="339322"/>
                  </a:lnTo>
                  <a:lnTo>
                    <a:pt x="0" y="387984"/>
                  </a:lnTo>
                  <a:lnTo>
                    <a:pt x="2954" y="436674"/>
                  </a:lnTo>
                  <a:lnTo>
                    <a:pt x="11583" y="483557"/>
                  </a:lnTo>
                  <a:lnTo>
                    <a:pt x="25529" y="528270"/>
                  </a:lnTo>
                  <a:lnTo>
                    <a:pt x="44438" y="570450"/>
                  </a:lnTo>
                  <a:lnTo>
                    <a:pt x="67955" y="609733"/>
                  </a:lnTo>
                  <a:lnTo>
                    <a:pt x="95724" y="645756"/>
                  </a:lnTo>
                  <a:lnTo>
                    <a:pt x="127391" y="678155"/>
                  </a:lnTo>
                  <a:lnTo>
                    <a:pt x="162600" y="706567"/>
                  </a:lnTo>
                  <a:lnTo>
                    <a:pt x="200996" y="730629"/>
                  </a:lnTo>
                  <a:lnTo>
                    <a:pt x="242224" y="749976"/>
                  </a:lnTo>
                  <a:lnTo>
                    <a:pt x="285929" y="764245"/>
                  </a:lnTo>
                  <a:lnTo>
                    <a:pt x="331756" y="773073"/>
                  </a:lnTo>
                  <a:lnTo>
                    <a:pt x="379349" y="776096"/>
                  </a:lnTo>
                  <a:lnTo>
                    <a:pt x="426941" y="773073"/>
                  </a:lnTo>
                  <a:lnTo>
                    <a:pt x="472768" y="764245"/>
                  </a:lnTo>
                  <a:lnTo>
                    <a:pt x="516473" y="749976"/>
                  </a:lnTo>
                  <a:lnTo>
                    <a:pt x="557701" y="730629"/>
                  </a:lnTo>
                  <a:lnTo>
                    <a:pt x="596097" y="706567"/>
                  </a:lnTo>
                  <a:lnTo>
                    <a:pt x="631306" y="678155"/>
                  </a:lnTo>
                  <a:lnTo>
                    <a:pt x="662973" y="645756"/>
                  </a:lnTo>
                  <a:lnTo>
                    <a:pt x="690742" y="609733"/>
                  </a:lnTo>
                  <a:lnTo>
                    <a:pt x="714259" y="570450"/>
                  </a:lnTo>
                  <a:lnTo>
                    <a:pt x="733168" y="528270"/>
                  </a:lnTo>
                  <a:lnTo>
                    <a:pt x="747114" y="483557"/>
                  </a:lnTo>
                  <a:lnTo>
                    <a:pt x="755743" y="436674"/>
                  </a:lnTo>
                  <a:lnTo>
                    <a:pt x="758698" y="387984"/>
                  </a:lnTo>
                  <a:lnTo>
                    <a:pt x="755743" y="339322"/>
                  </a:lnTo>
                  <a:lnTo>
                    <a:pt x="747114" y="292462"/>
                  </a:lnTo>
                  <a:lnTo>
                    <a:pt x="733168" y="247768"/>
                  </a:lnTo>
                  <a:lnTo>
                    <a:pt x="714259" y="205604"/>
                  </a:lnTo>
                  <a:lnTo>
                    <a:pt x="690742" y="166333"/>
                  </a:lnTo>
                  <a:lnTo>
                    <a:pt x="662973" y="130320"/>
                  </a:lnTo>
                  <a:lnTo>
                    <a:pt x="631306" y="97928"/>
                  </a:lnTo>
                  <a:lnTo>
                    <a:pt x="596097" y="69521"/>
                  </a:lnTo>
                  <a:lnTo>
                    <a:pt x="557701" y="45464"/>
                  </a:lnTo>
                  <a:lnTo>
                    <a:pt x="516473" y="26119"/>
                  </a:lnTo>
                  <a:lnTo>
                    <a:pt x="472768" y="11851"/>
                  </a:lnTo>
                  <a:lnTo>
                    <a:pt x="426941" y="3023"/>
                  </a:lnTo>
                  <a:lnTo>
                    <a:pt x="37934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9050">
              <a:solidFill>
                <a:schemeClr val="bg1"/>
              </a:solidFill>
            </a:ln>
            <a:effectLst>
              <a:outerShdw blurRad="203200" dir="240000" sx="110000" sy="110000" algn="ctr" rotWithShape="0">
                <a:srgbClr val="0070C0">
                  <a:alpha val="49000"/>
                </a:srgbClr>
              </a:outerShdw>
            </a:effectLst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893520" y="4080174"/>
            <a:ext cx="726370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Arial" panose="020B0604020202020204" pitchFamily="34" charset="0"/>
              </a:rPr>
              <a:t>В состав местного совета агломерации входят </a:t>
            </a:r>
            <a:r>
              <a:rPr lang="ru-RU" sz="1100" dirty="0" smtClean="0">
                <a:latin typeface="Arial" panose="020B0604020202020204" pitchFamily="34" charset="0"/>
              </a:rPr>
              <a:t>МИО и </a:t>
            </a:r>
            <a:r>
              <a:rPr lang="ru-RU" sz="1100" dirty="0" err="1" smtClean="0">
                <a:latin typeface="Arial" panose="020B0604020202020204" pitchFamily="34" charset="0"/>
              </a:rPr>
              <a:t>маслихаты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</a:rPr>
              <a:t>столицы или города республиканского значения, области, населенные пункты которого входят в агломерацию, города областного значения (центра агломерации) с численностью населения свыше пятисот тысяч человек, районов, населенные пункты которого входят в агломерацию, представители </a:t>
            </a:r>
            <a:r>
              <a:rPr lang="ru-RU" sz="1100" dirty="0" smtClean="0">
                <a:latin typeface="Arial" panose="020B0604020202020204" pitchFamily="34" charset="0"/>
              </a:rPr>
              <a:t>НПП «</a:t>
            </a:r>
            <a:r>
              <a:rPr lang="ru-RU" sz="1100" dirty="0" err="1" smtClean="0">
                <a:latin typeface="Arial" panose="020B0604020202020204" pitchFamily="34" charset="0"/>
              </a:rPr>
              <a:t>Атамекен</a:t>
            </a:r>
            <a:r>
              <a:rPr lang="ru-RU" sz="1100" dirty="0" smtClean="0">
                <a:latin typeface="Arial" panose="020B0604020202020204" pitchFamily="34" charset="0"/>
              </a:rPr>
              <a:t>» </a:t>
            </a:r>
            <a:r>
              <a:rPr lang="ru-RU" sz="1100" dirty="0">
                <a:latin typeface="Arial" panose="020B0604020202020204" pitchFamily="34" charset="0"/>
              </a:rPr>
              <a:t>и неправительственных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20032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1515" y="93633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Комплексный план развития агломерации</a:t>
            </a:r>
          </a:p>
        </p:txBody>
      </p:sp>
      <p:sp>
        <p:nvSpPr>
          <p:cNvPr id="14" name="Прямоугольник 15"/>
          <p:cNvSpPr/>
          <p:nvPr/>
        </p:nvSpPr>
        <p:spPr>
          <a:xfrm>
            <a:off x="351515" y="1253174"/>
            <a:ext cx="8697069" cy="268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Оценка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текущего состояния социально-экономического развития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населенных пунктов, входящих в состав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агломерации</a:t>
            </a:r>
          </a:p>
          <a:p>
            <a:pPr>
              <a:spcAft>
                <a:spcPts val="500"/>
              </a:spcAft>
            </a:pPr>
            <a:endParaRPr lang="ru-RU" sz="100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Проблемы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городского и пространственного планирования, развития коммунальной, транспортной и социальной инфраструктуры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агломерации</a:t>
            </a:r>
          </a:p>
          <a:p>
            <a:pPr>
              <a:spcAft>
                <a:spcPts val="500"/>
              </a:spcAft>
            </a:pPr>
            <a:endParaRPr lang="ru-RU" sz="100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Цели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и задачи развития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агломерации</a:t>
            </a:r>
          </a:p>
          <a:p>
            <a:pPr>
              <a:spcAft>
                <a:spcPts val="500"/>
              </a:spcAft>
            </a:pPr>
            <a:endParaRPr lang="ru-RU" sz="100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Основные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показатели (индикаторы),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характеризующие цели и задачи развития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агломерации</a:t>
            </a:r>
          </a:p>
          <a:p>
            <a:pPr>
              <a:spcAft>
                <a:spcPts val="500"/>
              </a:spcAft>
            </a:pPr>
            <a:endParaRPr lang="ru-RU" sz="100" b="1" u="sng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Комплекс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мероприятий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сгруппированных по задачам развития агломерации, с указанием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источников и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объема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финансирования</a:t>
            </a:r>
            <a:r>
              <a:rPr lang="ru-RU" sz="1350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сроков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реализации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мероприятий и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ответственных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исполнителей</a:t>
            </a:r>
          </a:p>
          <a:p>
            <a:pPr>
              <a:spcAft>
                <a:spcPts val="500"/>
              </a:spcAft>
            </a:pPr>
            <a:endParaRPr lang="ru-RU" sz="100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Оценка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социально-экономической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эффективности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Комплексного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плана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15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1122948" y="699731"/>
            <a:ext cx="5261949" cy="50209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Состав Комплексного плана:</a:t>
            </a:r>
            <a:endParaRPr lang="ru-RU" altLang="ru-RU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7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624601" y="765134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1301899"/>
            <a:ext cx="277616" cy="252000"/>
          </a:xfrm>
          <a:prstGeom prst="rect">
            <a:avLst/>
          </a:prstGeom>
        </p:spPr>
      </p:pic>
      <p:pic>
        <p:nvPicPr>
          <p:cNvPr id="22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1837465"/>
            <a:ext cx="277616" cy="252000"/>
          </a:xfrm>
          <a:prstGeom prst="rect">
            <a:avLst/>
          </a:prstGeom>
        </p:spPr>
      </p:pic>
      <p:pic>
        <p:nvPicPr>
          <p:cNvPr id="2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737761"/>
            <a:ext cx="277616" cy="252000"/>
          </a:xfrm>
          <a:prstGeom prst="rect">
            <a:avLst/>
          </a:prstGeom>
        </p:spPr>
      </p:pic>
      <p:pic>
        <p:nvPicPr>
          <p:cNvPr id="2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3107354"/>
            <a:ext cx="277616" cy="252000"/>
          </a:xfrm>
          <a:prstGeom prst="rect">
            <a:avLst/>
          </a:prstGeom>
        </p:spPr>
      </p:pic>
      <p:pic>
        <p:nvPicPr>
          <p:cNvPr id="2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3626800"/>
            <a:ext cx="277616" cy="25200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 flipV="1">
            <a:off x="1122948" y="699731"/>
            <a:ext cx="3989741" cy="372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122948" y="1201830"/>
            <a:ext cx="3989741" cy="56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7894" y="4972487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8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537" y="4315673"/>
            <a:ext cx="84189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Комплексный план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разрабатывается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секретариатом </a:t>
            </a:r>
            <a:r>
              <a:rPr lang="ru-RU" sz="1400" dirty="0">
                <a:latin typeface="Arial" panose="020B0604020202020204" pitchFamily="34" charset="0"/>
              </a:rPr>
              <a:t>местного совета агломерации на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пятилетний </a:t>
            </a:r>
            <a:r>
              <a:rPr lang="ru-RU" sz="1400" dirty="0">
                <a:latin typeface="Arial" panose="020B0604020202020204" pitchFamily="34" charset="0"/>
              </a:rPr>
              <a:t>период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</a:rPr>
              <a:t>и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утверждается Правительством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РК </a:t>
            </a:r>
            <a:r>
              <a:rPr lang="ru-RU" sz="1400" dirty="0" smtClean="0">
                <a:latin typeface="Arial" panose="020B0604020202020204" pitchFamily="34" charset="0"/>
              </a:rPr>
              <a:t>по </a:t>
            </a:r>
            <a:r>
              <a:rPr lang="ru-RU" sz="1400" dirty="0">
                <a:latin typeface="Arial" panose="020B0604020202020204" pitchFamily="34" charset="0"/>
              </a:rPr>
              <a:t>согласованию с Администрацией Президента </a:t>
            </a:r>
            <a:r>
              <a:rPr lang="ru-RU" sz="1400" dirty="0" smtClean="0">
                <a:latin typeface="Arial" panose="020B0604020202020204" pitchFamily="34" charset="0"/>
              </a:rPr>
              <a:t>РК</a:t>
            </a:r>
            <a:endParaRPr lang="ru-RU" sz="1400" dirty="0">
              <a:latin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298010" y="4147091"/>
            <a:ext cx="8521998" cy="42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372643"/>
            <a:ext cx="277616" cy="252000"/>
          </a:xfrm>
          <a:prstGeom prst="rect">
            <a:avLst/>
          </a:prstGeom>
        </p:spPr>
      </p:pic>
      <p:sp>
        <p:nvSpPr>
          <p:cNvPr id="34" name="Shape 2530"/>
          <p:cNvSpPr/>
          <p:nvPr/>
        </p:nvSpPr>
        <p:spPr>
          <a:xfrm>
            <a:off x="728291" y="843080"/>
            <a:ext cx="171450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841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83487" y="694739"/>
            <a:ext cx="8215426" cy="554294"/>
          </a:xfrm>
          <a:prstGeom prst="round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9050" cap="flat" cmpd="sng" algn="ctr">
            <a:solidFill>
              <a:srgbClr val="1D4999"/>
            </a:solidFill>
            <a:prstDash val="sysDash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537" y="66577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Компетенции, передаваемые МИО 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в 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рамках основного законопроекта</a:t>
            </a:r>
            <a:endParaRPr lang="ru-RU" alt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14" name="Прямоугольник 15"/>
          <p:cNvSpPr/>
          <p:nvPr/>
        </p:nvSpPr>
        <p:spPr>
          <a:xfrm>
            <a:off x="432645" y="2063917"/>
            <a:ext cx="8697069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Участвуют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в совместном решении вопросов местного значения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населенных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пунктов, входящих в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состав агломерации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Участвуют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в подготовке и подписании соглашения</a:t>
            </a:r>
            <a:r>
              <a:rPr lang="ru-RU" sz="1350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о совместном решении вопросов местного значения на территории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агломерации между городом-центром и пригородной зоной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Участвуют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в создании и деятельности местного совета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агломерации</a:t>
            </a:r>
          </a:p>
          <a:p>
            <a:pPr algn="just" defTabSz="515653">
              <a:defRPr/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О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казывают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содействие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МИО районов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населенные пункты которых входят в агломерацию, в решении вопросов развития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агломерации</a:t>
            </a:r>
          </a:p>
          <a:p>
            <a:pPr algn="just" defTabSz="515653">
              <a:defRPr/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ринимают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меры по повышению конкурентных возможностей агломерации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среди других агломераций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мира</a:t>
            </a:r>
          </a:p>
          <a:p>
            <a:pPr algn="just" defTabSz="515653">
              <a:defRPr/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Н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аправляют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предложения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для включения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в комплексный план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развития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агломерации</a:t>
            </a:r>
          </a:p>
        </p:txBody>
      </p:sp>
      <p:sp>
        <p:nvSpPr>
          <p:cNvPr id="15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46931" y="1360866"/>
            <a:ext cx="8887743" cy="703051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МИО столицы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, города республиканского значения и области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населенные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пункты которой входят в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агломерацию:</a:t>
            </a: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7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71921" y="1530693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081923"/>
            <a:ext cx="277616" cy="252000"/>
          </a:xfrm>
          <a:prstGeom prst="rect">
            <a:avLst/>
          </a:prstGeom>
        </p:spPr>
      </p:pic>
      <p:pic>
        <p:nvPicPr>
          <p:cNvPr id="22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632854"/>
            <a:ext cx="277616" cy="252000"/>
          </a:xfrm>
          <a:prstGeom prst="rect">
            <a:avLst/>
          </a:prstGeom>
        </p:spPr>
      </p:pic>
      <p:pic>
        <p:nvPicPr>
          <p:cNvPr id="2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3718651"/>
            <a:ext cx="277616" cy="252000"/>
          </a:xfrm>
          <a:prstGeom prst="rect">
            <a:avLst/>
          </a:prstGeom>
        </p:spPr>
      </p:pic>
      <p:pic>
        <p:nvPicPr>
          <p:cNvPr id="2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4249530"/>
            <a:ext cx="277616" cy="252000"/>
          </a:xfrm>
          <a:prstGeom prst="rect">
            <a:avLst/>
          </a:prstGeom>
        </p:spPr>
      </p:pic>
      <p:pic>
        <p:nvPicPr>
          <p:cNvPr id="2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4813140"/>
            <a:ext cx="277616" cy="25200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 flipV="1">
            <a:off x="518494" y="1337012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18494" y="2002818"/>
            <a:ext cx="4474320" cy="85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23608" y="4940046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9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pic>
        <p:nvPicPr>
          <p:cNvPr id="3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3287843"/>
            <a:ext cx="277616" cy="252000"/>
          </a:xfrm>
          <a:prstGeom prst="rect">
            <a:avLst/>
          </a:prstGeom>
        </p:spPr>
      </p:pic>
      <p:sp>
        <p:nvSpPr>
          <p:cNvPr id="27" name="Shape 2617"/>
          <p:cNvSpPr/>
          <p:nvPr/>
        </p:nvSpPr>
        <p:spPr>
          <a:xfrm>
            <a:off x="139987" y="1626898"/>
            <a:ext cx="209550" cy="176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18" name="Прямоугольник 15"/>
          <p:cNvSpPr/>
          <p:nvPr/>
        </p:nvSpPr>
        <p:spPr>
          <a:xfrm>
            <a:off x="483487" y="651584"/>
            <a:ext cx="86970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В рамках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законопроектов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акиматы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регионов наделяются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/>
                <a:cs typeface="Arial Narrow" panose="020B0606020202030204"/>
              </a:rPr>
              <a:t>25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дополнительными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полномочиями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5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(</a:t>
            </a:r>
            <a:r>
              <a:rPr lang="ru-RU" sz="1100" b="1" i="1" dirty="0" smtClean="0">
                <a:solidFill>
                  <a:srgbClr val="00B050"/>
                </a:solidFill>
                <a:latin typeface="Arial" panose="020B0604020202020204"/>
                <a:cs typeface="Arial Narrow" panose="020B0606020202030204"/>
              </a:rPr>
              <a:t>11</a:t>
            </a: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полномочий – в рамках основного </a:t>
            </a: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законопроекта, </a:t>
            </a:r>
            <a:r>
              <a:rPr lang="ru-RU" sz="1100" b="1" i="1" dirty="0" smtClean="0">
                <a:solidFill>
                  <a:srgbClr val="00B050"/>
                </a:solidFill>
                <a:latin typeface="Arial" panose="020B0604020202020204"/>
                <a:cs typeface="Arial Narrow" panose="020B0606020202030204"/>
              </a:rPr>
              <a:t>14</a:t>
            </a: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полномочий – в рамках </a:t>
            </a: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сопутствующего 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законопроекта</a:t>
            </a: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)</a:t>
            </a:r>
            <a:endParaRPr lang="ru-RU" sz="1100" i="1" dirty="0">
              <a:latin typeface="Arial" panose="020B0604020202020204"/>
              <a:cs typeface="Arial Narrow" panose="020B0606020202030204"/>
            </a:endParaRPr>
          </a:p>
        </p:txBody>
      </p:sp>
    </p:spTree>
    <p:extLst>
      <p:ext uri="{BB962C8B-B14F-4D97-AF65-F5344CB8AC3E}">
        <p14:creationId xmlns:p14="http://schemas.microsoft.com/office/powerpoint/2010/main" val="6551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 cap="flat" cmpd="sng" algn="ctr">
          <a:noFill/>
          <a:prstDash val="solid"/>
        </a:ln>
        <a:effectLst/>
      </a:spPr>
      <a:bodyPr spcFirstLastPara="0" vert="horz" wrap="square" lIns="162192" tIns="162192" rIns="162192" bIns="162192" numCol="1" spcCol="1270" anchor="ctr" anchorCtr="0">
        <a:noAutofit/>
      </a:bodyPr>
      <a:lstStyle>
        <a:defPPr marL="180975" indent="-180975" defTabSz="914400" fontAlgn="auto">
          <a:spcBef>
            <a:spcPts val="0"/>
          </a:spcBef>
          <a:spcAft>
            <a:spcPts val="0"/>
          </a:spcAft>
          <a:buFont typeface="Arial" panose="020B0604020202020204" pitchFamily="34" charset="0"/>
          <a:buChar char="•"/>
          <a:defRPr sz="1400" cap="small" dirty="0" smtClean="0">
            <a:solidFill>
              <a:srgbClr val="002060"/>
            </a:solidFill>
            <a:latin typeface="Arial" panose="020B0604020202020204" pitchFamily="34" charset="0"/>
            <a:ea typeface="Tahoma" panose="020B0604030504040204" pitchFamily="34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2. Дополнительны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irm Format - template_Blue">
  <a:themeElements>
    <a:clrScheme name="McKinsey Cyan-Blue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9F0FF"/>
      </a:accent1>
      <a:accent2>
        <a:srgbClr val="00ADEF"/>
      </a:accent2>
      <a:accent3>
        <a:srgbClr val="0065BD"/>
      </a:accent3>
      <a:accent4>
        <a:srgbClr val="002960"/>
      </a:accent4>
      <a:accent5>
        <a:srgbClr val="F27F00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rm Format - template - blue - wide.potx" id="{13C89596-CA46-49FE-8759-AF466791A752}" vid="{129FEF66-2A94-41F7-B48D-E9EEFD99D971}"/>
    </a:ext>
  </a:extLst>
</a:theme>
</file>

<file path=ppt/theme/theme4.xml><?xml version="1.0" encoding="utf-8"?>
<a:theme xmlns:a="http://schemas.openxmlformats.org/drawingml/2006/main" name="1_Firm Format - template_Blue">
  <a:themeElements>
    <a:clrScheme name="McKinsey Cyan-Blue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9F0FF"/>
      </a:accent1>
      <a:accent2>
        <a:srgbClr val="00ADEF"/>
      </a:accent2>
      <a:accent3>
        <a:srgbClr val="0065BD"/>
      </a:accent3>
      <a:accent4>
        <a:srgbClr val="002960"/>
      </a:accent4>
      <a:accent5>
        <a:srgbClr val="F27F00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rm Format - template - blue - wide.potx" id="{13C89596-CA46-49FE-8759-AF466791A752}" vid="{129FEF66-2A94-41F7-B48D-E9EEFD99D971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35344</TotalTime>
  <Words>1377</Words>
  <Application>Microsoft Office PowerPoint</Application>
  <PresentationFormat>Экран (16:9)</PresentationFormat>
  <Paragraphs>187</Paragraphs>
  <Slides>15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30" baseType="lpstr">
      <vt:lpstr>맑은 고딕</vt:lpstr>
      <vt:lpstr>ＭＳ Ｐゴシック</vt:lpstr>
      <vt:lpstr>Arial</vt:lpstr>
      <vt:lpstr>Arial Narrow</vt:lpstr>
      <vt:lpstr>Calibri</vt:lpstr>
      <vt:lpstr>Calibri Light</vt:lpstr>
      <vt:lpstr>Gill Sans</vt:lpstr>
      <vt:lpstr>Segoe UI Light</vt:lpstr>
      <vt:lpstr>Tahoma</vt:lpstr>
      <vt:lpstr>Times New Roman</vt:lpstr>
      <vt:lpstr>Тема Office</vt:lpstr>
      <vt:lpstr>1_2. Дополнительные</vt:lpstr>
      <vt:lpstr>Firm Format - template_Blue</vt:lpstr>
      <vt:lpstr>1_Firm Format - template_Blue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Бюджетный кодекс РК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Миржан Иманбаев</dc:creator>
  <cp:lastModifiedBy>Аубакирова Бибисара</cp:lastModifiedBy>
  <cp:revision>598</cp:revision>
  <cp:lastPrinted>2022-10-07T06:06:08Z</cp:lastPrinted>
  <dcterms:created xsi:type="dcterms:W3CDTF">2017-09-18T08:04:07Z</dcterms:created>
  <dcterms:modified xsi:type="dcterms:W3CDTF">2022-10-20T04:12:15Z</dcterms:modified>
</cp:coreProperties>
</file>