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39"/>
  </p:notesMasterIdLst>
  <p:sldIdLst>
    <p:sldId id="3778" r:id="rId2"/>
    <p:sldId id="3779" r:id="rId3"/>
    <p:sldId id="3781" r:id="rId4"/>
    <p:sldId id="3782" r:id="rId5"/>
    <p:sldId id="3783" r:id="rId6"/>
    <p:sldId id="3784" r:id="rId7"/>
    <p:sldId id="3785" r:id="rId8"/>
    <p:sldId id="3786" r:id="rId9"/>
    <p:sldId id="3787" r:id="rId10"/>
    <p:sldId id="3788" r:id="rId11"/>
    <p:sldId id="3789" r:id="rId12"/>
    <p:sldId id="3791" r:id="rId13"/>
    <p:sldId id="3790" r:id="rId14"/>
    <p:sldId id="3792" r:id="rId15"/>
    <p:sldId id="3755" r:id="rId16"/>
    <p:sldId id="3793" r:id="rId17"/>
    <p:sldId id="3794" r:id="rId18"/>
    <p:sldId id="3795" r:id="rId19"/>
    <p:sldId id="3796" r:id="rId20"/>
    <p:sldId id="3797" r:id="rId21"/>
    <p:sldId id="3798" r:id="rId22"/>
    <p:sldId id="3799" r:id="rId23"/>
    <p:sldId id="3800" r:id="rId24"/>
    <p:sldId id="3801" r:id="rId25"/>
    <p:sldId id="3802" r:id="rId26"/>
    <p:sldId id="3804" r:id="rId27"/>
    <p:sldId id="3815" r:id="rId28"/>
    <p:sldId id="3806" r:id="rId29"/>
    <p:sldId id="3807" r:id="rId30"/>
    <p:sldId id="3816" r:id="rId31"/>
    <p:sldId id="3803" r:id="rId32"/>
    <p:sldId id="3817" r:id="rId33"/>
    <p:sldId id="3818" r:id="rId34"/>
    <p:sldId id="3770" r:id="rId35"/>
    <p:sldId id="3819" r:id="rId36"/>
    <p:sldId id="3820" r:id="rId37"/>
    <p:sldId id="3821" r:id="rId38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раим Атанаева" initials="МА" lastIdx="3" clrIdx="0"/>
  <p:cmAuthor id="2" name="Magzhan Amangazy" initials="M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587"/>
    <a:srgbClr val="4F81BD"/>
    <a:srgbClr val="1F497D"/>
    <a:srgbClr val="000000"/>
    <a:srgbClr val="FFFFFF"/>
    <a:srgbClr val="558ED5"/>
    <a:srgbClr val="3399FF"/>
    <a:srgbClr val="FFC000"/>
    <a:srgbClr val="002060"/>
    <a:srgbClr val="00B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94249" autoAdjust="0"/>
  </p:normalViewPr>
  <p:slideViewPr>
    <p:cSldViewPr snapToGrid="0">
      <p:cViewPr varScale="1">
        <p:scale>
          <a:sx n="104" d="100"/>
          <a:sy n="104" d="100"/>
        </p:scale>
        <p:origin x="138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3.181\das\&#1055;&#1054;&#1057;&#1051;&#1040;&#1053;&#1048;&#1045;%202022\&#1056;&#1072;&#1089;&#1095;&#1077;&#1090;&#1099;%20&#1043;&#1054;&#1053;&#1057;%2004.1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.abilmazhinova\Desktop\&#1055;&#1088;&#1077;&#1079;&#1077;&#1085;&#1090;&#1072;&#1094;&#1080;&#1103;\&#1051;&#1080;&#1089;&#1090;%20Microsoft%20Excel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.abilmazhinova\Desktop\&#1055;&#1088;&#1077;&#1079;&#1077;&#1085;&#1090;&#1072;&#1094;&#1080;&#1103;\&#1051;&#1080;&#1089;&#1090;%20Microsoft%20Excel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.abilmazhinova\Downloads\3.1.%20&#1063;&#1080;&#1089;&#1083;&#1086;%20&#1088;&#1086;&#1076;&#1080;&#1074;&#1096;&#1080;&#1093;&#1089;&#1103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.abilmazhinova\AppData\Local\Microsoft\Windows\INetCache\Content.Outlook\CPGKWJCY\&#1051;&#1080;&#1089;&#1090;%20Microsoft%20Excel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1998</c:v>
                </c:pt>
                <c:pt idx="1">
                  <c:v>2017</c:v>
                </c:pt>
                <c:pt idx="2">
                  <c:v>2030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89</c:v>
                </c:pt>
                <c:pt idx="1">
                  <c:v>200</c:v>
                </c:pt>
                <c:pt idx="2">
                  <c:v>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63-47D7-9743-CFDEE5DFC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831400"/>
        <c:axId val="151827872"/>
      </c:barChart>
      <c:catAx>
        <c:axId val="151831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51827872"/>
        <c:crosses val="autoZero"/>
        <c:auto val="1"/>
        <c:lblAlgn val="ctr"/>
        <c:lblOffset val="100"/>
        <c:noMultiLvlLbl val="0"/>
      </c:catAx>
      <c:valAx>
        <c:axId val="1518278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1831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C45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2022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82000</c:v>
                </c:pt>
                <c:pt idx="1">
                  <c:v>195000</c:v>
                </c:pt>
                <c:pt idx="2">
                  <c:v>262000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0B-4A0B-BF8E-739BF4C60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509640"/>
        <c:axId val="155505328"/>
      </c:barChart>
      <c:catAx>
        <c:axId val="155509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55505328"/>
        <c:crosses val="autoZero"/>
        <c:auto val="1"/>
        <c:lblAlgn val="ctr"/>
        <c:lblOffset val="100"/>
        <c:noMultiLvlLbl val="0"/>
      </c:catAx>
      <c:valAx>
        <c:axId val="1555053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5509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'график +'!$A$18</c:f>
              <c:strCache>
                <c:ptCount val="1"/>
                <c:pt idx="0">
                  <c:v>действ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numRef>
              <c:f>'график +'!$B$17:$S$17</c:f>
              <c:numCache>
                <c:formatCode>General</c:formatCode>
                <c:ptCount val="1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</c:numCache>
            </c:numRef>
          </c:cat>
          <c:val>
            <c:numRef>
              <c:f>'график +'!$B$18:$S$18</c:f>
              <c:numCache>
                <c:formatCode>#,##0</c:formatCode>
                <c:ptCount val="18"/>
                <c:pt idx="0">
                  <c:v>579.00946010255302</c:v>
                </c:pt>
                <c:pt idx="1">
                  <c:v>641.39772942860304</c:v>
                </c:pt>
                <c:pt idx="2">
                  <c:v>710.50833477453489</c:v>
                </c:pt>
                <c:pt idx="3">
                  <c:v>787.06560784649105</c:v>
                </c:pt>
                <c:pt idx="4">
                  <c:v>871.8719270919504</c:v>
                </c:pt>
                <c:pt idx="5">
                  <c:v>965.81612723610806</c:v>
                </c:pt>
                <c:pt idx="6">
                  <c:v>1069.8828149457986</c:v>
                </c:pt>
                <c:pt idx="7">
                  <c:v>1185.1626882562084</c:v>
                </c:pt>
                <c:pt idx="8">
                  <c:v>1312.863967915815</c:v>
                </c:pt>
                <c:pt idx="9">
                  <c:v>1454.3250604587442</c:v>
                </c:pt>
                <c:pt idx="10">
                  <c:v>1611.0285857231738</c:v>
                </c:pt>
                <c:pt idx="11">
                  <c:v>1784.6169158348459</c:v>
                </c:pt>
                <c:pt idx="12">
                  <c:v>1976.9093885160505</c:v>
                </c:pt>
                <c:pt idx="13">
                  <c:v>2189.9213751286547</c:v>
                </c:pt>
                <c:pt idx="14">
                  <c:v>2425.885403298767</c:v>
                </c:pt>
                <c:pt idx="15">
                  <c:v>2687.2745555042102</c:v>
                </c:pt>
                <c:pt idx="16">
                  <c:v>2976.8283888597884</c:v>
                </c:pt>
                <c:pt idx="17">
                  <c:v>3297.5816477594303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981-4B2F-A25A-6C041CACABC8}"/>
            </c:ext>
          </c:extLst>
        </c:ser>
        <c:ser>
          <c:idx val="1"/>
          <c:order val="1"/>
          <c:tx>
            <c:strRef>
              <c:f>'график +'!$A$19</c:f>
              <c:strCache>
                <c:ptCount val="1"/>
                <c:pt idx="0">
                  <c:v>предлаг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numRef>
              <c:f>'график +'!$B$17:$S$17</c:f>
              <c:numCache>
                <c:formatCode>General</c:formatCode>
                <c:ptCount val="1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</c:numCache>
            </c:numRef>
          </c:cat>
          <c:val>
            <c:numRef>
              <c:f>'график +'!$B$19:$S$19</c:f>
              <c:numCache>
                <c:formatCode>0</c:formatCode>
                <c:ptCount val="18"/>
                <c:pt idx="0">
                  <c:v>551.30146409782242</c:v>
                </c:pt>
                <c:pt idx="1">
                  <c:v>589.28869640214759</c:v>
                </c:pt>
                <c:pt idx="2">
                  <c:v>633.63597540039541</c:v>
                </c:pt>
                <c:pt idx="3">
                  <c:v>676.75720556094848</c:v>
                </c:pt>
                <c:pt idx="4">
                  <c:v>720.1118964402591</c:v>
                </c:pt>
                <c:pt idx="5">
                  <c:v>762.53688988918441</c:v>
                </c:pt>
                <c:pt idx="6">
                  <c:v>802.4923958553203</c:v>
                </c:pt>
                <c:pt idx="7">
                  <c:v>837.9698463622957</c:v>
                </c:pt>
                <c:pt idx="8">
                  <c:v>866.3793607765399</c:v>
                </c:pt>
                <c:pt idx="9">
                  <c:v>884.41251561731531</c:v>
                </c:pt>
                <c:pt idx="10">
                  <c:v>887.87522396154463</c:v>
                </c:pt>
                <c:pt idx="11">
                  <c:v>871.48446050150937</c:v>
                </c:pt>
                <c:pt idx="12">
                  <c:v>828.6212820073282</c:v>
                </c:pt>
                <c:pt idx="13">
                  <c:v>881</c:v>
                </c:pt>
                <c:pt idx="14">
                  <c:v>881</c:v>
                </c:pt>
                <c:pt idx="15">
                  <c:v>881</c:v>
                </c:pt>
                <c:pt idx="16">
                  <c:v>881</c:v>
                </c:pt>
                <c:pt idx="17">
                  <c:v>880.85415711256394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981-4B2F-A25A-6C041CACA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504544"/>
        <c:axId val="155504936"/>
      </c:lineChart>
      <c:catAx>
        <c:axId val="15550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55504936"/>
        <c:crosses val="autoZero"/>
        <c:auto val="0"/>
        <c:lblAlgn val="ctr"/>
        <c:lblOffset val="100"/>
        <c:noMultiLvlLbl val="0"/>
      </c:catAx>
      <c:valAx>
        <c:axId val="15550493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55045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9828197992241521"/>
          <c:y val="3.1939864878539795E-2"/>
          <c:w val="0.21882551922396173"/>
          <c:h val="0.107345437843673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Лист1!$C$3:$C$8</c:f>
              <c:strCache>
                <c:ptCount val="6"/>
                <c:pt idx="0">
                  <c:v>Военное дело и безопасность</c:v>
                </c:pt>
                <c:pt idx="1">
                  <c:v>Медицина</c:v>
                </c:pt>
                <c:pt idx="2">
                  <c:v>Естественные науки</c:v>
                </c:pt>
                <c:pt idx="3">
                  <c:v>Технические науки и технологии</c:v>
                </c:pt>
                <c:pt idx="4">
                  <c:v>Услуги</c:v>
                </c:pt>
                <c:pt idx="5">
                  <c:v>Образование</c:v>
                </c:pt>
              </c:strCache>
            </c:strRef>
          </c:cat>
          <c:val>
            <c:numRef>
              <c:f>Лист1!$D$3:$D$8</c:f>
              <c:numCache>
                <c:formatCode>General</c:formatCode>
                <c:ptCount val="6"/>
                <c:pt idx="0">
                  <c:v>81.3</c:v>
                </c:pt>
                <c:pt idx="1">
                  <c:v>74.3</c:v>
                </c:pt>
                <c:pt idx="2">
                  <c:v>72.2</c:v>
                </c:pt>
                <c:pt idx="3">
                  <c:v>72.099999999999994</c:v>
                </c:pt>
                <c:pt idx="4">
                  <c:v>71.599999999999994</c:v>
                </c:pt>
                <c:pt idx="5">
                  <c:v>71.5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6B-4F84-87A7-127148F76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4149320"/>
        <c:axId val="274143440"/>
      </c:barChart>
      <c:catAx>
        <c:axId val="274149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74143440"/>
        <c:crosses val="autoZero"/>
        <c:auto val="1"/>
        <c:lblAlgn val="ctr"/>
        <c:lblOffset val="100"/>
        <c:noMultiLvlLbl val="0"/>
      </c:catAx>
      <c:valAx>
        <c:axId val="274143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4149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Лист1!$C$13:$C$15</c:f>
              <c:strCache>
                <c:ptCount val="3"/>
                <c:pt idx="0">
                  <c:v>Право</c:v>
                </c:pt>
                <c:pt idx="1">
                  <c:v>Гуманитарные науки</c:v>
                </c:pt>
                <c:pt idx="2">
                  <c:v>Ветеринария</c:v>
                </c:pt>
              </c:strCache>
            </c:strRef>
          </c:cat>
          <c:val>
            <c:numRef>
              <c:f>Лист1!$D$13:$D$15</c:f>
              <c:numCache>
                <c:formatCode>General</c:formatCode>
                <c:ptCount val="3"/>
                <c:pt idx="0">
                  <c:v>44.6</c:v>
                </c:pt>
                <c:pt idx="1">
                  <c:v>58</c:v>
                </c:pt>
                <c:pt idx="2">
                  <c:v>65.8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69-4F17-B3DF-03EB7DAFEC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4143832"/>
        <c:axId val="274144224"/>
      </c:barChart>
      <c:catAx>
        <c:axId val="274143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74144224"/>
        <c:crosses val="autoZero"/>
        <c:auto val="1"/>
        <c:lblAlgn val="ctr"/>
        <c:lblOffset val="100"/>
        <c:noMultiLvlLbl val="0"/>
      </c:catAx>
      <c:valAx>
        <c:axId val="2741442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4143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176000</c:v>
                </c:pt>
                <c:pt idx="1">
                  <c:v>215714</c:v>
                </c:pt>
                <c:pt idx="2">
                  <c:v>301602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63-47D7-9743-CFDEE5DFC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829048"/>
        <c:axId val="151829440"/>
      </c:barChart>
      <c:catAx>
        <c:axId val="151829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51829440"/>
        <c:crosses val="autoZero"/>
        <c:auto val="1"/>
        <c:lblAlgn val="ctr"/>
        <c:lblOffset val="100"/>
        <c:noMultiLvlLbl val="0"/>
      </c:catAx>
      <c:valAx>
        <c:axId val="15182944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1829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'[3.1. Число родившихся.xlsx]Все население'!$B$6:$W$6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'[3.1. Число родившихся.xlsx]Все население'!$B$7:$W$7</c:f>
              <c:numCache>
                <c:formatCode>#,##0</c:formatCode>
                <c:ptCount val="22"/>
                <c:pt idx="0">
                  <c:v>222</c:v>
                </c:pt>
                <c:pt idx="1">
                  <c:v>221</c:v>
                </c:pt>
                <c:pt idx="2">
                  <c:v>227</c:v>
                </c:pt>
                <c:pt idx="3">
                  <c:v>248</c:v>
                </c:pt>
                <c:pt idx="4">
                  <c:v>273</c:v>
                </c:pt>
                <c:pt idx="5">
                  <c:v>279</c:v>
                </c:pt>
                <c:pt idx="6">
                  <c:v>302</c:v>
                </c:pt>
                <c:pt idx="7">
                  <c:v>322</c:v>
                </c:pt>
                <c:pt idx="8">
                  <c:v>358</c:v>
                </c:pt>
                <c:pt idx="9">
                  <c:v>356</c:v>
                </c:pt>
                <c:pt idx="10">
                  <c:v>368</c:v>
                </c:pt>
                <c:pt idx="11">
                  <c:v>373</c:v>
                </c:pt>
                <c:pt idx="12">
                  <c:v>381</c:v>
                </c:pt>
                <c:pt idx="13">
                  <c:v>387</c:v>
                </c:pt>
                <c:pt idx="14">
                  <c:v>399</c:v>
                </c:pt>
                <c:pt idx="15">
                  <c:v>398</c:v>
                </c:pt>
                <c:pt idx="16">
                  <c:v>401</c:v>
                </c:pt>
                <c:pt idx="17">
                  <c:v>390</c:v>
                </c:pt>
                <c:pt idx="18">
                  <c:v>398</c:v>
                </c:pt>
                <c:pt idx="19">
                  <c:v>402</c:v>
                </c:pt>
                <c:pt idx="20">
                  <c:v>427</c:v>
                </c:pt>
                <c:pt idx="21">
                  <c:v>446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0F3-41FC-A39D-8E52A5162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9710744"/>
        <c:axId val="269712704"/>
      </c:lineChart>
      <c:catAx>
        <c:axId val="26971074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269712704"/>
        <c:crosses val="autoZero"/>
        <c:auto val="1"/>
        <c:lblAlgn val="ctr"/>
        <c:lblOffset val="100"/>
        <c:tickMarkSkip val="2"/>
        <c:noMultiLvlLbl val="0"/>
      </c:catAx>
      <c:valAx>
        <c:axId val="269712704"/>
        <c:scaling>
          <c:orientation val="minMax"/>
          <c:min val="2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69710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-5400000" vert="horz" anchor="ctr" anchorCtr="0"/>
    <a:lstStyle/>
    <a:p>
      <a:pPr>
        <a:defRPr sz="9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8320476517971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Предполагаемое количество выпускников 11 классов школ</c:v>
                </c:pt>
              </c:strCache>
            </c:strRef>
          </c:tx>
          <c:spPr>
            <a:solidFill>
              <a:srgbClr val="4F81BD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2023*</c:v>
                </c:pt>
                <c:pt idx="4">
                  <c:v>2024*</c:v>
                </c:pt>
                <c:pt idx="5">
                  <c:v>2025*</c:v>
                </c:pt>
                <c:pt idx="6">
                  <c:v>2026*</c:v>
                </c:pt>
                <c:pt idx="7">
                  <c:v>2027*</c:v>
                </c:pt>
                <c:pt idx="8">
                  <c:v>2028*</c:v>
                </c:pt>
                <c:pt idx="9">
                  <c:v>2029*</c:v>
                </c:pt>
                <c:pt idx="10">
                  <c:v>2030*</c:v>
                </c:pt>
              </c:strCache>
            </c:strRef>
          </c:cat>
          <c:val>
            <c:numRef>
              <c:f>Лист1!$B$2:$B$12</c:f>
              <c:numCache>
                <c:formatCode>#,##0</c:formatCode>
                <c:ptCount val="11"/>
                <c:pt idx="0">
                  <c:v>136520</c:v>
                </c:pt>
                <c:pt idx="1">
                  <c:v>146174</c:v>
                </c:pt>
                <c:pt idx="2">
                  <c:v>158447</c:v>
                </c:pt>
                <c:pt idx="3">
                  <c:v>179057</c:v>
                </c:pt>
                <c:pt idx="4">
                  <c:v>192208</c:v>
                </c:pt>
                <c:pt idx="5">
                  <c:v>215764</c:v>
                </c:pt>
                <c:pt idx="6">
                  <c:v>243589</c:v>
                </c:pt>
                <c:pt idx="7">
                  <c:v>256431</c:v>
                </c:pt>
                <c:pt idx="8">
                  <c:v>279688</c:v>
                </c:pt>
                <c:pt idx="9">
                  <c:v>270218</c:v>
                </c:pt>
                <c:pt idx="10">
                  <c:v>301602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C09-47C8-9CD3-48A6574953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9713488"/>
        <c:axId val="269711920"/>
      </c:barChart>
      <c:catAx>
        <c:axId val="26971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269711920"/>
        <c:crosses val="autoZero"/>
        <c:auto val="1"/>
        <c:lblAlgn val="ctr"/>
        <c:lblOffset val="100"/>
        <c:noMultiLvlLbl val="0"/>
      </c:catAx>
      <c:valAx>
        <c:axId val="269711920"/>
        <c:scaling>
          <c:orientation val="minMax"/>
          <c:min val="100000"/>
        </c:scaling>
        <c:delete val="1"/>
        <c:axPos val="l"/>
        <c:numFmt formatCode="#,##0" sourceLinked="1"/>
        <c:majorTickMark val="out"/>
        <c:minorTickMark val="none"/>
        <c:tickLblPos val="nextTo"/>
        <c:crossAx val="26971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1991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61</c:v>
                </c:pt>
                <c:pt idx="1">
                  <c:v>119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B5-40BE-8B41-663DCEBDE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9711528"/>
        <c:axId val="269712312"/>
      </c:barChart>
      <c:catAx>
        <c:axId val="269711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269712312"/>
        <c:crosses val="autoZero"/>
        <c:auto val="1"/>
        <c:lblAlgn val="ctr"/>
        <c:lblOffset val="100"/>
        <c:noMultiLvlLbl val="0"/>
      </c:catAx>
      <c:valAx>
        <c:axId val="2697123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9711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1991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288.39999999999998</c:v>
                </c:pt>
                <c:pt idx="1">
                  <c:v>614.70000000000005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B5-40BE-8B41-663DCEBDE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510424"/>
        <c:axId val="155505720"/>
      </c:barChart>
      <c:catAx>
        <c:axId val="155510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55505720"/>
        <c:crosses val="autoZero"/>
        <c:auto val="1"/>
        <c:lblAlgn val="ctr"/>
        <c:lblOffset val="100"/>
        <c:noMultiLvlLbl val="0"/>
      </c:catAx>
      <c:valAx>
        <c:axId val="155505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5510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'[Лист Microsoft Excel.xlsx]Лист1'!$A$2:$A$22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'[Лист Microsoft Excel.xlsx]Лист1'!$B$2:$B$22</c:f>
              <c:numCache>
                <c:formatCode>General</c:formatCode>
                <c:ptCount val="21"/>
                <c:pt idx="0">
                  <c:v>37.799999999999997</c:v>
                </c:pt>
                <c:pt idx="1">
                  <c:v>43.1</c:v>
                </c:pt>
                <c:pt idx="2">
                  <c:v>49.2</c:v>
                </c:pt>
                <c:pt idx="3">
                  <c:v>50.8</c:v>
                </c:pt>
                <c:pt idx="4">
                  <c:v>55.6</c:v>
                </c:pt>
                <c:pt idx="5">
                  <c:v>57.2</c:v>
                </c:pt>
                <c:pt idx="6">
                  <c:v>55.7</c:v>
                </c:pt>
                <c:pt idx="7">
                  <c:v>52.5</c:v>
                </c:pt>
                <c:pt idx="8">
                  <c:v>49.3</c:v>
                </c:pt>
                <c:pt idx="9">
                  <c:v>49.6</c:v>
                </c:pt>
                <c:pt idx="10">
                  <c:v>49.5</c:v>
                </c:pt>
                <c:pt idx="11">
                  <c:v>53.1</c:v>
                </c:pt>
                <c:pt idx="12">
                  <c:v>53.4</c:v>
                </c:pt>
                <c:pt idx="13">
                  <c:v>50.9</c:v>
                </c:pt>
                <c:pt idx="14">
                  <c:v>48.4</c:v>
                </c:pt>
                <c:pt idx="15">
                  <c:v>48.4</c:v>
                </c:pt>
                <c:pt idx="16">
                  <c:v>51.1</c:v>
                </c:pt>
                <c:pt idx="17">
                  <c:v>54.3</c:v>
                </c:pt>
                <c:pt idx="18">
                  <c:v>60.7</c:v>
                </c:pt>
                <c:pt idx="19">
                  <c:v>67</c:v>
                </c:pt>
                <c:pt idx="20">
                  <c:v>64.099999999999994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C0D-45D4-A73A-49994B838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506504"/>
        <c:axId val="155507288"/>
      </c:lineChart>
      <c:catAx>
        <c:axId val="155506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2880000" vert="horz"/>
          <a:lstStyle/>
          <a:p>
            <a:pPr>
              <a:defRPr sz="900"/>
            </a:pPr>
            <a:endParaRPr lang="ru-RU"/>
          </a:p>
        </c:txPr>
        <c:crossAx val="155507288"/>
        <c:crosses val="autoZero"/>
        <c:auto val="1"/>
        <c:lblAlgn val="ctr"/>
        <c:lblOffset val="100"/>
        <c:noMultiLvlLbl val="0"/>
      </c:catAx>
      <c:valAx>
        <c:axId val="155507288"/>
        <c:scaling>
          <c:orientation val="minMax"/>
          <c:min val="35"/>
        </c:scaling>
        <c:delete val="1"/>
        <c:axPos val="l"/>
        <c:numFmt formatCode="General" sourceLinked="1"/>
        <c:majorTickMark val="out"/>
        <c:minorTickMark val="none"/>
        <c:tickLblPos val="nextTo"/>
        <c:crossAx val="155506504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n>
            <a:noFill/>
          </a:ln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65741</c:v>
                </c:pt>
                <c:pt idx="1">
                  <c:v>71714</c:v>
                </c:pt>
                <c:pt idx="2">
                  <c:v>88204</c:v>
                </c:pt>
                <c:pt idx="3">
                  <c:v>90000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0B-4A0B-BF8E-739BF4C60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508856"/>
        <c:axId val="155511208"/>
      </c:barChart>
      <c:catAx>
        <c:axId val="155508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55511208"/>
        <c:crosses val="autoZero"/>
        <c:auto val="1"/>
        <c:lblAlgn val="ctr"/>
        <c:lblOffset val="100"/>
        <c:noMultiLvlLbl val="0"/>
      </c:catAx>
      <c:valAx>
        <c:axId val="15551120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5508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2022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16000</c:v>
                </c:pt>
                <c:pt idx="1">
                  <c:v>36000</c:v>
                </c:pt>
                <c:pt idx="2">
                  <c:v>52000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0B-4A0B-BF8E-739BF4C60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503760"/>
        <c:axId val="155509248"/>
      </c:barChart>
      <c:catAx>
        <c:axId val="15550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55509248"/>
        <c:crosses val="autoZero"/>
        <c:auto val="1"/>
        <c:lblAlgn val="ctr"/>
        <c:lblOffset val="100"/>
        <c:noMultiLvlLbl val="0"/>
      </c:catAx>
      <c:valAx>
        <c:axId val="15550924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550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23BB8-A7F8-4147-8A7F-905EC9EFA0A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5B0CA2-5259-48A2-97C0-D22783E59092}">
      <dgm:prSet phldrT="[Текст]"/>
      <dgm:spPr/>
      <dgm:t>
        <a:bodyPr/>
        <a:lstStyle/>
        <a:p>
          <a:r>
            <a:rPr lang="ru-RU" dirty="0"/>
            <a:t>ОБРАЗО-ВАНИЕ</a:t>
          </a:r>
        </a:p>
      </dgm:t>
    </dgm:pt>
    <dgm:pt modelId="{8C522C7F-FA7E-4C4D-8552-D13D06B7B8F0}" type="parTrans" cxnId="{097F6FF2-1C09-4EC8-8568-03B84D8FCAE2}">
      <dgm:prSet/>
      <dgm:spPr/>
      <dgm:t>
        <a:bodyPr/>
        <a:lstStyle/>
        <a:p>
          <a:endParaRPr lang="ru-RU"/>
        </a:p>
      </dgm:t>
    </dgm:pt>
    <dgm:pt modelId="{5D37B890-4B1B-42CC-8BF7-30D237E20E13}" type="sibTrans" cxnId="{097F6FF2-1C09-4EC8-8568-03B84D8FCAE2}">
      <dgm:prSet/>
      <dgm:spPr/>
      <dgm:t>
        <a:bodyPr/>
        <a:lstStyle/>
        <a:p>
          <a:endParaRPr lang="ru-RU"/>
        </a:p>
      </dgm:t>
    </dgm:pt>
    <dgm:pt modelId="{ED8BACB1-EBC8-43C4-870F-F9BDB71E10CF}">
      <dgm:prSet phldrT="[Текст]"/>
      <dgm:spPr/>
      <dgm:t>
        <a:bodyPr/>
        <a:lstStyle/>
        <a:p>
          <a:endParaRPr lang="ru-RU" dirty="0"/>
        </a:p>
      </dgm:t>
    </dgm:pt>
    <dgm:pt modelId="{9338027A-A84C-4C1F-B2C8-6DEE49BD7FF0}" type="parTrans" cxnId="{84A17D25-594F-4247-993A-0023650D2184}">
      <dgm:prSet/>
      <dgm:spPr/>
      <dgm:t>
        <a:bodyPr/>
        <a:lstStyle/>
        <a:p>
          <a:endParaRPr lang="ru-RU"/>
        </a:p>
      </dgm:t>
    </dgm:pt>
    <dgm:pt modelId="{678500F1-2F03-41D6-8A2C-EE0E6DBCB9C7}" type="sibTrans" cxnId="{84A17D25-594F-4247-993A-0023650D2184}">
      <dgm:prSet/>
      <dgm:spPr/>
      <dgm:t>
        <a:bodyPr/>
        <a:lstStyle/>
        <a:p>
          <a:endParaRPr lang="ru-RU"/>
        </a:p>
      </dgm:t>
    </dgm:pt>
    <dgm:pt modelId="{0E98CB5E-D4E3-4644-9106-4FF043FA3022}">
      <dgm:prSet phldrT="[Текст]"/>
      <dgm:spPr/>
      <dgm:t>
        <a:bodyPr/>
        <a:lstStyle/>
        <a:p>
          <a:endParaRPr lang="ru-RU" dirty="0"/>
        </a:p>
      </dgm:t>
    </dgm:pt>
    <dgm:pt modelId="{D0D82102-754A-4B02-9B86-B42A14C9AA21}" type="parTrans" cxnId="{AE36F1A2-5214-4ECD-A68D-0C5A9F06A996}">
      <dgm:prSet/>
      <dgm:spPr/>
      <dgm:t>
        <a:bodyPr/>
        <a:lstStyle/>
        <a:p>
          <a:endParaRPr lang="ru-RU"/>
        </a:p>
      </dgm:t>
    </dgm:pt>
    <dgm:pt modelId="{CEEEEC29-800C-4C0F-B0B6-18298DED5590}" type="sibTrans" cxnId="{AE36F1A2-5214-4ECD-A68D-0C5A9F06A996}">
      <dgm:prSet/>
      <dgm:spPr/>
      <dgm:t>
        <a:bodyPr/>
        <a:lstStyle/>
        <a:p>
          <a:endParaRPr lang="ru-RU"/>
        </a:p>
      </dgm:t>
    </dgm:pt>
    <dgm:pt modelId="{44641467-6BBE-419F-A19C-66DC78A4CD43}">
      <dgm:prSet phldrT="[Текст]"/>
      <dgm:spPr/>
      <dgm:t>
        <a:bodyPr/>
        <a:lstStyle/>
        <a:p>
          <a:endParaRPr lang="ru-RU" dirty="0"/>
        </a:p>
      </dgm:t>
    </dgm:pt>
    <dgm:pt modelId="{0A3327D6-A6B3-49BA-B472-CCBF0567FC82}" type="parTrans" cxnId="{7E08F782-587B-41D0-991C-7D6A0DE3AFE7}">
      <dgm:prSet/>
      <dgm:spPr/>
      <dgm:t>
        <a:bodyPr/>
        <a:lstStyle/>
        <a:p>
          <a:endParaRPr lang="ru-RU"/>
        </a:p>
      </dgm:t>
    </dgm:pt>
    <dgm:pt modelId="{A2C1BC5C-E3C0-4885-A369-04C0282F14F2}" type="sibTrans" cxnId="{7E08F782-587B-41D0-991C-7D6A0DE3AFE7}">
      <dgm:prSet/>
      <dgm:spPr/>
      <dgm:t>
        <a:bodyPr/>
        <a:lstStyle/>
        <a:p>
          <a:endParaRPr lang="ru-RU"/>
        </a:p>
      </dgm:t>
    </dgm:pt>
    <dgm:pt modelId="{7702AD50-51B3-41C3-BAAB-E67605FEAD45}">
      <dgm:prSet phldrT="[Текст]"/>
      <dgm:spPr/>
      <dgm:t>
        <a:bodyPr/>
        <a:lstStyle/>
        <a:p>
          <a:endParaRPr lang="ru-RU" dirty="0"/>
        </a:p>
      </dgm:t>
    </dgm:pt>
    <dgm:pt modelId="{C717E2BE-C2F9-4382-ABDA-AB69C3016DCB}" type="parTrans" cxnId="{9B95E8AA-6CA5-4FA1-B324-3D1808950724}">
      <dgm:prSet/>
      <dgm:spPr/>
      <dgm:t>
        <a:bodyPr/>
        <a:lstStyle/>
        <a:p>
          <a:endParaRPr lang="ru-RU"/>
        </a:p>
      </dgm:t>
    </dgm:pt>
    <dgm:pt modelId="{135BC038-D3CA-4759-841C-9DC44D1060AA}" type="sibTrans" cxnId="{9B95E8AA-6CA5-4FA1-B324-3D1808950724}">
      <dgm:prSet/>
      <dgm:spPr/>
      <dgm:t>
        <a:bodyPr/>
        <a:lstStyle/>
        <a:p>
          <a:endParaRPr lang="ru-RU"/>
        </a:p>
      </dgm:t>
    </dgm:pt>
    <dgm:pt modelId="{E7FCB7AD-6F91-4CE1-9A12-5B8F32407D83}" type="pres">
      <dgm:prSet presAssocID="{81F23BB8-A7F8-4147-8A7F-905EC9EFA0A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FA94FC-D891-4164-9B1B-5903E74075D8}" type="pres">
      <dgm:prSet presAssocID="{545B0CA2-5259-48A2-97C0-D22783E59092}" presName="centerShape" presStyleLbl="node0" presStyleIdx="0" presStyleCnt="1"/>
      <dgm:spPr/>
      <dgm:t>
        <a:bodyPr/>
        <a:lstStyle/>
        <a:p>
          <a:endParaRPr lang="ru-RU"/>
        </a:p>
      </dgm:t>
    </dgm:pt>
    <dgm:pt modelId="{B5E963AF-3049-41B0-A545-74981B7B3609}" type="pres">
      <dgm:prSet presAssocID="{ED8BACB1-EBC8-43C4-870F-F9BDB71E10C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A6C3C4-09B7-49C3-86B2-F1555977FA58}" type="pres">
      <dgm:prSet presAssocID="{ED8BACB1-EBC8-43C4-870F-F9BDB71E10CF}" presName="dummy" presStyleCnt="0"/>
      <dgm:spPr/>
    </dgm:pt>
    <dgm:pt modelId="{A6669D47-5FB0-43D3-90FB-F9A6508DC742}" type="pres">
      <dgm:prSet presAssocID="{678500F1-2F03-41D6-8A2C-EE0E6DBCB9C7}" presName="sibTrans" presStyleLbl="sibTrans2D1" presStyleIdx="0" presStyleCnt="3"/>
      <dgm:spPr/>
      <dgm:t>
        <a:bodyPr/>
        <a:lstStyle/>
        <a:p>
          <a:endParaRPr lang="ru-RU"/>
        </a:p>
      </dgm:t>
    </dgm:pt>
    <dgm:pt modelId="{79B20DE8-341A-4D68-9048-8CED7CAC0D5B}" type="pres">
      <dgm:prSet presAssocID="{0E98CB5E-D4E3-4644-9106-4FF043FA302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612966-B37F-4058-951F-74232DEE93B0}" type="pres">
      <dgm:prSet presAssocID="{0E98CB5E-D4E3-4644-9106-4FF043FA3022}" presName="dummy" presStyleCnt="0"/>
      <dgm:spPr/>
    </dgm:pt>
    <dgm:pt modelId="{FD686E59-CDB6-4A35-B9E8-C690367F596F}" type="pres">
      <dgm:prSet presAssocID="{CEEEEC29-800C-4C0F-B0B6-18298DED5590}" presName="sibTrans" presStyleLbl="sibTrans2D1" presStyleIdx="1" presStyleCnt="3"/>
      <dgm:spPr/>
      <dgm:t>
        <a:bodyPr/>
        <a:lstStyle/>
        <a:p>
          <a:endParaRPr lang="ru-RU"/>
        </a:p>
      </dgm:t>
    </dgm:pt>
    <dgm:pt modelId="{F7E727CB-3DEC-4A71-BC8A-34E8A135E58D}" type="pres">
      <dgm:prSet presAssocID="{44641467-6BBE-419F-A19C-66DC78A4CD4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21291-66C4-4D04-909C-ABA56011F5E9}" type="pres">
      <dgm:prSet presAssocID="{44641467-6BBE-419F-A19C-66DC78A4CD43}" presName="dummy" presStyleCnt="0"/>
      <dgm:spPr/>
    </dgm:pt>
    <dgm:pt modelId="{FF3AFB4E-DEB1-4A7B-8762-C947EC981449}" type="pres">
      <dgm:prSet presAssocID="{A2C1BC5C-E3C0-4885-A369-04C0282F14F2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5A519B19-04A4-4B0D-94BC-2A11957AB54E}" type="presOf" srcId="{81F23BB8-A7F8-4147-8A7F-905EC9EFA0A5}" destId="{E7FCB7AD-6F91-4CE1-9A12-5B8F32407D83}" srcOrd="0" destOrd="0" presId="urn:microsoft.com/office/officeart/2005/8/layout/radial6"/>
    <dgm:cxn modelId="{F6A50A83-722A-4244-ADC6-0F40167EC65F}" type="presOf" srcId="{A2C1BC5C-E3C0-4885-A369-04C0282F14F2}" destId="{FF3AFB4E-DEB1-4A7B-8762-C947EC981449}" srcOrd="0" destOrd="0" presId="urn:microsoft.com/office/officeart/2005/8/layout/radial6"/>
    <dgm:cxn modelId="{9B95E8AA-6CA5-4FA1-B324-3D1808950724}" srcId="{81F23BB8-A7F8-4147-8A7F-905EC9EFA0A5}" destId="{7702AD50-51B3-41C3-BAAB-E67605FEAD45}" srcOrd="1" destOrd="0" parTransId="{C717E2BE-C2F9-4382-ABDA-AB69C3016DCB}" sibTransId="{135BC038-D3CA-4759-841C-9DC44D1060AA}"/>
    <dgm:cxn modelId="{74392D43-8276-4DE5-B8E3-1D848FE6FEA7}" type="presOf" srcId="{ED8BACB1-EBC8-43C4-870F-F9BDB71E10CF}" destId="{B5E963AF-3049-41B0-A545-74981B7B3609}" srcOrd="0" destOrd="0" presId="urn:microsoft.com/office/officeart/2005/8/layout/radial6"/>
    <dgm:cxn modelId="{AE36F1A2-5214-4ECD-A68D-0C5A9F06A996}" srcId="{545B0CA2-5259-48A2-97C0-D22783E59092}" destId="{0E98CB5E-D4E3-4644-9106-4FF043FA3022}" srcOrd="1" destOrd="0" parTransId="{D0D82102-754A-4B02-9B86-B42A14C9AA21}" sibTransId="{CEEEEC29-800C-4C0F-B0B6-18298DED5590}"/>
    <dgm:cxn modelId="{22DD7971-5449-4C76-A155-7625D0C8DA40}" type="presOf" srcId="{678500F1-2F03-41D6-8A2C-EE0E6DBCB9C7}" destId="{A6669D47-5FB0-43D3-90FB-F9A6508DC742}" srcOrd="0" destOrd="0" presId="urn:microsoft.com/office/officeart/2005/8/layout/radial6"/>
    <dgm:cxn modelId="{537D4642-415F-425F-B31C-1CAA6BBFC0AF}" type="presOf" srcId="{545B0CA2-5259-48A2-97C0-D22783E59092}" destId="{D7FA94FC-D891-4164-9B1B-5903E74075D8}" srcOrd="0" destOrd="0" presId="urn:microsoft.com/office/officeart/2005/8/layout/radial6"/>
    <dgm:cxn modelId="{84A17D25-594F-4247-993A-0023650D2184}" srcId="{545B0CA2-5259-48A2-97C0-D22783E59092}" destId="{ED8BACB1-EBC8-43C4-870F-F9BDB71E10CF}" srcOrd="0" destOrd="0" parTransId="{9338027A-A84C-4C1F-B2C8-6DEE49BD7FF0}" sibTransId="{678500F1-2F03-41D6-8A2C-EE0E6DBCB9C7}"/>
    <dgm:cxn modelId="{94AFF90D-B015-4A7B-95C5-29735B352093}" type="presOf" srcId="{CEEEEC29-800C-4C0F-B0B6-18298DED5590}" destId="{FD686E59-CDB6-4A35-B9E8-C690367F596F}" srcOrd="0" destOrd="0" presId="urn:microsoft.com/office/officeart/2005/8/layout/radial6"/>
    <dgm:cxn modelId="{2C4B2468-59E9-478A-835C-5C78380DFD3F}" type="presOf" srcId="{0E98CB5E-D4E3-4644-9106-4FF043FA3022}" destId="{79B20DE8-341A-4D68-9048-8CED7CAC0D5B}" srcOrd="0" destOrd="0" presId="urn:microsoft.com/office/officeart/2005/8/layout/radial6"/>
    <dgm:cxn modelId="{097F6FF2-1C09-4EC8-8568-03B84D8FCAE2}" srcId="{81F23BB8-A7F8-4147-8A7F-905EC9EFA0A5}" destId="{545B0CA2-5259-48A2-97C0-D22783E59092}" srcOrd="0" destOrd="0" parTransId="{8C522C7F-FA7E-4C4D-8552-D13D06B7B8F0}" sibTransId="{5D37B890-4B1B-42CC-8BF7-30D237E20E13}"/>
    <dgm:cxn modelId="{7E08F782-587B-41D0-991C-7D6A0DE3AFE7}" srcId="{545B0CA2-5259-48A2-97C0-D22783E59092}" destId="{44641467-6BBE-419F-A19C-66DC78A4CD43}" srcOrd="2" destOrd="0" parTransId="{0A3327D6-A6B3-49BA-B472-CCBF0567FC82}" sibTransId="{A2C1BC5C-E3C0-4885-A369-04C0282F14F2}"/>
    <dgm:cxn modelId="{F5E6FFFE-26E1-413F-9566-F28605058F58}" type="presOf" srcId="{44641467-6BBE-419F-A19C-66DC78A4CD43}" destId="{F7E727CB-3DEC-4A71-BC8A-34E8A135E58D}" srcOrd="0" destOrd="0" presId="urn:microsoft.com/office/officeart/2005/8/layout/radial6"/>
    <dgm:cxn modelId="{60A04019-7187-4EE7-855E-8C7775846D99}" type="presParOf" srcId="{E7FCB7AD-6F91-4CE1-9A12-5B8F32407D83}" destId="{D7FA94FC-D891-4164-9B1B-5903E74075D8}" srcOrd="0" destOrd="0" presId="urn:microsoft.com/office/officeart/2005/8/layout/radial6"/>
    <dgm:cxn modelId="{7F83BF61-F6FA-4B95-8FC3-3BE1D63ECBD2}" type="presParOf" srcId="{E7FCB7AD-6F91-4CE1-9A12-5B8F32407D83}" destId="{B5E963AF-3049-41B0-A545-74981B7B3609}" srcOrd="1" destOrd="0" presId="urn:microsoft.com/office/officeart/2005/8/layout/radial6"/>
    <dgm:cxn modelId="{C7CB9F33-C841-4AB0-93E4-232DCC32D608}" type="presParOf" srcId="{E7FCB7AD-6F91-4CE1-9A12-5B8F32407D83}" destId="{B5A6C3C4-09B7-49C3-86B2-F1555977FA58}" srcOrd="2" destOrd="0" presId="urn:microsoft.com/office/officeart/2005/8/layout/radial6"/>
    <dgm:cxn modelId="{6F2CE8CB-4303-4876-88E3-90F2BE35A618}" type="presParOf" srcId="{E7FCB7AD-6F91-4CE1-9A12-5B8F32407D83}" destId="{A6669D47-5FB0-43D3-90FB-F9A6508DC742}" srcOrd="3" destOrd="0" presId="urn:microsoft.com/office/officeart/2005/8/layout/radial6"/>
    <dgm:cxn modelId="{49CFE500-2AF4-40EB-8A6C-7B815056324B}" type="presParOf" srcId="{E7FCB7AD-6F91-4CE1-9A12-5B8F32407D83}" destId="{79B20DE8-341A-4D68-9048-8CED7CAC0D5B}" srcOrd="4" destOrd="0" presId="urn:microsoft.com/office/officeart/2005/8/layout/radial6"/>
    <dgm:cxn modelId="{DC2B2946-302A-4B74-86A2-85D8E60F6EF8}" type="presParOf" srcId="{E7FCB7AD-6F91-4CE1-9A12-5B8F32407D83}" destId="{E1612966-B37F-4058-951F-74232DEE93B0}" srcOrd="5" destOrd="0" presId="urn:microsoft.com/office/officeart/2005/8/layout/radial6"/>
    <dgm:cxn modelId="{0172E08B-440F-48E4-AA14-0C76B5AD1CDE}" type="presParOf" srcId="{E7FCB7AD-6F91-4CE1-9A12-5B8F32407D83}" destId="{FD686E59-CDB6-4A35-B9E8-C690367F596F}" srcOrd="6" destOrd="0" presId="urn:microsoft.com/office/officeart/2005/8/layout/radial6"/>
    <dgm:cxn modelId="{BD6E5E99-3D7E-4C43-A5E7-94DEC3A7713F}" type="presParOf" srcId="{E7FCB7AD-6F91-4CE1-9A12-5B8F32407D83}" destId="{F7E727CB-3DEC-4A71-BC8A-34E8A135E58D}" srcOrd="7" destOrd="0" presId="urn:microsoft.com/office/officeart/2005/8/layout/radial6"/>
    <dgm:cxn modelId="{A4482528-BD72-45C4-A19A-05B3BE0E64ED}" type="presParOf" srcId="{E7FCB7AD-6F91-4CE1-9A12-5B8F32407D83}" destId="{C0321291-66C4-4D04-909C-ABA56011F5E9}" srcOrd="8" destOrd="0" presId="urn:microsoft.com/office/officeart/2005/8/layout/radial6"/>
    <dgm:cxn modelId="{8D288EE5-64B2-4A92-B49D-104CC111C477}" type="presParOf" srcId="{E7FCB7AD-6F91-4CE1-9A12-5B8F32407D83}" destId="{FF3AFB4E-DEB1-4A7B-8762-C947EC981449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AFB4E-DEB1-4A7B-8762-C947EC981449}">
      <dsp:nvSpPr>
        <dsp:cNvPr id="0" name=""/>
        <dsp:cNvSpPr/>
      </dsp:nvSpPr>
      <dsp:spPr>
        <a:xfrm>
          <a:off x="913932" y="326847"/>
          <a:ext cx="2181710" cy="2181710"/>
        </a:xfrm>
        <a:prstGeom prst="blockArc">
          <a:avLst>
            <a:gd name="adj1" fmla="val 9000000"/>
            <a:gd name="adj2" fmla="val 16200000"/>
            <a:gd name="adj3" fmla="val 46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86E59-CDB6-4A35-B9E8-C690367F596F}">
      <dsp:nvSpPr>
        <dsp:cNvPr id="0" name=""/>
        <dsp:cNvSpPr/>
      </dsp:nvSpPr>
      <dsp:spPr>
        <a:xfrm>
          <a:off x="913932" y="326847"/>
          <a:ext cx="2181710" cy="2181710"/>
        </a:xfrm>
        <a:prstGeom prst="blockArc">
          <a:avLst>
            <a:gd name="adj1" fmla="val 1800000"/>
            <a:gd name="adj2" fmla="val 9000000"/>
            <a:gd name="adj3" fmla="val 46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69D47-5FB0-43D3-90FB-F9A6508DC742}">
      <dsp:nvSpPr>
        <dsp:cNvPr id="0" name=""/>
        <dsp:cNvSpPr/>
      </dsp:nvSpPr>
      <dsp:spPr>
        <a:xfrm>
          <a:off x="913932" y="326847"/>
          <a:ext cx="2181710" cy="2181710"/>
        </a:xfrm>
        <a:prstGeom prst="blockArc">
          <a:avLst>
            <a:gd name="adj1" fmla="val 16200000"/>
            <a:gd name="adj2" fmla="val 1800000"/>
            <a:gd name="adj3" fmla="val 46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A94FC-D891-4164-9B1B-5903E74075D8}">
      <dsp:nvSpPr>
        <dsp:cNvPr id="0" name=""/>
        <dsp:cNvSpPr/>
      </dsp:nvSpPr>
      <dsp:spPr>
        <a:xfrm>
          <a:off x="1503590" y="916505"/>
          <a:ext cx="1002393" cy="10023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ОБРАЗО-ВАНИЕ</a:t>
          </a:r>
        </a:p>
      </dsp:txBody>
      <dsp:txXfrm>
        <a:off x="1650387" y="1063302"/>
        <a:ext cx="708799" cy="708799"/>
      </dsp:txXfrm>
    </dsp:sp>
    <dsp:sp modelId="{B5E963AF-3049-41B0-A545-74981B7B3609}">
      <dsp:nvSpPr>
        <dsp:cNvPr id="0" name=""/>
        <dsp:cNvSpPr/>
      </dsp:nvSpPr>
      <dsp:spPr>
        <a:xfrm>
          <a:off x="1653949" y="1269"/>
          <a:ext cx="701675" cy="7016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756707" y="104027"/>
        <a:ext cx="496159" cy="496159"/>
      </dsp:txXfrm>
    </dsp:sp>
    <dsp:sp modelId="{79B20DE8-341A-4D68-9048-8CED7CAC0D5B}">
      <dsp:nvSpPr>
        <dsp:cNvPr id="0" name=""/>
        <dsp:cNvSpPr/>
      </dsp:nvSpPr>
      <dsp:spPr>
        <a:xfrm>
          <a:off x="2576781" y="1599661"/>
          <a:ext cx="701675" cy="7016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679539" y="1702419"/>
        <a:ext cx="496159" cy="496159"/>
      </dsp:txXfrm>
    </dsp:sp>
    <dsp:sp modelId="{F7E727CB-3DEC-4A71-BC8A-34E8A135E58D}">
      <dsp:nvSpPr>
        <dsp:cNvPr id="0" name=""/>
        <dsp:cNvSpPr/>
      </dsp:nvSpPr>
      <dsp:spPr>
        <a:xfrm>
          <a:off x="731117" y="1599661"/>
          <a:ext cx="701675" cy="7016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833875" y="1702419"/>
        <a:ext cx="496159" cy="496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8135"/>
          </a:xfrm>
          <a:prstGeom prst="rect">
            <a:avLst/>
          </a:prstGeom>
        </p:spPr>
        <p:txBody>
          <a:bodyPr vert="horz" lIns="90971" tIns="45486" rIns="90971" bIns="454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8135"/>
          </a:xfrm>
          <a:prstGeom prst="rect">
            <a:avLst/>
          </a:prstGeom>
        </p:spPr>
        <p:txBody>
          <a:bodyPr vert="horz" lIns="90971" tIns="45486" rIns="90971" bIns="45486" rtlCol="0"/>
          <a:lstStyle>
            <a:lvl1pPr algn="r">
              <a:defRPr sz="1200"/>
            </a:lvl1pPr>
          </a:lstStyle>
          <a:p>
            <a:fld id="{5E6F26B2-A334-48CB-9EC7-2B5C35AF4E44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71" tIns="45486" rIns="90971" bIns="454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0971" tIns="45486" rIns="90971" bIns="454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30092"/>
            <a:ext cx="2945659" cy="498134"/>
          </a:xfrm>
          <a:prstGeom prst="rect">
            <a:avLst/>
          </a:prstGeom>
        </p:spPr>
        <p:txBody>
          <a:bodyPr vert="horz" lIns="90971" tIns="45486" rIns="90971" bIns="454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30092"/>
            <a:ext cx="2945659" cy="498134"/>
          </a:xfrm>
          <a:prstGeom prst="rect">
            <a:avLst/>
          </a:prstGeom>
        </p:spPr>
        <p:txBody>
          <a:bodyPr vert="horz" lIns="90971" tIns="45486" rIns="90971" bIns="45486" rtlCol="0" anchor="b"/>
          <a:lstStyle>
            <a:lvl1pPr algn="r">
              <a:defRPr sz="1200"/>
            </a:lvl1pPr>
          </a:lstStyle>
          <a:p>
            <a:fld id="{9DD52C0D-EA9D-45E2-A905-27ECF9FDA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70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32A2B-0E36-4D94-BE9F-4F520D8A9F0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64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32A2B-0E36-4D94-BE9F-4F520D8A9F0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496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35:notes"/>
          <p:cNvSpPr txBox="1">
            <a:spLocks noGrp="1"/>
          </p:cNvSpPr>
          <p:nvPr>
            <p:ph type="body" idx="1"/>
          </p:nvPr>
        </p:nvSpPr>
        <p:spPr>
          <a:xfrm>
            <a:off x="684681" y="4337851"/>
            <a:ext cx="5477445" cy="410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8" tIns="91288" rIns="91288" bIns="91288" anchor="t" anchorCtr="0">
            <a:normAutofit/>
          </a:bodyPr>
          <a:lstStyle/>
          <a:p>
            <a:pPr marL="456514" indent="-228257">
              <a:buSzPts val="1100"/>
            </a:pPr>
            <a:endParaRPr/>
          </a:p>
        </p:txBody>
      </p:sp>
      <p:sp>
        <p:nvSpPr>
          <p:cNvPr id="1466" name="Google Shape;146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4213"/>
            <a:ext cx="6088062" cy="3425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072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99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036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5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274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5B7653-4FAA-4E94-8C48-5FCBC951A9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2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6C99C7-85EB-CCA3-E9D1-3A303B32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C202247-BF2B-65FE-7D18-6D51937CD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7775EF5-38C6-94F0-7FBE-7C88401AC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CC66-4C50-412C-9ABC-8CBA831B4990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4E7710E-1154-5AA5-4F7D-A9CE5CA5D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384CAD2-7008-80CD-6F7B-C6958366C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F1DA-2E8C-4182-843F-1A0E7C985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894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40740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84"/>
          <p:cNvSpPr/>
          <p:nvPr/>
        </p:nvSpPr>
        <p:spPr>
          <a:xfrm>
            <a:off x="2506496" y="3046730"/>
            <a:ext cx="829693" cy="662748"/>
          </a:xfrm>
          <a:custGeom>
            <a:avLst/>
            <a:gdLst/>
            <a:ahLst/>
            <a:cxnLst/>
            <a:rect l="l" t="t" r="r" b="b"/>
            <a:pathLst>
              <a:path w="727710" h="730250" extrusionOk="0">
                <a:moveTo>
                  <a:pt x="363679" y="0"/>
                </a:moveTo>
                <a:lnTo>
                  <a:pt x="304688" y="4776"/>
                </a:lnTo>
                <a:lnTo>
                  <a:pt x="248728" y="18606"/>
                </a:lnTo>
                <a:lnTo>
                  <a:pt x="196547" y="40736"/>
                </a:lnTo>
                <a:lnTo>
                  <a:pt x="148894" y="70416"/>
                </a:lnTo>
                <a:lnTo>
                  <a:pt x="106519" y="106895"/>
                </a:lnTo>
                <a:lnTo>
                  <a:pt x="70168" y="149420"/>
                </a:lnTo>
                <a:lnTo>
                  <a:pt x="40593" y="197241"/>
                </a:lnTo>
                <a:lnTo>
                  <a:pt x="18540" y="249606"/>
                </a:lnTo>
                <a:lnTo>
                  <a:pt x="4759" y="305764"/>
                </a:lnTo>
                <a:lnTo>
                  <a:pt x="0" y="364963"/>
                </a:lnTo>
                <a:lnTo>
                  <a:pt x="1205" y="394896"/>
                </a:lnTo>
                <a:lnTo>
                  <a:pt x="10569" y="452668"/>
                </a:lnTo>
                <a:lnTo>
                  <a:pt x="28579" y="507024"/>
                </a:lnTo>
                <a:lnTo>
                  <a:pt x="54487" y="557211"/>
                </a:lnTo>
                <a:lnTo>
                  <a:pt x="87543" y="602478"/>
                </a:lnTo>
                <a:lnTo>
                  <a:pt x="127000" y="642074"/>
                </a:lnTo>
                <a:lnTo>
                  <a:pt x="172108" y="675247"/>
                </a:lnTo>
                <a:lnTo>
                  <a:pt x="222118" y="701246"/>
                </a:lnTo>
                <a:lnTo>
                  <a:pt x="276283" y="719320"/>
                </a:lnTo>
                <a:lnTo>
                  <a:pt x="333852" y="728717"/>
                </a:lnTo>
                <a:lnTo>
                  <a:pt x="363679" y="729927"/>
                </a:lnTo>
                <a:lnTo>
                  <a:pt x="393507" y="728717"/>
                </a:lnTo>
                <a:lnTo>
                  <a:pt x="451075" y="719320"/>
                </a:lnTo>
                <a:lnTo>
                  <a:pt x="505239" y="701246"/>
                </a:lnTo>
                <a:lnTo>
                  <a:pt x="555250" y="675247"/>
                </a:lnTo>
                <a:lnTo>
                  <a:pt x="600357" y="642074"/>
                </a:lnTo>
                <a:lnTo>
                  <a:pt x="639814" y="602478"/>
                </a:lnTo>
                <a:lnTo>
                  <a:pt x="672870" y="557211"/>
                </a:lnTo>
                <a:lnTo>
                  <a:pt x="698778" y="507024"/>
                </a:lnTo>
                <a:lnTo>
                  <a:pt x="716788" y="452668"/>
                </a:lnTo>
                <a:lnTo>
                  <a:pt x="726152" y="394896"/>
                </a:lnTo>
                <a:lnTo>
                  <a:pt x="727358" y="364963"/>
                </a:lnTo>
                <a:lnTo>
                  <a:pt x="726152" y="335030"/>
                </a:lnTo>
                <a:lnTo>
                  <a:pt x="716788" y="277258"/>
                </a:lnTo>
                <a:lnTo>
                  <a:pt x="698778" y="222903"/>
                </a:lnTo>
                <a:lnTo>
                  <a:pt x="672870" y="172716"/>
                </a:lnTo>
                <a:lnTo>
                  <a:pt x="639814" y="127449"/>
                </a:lnTo>
                <a:lnTo>
                  <a:pt x="600357" y="87853"/>
                </a:lnTo>
                <a:lnTo>
                  <a:pt x="555250" y="54679"/>
                </a:lnTo>
                <a:lnTo>
                  <a:pt x="505239" y="28680"/>
                </a:lnTo>
                <a:lnTo>
                  <a:pt x="451075" y="10606"/>
                </a:lnTo>
                <a:lnTo>
                  <a:pt x="393507" y="1209"/>
                </a:lnTo>
                <a:lnTo>
                  <a:pt x="363679" y="0"/>
                </a:lnTo>
                <a:close/>
              </a:path>
            </a:pathLst>
          </a:custGeom>
          <a:solidFill>
            <a:srgbClr val="409BD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7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84"/>
          <p:cNvSpPr/>
          <p:nvPr/>
        </p:nvSpPr>
        <p:spPr>
          <a:xfrm>
            <a:off x="4426968" y="1349887"/>
            <a:ext cx="829693" cy="662748"/>
          </a:xfrm>
          <a:custGeom>
            <a:avLst/>
            <a:gdLst/>
            <a:ahLst/>
            <a:cxnLst/>
            <a:rect l="l" t="t" r="r" b="b"/>
            <a:pathLst>
              <a:path w="727710" h="730250" extrusionOk="0">
                <a:moveTo>
                  <a:pt x="363679" y="0"/>
                </a:moveTo>
                <a:lnTo>
                  <a:pt x="304689" y="4776"/>
                </a:lnTo>
                <a:lnTo>
                  <a:pt x="248728" y="18606"/>
                </a:lnTo>
                <a:lnTo>
                  <a:pt x="196548" y="40736"/>
                </a:lnTo>
                <a:lnTo>
                  <a:pt x="148895" y="70416"/>
                </a:lnTo>
                <a:lnTo>
                  <a:pt x="106519" y="106895"/>
                </a:lnTo>
                <a:lnTo>
                  <a:pt x="70169" y="149420"/>
                </a:lnTo>
                <a:lnTo>
                  <a:pt x="40593" y="197241"/>
                </a:lnTo>
                <a:lnTo>
                  <a:pt x="18540" y="249606"/>
                </a:lnTo>
                <a:lnTo>
                  <a:pt x="4759" y="305764"/>
                </a:lnTo>
                <a:lnTo>
                  <a:pt x="0" y="364963"/>
                </a:lnTo>
                <a:lnTo>
                  <a:pt x="1205" y="394896"/>
                </a:lnTo>
                <a:lnTo>
                  <a:pt x="10569" y="452668"/>
                </a:lnTo>
                <a:lnTo>
                  <a:pt x="28579" y="507024"/>
                </a:lnTo>
                <a:lnTo>
                  <a:pt x="54487" y="557211"/>
                </a:lnTo>
                <a:lnTo>
                  <a:pt x="87544" y="602478"/>
                </a:lnTo>
                <a:lnTo>
                  <a:pt x="127001" y="642074"/>
                </a:lnTo>
                <a:lnTo>
                  <a:pt x="172108" y="675247"/>
                </a:lnTo>
                <a:lnTo>
                  <a:pt x="222119" y="701246"/>
                </a:lnTo>
                <a:lnTo>
                  <a:pt x="276283" y="719320"/>
                </a:lnTo>
                <a:lnTo>
                  <a:pt x="333852" y="728717"/>
                </a:lnTo>
                <a:lnTo>
                  <a:pt x="363679" y="729927"/>
                </a:lnTo>
                <a:lnTo>
                  <a:pt x="393507" y="728717"/>
                </a:lnTo>
                <a:lnTo>
                  <a:pt x="451075" y="719320"/>
                </a:lnTo>
                <a:lnTo>
                  <a:pt x="505239" y="701246"/>
                </a:lnTo>
                <a:lnTo>
                  <a:pt x="555250" y="675247"/>
                </a:lnTo>
                <a:lnTo>
                  <a:pt x="600357" y="642074"/>
                </a:lnTo>
                <a:lnTo>
                  <a:pt x="639814" y="602478"/>
                </a:lnTo>
                <a:lnTo>
                  <a:pt x="672870" y="557211"/>
                </a:lnTo>
                <a:lnTo>
                  <a:pt x="698778" y="507024"/>
                </a:lnTo>
                <a:lnTo>
                  <a:pt x="716788" y="452668"/>
                </a:lnTo>
                <a:lnTo>
                  <a:pt x="726152" y="394896"/>
                </a:lnTo>
                <a:lnTo>
                  <a:pt x="727358" y="364963"/>
                </a:lnTo>
                <a:lnTo>
                  <a:pt x="726152" y="335030"/>
                </a:lnTo>
                <a:lnTo>
                  <a:pt x="716788" y="277258"/>
                </a:lnTo>
                <a:lnTo>
                  <a:pt x="698778" y="222903"/>
                </a:lnTo>
                <a:lnTo>
                  <a:pt x="672870" y="172716"/>
                </a:lnTo>
                <a:lnTo>
                  <a:pt x="639814" y="127449"/>
                </a:lnTo>
                <a:lnTo>
                  <a:pt x="600357" y="87853"/>
                </a:lnTo>
                <a:lnTo>
                  <a:pt x="555250" y="54679"/>
                </a:lnTo>
                <a:lnTo>
                  <a:pt x="505239" y="28680"/>
                </a:lnTo>
                <a:lnTo>
                  <a:pt x="451075" y="10606"/>
                </a:lnTo>
                <a:lnTo>
                  <a:pt x="393507" y="1209"/>
                </a:lnTo>
                <a:lnTo>
                  <a:pt x="363679" y="0"/>
                </a:lnTo>
                <a:close/>
              </a:path>
            </a:pathLst>
          </a:custGeom>
          <a:solidFill>
            <a:srgbClr val="BAF8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7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84"/>
          <p:cNvSpPr/>
          <p:nvPr/>
        </p:nvSpPr>
        <p:spPr>
          <a:xfrm>
            <a:off x="2519086" y="4128425"/>
            <a:ext cx="834037" cy="662748"/>
          </a:xfrm>
          <a:custGeom>
            <a:avLst/>
            <a:gdLst/>
            <a:ahLst/>
            <a:cxnLst/>
            <a:rect l="l" t="t" r="r" b="b"/>
            <a:pathLst>
              <a:path w="731519" h="730250" extrusionOk="0">
                <a:moveTo>
                  <a:pt x="365490" y="0"/>
                </a:moveTo>
                <a:lnTo>
                  <a:pt x="306206" y="4776"/>
                </a:lnTo>
                <a:lnTo>
                  <a:pt x="249967" y="18606"/>
                </a:lnTo>
                <a:lnTo>
                  <a:pt x="197526" y="40736"/>
                </a:lnTo>
                <a:lnTo>
                  <a:pt x="149636" y="70416"/>
                </a:lnTo>
                <a:lnTo>
                  <a:pt x="107049" y="106895"/>
                </a:lnTo>
                <a:lnTo>
                  <a:pt x="70518" y="149420"/>
                </a:lnTo>
                <a:lnTo>
                  <a:pt x="40795" y="197241"/>
                </a:lnTo>
                <a:lnTo>
                  <a:pt x="18632" y="249606"/>
                </a:lnTo>
                <a:lnTo>
                  <a:pt x="4783" y="305764"/>
                </a:lnTo>
                <a:lnTo>
                  <a:pt x="0" y="364963"/>
                </a:lnTo>
                <a:lnTo>
                  <a:pt x="1211" y="394896"/>
                </a:lnTo>
                <a:lnTo>
                  <a:pt x="10622" y="452668"/>
                </a:lnTo>
                <a:lnTo>
                  <a:pt x="28722" y="507023"/>
                </a:lnTo>
                <a:lnTo>
                  <a:pt x="54758" y="557210"/>
                </a:lnTo>
                <a:lnTo>
                  <a:pt x="87980" y="602477"/>
                </a:lnTo>
                <a:lnTo>
                  <a:pt x="127633" y="642073"/>
                </a:lnTo>
                <a:lnTo>
                  <a:pt x="172965" y="675246"/>
                </a:lnTo>
                <a:lnTo>
                  <a:pt x="223225" y="701245"/>
                </a:lnTo>
                <a:lnTo>
                  <a:pt x="277659" y="719319"/>
                </a:lnTo>
                <a:lnTo>
                  <a:pt x="335514" y="728716"/>
                </a:lnTo>
                <a:lnTo>
                  <a:pt x="365490" y="729926"/>
                </a:lnTo>
                <a:lnTo>
                  <a:pt x="395466" y="728716"/>
                </a:lnTo>
                <a:lnTo>
                  <a:pt x="453321" y="719319"/>
                </a:lnTo>
                <a:lnTo>
                  <a:pt x="507755" y="701245"/>
                </a:lnTo>
                <a:lnTo>
                  <a:pt x="558014" y="675246"/>
                </a:lnTo>
                <a:lnTo>
                  <a:pt x="603347" y="642073"/>
                </a:lnTo>
                <a:lnTo>
                  <a:pt x="643000" y="602477"/>
                </a:lnTo>
                <a:lnTo>
                  <a:pt x="676221" y="557210"/>
                </a:lnTo>
                <a:lnTo>
                  <a:pt x="702258" y="507023"/>
                </a:lnTo>
                <a:lnTo>
                  <a:pt x="720358" y="452668"/>
                </a:lnTo>
                <a:lnTo>
                  <a:pt x="729768" y="394896"/>
                </a:lnTo>
                <a:lnTo>
                  <a:pt x="730980" y="364963"/>
                </a:lnTo>
                <a:lnTo>
                  <a:pt x="729768" y="335030"/>
                </a:lnTo>
                <a:lnTo>
                  <a:pt x="720358" y="277258"/>
                </a:lnTo>
                <a:lnTo>
                  <a:pt x="702258" y="222903"/>
                </a:lnTo>
                <a:lnTo>
                  <a:pt x="676221" y="172716"/>
                </a:lnTo>
                <a:lnTo>
                  <a:pt x="643000" y="127449"/>
                </a:lnTo>
                <a:lnTo>
                  <a:pt x="603347" y="87853"/>
                </a:lnTo>
                <a:lnTo>
                  <a:pt x="558014" y="54679"/>
                </a:lnTo>
                <a:lnTo>
                  <a:pt x="507755" y="28680"/>
                </a:lnTo>
                <a:lnTo>
                  <a:pt x="453321" y="10606"/>
                </a:lnTo>
                <a:lnTo>
                  <a:pt x="395466" y="1209"/>
                </a:lnTo>
                <a:lnTo>
                  <a:pt x="365490" y="0"/>
                </a:lnTo>
                <a:close/>
              </a:path>
            </a:pathLst>
          </a:custGeom>
          <a:solidFill>
            <a:srgbClr val="409BD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7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84"/>
          <p:cNvSpPr/>
          <p:nvPr/>
        </p:nvSpPr>
        <p:spPr>
          <a:xfrm>
            <a:off x="2931200" y="3871729"/>
            <a:ext cx="1185896" cy="69156"/>
          </a:xfrm>
          <a:custGeom>
            <a:avLst/>
            <a:gdLst/>
            <a:ahLst/>
            <a:cxnLst/>
            <a:rect l="l" t="t" r="r" b="b"/>
            <a:pathLst>
              <a:path w="1040129" h="76200" extrusionOk="0">
                <a:moveTo>
                  <a:pt x="963673" y="47624"/>
                </a:moveTo>
                <a:lnTo>
                  <a:pt x="963673" y="76200"/>
                </a:lnTo>
                <a:lnTo>
                  <a:pt x="1020823" y="47625"/>
                </a:lnTo>
                <a:lnTo>
                  <a:pt x="963673" y="47624"/>
                </a:lnTo>
                <a:close/>
              </a:path>
              <a:path w="1040129" h="76200" extrusionOk="0">
                <a:moveTo>
                  <a:pt x="963673" y="28574"/>
                </a:moveTo>
                <a:lnTo>
                  <a:pt x="963673" y="47624"/>
                </a:lnTo>
                <a:lnTo>
                  <a:pt x="976373" y="47625"/>
                </a:lnTo>
                <a:lnTo>
                  <a:pt x="976373" y="28575"/>
                </a:lnTo>
                <a:lnTo>
                  <a:pt x="963673" y="28574"/>
                </a:lnTo>
                <a:close/>
              </a:path>
              <a:path w="1040129" h="76200" extrusionOk="0">
                <a:moveTo>
                  <a:pt x="963673" y="0"/>
                </a:moveTo>
                <a:lnTo>
                  <a:pt x="963673" y="28574"/>
                </a:lnTo>
                <a:lnTo>
                  <a:pt x="976373" y="28575"/>
                </a:lnTo>
                <a:lnTo>
                  <a:pt x="976373" y="47625"/>
                </a:lnTo>
                <a:lnTo>
                  <a:pt x="1020825" y="47623"/>
                </a:lnTo>
                <a:lnTo>
                  <a:pt x="1039873" y="38100"/>
                </a:lnTo>
                <a:lnTo>
                  <a:pt x="963673" y="0"/>
                </a:lnTo>
                <a:close/>
              </a:path>
              <a:path w="1040129" h="76200" extrusionOk="0">
                <a:moveTo>
                  <a:pt x="0" y="28573"/>
                </a:moveTo>
                <a:lnTo>
                  <a:pt x="0" y="47623"/>
                </a:lnTo>
                <a:lnTo>
                  <a:pt x="963673" y="47624"/>
                </a:lnTo>
                <a:lnTo>
                  <a:pt x="963673" y="28574"/>
                </a:lnTo>
                <a:lnTo>
                  <a:pt x="0" y="28573"/>
                </a:lnTo>
                <a:close/>
              </a:path>
            </a:pathLst>
          </a:custGeom>
          <a:solidFill>
            <a:srgbClr val="004B5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7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84"/>
          <p:cNvSpPr/>
          <p:nvPr/>
        </p:nvSpPr>
        <p:spPr>
          <a:xfrm>
            <a:off x="2684361" y="3182444"/>
            <a:ext cx="481287" cy="39471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7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84"/>
          <p:cNvSpPr/>
          <p:nvPr/>
        </p:nvSpPr>
        <p:spPr>
          <a:xfrm>
            <a:off x="2634343" y="4303753"/>
            <a:ext cx="602908" cy="38050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7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84"/>
          <p:cNvSpPr/>
          <p:nvPr/>
        </p:nvSpPr>
        <p:spPr>
          <a:xfrm>
            <a:off x="4441249" y="1510373"/>
            <a:ext cx="754108" cy="26832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7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84"/>
          <p:cNvSpPr txBox="1">
            <a:spLocks noGrp="1"/>
          </p:cNvSpPr>
          <p:nvPr>
            <p:ph type="title"/>
          </p:nvPr>
        </p:nvSpPr>
        <p:spPr>
          <a:xfrm>
            <a:off x="634091" y="310923"/>
            <a:ext cx="10923819" cy="32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88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84"/>
          <p:cNvSpPr txBox="1">
            <a:spLocks noGrp="1"/>
          </p:cNvSpPr>
          <p:nvPr>
            <p:ph type="body" idx="1"/>
          </p:nvPr>
        </p:nvSpPr>
        <p:spPr>
          <a:xfrm>
            <a:off x="609600" y="1577341"/>
            <a:ext cx="530352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84"/>
          <p:cNvSpPr txBox="1">
            <a:spLocks noGrp="1"/>
          </p:cNvSpPr>
          <p:nvPr>
            <p:ph type="body" idx="2"/>
          </p:nvPr>
        </p:nvSpPr>
        <p:spPr>
          <a:xfrm>
            <a:off x="6278880" y="1577341"/>
            <a:ext cx="530352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84"/>
          <p:cNvSpPr txBox="1">
            <a:spLocks noGrp="1"/>
          </p:cNvSpPr>
          <p:nvPr>
            <p:ph type="ftr" idx="11"/>
          </p:nvPr>
        </p:nvSpPr>
        <p:spPr>
          <a:xfrm>
            <a:off x="4145282" y="6377940"/>
            <a:ext cx="3901439" cy="287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8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287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84"/>
          <p:cNvSpPr txBox="1">
            <a:spLocks noGrp="1"/>
          </p:cNvSpPr>
          <p:nvPr>
            <p:ph type="sldNum" idx="12"/>
          </p:nvPr>
        </p:nvSpPr>
        <p:spPr>
          <a:xfrm>
            <a:off x="11760482" y="6409245"/>
            <a:ext cx="180997" cy="391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1121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7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1121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7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1121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7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1121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7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1121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7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1121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7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21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7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121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7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1121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7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69669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54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45" r:id="rId4"/>
    <p:sldLayoutId id="2147483846" r:id="rId5"/>
    <p:sldLayoutId id="2147483847" r:id="rId6"/>
    <p:sldLayoutId id="2147483848" r:id="rId7"/>
  </p:sldLayoutIdLst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4FE75C1-B521-4F8F-9A9E-CEB7D1589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DD4B7C9-C61D-46E7-A4A0-111E27785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66" y="417448"/>
            <a:ext cx="2200811" cy="656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9E59E61-C4BF-49C6-A0C8-6EBF4039B0AB}"/>
              </a:ext>
            </a:extLst>
          </p:cNvPr>
          <p:cNvSpPr txBox="1"/>
          <p:nvPr/>
        </p:nvSpPr>
        <p:spPr>
          <a:xfrm>
            <a:off x="571566" y="2151727"/>
            <a:ext cx="60945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ru-RU" sz="32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КАЧЕСТВА ПОДГОТОВКИ </a:t>
            </a:r>
            <a:r>
              <a:rPr lang="ru-RU" sz="32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КАДРОВ С ВЫСШИМ ОБРАЗОВАНИЕМ, </a:t>
            </a:r>
            <a:endParaRPr lang="ru-RU" sz="32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atinLnBrk="0"/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ВОСТРЕБОВАННЫХ НА РЫНКЕ ТРУДА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Google Shape;526;p100">
            <a:extLst>
              <a:ext uri="{FF2B5EF4-FFF2-40B4-BE49-F238E27FC236}">
                <a16:creationId xmlns="" xmlns:a16="http://schemas.microsoft.com/office/drawing/2014/main" id="{67FE413A-297C-4A23-82B2-35BFDB2D0A39}"/>
              </a:ext>
            </a:extLst>
          </p:cNvPr>
          <p:cNvSpPr txBox="1"/>
          <p:nvPr/>
        </p:nvSpPr>
        <p:spPr>
          <a:xfrm>
            <a:off x="571566" y="6130552"/>
            <a:ext cx="2178000" cy="3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" sz="14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г. Астана, 2022 год</a:t>
            </a:r>
            <a:endParaRPr sz="1400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76150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5CC6B5F7-2730-4A4B-8515-B28E97CC5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3DE8498-0DAE-4806-B5BC-3C7370C1CE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54"/>
          <a:stretch/>
        </p:blipFill>
        <p:spPr>
          <a:xfrm>
            <a:off x="0" y="0"/>
            <a:ext cx="12192000" cy="103868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BC9FB58-8F93-4A01-98FB-9DA038CCFA8B}"/>
              </a:ext>
            </a:extLst>
          </p:cNvPr>
          <p:cNvSpPr/>
          <p:nvPr/>
        </p:nvSpPr>
        <p:spPr>
          <a:xfrm>
            <a:off x="319596" y="377855"/>
            <a:ext cx="9061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СОЦИАЛЬНЫЕ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КВОТЫ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AA4E757-8353-4E5E-9E04-3DE72439B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255924"/>
            <a:ext cx="1764739" cy="52662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814B83E-CA79-48B9-9275-C2A4C96179CD}"/>
              </a:ext>
            </a:extLst>
          </p:cNvPr>
          <p:cNvSpPr/>
          <p:nvPr/>
        </p:nvSpPr>
        <p:spPr>
          <a:xfrm>
            <a:off x="387154" y="91167"/>
            <a:ext cx="855720" cy="1955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1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="" xmlns:a16="http://schemas.microsoft.com/office/drawing/2014/main" id="{D7125CAA-D03D-49E6-9D67-339D53F78275}"/>
              </a:ext>
            </a:extLst>
          </p:cNvPr>
          <p:cNvSpPr/>
          <p:nvPr/>
        </p:nvSpPr>
        <p:spPr>
          <a:xfrm>
            <a:off x="800395" y="1692675"/>
            <a:ext cx="6644113" cy="513114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ru-RU" spc="10" dirty="0">
              <a:latin typeface="Arial Narrow" panose="020B060602020203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 Narrow" panose="020B0606020202030204" pitchFamily="34" charset="0"/>
                <a:ea typeface="Calibri" panose="020F0502020204030204" pitchFamily="34" charset="0"/>
              </a:rPr>
              <a:t>ДЕТИ-СИРОТЫ И ДЕТИ, ОСТАВШИЕСЯ БЕЗ ПОПЕЧЕНИЯ РОДИТЕЛЕЙ</a:t>
            </a:r>
          </a:p>
          <a:p>
            <a:pPr>
              <a:lnSpc>
                <a:spcPct val="107000"/>
              </a:lnSpc>
            </a:pPr>
            <a:endParaRPr lang="ru-RU" sz="1600" b="1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 Narrow" panose="020B0606020202030204" pitchFamily="34" charset="0"/>
                <a:ea typeface="Calibri" panose="020F0502020204030204" pitchFamily="34" charset="0"/>
              </a:rPr>
              <a:t>ГРАЖДАН</a:t>
            </a:r>
            <a:r>
              <a:rPr lang="kk-KZ" sz="1600" b="1" dirty="0">
                <a:latin typeface="Arial Narrow" panose="020B0606020202030204" pitchFamily="34" charset="0"/>
                <a:ea typeface="Calibri" panose="020F0502020204030204" pitchFamily="34" charset="0"/>
              </a:rPr>
              <a:t>Е</a:t>
            </a:r>
            <a:r>
              <a:rPr lang="ru-RU" sz="1600" b="1" dirty="0">
                <a:latin typeface="Arial Narrow" panose="020B0606020202030204" pitchFamily="34" charset="0"/>
                <a:ea typeface="Calibri" panose="020F0502020204030204" pitchFamily="34" charset="0"/>
              </a:rPr>
              <a:t> С ИНВАЛИДНОСТЬЮ ПЕРВОЙ ИЛИ ВТОРОЙ ГРУППЫ, ЛИЦ С ИНВАЛИДНОСТЬЮ С ДЕТСТВА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ru-RU" sz="1600" b="1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 Narrow" panose="020B0606020202030204" pitchFamily="34" charset="0"/>
                <a:ea typeface="Calibri" panose="020F0502020204030204" pitchFamily="34" charset="0"/>
              </a:rPr>
              <a:t>ВЕТЕРАНЫ БОЕВЫХ ДЕЙСТВИЙ, ВОВ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ru-RU" sz="1600" b="1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 Narrow" panose="020B0606020202030204" pitchFamily="34" charset="0"/>
                <a:ea typeface="Calibri" panose="020F0502020204030204" pitchFamily="34" charset="0"/>
              </a:rPr>
              <a:t>ЛИЦА КАЗАХСКОЙ НАЦИОНАЛЬНОСТИ, НЕ ЯВЛЯЮЩИХСЯ ГРАЖДАНАМИ РК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ru-RU" sz="1600" b="1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 Narrow" panose="020B0606020202030204" pitchFamily="34" charset="0"/>
                <a:ea typeface="Calibri" panose="020F0502020204030204" pitchFamily="34" charset="0"/>
              </a:rPr>
              <a:t>ДЕТИ ИЗ СЕМЕЙ, В КОТОРЫХ ВОСПИТЫВАЕТСЯ ЧЕТЫРЕ И БОЛЕЕ НЕСОВЕРШЕННОЛЕТНИХ ДЕТЕЙ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ru-RU" sz="1600" b="1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 Narrow" panose="020B0606020202030204" pitchFamily="34" charset="0"/>
                <a:ea typeface="Calibri" panose="020F0502020204030204" pitchFamily="34" charset="0"/>
              </a:rPr>
              <a:t>ДЕТИ ИЗ ЧИСЛА НЕПОЛНЫХ СЕМЕЙ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ru-RU" sz="1600" b="1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 Narrow" panose="020B0606020202030204" pitchFamily="34" charset="0"/>
                <a:ea typeface="Calibri" panose="020F0502020204030204" pitchFamily="34" charset="0"/>
              </a:rPr>
              <a:t>ДЕТИ ИЗ СЕМЕЙ, ВОСПИТЫВАЮЩИХ ДЕТЕЙ С ИНВАЛИДНОСТЬЮ С ДЕТСТВА</a:t>
            </a:r>
          </a:p>
          <a:p>
            <a:pPr>
              <a:lnSpc>
                <a:spcPct val="107000"/>
              </a:lnSpc>
            </a:pPr>
            <a:endParaRPr lang="ru-RU" sz="1600" b="1" dirty="0"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2F452A5D-9043-4EF6-9B65-C17569C566F9}"/>
              </a:ext>
            </a:extLst>
          </p:cNvPr>
          <p:cNvSpPr txBox="1"/>
          <p:nvPr/>
        </p:nvSpPr>
        <p:spPr>
          <a:xfrm>
            <a:off x="1122228" y="1316327"/>
            <a:ext cx="184731" cy="36567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</a:pPr>
            <a:endParaRPr lang="ru-RU" b="1" spc="10" dirty="0">
              <a:latin typeface="Arial Narrow" panose="020B0606020202030204" pitchFamily="34" charset="0"/>
            </a:endParaRPr>
          </a:p>
        </p:txBody>
      </p:sp>
      <p:sp>
        <p:nvSpPr>
          <p:cNvPr id="83" name="Овал 82">
            <a:extLst>
              <a:ext uri="{FF2B5EF4-FFF2-40B4-BE49-F238E27FC236}">
                <a16:creationId xmlns="" xmlns:a16="http://schemas.microsoft.com/office/drawing/2014/main" id="{01AE0EE5-6DEA-4B72-BCDC-5E22AC9E6F6D}"/>
              </a:ext>
            </a:extLst>
          </p:cNvPr>
          <p:cNvSpPr/>
          <p:nvPr/>
        </p:nvSpPr>
        <p:spPr>
          <a:xfrm rot="5400000">
            <a:off x="9201857" y="2141185"/>
            <a:ext cx="342550" cy="3817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sym typeface="Wingdings 3" panose="05040102010807070707" pitchFamily="18" charset="2"/>
              </a:rPr>
              <a:t>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4" name="Овал 83">
            <a:extLst>
              <a:ext uri="{FF2B5EF4-FFF2-40B4-BE49-F238E27FC236}">
                <a16:creationId xmlns="" xmlns:a16="http://schemas.microsoft.com/office/drawing/2014/main" id="{E1D81782-04AE-42F7-8062-0364D60310A3}"/>
              </a:ext>
            </a:extLst>
          </p:cNvPr>
          <p:cNvSpPr/>
          <p:nvPr/>
        </p:nvSpPr>
        <p:spPr>
          <a:xfrm rot="5400000">
            <a:off x="9201858" y="2706013"/>
            <a:ext cx="342549" cy="3817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sym typeface="Wingdings 3" panose="05040102010807070707" pitchFamily="18" charset="2"/>
              </a:rPr>
              <a:t>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="" xmlns:a16="http://schemas.microsoft.com/office/drawing/2014/main" id="{FAEEAE8F-EBBE-401D-975F-B6C551B2849E}"/>
              </a:ext>
            </a:extLst>
          </p:cNvPr>
          <p:cNvSpPr/>
          <p:nvPr/>
        </p:nvSpPr>
        <p:spPr>
          <a:xfrm rot="5400000">
            <a:off x="9201858" y="3311142"/>
            <a:ext cx="342549" cy="3817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sym typeface="Wingdings 3" panose="05040102010807070707" pitchFamily="18" charset="2"/>
              </a:rPr>
              <a:t>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="" xmlns:a16="http://schemas.microsoft.com/office/drawing/2014/main" id="{82A75B2A-D3D5-4FB3-86AB-BAF4E52212E9}"/>
              </a:ext>
            </a:extLst>
          </p:cNvPr>
          <p:cNvSpPr/>
          <p:nvPr/>
        </p:nvSpPr>
        <p:spPr>
          <a:xfrm rot="5400000">
            <a:off x="9201858" y="3896118"/>
            <a:ext cx="342549" cy="3817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sym typeface="Wingdings 3" panose="05040102010807070707" pitchFamily="18" charset="2"/>
              </a:rPr>
              <a:t>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7" name="Овал 86">
            <a:extLst>
              <a:ext uri="{FF2B5EF4-FFF2-40B4-BE49-F238E27FC236}">
                <a16:creationId xmlns="" xmlns:a16="http://schemas.microsoft.com/office/drawing/2014/main" id="{E34DBE7D-4DD2-4328-A069-112156B42FFF}"/>
              </a:ext>
            </a:extLst>
          </p:cNvPr>
          <p:cNvSpPr/>
          <p:nvPr/>
        </p:nvSpPr>
        <p:spPr>
          <a:xfrm rot="5400000">
            <a:off x="9201858" y="4552712"/>
            <a:ext cx="342549" cy="3817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sym typeface="Wingdings 3" panose="05040102010807070707" pitchFamily="18" charset="2"/>
              </a:rPr>
              <a:t>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="" xmlns:a16="http://schemas.microsoft.com/office/drawing/2014/main" id="{264A30F1-C3E9-44F3-9F62-15321E9E6A03}"/>
              </a:ext>
            </a:extLst>
          </p:cNvPr>
          <p:cNvSpPr/>
          <p:nvPr/>
        </p:nvSpPr>
        <p:spPr>
          <a:xfrm>
            <a:off x="9991631" y="2092076"/>
            <a:ext cx="607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363</a:t>
            </a:r>
          </a:p>
        </p:txBody>
      </p:sp>
      <p:sp>
        <p:nvSpPr>
          <p:cNvPr id="89" name="Овал 88">
            <a:extLst>
              <a:ext uri="{FF2B5EF4-FFF2-40B4-BE49-F238E27FC236}">
                <a16:creationId xmlns="" xmlns:a16="http://schemas.microsoft.com/office/drawing/2014/main" id="{8977303B-0255-41EE-9B83-1CA01E15A47D}"/>
              </a:ext>
            </a:extLst>
          </p:cNvPr>
          <p:cNvSpPr/>
          <p:nvPr/>
        </p:nvSpPr>
        <p:spPr>
          <a:xfrm rot="5400000">
            <a:off x="9201858" y="5209306"/>
            <a:ext cx="342549" cy="3817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sym typeface="Wingdings 3" panose="05040102010807070707" pitchFamily="18" charset="2"/>
              </a:rPr>
              <a:t>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0" name="Овал 89">
            <a:extLst>
              <a:ext uri="{FF2B5EF4-FFF2-40B4-BE49-F238E27FC236}">
                <a16:creationId xmlns="" xmlns:a16="http://schemas.microsoft.com/office/drawing/2014/main" id="{980E49EB-9927-4EA8-AC29-E135BFFC29A1}"/>
              </a:ext>
            </a:extLst>
          </p:cNvPr>
          <p:cNvSpPr/>
          <p:nvPr/>
        </p:nvSpPr>
        <p:spPr>
          <a:xfrm rot="5400000">
            <a:off x="9201858" y="5867165"/>
            <a:ext cx="342549" cy="3817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sym typeface="Wingdings 3" panose="05040102010807070707" pitchFamily="18" charset="2"/>
              </a:rPr>
              <a:t>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="" xmlns:a16="http://schemas.microsoft.com/office/drawing/2014/main" id="{98A01738-AA63-4FB4-9282-4E5DA3201C87}"/>
              </a:ext>
            </a:extLst>
          </p:cNvPr>
          <p:cNvSpPr/>
          <p:nvPr/>
        </p:nvSpPr>
        <p:spPr>
          <a:xfrm>
            <a:off x="9991631" y="2632954"/>
            <a:ext cx="607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252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="" xmlns:a16="http://schemas.microsoft.com/office/drawing/2014/main" id="{3D0006EA-47BD-4CF4-978B-7B3DC64C57FB}"/>
              </a:ext>
            </a:extLst>
          </p:cNvPr>
          <p:cNvSpPr/>
          <p:nvPr/>
        </p:nvSpPr>
        <p:spPr>
          <a:xfrm>
            <a:off x="10062163" y="3280834"/>
            <a:ext cx="466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93" name="Прямоугольник 92">
            <a:extLst>
              <a:ext uri="{FF2B5EF4-FFF2-40B4-BE49-F238E27FC236}">
                <a16:creationId xmlns="" xmlns:a16="http://schemas.microsoft.com/office/drawing/2014/main" id="{90CE4701-5693-4D33-8C76-6AC9F588361F}"/>
              </a:ext>
            </a:extLst>
          </p:cNvPr>
          <p:cNvSpPr/>
          <p:nvPr/>
        </p:nvSpPr>
        <p:spPr>
          <a:xfrm>
            <a:off x="9991631" y="3802821"/>
            <a:ext cx="607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654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="" xmlns:a16="http://schemas.microsoft.com/office/drawing/2014/main" id="{7654E26D-658E-487B-BDC8-2013B9C15B28}"/>
              </a:ext>
            </a:extLst>
          </p:cNvPr>
          <p:cNvSpPr/>
          <p:nvPr/>
        </p:nvSpPr>
        <p:spPr>
          <a:xfrm>
            <a:off x="9904149" y="4398401"/>
            <a:ext cx="819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2 907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="" xmlns:a16="http://schemas.microsoft.com/office/drawing/2014/main" id="{32F7160C-7810-4058-B88F-931582060F7C}"/>
              </a:ext>
            </a:extLst>
          </p:cNvPr>
          <p:cNvSpPr/>
          <p:nvPr/>
        </p:nvSpPr>
        <p:spPr>
          <a:xfrm>
            <a:off x="9904149" y="5125494"/>
            <a:ext cx="819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1 272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="" xmlns:a16="http://schemas.microsoft.com/office/drawing/2014/main" id="{8B74A8C6-8DA5-4C27-B203-E6CAA52DD21C}"/>
              </a:ext>
            </a:extLst>
          </p:cNvPr>
          <p:cNvSpPr/>
          <p:nvPr/>
        </p:nvSpPr>
        <p:spPr>
          <a:xfrm>
            <a:off x="10009946" y="5767631"/>
            <a:ext cx="607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344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0488CFA9-C809-45FA-8DFE-D33AC539E2E4}"/>
              </a:ext>
            </a:extLst>
          </p:cNvPr>
          <p:cNvSpPr txBox="1"/>
          <p:nvPr/>
        </p:nvSpPr>
        <p:spPr>
          <a:xfrm>
            <a:off x="581976" y="1668552"/>
            <a:ext cx="11028047" cy="498364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50586042-DC51-4F92-BD2B-E1161FECAD9F}"/>
              </a:ext>
            </a:extLst>
          </p:cNvPr>
          <p:cNvSpPr txBox="1"/>
          <p:nvPr/>
        </p:nvSpPr>
        <p:spPr>
          <a:xfrm>
            <a:off x="7947500" y="2160766"/>
            <a:ext cx="489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 Narrow" panose="020B0606020202030204" pitchFamily="34" charset="0"/>
              </a:rPr>
              <a:t>1%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16A4A0DC-CDAB-453B-B5D4-8E434E8CB3AF}"/>
              </a:ext>
            </a:extLst>
          </p:cNvPr>
          <p:cNvSpPr txBox="1"/>
          <p:nvPr/>
        </p:nvSpPr>
        <p:spPr>
          <a:xfrm>
            <a:off x="7947500" y="2703193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 Narrow" panose="020B0606020202030204" pitchFamily="34" charset="0"/>
              </a:rPr>
              <a:t>1%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7E7B3250-706D-4083-9D91-D92ACE353FAF}"/>
              </a:ext>
            </a:extLst>
          </p:cNvPr>
          <p:cNvSpPr txBox="1"/>
          <p:nvPr/>
        </p:nvSpPr>
        <p:spPr>
          <a:xfrm>
            <a:off x="7963454" y="3348917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 Narrow" panose="020B0606020202030204" pitchFamily="34" charset="0"/>
              </a:rPr>
              <a:t>0,5%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6BCA494A-4298-4358-AFA5-086CD79A7BA7}"/>
              </a:ext>
            </a:extLst>
          </p:cNvPr>
          <p:cNvSpPr txBox="1"/>
          <p:nvPr/>
        </p:nvSpPr>
        <p:spPr>
          <a:xfrm>
            <a:off x="7963454" y="3891344"/>
            <a:ext cx="489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 Narrow" panose="020B0606020202030204" pitchFamily="34" charset="0"/>
              </a:rPr>
              <a:t>4%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AD004B62-44A4-4A17-B37D-BE15683D4BFA}"/>
              </a:ext>
            </a:extLst>
          </p:cNvPr>
          <p:cNvSpPr txBox="1"/>
          <p:nvPr/>
        </p:nvSpPr>
        <p:spPr>
          <a:xfrm>
            <a:off x="7954529" y="4557946"/>
            <a:ext cx="489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 Narrow" panose="020B0606020202030204" pitchFamily="34" charset="0"/>
              </a:rPr>
              <a:t>5%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A118F8F8-3DF4-42BD-9944-78346027ACF7}"/>
              </a:ext>
            </a:extLst>
          </p:cNvPr>
          <p:cNvSpPr txBox="1"/>
          <p:nvPr/>
        </p:nvSpPr>
        <p:spPr>
          <a:xfrm>
            <a:off x="7998720" y="5214307"/>
            <a:ext cx="489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 Narrow" panose="020B0606020202030204" pitchFamily="34" charset="0"/>
              </a:rPr>
              <a:t>1%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0096D665-121B-416E-BA1F-6D349C45FDA4}"/>
              </a:ext>
            </a:extLst>
          </p:cNvPr>
          <p:cNvSpPr txBox="1"/>
          <p:nvPr/>
        </p:nvSpPr>
        <p:spPr>
          <a:xfrm>
            <a:off x="8009031" y="5916482"/>
            <a:ext cx="489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 Narrow" panose="020B0606020202030204" pitchFamily="34" charset="0"/>
              </a:rPr>
              <a:t>1%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7E492642-945D-4375-96A8-413FA0EE8129}"/>
              </a:ext>
            </a:extLst>
          </p:cNvPr>
          <p:cNvSpPr txBox="1"/>
          <p:nvPr/>
        </p:nvSpPr>
        <p:spPr>
          <a:xfrm>
            <a:off x="9563989" y="1628861"/>
            <a:ext cx="1335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Присвоенное </a:t>
            </a:r>
          </a:p>
          <a:p>
            <a:pPr algn="ctr"/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грантов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A0C2002B-9154-49EB-8EB9-A1E9918B6914}"/>
              </a:ext>
            </a:extLst>
          </p:cNvPr>
          <p:cNvSpPr txBox="1"/>
          <p:nvPr/>
        </p:nvSpPr>
        <p:spPr>
          <a:xfrm>
            <a:off x="4173170" y="1160400"/>
            <a:ext cx="4556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КАТЕГОРИИ СОЦИАЛЬНЫХ КВОТ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EE408A9B-C2C6-4F02-902C-F6637911A98C}"/>
              </a:ext>
            </a:extLst>
          </p:cNvPr>
          <p:cNvSpPr txBox="1"/>
          <p:nvPr/>
        </p:nvSpPr>
        <p:spPr>
          <a:xfrm>
            <a:off x="7930513" y="1693715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Квоты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1695610" y="6488668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10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697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5CC6B5F7-2730-4A4B-8515-B28E97CC5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3DE8498-0DAE-4806-B5BC-3C7370C1CE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54"/>
          <a:stretch/>
        </p:blipFill>
        <p:spPr>
          <a:xfrm>
            <a:off x="0" y="0"/>
            <a:ext cx="12192000" cy="103868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BC9FB58-8F93-4A01-98FB-9DA038CCFA8B}"/>
              </a:ext>
            </a:extLst>
          </p:cNvPr>
          <p:cNvSpPr/>
          <p:nvPr/>
        </p:nvSpPr>
        <p:spPr>
          <a:xfrm>
            <a:off x="319596" y="215962"/>
            <a:ext cx="90616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СРАВНИТЕЛЬНЫЙ АНАЛИЗ РАСХОДОВ БЮДЖЕТНЫХ СРЕДСТВ</a:t>
            </a:r>
          </a:p>
          <a:p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ДЕЙСТВУЮЩЕМУ И ПРЕДЛАГАЕМОМУ МЕХАНИЗМУ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AA4E757-8353-4E5E-9E04-3DE72439B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255924"/>
            <a:ext cx="1764739" cy="52662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814B83E-CA79-48B9-9275-C2A4C96179CD}"/>
              </a:ext>
            </a:extLst>
          </p:cNvPr>
          <p:cNvSpPr/>
          <p:nvPr/>
        </p:nvSpPr>
        <p:spPr>
          <a:xfrm>
            <a:off x="387154" y="91167"/>
            <a:ext cx="855720" cy="1955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1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8A0D06B2-1F5A-4880-81BD-83D90A9635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7620342"/>
              </p:ext>
            </p:extLst>
          </p:nvPr>
        </p:nvGraphicFramePr>
        <p:xfrm>
          <a:off x="454841" y="1233433"/>
          <a:ext cx="8613287" cy="2215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E1B40988-65D9-49A2-8FA7-B560BB8CB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917820"/>
              </p:ext>
            </p:extLst>
          </p:nvPr>
        </p:nvGraphicFramePr>
        <p:xfrm>
          <a:off x="245479" y="3487341"/>
          <a:ext cx="11627327" cy="16785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024">
                  <a:extLst>
                    <a:ext uri="{9D8B030D-6E8A-4147-A177-3AD203B41FA5}">
                      <a16:colId xmlns="" xmlns:a16="http://schemas.microsoft.com/office/drawing/2014/main" val="2811469165"/>
                    </a:ext>
                  </a:extLst>
                </a:gridCol>
                <a:gridCol w="344533">
                  <a:extLst>
                    <a:ext uri="{9D8B030D-6E8A-4147-A177-3AD203B41FA5}">
                      <a16:colId xmlns="" xmlns:a16="http://schemas.microsoft.com/office/drawing/2014/main" val="1408715698"/>
                    </a:ext>
                  </a:extLst>
                </a:gridCol>
                <a:gridCol w="527414">
                  <a:extLst>
                    <a:ext uri="{9D8B030D-6E8A-4147-A177-3AD203B41FA5}">
                      <a16:colId xmlns="" xmlns:a16="http://schemas.microsoft.com/office/drawing/2014/main" val="3402899957"/>
                    </a:ext>
                  </a:extLst>
                </a:gridCol>
                <a:gridCol w="527414">
                  <a:extLst>
                    <a:ext uri="{9D8B030D-6E8A-4147-A177-3AD203B41FA5}">
                      <a16:colId xmlns="" xmlns:a16="http://schemas.microsoft.com/office/drawing/2014/main" val="2630355549"/>
                    </a:ext>
                  </a:extLst>
                </a:gridCol>
                <a:gridCol w="527414">
                  <a:extLst>
                    <a:ext uri="{9D8B030D-6E8A-4147-A177-3AD203B41FA5}">
                      <a16:colId xmlns="" xmlns:a16="http://schemas.microsoft.com/office/drawing/2014/main" val="234165531"/>
                    </a:ext>
                  </a:extLst>
                </a:gridCol>
                <a:gridCol w="527414">
                  <a:extLst>
                    <a:ext uri="{9D8B030D-6E8A-4147-A177-3AD203B41FA5}">
                      <a16:colId xmlns="" xmlns:a16="http://schemas.microsoft.com/office/drawing/2014/main" val="448021214"/>
                    </a:ext>
                  </a:extLst>
                </a:gridCol>
                <a:gridCol w="527414">
                  <a:extLst>
                    <a:ext uri="{9D8B030D-6E8A-4147-A177-3AD203B41FA5}">
                      <a16:colId xmlns="" xmlns:a16="http://schemas.microsoft.com/office/drawing/2014/main" val="2251802945"/>
                    </a:ext>
                  </a:extLst>
                </a:gridCol>
                <a:gridCol w="527414">
                  <a:extLst>
                    <a:ext uri="{9D8B030D-6E8A-4147-A177-3AD203B41FA5}">
                      <a16:colId xmlns="" xmlns:a16="http://schemas.microsoft.com/office/drawing/2014/main" val="2760689591"/>
                    </a:ext>
                  </a:extLst>
                </a:gridCol>
                <a:gridCol w="527414">
                  <a:extLst>
                    <a:ext uri="{9D8B030D-6E8A-4147-A177-3AD203B41FA5}">
                      <a16:colId xmlns="" xmlns:a16="http://schemas.microsoft.com/office/drawing/2014/main" val="2743323362"/>
                    </a:ext>
                  </a:extLst>
                </a:gridCol>
                <a:gridCol w="527414">
                  <a:extLst>
                    <a:ext uri="{9D8B030D-6E8A-4147-A177-3AD203B41FA5}">
                      <a16:colId xmlns="" xmlns:a16="http://schemas.microsoft.com/office/drawing/2014/main" val="3932399880"/>
                    </a:ext>
                  </a:extLst>
                </a:gridCol>
                <a:gridCol w="527414">
                  <a:extLst>
                    <a:ext uri="{9D8B030D-6E8A-4147-A177-3AD203B41FA5}">
                      <a16:colId xmlns="" xmlns:a16="http://schemas.microsoft.com/office/drawing/2014/main" val="4145186176"/>
                    </a:ext>
                  </a:extLst>
                </a:gridCol>
                <a:gridCol w="527414">
                  <a:extLst>
                    <a:ext uri="{9D8B030D-6E8A-4147-A177-3AD203B41FA5}">
                      <a16:colId xmlns="" xmlns:a16="http://schemas.microsoft.com/office/drawing/2014/main" val="480057781"/>
                    </a:ext>
                  </a:extLst>
                </a:gridCol>
                <a:gridCol w="527414">
                  <a:extLst>
                    <a:ext uri="{9D8B030D-6E8A-4147-A177-3AD203B41FA5}">
                      <a16:colId xmlns="" xmlns:a16="http://schemas.microsoft.com/office/drawing/2014/main" val="3449506280"/>
                    </a:ext>
                  </a:extLst>
                </a:gridCol>
                <a:gridCol w="527414">
                  <a:extLst>
                    <a:ext uri="{9D8B030D-6E8A-4147-A177-3AD203B41FA5}">
                      <a16:colId xmlns="" xmlns:a16="http://schemas.microsoft.com/office/drawing/2014/main" val="3332793333"/>
                    </a:ext>
                  </a:extLst>
                </a:gridCol>
                <a:gridCol w="527414">
                  <a:extLst>
                    <a:ext uri="{9D8B030D-6E8A-4147-A177-3AD203B41FA5}">
                      <a16:colId xmlns="" xmlns:a16="http://schemas.microsoft.com/office/drawing/2014/main" val="3932762134"/>
                    </a:ext>
                  </a:extLst>
                </a:gridCol>
                <a:gridCol w="527414">
                  <a:extLst>
                    <a:ext uri="{9D8B030D-6E8A-4147-A177-3AD203B41FA5}">
                      <a16:colId xmlns="" xmlns:a16="http://schemas.microsoft.com/office/drawing/2014/main" val="1931077449"/>
                    </a:ext>
                  </a:extLst>
                </a:gridCol>
                <a:gridCol w="527414">
                  <a:extLst>
                    <a:ext uri="{9D8B030D-6E8A-4147-A177-3AD203B41FA5}">
                      <a16:colId xmlns="" xmlns:a16="http://schemas.microsoft.com/office/drawing/2014/main" val="3438735479"/>
                    </a:ext>
                  </a:extLst>
                </a:gridCol>
                <a:gridCol w="527414">
                  <a:extLst>
                    <a:ext uri="{9D8B030D-6E8A-4147-A177-3AD203B41FA5}">
                      <a16:colId xmlns="" xmlns:a16="http://schemas.microsoft.com/office/drawing/2014/main" val="3930929066"/>
                    </a:ext>
                  </a:extLst>
                </a:gridCol>
                <a:gridCol w="527414">
                  <a:extLst>
                    <a:ext uri="{9D8B030D-6E8A-4147-A177-3AD203B41FA5}">
                      <a16:colId xmlns="" xmlns:a16="http://schemas.microsoft.com/office/drawing/2014/main" val="3658072326"/>
                    </a:ext>
                  </a:extLst>
                </a:gridCol>
                <a:gridCol w="660732">
                  <a:extLst>
                    <a:ext uri="{9D8B030D-6E8A-4147-A177-3AD203B41FA5}">
                      <a16:colId xmlns="" xmlns:a16="http://schemas.microsoft.com/office/drawing/2014/main" val="1438751492"/>
                    </a:ext>
                  </a:extLst>
                </a:gridCol>
              </a:tblGrid>
              <a:tr h="448955"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Arial Narrow" panose="020B0606020202030204" pitchFamily="34" charset="0"/>
                        </a:rPr>
                        <a:t>2023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Arial Narrow" panose="020B0606020202030204" pitchFamily="34" charset="0"/>
                        </a:rPr>
                        <a:t>2024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  <a:latin typeface="Arial Narrow" panose="020B0606020202030204" pitchFamily="34" charset="0"/>
                        </a:rPr>
                        <a:t>2025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2032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2033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2034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2035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2036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2037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2038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2039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2040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итого расходы, </a:t>
                      </a:r>
                      <a:r>
                        <a:rPr lang="ru-RU" sz="11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трлн.тенге</a:t>
                      </a:r>
                      <a:endParaRPr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3836981"/>
                  </a:ext>
                </a:extLst>
              </a:tr>
              <a:tr h="2694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Расходы по действующему механизму</a:t>
                      </a:r>
                      <a:endParaRPr lang="ru-RU" sz="1050" b="1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579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641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711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787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872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966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1 070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1 185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1 313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1 454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1 611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1 785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1 977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2 190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2 426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2 687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2 977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3 298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28 528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59414527"/>
                  </a:ext>
                </a:extLst>
              </a:tr>
              <a:tr h="2177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Расходы по  предлагаемому механизм, в </a:t>
                      </a:r>
                      <a:r>
                        <a:rPr lang="ru-RU" sz="1050" b="1" u="none" strike="noStrike" dirty="0" err="1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т.ч</a:t>
                      </a:r>
                      <a:r>
                        <a:rPr lang="ru-RU" sz="1050" b="1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ru-RU" sz="1050" b="1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551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589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634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679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770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853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886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882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709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703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850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14 229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79272929"/>
                  </a:ext>
                </a:extLst>
              </a:tr>
              <a:tr h="147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i="1" u="none" strike="noStrike" dirty="0">
                          <a:effectLst/>
                          <a:latin typeface="Arial Narrow" panose="020B0606020202030204" pitchFamily="34" charset="0"/>
                        </a:rPr>
                        <a:t>расходы на грант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89113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i="1" u="none" strike="noStrike">
                          <a:effectLst/>
                          <a:latin typeface="Arial Narrow" panose="020B0606020202030204" pitchFamily="34" charset="0"/>
                        </a:rPr>
                        <a:t>551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i="1" u="none" strike="noStrike">
                          <a:effectLst/>
                          <a:latin typeface="Arial Narrow" panose="020B0606020202030204" pitchFamily="34" charset="0"/>
                        </a:rPr>
                        <a:t>589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i="1" u="none" strike="noStrike">
                          <a:effectLst/>
                          <a:latin typeface="Arial Narrow" panose="020B0606020202030204" pitchFamily="34" charset="0"/>
                        </a:rPr>
                        <a:t>626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i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662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i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694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i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i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742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i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752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i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749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i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i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686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i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i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505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i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349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i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i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i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i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6238670"/>
                  </a:ext>
                </a:extLst>
              </a:tr>
              <a:tr h="1480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i="1" u="none" strike="noStrike">
                          <a:effectLst/>
                          <a:latin typeface="Arial Narrow" panose="020B0606020202030204" pitchFamily="34" charset="0"/>
                        </a:rPr>
                        <a:t>расходы на госпремию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89113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i="1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i="1" u="none" strike="noStrike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i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i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i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i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i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i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i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i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i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i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377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i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468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i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575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i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701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i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848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i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1 019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24062693"/>
                  </a:ext>
                </a:extLst>
              </a:tr>
              <a:tr h="2002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Arial Narrow" panose="020B0606020202030204" pitchFamily="34" charset="0"/>
                        </a:rPr>
                        <a:t>Экономия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Arial Narrow" panose="020B0606020202030204" pitchFamily="34" charset="0"/>
                        </a:rPr>
                        <a:t>52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332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544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689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870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1 095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1 373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1 717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1 985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2 127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2 277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14 298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6859796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86CE4348-A8D9-49F2-8324-24D6456358AE}"/>
              </a:ext>
            </a:extLst>
          </p:cNvPr>
          <p:cNvCxnSpPr/>
          <p:nvPr/>
        </p:nvCxnSpPr>
        <p:spPr>
          <a:xfrm>
            <a:off x="245479" y="3493923"/>
            <a:ext cx="1647316" cy="413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9A0550C-AF4B-411F-A293-86C34907493F}"/>
              </a:ext>
            </a:extLst>
          </p:cNvPr>
          <p:cNvSpPr/>
          <p:nvPr/>
        </p:nvSpPr>
        <p:spPr>
          <a:xfrm>
            <a:off x="615561" y="2396004"/>
            <a:ext cx="4071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579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37F8F763-0929-4651-8017-31F3E9A8E8FA}"/>
              </a:ext>
            </a:extLst>
          </p:cNvPr>
          <p:cNvSpPr/>
          <p:nvPr/>
        </p:nvSpPr>
        <p:spPr>
          <a:xfrm>
            <a:off x="3829848" y="2106829"/>
            <a:ext cx="6346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1 185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FE0C72D-07EE-4243-A79A-05F4230FF768}"/>
              </a:ext>
            </a:extLst>
          </p:cNvPr>
          <p:cNvSpPr/>
          <p:nvPr/>
        </p:nvSpPr>
        <p:spPr>
          <a:xfrm>
            <a:off x="3893633" y="2496740"/>
            <a:ext cx="6346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853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284537E-E2E9-4DAC-B940-2969FCBA51F4}"/>
              </a:ext>
            </a:extLst>
          </p:cNvPr>
          <p:cNvSpPr/>
          <p:nvPr/>
        </p:nvSpPr>
        <p:spPr>
          <a:xfrm>
            <a:off x="6130384" y="1700071"/>
            <a:ext cx="6346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1 977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1399918-5CF4-4D58-A170-54388BAD91E1}"/>
              </a:ext>
            </a:extLst>
          </p:cNvPr>
          <p:cNvSpPr/>
          <p:nvPr/>
        </p:nvSpPr>
        <p:spPr>
          <a:xfrm>
            <a:off x="6216822" y="2472691"/>
            <a:ext cx="6346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882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F521C27B-1AF1-4B95-8C0B-08C4BBA28436}"/>
              </a:ext>
            </a:extLst>
          </p:cNvPr>
          <p:cNvSpPr/>
          <p:nvPr/>
        </p:nvSpPr>
        <p:spPr>
          <a:xfrm>
            <a:off x="8433453" y="1091112"/>
            <a:ext cx="6346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3 298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C6500747-487D-4C42-A691-71BE3C921127}"/>
              </a:ext>
            </a:extLst>
          </p:cNvPr>
          <p:cNvSpPr/>
          <p:nvPr/>
        </p:nvSpPr>
        <p:spPr>
          <a:xfrm>
            <a:off x="8507089" y="2445600"/>
            <a:ext cx="6346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1021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178A3C03-D4BA-4B49-84E8-957F76551421}"/>
              </a:ext>
            </a:extLst>
          </p:cNvPr>
          <p:cNvSpPr/>
          <p:nvPr/>
        </p:nvSpPr>
        <p:spPr>
          <a:xfrm>
            <a:off x="1179742" y="3506560"/>
            <a:ext cx="63467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Годы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EE4C25C0-75E5-42F2-9A61-EC056C4889DE}"/>
              </a:ext>
            </a:extLst>
          </p:cNvPr>
          <p:cNvSpPr/>
          <p:nvPr/>
        </p:nvSpPr>
        <p:spPr>
          <a:xfrm>
            <a:off x="245479" y="3700732"/>
            <a:ext cx="77593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Подходы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E02DA28-D296-4612-8ACA-15218D5959C5}"/>
              </a:ext>
            </a:extLst>
          </p:cNvPr>
          <p:cNvSpPr/>
          <p:nvPr/>
        </p:nvSpPr>
        <p:spPr>
          <a:xfrm>
            <a:off x="3181622" y="3157175"/>
            <a:ext cx="5714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АНАЛИЗ РАСХОДОВ ГОСУДАРСТВЕННОГО БЮДЖЕТА В СРАВНЕНИИ 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14D3043B-C656-4969-8FEE-5246337CB5EA}"/>
              </a:ext>
            </a:extLst>
          </p:cNvPr>
          <p:cNvSpPr/>
          <p:nvPr/>
        </p:nvSpPr>
        <p:spPr>
          <a:xfrm>
            <a:off x="9594779" y="1013165"/>
            <a:ext cx="1892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Расходы ГБ за 18 лет –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anose="020B0606020202030204" pitchFamily="34" charset="0"/>
              </a:rPr>
              <a:t>28,5 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anose="020B0606020202030204" pitchFamily="34" charset="0"/>
              </a:rPr>
              <a:t>трлн.тенге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645FED22-16BF-4DAF-BB4D-A3BD880032F0}"/>
              </a:ext>
            </a:extLst>
          </p:cNvPr>
          <p:cNvSpPr/>
          <p:nvPr/>
        </p:nvSpPr>
        <p:spPr>
          <a:xfrm>
            <a:off x="9816454" y="2484879"/>
            <a:ext cx="1905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Расходы ГБ за 18 лет –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anose="020B0606020202030204" pitchFamily="34" charset="0"/>
              </a:rPr>
              <a:t>13,5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anose="020B0606020202030204" pitchFamily="34" charset="0"/>
              </a:rPr>
              <a:t>трлн.тенге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="" xmlns:a16="http://schemas.microsoft.com/office/drawing/2014/main" id="{2C2AE289-A130-41D6-A7EB-974D64FB4901}"/>
              </a:ext>
            </a:extLst>
          </p:cNvPr>
          <p:cNvCxnSpPr/>
          <p:nvPr/>
        </p:nvCxnSpPr>
        <p:spPr>
          <a:xfrm flipH="1">
            <a:off x="9068128" y="1248264"/>
            <a:ext cx="633728" cy="16893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="" xmlns:a16="http://schemas.microsoft.com/office/drawing/2014/main" id="{7ED72CCE-7C8B-48C6-A6CD-6AD4D5E37E6F}"/>
              </a:ext>
            </a:extLst>
          </p:cNvPr>
          <p:cNvCxnSpPr/>
          <p:nvPr/>
        </p:nvCxnSpPr>
        <p:spPr>
          <a:xfrm flipH="1" flipV="1">
            <a:off x="9068130" y="2371830"/>
            <a:ext cx="748324" cy="18623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F7B4782E-095D-4063-A0AA-6FA64693BFC9}"/>
              </a:ext>
            </a:extLst>
          </p:cNvPr>
          <p:cNvSpPr/>
          <p:nvPr/>
        </p:nvSpPr>
        <p:spPr>
          <a:xfrm rot="19752386">
            <a:off x="10725209" y="1655797"/>
            <a:ext cx="1271857" cy="415498"/>
          </a:xfrm>
          <a:prstGeom prst="rect">
            <a:avLst/>
          </a:prstGeom>
          <a:ln w="63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ЭКОНОМИЯ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 15 </a:t>
            </a:r>
            <a:r>
              <a:rPr kumimoji="0" lang="ru-RU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трлн.тенге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16A0186-9A25-4980-ABB9-A583493B6579}"/>
              </a:ext>
            </a:extLst>
          </p:cNvPr>
          <p:cNvSpPr/>
          <p:nvPr/>
        </p:nvSpPr>
        <p:spPr>
          <a:xfrm>
            <a:off x="1321886" y="5462775"/>
            <a:ext cx="36310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ПРИ ДЕЙСТВУЮЩЕМ МЕХАНИЗМЕ</a:t>
            </a:r>
          </a:p>
          <a:p>
            <a:pPr marL="0" marR="0" lvl="0" indent="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>
                <a:tab pos="271463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Нагрузка на госбюджет –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3,3 трлн.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тенге</a:t>
            </a:r>
          </a:p>
          <a:p>
            <a:pPr marL="0" marR="0" lvl="0" indent="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>
                <a:tab pos="271463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Охват госзаказом не выше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70%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абитуриентов</a:t>
            </a:r>
          </a:p>
          <a:p>
            <a:pPr marL="0" marR="0" lvl="0" indent="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>
                <a:tab pos="271463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Неудовлетворенный процент граждан (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30%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AD2D383B-92CB-420F-9650-AECA6482029B}"/>
              </a:ext>
            </a:extLst>
          </p:cNvPr>
          <p:cNvSpPr/>
          <p:nvPr/>
        </p:nvSpPr>
        <p:spPr>
          <a:xfrm>
            <a:off x="5965487" y="5242335"/>
            <a:ext cx="557060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ПРИ ПРЕДЛАГАЕМОМ МЕХАНИЗМЕ</a:t>
            </a:r>
          </a:p>
          <a:p>
            <a:pPr marL="0" marR="0" lvl="0" indent="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>
                <a:tab pos="271463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Системность подхода (принцип ГЧП)</a:t>
            </a:r>
          </a:p>
          <a:p>
            <a:pPr marL="0" marR="0" lvl="0" indent="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>
                <a:tab pos="271463" algn="l"/>
              </a:tabLst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100%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охват образованием</a:t>
            </a:r>
          </a:p>
          <a:p>
            <a:pPr marL="0" marR="0" lvl="0" indent="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>
                <a:tab pos="271463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Оптимизация расходов госбюджета</a:t>
            </a:r>
          </a:p>
          <a:p>
            <a:pPr marL="0" marR="0" lvl="0" indent="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>
                <a:tab pos="271463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Эффективное планирование и расходование родителем/студентом</a:t>
            </a:r>
          </a:p>
          <a:p>
            <a:pPr marL="0" marR="0" lvl="0" indent="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>
                <a:tab pos="271463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Возможность накопления на жилье </a:t>
            </a:r>
          </a:p>
        </p:txBody>
      </p:sp>
      <p:sp>
        <p:nvSpPr>
          <p:cNvPr id="28" name="Стрелка вправо 54">
            <a:extLst>
              <a:ext uri="{FF2B5EF4-FFF2-40B4-BE49-F238E27FC236}">
                <a16:creationId xmlns="" xmlns:a16="http://schemas.microsoft.com/office/drawing/2014/main" id="{72E9B8F1-FF4A-4A10-B598-72E3AD871F31}"/>
              </a:ext>
            </a:extLst>
          </p:cNvPr>
          <p:cNvSpPr/>
          <p:nvPr/>
        </p:nvSpPr>
        <p:spPr>
          <a:xfrm>
            <a:off x="4952946" y="5847837"/>
            <a:ext cx="390311" cy="39025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1695610" y="6488668"/>
            <a:ext cx="385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11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47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5CC6B5F7-2730-4A4B-8515-B28E97CC5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3DE8498-0DAE-4806-B5BC-3C7370C1CE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54"/>
          <a:stretch/>
        </p:blipFill>
        <p:spPr>
          <a:xfrm>
            <a:off x="0" y="0"/>
            <a:ext cx="12192000" cy="103868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BC9FB58-8F93-4A01-98FB-9DA038CCFA8B}"/>
              </a:ext>
            </a:extLst>
          </p:cNvPr>
          <p:cNvSpPr/>
          <p:nvPr/>
        </p:nvSpPr>
        <p:spPr>
          <a:xfrm>
            <a:off x="319596" y="332849"/>
            <a:ext cx="9061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ЕДИНЫЙ ОБРАЗОВАТЕЛЬНЫЙ 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ЧЕТ РЕБЕНКА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AA4E757-8353-4E5E-9E04-3DE72439B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255924"/>
            <a:ext cx="1764739" cy="52662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814B83E-CA79-48B9-9275-C2A4C96179CD}"/>
              </a:ext>
            </a:extLst>
          </p:cNvPr>
          <p:cNvSpPr/>
          <p:nvPr/>
        </p:nvSpPr>
        <p:spPr>
          <a:xfrm>
            <a:off x="387154" y="91167"/>
            <a:ext cx="855720" cy="1955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1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84599DE4-5613-4F93-B30D-607072F914FA}"/>
              </a:ext>
            </a:extLst>
          </p:cNvPr>
          <p:cNvSpPr/>
          <p:nvPr/>
        </p:nvSpPr>
        <p:spPr>
          <a:xfrm>
            <a:off x="0" y="6509344"/>
            <a:ext cx="12192000" cy="348655"/>
          </a:xfrm>
          <a:prstGeom prst="rect">
            <a:avLst/>
          </a:prstGeom>
          <a:solidFill>
            <a:schemeClr val="accent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6" name="Прямая соединительная линия 75">
            <a:extLst>
              <a:ext uri="{FF2B5EF4-FFF2-40B4-BE49-F238E27FC236}">
                <a16:creationId xmlns="" xmlns:a16="http://schemas.microsoft.com/office/drawing/2014/main" id="{5C283FF5-5B72-4B02-9C7C-4DB6BCA0E263}"/>
              </a:ext>
            </a:extLst>
          </p:cNvPr>
          <p:cNvCxnSpPr/>
          <p:nvPr/>
        </p:nvCxnSpPr>
        <p:spPr>
          <a:xfrm>
            <a:off x="7530670" y="2680054"/>
            <a:ext cx="243867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Овал 76">
            <a:extLst>
              <a:ext uri="{FF2B5EF4-FFF2-40B4-BE49-F238E27FC236}">
                <a16:creationId xmlns="" xmlns:a16="http://schemas.microsoft.com/office/drawing/2014/main" id="{71FD0191-97E8-4EB7-891B-C316C3AD01E2}"/>
              </a:ext>
            </a:extLst>
          </p:cNvPr>
          <p:cNvSpPr/>
          <p:nvPr/>
        </p:nvSpPr>
        <p:spPr>
          <a:xfrm>
            <a:off x="1644575" y="3597834"/>
            <a:ext cx="806689" cy="806689"/>
          </a:xfrm>
          <a:prstGeom prst="ellipse">
            <a:avLst/>
          </a:prstGeom>
          <a:solidFill>
            <a:schemeClr val="bg1"/>
          </a:solidFill>
          <a:ln w="9525">
            <a:solidFill>
              <a:srgbClr val="2D3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Овал 77">
            <a:extLst>
              <a:ext uri="{FF2B5EF4-FFF2-40B4-BE49-F238E27FC236}">
                <a16:creationId xmlns="" xmlns:a16="http://schemas.microsoft.com/office/drawing/2014/main" id="{6B2DD5D5-4425-4A50-AEA4-8EF763E7F42D}"/>
              </a:ext>
            </a:extLst>
          </p:cNvPr>
          <p:cNvSpPr/>
          <p:nvPr/>
        </p:nvSpPr>
        <p:spPr>
          <a:xfrm>
            <a:off x="10548136" y="5127096"/>
            <a:ext cx="762000" cy="76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2D3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Овал 78">
            <a:extLst>
              <a:ext uri="{FF2B5EF4-FFF2-40B4-BE49-F238E27FC236}">
                <a16:creationId xmlns="" xmlns:a16="http://schemas.microsoft.com/office/drawing/2014/main" id="{2ECEF89A-2D18-45F7-8BD1-90B82502B6D2}"/>
              </a:ext>
            </a:extLst>
          </p:cNvPr>
          <p:cNvSpPr/>
          <p:nvPr/>
        </p:nvSpPr>
        <p:spPr>
          <a:xfrm>
            <a:off x="10530018" y="3047657"/>
            <a:ext cx="762000" cy="76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2D3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52C28A4B-87EC-4982-A544-55845C4F2055}"/>
              </a:ext>
            </a:extLst>
          </p:cNvPr>
          <p:cNvSpPr/>
          <p:nvPr/>
        </p:nvSpPr>
        <p:spPr>
          <a:xfrm>
            <a:off x="646779" y="1224429"/>
            <a:ext cx="1195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T Sans Narrow" panose="020B0506020203020204" pitchFamily="34" charset="-52"/>
                <a:ea typeface="+mn-ea"/>
                <a:cs typeface="+mn-cs"/>
              </a:rPr>
              <a:t>Родители</a:t>
            </a:r>
          </a:p>
        </p:txBody>
      </p:sp>
      <p:sp>
        <p:nvSpPr>
          <p:cNvPr id="81" name="Овал 80">
            <a:extLst>
              <a:ext uri="{FF2B5EF4-FFF2-40B4-BE49-F238E27FC236}">
                <a16:creationId xmlns="" xmlns:a16="http://schemas.microsoft.com/office/drawing/2014/main" id="{8CADF9BA-BE97-4308-9AFB-640B37387574}"/>
              </a:ext>
            </a:extLst>
          </p:cNvPr>
          <p:cNvSpPr/>
          <p:nvPr/>
        </p:nvSpPr>
        <p:spPr>
          <a:xfrm>
            <a:off x="1634515" y="1060925"/>
            <a:ext cx="762000" cy="76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2D3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="" xmlns:a16="http://schemas.microsoft.com/office/drawing/2014/main" id="{6CA6060B-0E6C-443B-90C2-971988F256F3}"/>
              </a:ext>
            </a:extLst>
          </p:cNvPr>
          <p:cNvSpPr/>
          <p:nvPr/>
        </p:nvSpPr>
        <p:spPr>
          <a:xfrm>
            <a:off x="263019" y="2821550"/>
            <a:ext cx="1573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T Sans Narrow" panose="020B0506020203020204" pitchFamily="34" charset="-52"/>
                <a:ea typeface="+mn-ea"/>
                <a:cs typeface="+mn-cs"/>
              </a:rPr>
              <a:t>Республиканский бюджет</a:t>
            </a:r>
          </a:p>
        </p:txBody>
      </p:sp>
      <p:sp>
        <p:nvSpPr>
          <p:cNvPr id="83" name="Овал 82">
            <a:extLst>
              <a:ext uri="{FF2B5EF4-FFF2-40B4-BE49-F238E27FC236}">
                <a16:creationId xmlns="" xmlns:a16="http://schemas.microsoft.com/office/drawing/2014/main" id="{C80859BF-0B22-4770-B216-E708784D9872}"/>
              </a:ext>
            </a:extLst>
          </p:cNvPr>
          <p:cNvSpPr/>
          <p:nvPr/>
        </p:nvSpPr>
        <p:spPr>
          <a:xfrm>
            <a:off x="1654696" y="1903723"/>
            <a:ext cx="762000" cy="76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2D3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Группа 83">
            <a:extLst>
              <a:ext uri="{FF2B5EF4-FFF2-40B4-BE49-F238E27FC236}">
                <a16:creationId xmlns="" xmlns:a16="http://schemas.microsoft.com/office/drawing/2014/main" id="{092040EA-5FEE-409A-A593-188997E80357}"/>
              </a:ext>
            </a:extLst>
          </p:cNvPr>
          <p:cNvGrpSpPr/>
          <p:nvPr/>
        </p:nvGrpSpPr>
        <p:grpSpPr>
          <a:xfrm>
            <a:off x="1885358" y="2119151"/>
            <a:ext cx="346077" cy="331146"/>
            <a:chOff x="2854332" y="2173304"/>
            <a:chExt cx="625481" cy="598497"/>
          </a:xfrm>
        </p:grpSpPr>
        <p:sp>
          <p:nvSpPr>
            <p:cNvPr id="85" name="Freeform 689">
              <a:extLst>
                <a:ext uri="{FF2B5EF4-FFF2-40B4-BE49-F238E27FC236}">
                  <a16:creationId xmlns="" xmlns:a16="http://schemas.microsoft.com/office/drawing/2014/main" id="{6AF4CBB1-E304-4E54-88B0-3E22616582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4336" y="2198705"/>
              <a:ext cx="68263" cy="230190"/>
            </a:xfrm>
            <a:custGeom>
              <a:avLst/>
              <a:gdLst>
                <a:gd name="T0" fmla="*/ 16 w 19"/>
                <a:gd name="T1" fmla="*/ 65 h 65"/>
                <a:gd name="T2" fmla="*/ 3 w 19"/>
                <a:gd name="T3" fmla="*/ 65 h 65"/>
                <a:gd name="T4" fmla="*/ 0 w 19"/>
                <a:gd name="T5" fmla="*/ 62 h 65"/>
                <a:gd name="T6" fmla="*/ 0 w 19"/>
                <a:gd name="T7" fmla="*/ 3 h 65"/>
                <a:gd name="T8" fmla="*/ 3 w 19"/>
                <a:gd name="T9" fmla="*/ 0 h 65"/>
                <a:gd name="T10" fmla="*/ 16 w 19"/>
                <a:gd name="T11" fmla="*/ 0 h 65"/>
                <a:gd name="T12" fmla="*/ 19 w 19"/>
                <a:gd name="T13" fmla="*/ 3 h 65"/>
                <a:gd name="T14" fmla="*/ 19 w 19"/>
                <a:gd name="T15" fmla="*/ 62 h 65"/>
                <a:gd name="T16" fmla="*/ 16 w 19"/>
                <a:gd name="T17" fmla="*/ 65 h 65"/>
                <a:gd name="T18" fmla="*/ 6 w 19"/>
                <a:gd name="T19" fmla="*/ 59 h 65"/>
                <a:gd name="T20" fmla="*/ 13 w 19"/>
                <a:gd name="T21" fmla="*/ 59 h 65"/>
                <a:gd name="T22" fmla="*/ 13 w 19"/>
                <a:gd name="T23" fmla="*/ 6 h 65"/>
                <a:gd name="T24" fmla="*/ 6 w 19"/>
                <a:gd name="T25" fmla="*/ 6 h 65"/>
                <a:gd name="T26" fmla="*/ 6 w 19"/>
                <a:gd name="T27" fmla="*/ 5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65">
                  <a:moveTo>
                    <a:pt x="16" y="65"/>
                  </a:moveTo>
                  <a:cubicBezTo>
                    <a:pt x="3" y="65"/>
                    <a:pt x="3" y="65"/>
                    <a:pt x="3" y="65"/>
                  </a:cubicBezTo>
                  <a:cubicBezTo>
                    <a:pt x="2" y="65"/>
                    <a:pt x="0" y="63"/>
                    <a:pt x="0" y="6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9" y="2"/>
                    <a:pt x="19" y="3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9" y="63"/>
                    <a:pt x="17" y="65"/>
                    <a:pt x="16" y="65"/>
                  </a:cubicBezTo>
                  <a:close/>
                  <a:moveTo>
                    <a:pt x="6" y="59"/>
                  </a:moveTo>
                  <a:cubicBezTo>
                    <a:pt x="13" y="59"/>
                    <a:pt x="13" y="59"/>
                    <a:pt x="13" y="59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690">
              <a:extLst>
                <a:ext uri="{FF2B5EF4-FFF2-40B4-BE49-F238E27FC236}">
                  <a16:creationId xmlns="" xmlns:a16="http://schemas.microsoft.com/office/drawing/2014/main" id="{07B16D74-6B85-47EE-899C-C80C1CBB5D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0374" y="2184416"/>
              <a:ext cx="487365" cy="265115"/>
            </a:xfrm>
            <a:custGeom>
              <a:avLst/>
              <a:gdLst>
                <a:gd name="T0" fmla="*/ 49 w 137"/>
                <a:gd name="T1" fmla="*/ 75 h 75"/>
                <a:gd name="T2" fmla="*/ 34 w 137"/>
                <a:gd name="T3" fmla="*/ 71 h 75"/>
                <a:gd name="T4" fmla="*/ 22 w 137"/>
                <a:gd name="T5" fmla="*/ 64 h 75"/>
                <a:gd name="T6" fmla="*/ 3 w 137"/>
                <a:gd name="T7" fmla="*/ 64 h 75"/>
                <a:gd name="T8" fmla="*/ 0 w 137"/>
                <a:gd name="T9" fmla="*/ 61 h 75"/>
                <a:gd name="T10" fmla="*/ 0 w 137"/>
                <a:gd name="T11" fmla="*/ 12 h 75"/>
                <a:gd name="T12" fmla="*/ 3 w 137"/>
                <a:gd name="T13" fmla="*/ 9 h 75"/>
                <a:gd name="T14" fmla="*/ 23 w 137"/>
                <a:gd name="T15" fmla="*/ 9 h 75"/>
                <a:gd name="T16" fmla="*/ 91 w 137"/>
                <a:gd name="T17" fmla="*/ 1 h 75"/>
                <a:gd name="T18" fmla="*/ 113 w 137"/>
                <a:gd name="T19" fmla="*/ 7 h 75"/>
                <a:gd name="T20" fmla="*/ 136 w 137"/>
                <a:gd name="T21" fmla="*/ 26 h 75"/>
                <a:gd name="T22" fmla="*/ 137 w 137"/>
                <a:gd name="T23" fmla="*/ 29 h 75"/>
                <a:gd name="T24" fmla="*/ 134 w 137"/>
                <a:gd name="T25" fmla="*/ 31 h 75"/>
                <a:gd name="T26" fmla="*/ 103 w 137"/>
                <a:gd name="T27" fmla="*/ 31 h 75"/>
                <a:gd name="T28" fmla="*/ 95 w 137"/>
                <a:gd name="T29" fmla="*/ 33 h 75"/>
                <a:gd name="T30" fmla="*/ 71 w 137"/>
                <a:gd name="T31" fmla="*/ 49 h 75"/>
                <a:gd name="T32" fmla="*/ 93 w 137"/>
                <a:gd name="T33" fmla="*/ 49 h 75"/>
                <a:gd name="T34" fmla="*/ 102 w 137"/>
                <a:gd name="T35" fmla="*/ 53 h 75"/>
                <a:gd name="T36" fmla="*/ 106 w 137"/>
                <a:gd name="T37" fmla="*/ 62 h 75"/>
                <a:gd name="T38" fmla="*/ 93 w 137"/>
                <a:gd name="T39" fmla="*/ 75 h 75"/>
                <a:gd name="T40" fmla="*/ 49 w 137"/>
                <a:gd name="T41" fmla="*/ 75 h 75"/>
                <a:gd name="T42" fmla="*/ 49 w 137"/>
                <a:gd name="T43" fmla="*/ 75 h 75"/>
                <a:gd name="T44" fmla="*/ 6 w 137"/>
                <a:gd name="T45" fmla="*/ 58 h 75"/>
                <a:gd name="T46" fmla="*/ 23 w 137"/>
                <a:gd name="T47" fmla="*/ 58 h 75"/>
                <a:gd name="T48" fmla="*/ 24 w 137"/>
                <a:gd name="T49" fmla="*/ 58 h 75"/>
                <a:gd name="T50" fmla="*/ 37 w 137"/>
                <a:gd name="T51" fmla="*/ 66 h 75"/>
                <a:gd name="T52" fmla="*/ 49 w 137"/>
                <a:gd name="T53" fmla="*/ 70 h 75"/>
                <a:gd name="T54" fmla="*/ 93 w 137"/>
                <a:gd name="T55" fmla="*/ 69 h 75"/>
                <a:gd name="T56" fmla="*/ 100 w 137"/>
                <a:gd name="T57" fmla="*/ 62 h 75"/>
                <a:gd name="T58" fmla="*/ 98 w 137"/>
                <a:gd name="T59" fmla="*/ 57 h 75"/>
                <a:gd name="T60" fmla="*/ 93 w 137"/>
                <a:gd name="T61" fmla="*/ 55 h 75"/>
                <a:gd name="T62" fmla="*/ 70 w 137"/>
                <a:gd name="T63" fmla="*/ 55 h 75"/>
                <a:gd name="T64" fmla="*/ 65 w 137"/>
                <a:gd name="T65" fmla="*/ 51 h 75"/>
                <a:gd name="T66" fmla="*/ 67 w 137"/>
                <a:gd name="T67" fmla="*/ 45 h 75"/>
                <a:gd name="T68" fmla="*/ 92 w 137"/>
                <a:gd name="T69" fmla="*/ 28 h 75"/>
                <a:gd name="T70" fmla="*/ 93 w 137"/>
                <a:gd name="T71" fmla="*/ 28 h 75"/>
                <a:gd name="T72" fmla="*/ 103 w 137"/>
                <a:gd name="T73" fmla="*/ 25 h 75"/>
                <a:gd name="T74" fmla="*/ 126 w 137"/>
                <a:gd name="T75" fmla="*/ 25 h 75"/>
                <a:gd name="T76" fmla="*/ 109 w 137"/>
                <a:gd name="T77" fmla="*/ 11 h 75"/>
                <a:gd name="T78" fmla="*/ 92 w 137"/>
                <a:gd name="T79" fmla="*/ 7 h 75"/>
                <a:gd name="T80" fmla="*/ 23 w 137"/>
                <a:gd name="T81" fmla="*/ 15 h 75"/>
                <a:gd name="T82" fmla="*/ 23 w 137"/>
                <a:gd name="T83" fmla="*/ 15 h 75"/>
                <a:gd name="T84" fmla="*/ 6 w 137"/>
                <a:gd name="T85" fmla="*/ 15 h 75"/>
                <a:gd name="T86" fmla="*/ 6 w 137"/>
                <a:gd name="T87" fmla="*/ 5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7" h="75">
                  <a:moveTo>
                    <a:pt x="49" y="75"/>
                  </a:moveTo>
                  <a:cubicBezTo>
                    <a:pt x="44" y="75"/>
                    <a:pt x="39" y="74"/>
                    <a:pt x="34" y="71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1" y="64"/>
                    <a:pt x="0" y="62"/>
                    <a:pt x="0" y="6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1" y="9"/>
                    <a:pt x="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9" y="0"/>
                    <a:pt x="107" y="2"/>
                    <a:pt x="113" y="7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7" y="27"/>
                    <a:pt x="137" y="28"/>
                    <a:pt x="137" y="29"/>
                  </a:cubicBezTo>
                  <a:cubicBezTo>
                    <a:pt x="137" y="30"/>
                    <a:pt x="135" y="31"/>
                    <a:pt x="134" y="31"/>
                  </a:cubicBezTo>
                  <a:cubicBezTo>
                    <a:pt x="103" y="31"/>
                    <a:pt x="103" y="31"/>
                    <a:pt x="103" y="31"/>
                  </a:cubicBezTo>
                  <a:cubicBezTo>
                    <a:pt x="99" y="31"/>
                    <a:pt x="96" y="32"/>
                    <a:pt x="95" y="33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7" y="49"/>
                    <a:pt x="100" y="50"/>
                    <a:pt x="102" y="53"/>
                  </a:cubicBezTo>
                  <a:cubicBezTo>
                    <a:pt x="105" y="55"/>
                    <a:pt x="106" y="59"/>
                    <a:pt x="106" y="62"/>
                  </a:cubicBezTo>
                  <a:cubicBezTo>
                    <a:pt x="106" y="69"/>
                    <a:pt x="100" y="75"/>
                    <a:pt x="93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5"/>
                    <a:pt x="49" y="75"/>
                    <a:pt x="49" y="75"/>
                  </a:cubicBezTo>
                  <a:close/>
                  <a:moveTo>
                    <a:pt x="6" y="58"/>
                  </a:moveTo>
                  <a:cubicBezTo>
                    <a:pt x="23" y="58"/>
                    <a:pt x="23" y="58"/>
                    <a:pt x="23" y="58"/>
                  </a:cubicBezTo>
                  <a:cubicBezTo>
                    <a:pt x="23" y="58"/>
                    <a:pt x="24" y="58"/>
                    <a:pt x="24" y="58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41" y="68"/>
                    <a:pt x="45" y="70"/>
                    <a:pt x="49" y="70"/>
                  </a:cubicBezTo>
                  <a:cubicBezTo>
                    <a:pt x="93" y="69"/>
                    <a:pt x="93" y="69"/>
                    <a:pt x="93" y="69"/>
                  </a:cubicBezTo>
                  <a:cubicBezTo>
                    <a:pt x="97" y="69"/>
                    <a:pt x="100" y="66"/>
                    <a:pt x="100" y="62"/>
                  </a:cubicBezTo>
                  <a:cubicBezTo>
                    <a:pt x="100" y="60"/>
                    <a:pt x="100" y="58"/>
                    <a:pt x="98" y="57"/>
                  </a:cubicBezTo>
                  <a:cubicBezTo>
                    <a:pt x="97" y="56"/>
                    <a:pt x="95" y="55"/>
                    <a:pt x="93" y="55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68" y="55"/>
                    <a:pt x="66" y="54"/>
                    <a:pt x="65" y="51"/>
                  </a:cubicBezTo>
                  <a:cubicBezTo>
                    <a:pt x="64" y="49"/>
                    <a:pt x="65" y="47"/>
                    <a:pt x="67" y="45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2" y="28"/>
                    <a:pt x="93" y="28"/>
                    <a:pt x="93" y="28"/>
                  </a:cubicBezTo>
                  <a:cubicBezTo>
                    <a:pt x="93" y="27"/>
                    <a:pt x="98" y="25"/>
                    <a:pt x="103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5" y="8"/>
                    <a:pt x="98" y="6"/>
                    <a:pt x="92" y="7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6" y="15"/>
                    <a:pt x="6" y="15"/>
                    <a:pt x="6" y="15"/>
                  </a:cubicBezTo>
                  <a:lnTo>
                    <a:pt x="6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692">
              <a:extLst>
                <a:ext uri="{FF2B5EF4-FFF2-40B4-BE49-F238E27FC236}">
                  <a16:creationId xmlns="" xmlns:a16="http://schemas.microsoft.com/office/drawing/2014/main" id="{B373AA1C-6137-4F30-ABDB-18CF70B8C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536" y="2273317"/>
              <a:ext cx="103189" cy="106363"/>
            </a:xfrm>
            <a:custGeom>
              <a:avLst/>
              <a:gdLst>
                <a:gd name="T0" fmla="*/ 3 w 29"/>
                <a:gd name="T1" fmla="*/ 30 h 30"/>
                <a:gd name="T2" fmla="*/ 2 w 29"/>
                <a:gd name="T3" fmla="*/ 30 h 30"/>
                <a:gd name="T4" fmla="*/ 0 w 29"/>
                <a:gd name="T5" fmla="*/ 26 h 30"/>
                <a:gd name="T6" fmla="*/ 25 w 29"/>
                <a:gd name="T7" fmla="*/ 1 h 30"/>
                <a:gd name="T8" fmla="*/ 29 w 29"/>
                <a:gd name="T9" fmla="*/ 3 h 30"/>
                <a:gd name="T10" fmla="*/ 27 w 29"/>
                <a:gd name="T11" fmla="*/ 6 h 30"/>
                <a:gd name="T12" fmla="*/ 6 w 29"/>
                <a:gd name="T13" fmla="*/ 28 h 30"/>
                <a:gd name="T14" fmla="*/ 3 w 29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0">
                  <a:moveTo>
                    <a:pt x="3" y="30"/>
                  </a:moveTo>
                  <a:cubicBezTo>
                    <a:pt x="3" y="30"/>
                    <a:pt x="2" y="30"/>
                    <a:pt x="2" y="30"/>
                  </a:cubicBezTo>
                  <a:cubicBezTo>
                    <a:pt x="0" y="29"/>
                    <a:pt x="0" y="28"/>
                    <a:pt x="0" y="26"/>
                  </a:cubicBezTo>
                  <a:cubicBezTo>
                    <a:pt x="4" y="14"/>
                    <a:pt x="13" y="5"/>
                    <a:pt x="25" y="1"/>
                  </a:cubicBezTo>
                  <a:cubicBezTo>
                    <a:pt x="26" y="0"/>
                    <a:pt x="28" y="1"/>
                    <a:pt x="29" y="3"/>
                  </a:cubicBezTo>
                  <a:cubicBezTo>
                    <a:pt x="29" y="4"/>
                    <a:pt x="28" y="6"/>
                    <a:pt x="27" y="6"/>
                  </a:cubicBezTo>
                  <a:cubicBezTo>
                    <a:pt x="17" y="10"/>
                    <a:pt x="9" y="18"/>
                    <a:pt x="6" y="28"/>
                  </a:cubicBezTo>
                  <a:cubicBezTo>
                    <a:pt x="5" y="29"/>
                    <a:pt x="4" y="30"/>
                    <a:pt x="3" y="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693">
              <a:extLst>
                <a:ext uri="{FF2B5EF4-FFF2-40B4-BE49-F238E27FC236}">
                  <a16:creationId xmlns="" xmlns:a16="http://schemas.microsoft.com/office/drawing/2014/main" id="{9134F47B-8FC5-44E1-9B88-4356DE207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187" y="2273317"/>
              <a:ext cx="301626" cy="293689"/>
            </a:xfrm>
            <a:custGeom>
              <a:avLst/>
              <a:gdLst>
                <a:gd name="T0" fmla="*/ 42 w 85"/>
                <a:gd name="T1" fmla="*/ 83 h 83"/>
                <a:gd name="T2" fmla="*/ 0 w 85"/>
                <a:gd name="T3" fmla="*/ 48 h 83"/>
                <a:gd name="T4" fmla="*/ 2 w 85"/>
                <a:gd name="T5" fmla="*/ 44 h 83"/>
                <a:gd name="T6" fmla="*/ 6 w 85"/>
                <a:gd name="T7" fmla="*/ 47 h 83"/>
                <a:gd name="T8" fmla="*/ 42 w 85"/>
                <a:gd name="T9" fmla="*/ 77 h 83"/>
                <a:gd name="T10" fmla="*/ 79 w 85"/>
                <a:gd name="T11" fmla="*/ 41 h 83"/>
                <a:gd name="T12" fmla="*/ 55 w 85"/>
                <a:gd name="T13" fmla="*/ 6 h 83"/>
                <a:gd name="T14" fmla="*/ 54 w 85"/>
                <a:gd name="T15" fmla="*/ 3 h 83"/>
                <a:gd name="T16" fmla="*/ 57 w 85"/>
                <a:gd name="T17" fmla="*/ 1 h 83"/>
                <a:gd name="T18" fmla="*/ 85 w 85"/>
                <a:gd name="T19" fmla="*/ 41 h 83"/>
                <a:gd name="T20" fmla="*/ 42 w 85"/>
                <a:gd name="T2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83">
                  <a:moveTo>
                    <a:pt x="42" y="83"/>
                  </a:moveTo>
                  <a:cubicBezTo>
                    <a:pt x="21" y="83"/>
                    <a:pt x="4" y="68"/>
                    <a:pt x="0" y="48"/>
                  </a:cubicBezTo>
                  <a:cubicBezTo>
                    <a:pt x="0" y="46"/>
                    <a:pt x="1" y="45"/>
                    <a:pt x="2" y="44"/>
                  </a:cubicBezTo>
                  <a:cubicBezTo>
                    <a:pt x="4" y="44"/>
                    <a:pt x="6" y="45"/>
                    <a:pt x="6" y="47"/>
                  </a:cubicBezTo>
                  <a:cubicBezTo>
                    <a:pt x="9" y="65"/>
                    <a:pt x="24" y="77"/>
                    <a:pt x="42" y="77"/>
                  </a:cubicBezTo>
                  <a:cubicBezTo>
                    <a:pt x="62" y="77"/>
                    <a:pt x="79" y="61"/>
                    <a:pt x="79" y="41"/>
                  </a:cubicBezTo>
                  <a:cubicBezTo>
                    <a:pt x="79" y="26"/>
                    <a:pt x="69" y="12"/>
                    <a:pt x="55" y="6"/>
                  </a:cubicBezTo>
                  <a:cubicBezTo>
                    <a:pt x="54" y="6"/>
                    <a:pt x="53" y="4"/>
                    <a:pt x="54" y="3"/>
                  </a:cubicBezTo>
                  <a:cubicBezTo>
                    <a:pt x="54" y="1"/>
                    <a:pt x="56" y="0"/>
                    <a:pt x="57" y="1"/>
                  </a:cubicBezTo>
                  <a:cubicBezTo>
                    <a:pt x="74" y="7"/>
                    <a:pt x="85" y="23"/>
                    <a:pt x="85" y="41"/>
                  </a:cubicBezTo>
                  <a:cubicBezTo>
                    <a:pt x="85" y="64"/>
                    <a:pt x="65" y="83"/>
                    <a:pt x="42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696">
              <a:extLst>
                <a:ext uri="{FF2B5EF4-FFF2-40B4-BE49-F238E27FC236}">
                  <a16:creationId xmlns="" xmlns:a16="http://schemas.microsoft.com/office/drawing/2014/main" id="{EDECDFD4-2F7C-4141-9A70-116D35AF0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34" y="2173304"/>
              <a:ext cx="625477" cy="598492"/>
            </a:xfrm>
            <a:custGeom>
              <a:avLst/>
              <a:gdLst>
                <a:gd name="T0" fmla="*/ 173 w 176"/>
                <a:gd name="T1" fmla="*/ 169 h 169"/>
                <a:gd name="T2" fmla="*/ 3 w 176"/>
                <a:gd name="T3" fmla="*/ 169 h 169"/>
                <a:gd name="T4" fmla="*/ 0 w 176"/>
                <a:gd name="T5" fmla="*/ 167 h 169"/>
                <a:gd name="T6" fmla="*/ 0 w 176"/>
                <a:gd name="T7" fmla="*/ 3 h 169"/>
                <a:gd name="T8" fmla="*/ 3 w 176"/>
                <a:gd name="T9" fmla="*/ 0 h 169"/>
                <a:gd name="T10" fmla="*/ 6 w 176"/>
                <a:gd name="T11" fmla="*/ 3 h 169"/>
                <a:gd name="T12" fmla="*/ 6 w 176"/>
                <a:gd name="T13" fmla="*/ 164 h 169"/>
                <a:gd name="T14" fmla="*/ 173 w 176"/>
                <a:gd name="T15" fmla="*/ 164 h 169"/>
                <a:gd name="T16" fmla="*/ 176 w 176"/>
                <a:gd name="T17" fmla="*/ 167 h 169"/>
                <a:gd name="T18" fmla="*/ 173 w 176"/>
                <a:gd name="T1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69">
                  <a:moveTo>
                    <a:pt x="173" y="169"/>
                  </a:moveTo>
                  <a:cubicBezTo>
                    <a:pt x="3" y="169"/>
                    <a:pt x="3" y="169"/>
                    <a:pt x="3" y="169"/>
                  </a:cubicBezTo>
                  <a:cubicBezTo>
                    <a:pt x="2" y="169"/>
                    <a:pt x="0" y="168"/>
                    <a:pt x="0" y="16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164"/>
                    <a:pt x="6" y="164"/>
                    <a:pt x="6" y="164"/>
                  </a:cubicBezTo>
                  <a:cubicBezTo>
                    <a:pt x="173" y="164"/>
                    <a:pt x="173" y="164"/>
                    <a:pt x="173" y="164"/>
                  </a:cubicBezTo>
                  <a:cubicBezTo>
                    <a:pt x="174" y="164"/>
                    <a:pt x="176" y="165"/>
                    <a:pt x="176" y="167"/>
                  </a:cubicBezTo>
                  <a:cubicBezTo>
                    <a:pt x="176" y="168"/>
                    <a:pt x="174" y="169"/>
                    <a:pt x="173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 697">
              <a:extLst>
                <a:ext uri="{FF2B5EF4-FFF2-40B4-BE49-F238E27FC236}">
                  <a16:creationId xmlns="" xmlns:a16="http://schemas.microsoft.com/office/drawing/2014/main" id="{B4394CB7-C2C2-41E6-BC7A-2FDE2EE0CF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4332" y="2587645"/>
              <a:ext cx="433388" cy="184151"/>
            </a:xfrm>
            <a:custGeom>
              <a:avLst/>
              <a:gdLst>
                <a:gd name="T0" fmla="*/ 118 w 122"/>
                <a:gd name="T1" fmla="*/ 52 h 52"/>
                <a:gd name="T2" fmla="*/ 116 w 122"/>
                <a:gd name="T3" fmla="*/ 52 h 52"/>
                <a:gd name="T4" fmla="*/ 90 w 122"/>
                <a:gd name="T5" fmla="*/ 27 h 52"/>
                <a:gd name="T6" fmla="*/ 75 w 122"/>
                <a:gd name="T7" fmla="*/ 25 h 52"/>
                <a:gd name="T8" fmla="*/ 74 w 122"/>
                <a:gd name="T9" fmla="*/ 24 h 52"/>
                <a:gd name="T10" fmla="*/ 59 w 122"/>
                <a:gd name="T11" fmla="*/ 7 h 52"/>
                <a:gd name="T12" fmla="*/ 38 w 122"/>
                <a:gd name="T13" fmla="*/ 30 h 52"/>
                <a:gd name="T14" fmla="*/ 37 w 122"/>
                <a:gd name="T15" fmla="*/ 31 h 52"/>
                <a:gd name="T16" fmla="*/ 22 w 122"/>
                <a:gd name="T17" fmla="*/ 32 h 52"/>
                <a:gd name="T18" fmla="*/ 5 w 122"/>
                <a:gd name="T19" fmla="*/ 44 h 52"/>
                <a:gd name="T20" fmla="*/ 1 w 122"/>
                <a:gd name="T21" fmla="*/ 43 h 52"/>
                <a:gd name="T22" fmla="*/ 1 w 122"/>
                <a:gd name="T23" fmla="*/ 39 h 52"/>
                <a:gd name="T24" fmla="*/ 19 w 122"/>
                <a:gd name="T25" fmla="*/ 27 h 52"/>
                <a:gd name="T26" fmla="*/ 20 w 122"/>
                <a:gd name="T27" fmla="*/ 26 h 52"/>
                <a:gd name="T28" fmla="*/ 35 w 122"/>
                <a:gd name="T29" fmla="*/ 25 h 52"/>
                <a:gd name="T30" fmla="*/ 57 w 122"/>
                <a:gd name="T31" fmla="*/ 1 h 52"/>
                <a:gd name="T32" fmla="*/ 60 w 122"/>
                <a:gd name="T33" fmla="*/ 0 h 52"/>
                <a:gd name="T34" fmla="*/ 62 w 122"/>
                <a:gd name="T35" fmla="*/ 1 h 52"/>
                <a:gd name="T36" fmla="*/ 77 w 122"/>
                <a:gd name="T37" fmla="*/ 19 h 52"/>
                <a:gd name="T38" fmla="*/ 91 w 122"/>
                <a:gd name="T39" fmla="*/ 22 h 52"/>
                <a:gd name="T40" fmla="*/ 120 w 122"/>
                <a:gd name="T41" fmla="*/ 47 h 52"/>
                <a:gd name="T42" fmla="*/ 120 w 122"/>
                <a:gd name="T43" fmla="*/ 52 h 52"/>
                <a:gd name="T44" fmla="*/ 118 w 122"/>
                <a:gd name="T45" fmla="*/ 52 h 52"/>
                <a:gd name="T46" fmla="*/ 91 w 122"/>
                <a:gd name="T47" fmla="*/ 27 h 52"/>
                <a:gd name="T48" fmla="*/ 91 w 122"/>
                <a:gd name="T49" fmla="*/ 27 h 52"/>
                <a:gd name="T50" fmla="*/ 91 w 122"/>
                <a:gd name="T51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2" h="52">
                  <a:moveTo>
                    <a:pt x="118" y="52"/>
                  </a:moveTo>
                  <a:cubicBezTo>
                    <a:pt x="118" y="52"/>
                    <a:pt x="117" y="52"/>
                    <a:pt x="116" y="52"/>
                  </a:cubicBezTo>
                  <a:cubicBezTo>
                    <a:pt x="107" y="43"/>
                    <a:pt x="93" y="30"/>
                    <a:pt x="90" y="27"/>
                  </a:cubicBezTo>
                  <a:cubicBezTo>
                    <a:pt x="89" y="27"/>
                    <a:pt x="85" y="27"/>
                    <a:pt x="75" y="25"/>
                  </a:cubicBezTo>
                  <a:cubicBezTo>
                    <a:pt x="75" y="25"/>
                    <a:pt x="74" y="24"/>
                    <a:pt x="74" y="24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7" y="30"/>
                    <a:pt x="37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3" y="45"/>
                    <a:pt x="2" y="45"/>
                    <a:pt x="1" y="43"/>
                  </a:cubicBezTo>
                  <a:cubicBezTo>
                    <a:pt x="0" y="42"/>
                    <a:pt x="0" y="40"/>
                    <a:pt x="1" y="39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20" y="26"/>
                    <a:pt x="20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9" y="0"/>
                    <a:pt x="60" y="0"/>
                  </a:cubicBezTo>
                  <a:cubicBezTo>
                    <a:pt x="60" y="0"/>
                    <a:pt x="61" y="0"/>
                    <a:pt x="62" y="1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4" y="20"/>
                    <a:pt x="91" y="22"/>
                    <a:pt x="91" y="22"/>
                  </a:cubicBezTo>
                  <a:cubicBezTo>
                    <a:pt x="93" y="22"/>
                    <a:pt x="93" y="22"/>
                    <a:pt x="120" y="47"/>
                  </a:cubicBezTo>
                  <a:cubicBezTo>
                    <a:pt x="121" y="49"/>
                    <a:pt x="122" y="50"/>
                    <a:pt x="120" y="52"/>
                  </a:cubicBezTo>
                  <a:cubicBezTo>
                    <a:pt x="120" y="52"/>
                    <a:pt x="119" y="52"/>
                    <a:pt x="118" y="52"/>
                  </a:cubicBezTo>
                  <a:close/>
                  <a:moveTo>
                    <a:pt x="91" y="27"/>
                  </a:moveTo>
                  <a:cubicBezTo>
                    <a:pt x="91" y="27"/>
                    <a:pt x="91" y="27"/>
                    <a:pt x="91" y="27"/>
                  </a:cubicBezTo>
                  <a:cubicBezTo>
                    <a:pt x="91" y="27"/>
                    <a:pt x="91" y="27"/>
                    <a:pt x="91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 698">
              <a:extLst>
                <a:ext uri="{FF2B5EF4-FFF2-40B4-BE49-F238E27FC236}">
                  <a16:creationId xmlns="" xmlns:a16="http://schemas.microsoft.com/office/drawing/2014/main" id="{5382C6E7-048E-407A-B77C-DC3A6FD2F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686" y="2581299"/>
              <a:ext cx="347664" cy="190502"/>
            </a:xfrm>
            <a:custGeom>
              <a:avLst/>
              <a:gdLst>
                <a:gd name="T0" fmla="*/ 94 w 98"/>
                <a:gd name="T1" fmla="*/ 54 h 54"/>
                <a:gd name="T2" fmla="*/ 92 w 98"/>
                <a:gd name="T3" fmla="*/ 53 h 54"/>
                <a:gd name="T4" fmla="*/ 79 w 98"/>
                <a:gd name="T5" fmla="*/ 24 h 54"/>
                <a:gd name="T6" fmla="*/ 60 w 98"/>
                <a:gd name="T7" fmla="*/ 16 h 54"/>
                <a:gd name="T8" fmla="*/ 60 w 98"/>
                <a:gd name="T9" fmla="*/ 16 h 54"/>
                <a:gd name="T10" fmla="*/ 46 w 98"/>
                <a:gd name="T11" fmla="*/ 6 h 54"/>
                <a:gd name="T12" fmla="*/ 34 w 98"/>
                <a:gd name="T13" fmla="*/ 11 h 54"/>
                <a:gd name="T14" fmla="*/ 34 w 98"/>
                <a:gd name="T15" fmla="*/ 11 h 54"/>
                <a:gd name="T16" fmla="*/ 17 w 98"/>
                <a:gd name="T17" fmla="*/ 15 h 54"/>
                <a:gd name="T18" fmla="*/ 5 w 98"/>
                <a:gd name="T19" fmla="*/ 26 h 54"/>
                <a:gd name="T20" fmla="*/ 1 w 98"/>
                <a:gd name="T21" fmla="*/ 26 h 54"/>
                <a:gd name="T22" fmla="*/ 1 w 98"/>
                <a:gd name="T23" fmla="*/ 22 h 54"/>
                <a:gd name="T24" fmla="*/ 14 w 98"/>
                <a:gd name="T25" fmla="*/ 10 h 54"/>
                <a:gd name="T26" fmla="*/ 15 w 98"/>
                <a:gd name="T27" fmla="*/ 9 h 54"/>
                <a:gd name="T28" fmla="*/ 32 w 98"/>
                <a:gd name="T29" fmla="*/ 6 h 54"/>
                <a:gd name="T30" fmla="*/ 45 w 98"/>
                <a:gd name="T31" fmla="*/ 0 h 54"/>
                <a:gd name="T32" fmla="*/ 48 w 98"/>
                <a:gd name="T33" fmla="*/ 1 h 54"/>
                <a:gd name="T34" fmla="*/ 63 w 98"/>
                <a:gd name="T35" fmla="*/ 11 h 54"/>
                <a:gd name="T36" fmla="*/ 83 w 98"/>
                <a:gd name="T37" fmla="*/ 20 h 54"/>
                <a:gd name="T38" fmla="*/ 84 w 98"/>
                <a:gd name="T39" fmla="*/ 21 h 54"/>
                <a:gd name="T40" fmla="*/ 97 w 98"/>
                <a:gd name="T41" fmla="*/ 50 h 54"/>
                <a:gd name="T42" fmla="*/ 96 w 98"/>
                <a:gd name="T43" fmla="*/ 54 h 54"/>
                <a:gd name="T44" fmla="*/ 94 w 98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54">
                  <a:moveTo>
                    <a:pt x="94" y="54"/>
                  </a:moveTo>
                  <a:cubicBezTo>
                    <a:pt x="93" y="54"/>
                    <a:pt x="92" y="54"/>
                    <a:pt x="92" y="53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7"/>
                    <a:pt x="2" y="27"/>
                    <a:pt x="1" y="26"/>
                  </a:cubicBezTo>
                  <a:cubicBezTo>
                    <a:pt x="0" y="25"/>
                    <a:pt x="0" y="23"/>
                    <a:pt x="1" y="22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5" y="9"/>
                    <a:pt x="15" y="9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0"/>
                    <a:pt x="48" y="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3" y="20"/>
                    <a:pt x="84" y="20"/>
                    <a:pt x="84" y="21"/>
                  </a:cubicBezTo>
                  <a:cubicBezTo>
                    <a:pt x="97" y="50"/>
                    <a:pt x="97" y="50"/>
                    <a:pt x="97" y="50"/>
                  </a:cubicBezTo>
                  <a:cubicBezTo>
                    <a:pt x="98" y="52"/>
                    <a:pt x="97" y="54"/>
                    <a:pt x="96" y="54"/>
                  </a:cubicBezTo>
                  <a:cubicBezTo>
                    <a:pt x="95" y="54"/>
                    <a:pt x="95" y="54"/>
                    <a:pt x="94" y="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 699">
              <a:extLst>
                <a:ext uri="{FF2B5EF4-FFF2-40B4-BE49-F238E27FC236}">
                  <a16:creationId xmlns="" xmlns:a16="http://schemas.microsoft.com/office/drawing/2014/main" id="{4888C4AD-1D2F-4B70-837D-201E0E419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8" y="2676547"/>
              <a:ext cx="77788" cy="22225"/>
            </a:xfrm>
            <a:custGeom>
              <a:avLst/>
              <a:gdLst>
                <a:gd name="T0" fmla="*/ 19 w 22"/>
                <a:gd name="T1" fmla="*/ 6 h 6"/>
                <a:gd name="T2" fmla="*/ 3 w 22"/>
                <a:gd name="T3" fmla="*/ 6 h 6"/>
                <a:gd name="T4" fmla="*/ 0 w 22"/>
                <a:gd name="T5" fmla="*/ 3 h 6"/>
                <a:gd name="T6" fmla="*/ 3 w 22"/>
                <a:gd name="T7" fmla="*/ 0 h 6"/>
                <a:gd name="T8" fmla="*/ 19 w 22"/>
                <a:gd name="T9" fmla="*/ 0 h 6"/>
                <a:gd name="T10" fmla="*/ 22 w 22"/>
                <a:gd name="T11" fmla="*/ 3 h 6"/>
                <a:gd name="T12" fmla="*/ 19 w 22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">
                  <a:moveTo>
                    <a:pt x="19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2" y="1"/>
                    <a:pt x="22" y="3"/>
                  </a:cubicBezTo>
                  <a:cubicBezTo>
                    <a:pt x="22" y="4"/>
                    <a:pt x="21" y="6"/>
                    <a:pt x="19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 700">
              <a:extLst>
                <a:ext uri="{FF2B5EF4-FFF2-40B4-BE49-F238E27FC236}">
                  <a16:creationId xmlns="" xmlns:a16="http://schemas.microsoft.com/office/drawing/2014/main" id="{6240CD86-DBAB-4A8E-BFCB-A8314AF5D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937" y="2647951"/>
              <a:ext cx="106364" cy="22225"/>
            </a:xfrm>
            <a:custGeom>
              <a:avLst/>
              <a:gdLst>
                <a:gd name="T0" fmla="*/ 27 w 30"/>
                <a:gd name="T1" fmla="*/ 6 h 6"/>
                <a:gd name="T2" fmla="*/ 3 w 30"/>
                <a:gd name="T3" fmla="*/ 6 h 6"/>
                <a:gd name="T4" fmla="*/ 0 w 30"/>
                <a:gd name="T5" fmla="*/ 3 h 6"/>
                <a:gd name="T6" fmla="*/ 3 w 30"/>
                <a:gd name="T7" fmla="*/ 0 h 6"/>
                <a:gd name="T8" fmla="*/ 27 w 30"/>
                <a:gd name="T9" fmla="*/ 0 h 6"/>
                <a:gd name="T10" fmla="*/ 30 w 30"/>
                <a:gd name="T11" fmla="*/ 3 h 6"/>
                <a:gd name="T12" fmla="*/ 27 w 3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6">
                  <a:moveTo>
                    <a:pt x="27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30" y="2"/>
                    <a:pt x="30" y="3"/>
                  </a:cubicBezTo>
                  <a:cubicBezTo>
                    <a:pt x="30" y="5"/>
                    <a:pt x="28" y="6"/>
                    <a:pt x="27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Прямоугольник 93">
            <a:extLst>
              <a:ext uri="{FF2B5EF4-FFF2-40B4-BE49-F238E27FC236}">
                <a16:creationId xmlns="" xmlns:a16="http://schemas.microsoft.com/office/drawing/2014/main" id="{9F68A870-CAD9-42B8-B48A-451FC5A6EC37}"/>
              </a:ext>
            </a:extLst>
          </p:cNvPr>
          <p:cNvSpPr/>
          <p:nvPr/>
        </p:nvSpPr>
        <p:spPr>
          <a:xfrm>
            <a:off x="2369201" y="2906928"/>
            <a:ext cx="1912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T Sans Narrow" panose="020B0506020203020204" pitchFamily="34" charset="-52"/>
                <a:ea typeface="+mn-ea"/>
                <a:cs typeface="+mn-cs"/>
              </a:rPr>
              <a:t>Премия государства  5-7%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="" xmlns:a16="http://schemas.microsoft.com/office/drawing/2014/main" id="{34857967-FE01-4D9C-8465-45EDF32A35F0}"/>
              </a:ext>
            </a:extLst>
          </p:cNvPr>
          <p:cNvSpPr/>
          <p:nvPr/>
        </p:nvSpPr>
        <p:spPr>
          <a:xfrm>
            <a:off x="362162" y="1966858"/>
            <a:ext cx="13301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T Sans Narrow" panose="020B0506020203020204" pitchFamily="34" charset="-52"/>
                <a:ea typeface="+mn-ea"/>
                <a:cs typeface="+mn-cs"/>
              </a:rPr>
              <a:t>Национальный Фонд</a:t>
            </a:r>
          </a:p>
        </p:txBody>
      </p:sp>
      <p:sp>
        <p:nvSpPr>
          <p:cNvPr id="96" name="Овал 95">
            <a:extLst>
              <a:ext uri="{FF2B5EF4-FFF2-40B4-BE49-F238E27FC236}">
                <a16:creationId xmlns="" xmlns:a16="http://schemas.microsoft.com/office/drawing/2014/main" id="{041A28C2-B949-4599-9C73-9C6F4DDED6BD}"/>
              </a:ext>
            </a:extLst>
          </p:cNvPr>
          <p:cNvSpPr/>
          <p:nvPr/>
        </p:nvSpPr>
        <p:spPr>
          <a:xfrm>
            <a:off x="1635262" y="2750665"/>
            <a:ext cx="762000" cy="76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2D3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7" name="Группа 96">
            <a:extLst>
              <a:ext uri="{FF2B5EF4-FFF2-40B4-BE49-F238E27FC236}">
                <a16:creationId xmlns="" xmlns:a16="http://schemas.microsoft.com/office/drawing/2014/main" id="{F796906C-B967-4F03-84CE-DFA09C8466D1}"/>
              </a:ext>
            </a:extLst>
          </p:cNvPr>
          <p:cNvGrpSpPr/>
          <p:nvPr/>
        </p:nvGrpSpPr>
        <p:grpSpPr>
          <a:xfrm>
            <a:off x="1865926" y="2966093"/>
            <a:ext cx="346075" cy="331143"/>
            <a:chOff x="2854325" y="2173288"/>
            <a:chExt cx="625475" cy="598487"/>
          </a:xfrm>
        </p:grpSpPr>
        <p:sp>
          <p:nvSpPr>
            <p:cNvPr id="98" name="Freeform 689">
              <a:extLst>
                <a:ext uri="{FF2B5EF4-FFF2-40B4-BE49-F238E27FC236}">
                  <a16:creationId xmlns="" xmlns:a16="http://schemas.microsoft.com/office/drawing/2014/main" id="{3AA68CC4-FA09-43C3-9EC2-070201793E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4325" y="2198688"/>
              <a:ext cx="68263" cy="230187"/>
            </a:xfrm>
            <a:custGeom>
              <a:avLst/>
              <a:gdLst>
                <a:gd name="T0" fmla="*/ 16 w 19"/>
                <a:gd name="T1" fmla="*/ 65 h 65"/>
                <a:gd name="T2" fmla="*/ 3 w 19"/>
                <a:gd name="T3" fmla="*/ 65 h 65"/>
                <a:gd name="T4" fmla="*/ 0 w 19"/>
                <a:gd name="T5" fmla="*/ 62 h 65"/>
                <a:gd name="T6" fmla="*/ 0 w 19"/>
                <a:gd name="T7" fmla="*/ 3 h 65"/>
                <a:gd name="T8" fmla="*/ 3 w 19"/>
                <a:gd name="T9" fmla="*/ 0 h 65"/>
                <a:gd name="T10" fmla="*/ 16 w 19"/>
                <a:gd name="T11" fmla="*/ 0 h 65"/>
                <a:gd name="T12" fmla="*/ 19 w 19"/>
                <a:gd name="T13" fmla="*/ 3 h 65"/>
                <a:gd name="T14" fmla="*/ 19 w 19"/>
                <a:gd name="T15" fmla="*/ 62 h 65"/>
                <a:gd name="T16" fmla="*/ 16 w 19"/>
                <a:gd name="T17" fmla="*/ 65 h 65"/>
                <a:gd name="T18" fmla="*/ 6 w 19"/>
                <a:gd name="T19" fmla="*/ 59 h 65"/>
                <a:gd name="T20" fmla="*/ 13 w 19"/>
                <a:gd name="T21" fmla="*/ 59 h 65"/>
                <a:gd name="T22" fmla="*/ 13 w 19"/>
                <a:gd name="T23" fmla="*/ 6 h 65"/>
                <a:gd name="T24" fmla="*/ 6 w 19"/>
                <a:gd name="T25" fmla="*/ 6 h 65"/>
                <a:gd name="T26" fmla="*/ 6 w 19"/>
                <a:gd name="T27" fmla="*/ 5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65">
                  <a:moveTo>
                    <a:pt x="16" y="65"/>
                  </a:moveTo>
                  <a:cubicBezTo>
                    <a:pt x="3" y="65"/>
                    <a:pt x="3" y="65"/>
                    <a:pt x="3" y="65"/>
                  </a:cubicBezTo>
                  <a:cubicBezTo>
                    <a:pt x="2" y="65"/>
                    <a:pt x="0" y="63"/>
                    <a:pt x="0" y="6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9" y="2"/>
                    <a:pt x="19" y="3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9" y="63"/>
                    <a:pt x="17" y="65"/>
                    <a:pt x="16" y="65"/>
                  </a:cubicBezTo>
                  <a:close/>
                  <a:moveTo>
                    <a:pt x="6" y="59"/>
                  </a:moveTo>
                  <a:cubicBezTo>
                    <a:pt x="13" y="59"/>
                    <a:pt x="13" y="59"/>
                    <a:pt x="13" y="59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690">
              <a:extLst>
                <a:ext uri="{FF2B5EF4-FFF2-40B4-BE49-F238E27FC236}">
                  <a16:creationId xmlns="" xmlns:a16="http://schemas.microsoft.com/office/drawing/2014/main" id="{7C7B5D11-5934-42A7-9DF0-F119FBFB44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0363" y="2184400"/>
              <a:ext cx="487363" cy="265112"/>
            </a:xfrm>
            <a:custGeom>
              <a:avLst/>
              <a:gdLst>
                <a:gd name="T0" fmla="*/ 49 w 137"/>
                <a:gd name="T1" fmla="*/ 75 h 75"/>
                <a:gd name="T2" fmla="*/ 34 w 137"/>
                <a:gd name="T3" fmla="*/ 71 h 75"/>
                <a:gd name="T4" fmla="*/ 22 w 137"/>
                <a:gd name="T5" fmla="*/ 64 h 75"/>
                <a:gd name="T6" fmla="*/ 3 w 137"/>
                <a:gd name="T7" fmla="*/ 64 h 75"/>
                <a:gd name="T8" fmla="*/ 0 w 137"/>
                <a:gd name="T9" fmla="*/ 61 h 75"/>
                <a:gd name="T10" fmla="*/ 0 w 137"/>
                <a:gd name="T11" fmla="*/ 12 h 75"/>
                <a:gd name="T12" fmla="*/ 3 w 137"/>
                <a:gd name="T13" fmla="*/ 9 h 75"/>
                <a:gd name="T14" fmla="*/ 23 w 137"/>
                <a:gd name="T15" fmla="*/ 9 h 75"/>
                <a:gd name="T16" fmla="*/ 91 w 137"/>
                <a:gd name="T17" fmla="*/ 1 h 75"/>
                <a:gd name="T18" fmla="*/ 113 w 137"/>
                <a:gd name="T19" fmla="*/ 7 h 75"/>
                <a:gd name="T20" fmla="*/ 136 w 137"/>
                <a:gd name="T21" fmla="*/ 26 h 75"/>
                <a:gd name="T22" fmla="*/ 137 w 137"/>
                <a:gd name="T23" fmla="*/ 29 h 75"/>
                <a:gd name="T24" fmla="*/ 134 w 137"/>
                <a:gd name="T25" fmla="*/ 31 h 75"/>
                <a:gd name="T26" fmla="*/ 103 w 137"/>
                <a:gd name="T27" fmla="*/ 31 h 75"/>
                <a:gd name="T28" fmla="*/ 95 w 137"/>
                <a:gd name="T29" fmla="*/ 33 h 75"/>
                <a:gd name="T30" fmla="*/ 71 w 137"/>
                <a:gd name="T31" fmla="*/ 49 h 75"/>
                <a:gd name="T32" fmla="*/ 93 w 137"/>
                <a:gd name="T33" fmla="*/ 49 h 75"/>
                <a:gd name="T34" fmla="*/ 102 w 137"/>
                <a:gd name="T35" fmla="*/ 53 h 75"/>
                <a:gd name="T36" fmla="*/ 106 w 137"/>
                <a:gd name="T37" fmla="*/ 62 h 75"/>
                <a:gd name="T38" fmla="*/ 93 w 137"/>
                <a:gd name="T39" fmla="*/ 75 h 75"/>
                <a:gd name="T40" fmla="*/ 49 w 137"/>
                <a:gd name="T41" fmla="*/ 75 h 75"/>
                <a:gd name="T42" fmla="*/ 49 w 137"/>
                <a:gd name="T43" fmla="*/ 75 h 75"/>
                <a:gd name="T44" fmla="*/ 6 w 137"/>
                <a:gd name="T45" fmla="*/ 58 h 75"/>
                <a:gd name="T46" fmla="*/ 23 w 137"/>
                <a:gd name="T47" fmla="*/ 58 h 75"/>
                <a:gd name="T48" fmla="*/ 24 w 137"/>
                <a:gd name="T49" fmla="*/ 58 h 75"/>
                <a:gd name="T50" fmla="*/ 37 w 137"/>
                <a:gd name="T51" fmla="*/ 66 h 75"/>
                <a:gd name="T52" fmla="*/ 49 w 137"/>
                <a:gd name="T53" fmla="*/ 70 h 75"/>
                <a:gd name="T54" fmla="*/ 93 w 137"/>
                <a:gd name="T55" fmla="*/ 69 h 75"/>
                <a:gd name="T56" fmla="*/ 100 w 137"/>
                <a:gd name="T57" fmla="*/ 62 h 75"/>
                <a:gd name="T58" fmla="*/ 98 w 137"/>
                <a:gd name="T59" fmla="*/ 57 h 75"/>
                <a:gd name="T60" fmla="*/ 93 w 137"/>
                <a:gd name="T61" fmla="*/ 55 h 75"/>
                <a:gd name="T62" fmla="*/ 70 w 137"/>
                <a:gd name="T63" fmla="*/ 55 h 75"/>
                <a:gd name="T64" fmla="*/ 65 w 137"/>
                <a:gd name="T65" fmla="*/ 51 h 75"/>
                <a:gd name="T66" fmla="*/ 67 w 137"/>
                <a:gd name="T67" fmla="*/ 45 h 75"/>
                <a:gd name="T68" fmla="*/ 92 w 137"/>
                <a:gd name="T69" fmla="*/ 28 h 75"/>
                <a:gd name="T70" fmla="*/ 93 w 137"/>
                <a:gd name="T71" fmla="*/ 28 h 75"/>
                <a:gd name="T72" fmla="*/ 103 w 137"/>
                <a:gd name="T73" fmla="*/ 25 h 75"/>
                <a:gd name="T74" fmla="*/ 126 w 137"/>
                <a:gd name="T75" fmla="*/ 25 h 75"/>
                <a:gd name="T76" fmla="*/ 109 w 137"/>
                <a:gd name="T77" fmla="*/ 11 h 75"/>
                <a:gd name="T78" fmla="*/ 92 w 137"/>
                <a:gd name="T79" fmla="*/ 7 h 75"/>
                <a:gd name="T80" fmla="*/ 23 w 137"/>
                <a:gd name="T81" fmla="*/ 15 h 75"/>
                <a:gd name="T82" fmla="*/ 23 w 137"/>
                <a:gd name="T83" fmla="*/ 15 h 75"/>
                <a:gd name="T84" fmla="*/ 6 w 137"/>
                <a:gd name="T85" fmla="*/ 15 h 75"/>
                <a:gd name="T86" fmla="*/ 6 w 137"/>
                <a:gd name="T87" fmla="*/ 5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7" h="75">
                  <a:moveTo>
                    <a:pt x="49" y="75"/>
                  </a:moveTo>
                  <a:cubicBezTo>
                    <a:pt x="44" y="75"/>
                    <a:pt x="39" y="74"/>
                    <a:pt x="34" y="71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1" y="64"/>
                    <a:pt x="0" y="62"/>
                    <a:pt x="0" y="6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1" y="9"/>
                    <a:pt x="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9" y="0"/>
                    <a:pt x="107" y="2"/>
                    <a:pt x="113" y="7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7" y="27"/>
                    <a:pt x="137" y="28"/>
                    <a:pt x="137" y="29"/>
                  </a:cubicBezTo>
                  <a:cubicBezTo>
                    <a:pt x="137" y="30"/>
                    <a:pt x="135" y="31"/>
                    <a:pt x="134" y="31"/>
                  </a:cubicBezTo>
                  <a:cubicBezTo>
                    <a:pt x="103" y="31"/>
                    <a:pt x="103" y="31"/>
                    <a:pt x="103" y="31"/>
                  </a:cubicBezTo>
                  <a:cubicBezTo>
                    <a:pt x="99" y="31"/>
                    <a:pt x="96" y="32"/>
                    <a:pt x="95" y="33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7" y="49"/>
                    <a:pt x="100" y="50"/>
                    <a:pt x="102" y="53"/>
                  </a:cubicBezTo>
                  <a:cubicBezTo>
                    <a:pt x="105" y="55"/>
                    <a:pt x="106" y="59"/>
                    <a:pt x="106" y="62"/>
                  </a:cubicBezTo>
                  <a:cubicBezTo>
                    <a:pt x="106" y="69"/>
                    <a:pt x="100" y="75"/>
                    <a:pt x="93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5"/>
                    <a:pt x="49" y="75"/>
                    <a:pt x="49" y="75"/>
                  </a:cubicBezTo>
                  <a:close/>
                  <a:moveTo>
                    <a:pt x="6" y="58"/>
                  </a:moveTo>
                  <a:cubicBezTo>
                    <a:pt x="23" y="58"/>
                    <a:pt x="23" y="58"/>
                    <a:pt x="23" y="58"/>
                  </a:cubicBezTo>
                  <a:cubicBezTo>
                    <a:pt x="23" y="58"/>
                    <a:pt x="24" y="58"/>
                    <a:pt x="24" y="58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41" y="68"/>
                    <a:pt x="45" y="70"/>
                    <a:pt x="49" y="70"/>
                  </a:cubicBezTo>
                  <a:cubicBezTo>
                    <a:pt x="93" y="69"/>
                    <a:pt x="93" y="69"/>
                    <a:pt x="93" y="69"/>
                  </a:cubicBezTo>
                  <a:cubicBezTo>
                    <a:pt x="97" y="69"/>
                    <a:pt x="100" y="66"/>
                    <a:pt x="100" y="62"/>
                  </a:cubicBezTo>
                  <a:cubicBezTo>
                    <a:pt x="100" y="60"/>
                    <a:pt x="100" y="58"/>
                    <a:pt x="98" y="57"/>
                  </a:cubicBezTo>
                  <a:cubicBezTo>
                    <a:pt x="97" y="56"/>
                    <a:pt x="95" y="55"/>
                    <a:pt x="93" y="55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68" y="55"/>
                    <a:pt x="66" y="54"/>
                    <a:pt x="65" y="51"/>
                  </a:cubicBezTo>
                  <a:cubicBezTo>
                    <a:pt x="64" y="49"/>
                    <a:pt x="65" y="47"/>
                    <a:pt x="67" y="45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2" y="28"/>
                    <a:pt x="93" y="28"/>
                    <a:pt x="93" y="28"/>
                  </a:cubicBezTo>
                  <a:cubicBezTo>
                    <a:pt x="93" y="27"/>
                    <a:pt x="98" y="25"/>
                    <a:pt x="103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5" y="8"/>
                    <a:pt x="98" y="6"/>
                    <a:pt x="92" y="7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6" y="15"/>
                    <a:pt x="6" y="15"/>
                    <a:pt x="6" y="15"/>
                  </a:cubicBezTo>
                  <a:lnTo>
                    <a:pt x="6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692">
              <a:extLst>
                <a:ext uri="{FF2B5EF4-FFF2-40B4-BE49-F238E27FC236}">
                  <a16:creationId xmlns="" xmlns:a16="http://schemas.microsoft.com/office/drawing/2014/main" id="{2979B58F-2FF6-44D8-A213-01C7CF751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525" y="2273300"/>
              <a:ext cx="103188" cy="106362"/>
            </a:xfrm>
            <a:custGeom>
              <a:avLst/>
              <a:gdLst>
                <a:gd name="T0" fmla="*/ 3 w 29"/>
                <a:gd name="T1" fmla="*/ 30 h 30"/>
                <a:gd name="T2" fmla="*/ 2 w 29"/>
                <a:gd name="T3" fmla="*/ 30 h 30"/>
                <a:gd name="T4" fmla="*/ 0 w 29"/>
                <a:gd name="T5" fmla="*/ 26 h 30"/>
                <a:gd name="T6" fmla="*/ 25 w 29"/>
                <a:gd name="T7" fmla="*/ 1 h 30"/>
                <a:gd name="T8" fmla="*/ 29 w 29"/>
                <a:gd name="T9" fmla="*/ 3 h 30"/>
                <a:gd name="T10" fmla="*/ 27 w 29"/>
                <a:gd name="T11" fmla="*/ 6 h 30"/>
                <a:gd name="T12" fmla="*/ 6 w 29"/>
                <a:gd name="T13" fmla="*/ 28 h 30"/>
                <a:gd name="T14" fmla="*/ 3 w 29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0">
                  <a:moveTo>
                    <a:pt x="3" y="30"/>
                  </a:moveTo>
                  <a:cubicBezTo>
                    <a:pt x="3" y="30"/>
                    <a:pt x="2" y="30"/>
                    <a:pt x="2" y="30"/>
                  </a:cubicBezTo>
                  <a:cubicBezTo>
                    <a:pt x="0" y="29"/>
                    <a:pt x="0" y="28"/>
                    <a:pt x="0" y="26"/>
                  </a:cubicBezTo>
                  <a:cubicBezTo>
                    <a:pt x="4" y="14"/>
                    <a:pt x="13" y="5"/>
                    <a:pt x="25" y="1"/>
                  </a:cubicBezTo>
                  <a:cubicBezTo>
                    <a:pt x="26" y="0"/>
                    <a:pt x="28" y="1"/>
                    <a:pt x="29" y="3"/>
                  </a:cubicBezTo>
                  <a:cubicBezTo>
                    <a:pt x="29" y="4"/>
                    <a:pt x="28" y="6"/>
                    <a:pt x="27" y="6"/>
                  </a:cubicBezTo>
                  <a:cubicBezTo>
                    <a:pt x="17" y="10"/>
                    <a:pt x="9" y="18"/>
                    <a:pt x="6" y="28"/>
                  </a:cubicBezTo>
                  <a:cubicBezTo>
                    <a:pt x="5" y="29"/>
                    <a:pt x="4" y="30"/>
                    <a:pt x="3" y="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 693">
              <a:extLst>
                <a:ext uri="{FF2B5EF4-FFF2-40B4-BE49-F238E27FC236}">
                  <a16:creationId xmlns="" xmlns:a16="http://schemas.microsoft.com/office/drawing/2014/main" id="{311A6328-B1DB-4C36-A7C3-092E43C22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175" y="2273300"/>
              <a:ext cx="301625" cy="293687"/>
            </a:xfrm>
            <a:custGeom>
              <a:avLst/>
              <a:gdLst>
                <a:gd name="T0" fmla="*/ 42 w 85"/>
                <a:gd name="T1" fmla="*/ 83 h 83"/>
                <a:gd name="T2" fmla="*/ 0 w 85"/>
                <a:gd name="T3" fmla="*/ 48 h 83"/>
                <a:gd name="T4" fmla="*/ 2 w 85"/>
                <a:gd name="T5" fmla="*/ 44 h 83"/>
                <a:gd name="T6" fmla="*/ 6 w 85"/>
                <a:gd name="T7" fmla="*/ 47 h 83"/>
                <a:gd name="T8" fmla="*/ 42 w 85"/>
                <a:gd name="T9" fmla="*/ 77 h 83"/>
                <a:gd name="T10" fmla="*/ 79 w 85"/>
                <a:gd name="T11" fmla="*/ 41 h 83"/>
                <a:gd name="T12" fmla="*/ 55 w 85"/>
                <a:gd name="T13" fmla="*/ 6 h 83"/>
                <a:gd name="T14" fmla="*/ 54 w 85"/>
                <a:gd name="T15" fmla="*/ 3 h 83"/>
                <a:gd name="T16" fmla="*/ 57 w 85"/>
                <a:gd name="T17" fmla="*/ 1 h 83"/>
                <a:gd name="T18" fmla="*/ 85 w 85"/>
                <a:gd name="T19" fmla="*/ 41 h 83"/>
                <a:gd name="T20" fmla="*/ 42 w 85"/>
                <a:gd name="T2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83">
                  <a:moveTo>
                    <a:pt x="42" y="83"/>
                  </a:moveTo>
                  <a:cubicBezTo>
                    <a:pt x="21" y="83"/>
                    <a:pt x="4" y="68"/>
                    <a:pt x="0" y="48"/>
                  </a:cubicBezTo>
                  <a:cubicBezTo>
                    <a:pt x="0" y="46"/>
                    <a:pt x="1" y="45"/>
                    <a:pt x="2" y="44"/>
                  </a:cubicBezTo>
                  <a:cubicBezTo>
                    <a:pt x="4" y="44"/>
                    <a:pt x="6" y="45"/>
                    <a:pt x="6" y="47"/>
                  </a:cubicBezTo>
                  <a:cubicBezTo>
                    <a:pt x="9" y="65"/>
                    <a:pt x="24" y="77"/>
                    <a:pt x="42" y="77"/>
                  </a:cubicBezTo>
                  <a:cubicBezTo>
                    <a:pt x="62" y="77"/>
                    <a:pt x="79" y="61"/>
                    <a:pt x="79" y="41"/>
                  </a:cubicBezTo>
                  <a:cubicBezTo>
                    <a:pt x="79" y="26"/>
                    <a:pt x="69" y="12"/>
                    <a:pt x="55" y="6"/>
                  </a:cubicBezTo>
                  <a:cubicBezTo>
                    <a:pt x="54" y="6"/>
                    <a:pt x="53" y="4"/>
                    <a:pt x="54" y="3"/>
                  </a:cubicBezTo>
                  <a:cubicBezTo>
                    <a:pt x="54" y="1"/>
                    <a:pt x="56" y="0"/>
                    <a:pt x="57" y="1"/>
                  </a:cubicBezTo>
                  <a:cubicBezTo>
                    <a:pt x="74" y="7"/>
                    <a:pt x="85" y="23"/>
                    <a:pt x="85" y="41"/>
                  </a:cubicBezTo>
                  <a:cubicBezTo>
                    <a:pt x="85" y="64"/>
                    <a:pt x="65" y="83"/>
                    <a:pt x="42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 696">
              <a:extLst>
                <a:ext uri="{FF2B5EF4-FFF2-40B4-BE49-F238E27FC236}">
                  <a16:creationId xmlns="" xmlns:a16="http://schemas.microsoft.com/office/drawing/2014/main" id="{C03FA1B5-8037-4A16-807C-3548F9972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2173288"/>
              <a:ext cx="625475" cy="598487"/>
            </a:xfrm>
            <a:custGeom>
              <a:avLst/>
              <a:gdLst>
                <a:gd name="T0" fmla="*/ 173 w 176"/>
                <a:gd name="T1" fmla="*/ 169 h 169"/>
                <a:gd name="T2" fmla="*/ 3 w 176"/>
                <a:gd name="T3" fmla="*/ 169 h 169"/>
                <a:gd name="T4" fmla="*/ 0 w 176"/>
                <a:gd name="T5" fmla="*/ 167 h 169"/>
                <a:gd name="T6" fmla="*/ 0 w 176"/>
                <a:gd name="T7" fmla="*/ 3 h 169"/>
                <a:gd name="T8" fmla="*/ 3 w 176"/>
                <a:gd name="T9" fmla="*/ 0 h 169"/>
                <a:gd name="T10" fmla="*/ 6 w 176"/>
                <a:gd name="T11" fmla="*/ 3 h 169"/>
                <a:gd name="T12" fmla="*/ 6 w 176"/>
                <a:gd name="T13" fmla="*/ 164 h 169"/>
                <a:gd name="T14" fmla="*/ 173 w 176"/>
                <a:gd name="T15" fmla="*/ 164 h 169"/>
                <a:gd name="T16" fmla="*/ 176 w 176"/>
                <a:gd name="T17" fmla="*/ 167 h 169"/>
                <a:gd name="T18" fmla="*/ 173 w 176"/>
                <a:gd name="T1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69">
                  <a:moveTo>
                    <a:pt x="173" y="169"/>
                  </a:moveTo>
                  <a:cubicBezTo>
                    <a:pt x="3" y="169"/>
                    <a:pt x="3" y="169"/>
                    <a:pt x="3" y="169"/>
                  </a:cubicBezTo>
                  <a:cubicBezTo>
                    <a:pt x="2" y="169"/>
                    <a:pt x="0" y="168"/>
                    <a:pt x="0" y="16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164"/>
                    <a:pt x="6" y="164"/>
                    <a:pt x="6" y="164"/>
                  </a:cubicBezTo>
                  <a:cubicBezTo>
                    <a:pt x="173" y="164"/>
                    <a:pt x="173" y="164"/>
                    <a:pt x="173" y="164"/>
                  </a:cubicBezTo>
                  <a:cubicBezTo>
                    <a:pt x="174" y="164"/>
                    <a:pt x="176" y="165"/>
                    <a:pt x="176" y="167"/>
                  </a:cubicBezTo>
                  <a:cubicBezTo>
                    <a:pt x="176" y="168"/>
                    <a:pt x="174" y="169"/>
                    <a:pt x="173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697">
              <a:extLst>
                <a:ext uri="{FF2B5EF4-FFF2-40B4-BE49-F238E27FC236}">
                  <a16:creationId xmlns="" xmlns:a16="http://schemas.microsoft.com/office/drawing/2014/main" id="{BA979FA1-8ADE-4431-94A1-4A6DE79A38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4325" y="2587625"/>
              <a:ext cx="433388" cy="184150"/>
            </a:xfrm>
            <a:custGeom>
              <a:avLst/>
              <a:gdLst>
                <a:gd name="T0" fmla="*/ 118 w 122"/>
                <a:gd name="T1" fmla="*/ 52 h 52"/>
                <a:gd name="T2" fmla="*/ 116 w 122"/>
                <a:gd name="T3" fmla="*/ 52 h 52"/>
                <a:gd name="T4" fmla="*/ 90 w 122"/>
                <a:gd name="T5" fmla="*/ 27 h 52"/>
                <a:gd name="T6" fmla="*/ 75 w 122"/>
                <a:gd name="T7" fmla="*/ 25 h 52"/>
                <a:gd name="T8" fmla="*/ 74 w 122"/>
                <a:gd name="T9" fmla="*/ 24 h 52"/>
                <a:gd name="T10" fmla="*/ 59 w 122"/>
                <a:gd name="T11" fmla="*/ 7 h 52"/>
                <a:gd name="T12" fmla="*/ 38 w 122"/>
                <a:gd name="T13" fmla="*/ 30 h 52"/>
                <a:gd name="T14" fmla="*/ 37 w 122"/>
                <a:gd name="T15" fmla="*/ 31 h 52"/>
                <a:gd name="T16" fmla="*/ 22 w 122"/>
                <a:gd name="T17" fmla="*/ 32 h 52"/>
                <a:gd name="T18" fmla="*/ 5 w 122"/>
                <a:gd name="T19" fmla="*/ 44 h 52"/>
                <a:gd name="T20" fmla="*/ 1 w 122"/>
                <a:gd name="T21" fmla="*/ 43 h 52"/>
                <a:gd name="T22" fmla="*/ 1 w 122"/>
                <a:gd name="T23" fmla="*/ 39 h 52"/>
                <a:gd name="T24" fmla="*/ 19 w 122"/>
                <a:gd name="T25" fmla="*/ 27 h 52"/>
                <a:gd name="T26" fmla="*/ 20 w 122"/>
                <a:gd name="T27" fmla="*/ 26 h 52"/>
                <a:gd name="T28" fmla="*/ 35 w 122"/>
                <a:gd name="T29" fmla="*/ 25 h 52"/>
                <a:gd name="T30" fmla="*/ 57 w 122"/>
                <a:gd name="T31" fmla="*/ 1 h 52"/>
                <a:gd name="T32" fmla="*/ 60 w 122"/>
                <a:gd name="T33" fmla="*/ 0 h 52"/>
                <a:gd name="T34" fmla="*/ 62 w 122"/>
                <a:gd name="T35" fmla="*/ 1 h 52"/>
                <a:gd name="T36" fmla="*/ 77 w 122"/>
                <a:gd name="T37" fmla="*/ 19 h 52"/>
                <a:gd name="T38" fmla="*/ 91 w 122"/>
                <a:gd name="T39" fmla="*/ 22 h 52"/>
                <a:gd name="T40" fmla="*/ 120 w 122"/>
                <a:gd name="T41" fmla="*/ 47 h 52"/>
                <a:gd name="T42" fmla="*/ 120 w 122"/>
                <a:gd name="T43" fmla="*/ 52 h 52"/>
                <a:gd name="T44" fmla="*/ 118 w 122"/>
                <a:gd name="T45" fmla="*/ 52 h 52"/>
                <a:gd name="T46" fmla="*/ 91 w 122"/>
                <a:gd name="T47" fmla="*/ 27 h 52"/>
                <a:gd name="T48" fmla="*/ 91 w 122"/>
                <a:gd name="T49" fmla="*/ 27 h 52"/>
                <a:gd name="T50" fmla="*/ 91 w 122"/>
                <a:gd name="T51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2" h="52">
                  <a:moveTo>
                    <a:pt x="118" y="52"/>
                  </a:moveTo>
                  <a:cubicBezTo>
                    <a:pt x="118" y="52"/>
                    <a:pt x="117" y="52"/>
                    <a:pt x="116" y="52"/>
                  </a:cubicBezTo>
                  <a:cubicBezTo>
                    <a:pt x="107" y="43"/>
                    <a:pt x="93" y="30"/>
                    <a:pt x="90" y="27"/>
                  </a:cubicBezTo>
                  <a:cubicBezTo>
                    <a:pt x="89" y="27"/>
                    <a:pt x="85" y="27"/>
                    <a:pt x="75" y="25"/>
                  </a:cubicBezTo>
                  <a:cubicBezTo>
                    <a:pt x="75" y="25"/>
                    <a:pt x="74" y="24"/>
                    <a:pt x="74" y="24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7" y="30"/>
                    <a:pt x="37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3" y="45"/>
                    <a:pt x="2" y="45"/>
                    <a:pt x="1" y="43"/>
                  </a:cubicBezTo>
                  <a:cubicBezTo>
                    <a:pt x="0" y="42"/>
                    <a:pt x="0" y="40"/>
                    <a:pt x="1" y="39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20" y="26"/>
                    <a:pt x="20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9" y="0"/>
                    <a:pt x="60" y="0"/>
                  </a:cubicBezTo>
                  <a:cubicBezTo>
                    <a:pt x="60" y="0"/>
                    <a:pt x="61" y="0"/>
                    <a:pt x="62" y="1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4" y="20"/>
                    <a:pt x="91" y="22"/>
                    <a:pt x="91" y="22"/>
                  </a:cubicBezTo>
                  <a:cubicBezTo>
                    <a:pt x="93" y="22"/>
                    <a:pt x="93" y="22"/>
                    <a:pt x="120" y="47"/>
                  </a:cubicBezTo>
                  <a:cubicBezTo>
                    <a:pt x="121" y="49"/>
                    <a:pt x="122" y="50"/>
                    <a:pt x="120" y="52"/>
                  </a:cubicBezTo>
                  <a:cubicBezTo>
                    <a:pt x="120" y="52"/>
                    <a:pt x="119" y="52"/>
                    <a:pt x="118" y="52"/>
                  </a:cubicBezTo>
                  <a:close/>
                  <a:moveTo>
                    <a:pt x="91" y="27"/>
                  </a:moveTo>
                  <a:cubicBezTo>
                    <a:pt x="91" y="27"/>
                    <a:pt x="91" y="27"/>
                    <a:pt x="91" y="27"/>
                  </a:cubicBezTo>
                  <a:cubicBezTo>
                    <a:pt x="91" y="27"/>
                    <a:pt x="91" y="27"/>
                    <a:pt x="91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698">
              <a:extLst>
                <a:ext uri="{FF2B5EF4-FFF2-40B4-BE49-F238E27FC236}">
                  <a16:creationId xmlns="" xmlns:a16="http://schemas.microsoft.com/office/drawing/2014/main" id="{80198832-9DE0-462B-98D6-796D33C98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675" y="2581275"/>
              <a:ext cx="347663" cy="190500"/>
            </a:xfrm>
            <a:custGeom>
              <a:avLst/>
              <a:gdLst>
                <a:gd name="T0" fmla="*/ 94 w 98"/>
                <a:gd name="T1" fmla="*/ 54 h 54"/>
                <a:gd name="T2" fmla="*/ 92 w 98"/>
                <a:gd name="T3" fmla="*/ 53 h 54"/>
                <a:gd name="T4" fmla="*/ 79 w 98"/>
                <a:gd name="T5" fmla="*/ 24 h 54"/>
                <a:gd name="T6" fmla="*/ 60 w 98"/>
                <a:gd name="T7" fmla="*/ 16 h 54"/>
                <a:gd name="T8" fmla="*/ 60 w 98"/>
                <a:gd name="T9" fmla="*/ 16 h 54"/>
                <a:gd name="T10" fmla="*/ 46 w 98"/>
                <a:gd name="T11" fmla="*/ 6 h 54"/>
                <a:gd name="T12" fmla="*/ 34 w 98"/>
                <a:gd name="T13" fmla="*/ 11 h 54"/>
                <a:gd name="T14" fmla="*/ 34 w 98"/>
                <a:gd name="T15" fmla="*/ 11 h 54"/>
                <a:gd name="T16" fmla="*/ 17 w 98"/>
                <a:gd name="T17" fmla="*/ 15 h 54"/>
                <a:gd name="T18" fmla="*/ 5 w 98"/>
                <a:gd name="T19" fmla="*/ 26 h 54"/>
                <a:gd name="T20" fmla="*/ 1 w 98"/>
                <a:gd name="T21" fmla="*/ 26 h 54"/>
                <a:gd name="T22" fmla="*/ 1 w 98"/>
                <a:gd name="T23" fmla="*/ 22 h 54"/>
                <a:gd name="T24" fmla="*/ 14 w 98"/>
                <a:gd name="T25" fmla="*/ 10 h 54"/>
                <a:gd name="T26" fmla="*/ 15 w 98"/>
                <a:gd name="T27" fmla="*/ 9 h 54"/>
                <a:gd name="T28" fmla="*/ 32 w 98"/>
                <a:gd name="T29" fmla="*/ 6 h 54"/>
                <a:gd name="T30" fmla="*/ 45 w 98"/>
                <a:gd name="T31" fmla="*/ 0 h 54"/>
                <a:gd name="T32" fmla="*/ 48 w 98"/>
                <a:gd name="T33" fmla="*/ 1 h 54"/>
                <a:gd name="T34" fmla="*/ 63 w 98"/>
                <a:gd name="T35" fmla="*/ 11 h 54"/>
                <a:gd name="T36" fmla="*/ 83 w 98"/>
                <a:gd name="T37" fmla="*/ 20 h 54"/>
                <a:gd name="T38" fmla="*/ 84 w 98"/>
                <a:gd name="T39" fmla="*/ 21 h 54"/>
                <a:gd name="T40" fmla="*/ 97 w 98"/>
                <a:gd name="T41" fmla="*/ 50 h 54"/>
                <a:gd name="T42" fmla="*/ 96 w 98"/>
                <a:gd name="T43" fmla="*/ 54 h 54"/>
                <a:gd name="T44" fmla="*/ 94 w 98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54">
                  <a:moveTo>
                    <a:pt x="94" y="54"/>
                  </a:moveTo>
                  <a:cubicBezTo>
                    <a:pt x="93" y="54"/>
                    <a:pt x="92" y="54"/>
                    <a:pt x="92" y="53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7"/>
                    <a:pt x="2" y="27"/>
                    <a:pt x="1" y="26"/>
                  </a:cubicBezTo>
                  <a:cubicBezTo>
                    <a:pt x="0" y="25"/>
                    <a:pt x="0" y="23"/>
                    <a:pt x="1" y="22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5" y="9"/>
                    <a:pt x="15" y="9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0"/>
                    <a:pt x="48" y="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3" y="20"/>
                    <a:pt x="84" y="20"/>
                    <a:pt x="84" y="21"/>
                  </a:cubicBezTo>
                  <a:cubicBezTo>
                    <a:pt x="97" y="50"/>
                    <a:pt x="97" y="50"/>
                    <a:pt x="97" y="50"/>
                  </a:cubicBezTo>
                  <a:cubicBezTo>
                    <a:pt x="98" y="52"/>
                    <a:pt x="97" y="54"/>
                    <a:pt x="96" y="54"/>
                  </a:cubicBezTo>
                  <a:cubicBezTo>
                    <a:pt x="95" y="54"/>
                    <a:pt x="95" y="54"/>
                    <a:pt x="94" y="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699">
              <a:extLst>
                <a:ext uri="{FF2B5EF4-FFF2-40B4-BE49-F238E27FC236}">
                  <a16:creationId xmlns="" xmlns:a16="http://schemas.microsoft.com/office/drawing/2014/main" id="{B1084F63-D76B-4AC8-B76A-FA6BE59CE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0" y="2676525"/>
              <a:ext cx="77788" cy="22225"/>
            </a:xfrm>
            <a:custGeom>
              <a:avLst/>
              <a:gdLst>
                <a:gd name="T0" fmla="*/ 19 w 22"/>
                <a:gd name="T1" fmla="*/ 6 h 6"/>
                <a:gd name="T2" fmla="*/ 3 w 22"/>
                <a:gd name="T3" fmla="*/ 6 h 6"/>
                <a:gd name="T4" fmla="*/ 0 w 22"/>
                <a:gd name="T5" fmla="*/ 3 h 6"/>
                <a:gd name="T6" fmla="*/ 3 w 22"/>
                <a:gd name="T7" fmla="*/ 0 h 6"/>
                <a:gd name="T8" fmla="*/ 19 w 22"/>
                <a:gd name="T9" fmla="*/ 0 h 6"/>
                <a:gd name="T10" fmla="*/ 22 w 22"/>
                <a:gd name="T11" fmla="*/ 3 h 6"/>
                <a:gd name="T12" fmla="*/ 19 w 22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">
                  <a:moveTo>
                    <a:pt x="19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2" y="1"/>
                    <a:pt x="22" y="3"/>
                  </a:cubicBezTo>
                  <a:cubicBezTo>
                    <a:pt x="22" y="4"/>
                    <a:pt x="21" y="6"/>
                    <a:pt x="19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700">
              <a:extLst>
                <a:ext uri="{FF2B5EF4-FFF2-40B4-BE49-F238E27FC236}">
                  <a16:creationId xmlns="" xmlns:a16="http://schemas.microsoft.com/office/drawing/2014/main" id="{7A451270-0657-4810-B2B7-FD5E04AFB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938" y="2647950"/>
              <a:ext cx="106363" cy="22225"/>
            </a:xfrm>
            <a:custGeom>
              <a:avLst/>
              <a:gdLst>
                <a:gd name="T0" fmla="*/ 27 w 30"/>
                <a:gd name="T1" fmla="*/ 6 h 6"/>
                <a:gd name="T2" fmla="*/ 3 w 30"/>
                <a:gd name="T3" fmla="*/ 6 h 6"/>
                <a:gd name="T4" fmla="*/ 0 w 30"/>
                <a:gd name="T5" fmla="*/ 3 h 6"/>
                <a:gd name="T6" fmla="*/ 3 w 30"/>
                <a:gd name="T7" fmla="*/ 0 h 6"/>
                <a:gd name="T8" fmla="*/ 27 w 30"/>
                <a:gd name="T9" fmla="*/ 0 h 6"/>
                <a:gd name="T10" fmla="*/ 30 w 30"/>
                <a:gd name="T11" fmla="*/ 3 h 6"/>
                <a:gd name="T12" fmla="*/ 27 w 3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6">
                  <a:moveTo>
                    <a:pt x="27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30" y="2"/>
                    <a:pt x="30" y="3"/>
                  </a:cubicBezTo>
                  <a:cubicBezTo>
                    <a:pt x="30" y="5"/>
                    <a:pt x="28" y="6"/>
                    <a:pt x="27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07" name="Прямая со стрелкой 106">
            <a:extLst>
              <a:ext uri="{FF2B5EF4-FFF2-40B4-BE49-F238E27FC236}">
                <a16:creationId xmlns="" xmlns:a16="http://schemas.microsoft.com/office/drawing/2014/main" id="{90D24016-E364-46A0-943B-836398C5D244}"/>
              </a:ext>
            </a:extLst>
          </p:cNvPr>
          <p:cNvCxnSpPr>
            <a:endCxn id="128" idx="1"/>
          </p:cNvCxnSpPr>
          <p:nvPr/>
        </p:nvCxnSpPr>
        <p:spPr>
          <a:xfrm>
            <a:off x="2383846" y="3283965"/>
            <a:ext cx="2507641" cy="43529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Прямоугольник 107">
            <a:extLst>
              <a:ext uri="{FF2B5EF4-FFF2-40B4-BE49-F238E27FC236}">
                <a16:creationId xmlns="" xmlns:a16="http://schemas.microsoft.com/office/drawing/2014/main" id="{2D47AB5E-D2A2-4FFF-80E3-507F7F40BF56}"/>
              </a:ext>
            </a:extLst>
          </p:cNvPr>
          <p:cNvSpPr/>
          <p:nvPr/>
        </p:nvSpPr>
        <p:spPr>
          <a:xfrm>
            <a:off x="2343774" y="2090425"/>
            <a:ext cx="1845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T Sans Narrow" panose="020B0506020203020204" pitchFamily="34" charset="-52"/>
                <a:ea typeface="+mn-ea"/>
                <a:cs typeface="+mn-cs"/>
              </a:rPr>
              <a:t>50% от инвестиционного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T Sans Narrow" panose="020B0506020203020204" pitchFamily="34" charset="-52"/>
                <a:ea typeface="+mn-ea"/>
                <a:cs typeface="+mn-cs"/>
              </a:rPr>
              <a:t>дохода</a:t>
            </a:r>
          </a:p>
        </p:txBody>
      </p:sp>
      <p:grpSp>
        <p:nvGrpSpPr>
          <p:cNvPr id="109" name="Группа 108">
            <a:extLst>
              <a:ext uri="{FF2B5EF4-FFF2-40B4-BE49-F238E27FC236}">
                <a16:creationId xmlns="" xmlns:a16="http://schemas.microsoft.com/office/drawing/2014/main" id="{624DF915-9D0D-44EF-9D12-A9B0FC01DD57}"/>
              </a:ext>
            </a:extLst>
          </p:cNvPr>
          <p:cNvGrpSpPr/>
          <p:nvPr/>
        </p:nvGrpSpPr>
        <p:grpSpPr>
          <a:xfrm>
            <a:off x="1855114" y="1250132"/>
            <a:ext cx="360066" cy="337562"/>
            <a:chOff x="6091238" y="1292225"/>
            <a:chExt cx="914400" cy="857250"/>
          </a:xfrm>
        </p:grpSpPr>
        <p:sp>
          <p:nvSpPr>
            <p:cNvPr id="110" name="Freeform 206">
              <a:extLst>
                <a:ext uri="{FF2B5EF4-FFF2-40B4-BE49-F238E27FC236}">
                  <a16:creationId xmlns="" xmlns:a16="http://schemas.microsoft.com/office/drawing/2014/main" id="{659653E4-FD08-4962-AB22-376AFE387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800" y="1481138"/>
              <a:ext cx="96838" cy="311150"/>
            </a:xfrm>
            <a:custGeom>
              <a:avLst/>
              <a:gdLst>
                <a:gd name="T0" fmla="*/ 11 w 23"/>
                <a:gd name="T1" fmla="*/ 74 h 74"/>
                <a:gd name="T2" fmla="*/ 0 w 23"/>
                <a:gd name="T3" fmla="*/ 63 h 74"/>
                <a:gd name="T4" fmla="*/ 0 w 23"/>
                <a:gd name="T5" fmla="*/ 21 h 74"/>
                <a:gd name="T6" fmla="*/ 21 w 23"/>
                <a:gd name="T7" fmla="*/ 0 h 74"/>
                <a:gd name="T8" fmla="*/ 23 w 23"/>
                <a:gd name="T9" fmla="*/ 3 h 74"/>
                <a:gd name="T10" fmla="*/ 21 w 23"/>
                <a:gd name="T11" fmla="*/ 6 h 74"/>
                <a:gd name="T12" fmla="*/ 5 w 23"/>
                <a:gd name="T13" fmla="*/ 21 h 74"/>
                <a:gd name="T14" fmla="*/ 5 w 23"/>
                <a:gd name="T15" fmla="*/ 63 h 74"/>
                <a:gd name="T16" fmla="*/ 11 w 23"/>
                <a:gd name="T17" fmla="*/ 68 h 74"/>
                <a:gd name="T18" fmla="*/ 17 w 23"/>
                <a:gd name="T19" fmla="*/ 63 h 74"/>
                <a:gd name="T20" fmla="*/ 17 w 23"/>
                <a:gd name="T21" fmla="*/ 31 h 74"/>
                <a:gd name="T22" fmla="*/ 20 w 23"/>
                <a:gd name="T23" fmla="*/ 28 h 74"/>
                <a:gd name="T24" fmla="*/ 22 w 23"/>
                <a:gd name="T25" fmla="*/ 31 h 74"/>
                <a:gd name="T26" fmla="*/ 22 w 23"/>
                <a:gd name="T27" fmla="*/ 63 h 74"/>
                <a:gd name="T28" fmla="*/ 11 w 23"/>
                <a:gd name="T2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74">
                  <a:moveTo>
                    <a:pt x="11" y="74"/>
                  </a:moveTo>
                  <a:cubicBezTo>
                    <a:pt x="5" y="74"/>
                    <a:pt x="0" y="69"/>
                    <a:pt x="0" y="6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22" y="0"/>
                    <a:pt x="23" y="2"/>
                    <a:pt x="23" y="3"/>
                  </a:cubicBezTo>
                  <a:cubicBezTo>
                    <a:pt x="23" y="5"/>
                    <a:pt x="22" y="6"/>
                    <a:pt x="21" y="6"/>
                  </a:cubicBezTo>
                  <a:cubicBezTo>
                    <a:pt x="12" y="6"/>
                    <a:pt x="5" y="13"/>
                    <a:pt x="5" y="21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6"/>
                    <a:pt x="8" y="68"/>
                    <a:pt x="11" y="68"/>
                  </a:cubicBezTo>
                  <a:cubicBezTo>
                    <a:pt x="14" y="68"/>
                    <a:pt x="17" y="66"/>
                    <a:pt x="17" y="6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29"/>
                    <a:pt x="18" y="28"/>
                    <a:pt x="20" y="28"/>
                  </a:cubicBezTo>
                  <a:cubicBezTo>
                    <a:pt x="21" y="28"/>
                    <a:pt x="22" y="29"/>
                    <a:pt x="22" y="31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9"/>
                    <a:pt x="17" y="74"/>
                    <a:pt x="11" y="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207">
              <a:extLst>
                <a:ext uri="{FF2B5EF4-FFF2-40B4-BE49-F238E27FC236}">
                  <a16:creationId xmlns="" xmlns:a16="http://schemas.microsoft.com/office/drawing/2014/main" id="{4D0DF0C3-38C3-4EC5-A924-6CA031521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238" y="1684338"/>
              <a:ext cx="104775" cy="393700"/>
            </a:xfrm>
            <a:custGeom>
              <a:avLst/>
              <a:gdLst>
                <a:gd name="T0" fmla="*/ 22 w 25"/>
                <a:gd name="T1" fmla="*/ 94 h 94"/>
                <a:gd name="T2" fmla="*/ 3 w 25"/>
                <a:gd name="T3" fmla="*/ 94 h 94"/>
                <a:gd name="T4" fmla="*/ 0 w 25"/>
                <a:gd name="T5" fmla="*/ 91 h 94"/>
                <a:gd name="T6" fmla="*/ 0 w 25"/>
                <a:gd name="T7" fmla="*/ 3 h 94"/>
                <a:gd name="T8" fmla="*/ 3 w 25"/>
                <a:gd name="T9" fmla="*/ 0 h 94"/>
                <a:gd name="T10" fmla="*/ 5 w 25"/>
                <a:gd name="T11" fmla="*/ 3 h 94"/>
                <a:gd name="T12" fmla="*/ 5 w 25"/>
                <a:gd name="T13" fmla="*/ 88 h 94"/>
                <a:gd name="T14" fmla="*/ 19 w 25"/>
                <a:gd name="T15" fmla="*/ 88 h 94"/>
                <a:gd name="T16" fmla="*/ 19 w 25"/>
                <a:gd name="T17" fmla="*/ 20 h 94"/>
                <a:gd name="T18" fmla="*/ 22 w 25"/>
                <a:gd name="T19" fmla="*/ 17 h 94"/>
                <a:gd name="T20" fmla="*/ 25 w 25"/>
                <a:gd name="T21" fmla="*/ 20 h 94"/>
                <a:gd name="T22" fmla="*/ 25 w 25"/>
                <a:gd name="T23" fmla="*/ 91 h 94"/>
                <a:gd name="T24" fmla="*/ 22 w 25"/>
                <a:gd name="T2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94">
                  <a:moveTo>
                    <a:pt x="22" y="94"/>
                  </a:move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3"/>
                    <a:pt x="0" y="9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20" y="17"/>
                    <a:pt x="22" y="17"/>
                  </a:cubicBezTo>
                  <a:cubicBezTo>
                    <a:pt x="23" y="17"/>
                    <a:pt x="25" y="18"/>
                    <a:pt x="25" y="20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3"/>
                    <a:pt x="23" y="94"/>
                    <a:pt x="2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208">
              <a:extLst>
                <a:ext uri="{FF2B5EF4-FFF2-40B4-BE49-F238E27FC236}">
                  <a16:creationId xmlns="" xmlns:a16="http://schemas.microsoft.com/office/drawing/2014/main" id="{B62E25A8-58F5-4AA5-8E0E-1ABC7639ED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0938" y="1292225"/>
              <a:ext cx="160338" cy="165100"/>
            </a:xfrm>
            <a:custGeom>
              <a:avLst/>
              <a:gdLst>
                <a:gd name="T0" fmla="*/ 19 w 38"/>
                <a:gd name="T1" fmla="*/ 39 h 39"/>
                <a:gd name="T2" fmla="*/ 0 w 38"/>
                <a:gd name="T3" fmla="*/ 20 h 39"/>
                <a:gd name="T4" fmla="*/ 19 w 38"/>
                <a:gd name="T5" fmla="*/ 0 h 39"/>
                <a:gd name="T6" fmla="*/ 38 w 38"/>
                <a:gd name="T7" fmla="*/ 20 h 39"/>
                <a:gd name="T8" fmla="*/ 19 w 38"/>
                <a:gd name="T9" fmla="*/ 39 h 39"/>
                <a:gd name="T10" fmla="*/ 19 w 38"/>
                <a:gd name="T11" fmla="*/ 6 h 39"/>
                <a:gd name="T12" fmla="*/ 5 w 38"/>
                <a:gd name="T13" fmla="*/ 20 h 39"/>
                <a:gd name="T14" fmla="*/ 19 w 38"/>
                <a:gd name="T15" fmla="*/ 33 h 39"/>
                <a:gd name="T16" fmla="*/ 32 w 38"/>
                <a:gd name="T17" fmla="*/ 20 h 39"/>
                <a:gd name="T18" fmla="*/ 19 w 38"/>
                <a:gd name="T19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19" y="39"/>
                  </a:moveTo>
                  <a:cubicBezTo>
                    <a:pt x="8" y="39"/>
                    <a:pt x="0" y="3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9" y="0"/>
                    <a:pt x="38" y="9"/>
                    <a:pt x="38" y="20"/>
                  </a:cubicBezTo>
                  <a:cubicBezTo>
                    <a:pt x="38" y="30"/>
                    <a:pt x="29" y="39"/>
                    <a:pt x="19" y="39"/>
                  </a:cubicBezTo>
                  <a:close/>
                  <a:moveTo>
                    <a:pt x="19" y="6"/>
                  </a:moveTo>
                  <a:cubicBezTo>
                    <a:pt x="11" y="6"/>
                    <a:pt x="5" y="12"/>
                    <a:pt x="5" y="20"/>
                  </a:cubicBezTo>
                  <a:cubicBezTo>
                    <a:pt x="5" y="27"/>
                    <a:pt x="11" y="33"/>
                    <a:pt x="19" y="33"/>
                  </a:cubicBezTo>
                  <a:cubicBezTo>
                    <a:pt x="26" y="33"/>
                    <a:pt x="32" y="27"/>
                    <a:pt x="32" y="20"/>
                  </a:cubicBezTo>
                  <a:cubicBezTo>
                    <a:pt x="32" y="12"/>
                    <a:pt x="26" y="6"/>
                    <a:pt x="19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209">
              <a:extLst>
                <a:ext uri="{FF2B5EF4-FFF2-40B4-BE49-F238E27FC236}">
                  <a16:creationId xmlns="" xmlns:a16="http://schemas.microsoft.com/office/drawing/2014/main" id="{3DC867DC-E66D-490D-85E9-0538EF504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3238" y="1481138"/>
              <a:ext cx="101600" cy="311150"/>
            </a:xfrm>
            <a:custGeom>
              <a:avLst/>
              <a:gdLst>
                <a:gd name="T0" fmla="*/ 12 w 24"/>
                <a:gd name="T1" fmla="*/ 74 h 74"/>
                <a:gd name="T2" fmla="*/ 1 w 24"/>
                <a:gd name="T3" fmla="*/ 63 h 74"/>
                <a:gd name="T4" fmla="*/ 1 w 24"/>
                <a:gd name="T5" fmla="*/ 31 h 74"/>
                <a:gd name="T6" fmla="*/ 4 w 24"/>
                <a:gd name="T7" fmla="*/ 28 h 74"/>
                <a:gd name="T8" fmla="*/ 7 w 24"/>
                <a:gd name="T9" fmla="*/ 31 h 74"/>
                <a:gd name="T10" fmla="*/ 7 w 24"/>
                <a:gd name="T11" fmla="*/ 63 h 74"/>
                <a:gd name="T12" fmla="*/ 12 w 24"/>
                <a:gd name="T13" fmla="*/ 69 h 74"/>
                <a:gd name="T14" fmla="*/ 18 w 24"/>
                <a:gd name="T15" fmla="*/ 63 h 74"/>
                <a:gd name="T16" fmla="*/ 18 w 24"/>
                <a:gd name="T17" fmla="*/ 21 h 74"/>
                <a:gd name="T18" fmla="*/ 3 w 24"/>
                <a:gd name="T19" fmla="*/ 6 h 74"/>
                <a:gd name="T20" fmla="*/ 0 w 24"/>
                <a:gd name="T21" fmla="*/ 3 h 74"/>
                <a:gd name="T22" fmla="*/ 3 w 24"/>
                <a:gd name="T23" fmla="*/ 0 h 74"/>
                <a:gd name="T24" fmla="*/ 24 w 24"/>
                <a:gd name="T25" fmla="*/ 21 h 74"/>
                <a:gd name="T26" fmla="*/ 24 w 24"/>
                <a:gd name="T27" fmla="*/ 63 h 74"/>
                <a:gd name="T28" fmla="*/ 12 w 24"/>
                <a:gd name="T2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74">
                  <a:moveTo>
                    <a:pt x="12" y="74"/>
                  </a:moveTo>
                  <a:cubicBezTo>
                    <a:pt x="6" y="74"/>
                    <a:pt x="1" y="69"/>
                    <a:pt x="1" y="63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9"/>
                    <a:pt x="2" y="28"/>
                    <a:pt x="4" y="28"/>
                  </a:cubicBezTo>
                  <a:cubicBezTo>
                    <a:pt x="5" y="28"/>
                    <a:pt x="7" y="29"/>
                    <a:pt x="7" y="31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7" y="66"/>
                    <a:pt x="9" y="69"/>
                    <a:pt x="12" y="69"/>
                  </a:cubicBezTo>
                  <a:cubicBezTo>
                    <a:pt x="15" y="69"/>
                    <a:pt x="18" y="66"/>
                    <a:pt x="18" y="6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3"/>
                    <a:pt x="11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" y="0"/>
                    <a:pt x="24" y="10"/>
                    <a:pt x="24" y="21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9"/>
                    <a:pt x="19" y="74"/>
                    <a:pt x="12" y="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 210">
              <a:extLst>
                <a:ext uri="{FF2B5EF4-FFF2-40B4-BE49-F238E27FC236}">
                  <a16:creationId xmlns="" xmlns:a16="http://schemas.microsoft.com/office/drawing/2014/main" id="{ED84DCD1-AC0E-4A42-AA24-AB38E06EF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038" y="1687513"/>
              <a:ext cx="106363" cy="390525"/>
            </a:xfrm>
            <a:custGeom>
              <a:avLst/>
              <a:gdLst>
                <a:gd name="T0" fmla="*/ 22 w 25"/>
                <a:gd name="T1" fmla="*/ 93 h 93"/>
                <a:gd name="T2" fmla="*/ 3 w 25"/>
                <a:gd name="T3" fmla="*/ 93 h 93"/>
                <a:gd name="T4" fmla="*/ 0 w 25"/>
                <a:gd name="T5" fmla="*/ 90 h 93"/>
                <a:gd name="T6" fmla="*/ 0 w 25"/>
                <a:gd name="T7" fmla="*/ 19 h 93"/>
                <a:gd name="T8" fmla="*/ 3 w 25"/>
                <a:gd name="T9" fmla="*/ 16 h 93"/>
                <a:gd name="T10" fmla="*/ 5 w 25"/>
                <a:gd name="T11" fmla="*/ 19 h 93"/>
                <a:gd name="T12" fmla="*/ 5 w 25"/>
                <a:gd name="T13" fmla="*/ 87 h 93"/>
                <a:gd name="T14" fmla="*/ 19 w 25"/>
                <a:gd name="T15" fmla="*/ 87 h 93"/>
                <a:gd name="T16" fmla="*/ 19 w 25"/>
                <a:gd name="T17" fmla="*/ 2 h 93"/>
                <a:gd name="T18" fmla="*/ 22 w 25"/>
                <a:gd name="T19" fmla="*/ 0 h 93"/>
                <a:gd name="T20" fmla="*/ 25 w 25"/>
                <a:gd name="T21" fmla="*/ 2 h 93"/>
                <a:gd name="T22" fmla="*/ 25 w 25"/>
                <a:gd name="T23" fmla="*/ 90 h 93"/>
                <a:gd name="T24" fmla="*/ 22 w 25"/>
                <a:gd name="T2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93">
                  <a:moveTo>
                    <a:pt x="22" y="93"/>
                  </a:moveTo>
                  <a:cubicBezTo>
                    <a:pt x="3" y="93"/>
                    <a:pt x="3" y="93"/>
                    <a:pt x="3" y="93"/>
                  </a:cubicBezTo>
                  <a:cubicBezTo>
                    <a:pt x="1" y="93"/>
                    <a:pt x="0" y="92"/>
                    <a:pt x="0" y="9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7"/>
                    <a:pt x="1" y="16"/>
                    <a:pt x="3" y="16"/>
                  </a:cubicBezTo>
                  <a:cubicBezTo>
                    <a:pt x="4" y="16"/>
                    <a:pt x="5" y="17"/>
                    <a:pt x="5" y="19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20" y="0"/>
                    <a:pt x="22" y="0"/>
                  </a:cubicBezTo>
                  <a:cubicBezTo>
                    <a:pt x="23" y="0"/>
                    <a:pt x="25" y="1"/>
                    <a:pt x="25" y="2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2"/>
                    <a:pt x="23" y="93"/>
                    <a:pt x="22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211">
              <a:extLst>
                <a:ext uri="{FF2B5EF4-FFF2-40B4-BE49-F238E27FC236}">
                  <a16:creationId xmlns="" xmlns:a16="http://schemas.microsoft.com/office/drawing/2014/main" id="{03B95D4E-4802-4BCD-AB95-003539362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813" y="1485900"/>
              <a:ext cx="101600" cy="20638"/>
            </a:xfrm>
            <a:custGeom>
              <a:avLst/>
              <a:gdLst>
                <a:gd name="T0" fmla="*/ 21 w 24"/>
                <a:gd name="T1" fmla="*/ 5 h 5"/>
                <a:gd name="T2" fmla="*/ 3 w 24"/>
                <a:gd name="T3" fmla="*/ 5 h 5"/>
                <a:gd name="T4" fmla="*/ 0 w 24"/>
                <a:gd name="T5" fmla="*/ 2 h 5"/>
                <a:gd name="T6" fmla="*/ 3 w 24"/>
                <a:gd name="T7" fmla="*/ 0 h 5"/>
                <a:gd name="T8" fmla="*/ 21 w 24"/>
                <a:gd name="T9" fmla="*/ 0 h 5"/>
                <a:gd name="T10" fmla="*/ 24 w 24"/>
                <a:gd name="T11" fmla="*/ 2 h 5"/>
                <a:gd name="T12" fmla="*/ 21 w 24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5">
                  <a:moveTo>
                    <a:pt x="21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4"/>
                    <a:pt x="23" y="5"/>
                    <a:pt x="2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212">
              <a:extLst>
                <a:ext uri="{FF2B5EF4-FFF2-40B4-BE49-F238E27FC236}">
                  <a16:creationId xmlns="" xmlns:a16="http://schemas.microsoft.com/office/drawing/2014/main" id="{7DB673AB-09B5-4849-B5FB-2348CE35D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25" y="1485900"/>
              <a:ext cx="71438" cy="20638"/>
            </a:xfrm>
            <a:custGeom>
              <a:avLst/>
              <a:gdLst>
                <a:gd name="T0" fmla="*/ 14 w 17"/>
                <a:gd name="T1" fmla="*/ 5 h 5"/>
                <a:gd name="T2" fmla="*/ 3 w 17"/>
                <a:gd name="T3" fmla="*/ 5 h 5"/>
                <a:gd name="T4" fmla="*/ 0 w 17"/>
                <a:gd name="T5" fmla="*/ 2 h 5"/>
                <a:gd name="T6" fmla="*/ 3 w 17"/>
                <a:gd name="T7" fmla="*/ 0 h 5"/>
                <a:gd name="T8" fmla="*/ 15 w 17"/>
                <a:gd name="T9" fmla="*/ 0 h 5"/>
                <a:gd name="T10" fmla="*/ 17 w 17"/>
                <a:gd name="T11" fmla="*/ 2 h 5"/>
                <a:gd name="T12" fmla="*/ 14 w 17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">
                  <a:moveTo>
                    <a:pt x="14" y="5"/>
                  </a:moveTo>
                  <a:cubicBezTo>
                    <a:pt x="14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4"/>
                    <a:pt x="16" y="5"/>
                    <a:pt x="1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 213">
              <a:extLst>
                <a:ext uri="{FF2B5EF4-FFF2-40B4-BE49-F238E27FC236}">
                  <a16:creationId xmlns="" xmlns:a16="http://schemas.microsoft.com/office/drawing/2014/main" id="{9D7A3C78-B3F6-4C22-8D33-9E04975E8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025" y="1485900"/>
              <a:ext cx="76200" cy="20638"/>
            </a:xfrm>
            <a:custGeom>
              <a:avLst/>
              <a:gdLst>
                <a:gd name="T0" fmla="*/ 15 w 18"/>
                <a:gd name="T1" fmla="*/ 5 h 5"/>
                <a:gd name="T2" fmla="*/ 3 w 18"/>
                <a:gd name="T3" fmla="*/ 5 h 5"/>
                <a:gd name="T4" fmla="*/ 0 w 18"/>
                <a:gd name="T5" fmla="*/ 2 h 5"/>
                <a:gd name="T6" fmla="*/ 3 w 18"/>
                <a:gd name="T7" fmla="*/ 0 h 5"/>
                <a:gd name="T8" fmla="*/ 15 w 18"/>
                <a:gd name="T9" fmla="*/ 0 h 5"/>
                <a:gd name="T10" fmla="*/ 18 w 18"/>
                <a:gd name="T11" fmla="*/ 2 h 5"/>
                <a:gd name="T12" fmla="*/ 15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5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8" y="1"/>
                    <a:pt x="18" y="2"/>
                  </a:cubicBezTo>
                  <a:cubicBezTo>
                    <a:pt x="18" y="4"/>
                    <a:pt x="16" y="5"/>
                    <a:pt x="15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 214">
              <a:extLst>
                <a:ext uri="{FF2B5EF4-FFF2-40B4-BE49-F238E27FC236}">
                  <a16:creationId xmlns="" xmlns:a16="http://schemas.microsoft.com/office/drawing/2014/main" id="{7584C4D8-F17E-46BE-9514-8211A0E4D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1485900"/>
              <a:ext cx="71438" cy="20638"/>
            </a:xfrm>
            <a:custGeom>
              <a:avLst/>
              <a:gdLst>
                <a:gd name="T0" fmla="*/ 14 w 17"/>
                <a:gd name="T1" fmla="*/ 5 h 5"/>
                <a:gd name="T2" fmla="*/ 3 w 17"/>
                <a:gd name="T3" fmla="*/ 5 h 5"/>
                <a:gd name="T4" fmla="*/ 0 w 17"/>
                <a:gd name="T5" fmla="*/ 2 h 5"/>
                <a:gd name="T6" fmla="*/ 3 w 17"/>
                <a:gd name="T7" fmla="*/ 0 h 5"/>
                <a:gd name="T8" fmla="*/ 14 w 17"/>
                <a:gd name="T9" fmla="*/ 0 h 5"/>
                <a:gd name="T10" fmla="*/ 17 w 17"/>
                <a:gd name="T11" fmla="*/ 2 h 5"/>
                <a:gd name="T12" fmla="*/ 14 w 17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">
                  <a:moveTo>
                    <a:pt x="14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4"/>
                    <a:pt x="16" y="5"/>
                    <a:pt x="1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215">
              <a:extLst>
                <a:ext uri="{FF2B5EF4-FFF2-40B4-BE49-F238E27FC236}">
                  <a16:creationId xmlns="" xmlns:a16="http://schemas.microsoft.com/office/drawing/2014/main" id="{ABD85BA5-BA51-4100-ACC4-AB1879794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1562100"/>
              <a:ext cx="106363" cy="515938"/>
            </a:xfrm>
            <a:custGeom>
              <a:avLst/>
              <a:gdLst>
                <a:gd name="T0" fmla="*/ 22 w 25"/>
                <a:gd name="T1" fmla="*/ 123 h 123"/>
                <a:gd name="T2" fmla="*/ 3 w 25"/>
                <a:gd name="T3" fmla="*/ 123 h 123"/>
                <a:gd name="T4" fmla="*/ 0 w 25"/>
                <a:gd name="T5" fmla="*/ 120 h 123"/>
                <a:gd name="T6" fmla="*/ 0 w 25"/>
                <a:gd name="T7" fmla="*/ 49 h 123"/>
                <a:gd name="T8" fmla="*/ 3 w 25"/>
                <a:gd name="T9" fmla="*/ 46 h 123"/>
                <a:gd name="T10" fmla="*/ 6 w 25"/>
                <a:gd name="T11" fmla="*/ 49 h 123"/>
                <a:gd name="T12" fmla="*/ 6 w 25"/>
                <a:gd name="T13" fmla="*/ 117 h 123"/>
                <a:gd name="T14" fmla="*/ 19 w 25"/>
                <a:gd name="T15" fmla="*/ 117 h 123"/>
                <a:gd name="T16" fmla="*/ 19 w 25"/>
                <a:gd name="T17" fmla="*/ 3 h 123"/>
                <a:gd name="T18" fmla="*/ 22 w 25"/>
                <a:gd name="T19" fmla="*/ 0 h 123"/>
                <a:gd name="T20" fmla="*/ 25 w 25"/>
                <a:gd name="T21" fmla="*/ 3 h 123"/>
                <a:gd name="T22" fmla="*/ 25 w 25"/>
                <a:gd name="T23" fmla="*/ 120 h 123"/>
                <a:gd name="T24" fmla="*/ 22 w 25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23">
                  <a:moveTo>
                    <a:pt x="22" y="123"/>
                  </a:moveTo>
                  <a:cubicBezTo>
                    <a:pt x="3" y="123"/>
                    <a:pt x="3" y="123"/>
                    <a:pt x="3" y="123"/>
                  </a:cubicBezTo>
                  <a:cubicBezTo>
                    <a:pt x="1" y="123"/>
                    <a:pt x="0" y="122"/>
                    <a:pt x="0" y="12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1" y="46"/>
                    <a:pt x="3" y="46"/>
                  </a:cubicBezTo>
                  <a:cubicBezTo>
                    <a:pt x="4" y="46"/>
                    <a:pt x="6" y="48"/>
                    <a:pt x="6" y="49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1"/>
                    <a:pt x="20" y="0"/>
                    <a:pt x="22" y="0"/>
                  </a:cubicBezTo>
                  <a:cubicBezTo>
                    <a:pt x="23" y="0"/>
                    <a:pt x="25" y="1"/>
                    <a:pt x="25" y="3"/>
                  </a:cubicBezTo>
                  <a:cubicBezTo>
                    <a:pt x="25" y="120"/>
                    <a:pt x="25" y="120"/>
                    <a:pt x="25" y="120"/>
                  </a:cubicBezTo>
                  <a:cubicBezTo>
                    <a:pt x="25" y="122"/>
                    <a:pt x="23" y="123"/>
                    <a:pt x="22" y="1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216">
              <a:extLst>
                <a:ext uri="{FF2B5EF4-FFF2-40B4-BE49-F238E27FC236}">
                  <a16:creationId xmlns="" xmlns:a16="http://schemas.microsoft.com/office/drawing/2014/main" id="{6536F3F0-3F14-4DE9-B276-0C79A2E38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1562100"/>
              <a:ext cx="61913" cy="20638"/>
            </a:xfrm>
            <a:custGeom>
              <a:avLst/>
              <a:gdLst>
                <a:gd name="T0" fmla="*/ 12 w 15"/>
                <a:gd name="T1" fmla="*/ 5 h 5"/>
                <a:gd name="T2" fmla="*/ 3 w 15"/>
                <a:gd name="T3" fmla="*/ 5 h 5"/>
                <a:gd name="T4" fmla="*/ 0 w 15"/>
                <a:gd name="T5" fmla="*/ 3 h 5"/>
                <a:gd name="T6" fmla="*/ 3 w 15"/>
                <a:gd name="T7" fmla="*/ 0 h 5"/>
                <a:gd name="T8" fmla="*/ 12 w 15"/>
                <a:gd name="T9" fmla="*/ 0 h 5"/>
                <a:gd name="T10" fmla="*/ 15 w 15"/>
                <a:gd name="T11" fmla="*/ 3 h 5"/>
                <a:gd name="T12" fmla="*/ 12 w 1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">
                  <a:moveTo>
                    <a:pt x="12" y="5"/>
                  </a:moveTo>
                  <a:cubicBezTo>
                    <a:pt x="12" y="5"/>
                    <a:pt x="3" y="5"/>
                    <a:pt x="3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12" y="0"/>
                    <a:pt x="12" y="0"/>
                  </a:cubicBezTo>
                  <a:cubicBezTo>
                    <a:pt x="13" y="0"/>
                    <a:pt x="15" y="1"/>
                    <a:pt x="15" y="3"/>
                  </a:cubicBezTo>
                  <a:cubicBezTo>
                    <a:pt x="15" y="4"/>
                    <a:pt x="13" y="5"/>
                    <a:pt x="12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217">
              <a:extLst>
                <a:ext uri="{FF2B5EF4-FFF2-40B4-BE49-F238E27FC236}">
                  <a16:creationId xmlns="" xmlns:a16="http://schemas.microsoft.com/office/drawing/2014/main" id="{72F9A931-36FF-460C-A3C8-0BC15F65D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7950" y="1562100"/>
              <a:ext cx="66675" cy="20638"/>
            </a:xfrm>
            <a:custGeom>
              <a:avLst/>
              <a:gdLst>
                <a:gd name="T0" fmla="*/ 14 w 16"/>
                <a:gd name="T1" fmla="*/ 5 h 5"/>
                <a:gd name="T2" fmla="*/ 3 w 16"/>
                <a:gd name="T3" fmla="*/ 5 h 5"/>
                <a:gd name="T4" fmla="*/ 0 w 16"/>
                <a:gd name="T5" fmla="*/ 3 h 5"/>
                <a:gd name="T6" fmla="*/ 3 w 16"/>
                <a:gd name="T7" fmla="*/ 0 h 5"/>
                <a:gd name="T8" fmla="*/ 14 w 16"/>
                <a:gd name="T9" fmla="*/ 0 h 5"/>
                <a:gd name="T10" fmla="*/ 16 w 16"/>
                <a:gd name="T11" fmla="*/ 3 h 5"/>
                <a:gd name="T12" fmla="*/ 14 w 16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5">
                  <a:moveTo>
                    <a:pt x="14" y="5"/>
                  </a:moveTo>
                  <a:cubicBezTo>
                    <a:pt x="14" y="5"/>
                    <a:pt x="3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14" y="0"/>
                    <a:pt x="14" y="0"/>
                  </a:cubicBezTo>
                  <a:cubicBezTo>
                    <a:pt x="15" y="0"/>
                    <a:pt x="16" y="1"/>
                    <a:pt x="16" y="3"/>
                  </a:cubicBezTo>
                  <a:cubicBezTo>
                    <a:pt x="16" y="4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 218">
              <a:extLst>
                <a:ext uri="{FF2B5EF4-FFF2-40B4-BE49-F238E27FC236}">
                  <a16:creationId xmlns="" xmlns:a16="http://schemas.microsoft.com/office/drawing/2014/main" id="{502292B9-405A-4076-A220-821FB0543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8575" y="1562100"/>
              <a:ext cx="58738" cy="20638"/>
            </a:xfrm>
            <a:custGeom>
              <a:avLst/>
              <a:gdLst>
                <a:gd name="T0" fmla="*/ 11 w 14"/>
                <a:gd name="T1" fmla="*/ 5 h 5"/>
                <a:gd name="T2" fmla="*/ 3 w 14"/>
                <a:gd name="T3" fmla="*/ 5 h 5"/>
                <a:gd name="T4" fmla="*/ 0 w 14"/>
                <a:gd name="T5" fmla="*/ 3 h 5"/>
                <a:gd name="T6" fmla="*/ 3 w 14"/>
                <a:gd name="T7" fmla="*/ 0 h 5"/>
                <a:gd name="T8" fmla="*/ 11 w 14"/>
                <a:gd name="T9" fmla="*/ 0 h 5"/>
                <a:gd name="T10" fmla="*/ 14 w 14"/>
                <a:gd name="T11" fmla="*/ 3 h 5"/>
                <a:gd name="T12" fmla="*/ 11 w 14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">
                  <a:moveTo>
                    <a:pt x="11" y="5"/>
                  </a:moveTo>
                  <a:cubicBezTo>
                    <a:pt x="11" y="5"/>
                    <a:pt x="3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11" y="0"/>
                    <a:pt x="11" y="0"/>
                  </a:cubicBezTo>
                  <a:cubicBezTo>
                    <a:pt x="13" y="0"/>
                    <a:pt x="14" y="1"/>
                    <a:pt x="14" y="3"/>
                  </a:cubicBezTo>
                  <a:cubicBezTo>
                    <a:pt x="14" y="4"/>
                    <a:pt x="13" y="5"/>
                    <a:pt x="1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219">
              <a:extLst>
                <a:ext uri="{FF2B5EF4-FFF2-40B4-BE49-F238E27FC236}">
                  <a16:creationId xmlns="" xmlns:a16="http://schemas.microsoft.com/office/drawing/2014/main" id="{2BB8AA8C-8725-40DA-B675-B368C8963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4950" y="1562100"/>
              <a:ext cx="214313" cy="515938"/>
            </a:xfrm>
            <a:custGeom>
              <a:avLst/>
              <a:gdLst>
                <a:gd name="T0" fmla="*/ 49 w 51"/>
                <a:gd name="T1" fmla="*/ 123 h 123"/>
                <a:gd name="T2" fmla="*/ 30 w 51"/>
                <a:gd name="T3" fmla="*/ 123 h 123"/>
                <a:gd name="T4" fmla="*/ 27 w 51"/>
                <a:gd name="T5" fmla="*/ 120 h 123"/>
                <a:gd name="T6" fmla="*/ 27 w 51"/>
                <a:gd name="T7" fmla="*/ 5 h 123"/>
                <a:gd name="T8" fmla="*/ 3 w 51"/>
                <a:gd name="T9" fmla="*/ 5 h 123"/>
                <a:gd name="T10" fmla="*/ 0 w 51"/>
                <a:gd name="T11" fmla="*/ 3 h 123"/>
                <a:gd name="T12" fmla="*/ 3 w 51"/>
                <a:gd name="T13" fmla="*/ 0 h 123"/>
                <a:gd name="T14" fmla="*/ 30 w 51"/>
                <a:gd name="T15" fmla="*/ 0 h 123"/>
                <a:gd name="T16" fmla="*/ 32 w 51"/>
                <a:gd name="T17" fmla="*/ 3 h 123"/>
                <a:gd name="T18" fmla="*/ 32 w 51"/>
                <a:gd name="T19" fmla="*/ 117 h 123"/>
                <a:gd name="T20" fmla="*/ 46 w 51"/>
                <a:gd name="T21" fmla="*/ 117 h 123"/>
                <a:gd name="T22" fmla="*/ 46 w 51"/>
                <a:gd name="T23" fmla="*/ 49 h 123"/>
                <a:gd name="T24" fmla="*/ 49 w 51"/>
                <a:gd name="T25" fmla="*/ 46 h 123"/>
                <a:gd name="T26" fmla="*/ 51 w 51"/>
                <a:gd name="T27" fmla="*/ 49 h 123"/>
                <a:gd name="T28" fmla="*/ 51 w 51"/>
                <a:gd name="T29" fmla="*/ 120 h 123"/>
                <a:gd name="T30" fmla="*/ 49 w 51"/>
                <a:gd name="T31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123">
                  <a:moveTo>
                    <a:pt x="49" y="123"/>
                  </a:moveTo>
                  <a:cubicBezTo>
                    <a:pt x="30" y="123"/>
                    <a:pt x="30" y="123"/>
                    <a:pt x="30" y="123"/>
                  </a:cubicBezTo>
                  <a:cubicBezTo>
                    <a:pt x="28" y="123"/>
                    <a:pt x="27" y="122"/>
                    <a:pt x="27" y="12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0" y="0"/>
                    <a:pt x="30" y="0"/>
                  </a:cubicBezTo>
                  <a:cubicBezTo>
                    <a:pt x="31" y="0"/>
                    <a:pt x="32" y="1"/>
                    <a:pt x="32" y="3"/>
                  </a:cubicBezTo>
                  <a:cubicBezTo>
                    <a:pt x="32" y="117"/>
                    <a:pt x="32" y="117"/>
                    <a:pt x="32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8"/>
                    <a:pt x="47" y="46"/>
                    <a:pt x="49" y="46"/>
                  </a:cubicBezTo>
                  <a:cubicBezTo>
                    <a:pt x="50" y="46"/>
                    <a:pt x="51" y="48"/>
                    <a:pt x="51" y="49"/>
                  </a:cubicBezTo>
                  <a:cubicBezTo>
                    <a:pt x="51" y="120"/>
                    <a:pt x="51" y="120"/>
                    <a:pt x="51" y="120"/>
                  </a:cubicBezTo>
                  <a:cubicBezTo>
                    <a:pt x="51" y="122"/>
                    <a:pt x="50" y="123"/>
                    <a:pt x="49" y="1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 220">
              <a:extLst>
                <a:ext uri="{FF2B5EF4-FFF2-40B4-BE49-F238E27FC236}">
                  <a16:creationId xmlns="" xmlns:a16="http://schemas.microsoft.com/office/drawing/2014/main" id="{FED3A4B5-393D-4169-B3D4-AA49C8E817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0363" y="1296988"/>
              <a:ext cx="160338" cy="160338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5 h 38"/>
                <a:gd name="T12" fmla="*/ 5 w 38"/>
                <a:gd name="T13" fmla="*/ 19 h 38"/>
                <a:gd name="T14" fmla="*/ 19 w 38"/>
                <a:gd name="T15" fmla="*/ 32 h 38"/>
                <a:gd name="T16" fmla="*/ 32 w 38"/>
                <a:gd name="T17" fmla="*/ 19 h 38"/>
                <a:gd name="T18" fmla="*/ 19 w 38"/>
                <a:gd name="T19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8" y="38"/>
                    <a:pt x="0" y="2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9" y="0"/>
                    <a:pt x="38" y="8"/>
                    <a:pt x="38" y="19"/>
                  </a:cubicBezTo>
                  <a:cubicBezTo>
                    <a:pt x="38" y="29"/>
                    <a:pt x="29" y="38"/>
                    <a:pt x="19" y="38"/>
                  </a:cubicBezTo>
                  <a:close/>
                  <a:moveTo>
                    <a:pt x="19" y="5"/>
                  </a:moveTo>
                  <a:cubicBezTo>
                    <a:pt x="11" y="5"/>
                    <a:pt x="5" y="11"/>
                    <a:pt x="5" y="19"/>
                  </a:cubicBezTo>
                  <a:cubicBezTo>
                    <a:pt x="5" y="26"/>
                    <a:pt x="11" y="32"/>
                    <a:pt x="19" y="32"/>
                  </a:cubicBezTo>
                  <a:cubicBezTo>
                    <a:pt x="26" y="32"/>
                    <a:pt x="32" y="26"/>
                    <a:pt x="32" y="19"/>
                  </a:cubicBezTo>
                  <a:cubicBezTo>
                    <a:pt x="32" y="11"/>
                    <a:pt x="26" y="5"/>
                    <a:pt x="19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 221">
              <a:extLst>
                <a:ext uri="{FF2B5EF4-FFF2-40B4-BE49-F238E27FC236}">
                  <a16:creationId xmlns="" xmlns:a16="http://schemas.microsoft.com/office/drawing/2014/main" id="{74485B5A-C809-4759-BD41-F1CF054C3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8" y="2052638"/>
              <a:ext cx="914400" cy="25400"/>
            </a:xfrm>
            <a:custGeom>
              <a:avLst/>
              <a:gdLst>
                <a:gd name="T0" fmla="*/ 214 w 217"/>
                <a:gd name="T1" fmla="*/ 6 h 6"/>
                <a:gd name="T2" fmla="*/ 3 w 217"/>
                <a:gd name="T3" fmla="*/ 6 h 6"/>
                <a:gd name="T4" fmla="*/ 0 w 217"/>
                <a:gd name="T5" fmla="*/ 3 h 6"/>
                <a:gd name="T6" fmla="*/ 3 w 217"/>
                <a:gd name="T7" fmla="*/ 0 h 6"/>
                <a:gd name="T8" fmla="*/ 214 w 217"/>
                <a:gd name="T9" fmla="*/ 0 h 6"/>
                <a:gd name="T10" fmla="*/ 217 w 217"/>
                <a:gd name="T11" fmla="*/ 3 h 6"/>
                <a:gd name="T12" fmla="*/ 214 w 217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7" h="6">
                  <a:moveTo>
                    <a:pt x="214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6" y="0"/>
                    <a:pt x="217" y="2"/>
                    <a:pt x="217" y="3"/>
                  </a:cubicBezTo>
                  <a:cubicBezTo>
                    <a:pt x="217" y="5"/>
                    <a:pt x="216" y="6"/>
                    <a:pt x="214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 222">
              <a:extLst>
                <a:ext uri="{FF2B5EF4-FFF2-40B4-BE49-F238E27FC236}">
                  <a16:creationId xmlns="" xmlns:a16="http://schemas.microsoft.com/office/drawing/2014/main" id="{8F130392-B7D9-4990-8787-2BF73E802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800" y="2124075"/>
              <a:ext cx="808038" cy="25400"/>
            </a:xfrm>
            <a:custGeom>
              <a:avLst/>
              <a:gdLst>
                <a:gd name="T0" fmla="*/ 189 w 192"/>
                <a:gd name="T1" fmla="*/ 6 h 6"/>
                <a:gd name="T2" fmla="*/ 3 w 192"/>
                <a:gd name="T3" fmla="*/ 6 h 6"/>
                <a:gd name="T4" fmla="*/ 0 w 192"/>
                <a:gd name="T5" fmla="*/ 3 h 6"/>
                <a:gd name="T6" fmla="*/ 3 w 192"/>
                <a:gd name="T7" fmla="*/ 0 h 6"/>
                <a:gd name="T8" fmla="*/ 189 w 192"/>
                <a:gd name="T9" fmla="*/ 0 h 6"/>
                <a:gd name="T10" fmla="*/ 192 w 192"/>
                <a:gd name="T11" fmla="*/ 3 h 6"/>
                <a:gd name="T12" fmla="*/ 189 w 192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6">
                  <a:moveTo>
                    <a:pt x="189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90" y="0"/>
                    <a:pt x="192" y="2"/>
                    <a:pt x="192" y="3"/>
                  </a:cubicBezTo>
                  <a:cubicBezTo>
                    <a:pt x="192" y="5"/>
                    <a:pt x="190" y="6"/>
                    <a:pt x="189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7" name="Скругленный прямоугольник 120">
            <a:extLst>
              <a:ext uri="{FF2B5EF4-FFF2-40B4-BE49-F238E27FC236}">
                <a16:creationId xmlns="" xmlns:a16="http://schemas.microsoft.com/office/drawing/2014/main" id="{FF004545-AE67-4F19-835B-28F38DA462C2}"/>
              </a:ext>
            </a:extLst>
          </p:cNvPr>
          <p:cNvSpPr/>
          <p:nvPr/>
        </p:nvSpPr>
        <p:spPr>
          <a:xfrm>
            <a:off x="4281619" y="1628899"/>
            <a:ext cx="3200399" cy="4278388"/>
          </a:xfrm>
          <a:prstGeom prst="roundRect">
            <a:avLst>
              <a:gd name="adj" fmla="val 12963"/>
            </a:avLst>
          </a:prstGeom>
          <a:noFill/>
          <a:ln w="9525">
            <a:solidFill>
              <a:srgbClr val="2D3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="" xmlns:a16="http://schemas.microsoft.com/office/drawing/2014/main" id="{4342F041-AD0A-4EF4-9152-738008DFC384}"/>
              </a:ext>
            </a:extLst>
          </p:cNvPr>
          <p:cNvSpPr/>
          <p:nvPr/>
        </p:nvSpPr>
        <p:spPr>
          <a:xfrm>
            <a:off x="4891487" y="3457646"/>
            <a:ext cx="1969582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 Narrow" panose="020B0506020203020204" pitchFamily="34" charset="-52"/>
                <a:ea typeface="+mn-ea"/>
                <a:cs typeface="+mn-cs"/>
              </a:rPr>
              <a:t>Премия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 Narrow" panose="020B0506020203020204" pitchFamily="34" charset="-52"/>
                <a:ea typeface="+mn-ea"/>
                <a:cs typeface="+mn-cs"/>
              </a:rPr>
              <a:t>государства</a:t>
            </a:r>
          </a:p>
        </p:txBody>
      </p:sp>
      <p:sp>
        <p:nvSpPr>
          <p:cNvPr id="129" name="Прямоугольник 128">
            <a:extLst>
              <a:ext uri="{FF2B5EF4-FFF2-40B4-BE49-F238E27FC236}">
                <a16:creationId xmlns="" xmlns:a16="http://schemas.microsoft.com/office/drawing/2014/main" id="{7681E4EE-C6C3-410A-BAE0-7BC628617B31}"/>
              </a:ext>
            </a:extLst>
          </p:cNvPr>
          <p:cNvSpPr/>
          <p:nvPr/>
        </p:nvSpPr>
        <p:spPr>
          <a:xfrm>
            <a:off x="4889130" y="2301489"/>
            <a:ext cx="1972009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 Narrow" panose="020B0506020203020204" pitchFamily="34" charset="-52"/>
                <a:ea typeface="+mn-ea"/>
                <a:cs typeface="+mn-cs"/>
              </a:rPr>
              <a:t>Страховая сумма</a:t>
            </a: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="" xmlns:a16="http://schemas.microsoft.com/office/drawing/2014/main" id="{F55A3F7D-0FB4-452A-A710-60F3A235BEA0}"/>
              </a:ext>
            </a:extLst>
          </p:cNvPr>
          <p:cNvSpPr/>
          <p:nvPr/>
        </p:nvSpPr>
        <p:spPr>
          <a:xfrm>
            <a:off x="4889129" y="2771846"/>
            <a:ext cx="1972009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 Narrow" panose="020B0506020203020204" pitchFamily="34" charset="-52"/>
                <a:ea typeface="+mn-ea"/>
                <a:cs typeface="+mn-cs"/>
              </a:rPr>
              <a:t>Средства Национального Фонда</a:t>
            </a:r>
          </a:p>
        </p:txBody>
      </p:sp>
      <p:sp>
        <p:nvSpPr>
          <p:cNvPr id="131" name="Скругленный прямоугольник 125">
            <a:extLst>
              <a:ext uri="{FF2B5EF4-FFF2-40B4-BE49-F238E27FC236}">
                <a16:creationId xmlns="" xmlns:a16="http://schemas.microsoft.com/office/drawing/2014/main" id="{C5C4099A-EC6B-4CC0-AFF9-AE2B044A0B86}"/>
              </a:ext>
            </a:extLst>
          </p:cNvPr>
          <p:cNvSpPr/>
          <p:nvPr/>
        </p:nvSpPr>
        <p:spPr>
          <a:xfrm>
            <a:off x="4586418" y="2015023"/>
            <a:ext cx="2514600" cy="3617815"/>
          </a:xfrm>
          <a:prstGeom prst="roundRect">
            <a:avLst>
              <a:gd name="adj" fmla="val 12627"/>
            </a:avLst>
          </a:prstGeom>
          <a:noFill/>
          <a:ln w="63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Прямоугольник 131">
            <a:extLst>
              <a:ext uri="{FF2B5EF4-FFF2-40B4-BE49-F238E27FC236}">
                <a16:creationId xmlns="" xmlns:a16="http://schemas.microsoft.com/office/drawing/2014/main" id="{CD0EB9B2-807B-489E-8CC8-CA25D8B94CAF}"/>
              </a:ext>
            </a:extLst>
          </p:cNvPr>
          <p:cNvSpPr/>
          <p:nvPr/>
        </p:nvSpPr>
        <p:spPr>
          <a:xfrm>
            <a:off x="4765721" y="1399070"/>
            <a:ext cx="219945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T Sans Narrow" panose="020B0506020203020204" pitchFamily="34" charset="-52"/>
                <a:ea typeface="+mn-ea"/>
                <a:cs typeface="+mn-cs"/>
              </a:rPr>
              <a:t>ЕДИНЫЙ ОБРАЗОВАТЕЛЬНЫЙ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T Sans Narrow" panose="020B0506020203020204" pitchFamily="34" charset="-52"/>
                <a:ea typeface="+mn-ea"/>
                <a:cs typeface="+mn-cs"/>
              </a:rPr>
              <a:t>C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T Sans Narrow" panose="020B0506020203020204" pitchFamily="34" charset="-52"/>
                <a:ea typeface="+mn-ea"/>
                <a:cs typeface="+mn-cs"/>
              </a:rPr>
              <a:t>ЧЕТ РЕБЕНКА</a:t>
            </a:r>
          </a:p>
        </p:txBody>
      </p:sp>
      <p:cxnSp>
        <p:nvCxnSpPr>
          <p:cNvPr id="133" name="Прямая со стрелкой 132">
            <a:extLst>
              <a:ext uri="{FF2B5EF4-FFF2-40B4-BE49-F238E27FC236}">
                <a16:creationId xmlns="" xmlns:a16="http://schemas.microsoft.com/office/drawing/2014/main" id="{287B8CB6-A20D-4B60-8CF4-203ACC2C7E39}"/>
              </a:ext>
            </a:extLst>
          </p:cNvPr>
          <p:cNvCxnSpPr>
            <a:stCxn id="81" idx="5"/>
            <a:endCxn id="129" idx="1"/>
          </p:cNvCxnSpPr>
          <p:nvPr/>
        </p:nvCxnSpPr>
        <p:spPr>
          <a:xfrm>
            <a:off x="2284923" y="1711333"/>
            <a:ext cx="2604207" cy="74404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>
            <a:extLst>
              <a:ext uri="{FF2B5EF4-FFF2-40B4-BE49-F238E27FC236}">
                <a16:creationId xmlns="" xmlns:a16="http://schemas.microsoft.com/office/drawing/2014/main" id="{8E0507F5-77C2-4A74-B0E1-B5EA8A3C5164}"/>
              </a:ext>
            </a:extLst>
          </p:cNvPr>
          <p:cNvCxnSpPr/>
          <p:nvPr/>
        </p:nvCxnSpPr>
        <p:spPr>
          <a:xfrm>
            <a:off x="2427155" y="2486089"/>
            <a:ext cx="2453212" cy="44005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0D213FCF-4A17-4ECC-BD9E-5D3B1926A67A}"/>
              </a:ext>
            </a:extLst>
          </p:cNvPr>
          <p:cNvSpPr txBox="1"/>
          <p:nvPr/>
        </p:nvSpPr>
        <p:spPr>
          <a:xfrm>
            <a:off x="2384653" y="1190499"/>
            <a:ext cx="221532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kern="0"/>
            </a:defPPr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anose="020B0506020203020204" pitchFamily="34" charset="-5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T Sans Narrow" panose="020B0506020203020204" pitchFamily="34" charset="-52"/>
                <a:ea typeface="+mn-ea"/>
                <a:cs typeface="+mn-cs"/>
              </a:rPr>
              <a:t>Ежемесячный взнос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T Sans Narrow" panose="020B0506020203020204" pitchFamily="34" charset="-52"/>
                <a:ea typeface="+mn-ea"/>
                <a:cs typeface="+mn-cs"/>
              </a:rPr>
              <a:t>минимальный взнос 1-3  МРП</a:t>
            </a:r>
          </a:p>
        </p:txBody>
      </p:sp>
      <p:sp>
        <p:nvSpPr>
          <p:cNvPr id="136" name="Прямоугольник 135">
            <a:extLst>
              <a:ext uri="{FF2B5EF4-FFF2-40B4-BE49-F238E27FC236}">
                <a16:creationId xmlns="" xmlns:a16="http://schemas.microsoft.com/office/drawing/2014/main" id="{4084806C-CF3D-4CED-A82F-471ECFCB4256}"/>
              </a:ext>
            </a:extLst>
          </p:cNvPr>
          <p:cNvSpPr/>
          <p:nvPr/>
        </p:nvSpPr>
        <p:spPr>
          <a:xfrm>
            <a:off x="9901971" y="1218857"/>
            <a:ext cx="1982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T Sans Narrow" panose="020B0506020203020204" pitchFamily="34" charset="-52"/>
                <a:ea typeface="+mn-ea"/>
                <a:cs typeface="+mn-cs"/>
              </a:rPr>
              <a:t>Достижение 18-ти лет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T Sans Narrow" panose="020B0506020203020204" pitchFamily="34" charset="-52"/>
                <a:ea typeface="+mn-ea"/>
                <a:cs typeface="+mn-cs"/>
              </a:rPr>
              <a:t>(гарантия оплаты обучения )</a:t>
            </a:r>
          </a:p>
        </p:txBody>
      </p:sp>
      <p:sp>
        <p:nvSpPr>
          <p:cNvPr id="137" name="Скругленный прямоугольник 131">
            <a:extLst>
              <a:ext uri="{FF2B5EF4-FFF2-40B4-BE49-F238E27FC236}">
                <a16:creationId xmlns="" xmlns:a16="http://schemas.microsoft.com/office/drawing/2014/main" id="{FEE566A2-7592-4FC4-B1FA-E94B4142BC6E}"/>
              </a:ext>
            </a:extLst>
          </p:cNvPr>
          <p:cNvSpPr/>
          <p:nvPr/>
        </p:nvSpPr>
        <p:spPr>
          <a:xfrm>
            <a:off x="7536411" y="1533792"/>
            <a:ext cx="2312194" cy="632761"/>
          </a:xfrm>
          <a:prstGeom prst="roundRect">
            <a:avLst>
              <a:gd name="adj" fmla="val 12963"/>
            </a:avLst>
          </a:prstGeom>
          <a:solidFill>
            <a:schemeClr val="accent1"/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 Narrow" panose="020B0604020202020204" charset="-52"/>
                <a:ea typeface="+mn-ea"/>
                <a:cs typeface="+mn-cs"/>
              </a:rPr>
              <a:t>Льготный образовательный кредит/дифференцированный грант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 Narrow" panose="020B0604020202020204" charset="-52"/>
              <a:ea typeface="+mn-ea"/>
              <a:cs typeface="+mn-cs"/>
            </a:endParaRPr>
          </a:p>
        </p:txBody>
      </p:sp>
      <p:sp>
        <p:nvSpPr>
          <p:cNvPr id="138" name="Левая фигурная скобка 137">
            <a:extLst>
              <a:ext uri="{FF2B5EF4-FFF2-40B4-BE49-F238E27FC236}">
                <a16:creationId xmlns="" xmlns:a16="http://schemas.microsoft.com/office/drawing/2014/main" id="{E5C28A64-E9D7-4F71-9457-3131A54A5A17}"/>
              </a:ext>
            </a:extLst>
          </p:cNvPr>
          <p:cNvSpPr/>
          <p:nvPr/>
        </p:nvSpPr>
        <p:spPr>
          <a:xfrm rot="5400000">
            <a:off x="8563283" y="1293003"/>
            <a:ext cx="258452" cy="2303247"/>
          </a:xfrm>
          <a:prstGeom prst="leftBrace">
            <a:avLst>
              <a:gd name="adj1" fmla="val 51470"/>
              <a:gd name="adj2" fmla="val 50000"/>
            </a:avLst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9" name="Прямая со стрелкой 138">
            <a:extLst>
              <a:ext uri="{FF2B5EF4-FFF2-40B4-BE49-F238E27FC236}">
                <a16:creationId xmlns="" xmlns:a16="http://schemas.microsoft.com/office/drawing/2014/main" id="{1EE035F0-4CA5-493C-8A12-BF58ED472708}"/>
              </a:ext>
            </a:extLst>
          </p:cNvPr>
          <p:cNvCxnSpPr/>
          <p:nvPr/>
        </p:nvCxnSpPr>
        <p:spPr>
          <a:xfrm>
            <a:off x="7519923" y="3498550"/>
            <a:ext cx="2810185" cy="2692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Левая фигурная скобка 139">
            <a:extLst>
              <a:ext uri="{FF2B5EF4-FFF2-40B4-BE49-F238E27FC236}">
                <a16:creationId xmlns="" xmlns:a16="http://schemas.microsoft.com/office/drawing/2014/main" id="{2339957A-DD88-4E1F-93F7-0D88785CDF68}"/>
              </a:ext>
            </a:extLst>
          </p:cNvPr>
          <p:cNvSpPr/>
          <p:nvPr/>
        </p:nvSpPr>
        <p:spPr>
          <a:xfrm rot="16200000">
            <a:off x="8563282" y="3375861"/>
            <a:ext cx="258452" cy="2303247"/>
          </a:xfrm>
          <a:prstGeom prst="leftBrace">
            <a:avLst>
              <a:gd name="adj1" fmla="val 51470"/>
              <a:gd name="adj2" fmla="val 50000"/>
            </a:avLst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Скругленный прямоугольник 135">
            <a:extLst>
              <a:ext uri="{FF2B5EF4-FFF2-40B4-BE49-F238E27FC236}">
                <a16:creationId xmlns="" xmlns:a16="http://schemas.microsoft.com/office/drawing/2014/main" id="{1091BA8C-7A6B-4513-A0AE-D41109CAFACB}"/>
              </a:ext>
            </a:extLst>
          </p:cNvPr>
          <p:cNvSpPr/>
          <p:nvPr/>
        </p:nvSpPr>
        <p:spPr>
          <a:xfrm>
            <a:off x="7882319" y="4745314"/>
            <a:ext cx="1620379" cy="448297"/>
          </a:xfrm>
          <a:prstGeom prst="roundRect">
            <a:avLst>
              <a:gd name="adj" fmla="val 12963"/>
            </a:avLst>
          </a:prstGeom>
          <a:solidFill>
            <a:schemeClr val="accent1"/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 Narrow" panose="020B0604020202020204" charset="-52"/>
                <a:ea typeface="+mn-ea"/>
                <a:cs typeface="+mn-cs"/>
              </a:rPr>
              <a:t>Страховая выплата 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 Narrow" panose="020B0604020202020204" charset="-52"/>
              <a:ea typeface="+mn-ea"/>
              <a:cs typeface="+mn-cs"/>
            </a:endParaRPr>
          </a:p>
        </p:txBody>
      </p:sp>
      <p:sp>
        <p:nvSpPr>
          <p:cNvPr id="142" name="Прямоугольник 141">
            <a:extLst>
              <a:ext uri="{FF2B5EF4-FFF2-40B4-BE49-F238E27FC236}">
                <a16:creationId xmlns="" xmlns:a16="http://schemas.microsoft.com/office/drawing/2014/main" id="{98DB7A71-4AF7-4238-B224-CD8B1D8E4361}"/>
              </a:ext>
            </a:extLst>
          </p:cNvPr>
          <p:cNvSpPr/>
          <p:nvPr/>
        </p:nvSpPr>
        <p:spPr>
          <a:xfrm>
            <a:off x="7824019" y="3360048"/>
            <a:ext cx="166846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T Sans Narrow" panose="020B0604020202020204" charset="-52"/>
                <a:ea typeface="+mn-ea"/>
                <a:cs typeface="+mn-cs"/>
              </a:rPr>
              <a:t>Достаточность накоплений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Прямоугольник 142">
            <a:extLst>
              <a:ext uri="{FF2B5EF4-FFF2-40B4-BE49-F238E27FC236}">
                <a16:creationId xmlns="" xmlns:a16="http://schemas.microsoft.com/office/drawing/2014/main" id="{6883BDBD-F979-4888-AC9B-16B9AC05CBF0}"/>
              </a:ext>
            </a:extLst>
          </p:cNvPr>
          <p:cNvSpPr/>
          <p:nvPr/>
        </p:nvSpPr>
        <p:spPr>
          <a:xfrm>
            <a:off x="7741051" y="2557568"/>
            <a:ext cx="201046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T Sans Narrow" panose="020B0604020202020204" charset="-52"/>
                <a:ea typeface="+mn-ea"/>
                <a:cs typeface="+mn-cs"/>
              </a:rPr>
              <a:t>При недостаточности накоплений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4" name="Прямая со стрелкой 143">
            <a:extLst>
              <a:ext uri="{FF2B5EF4-FFF2-40B4-BE49-F238E27FC236}">
                <a16:creationId xmlns="" xmlns:a16="http://schemas.microsoft.com/office/drawing/2014/main" id="{1DF5F066-8D65-4C11-B436-F89A240A478B}"/>
              </a:ext>
            </a:extLst>
          </p:cNvPr>
          <p:cNvCxnSpPr>
            <a:stCxn id="148" idx="2"/>
          </p:cNvCxnSpPr>
          <p:nvPr/>
        </p:nvCxnSpPr>
        <p:spPr>
          <a:xfrm>
            <a:off x="10920554" y="4774554"/>
            <a:ext cx="8582" cy="28755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" name="Google Shape;155;g1780a31b3e3_0_0">
            <a:extLst>
              <a:ext uri="{FF2B5EF4-FFF2-40B4-BE49-F238E27FC236}">
                <a16:creationId xmlns="" xmlns:a16="http://schemas.microsoft.com/office/drawing/2014/main" id="{70AAD2C5-A2DC-46D2-BF69-5F07D8F2EEA0}"/>
              </a:ext>
            </a:extLst>
          </p:cNvPr>
          <p:cNvPicPr preferRelativeResize="0"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10633994" y="3067739"/>
            <a:ext cx="573120" cy="62600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Прямоугольник 145">
            <a:extLst>
              <a:ext uri="{FF2B5EF4-FFF2-40B4-BE49-F238E27FC236}">
                <a16:creationId xmlns="" xmlns:a16="http://schemas.microsoft.com/office/drawing/2014/main" id="{07D89903-21F1-4A9E-B663-76672259235F}"/>
              </a:ext>
            </a:extLst>
          </p:cNvPr>
          <p:cNvSpPr/>
          <p:nvPr/>
        </p:nvSpPr>
        <p:spPr>
          <a:xfrm>
            <a:off x="10037402" y="2701898"/>
            <a:ext cx="18472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T Sans Narrow" panose="020B0506020203020204" pitchFamily="34" charset="-52"/>
                <a:ea typeface="+mn-ea"/>
                <a:cs typeface="+mn-cs"/>
              </a:rPr>
              <a:t>(</a:t>
            </a:r>
            <a:r>
              <a:rPr kumimoji="0" lang="ru-RU" sz="1400" b="1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T Sans Narrow" panose="020B0506020203020204" pitchFamily="34" charset="-52"/>
                <a:ea typeface="+mn-ea"/>
                <a:cs typeface="+mn-cs"/>
              </a:rPr>
              <a:t>ТиПО</a:t>
            </a:r>
            <a:r>
              <a:rPr kumimoji="0" lang="ru-RU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T Sans Narrow" panose="020B0506020203020204" pitchFamily="34" charset="-52"/>
                <a:ea typeface="+mn-ea"/>
                <a:cs typeface="+mn-cs"/>
              </a:rPr>
              <a:t>/ВУЗ)</a:t>
            </a:r>
          </a:p>
        </p:txBody>
      </p:sp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8545D601-AC05-4943-B217-8D146C0D25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7292" y="5307778"/>
            <a:ext cx="363688" cy="363688"/>
          </a:xfrm>
          <a:prstGeom prst="rect">
            <a:avLst/>
          </a:prstGeom>
        </p:spPr>
      </p:pic>
      <p:sp>
        <p:nvSpPr>
          <p:cNvPr id="148" name="Прямоугольник 147">
            <a:extLst>
              <a:ext uri="{FF2B5EF4-FFF2-40B4-BE49-F238E27FC236}">
                <a16:creationId xmlns="" xmlns:a16="http://schemas.microsoft.com/office/drawing/2014/main" id="{71BE9A58-0D73-465D-BC7E-0784A4567C7F}"/>
              </a:ext>
            </a:extLst>
          </p:cNvPr>
          <p:cNvSpPr/>
          <p:nvPr/>
        </p:nvSpPr>
        <p:spPr>
          <a:xfrm>
            <a:off x="9956496" y="4404977"/>
            <a:ext cx="1928116" cy="369577"/>
          </a:xfrm>
          <a:prstGeom prst="rect">
            <a:avLst/>
          </a:prstGeom>
          <a:solidFill>
            <a:schemeClr val="bg1"/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PT Sans Narrow" panose="020B0604020202020204" charset="-52"/>
                <a:ea typeface="+mn-ea"/>
                <a:cs typeface="+mn-cs"/>
              </a:rPr>
              <a:t>Остатки накоплений</a:t>
            </a:r>
          </a:p>
        </p:txBody>
      </p:sp>
      <p:sp>
        <p:nvSpPr>
          <p:cNvPr id="149" name="Прямоугольник 148">
            <a:extLst>
              <a:ext uri="{FF2B5EF4-FFF2-40B4-BE49-F238E27FC236}">
                <a16:creationId xmlns="" xmlns:a16="http://schemas.microsoft.com/office/drawing/2014/main" id="{D81816B1-F300-4685-A7F9-7DE3A612DF71}"/>
              </a:ext>
            </a:extLst>
          </p:cNvPr>
          <p:cNvSpPr/>
          <p:nvPr/>
        </p:nvSpPr>
        <p:spPr>
          <a:xfrm>
            <a:off x="9996949" y="6117019"/>
            <a:ext cx="18472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T Sans Narrow" panose="020B0506020203020204" pitchFamily="34" charset="-52"/>
                <a:ea typeface="+mn-ea"/>
                <a:cs typeface="+mn-cs"/>
              </a:rPr>
              <a:t>Жилье</a:t>
            </a:r>
          </a:p>
        </p:txBody>
      </p:sp>
      <p:sp>
        <p:nvSpPr>
          <p:cNvPr id="150" name="Прямоугольник 149">
            <a:extLst>
              <a:ext uri="{FF2B5EF4-FFF2-40B4-BE49-F238E27FC236}">
                <a16:creationId xmlns="" xmlns:a16="http://schemas.microsoft.com/office/drawing/2014/main" id="{DF273ADC-5B38-4E08-8567-B807683ADC16}"/>
              </a:ext>
            </a:extLst>
          </p:cNvPr>
          <p:cNvSpPr/>
          <p:nvPr/>
        </p:nvSpPr>
        <p:spPr>
          <a:xfrm>
            <a:off x="4880825" y="4104961"/>
            <a:ext cx="1972009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 Narrow" panose="020B0506020203020204" pitchFamily="34" charset="-52"/>
                <a:ea typeface="+mn-ea"/>
                <a:cs typeface="+mn-cs"/>
              </a:rPr>
              <a:t>Инвестиционный доход</a:t>
            </a:r>
          </a:p>
        </p:txBody>
      </p:sp>
      <p:sp>
        <p:nvSpPr>
          <p:cNvPr id="151" name="Freeform 296">
            <a:extLst>
              <a:ext uri="{FF2B5EF4-FFF2-40B4-BE49-F238E27FC236}">
                <a16:creationId xmlns="" xmlns:a16="http://schemas.microsoft.com/office/drawing/2014/main" id="{5FC70B9B-74C1-47C8-88A4-85C53E729C93}"/>
              </a:ext>
            </a:extLst>
          </p:cNvPr>
          <p:cNvSpPr>
            <a:spLocks noEditPoints="1"/>
          </p:cNvSpPr>
          <p:nvPr/>
        </p:nvSpPr>
        <p:spPr bwMode="auto">
          <a:xfrm>
            <a:off x="1867856" y="3840162"/>
            <a:ext cx="324060" cy="305693"/>
          </a:xfrm>
          <a:custGeom>
            <a:avLst/>
            <a:gdLst>
              <a:gd name="T0" fmla="*/ 432 w 720"/>
              <a:gd name="T1" fmla="*/ 655 h 683"/>
              <a:gd name="T2" fmla="*/ 298 w 720"/>
              <a:gd name="T3" fmla="*/ 655 h 683"/>
              <a:gd name="T4" fmla="*/ 307 w 720"/>
              <a:gd name="T5" fmla="*/ 624 h 683"/>
              <a:gd name="T6" fmla="*/ 307 w 720"/>
              <a:gd name="T7" fmla="*/ 613 h 683"/>
              <a:gd name="T8" fmla="*/ 407 w 720"/>
              <a:gd name="T9" fmla="*/ 613 h 683"/>
              <a:gd name="T10" fmla="*/ 422 w 720"/>
              <a:gd name="T11" fmla="*/ 599 h 683"/>
              <a:gd name="T12" fmla="*/ 407 w 720"/>
              <a:gd name="T13" fmla="*/ 585 h 683"/>
              <a:gd name="T14" fmla="*/ 293 w 720"/>
              <a:gd name="T15" fmla="*/ 585 h 683"/>
              <a:gd name="T16" fmla="*/ 279 w 720"/>
              <a:gd name="T17" fmla="*/ 599 h 683"/>
              <a:gd name="T18" fmla="*/ 279 w 720"/>
              <a:gd name="T19" fmla="*/ 624 h 683"/>
              <a:gd name="T20" fmla="*/ 248 w 720"/>
              <a:gd name="T21" fmla="*/ 655 h 683"/>
              <a:gd name="T22" fmla="*/ 217 w 720"/>
              <a:gd name="T23" fmla="*/ 624 h 683"/>
              <a:gd name="T24" fmla="*/ 217 w 720"/>
              <a:gd name="T25" fmla="*/ 58 h 683"/>
              <a:gd name="T26" fmla="*/ 208 w 720"/>
              <a:gd name="T27" fmla="*/ 28 h 683"/>
              <a:gd name="T28" fmla="*/ 650 w 720"/>
              <a:gd name="T29" fmla="*/ 28 h 683"/>
              <a:gd name="T30" fmla="*/ 692 w 720"/>
              <a:gd name="T31" fmla="*/ 71 h 683"/>
              <a:gd name="T32" fmla="*/ 692 w 720"/>
              <a:gd name="T33" fmla="*/ 294 h 683"/>
              <a:gd name="T34" fmla="*/ 706 w 720"/>
              <a:gd name="T35" fmla="*/ 308 h 683"/>
              <a:gd name="T36" fmla="*/ 720 w 720"/>
              <a:gd name="T37" fmla="*/ 294 h 683"/>
              <a:gd name="T38" fmla="*/ 720 w 720"/>
              <a:gd name="T39" fmla="*/ 71 h 683"/>
              <a:gd name="T40" fmla="*/ 650 w 720"/>
              <a:gd name="T41" fmla="*/ 0 h 683"/>
              <a:gd name="T42" fmla="*/ 158 w 720"/>
              <a:gd name="T43" fmla="*/ 0 h 683"/>
              <a:gd name="T44" fmla="*/ 157 w 720"/>
              <a:gd name="T45" fmla="*/ 0 h 683"/>
              <a:gd name="T46" fmla="*/ 101 w 720"/>
              <a:gd name="T47" fmla="*/ 58 h 683"/>
              <a:gd name="T48" fmla="*/ 101 w 720"/>
              <a:gd name="T49" fmla="*/ 193 h 683"/>
              <a:gd name="T50" fmla="*/ 14 w 720"/>
              <a:gd name="T51" fmla="*/ 193 h 683"/>
              <a:gd name="T52" fmla="*/ 0 w 720"/>
              <a:gd name="T53" fmla="*/ 207 h 683"/>
              <a:gd name="T54" fmla="*/ 0 w 720"/>
              <a:gd name="T55" fmla="*/ 257 h 683"/>
              <a:gd name="T56" fmla="*/ 65 w 720"/>
              <a:gd name="T57" fmla="*/ 322 h 683"/>
              <a:gd name="T58" fmla="*/ 188 w 720"/>
              <a:gd name="T59" fmla="*/ 322 h 683"/>
              <a:gd name="T60" fmla="*/ 188 w 720"/>
              <a:gd name="T61" fmla="*/ 624 h 683"/>
              <a:gd name="T62" fmla="*/ 248 w 720"/>
              <a:gd name="T63" fmla="*/ 683 h 683"/>
              <a:gd name="T64" fmla="*/ 432 w 720"/>
              <a:gd name="T65" fmla="*/ 683 h 683"/>
              <a:gd name="T66" fmla="*/ 446 w 720"/>
              <a:gd name="T67" fmla="*/ 669 h 683"/>
              <a:gd name="T68" fmla="*/ 432 w 720"/>
              <a:gd name="T69" fmla="*/ 655 h 683"/>
              <a:gd name="T70" fmla="*/ 28 w 720"/>
              <a:gd name="T71" fmla="*/ 257 h 683"/>
              <a:gd name="T72" fmla="*/ 28 w 720"/>
              <a:gd name="T73" fmla="*/ 221 h 683"/>
              <a:gd name="T74" fmla="*/ 101 w 720"/>
              <a:gd name="T75" fmla="*/ 221 h 683"/>
              <a:gd name="T76" fmla="*/ 101 w 720"/>
              <a:gd name="T77" fmla="*/ 257 h 683"/>
              <a:gd name="T78" fmla="*/ 65 w 720"/>
              <a:gd name="T79" fmla="*/ 294 h 683"/>
              <a:gd name="T80" fmla="*/ 28 w 720"/>
              <a:gd name="T81" fmla="*/ 257 h 683"/>
              <a:gd name="T82" fmla="*/ 118 w 720"/>
              <a:gd name="T83" fmla="*/ 294 h 683"/>
              <a:gd name="T84" fmla="*/ 129 w 720"/>
              <a:gd name="T85" fmla="*/ 257 h 683"/>
              <a:gd name="T86" fmla="*/ 129 w 720"/>
              <a:gd name="T87" fmla="*/ 207 h 683"/>
              <a:gd name="T88" fmla="*/ 129 w 720"/>
              <a:gd name="T89" fmla="*/ 58 h 683"/>
              <a:gd name="T90" fmla="*/ 159 w 720"/>
              <a:gd name="T91" fmla="*/ 28 h 683"/>
              <a:gd name="T92" fmla="*/ 188 w 720"/>
              <a:gd name="T93" fmla="*/ 58 h 683"/>
              <a:gd name="T94" fmla="*/ 188 w 720"/>
              <a:gd name="T95" fmla="*/ 294 h 683"/>
              <a:gd name="T96" fmla="*/ 118 w 720"/>
              <a:gd name="T97" fmla="*/ 294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20" h="683">
                <a:moveTo>
                  <a:pt x="432" y="655"/>
                </a:moveTo>
                <a:cubicBezTo>
                  <a:pt x="298" y="655"/>
                  <a:pt x="298" y="655"/>
                  <a:pt x="298" y="655"/>
                </a:cubicBezTo>
                <a:cubicBezTo>
                  <a:pt x="304" y="646"/>
                  <a:pt x="307" y="635"/>
                  <a:pt x="307" y="624"/>
                </a:cubicBezTo>
                <a:cubicBezTo>
                  <a:pt x="307" y="613"/>
                  <a:pt x="307" y="613"/>
                  <a:pt x="307" y="613"/>
                </a:cubicBezTo>
                <a:cubicBezTo>
                  <a:pt x="407" y="613"/>
                  <a:pt x="407" y="613"/>
                  <a:pt x="407" y="613"/>
                </a:cubicBezTo>
                <a:cubicBezTo>
                  <a:pt x="415" y="613"/>
                  <a:pt x="422" y="607"/>
                  <a:pt x="422" y="599"/>
                </a:cubicBezTo>
                <a:cubicBezTo>
                  <a:pt x="422" y="591"/>
                  <a:pt x="415" y="585"/>
                  <a:pt x="407" y="585"/>
                </a:cubicBezTo>
                <a:cubicBezTo>
                  <a:pt x="293" y="585"/>
                  <a:pt x="293" y="585"/>
                  <a:pt x="293" y="585"/>
                </a:cubicBezTo>
                <a:cubicBezTo>
                  <a:pt x="285" y="585"/>
                  <a:pt x="279" y="591"/>
                  <a:pt x="279" y="599"/>
                </a:cubicBezTo>
                <a:cubicBezTo>
                  <a:pt x="279" y="624"/>
                  <a:pt x="279" y="624"/>
                  <a:pt x="279" y="624"/>
                </a:cubicBezTo>
                <a:cubicBezTo>
                  <a:pt x="279" y="641"/>
                  <a:pt x="265" y="655"/>
                  <a:pt x="248" y="655"/>
                </a:cubicBezTo>
                <a:cubicBezTo>
                  <a:pt x="231" y="655"/>
                  <a:pt x="217" y="641"/>
                  <a:pt x="217" y="624"/>
                </a:cubicBezTo>
                <a:cubicBezTo>
                  <a:pt x="217" y="58"/>
                  <a:pt x="217" y="58"/>
                  <a:pt x="217" y="58"/>
                </a:cubicBezTo>
                <a:cubicBezTo>
                  <a:pt x="217" y="47"/>
                  <a:pt x="214" y="37"/>
                  <a:pt x="208" y="28"/>
                </a:cubicBezTo>
                <a:cubicBezTo>
                  <a:pt x="650" y="28"/>
                  <a:pt x="650" y="28"/>
                  <a:pt x="650" y="28"/>
                </a:cubicBezTo>
                <a:cubicBezTo>
                  <a:pt x="673" y="28"/>
                  <a:pt x="692" y="48"/>
                  <a:pt x="692" y="71"/>
                </a:cubicBezTo>
                <a:cubicBezTo>
                  <a:pt x="692" y="294"/>
                  <a:pt x="692" y="294"/>
                  <a:pt x="692" y="294"/>
                </a:cubicBezTo>
                <a:cubicBezTo>
                  <a:pt x="692" y="302"/>
                  <a:pt x="699" y="308"/>
                  <a:pt x="706" y="308"/>
                </a:cubicBezTo>
                <a:cubicBezTo>
                  <a:pt x="714" y="308"/>
                  <a:pt x="720" y="302"/>
                  <a:pt x="720" y="294"/>
                </a:cubicBezTo>
                <a:cubicBezTo>
                  <a:pt x="720" y="71"/>
                  <a:pt x="720" y="71"/>
                  <a:pt x="720" y="71"/>
                </a:cubicBezTo>
                <a:cubicBezTo>
                  <a:pt x="720" y="32"/>
                  <a:pt x="689" y="0"/>
                  <a:pt x="650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58" y="0"/>
                  <a:pt x="158" y="0"/>
                  <a:pt x="157" y="0"/>
                </a:cubicBezTo>
                <a:cubicBezTo>
                  <a:pt x="126" y="1"/>
                  <a:pt x="101" y="27"/>
                  <a:pt x="101" y="58"/>
                </a:cubicBezTo>
                <a:cubicBezTo>
                  <a:pt x="101" y="193"/>
                  <a:pt x="101" y="193"/>
                  <a:pt x="101" y="193"/>
                </a:cubicBezTo>
                <a:cubicBezTo>
                  <a:pt x="14" y="193"/>
                  <a:pt x="14" y="193"/>
                  <a:pt x="14" y="193"/>
                </a:cubicBezTo>
                <a:cubicBezTo>
                  <a:pt x="7" y="193"/>
                  <a:pt x="0" y="199"/>
                  <a:pt x="0" y="20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93"/>
                  <a:pt x="29" y="322"/>
                  <a:pt x="65" y="322"/>
                </a:cubicBezTo>
                <a:cubicBezTo>
                  <a:pt x="188" y="322"/>
                  <a:pt x="188" y="322"/>
                  <a:pt x="188" y="322"/>
                </a:cubicBezTo>
                <a:cubicBezTo>
                  <a:pt x="188" y="624"/>
                  <a:pt x="188" y="624"/>
                  <a:pt x="188" y="624"/>
                </a:cubicBezTo>
                <a:cubicBezTo>
                  <a:pt x="188" y="657"/>
                  <a:pt x="215" y="683"/>
                  <a:pt x="248" y="683"/>
                </a:cubicBezTo>
                <a:cubicBezTo>
                  <a:pt x="432" y="683"/>
                  <a:pt x="432" y="683"/>
                  <a:pt x="432" y="683"/>
                </a:cubicBezTo>
                <a:cubicBezTo>
                  <a:pt x="440" y="683"/>
                  <a:pt x="446" y="677"/>
                  <a:pt x="446" y="669"/>
                </a:cubicBezTo>
                <a:cubicBezTo>
                  <a:pt x="446" y="661"/>
                  <a:pt x="440" y="655"/>
                  <a:pt x="432" y="655"/>
                </a:cubicBezTo>
                <a:close/>
                <a:moveTo>
                  <a:pt x="28" y="257"/>
                </a:moveTo>
                <a:cubicBezTo>
                  <a:pt x="28" y="221"/>
                  <a:pt x="28" y="221"/>
                  <a:pt x="28" y="221"/>
                </a:cubicBezTo>
                <a:cubicBezTo>
                  <a:pt x="101" y="221"/>
                  <a:pt x="101" y="221"/>
                  <a:pt x="101" y="221"/>
                </a:cubicBezTo>
                <a:cubicBezTo>
                  <a:pt x="101" y="257"/>
                  <a:pt x="101" y="257"/>
                  <a:pt x="101" y="257"/>
                </a:cubicBezTo>
                <a:cubicBezTo>
                  <a:pt x="101" y="277"/>
                  <a:pt x="85" y="294"/>
                  <a:pt x="65" y="294"/>
                </a:cubicBezTo>
                <a:cubicBezTo>
                  <a:pt x="45" y="294"/>
                  <a:pt x="28" y="277"/>
                  <a:pt x="28" y="257"/>
                </a:cubicBezTo>
                <a:close/>
                <a:moveTo>
                  <a:pt x="118" y="294"/>
                </a:moveTo>
                <a:cubicBezTo>
                  <a:pt x="125" y="283"/>
                  <a:pt x="129" y="271"/>
                  <a:pt x="129" y="257"/>
                </a:cubicBezTo>
                <a:cubicBezTo>
                  <a:pt x="129" y="207"/>
                  <a:pt x="129" y="207"/>
                  <a:pt x="129" y="207"/>
                </a:cubicBezTo>
                <a:cubicBezTo>
                  <a:pt x="129" y="58"/>
                  <a:pt x="129" y="58"/>
                  <a:pt x="129" y="58"/>
                </a:cubicBezTo>
                <a:cubicBezTo>
                  <a:pt x="129" y="42"/>
                  <a:pt x="143" y="28"/>
                  <a:pt x="159" y="28"/>
                </a:cubicBezTo>
                <a:cubicBezTo>
                  <a:pt x="175" y="28"/>
                  <a:pt x="188" y="42"/>
                  <a:pt x="188" y="58"/>
                </a:cubicBezTo>
                <a:cubicBezTo>
                  <a:pt x="188" y="294"/>
                  <a:pt x="188" y="294"/>
                  <a:pt x="188" y="294"/>
                </a:cubicBezTo>
                <a:lnTo>
                  <a:pt x="118" y="294"/>
                </a:lnTo>
                <a:close/>
              </a:path>
            </a:pathLst>
          </a:custGeom>
          <a:solidFill>
            <a:srgbClr val="1E22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Freeform 297">
            <a:extLst>
              <a:ext uri="{FF2B5EF4-FFF2-40B4-BE49-F238E27FC236}">
                <a16:creationId xmlns="" xmlns:a16="http://schemas.microsoft.com/office/drawing/2014/main" id="{4D3ED41A-18DD-425F-B17A-5ADF46D48990}"/>
              </a:ext>
            </a:extLst>
          </p:cNvPr>
          <p:cNvSpPr>
            <a:spLocks/>
          </p:cNvSpPr>
          <p:nvPr/>
        </p:nvSpPr>
        <p:spPr bwMode="auto">
          <a:xfrm>
            <a:off x="2147243" y="3884638"/>
            <a:ext cx="23615" cy="11808"/>
          </a:xfrm>
          <a:custGeom>
            <a:avLst/>
            <a:gdLst>
              <a:gd name="T0" fmla="*/ 38 w 52"/>
              <a:gd name="T1" fmla="*/ 0 h 28"/>
              <a:gd name="T2" fmla="*/ 14 w 52"/>
              <a:gd name="T3" fmla="*/ 0 h 28"/>
              <a:gd name="T4" fmla="*/ 0 w 52"/>
              <a:gd name="T5" fmla="*/ 14 h 28"/>
              <a:gd name="T6" fmla="*/ 14 w 52"/>
              <a:gd name="T7" fmla="*/ 28 h 28"/>
              <a:gd name="T8" fmla="*/ 38 w 52"/>
              <a:gd name="T9" fmla="*/ 28 h 28"/>
              <a:gd name="T10" fmla="*/ 52 w 52"/>
              <a:gd name="T11" fmla="*/ 14 h 28"/>
              <a:gd name="T12" fmla="*/ 38 w 52"/>
              <a:gd name="T13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28">
                <a:moveTo>
                  <a:pt x="38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1"/>
                  <a:pt x="6" y="28"/>
                  <a:pt x="14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46" y="28"/>
                  <a:pt x="52" y="21"/>
                  <a:pt x="52" y="14"/>
                </a:cubicBezTo>
                <a:cubicBezTo>
                  <a:pt x="52" y="6"/>
                  <a:pt x="46" y="0"/>
                  <a:pt x="38" y="0"/>
                </a:cubicBezTo>
                <a:close/>
              </a:path>
            </a:pathLst>
          </a:custGeom>
          <a:solidFill>
            <a:srgbClr val="1E22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Freeform 298">
            <a:extLst>
              <a:ext uri="{FF2B5EF4-FFF2-40B4-BE49-F238E27FC236}">
                <a16:creationId xmlns="" xmlns:a16="http://schemas.microsoft.com/office/drawing/2014/main" id="{47A5E628-6B55-4980-A73B-9C75C5C04549}"/>
              </a:ext>
            </a:extLst>
          </p:cNvPr>
          <p:cNvSpPr>
            <a:spLocks/>
          </p:cNvSpPr>
          <p:nvPr/>
        </p:nvSpPr>
        <p:spPr bwMode="auto">
          <a:xfrm>
            <a:off x="2024572" y="3884638"/>
            <a:ext cx="110206" cy="11808"/>
          </a:xfrm>
          <a:custGeom>
            <a:avLst/>
            <a:gdLst>
              <a:gd name="T0" fmla="*/ 232 w 246"/>
              <a:gd name="T1" fmla="*/ 28 h 28"/>
              <a:gd name="T2" fmla="*/ 246 w 246"/>
              <a:gd name="T3" fmla="*/ 14 h 28"/>
              <a:gd name="T4" fmla="*/ 232 w 246"/>
              <a:gd name="T5" fmla="*/ 0 h 28"/>
              <a:gd name="T6" fmla="*/ 14 w 246"/>
              <a:gd name="T7" fmla="*/ 0 h 28"/>
              <a:gd name="T8" fmla="*/ 0 w 246"/>
              <a:gd name="T9" fmla="*/ 14 h 28"/>
              <a:gd name="T10" fmla="*/ 14 w 246"/>
              <a:gd name="T11" fmla="*/ 28 h 28"/>
              <a:gd name="T12" fmla="*/ 232 w 246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6" h="28">
                <a:moveTo>
                  <a:pt x="232" y="28"/>
                </a:moveTo>
                <a:cubicBezTo>
                  <a:pt x="240" y="28"/>
                  <a:pt x="246" y="21"/>
                  <a:pt x="246" y="14"/>
                </a:cubicBezTo>
                <a:cubicBezTo>
                  <a:pt x="246" y="6"/>
                  <a:pt x="240" y="0"/>
                  <a:pt x="23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7" y="0"/>
                  <a:pt x="0" y="6"/>
                  <a:pt x="0" y="14"/>
                </a:cubicBezTo>
                <a:cubicBezTo>
                  <a:pt x="0" y="21"/>
                  <a:pt x="7" y="28"/>
                  <a:pt x="14" y="28"/>
                </a:cubicBezTo>
                <a:lnTo>
                  <a:pt x="232" y="28"/>
                </a:lnTo>
                <a:close/>
              </a:path>
            </a:pathLst>
          </a:custGeom>
          <a:solidFill>
            <a:srgbClr val="1E22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Freeform 299">
            <a:extLst>
              <a:ext uri="{FF2B5EF4-FFF2-40B4-BE49-F238E27FC236}">
                <a16:creationId xmlns="" xmlns:a16="http://schemas.microsoft.com/office/drawing/2014/main" id="{F969D063-611C-4735-9CCE-8BB19B15E4EA}"/>
              </a:ext>
            </a:extLst>
          </p:cNvPr>
          <p:cNvSpPr>
            <a:spLocks/>
          </p:cNvSpPr>
          <p:nvPr/>
        </p:nvSpPr>
        <p:spPr bwMode="auto">
          <a:xfrm>
            <a:off x="1987114" y="3884638"/>
            <a:ext cx="24928" cy="11808"/>
          </a:xfrm>
          <a:custGeom>
            <a:avLst/>
            <a:gdLst>
              <a:gd name="T0" fmla="*/ 14 w 56"/>
              <a:gd name="T1" fmla="*/ 28 h 28"/>
              <a:gd name="T2" fmla="*/ 42 w 56"/>
              <a:gd name="T3" fmla="*/ 28 h 28"/>
              <a:gd name="T4" fmla="*/ 56 w 56"/>
              <a:gd name="T5" fmla="*/ 14 h 28"/>
              <a:gd name="T6" fmla="*/ 42 w 56"/>
              <a:gd name="T7" fmla="*/ 0 h 28"/>
              <a:gd name="T8" fmla="*/ 14 w 56"/>
              <a:gd name="T9" fmla="*/ 0 h 28"/>
              <a:gd name="T10" fmla="*/ 0 w 56"/>
              <a:gd name="T11" fmla="*/ 14 h 28"/>
              <a:gd name="T12" fmla="*/ 14 w 56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" h="28">
                <a:moveTo>
                  <a:pt x="14" y="28"/>
                </a:moveTo>
                <a:cubicBezTo>
                  <a:pt x="42" y="28"/>
                  <a:pt x="42" y="28"/>
                  <a:pt x="42" y="28"/>
                </a:cubicBezTo>
                <a:cubicBezTo>
                  <a:pt x="50" y="28"/>
                  <a:pt x="56" y="21"/>
                  <a:pt x="56" y="14"/>
                </a:cubicBezTo>
                <a:cubicBezTo>
                  <a:pt x="56" y="6"/>
                  <a:pt x="50" y="0"/>
                  <a:pt x="4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1"/>
                  <a:pt x="6" y="28"/>
                  <a:pt x="14" y="28"/>
                </a:cubicBezTo>
                <a:close/>
              </a:path>
            </a:pathLst>
          </a:custGeom>
          <a:solidFill>
            <a:srgbClr val="1E22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Freeform 300">
            <a:extLst>
              <a:ext uri="{FF2B5EF4-FFF2-40B4-BE49-F238E27FC236}">
                <a16:creationId xmlns="" xmlns:a16="http://schemas.microsoft.com/office/drawing/2014/main" id="{59BC3872-D6B5-4F87-A549-432C0FA36235}"/>
              </a:ext>
            </a:extLst>
          </p:cNvPr>
          <p:cNvSpPr>
            <a:spLocks/>
          </p:cNvSpPr>
          <p:nvPr/>
        </p:nvSpPr>
        <p:spPr bwMode="auto">
          <a:xfrm>
            <a:off x="2130712" y="3920717"/>
            <a:ext cx="39359" cy="11808"/>
          </a:xfrm>
          <a:custGeom>
            <a:avLst/>
            <a:gdLst>
              <a:gd name="T0" fmla="*/ 74 w 88"/>
              <a:gd name="T1" fmla="*/ 0 h 28"/>
              <a:gd name="T2" fmla="*/ 14 w 88"/>
              <a:gd name="T3" fmla="*/ 0 h 28"/>
              <a:gd name="T4" fmla="*/ 0 w 88"/>
              <a:gd name="T5" fmla="*/ 14 h 28"/>
              <a:gd name="T6" fmla="*/ 14 w 88"/>
              <a:gd name="T7" fmla="*/ 28 h 28"/>
              <a:gd name="T8" fmla="*/ 74 w 88"/>
              <a:gd name="T9" fmla="*/ 28 h 28"/>
              <a:gd name="T10" fmla="*/ 88 w 88"/>
              <a:gd name="T11" fmla="*/ 14 h 28"/>
              <a:gd name="T12" fmla="*/ 74 w 88"/>
              <a:gd name="T13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" h="28">
                <a:moveTo>
                  <a:pt x="74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8"/>
                  <a:pt x="14" y="28"/>
                </a:cubicBezTo>
                <a:cubicBezTo>
                  <a:pt x="74" y="28"/>
                  <a:pt x="74" y="28"/>
                  <a:pt x="74" y="28"/>
                </a:cubicBezTo>
                <a:cubicBezTo>
                  <a:pt x="82" y="28"/>
                  <a:pt x="88" y="22"/>
                  <a:pt x="88" y="14"/>
                </a:cubicBezTo>
                <a:cubicBezTo>
                  <a:pt x="88" y="6"/>
                  <a:pt x="82" y="0"/>
                  <a:pt x="74" y="0"/>
                </a:cubicBezTo>
                <a:close/>
              </a:path>
            </a:pathLst>
          </a:custGeom>
          <a:solidFill>
            <a:srgbClr val="1E22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Freeform 301">
            <a:extLst>
              <a:ext uri="{FF2B5EF4-FFF2-40B4-BE49-F238E27FC236}">
                <a16:creationId xmlns="" xmlns:a16="http://schemas.microsoft.com/office/drawing/2014/main" id="{00C86373-A09B-4D67-B7BE-D7106FF41BA0}"/>
              </a:ext>
            </a:extLst>
          </p:cNvPr>
          <p:cNvSpPr>
            <a:spLocks/>
          </p:cNvSpPr>
          <p:nvPr/>
        </p:nvSpPr>
        <p:spPr bwMode="auto">
          <a:xfrm>
            <a:off x="1991903" y="3920717"/>
            <a:ext cx="120703" cy="11808"/>
          </a:xfrm>
          <a:custGeom>
            <a:avLst/>
            <a:gdLst>
              <a:gd name="T0" fmla="*/ 14 w 268"/>
              <a:gd name="T1" fmla="*/ 28 h 28"/>
              <a:gd name="T2" fmla="*/ 254 w 268"/>
              <a:gd name="T3" fmla="*/ 28 h 28"/>
              <a:gd name="T4" fmla="*/ 268 w 268"/>
              <a:gd name="T5" fmla="*/ 14 h 28"/>
              <a:gd name="T6" fmla="*/ 254 w 268"/>
              <a:gd name="T7" fmla="*/ 0 h 28"/>
              <a:gd name="T8" fmla="*/ 14 w 268"/>
              <a:gd name="T9" fmla="*/ 0 h 28"/>
              <a:gd name="T10" fmla="*/ 0 w 268"/>
              <a:gd name="T11" fmla="*/ 14 h 28"/>
              <a:gd name="T12" fmla="*/ 14 w 268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8" h="28">
                <a:moveTo>
                  <a:pt x="14" y="28"/>
                </a:moveTo>
                <a:cubicBezTo>
                  <a:pt x="254" y="28"/>
                  <a:pt x="254" y="28"/>
                  <a:pt x="254" y="28"/>
                </a:cubicBezTo>
                <a:cubicBezTo>
                  <a:pt x="262" y="28"/>
                  <a:pt x="268" y="22"/>
                  <a:pt x="268" y="14"/>
                </a:cubicBezTo>
                <a:cubicBezTo>
                  <a:pt x="268" y="6"/>
                  <a:pt x="262" y="0"/>
                  <a:pt x="25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8"/>
                  <a:pt x="14" y="28"/>
                </a:cubicBezTo>
                <a:close/>
              </a:path>
            </a:pathLst>
          </a:custGeom>
          <a:solidFill>
            <a:srgbClr val="1E22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Freeform 302">
            <a:extLst>
              <a:ext uri="{FF2B5EF4-FFF2-40B4-BE49-F238E27FC236}">
                <a16:creationId xmlns="" xmlns:a16="http://schemas.microsoft.com/office/drawing/2014/main" id="{9210BC0A-EB17-4086-AB32-940C5D83E0F9}"/>
              </a:ext>
            </a:extLst>
          </p:cNvPr>
          <p:cNvSpPr>
            <a:spLocks/>
          </p:cNvSpPr>
          <p:nvPr/>
        </p:nvSpPr>
        <p:spPr bwMode="auto">
          <a:xfrm>
            <a:off x="2070098" y="3953977"/>
            <a:ext cx="97086" cy="13120"/>
          </a:xfrm>
          <a:custGeom>
            <a:avLst/>
            <a:gdLst>
              <a:gd name="T0" fmla="*/ 216 w 216"/>
              <a:gd name="T1" fmla="*/ 14 h 28"/>
              <a:gd name="T2" fmla="*/ 202 w 216"/>
              <a:gd name="T3" fmla="*/ 0 h 28"/>
              <a:gd name="T4" fmla="*/ 14 w 216"/>
              <a:gd name="T5" fmla="*/ 0 h 28"/>
              <a:gd name="T6" fmla="*/ 0 w 216"/>
              <a:gd name="T7" fmla="*/ 14 h 28"/>
              <a:gd name="T8" fmla="*/ 14 w 216"/>
              <a:gd name="T9" fmla="*/ 28 h 28"/>
              <a:gd name="T10" fmla="*/ 202 w 216"/>
              <a:gd name="T11" fmla="*/ 28 h 28"/>
              <a:gd name="T12" fmla="*/ 216 w 216"/>
              <a:gd name="T13" fmla="*/ 1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" h="28">
                <a:moveTo>
                  <a:pt x="216" y="14"/>
                </a:moveTo>
                <a:cubicBezTo>
                  <a:pt x="216" y="7"/>
                  <a:pt x="210" y="0"/>
                  <a:pt x="20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4"/>
                </a:cubicBezTo>
                <a:cubicBezTo>
                  <a:pt x="0" y="22"/>
                  <a:pt x="6" y="28"/>
                  <a:pt x="14" y="28"/>
                </a:cubicBezTo>
                <a:cubicBezTo>
                  <a:pt x="202" y="28"/>
                  <a:pt x="202" y="28"/>
                  <a:pt x="202" y="28"/>
                </a:cubicBezTo>
                <a:cubicBezTo>
                  <a:pt x="210" y="28"/>
                  <a:pt x="216" y="22"/>
                  <a:pt x="216" y="14"/>
                </a:cubicBezTo>
                <a:close/>
              </a:path>
            </a:pathLst>
          </a:custGeom>
          <a:solidFill>
            <a:srgbClr val="1E22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Freeform 303">
            <a:extLst>
              <a:ext uri="{FF2B5EF4-FFF2-40B4-BE49-F238E27FC236}">
                <a16:creationId xmlns="" xmlns:a16="http://schemas.microsoft.com/office/drawing/2014/main" id="{96D5ECBD-F7CF-4472-88D4-00BF2A71487A}"/>
              </a:ext>
            </a:extLst>
          </p:cNvPr>
          <p:cNvSpPr>
            <a:spLocks/>
          </p:cNvSpPr>
          <p:nvPr/>
        </p:nvSpPr>
        <p:spPr bwMode="auto">
          <a:xfrm>
            <a:off x="1988164" y="3953977"/>
            <a:ext cx="45920" cy="13120"/>
          </a:xfrm>
          <a:custGeom>
            <a:avLst/>
            <a:gdLst>
              <a:gd name="T0" fmla="*/ 14 w 103"/>
              <a:gd name="T1" fmla="*/ 28 h 28"/>
              <a:gd name="T2" fmla="*/ 89 w 103"/>
              <a:gd name="T3" fmla="*/ 28 h 28"/>
              <a:gd name="T4" fmla="*/ 103 w 103"/>
              <a:gd name="T5" fmla="*/ 14 h 28"/>
              <a:gd name="T6" fmla="*/ 89 w 103"/>
              <a:gd name="T7" fmla="*/ 0 h 28"/>
              <a:gd name="T8" fmla="*/ 14 w 103"/>
              <a:gd name="T9" fmla="*/ 0 h 28"/>
              <a:gd name="T10" fmla="*/ 0 w 103"/>
              <a:gd name="T11" fmla="*/ 14 h 28"/>
              <a:gd name="T12" fmla="*/ 14 w 103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" h="28">
                <a:moveTo>
                  <a:pt x="14" y="28"/>
                </a:moveTo>
                <a:cubicBezTo>
                  <a:pt x="89" y="28"/>
                  <a:pt x="89" y="28"/>
                  <a:pt x="89" y="28"/>
                </a:cubicBezTo>
                <a:cubicBezTo>
                  <a:pt x="97" y="28"/>
                  <a:pt x="103" y="22"/>
                  <a:pt x="103" y="14"/>
                </a:cubicBezTo>
                <a:cubicBezTo>
                  <a:pt x="103" y="7"/>
                  <a:pt x="97" y="0"/>
                  <a:pt x="89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4"/>
                </a:cubicBezTo>
                <a:cubicBezTo>
                  <a:pt x="0" y="22"/>
                  <a:pt x="6" y="28"/>
                  <a:pt x="14" y="28"/>
                </a:cubicBezTo>
                <a:close/>
              </a:path>
            </a:pathLst>
          </a:custGeom>
          <a:solidFill>
            <a:srgbClr val="1E22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Freeform 304">
            <a:extLst>
              <a:ext uri="{FF2B5EF4-FFF2-40B4-BE49-F238E27FC236}">
                <a16:creationId xmlns="" xmlns:a16="http://schemas.microsoft.com/office/drawing/2014/main" id="{FF06CAC3-852E-42FE-B99D-6C2D63008296}"/>
              </a:ext>
            </a:extLst>
          </p:cNvPr>
          <p:cNvSpPr>
            <a:spLocks/>
          </p:cNvSpPr>
          <p:nvPr/>
        </p:nvSpPr>
        <p:spPr bwMode="auto">
          <a:xfrm>
            <a:off x="1991116" y="3990056"/>
            <a:ext cx="104958" cy="13120"/>
          </a:xfrm>
          <a:custGeom>
            <a:avLst/>
            <a:gdLst>
              <a:gd name="T0" fmla="*/ 233 w 233"/>
              <a:gd name="T1" fmla="*/ 14 h 28"/>
              <a:gd name="T2" fmla="*/ 218 w 233"/>
              <a:gd name="T3" fmla="*/ 0 h 28"/>
              <a:gd name="T4" fmla="*/ 14 w 233"/>
              <a:gd name="T5" fmla="*/ 0 h 28"/>
              <a:gd name="T6" fmla="*/ 0 w 233"/>
              <a:gd name="T7" fmla="*/ 14 h 28"/>
              <a:gd name="T8" fmla="*/ 14 w 233"/>
              <a:gd name="T9" fmla="*/ 28 h 28"/>
              <a:gd name="T10" fmla="*/ 218 w 233"/>
              <a:gd name="T11" fmla="*/ 28 h 28"/>
              <a:gd name="T12" fmla="*/ 233 w 233"/>
              <a:gd name="T13" fmla="*/ 1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3" h="28">
                <a:moveTo>
                  <a:pt x="233" y="14"/>
                </a:moveTo>
                <a:cubicBezTo>
                  <a:pt x="233" y="6"/>
                  <a:pt x="226" y="0"/>
                  <a:pt x="218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8"/>
                  <a:pt x="14" y="28"/>
                </a:cubicBezTo>
                <a:cubicBezTo>
                  <a:pt x="218" y="28"/>
                  <a:pt x="218" y="28"/>
                  <a:pt x="218" y="28"/>
                </a:cubicBezTo>
                <a:cubicBezTo>
                  <a:pt x="226" y="28"/>
                  <a:pt x="233" y="22"/>
                  <a:pt x="233" y="14"/>
                </a:cubicBezTo>
                <a:close/>
              </a:path>
            </a:pathLst>
          </a:custGeom>
          <a:solidFill>
            <a:srgbClr val="1E22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Freeform 305">
            <a:extLst>
              <a:ext uri="{FF2B5EF4-FFF2-40B4-BE49-F238E27FC236}">
                <a16:creationId xmlns="" xmlns:a16="http://schemas.microsoft.com/office/drawing/2014/main" id="{75B45A81-040B-4612-B3CF-9970BA30DA56}"/>
              </a:ext>
            </a:extLst>
          </p:cNvPr>
          <p:cNvSpPr>
            <a:spLocks/>
          </p:cNvSpPr>
          <p:nvPr/>
        </p:nvSpPr>
        <p:spPr bwMode="auto">
          <a:xfrm>
            <a:off x="1989017" y="4060772"/>
            <a:ext cx="62975" cy="13120"/>
          </a:xfrm>
          <a:custGeom>
            <a:avLst/>
            <a:gdLst>
              <a:gd name="T0" fmla="*/ 128 w 142"/>
              <a:gd name="T1" fmla="*/ 0 h 29"/>
              <a:gd name="T2" fmla="*/ 14 w 142"/>
              <a:gd name="T3" fmla="*/ 0 h 29"/>
              <a:gd name="T4" fmla="*/ 0 w 142"/>
              <a:gd name="T5" fmla="*/ 15 h 29"/>
              <a:gd name="T6" fmla="*/ 14 w 142"/>
              <a:gd name="T7" fmla="*/ 29 h 29"/>
              <a:gd name="T8" fmla="*/ 128 w 142"/>
              <a:gd name="T9" fmla="*/ 29 h 29"/>
              <a:gd name="T10" fmla="*/ 142 w 142"/>
              <a:gd name="T11" fmla="*/ 15 h 29"/>
              <a:gd name="T12" fmla="*/ 128 w 142"/>
              <a:gd name="T13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" h="29">
                <a:moveTo>
                  <a:pt x="128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5"/>
                </a:cubicBezTo>
                <a:cubicBezTo>
                  <a:pt x="0" y="22"/>
                  <a:pt x="6" y="29"/>
                  <a:pt x="14" y="29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36" y="29"/>
                  <a:pt x="142" y="22"/>
                  <a:pt x="142" y="15"/>
                </a:cubicBezTo>
                <a:cubicBezTo>
                  <a:pt x="142" y="7"/>
                  <a:pt x="136" y="0"/>
                  <a:pt x="128" y="0"/>
                </a:cubicBezTo>
                <a:close/>
              </a:path>
            </a:pathLst>
          </a:custGeom>
          <a:solidFill>
            <a:srgbClr val="1E22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Freeform 306">
            <a:extLst>
              <a:ext uri="{FF2B5EF4-FFF2-40B4-BE49-F238E27FC236}">
                <a16:creationId xmlns="" xmlns:a16="http://schemas.microsoft.com/office/drawing/2014/main" id="{CFFB3DFF-F83C-4A8C-A66E-0BB78E134700}"/>
              </a:ext>
            </a:extLst>
          </p:cNvPr>
          <p:cNvSpPr>
            <a:spLocks/>
          </p:cNvSpPr>
          <p:nvPr/>
        </p:nvSpPr>
        <p:spPr bwMode="auto">
          <a:xfrm>
            <a:off x="1989345" y="4024692"/>
            <a:ext cx="69535" cy="13120"/>
          </a:xfrm>
          <a:custGeom>
            <a:avLst/>
            <a:gdLst>
              <a:gd name="T0" fmla="*/ 156 w 156"/>
              <a:gd name="T1" fmla="*/ 14 h 28"/>
              <a:gd name="T2" fmla="*/ 141 w 156"/>
              <a:gd name="T3" fmla="*/ 0 h 28"/>
              <a:gd name="T4" fmla="*/ 14 w 156"/>
              <a:gd name="T5" fmla="*/ 0 h 28"/>
              <a:gd name="T6" fmla="*/ 0 w 156"/>
              <a:gd name="T7" fmla="*/ 14 h 28"/>
              <a:gd name="T8" fmla="*/ 14 w 156"/>
              <a:gd name="T9" fmla="*/ 28 h 28"/>
              <a:gd name="T10" fmla="*/ 141 w 156"/>
              <a:gd name="T11" fmla="*/ 28 h 28"/>
              <a:gd name="T12" fmla="*/ 156 w 156"/>
              <a:gd name="T13" fmla="*/ 1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28">
                <a:moveTo>
                  <a:pt x="156" y="14"/>
                </a:moveTo>
                <a:cubicBezTo>
                  <a:pt x="156" y="6"/>
                  <a:pt x="149" y="0"/>
                  <a:pt x="14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2"/>
                  <a:pt x="6" y="28"/>
                  <a:pt x="14" y="28"/>
                </a:cubicBezTo>
                <a:cubicBezTo>
                  <a:pt x="141" y="28"/>
                  <a:pt x="141" y="28"/>
                  <a:pt x="141" y="28"/>
                </a:cubicBezTo>
                <a:cubicBezTo>
                  <a:pt x="149" y="28"/>
                  <a:pt x="156" y="22"/>
                  <a:pt x="156" y="14"/>
                </a:cubicBezTo>
                <a:close/>
              </a:path>
            </a:pathLst>
          </a:custGeom>
          <a:solidFill>
            <a:srgbClr val="1E22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 307">
            <a:extLst>
              <a:ext uri="{FF2B5EF4-FFF2-40B4-BE49-F238E27FC236}">
                <a16:creationId xmlns="" xmlns:a16="http://schemas.microsoft.com/office/drawing/2014/main" id="{CA43CC74-8EC1-44A5-B0D0-9509C062BF0B}"/>
              </a:ext>
            </a:extLst>
          </p:cNvPr>
          <p:cNvSpPr>
            <a:spLocks noEditPoints="1"/>
          </p:cNvSpPr>
          <p:nvPr/>
        </p:nvSpPr>
        <p:spPr bwMode="auto">
          <a:xfrm>
            <a:off x="2075280" y="3996484"/>
            <a:ext cx="200734" cy="199422"/>
          </a:xfrm>
          <a:custGeom>
            <a:avLst/>
            <a:gdLst>
              <a:gd name="T0" fmla="*/ 222 w 445"/>
              <a:gd name="T1" fmla="*/ 0 h 445"/>
              <a:gd name="T2" fmla="*/ 0 w 445"/>
              <a:gd name="T3" fmla="*/ 222 h 445"/>
              <a:gd name="T4" fmla="*/ 222 w 445"/>
              <a:gd name="T5" fmla="*/ 445 h 445"/>
              <a:gd name="T6" fmla="*/ 445 w 445"/>
              <a:gd name="T7" fmla="*/ 222 h 445"/>
              <a:gd name="T8" fmla="*/ 222 w 445"/>
              <a:gd name="T9" fmla="*/ 0 h 445"/>
              <a:gd name="T10" fmla="*/ 222 w 445"/>
              <a:gd name="T11" fmla="*/ 416 h 445"/>
              <a:gd name="T12" fmla="*/ 28 w 445"/>
              <a:gd name="T13" fmla="*/ 222 h 445"/>
              <a:gd name="T14" fmla="*/ 222 w 445"/>
              <a:gd name="T15" fmla="*/ 28 h 445"/>
              <a:gd name="T16" fmla="*/ 416 w 445"/>
              <a:gd name="T17" fmla="*/ 222 h 445"/>
              <a:gd name="T18" fmla="*/ 222 w 445"/>
              <a:gd name="T19" fmla="*/ 416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5" h="445">
                <a:moveTo>
                  <a:pt x="222" y="0"/>
                </a:moveTo>
                <a:cubicBezTo>
                  <a:pt x="99" y="0"/>
                  <a:pt x="0" y="99"/>
                  <a:pt x="0" y="222"/>
                </a:cubicBezTo>
                <a:cubicBezTo>
                  <a:pt x="0" y="345"/>
                  <a:pt x="99" y="445"/>
                  <a:pt x="222" y="445"/>
                </a:cubicBezTo>
                <a:cubicBezTo>
                  <a:pt x="345" y="445"/>
                  <a:pt x="445" y="345"/>
                  <a:pt x="445" y="222"/>
                </a:cubicBezTo>
                <a:cubicBezTo>
                  <a:pt x="445" y="99"/>
                  <a:pt x="345" y="0"/>
                  <a:pt x="222" y="0"/>
                </a:cubicBezTo>
                <a:close/>
                <a:moveTo>
                  <a:pt x="222" y="416"/>
                </a:moveTo>
                <a:cubicBezTo>
                  <a:pt x="115" y="416"/>
                  <a:pt x="28" y="329"/>
                  <a:pt x="28" y="222"/>
                </a:cubicBezTo>
                <a:cubicBezTo>
                  <a:pt x="28" y="115"/>
                  <a:pt x="115" y="28"/>
                  <a:pt x="222" y="28"/>
                </a:cubicBezTo>
                <a:cubicBezTo>
                  <a:pt x="329" y="28"/>
                  <a:pt x="416" y="115"/>
                  <a:pt x="416" y="222"/>
                </a:cubicBezTo>
                <a:cubicBezTo>
                  <a:pt x="416" y="329"/>
                  <a:pt x="329" y="416"/>
                  <a:pt x="222" y="416"/>
                </a:cubicBezTo>
                <a:close/>
              </a:path>
            </a:pathLst>
          </a:custGeom>
          <a:solidFill>
            <a:srgbClr val="1E22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 308">
            <a:extLst>
              <a:ext uri="{FF2B5EF4-FFF2-40B4-BE49-F238E27FC236}">
                <a16:creationId xmlns="" xmlns:a16="http://schemas.microsoft.com/office/drawing/2014/main" id="{4DBFA5F2-18FF-48A2-AD28-5D720926EACF}"/>
              </a:ext>
            </a:extLst>
          </p:cNvPr>
          <p:cNvSpPr>
            <a:spLocks/>
          </p:cNvSpPr>
          <p:nvPr/>
        </p:nvSpPr>
        <p:spPr bwMode="auto">
          <a:xfrm>
            <a:off x="2128415" y="4034532"/>
            <a:ext cx="51168" cy="65599"/>
          </a:xfrm>
          <a:custGeom>
            <a:avLst/>
            <a:gdLst>
              <a:gd name="T0" fmla="*/ 100 w 114"/>
              <a:gd name="T1" fmla="*/ 0 h 146"/>
              <a:gd name="T2" fmla="*/ 86 w 114"/>
              <a:gd name="T3" fmla="*/ 14 h 146"/>
              <a:gd name="T4" fmla="*/ 86 w 114"/>
              <a:gd name="T5" fmla="*/ 118 h 146"/>
              <a:gd name="T6" fmla="*/ 14 w 114"/>
              <a:gd name="T7" fmla="*/ 118 h 146"/>
              <a:gd name="T8" fmla="*/ 0 w 114"/>
              <a:gd name="T9" fmla="*/ 132 h 146"/>
              <a:gd name="T10" fmla="*/ 14 w 114"/>
              <a:gd name="T11" fmla="*/ 146 h 146"/>
              <a:gd name="T12" fmla="*/ 100 w 114"/>
              <a:gd name="T13" fmla="*/ 146 h 146"/>
              <a:gd name="T14" fmla="*/ 114 w 114"/>
              <a:gd name="T15" fmla="*/ 132 h 146"/>
              <a:gd name="T16" fmla="*/ 114 w 114"/>
              <a:gd name="T17" fmla="*/ 14 h 146"/>
              <a:gd name="T18" fmla="*/ 100 w 114"/>
              <a:gd name="T19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4" h="146">
                <a:moveTo>
                  <a:pt x="100" y="0"/>
                </a:moveTo>
                <a:cubicBezTo>
                  <a:pt x="92" y="0"/>
                  <a:pt x="86" y="6"/>
                  <a:pt x="86" y="14"/>
                </a:cubicBezTo>
                <a:cubicBezTo>
                  <a:pt x="86" y="118"/>
                  <a:pt x="86" y="118"/>
                  <a:pt x="86" y="118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7" y="118"/>
                  <a:pt x="0" y="124"/>
                  <a:pt x="0" y="132"/>
                </a:cubicBezTo>
                <a:cubicBezTo>
                  <a:pt x="0" y="139"/>
                  <a:pt x="7" y="146"/>
                  <a:pt x="14" y="146"/>
                </a:cubicBezTo>
                <a:cubicBezTo>
                  <a:pt x="100" y="146"/>
                  <a:pt x="100" y="146"/>
                  <a:pt x="100" y="146"/>
                </a:cubicBezTo>
                <a:cubicBezTo>
                  <a:pt x="108" y="146"/>
                  <a:pt x="114" y="139"/>
                  <a:pt x="114" y="132"/>
                </a:cubicBezTo>
                <a:cubicBezTo>
                  <a:pt x="114" y="14"/>
                  <a:pt x="114" y="14"/>
                  <a:pt x="114" y="14"/>
                </a:cubicBezTo>
                <a:cubicBezTo>
                  <a:pt x="114" y="6"/>
                  <a:pt x="108" y="0"/>
                  <a:pt x="100" y="0"/>
                </a:cubicBezTo>
                <a:close/>
              </a:path>
            </a:pathLst>
          </a:custGeom>
          <a:solidFill>
            <a:srgbClr val="1E22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Прямоугольник 163">
            <a:extLst>
              <a:ext uri="{FF2B5EF4-FFF2-40B4-BE49-F238E27FC236}">
                <a16:creationId xmlns="" xmlns:a16="http://schemas.microsoft.com/office/drawing/2014/main" id="{6D9BC7D3-0D38-467E-9E55-04BB1B5A16F8}"/>
              </a:ext>
            </a:extLst>
          </p:cNvPr>
          <p:cNvSpPr/>
          <p:nvPr/>
        </p:nvSpPr>
        <p:spPr>
          <a:xfrm>
            <a:off x="281664" y="3816934"/>
            <a:ext cx="29521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T Sans Narrow" panose="020B0506020203020204" pitchFamily="34" charset="-52"/>
                <a:ea typeface="+mn-ea"/>
                <a:cs typeface="+mn-cs"/>
              </a:rPr>
              <a:t>КСЖ либо БВУ</a:t>
            </a:r>
          </a:p>
        </p:txBody>
      </p:sp>
      <p:cxnSp>
        <p:nvCxnSpPr>
          <p:cNvPr id="165" name="Прямая со стрелкой 164">
            <a:extLst>
              <a:ext uri="{FF2B5EF4-FFF2-40B4-BE49-F238E27FC236}">
                <a16:creationId xmlns="" xmlns:a16="http://schemas.microsoft.com/office/drawing/2014/main" id="{4E1B953D-8A33-4E73-8970-D74CD456CEBE}"/>
              </a:ext>
            </a:extLst>
          </p:cNvPr>
          <p:cNvCxnSpPr>
            <a:stCxn id="77" idx="6"/>
            <a:endCxn id="150" idx="1"/>
          </p:cNvCxnSpPr>
          <p:nvPr/>
        </p:nvCxnSpPr>
        <p:spPr>
          <a:xfrm>
            <a:off x="2451264" y="4001179"/>
            <a:ext cx="2429561" cy="25767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 стрелкой 165">
            <a:extLst>
              <a:ext uri="{FF2B5EF4-FFF2-40B4-BE49-F238E27FC236}">
                <a16:creationId xmlns="" xmlns:a16="http://schemas.microsoft.com/office/drawing/2014/main" id="{9897A17C-69FD-43DE-98ED-7353077481C3}"/>
              </a:ext>
            </a:extLst>
          </p:cNvPr>
          <p:cNvCxnSpPr/>
          <p:nvPr/>
        </p:nvCxnSpPr>
        <p:spPr>
          <a:xfrm>
            <a:off x="9967576" y="2683980"/>
            <a:ext cx="580559" cy="39272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 стрелкой 166">
            <a:extLst>
              <a:ext uri="{FF2B5EF4-FFF2-40B4-BE49-F238E27FC236}">
                <a16:creationId xmlns="" xmlns:a16="http://schemas.microsoft.com/office/drawing/2014/main" id="{EB09AC5E-2B20-4678-8BF5-F7B31733A80B}"/>
              </a:ext>
            </a:extLst>
          </p:cNvPr>
          <p:cNvCxnSpPr/>
          <p:nvPr/>
        </p:nvCxnSpPr>
        <p:spPr>
          <a:xfrm flipV="1">
            <a:off x="9967576" y="3785230"/>
            <a:ext cx="557638" cy="48009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 стрелкой 167">
            <a:extLst>
              <a:ext uri="{FF2B5EF4-FFF2-40B4-BE49-F238E27FC236}">
                <a16:creationId xmlns="" xmlns:a16="http://schemas.microsoft.com/office/drawing/2014/main" id="{5EB235CE-9B16-4E09-9992-E489EB4C9A88}"/>
              </a:ext>
            </a:extLst>
          </p:cNvPr>
          <p:cNvCxnSpPr>
            <a:endCxn id="148" idx="0"/>
          </p:cNvCxnSpPr>
          <p:nvPr/>
        </p:nvCxnSpPr>
        <p:spPr>
          <a:xfrm>
            <a:off x="10911018" y="3938126"/>
            <a:ext cx="9536" cy="46685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>
            <a:extLst>
              <a:ext uri="{FF2B5EF4-FFF2-40B4-BE49-F238E27FC236}">
                <a16:creationId xmlns="" xmlns:a16="http://schemas.microsoft.com/office/drawing/2014/main" id="{947C4BEF-C56A-4677-A6AF-41B50F61FFFD}"/>
              </a:ext>
            </a:extLst>
          </p:cNvPr>
          <p:cNvCxnSpPr/>
          <p:nvPr/>
        </p:nvCxnSpPr>
        <p:spPr>
          <a:xfrm>
            <a:off x="10467556" y="3938126"/>
            <a:ext cx="45299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единительная линия 169">
            <a:extLst>
              <a:ext uri="{FF2B5EF4-FFF2-40B4-BE49-F238E27FC236}">
                <a16:creationId xmlns="" xmlns:a16="http://schemas.microsoft.com/office/drawing/2014/main" id="{8076D2C2-A970-443B-9C3E-E5711EC77A57}"/>
              </a:ext>
            </a:extLst>
          </p:cNvPr>
          <p:cNvCxnSpPr/>
          <p:nvPr/>
        </p:nvCxnSpPr>
        <p:spPr>
          <a:xfrm>
            <a:off x="7530670" y="4279376"/>
            <a:ext cx="243867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Прямоугольник 170">
            <a:extLst>
              <a:ext uri="{FF2B5EF4-FFF2-40B4-BE49-F238E27FC236}">
                <a16:creationId xmlns="" xmlns:a16="http://schemas.microsoft.com/office/drawing/2014/main" id="{1F6F15CD-512D-4BF7-9076-1407B22B9370}"/>
              </a:ext>
            </a:extLst>
          </p:cNvPr>
          <p:cNvSpPr/>
          <p:nvPr/>
        </p:nvSpPr>
        <p:spPr>
          <a:xfrm>
            <a:off x="7766353" y="4057304"/>
            <a:ext cx="1905808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T Sans Narrow" panose="020B0506020203020204" pitchFamily="34" charset="-52"/>
                <a:ea typeface="+mn-ea"/>
                <a:cs typeface="+mn-cs"/>
              </a:rPr>
              <a:t>Смерть/инвалидность родителя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T Sans Narrow" panose="020B0506020203020204" pitchFamily="34" charset="-52"/>
                <a:ea typeface="+mn-ea"/>
                <a:cs typeface="+mn-cs"/>
              </a:rPr>
              <a:t>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T Sans Narrow" panose="020B0506020203020204" pitchFamily="34" charset="-52"/>
              <a:ea typeface="+mn-ea"/>
              <a:cs typeface="+mn-cs"/>
            </a:endParaRPr>
          </a:p>
        </p:txBody>
      </p:sp>
      <p:sp>
        <p:nvSpPr>
          <p:cNvPr id="172" name="Прямоугольник 171">
            <a:extLst>
              <a:ext uri="{FF2B5EF4-FFF2-40B4-BE49-F238E27FC236}">
                <a16:creationId xmlns="" xmlns:a16="http://schemas.microsoft.com/office/drawing/2014/main" id="{4CEFEA76-AF28-438D-A08A-9324555A7861}"/>
              </a:ext>
            </a:extLst>
          </p:cNvPr>
          <p:cNvSpPr/>
          <p:nvPr/>
        </p:nvSpPr>
        <p:spPr>
          <a:xfrm>
            <a:off x="4887307" y="4772926"/>
            <a:ext cx="1972009" cy="73866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 Narrow" panose="020B0506020203020204" pitchFamily="34" charset="-52"/>
                <a:ea typeface="+mn-ea"/>
                <a:cs typeface="+mn-cs"/>
              </a:rPr>
              <a:t>Монетарные меры государственной поддержки и иные * **</a:t>
            </a:r>
          </a:p>
        </p:txBody>
      </p:sp>
      <p:sp>
        <p:nvSpPr>
          <p:cNvPr id="173" name="Овал 172">
            <a:extLst>
              <a:ext uri="{FF2B5EF4-FFF2-40B4-BE49-F238E27FC236}">
                <a16:creationId xmlns="" xmlns:a16="http://schemas.microsoft.com/office/drawing/2014/main" id="{D90A9A79-A125-4236-B825-A14169A01131}"/>
              </a:ext>
            </a:extLst>
          </p:cNvPr>
          <p:cNvSpPr/>
          <p:nvPr/>
        </p:nvSpPr>
        <p:spPr>
          <a:xfrm>
            <a:off x="1843194" y="4685560"/>
            <a:ext cx="762000" cy="76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2D3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4" name="Группа 173">
            <a:extLst>
              <a:ext uri="{FF2B5EF4-FFF2-40B4-BE49-F238E27FC236}">
                <a16:creationId xmlns="" xmlns:a16="http://schemas.microsoft.com/office/drawing/2014/main" id="{DBD7D87B-520A-44E8-97DE-013A2AC94188}"/>
              </a:ext>
            </a:extLst>
          </p:cNvPr>
          <p:cNvGrpSpPr/>
          <p:nvPr/>
        </p:nvGrpSpPr>
        <p:grpSpPr>
          <a:xfrm>
            <a:off x="2065536" y="4875080"/>
            <a:ext cx="346075" cy="331143"/>
            <a:chOff x="2854325" y="2173288"/>
            <a:chExt cx="625475" cy="598487"/>
          </a:xfrm>
        </p:grpSpPr>
        <p:sp>
          <p:nvSpPr>
            <p:cNvPr id="175" name="Freeform 689">
              <a:extLst>
                <a:ext uri="{FF2B5EF4-FFF2-40B4-BE49-F238E27FC236}">
                  <a16:creationId xmlns="" xmlns:a16="http://schemas.microsoft.com/office/drawing/2014/main" id="{8DD02E2C-D767-48A2-8F24-2BF28267E0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4325" y="2198688"/>
              <a:ext cx="68263" cy="230187"/>
            </a:xfrm>
            <a:custGeom>
              <a:avLst/>
              <a:gdLst>
                <a:gd name="T0" fmla="*/ 16 w 19"/>
                <a:gd name="T1" fmla="*/ 65 h 65"/>
                <a:gd name="T2" fmla="*/ 3 w 19"/>
                <a:gd name="T3" fmla="*/ 65 h 65"/>
                <a:gd name="T4" fmla="*/ 0 w 19"/>
                <a:gd name="T5" fmla="*/ 62 h 65"/>
                <a:gd name="T6" fmla="*/ 0 w 19"/>
                <a:gd name="T7" fmla="*/ 3 h 65"/>
                <a:gd name="T8" fmla="*/ 3 w 19"/>
                <a:gd name="T9" fmla="*/ 0 h 65"/>
                <a:gd name="T10" fmla="*/ 16 w 19"/>
                <a:gd name="T11" fmla="*/ 0 h 65"/>
                <a:gd name="T12" fmla="*/ 19 w 19"/>
                <a:gd name="T13" fmla="*/ 3 h 65"/>
                <a:gd name="T14" fmla="*/ 19 w 19"/>
                <a:gd name="T15" fmla="*/ 62 h 65"/>
                <a:gd name="T16" fmla="*/ 16 w 19"/>
                <a:gd name="T17" fmla="*/ 65 h 65"/>
                <a:gd name="T18" fmla="*/ 6 w 19"/>
                <a:gd name="T19" fmla="*/ 59 h 65"/>
                <a:gd name="T20" fmla="*/ 13 w 19"/>
                <a:gd name="T21" fmla="*/ 59 h 65"/>
                <a:gd name="T22" fmla="*/ 13 w 19"/>
                <a:gd name="T23" fmla="*/ 6 h 65"/>
                <a:gd name="T24" fmla="*/ 6 w 19"/>
                <a:gd name="T25" fmla="*/ 6 h 65"/>
                <a:gd name="T26" fmla="*/ 6 w 19"/>
                <a:gd name="T27" fmla="*/ 5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65">
                  <a:moveTo>
                    <a:pt x="16" y="65"/>
                  </a:moveTo>
                  <a:cubicBezTo>
                    <a:pt x="3" y="65"/>
                    <a:pt x="3" y="65"/>
                    <a:pt x="3" y="65"/>
                  </a:cubicBezTo>
                  <a:cubicBezTo>
                    <a:pt x="2" y="65"/>
                    <a:pt x="0" y="63"/>
                    <a:pt x="0" y="6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9" y="2"/>
                    <a:pt x="19" y="3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9" y="63"/>
                    <a:pt x="17" y="65"/>
                    <a:pt x="16" y="65"/>
                  </a:cubicBezTo>
                  <a:close/>
                  <a:moveTo>
                    <a:pt x="6" y="59"/>
                  </a:moveTo>
                  <a:cubicBezTo>
                    <a:pt x="13" y="59"/>
                    <a:pt x="13" y="59"/>
                    <a:pt x="13" y="59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690">
              <a:extLst>
                <a:ext uri="{FF2B5EF4-FFF2-40B4-BE49-F238E27FC236}">
                  <a16:creationId xmlns="" xmlns:a16="http://schemas.microsoft.com/office/drawing/2014/main" id="{8F4D1828-5C8D-4B48-A7B5-011A0AA591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0363" y="2184400"/>
              <a:ext cx="487363" cy="265112"/>
            </a:xfrm>
            <a:custGeom>
              <a:avLst/>
              <a:gdLst>
                <a:gd name="T0" fmla="*/ 49 w 137"/>
                <a:gd name="T1" fmla="*/ 75 h 75"/>
                <a:gd name="T2" fmla="*/ 34 w 137"/>
                <a:gd name="T3" fmla="*/ 71 h 75"/>
                <a:gd name="T4" fmla="*/ 22 w 137"/>
                <a:gd name="T5" fmla="*/ 64 h 75"/>
                <a:gd name="T6" fmla="*/ 3 w 137"/>
                <a:gd name="T7" fmla="*/ 64 h 75"/>
                <a:gd name="T8" fmla="*/ 0 w 137"/>
                <a:gd name="T9" fmla="*/ 61 h 75"/>
                <a:gd name="T10" fmla="*/ 0 w 137"/>
                <a:gd name="T11" fmla="*/ 12 h 75"/>
                <a:gd name="T12" fmla="*/ 3 w 137"/>
                <a:gd name="T13" fmla="*/ 9 h 75"/>
                <a:gd name="T14" fmla="*/ 23 w 137"/>
                <a:gd name="T15" fmla="*/ 9 h 75"/>
                <a:gd name="T16" fmla="*/ 91 w 137"/>
                <a:gd name="T17" fmla="*/ 1 h 75"/>
                <a:gd name="T18" fmla="*/ 113 w 137"/>
                <a:gd name="T19" fmla="*/ 7 h 75"/>
                <a:gd name="T20" fmla="*/ 136 w 137"/>
                <a:gd name="T21" fmla="*/ 26 h 75"/>
                <a:gd name="T22" fmla="*/ 137 w 137"/>
                <a:gd name="T23" fmla="*/ 29 h 75"/>
                <a:gd name="T24" fmla="*/ 134 w 137"/>
                <a:gd name="T25" fmla="*/ 31 h 75"/>
                <a:gd name="T26" fmla="*/ 103 w 137"/>
                <a:gd name="T27" fmla="*/ 31 h 75"/>
                <a:gd name="T28" fmla="*/ 95 w 137"/>
                <a:gd name="T29" fmla="*/ 33 h 75"/>
                <a:gd name="T30" fmla="*/ 71 w 137"/>
                <a:gd name="T31" fmla="*/ 49 h 75"/>
                <a:gd name="T32" fmla="*/ 93 w 137"/>
                <a:gd name="T33" fmla="*/ 49 h 75"/>
                <a:gd name="T34" fmla="*/ 102 w 137"/>
                <a:gd name="T35" fmla="*/ 53 h 75"/>
                <a:gd name="T36" fmla="*/ 106 w 137"/>
                <a:gd name="T37" fmla="*/ 62 h 75"/>
                <a:gd name="T38" fmla="*/ 93 w 137"/>
                <a:gd name="T39" fmla="*/ 75 h 75"/>
                <a:gd name="T40" fmla="*/ 49 w 137"/>
                <a:gd name="T41" fmla="*/ 75 h 75"/>
                <a:gd name="T42" fmla="*/ 49 w 137"/>
                <a:gd name="T43" fmla="*/ 75 h 75"/>
                <a:gd name="T44" fmla="*/ 6 w 137"/>
                <a:gd name="T45" fmla="*/ 58 h 75"/>
                <a:gd name="T46" fmla="*/ 23 w 137"/>
                <a:gd name="T47" fmla="*/ 58 h 75"/>
                <a:gd name="T48" fmla="*/ 24 w 137"/>
                <a:gd name="T49" fmla="*/ 58 h 75"/>
                <a:gd name="T50" fmla="*/ 37 w 137"/>
                <a:gd name="T51" fmla="*/ 66 h 75"/>
                <a:gd name="T52" fmla="*/ 49 w 137"/>
                <a:gd name="T53" fmla="*/ 70 h 75"/>
                <a:gd name="T54" fmla="*/ 93 w 137"/>
                <a:gd name="T55" fmla="*/ 69 h 75"/>
                <a:gd name="T56" fmla="*/ 100 w 137"/>
                <a:gd name="T57" fmla="*/ 62 h 75"/>
                <a:gd name="T58" fmla="*/ 98 w 137"/>
                <a:gd name="T59" fmla="*/ 57 h 75"/>
                <a:gd name="T60" fmla="*/ 93 w 137"/>
                <a:gd name="T61" fmla="*/ 55 h 75"/>
                <a:gd name="T62" fmla="*/ 70 w 137"/>
                <a:gd name="T63" fmla="*/ 55 h 75"/>
                <a:gd name="T64" fmla="*/ 65 w 137"/>
                <a:gd name="T65" fmla="*/ 51 h 75"/>
                <a:gd name="T66" fmla="*/ 67 w 137"/>
                <a:gd name="T67" fmla="*/ 45 h 75"/>
                <a:gd name="T68" fmla="*/ 92 w 137"/>
                <a:gd name="T69" fmla="*/ 28 h 75"/>
                <a:gd name="T70" fmla="*/ 93 w 137"/>
                <a:gd name="T71" fmla="*/ 28 h 75"/>
                <a:gd name="T72" fmla="*/ 103 w 137"/>
                <a:gd name="T73" fmla="*/ 25 h 75"/>
                <a:gd name="T74" fmla="*/ 126 w 137"/>
                <a:gd name="T75" fmla="*/ 25 h 75"/>
                <a:gd name="T76" fmla="*/ 109 w 137"/>
                <a:gd name="T77" fmla="*/ 11 h 75"/>
                <a:gd name="T78" fmla="*/ 92 w 137"/>
                <a:gd name="T79" fmla="*/ 7 h 75"/>
                <a:gd name="T80" fmla="*/ 23 w 137"/>
                <a:gd name="T81" fmla="*/ 15 h 75"/>
                <a:gd name="T82" fmla="*/ 23 w 137"/>
                <a:gd name="T83" fmla="*/ 15 h 75"/>
                <a:gd name="T84" fmla="*/ 6 w 137"/>
                <a:gd name="T85" fmla="*/ 15 h 75"/>
                <a:gd name="T86" fmla="*/ 6 w 137"/>
                <a:gd name="T87" fmla="*/ 5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7" h="75">
                  <a:moveTo>
                    <a:pt x="49" y="75"/>
                  </a:moveTo>
                  <a:cubicBezTo>
                    <a:pt x="44" y="75"/>
                    <a:pt x="39" y="74"/>
                    <a:pt x="34" y="71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1" y="64"/>
                    <a:pt x="0" y="62"/>
                    <a:pt x="0" y="6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1" y="9"/>
                    <a:pt x="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9" y="0"/>
                    <a:pt x="107" y="2"/>
                    <a:pt x="113" y="7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7" y="27"/>
                    <a:pt x="137" y="28"/>
                    <a:pt x="137" y="29"/>
                  </a:cubicBezTo>
                  <a:cubicBezTo>
                    <a:pt x="137" y="30"/>
                    <a:pt x="135" y="31"/>
                    <a:pt x="134" y="31"/>
                  </a:cubicBezTo>
                  <a:cubicBezTo>
                    <a:pt x="103" y="31"/>
                    <a:pt x="103" y="31"/>
                    <a:pt x="103" y="31"/>
                  </a:cubicBezTo>
                  <a:cubicBezTo>
                    <a:pt x="99" y="31"/>
                    <a:pt x="96" y="32"/>
                    <a:pt x="95" y="33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7" y="49"/>
                    <a:pt x="100" y="50"/>
                    <a:pt x="102" y="53"/>
                  </a:cubicBezTo>
                  <a:cubicBezTo>
                    <a:pt x="105" y="55"/>
                    <a:pt x="106" y="59"/>
                    <a:pt x="106" y="62"/>
                  </a:cubicBezTo>
                  <a:cubicBezTo>
                    <a:pt x="106" y="69"/>
                    <a:pt x="100" y="75"/>
                    <a:pt x="93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9" y="75"/>
                    <a:pt x="49" y="75"/>
                    <a:pt x="49" y="75"/>
                  </a:cubicBezTo>
                  <a:close/>
                  <a:moveTo>
                    <a:pt x="6" y="58"/>
                  </a:moveTo>
                  <a:cubicBezTo>
                    <a:pt x="23" y="58"/>
                    <a:pt x="23" y="58"/>
                    <a:pt x="23" y="58"/>
                  </a:cubicBezTo>
                  <a:cubicBezTo>
                    <a:pt x="23" y="58"/>
                    <a:pt x="24" y="58"/>
                    <a:pt x="24" y="58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41" y="68"/>
                    <a:pt x="45" y="70"/>
                    <a:pt x="49" y="70"/>
                  </a:cubicBezTo>
                  <a:cubicBezTo>
                    <a:pt x="93" y="69"/>
                    <a:pt x="93" y="69"/>
                    <a:pt x="93" y="69"/>
                  </a:cubicBezTo>
                  <a:cubicBezTo>
                    <a:pt x="97" y="69"/>
                    <a:pt x="100" y="66"/>
                    <a:pt x="100" y="62"/>
                  </a:cubicBezTo>
                  <a:cubicBezTo>
                    <a:pt x="100" y="60"/>
                    <a:pt x="100" y="58"/>
                    <a:pt x="98" y="57"/>
                  </a:cubicBezTo>
                  <a:cubicBezTo>
                    <a:pt x="97" y="56"/>
                    <a:pt x="95" y="55"/>
                    <a:pt x="93" y="55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68" y="55"/>
                    <a:pt x="66" y="54"/>
                    <a:pt x="65" y="51"/>
                  </a:cubicBezTo>
                  <a:cubicBezTo>
                    <a:pt x="64" y="49"/>
                    <a:pt x="65" y="47"/>
                    <a:pt x="67" y="45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2" y="28"/>
                    <a:pt x="93" y="28"/>
                    <a:pt x="93" y="28"/>
                  </a:cubicBezTo>
                  <a:cubicBezTo>
                    <a:pt x="93" y="27"/>
                    <a:pt x="98" y="25"/>
                    <a:pt x="103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5" y="8"/>
                    <a:pt x="98" y="6"/>
                    <a:pt x="92" y="7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6" y="15"/>
                    <a:pt x="6" y="15"/>
                    <a:pt x="6" y="15"/>
                  </a:cubicBezTo>
                  <a:lnTo>
                    <a:pt x="6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692">
              <a:extLst>
                <a:ext uri="{FF2B5EF4-FFF2-40B4-BE49-F238E27FC236}">
                  <a16:creationId xmlns="" xmlns:a16="http://schemas.microsoft.com/office/drawing/2014/main" id="{EBCCFDFF-F99D-4BB5-81AE-D28BB864A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525" y="2273300"/>
              <a:ext cx="103188" cy="106362"/>
            </a:xfrm>
            <a:custGeom>
              <a:avLst/>
              <a:gdLst>
                <a:gd name="T0" fmla="*/ 3 w 29"/>
                <a:gd name="T1" fmla="*/ 30 h 30"/>
                <a:gd name="T2" fmla="*/ 2 w 29"/>
                <a:gd name="T3" fmla="*/ 30 h 30"/>
                <a:gd name="T4" fmla="*/ 0 w 29"/>
                <a:gd name="T5" fmla="*/ 26 h 30"/>
                <a:gd name="T6" fmla="*/ 25 w 29"/>
                <a:gd name="T7" fmla="*/ 1 h 30"/>
                <a:gd name="T8" fmla="*/ 29 w 29"/>
                <a:gd name="T9" fmla="*/ 3 h 30"/>
                <a:gd name="T10" fmla="*/ 27 w 29"/>
                <a:gd name="T11" fmla="*/ 6 h 30"/>
                <a:gd name="T12" fmla="*/ 6 w 29"/>
                <a:gd name="T13" fmla="*/ 28 h 30"/>
                <a:gd name="T14" fmla="*/ 3 w 29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0">
                  <a:moveTo>
                    <a:pt x="3" y="30"/>
                  </a:moveTo>
                  <a:cubicBezTo>
                    <a:pt x="3" y="30"/>
                    <a:pt x="2" y="30"/>
                    <a:pt x="2" y="30"/>
                  </a:cubicBezTo>
                  <a:cubicBezTo>
                    <a:pt x="0" y="29"/>
                    <a:pt x="0" y="28"/>
                    <a:pt x="0" y="26"/>
                  </a:cubicBezTo>
                  <a:cubicBezTo>
                    <a:pt x="4" y="14"/>
                    <a:pt x="13" y="5"/>
                    <a:pt x="25" y="1"/>
                  </a:cubicBezTo>
                  <a:cubicBezTo>
                    <a:pt x="26" y="0"/>
                    <a:pt x="28" y="1"/>
                    <a:pt x="29" y="3"/>
                  </a:cubicBezTo>
                  <a:cubicBezTo>
                    <a:pt x="29" y="4"/>
                    <a:pt x="28" y="6"/>
                    <a:pt x="27" y="6"/>
                  </a:cubicBezTo>
                  <a:cubicBezTo>
                    <a:pt x="17" y="10"/>
                    <a:pt x="9" y="18"/>
                    <a:pt x="6" y="28"/>
                  </a:cubicBezTo>
                  <a:cubicBezTo>
                    <a:pt x="5" y="29"/>
                    <a:pt x="4" y="30"/>
                    <a:pt x="3" y="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693">
              <a:extLst>
                <a:ext uri="{FF2B5EF4-FFF2-40B4-BE49-F238E27FC236}">
                  <a16:creationId xmlns="" xmlns:a16="http://schemas.microsoft.com/office/drawing/2014/main" id="{3623E776-8FA5-4595-B002-D81748548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175" y="2273300"/>
              <a:ext cx="301625" cy="293687"/>
            </a:xfrm>
            <a:custGeom>
              <a:avLst/>
              <a:gdLst>
                <a:gd name="T0" fmla="*/ 42 w 85"/>
                <a:gd name="T1" fmla="*/ 83 h 83"/>
                <a:gd name="T2" fmla="*/ 0 w 85"/>
                <a:gd name="T3" fmla="*/ 48 h 83"/>
                <a:gd name="T4" fmla="*/ 2 w 85"/>
                <a:gd name="T5" fmla="*/ 44 h 83"/>
                <a:gd name="T6" fmla="*/ 6 w 85"/>
                <a:gd name="T7" fmla="*/ 47 h 83"/>
                <a:gd name="T8" fmla="*/ 42 w 85"/>
                <a:gd name="T9" fmla="*/ 77 h 83"/>
                <a:gd name="T10" fmla="*/ 79 w 85"/>
                <a:gd name="T11" fmla="*/ 41 h 83"/>
                <a:gd name="T12" fmla="*/ 55 w 85"/>
                <a:gd name="T13" fmla="*/ 6 h 83"/>
                <a:gd name="T14" fmla="*/ 54 w 85"/>
                <a:gd name="T15" fmla="*/ 3 h 83"/>
                <a:gd name="T16" fmla="*/ 57 w 85"/>
                <a:gd name="T17" fmla="*/ 1 h 83"/>
                <a:gd name="T18" fmla="*/ 85 w 85"/>
                <a:gd name="T19" fmla="*/ 41 h 83"/>
                <a:gd name="T20" fmla="*/ 42 w 85"/>
                <a:gd name="T2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83">
                  <a:moveTo>
                    <a:pt x="42" y="83"/>
                  </a:moveTo>
                  <a:cubicBezTo>
                    <a:pt x="21" y="83"/>
                    <a:pt x="4" y="68"/>
                    <a:pt x="0" y="48"/>
                  </a:cubicBezTo>
                  <a:cubicBezTo>
                    <a:pt x="0" y="46"/>
                    <a:pt x="1" y="45"/>
                    <a:pt x="2" y="44"/>
                  </a:cubicBezTo>
                  <a:cubicBezTo>
                    <a:pt x="4" y="44"/>
                    <a:pt x="6" y="45"/>
                    <a:pt x="6" y="47"/>
                  </a:cubicBezTo>
                  <a:cubicBezTo>
                    <a:pt x="9" y="65"/>
                    <a:pt x="24" y="77"/>
                    <a:pt x="42" y="77"/>
                  </a:cubicBezTo>
                  <a:cubicBezTo>
                    <a:pt x="62" y="77"/>
                    <a:pt x="79" y="61"/>
                    <a:pt x="79" y="41"/>
                  </a:cubicBezTo>
                  <a:cubicBezTo>
                    <a:pt x="79" y="26"/>
                    <a:pt x="69" y="12"/>
                    <a:pt x="55" y="6"/>
                  </a:cubicBezTo>
                  <a:cubicBezTo>
                    <a:pt x="54" y="6"/>
                    <a:pt x="53" y="4"/>
                    <a:pt x="54" y="3"/>
                  </a:cubicBezTo>
                  <a:cubicBezTo>
                    <a:pt x="54" y="1"/>
                    <a:pt x="56" y="0"/>
                    <a:pt x="57" y="1"/>
                  </a:cubicBezTo>
                  <a:cubicBezTo>
                    <a:pt x="74" y="7"/>
                    <a:pt x="85" y="23"/>
                    <a:pt x="85" y="41"/>
                  </a:cubicBezTo>
                  <a:cubicBezTo>
                    <a:pt x="85" y="64"/>
                    <a:pt x="65" y="83"/>
                    <a:pt x="42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696">
              <a:extLst>
                <a:ext uri="{FF2B5EF4-FFF2-40B4-BE49-F238E27FC236}">
                  <a16:creationId xmlns="" xmlns:a16="http://schemas.microsoft.com/office/drawing/2014/main" id="{2C989699-6182-4695-A7D0-9DB1E1E2C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2173288"/>
              <a:ext cx="625475" cy="598487"/>
            </a:xfrm>
            <a:custGeom>
              <a:avLst/>
              <a:gdLst>
                <a:gd name="T0" fmla="*/ 173 w 176"/>
                <a:gd name="T1" fmla="*/ 169 h 169"/>
                <a:gd name="T2" fmla="*/ 3 w 176"/>
                <a:gd name="T3" fmla="*/ 169 h 169"/>
                <a:gd name="T4" fmla="*/ 0 w 176"/>
                <a:gd name="T5" fmla="*/ 167 h 169"/>
                <a:gd name="T6" fmla="*/ 0 w 176"/>
                <a:gd name="T7" fmla="*/ 3 h 169"/>
                <a:gd name="T8" fmla="*/ 3 w 176"/>
                <a:gd name="T9" fmla="*/ 0 h 169"/>
                <a:gd name="T10" fmla="*/ 6 w 176"/>
                <a:gd name="T11" fmla="*/ 3 h 169"/>
                <a:gd name="T12" fmla="*/ 6 w 176"/>
                <a:gd name="T13" fmla="*/ 164 h 169"/>
                <a:gd name="T14" fmla="*/ 173 w 176"/>
                <a:gd name="T15" fmla="*/ 164 h 169"/>
                <a:gd name="T16" fmla="*/ 176 w 176"/>
                <a:gd name="T17" fmla="*/ 167 h 169"/>
                <a:gd name="T18" fmla="*/ 173 w 176"/>
                <a:gd name="T1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69">
                  <a:moveTo>
                    <a:pt x="173" y="169"/>
                  </a:moveTo>
                  <a:cubicBezTo>
                    <a:pt x="3" y="169"/>
                    <a:pt x="3" y="169"/>
                    <a:pt x="3" y="169"/>
                  </a:cubicBezTo>
                  <a:cubicBezTo>
                    <a:pt x="2" y="169"/>
                    <a:pt x="0" y="168"/>
                    <a:pt x="0" y="16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164"/>
                    <a:pt x="6" y="164"/>
                    <a:pt x="6" y="164"/>
                  </a:cubicBezTo>
                  <a:cubicBezTo>
                    <a:pt x="173" y="164"/>
                    <a:pt x="173" y="164"/>
                    <a:pt x="173" y="164"/>
                  </a:cubicBezTo>
                  <a:cubicBezTo>
                    <a:pt x="174" y="164"/>
                    <a:pt x="176" y="165"/>
                    <a:pt x="176" y="167"/>
                  </a:cubicBezTo>
                  <a:cubicBezTo>
                    <a:pt x="176" y="168"/>
                    <a:pt x="174" y="169"/>
                    <a:pt x="173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697">
              <a:extLst>
                <a:ext uri="{FF2B5EF4-FFF2-40B4-BE49-F238E27FC236}">
                  <a16:creationId xmlns="" xmlns:a16="http://schemas.microsoft.com/office/drawing/2014/main" id="{F63F55B6-CDD1-4BBA-B50C-BF710757D4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4325" y="2587625"/>
              <a:ext cx="433388" cy="184150"/>
            </a:xfrm>
            <a:custGeom>
              <a:avLst/>
              <a:gdLst>
                <a:gd name="T0" fmla="*/ 118 w 122"/>
                <a:gd name="T1" fmla="*/ 52 h 52"/>
                <a:gd name="T2" fmla="*/ 116 w 122"/>
                <a:gd name="T3" fmla="*/ 52 h 52"/>
                <a:gd name="T4" fmla="*/ 90 w 122"/>
                <a:gd name="T5" fmla="*/ 27 h 52"/>
                <a:gd name="T6" fmla="*/ 75 w 122"/>
                <a:gd name="T7" fmla="*/ 25 h 52"/>
                <a:gd name="T8" fmla="*/ 74 w 122"/>
                <a:gd name="T9" fmla="*/ 24 h 52"/>
                <a:gd name="T10" fmla="*/ 59 w 122"/>
                <a:gd name="T11" fmla="*/ 7 h 52"/>
                <a:gd name="T12" fmla="*/ 38 w 122"/>
                <a:gd name="T13" fmla="*/ 30 h 52"/>
                <a:gd name="T14" fmla="*/ 37 w 122"/>
                <a:gd name="T15" fmla="*/ 31 h 52"/>
                <a:gd name="T16" fmla="*/ 22 w 122"/>
                <a:gd name="T17" fmla="*/ 32 h 52"/>
                <a:gd name="T18" fmla="*/ 5 w 122"/>
                <a:gd name="T19" fmla="*/ 44 h 52"/>
                <a:gd name="T20" fmla="*/ 1 w 122"/>
                <a:gd name="T21" fmla="*/ 43 h 52"/>
                <a:gd name="T22" fmla="*/ 1 w 122"/>
                <a:gd name="T23" fmla="*/ 39 h 52"/>
                <a:gd name="T24" fmla="*/ 19 w 122"/>
                <a:gd name="T25" fmla="*/ 27 h 52"/>
                <a:gd name="T26" fmla="*/ 20 w 122"/>
                <a:gd name="T27" fmla="*/ 26 h 52"/>
                <a:gd name="T28" fmla="*/ 35 w 122"/>
                <a:gd name="T29" fmla="*/ 25 h 52"/>
                <a:gd name="T30" fmla="*/ 57 w 122"/>
                <a:gd name="T31" fmla="*/ 1 h 52"/>
                <a:gd name="T32" fmla="*/ 60 w 122"/>
                <a:gd name="T33" fmla="*/ 0 h 52"/>
                <a:gd name="T34" fmla="*/ 62 w 122"/>
                <a:gd name="T35" fmla="*/ 1 h 52"/>
                <a:gd name="T36" fmla="*/ 77 w 122"/>
                <a:gd name="T37" fmla="*/ 19 h 52"/>
                <a:gd name="T38" fmla="*/ 91 w 122"/>
                <a:gd name="T39" fmla="*/ 22 h 52"/>
                <a:gd name="T40" fmla="*/ 120 w 122"/>
                <a:gd name="T41" fmla="*/ 47 h 52"/>
                <a:gd name="T42" fmla="*/ 120 w 122"/>
                <a:gd name="T43" fmla="*/ 52 h 52"/>
                <a:gd name="T44" fmla="*/ 118 w 122"/>
                <a:gd name="T45" fmla="*/ 52 h 52"/>
                <a:gd name="T46" fmla="*/ 91 w 122"/>
                <a:gd name="T47" fmla="*/ 27 h 52"/>
                <a:gd name="T48" fmla="*/ 91 w 122"/>
                <a:gd name="T49" fmla="*/ 27 h 52"/>
                <a:gd name="T50" fmla="*/ 91 w 122"/>
                <a:gd name="T51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2" h="52">
                  <a:moveTo>
                    <a:pt x="118" y="52"/>
                  </a:moveTo>
                  <a:cubicBezTo>
                    <a:pt x="118" y="52"/>
                    <a:pt x="117" y="52"/>
                    <a:pt x="116" y="52"/>
                  </a:cubicBezTo>
                  <a:cubicBezTo>
                    <a:pt x="107" y="43"/>
                    <a:pt x="93" y="30"/>
                    <a:pt x="90" y="27"/>
                  </a:cubicBezTo>
                  <a:cubicBezTo>
                    <a:pt x="89" y="27"/>
                    <a:pt x="85" y="27"/>
                    <a:pt x="75" y="25"/>
                  </a:cubicBezTo>
                  <a:cubicBezTo>
                    <a:pt x="75" y="25"/>
                    <a:pt x="74" y="24"/>
                    <a:pt x="74" y="24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7" y="30"/>
                    <a:pt x="37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3" y="45"/>
                    <a:pt x="2" y="45"/>
                    <a:pt x="1" y="43"/>
                  </a:cubicBezTo>
                  <a:cubicBezTo>
                    <a:pt x="0" y="42"/>
                    <a:pt x="0" y="40"/>
                    <a:pt x="1" y="39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20" y="26"/>
                    <a:pt x="20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9" y="0"/>
                    <a:pt x="60" y="0"/>
                  </a:cubicBezTo>
                  <a:cubicBezTo>
                    <a:pt x="60" y="0"/>
                    <a:pt x="61" y="0"/>
                    <a:pt x="62" y="1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4" y="20"/>
                    <a:pt x="91" y="22"/>
                    <a:pt x="91" y="22"/>
                  </a:cubicBezTo>
                  <a:cubicBezTo>
                    <a:pt x="93" y="22"/>
                    <a:pt x="93" y="22"/>
                    <a:pt x="120" y="47"/>
                  </a:cubicBezTo>
                  <a:cubicBezTo>
                    <a:pt x="121" y="49"/>
                    <a:pt x="122" y="50"/>
                    <a:pt x="120" y="52"/>
                  </a:cubicBezTo>
                  <a:cubicBezTo>
                    <a:pt x="120" y="52"/>
                    <a:pt x="119" y="52"/>
                    <a:pt x="118" y="52"/>
                  </a:cubicBezTo>
                  <a:close/>
                  <a:moveTo>
                    <a:pt x="91" y="27"/>
                  </a:moveTo>
                  <a:cubicBezTo>
                    <a:pt x="91" y="27"/>
                    <a:pt x="91" y="27"/>
                    <a:pt x="91" y="27"/>
                  </a:cubicBezTo>
                  <a:cubicBezTo>
                    <a:pt x="91" y="27"/>
                    <a:pt x="91" y="27"/>
                    <a:pt x="91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698">
              <a:extLst>
                <a:ext uri="{FF2B5EF4-FFF2-40B4-BE49-F238E27FC236}">
                  <a16:creationId xmlns="" xmlns:a16="http://schemas.microsoft.com/office/drawing/2014/main" id="{9F1F5F47-3496-4E58-B92F-C5F3040A1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675" y="2581275"/>
              <a:ext cx="347663" cy="190500"/>
            </a:xfrm>
            <a:custGeom>
              <a:avLst/>
              <a:gdLst>
                <a:gd name="T0" fmla="*/ 94 w 98"/>
                <a:gd name="T1" fmla="*/ 54 h 54"/>
                <a:gd name="T2" fmla="*/ 92 w 98"/>
                <a:gd name="T3" fmla="*/ 53 h 54"/>
                <a:gd name="T4" fmla="*/ 79 w 98"/>
                <a:gd name="T5" fmla="*/ 24 h 54"/>
                <a:gd name="T6" fmla="*/ 60 w 98"/>
                <a:gd name="T7" fmla="*/ 16 h 54"/>
                <a:gd name="T8" fmla="*/ 60 w 98"/>
                <a:gd name="T9" fmla="*/ 16 h 54"/>
                <a:gd name="T10" fmla="*/ 46 w 98"/>
                <a:gd name="T11" fmla="*/ 6 h 54"/>
                <a:gd name="T12" fmla="*/ 34 w 98"/>
                <a:gd name="T13" fmla="*/ 11 h 54"/>
                <a:gd name="T14" fmla="*/ 34 w 98"/>
                <a:gd name="T15" fmla="*/ 11 h 54"/>
                <a:gd name="T16" fmla="*/ 17 w 98"/>
                <a:gd name="T17" fmla="*/ 15 h 54"/>
                <a:gd name="T18" fmla="*/ 5 w 98"/>
                <a:gd name="T19" fmla="*/ 26 h 54"/>
                <a:gd name="T20" fmla="*/ 1 w 98"/>
                <a:gd name="T21" fmla="*/ 26 h 54"/>
                <a:gd name="T22" fmla="*/ 1 w 98"/>
                <a:gd name="T23" fmla="*/ 22 h 54"/>
                <a:gd name="T24" fmla="*/ 14 w 98"/>
                <a:gd name="T25" fmla="*/ 10 h 54"/>
                <a:gd name="T26" fmla="*/ 15 w 98"/>
                <a:gd name="T27" fmla="*/ 9 h 54"/>
                <a:gd name="T28" fmla="*/ 32 w 98"/>
                <a:gd name="T29" fmla="*/ 6 h 54"/>
                <a:gd name="T30" fmla="*/ 45 w 98"/>
                <a:gd name="T31" fmla="*/ 0 h 54"/>
                <a:gd name="T32" fmla="*/ 48 w 98"/>
                <a:gd name="T33" fmla="*/ 1 h 54"/>
                <a:gd name="T34" fmla="*/ 63 w 98"/>
                <a:gd name="T35" fmla="*/ 11 h 54"/>
                <a:gd name="T36" fmla="*/ 83 w 98"/>
                <a:gd name="T37" fmla="*/ 20 h 54"/>
                <a:gd name="T38" fmla="*/ 84 w 98"/>
                <a:gd name="T39" fmla="*/ 21 h 54"/>
                <a:gd name="T40" fmla="*/ 97 w 98"/>
                <a:gd name="T41" fmla="*/ 50 h 54"/>
                <a:gd name="T42" fmla="*/ 96 w 98"/>
                <a:gd name="T43" fmla="*/ 54 h 54"/>
                <a:gd name="T44" fmla="*/ 94 w 98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54">
                  <a:moveTo>
                    <a:pt x="94" y="54"/>
                  </a:moveTo>
                  <a:cubicBezTo>
                    <a:pt x="93" y="54"/>
                    <a:pt x="92" y="54"/>
                    <a:pt x="92" y="53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7"/>
                    <a:pt x="2" y="27"/>
                    <a:pt x="1" y="26"/>
                  </a:cubicBezTo>
                  <a:cubicBezTo>
                    <a:pt x="0" y="25"/>
                    <a:pt x="0" y="23"/>
                    <a:pt x="1" y="22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5" y="9"/>
                    <a:pt x="15" y="9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0"/>
                    <a:pt x="48" y="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3" y="20"/>
                    <a:pt x="84" y="20"/>
                    <a:pt x="84" y="21"/>
                  </a:cubicBezTo>
                  <a:cubicBezTo>
                    <a:pt x="97" y="50"/>
                    <a:pt x="97" y="50"/>
                    <a:pt x="97" y="50"/>
                  </a:cubicBezTo>
                  <a:cubicBezTo>
                    <a:pt x="98" y="52"/>
                    <a:pt x="97" y="54"/>
                    <a:pt x="96" y="54"/>
                  </a:cubicBezTo>
                  <a:cubicBezTo>
                    <a:pt x="95" y="54"/>
                    <a:pt x="95" y="54"/>
                    <a:pt x="94" y="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 699">
              <a:extLst>
                <a:ext uri="{FF2B5EF4-FFF2-40B4-BE49-F238E27FC236}">
                  <a16:creationId xmlns="" xmlns:a16="http://schemas.microsoft.com/office/drawing/2014/main" id="{D2BA4359-563C-4F31-9DD8-C2CD01724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0" y="2676525"/>
              <a:ext cx="77788" cy="22225"/>
            </a:xfrm>
            <a:custGeom>
              <a:avLst/>
              <a:gdLst>
                <a:gd name="T0" fmla="*/ 19 w 22"/>
                <a:gd name="T1" fmla="*/ 6 h 6"/>
                <a:gd name="T2" fmla="*/ 3 w 22"/>
                <a:gd name="T3" fmla="*/ 6 h 6"/>
                <a:gd name="T4" fmla="*/ 0 w 22"/>
                <a:gd name="T5" fmla="*/ 3 h 6"/>
                <a:gd name="T6" fmla="*/ 3 w 22"/>
                <a:gd name="T7" fmla="*/ 0 h 6"/>
                <a:gd name="T8" fmla="*/ 19 w 22"/>
                <a:gd name="T9" fmla="*/ 0 h 6"/>
                <a:gd name="T10" fmla="*/ 22 w 22"/>
                <a:gd name="T11" fmla="*/ 3 h 6"/>
                <a:gd name="T12" fmla="*/ 19 w 22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">
                  <a:moveTo>
                    <a:pt x="19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2" y="1"/>
                    <a:pt x="22" y="3"/>
                  </a:cubicBezTo>
                  <a:cubicBezTo>
                    <a:pt x="22" y="4"/>
                    <a:pt x="21" y="6"/>
                    <a:pt x="19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700">
              <a:extLst>
                <a:ext uri="{FF2B5EF4-FFF2-40B4-BE49-F238E27FC236}">
                  <a16:creationId xmlns="" xmlns:a16="http://schemas.microsoft.com/office/drawing/2014/main" id="{88C4AA4E-F5ED-493A-A352-96CFE35F9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938" y="2647950"/>
              <a:ext cx="106363" cy="22225"/>
            </a:xfrm>
            <a:custGeom>
              <a:avLst/>
              <a:gdLst>
                <a:gd name="T0" fmla="*/ 27 w 30"/>
                <a:gd name="T1" fmla="*/ 6 h 6"/>
                <a:gd name="T2" fmla="*/ 3 w 30"/>
                <a:gd name="T3" fmla="*/ 6 h 6"/>
                <a:gd name="T4" fmla="*/ 0 w 30"/>
                <a:gd name="T5" fmla="*/ 3 h 6"/>
                <a:gd name="T6" fmla="*/ 3 w 30"/>
                <a:gd name="T7" fmla="*/ 0 h 6"/>
                <a:gd name="T8" fmla="*/ 27 w 30"/>
                <a:gd name="T9" fmla="*/ 0 h 6"/>
                <a:gd name="T10" fmla="*/ 30 w 30"/>
                <a:gd name="T11" fmla="*/ 3 h 6"/>
                <a:gd name="T12" fmla="*/ 27 w 3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6">
                  <a:moveTo>
                    <a:pt x="27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30" y="2"/>
                    <a:pt x="30" y="3"/>
                  </a:cubicBezTo>
                  <a:cubicBezTo>
                    <a:pt x="30" y="5"/>
                    <a:pt x="28" y="6"/>
                    <a:pt x="27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84" name="Прямая со стрелкой 183">
            <a:extLst>
              <a:ext uri="{FF2B5EF4-FFF2-40B4-BE49-F238E27FC236}">
                <a16:creationId xmlns="" xmlns:a16="http://schemas.microsoft.com/office/drawing/2014/main" id="{00C3B03B-8052-441D-8EFB-FF1F9BB0227D}"/>
              </a:ext>
            </a:extLst>
          </p:cNvPr>
          <p:cNvCxnSpPr>
            <a:stCxn id="173" idx="6"/>
          </p:cNvCxnSpPr>
          <p:nvPr/>
        </p:nvCxnSpPr>
        <p:spPr>
          <a:xfrm flipV="1">
            <a:off x="2605194" y="4986828"/>
            <a:ext cx="2244208" cy="7973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Прямоугольник 184">
            <a:extLst>
              <a:ext uri="{FF2B5EF4-FFF2-40B4-BE49-F238E27FC236}">
                <a16:creationId xmlns="" xmlns:a16="http://schemas.microsoft.com/office/drawing/2014/main" id="{05F837CC-FFD4-4415-8FB6-113EB79246E5}"/>
              </a:ext>
            </a:extLst>
          </p:cNvPr>
          <p:cNvSpPr/>
          <p:nvPr/>
        </p:nvSpPr>
        <p:spPr>
          <a:xfrm>
            <a:off x="209731" y="4781555"/>
            <a:ext cx="17446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T Sans Narrow" panose="020B0506020203020204" pitchFamily="34" charset="-52"/>
                <a:ea typeface="+mn-ea"/>
                <a:cs typeface="+mn-cs"/>
              </a:rPr>
              <a:t>Дифференцированный грант</a:t>
            </a:r>
          </a:p>
        </p:txBody>
      </p:sp>
      <p:sp>
        <p:nvSpPr>
          <p:cNvPr id="186" name="Прямоугольник 185">
            <a:extLst>
              <a:ext uri="{FF2B5EF4-FFF2-40B4-BE49-F238E27FC236}">
                <a16:creationId xmlns="" xmlns:a16="http://schemas.microsoft.com/office/drawing/2014/main" id="{529A4CFB-2643-4050-8B70-60BEC6EEAFC0}"/>
              </a:ext>
            </a:extLst>
          </p:cNvPr>
          <p:cNvSpPr/>
          <p:nvPr/>
        </p:nvSpPr>
        <p:spPr>
          <a:xfrm>
            <a:off x="-6632" y="6538807"/>
            <a:ext cx="11525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И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нтеграция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 с монетарными мерами господдержки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(образовательные ваучеры, дополнительное образование и иные социальные выплаты)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в рамках проекта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«Социальный кошелек»</a:t>
            </a:r>
          </a:p>
        </p:txBody>
      </p:sp>
      <p:sp>
        <p:nvSpPr>
          <p:cNvPr id="187" name="Прямоугольник 186">
            <a:extLst>
              <a:ext uri="{FF2B5EF4-FFF2-40B4-BE49-F238E27FC236}">
                <a16:creationId xmlns="" xmlns:a16="http://schemas.microsoft.com/office/drawing/2014/main" id="{236B345C-A996-4188-B17C-A01300ADD217}"/>
              </a:ext>
            </a:extLst>
          </p:cNvPr>
          <p:cNvSpPr/>
          <p:nvPr/>
        </p:nvSpPr>
        <p:spPr>
          <a:xfrm>
            <a:off x="202752" y="5748828"/>
            <a:ext cx="28432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T Sans Narrow" panose="020B0506020203020204"/>
                <a:ea typeface="+mn-ea"/>
                <a:cs typeface="+mn-cs"/>
              </a:rPr>
              <a:t>* Адресное зачисление средств с  фонда «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T Sans Narrow" panose="020B0506020203020204" pitchFamily="34" charset="-52"/>
                <a:ea typeface="+mn-ea"/>
                <a:cs typeface="+mn-cs"/>
              </a:rPr>
              <a:t>Qazaqstan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T Sans Narrow" panose="020B0506020203020204" pitchFamily="34" charset="-52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T Sans Narrow" panose="020B0506020203020204" pitchFamily="34" charset="-52"/>
                <a:ea typeface="+mn-ea"/>
                <a:cs typeface="+mn-cs"/>
              </a:rPr>
              <a:t>halqyna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T Sans Narrow" panose="020B0506020203020204"/>
                <a:ea typeface="+mn-ea"/>
                <a:cs typeface="+mn-cs"/>
              </a:rPr>
              <a:t>»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T Sans Narrow" panose="020B0506020203020204" pitchFamily="34" charset="-52"/>
                <a:ea typeface="+mn-ea"/>
                <a:cs typeface="+mn-cs"/>
              </a:rPr>
              <a:t>                                  **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PT Sans Narrow" panose="020B0506020203020204"/>
                <a:ea typeface="+mn-ea"/>
                <a:cs typeface="+mn-cs"/>
              </a:rPr>
              <a:t>Помощь от меценатов</a:t>
            </a:r>
          </a:p>
        </p:txBody>
      </p:sp>
      <p:sp>
        <p:nvSpPr>
          <p:cNvPr id="188" name="Овал 187">
            <a:extLst>
              <a:ext uri="{FF2B5EF4-FFF2-40B4-BE49-F238E27FC236}">
                <a16:creationId xmlns="" xmlns:a16="http://schemas.microsoft.com/office/drawing/2014/main" id="{A6DC4CA0-FDDB-4B66-A1D6-D3BFC5D36CDA}"/>
              </a:ext>
            </a:extLst>
          </p:cNvPr>
          <p:cNvSpPr/>
          <p:nvPr/>
        </p:nvSpPr>
        <p:spPr>
          <a:xfrm>
            <a:off x="2543302" y="5779937"/>
            <a:ext cx="762000" cy="696795"/>
          </a:xfrm>
          <a:prstGeom prst="ellipse">
            <a:avLst/>
          </a:prstGeom>
          <a:solidFill>
            <a:schemeClr val="bg1"/>
          </a:solidFill>
          <a:ln w="9525">
            <a:solidFill>
              <a:srgbClr val="2D3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9" name="Группа 188">
            <a:extLst>
              <a:ext uri="{FF2B5EF4-FFF2-40B4-BE49-F238E27FC236}">
                <a16:creationId xmlns="" xmlns:a16="http://schemas.microsoft.com/office/drawing/2014/main" id="{8E4C2FAB-1961-4533-ADE7-A43CC0CF3F1E}"/>
              </a:ext>
            </a:extLst>
          </p:cNvPr>
          <p:cNvGrpSpPr/>
          <p:nvPr/>
        </p:nvGrpSpPr>
        <p:grpSpPr>
          <a:xfrm>
            <a:off x="2751168" y="5971196"/>
            <a:ext cx="360066" cy="308677"/>
            <a:chOff x="6091238" y="1292225"/>
            <a:chExt cx="914400" cy="857250"/>
          </a:xfrm>
        </p:grpSpPr>
        <p:sp>
          <p:nvSpPr>
            <p:cNvPr id="190" name="Freeform 206">
              <a:extLst>
                <a:ext uri="{FF2B5EF4-FFF2-40B4-BE49-F238E27FC236}">
                  <a16:creationId xmlns="" xmlns:a16="http://schemas.microsoft.com/office/drawing/2014/main" id="{41330360-19ED-419B-8843-809FD616C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800" y="1481138"/>
              <a:ext cx="96838" cy="311150"/>
            </a:xfrm>
            <a:custGeom>
              <a:avLst/>
              <a:gdLst>
                <a:gd name="T0" fmla="*/ 11 w 23"/>
                <a:gd name="T1" fmla="*/ 74 h 74"/>
                <a:gd name="T2" fmla="*/ 0 w 23"/>
                <a:gd name="T3" fmla="*/ 63 h 74"/>
                <a:gd name="T4" fmla="*/ 0 w 23"/>
                <a:gd name="T5" fmla="*/ 21 h 74"/>
                <a:gd name="T6" fmla="*/ 21 w 23"/>
                <a:gd name="T7" fmla="*/ 0 h 74"/>
                <a:gd name="T8" fmla="*/ 23 w 23"/>
                <a:gd name="T9" fmla="*/ 3 h 74"/>
                <a:gd name="T10" fmla="*/ 21 w 23"/>
                <a:gd name="T11" fmla="*/ 6 h 74"/>
                <a:gd name="T12" fmla="*/ 5 w 23"/>
                <a:gd name="T13" fmla="*/ 21 h 74"/>
                <a:gd name="T14" fmla="*/ 5 w 23"/>
                <a:gd name="T15" fmla="*/ 63 h 74"/>
                <a:gd name="T16" fmla="*/ 11 w 23"/>
                <a:gd name="T17" fmla="*/ 68 h 74"/>
                <a:gd name="T18" fmla="*/ 17 w 23"/>
                <a:gd name="T19" fmla="*/ 63 h 74"/>
                <a:gd name="T20" fmla="*/ 17 w 23"/>
                <a:gd name="T21" fmla="*/ 31 h 74"/>
                <a:gd name="T22" fmla="*/ 20 w 23"/>
                <a:gd name="T23" fmla="*/ 28 h 74"/>
                <a:gd name="T24" fmla="*/ 22 w 23"/>
                <a:gd name="T25" fmla="*/ 31 h 74"/>
                <a:gd name="T26" fmla="*/ 22 w 23"/>
                <a:gd name="T27" fmla="*/ 63 h 74"/>
                <a:gd name="T28" fmla="*/ 11 w 23"/>
                <a:gd name="T2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74">
                  <a:moveTo>
                    <a:pt x="11" y="74"/>
                  </a:moveTo>
                  <a:cubicBezTo>
                    <a:pt x="5" y="74"/>
                    <a:pt x="0" y="69"/>
                    <a:pt x="0" y="6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22" y="0"/>
                    <a:pt x="23" y="2"/>
                    <a:pt x="23" y="3"/>
                  </a:cubicBezTo>
                  <a:cubicBezTo>
                    <a:pt x="23" y="5"/>
                    <a:pt x="22" y="6"/>
                    <a:pt x="21" y="6"/>
                  </a:cubicBezTo>
                  <a:cubicBezTo>
                    <a:pt x="12" y="6"/>
                    <a:pt x="5" y="13"/>
                    <a:pt x="5" y="21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6"/>
                    <a:pt x="8" y="68"/>
                    <a:pt x="11" y="68"/>
                  </a:cubicBezTo>
                  <a:cubicBezTo>
                    <a:pt x="14" y="68"/>
                    <a:pt x="17" y="66"/>
                    <a:pt x="17" y="6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29"/>
                    <a:pt x="18" y="28"/>
                    <a:pt x="20" y="28"/>
                  </a:cubicBezTo>
                  <a:cubicBezTo>
                    <a:pt x="21" y="28"/>
                    <a:pt x="22" y="29"/>
                    <a:pt x="22" y="31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9"/>
                    <a:pt x="17" y="74"/>
                    <a:pt x="11" y="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 207">
              <a:extLst>
                <a:ext uri="{FF2B5EF4-FFF2-40B4-BE49-F238E27FC236}">
                  <a16:creationId xmlns="" xmlns:a16="http://schemas.microsoft.com/office/drawing/2014/main" id="{004678F7-D7D1-4A98-BAFC-4ECD0C18C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238" y="1684338"/>
              <a:ext cx="104775" cy="393700"/>
            </a:xfrm>
            <a:custGeom>
              <a:avLst/>
              <a:gdLst>
                <a:gd name="T0" fmla="*/ 22 w 25"/>
                <a:gd name="T1" fmla="*/ 94 h 94"/>
                <a:gd name="T2" fmla="*/ 3 w 25"/>
                <a:gd name="T3" fmla="*/ 94 h 94"/>
                <a:gd name="T4" fmla="*/ 0 w 25"/>
                <a:gd name="T5" fmla="*/ 91 h 94"/>
                <a:gd name="T6" fmla="*/ 0 w 25"/>
                <a:gd name="T7" fmla="*/ 3 h 94"/>
                <a:gd name="T8" fmla="*/ 3 w 25"/>
                <a:gd name="T9" fmla="*/ 0 h 94"/>
                <a:gd name="T10" fmla="*/ 5 w 25"/>
                <a:gd name="T11" fmla="*/ 3 h 94"/>
                <a:gd name="T12" fmla="*/ 5 w 25"/>
                <a:gd name="T13" fmla="*/ 88 h 94"/>
                <a:gd name="T14" fmla="*/ 19 w 25"/>
                <a:gd name="T15" fmla="*/ 88 h 94"/>
                <a:gd name="T16" fmla="*/ 19 w 25"/>
                <a:gd name="T17" fmla="*/ 20 h 94"/>
                <a:gd name="T18" fmla="*/ 22 w 25"/>
                <a:gd name="T19" fmla="*/ 17 h 94"/>
                <a:gd name="T20" fmla="*/ 25 w 25"/>
                <a:gd name="T21" fmla="*/ 20 h 94"/>
                <a:gd name="T22" fmla="*/ 25 w 25"/>
                <a:gd name="T23" fmla="*/ 91 h 94"/>
                <a:gd name="T24" fmla="*/ 22 w 25"/>
                <a:gd name="T2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94">
                  <a:moveTo>
                    <a:pt x="22" y="94"/>
                  </a:move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3"/>
                    <a:pt x="0" y="9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20" y="17"/>
                    <a:pt x="22" y="17"/>
                  </a:cubicBezTo>
                  <a:cubicBezTo>
                    <a:pt x="23" y="17"/>
                    <a:pt x="25" y="18"/>
                    <a:pt x="25" y="20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3"/>
                    <a:pt x="23" y="94"/>
                    <a:pt x="2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208">
              <a:extLst>
                <a:ext uri="{FF2B5EF4-FFF2-40B4-BE49-F238E27FC236}">
                  <a16:creationId xmlns="" xmlns:a16="http://schemas.microsoft.com/office/drawing/2014/main" id="{C4E7DC0C-6F2B-4A8E-816F-6C72E7E701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0938" y="1292225"/>
              <a:ext cx="160338" cy="165100"/>
            </a:xfrm>
            <a:custGeom>
              <a:avLst/>
              <a:gdLst>
                <a:gd name="T0" fmla="*/ 19 w 38"/>
                <a:gd name="T1" fmla="*/ 39 h 39"/>
                <a:gd name="T2" fmla="*/ 0 w 38"/>
                <a:gd name="T3" fmla="*/ 20 h 39"/>
                <a:gd name="T4" fmla="*/ 19 w 38"/>
                <a:gd name="T5" fmla="*/ 0 h 39"/>
                <a:gd name="T6" fmla="*/ 38 w 38"/>
                <a:gd name="T7" fmla="*/ 20 h 39"/>
                <a:gd name="T8" fmla="*/ 19 w 38"/>
                <a:gd name="T9" fmla="*/ 39 h 39"/>
                <a:gd name="T10" fmla="*/ 19 w 38"/>
                <a:gd name="T11" fmla="*/ 6 h 39"/>
                <a:gd name="T12" fmla="*/ 5 w 38"/>
                <a:gd name="T13" fmla="*/ 20 h 39"/>
                <a:gd name="T14" fmla="*/ 19 w 38"/>
                <a:gd name="T15" fmla="*/ 33 h 39"/>
                <a:gd name="T16" fmla="*/ 32 w 38"/>
                <a:gd name="T17" fmla="*/ 20 h 39"/>
                <a:gd name="T18" fmla="*/ 19 w 38"/>
                <a:gd name="T19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19" y="39"/>
                  </a:moveTo>
                  <a:cubicBezTo>
                    <a:pt x="8" y="39"/>
                    <a:pt x="0" y="3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9" y="0"/>
                    <a:pt x="38" y="9"/>
                    <a:pt x="38" y="20"/>
                  </a:cubicBezTo>
                  <a:cubicBezTo>
                    <a:pt x="38" y="30"/>
                    <a:pt x="29" y="39"/>
                    <a:pt x="19" y="39"/>
                  </a:cubicBezTo>
                  <a:close/>
                  <a:moveTo>
                    <a:pt x="19" y="6"/>
                  </a:moveTo>
                  <a:cubicBezTo>
                    <a:pt x="11" y="6"/>
                    <a:pt x="5" y="12"/>
                    <a:pt x="5" y="20"/>
                  </a:cubicBezTo>
                  <a:cubicBezTo>
                    <a:pt x="5" y="27"/>
                    <a:pt x="11" y="33"/>
                    <a:pt x="19" y="33"/>
                  </a:cubicBezTo>
                  <a:cubicBezTo>
                    <a:pt x="26" y="33"/>
                    <a:pt x="32" y="27"/>
                    <a:pt x="32" y="20"/>
                  </a:cubicBezTo>
                  <a:cubicBezTo>
                    <a:pt x="32" y="12"/>
                    <a:pt x="26" y="6"/>
                    <a:pt x="19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209">
              <a:extLst>
                <a:ext uri="{FF2B5EF4-FFF2-40B4-BE49-F238E27FC236}">
                  <a16:creationId xmlns="" xmlns:a16="http://schemas.microsoft.com/office/drawing/2014/main" id="{44F4F8C3-35EF-4BFB-A518-1985CFE14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3238" y="1481138"/>
              <a:ext cx="101600" cy="311150"/>
            </a:xfrm>
            <a:custGeom>
              <a:avLst/>
              <a:gdLst>
                <a:gd name="T0" fmla="*/ 12 w 24"/>
                <a:gd name="T1" fmla="*/ 74 h 74"/>
                <a:gd name="T2" fmla="*/ 1 w 24"/>
                <a:gd name="T3" fmla="*/ 63 h 74"/>
                <a:gd name="T4" fmla="*/ 1 w 24"/>
                <a:gd name="T5" fmla="*/ 31 h 74"/>
                <a:gd name="T6" fmla="*/ 4 w 24"/>
                <a:gd name="T7" fmla="*/ 28 h 74"/>
                <a:gd name="T8" fmla="*/ 7 w 24"/>
                <a:gd name="T9" fmla="*/ 31 h 74"/>
                <a:gd name="T10" fmla="*/ 7 w 24"/>
                <a:gd name="T11" fmla="*/ 63 h 74"/>
                <a:gd name="T12" fmla="*/ 12 w 24"/>
                <a:gd name="T13" fmla="*/ 69 h 74"/>
                <a:gd name="T14" fmla="*/ 18 w 24"/>
                <a:gd name="T15" fmla="*/ 63 h 74"/>
                <a:gd name="T16" fmla="*/ 18 w 24"/>
                <a:gd name="T17" fmla="*/ 21 h 74"/>
                <a:gd name="T18" fmla="*/ 3 w 24"/>
                <a:gd name="T19" fmla="*/ 6 h 74"/>
                <a:gd name="T20" fmla="*/ 0 w 24"/>
                <a:gd name="T21" fmla="*/ 3 h 74"/>
                <a:gd name="T22" fmla="*/ 3 w 24"/>
                <a:gd name="T23" fmla="*/ 0 h 74"/>
                <a:gd name="T24" fmla="*/ 24 w 24"/>
                <a:gd name="T25" fmla="*/ 21 h 74"/>
                <a:gd name="T26" fmla="*/ 24 w 24"/>
                <a:gd name="T27" fmla="*/ 63 h 74"/>
                <a:gd name="T28" fmla="*/ 12 w 24"/>
                <a:gd name="T2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74">
                  <a:moveTo>
                    <a:pt x="12" y="74"/>
                  </a:moveTo>
                  <a:cubicBezTo>
                    <a:pt x="6" y="74"/>
                    <a:pt x="1" y="69"/>
                    <a:pt x="1" y="63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9"/>
                    <a:pt x="2" y="28"/>
                    <a:pt x="4" y="28"/>
                  </a:cubicBezTo>
                  <a:cubicBezTo>
                    <a:pt x="5" y="28"/>
                    <a:pt x="7" y="29"/>
                    <a:pt x="7" y="31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7" y="66"/>
                    <a:pt x="9" y="69"/>
                    <a:pt x="12" y="69"/>
                  </a:cubicBezTo>
                  <a:cubicBezTo>
                    <a:pt x="15" y="69"/>
                    <a:pt x="18" y="66"/>
                    <a:pt x="18" y="6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3"/>
                    <a:pt x="11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" y="0"/>
                    <a:pt x="24" y="10"/>
                    <a:pt x="24" y="21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9"/>
                    <a:pt x="19" y="74"/>
                    <a:pt x="12" y="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 210">
              <a:extLst>
                <a:ext uri="{FF2B5EF4-FFF2-40B4-BE49-F238E27FC236}">
                  <a16:creationId xmlns="" xmlns:a16="http://schemas.microsoft.com/office/drawing/2014/main" id="{2FA2E754-40A1-4BA0-A4D7-4A951B406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038" y="1687513"/>
              <a:ext cx="106363" cy="390525"/>
            </a:xfrm>
            <a:custGeom>
              <a:avLst/>
              <a:gdLst>
                <a:gd name="T0" fmla="*/ 22 w 25"/>
                <a:gd name="T1" fmla="*/ 93 h 93"/>
                <a:gd name="T2" fmla="*/ 3 w 25"/>
                <a:gd name="T3" fmla="*/ 93 h 93"/>
                <a:gd name="T4" fmla="*/ 0 w 25"/>
                <a:gd name="T5" fmla="*/ 90 h 93"/>
                <a:gd name="T6" fmla="*/ 0 w 25"/>
                <a:gd name="T7" fmla="*/ 19 h 93"/>
                <a:gd name="T8" fmla="*/ 3 w 25"/>
                <a:gd name="T9" fmla="*/ 16 h 93"/>
                <a:gd name="T10" fmla="*/ 5 w 25"/>
                <a:gd name="T11" fmla="*/ 19 h 93"/>
                <a:gd name="T12" fmla="*/ 5 w 25"/>
                <a:gd name="T13" fmla="*/ 87 h 93"/>
                <a:gd name="T14" fmla="*/ 19 w 25"/>
                <a:gd name="T15" fmla="*/ 87 h 93"/>
                <a:gd name="T16" fmla="*/ 19 w 25"/>
                <a:gd name="T17" fmla="*/ 2 h 93"/>
                <a:gd name="T18" fmla="*/ 22 w 25"/>
                <a:gd name="T19" fmla="*/ 0 h 93"/>
                <a:gd name="T20" fmla="*/ 25 w 25"/>
                <a:gd name="T21" fmla="*/ 2 h 93"/>
                <a:gd name="T22" fmla="*/ 25 w 25"/>
                <a:gd name="T23" fmla="*/ 90 h 93"/>
                <a:gd name="T24" fmla="*/ 22 w 25"/>
                <a:gd name="T2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93">
                  <a:moveTo>
                    <a:pt x="22" y="93"/>
                  </a:moveTo>
                  <a:cubicBezTo>
                    <a:pt x="3" y="93"/>
                    <a:pt x="3" y="93"/>
                    <a:pt x="3" y="93"/>
                  </a:cubicBezTo>
                  <a:cubicBezTo>
                    <a:pt x="1" y="93"/>
                    <a:pt x="0" y="92"/>
                    <a:pt x="0" y="9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7"/>
                    <a:pt x="1" y="16"/>
                    <a:pt x="3" y="16"/>
                  </a:cubicBezTo>
                  <a:cubicBezTo>
                    <a:pt x="4" y="16"/>
                    <a:pt x="5" y="17"/>
                    <a:pt x="5" y="19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20" y="0"/>
                    <a:pt x="22" y="0"/>
                  </a:cubicBezTo>
                  <a:cubicBezTo>
                    <a:pt x="23" y="0"/>
                    <a:pt x="25" y="1"/>
                    <a:pt x="25" y="2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2"/>
                    <a:pt x="23" y="93"/>
                    <a:pt x="22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 211">
              <a:extLst>
                <a:ext uri="{FF2B5EF4-FFF2-40B4-BE49-F238E27FC236}">
                  <a16:creationId xmlns="" xmlns:a16="http://schemas.microsoft.com/office/drawing/2014/main" id="{8A7C8468-C1A2-46EB-A73E-BCFC26E2E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813" y="1485900"/>
              <a:ext cx="101600" cy="20638"/>
            </a:xfrm>
            <a:custGeom>
              <a:avLst/>
              <a:gdLst>
                <a:gd name="T0" fmla="*/ 21 w 24"/>
                <a:gd name="T1" fmla="*/ 5 h 5"/>
                <a:gd name="T2" fmla="*/ 3 w 24"/>
                <a:gd name="T3" fmla="*/ 5 h 5"/>
                <a:gd name="T4" fmla="*/ 0 w 24"/>
                <a:gd name="T5" fmla="*/ 2 h 5"/>
                <a:gd name="T6" fmla="*/ 3 w 24"/>
                <a:gd name="T7" fmla="*/ 0 h 5"/>
                <a:gd name="T8" fmla="*/ 21 w 24"/>
                <a:gd name="T9" fmla="*/ 0 h 5"/>
                <a:gd name="T10" fmla="*/ 24 w 24"/>
                <a:gd name="T11" fmla="*/ 2 h 5"/>
                <a:gd name="T12" fmla="*/ 21 w 24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5">
                  <a:moveTo>
                    <a:pt x="21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4"/>
                    <a:pt x="23" y="5"/>
                    <a:pt x="2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 212">
              <a:extLst>
                <a:ext uri="{FF2B5EF4-FFF2-40B4-BE49-F238E27FC236}">
                  <a16:creationId xmlns="" xmlns:a16="http://schemas.microsoft.com/office/drawing/2014/main" id="{CEAB133D-625F-4668-B50B-BEA8E8B84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25" y="1485900"/>
              <a:ext cx="71438" cy="20638"/>
            </a:xfrm>
            <a:custGeom>
              <a:avLst/>
              <a:gdLst>
                <a:gd name="T0" fmla="*/ 14 w 17"/>
                <a:gd name="T1" fmla="*/ 5 h 5"/>
                <a:gd name="T2" fmla="*/ 3 w 17"/>
                <a:gd name="T3" fmla="*/ 5 h 5"/>
                <a:gd name="T4" fmla="*/ 0 w 17"/>
                <a:gd name="T5" fmla="*/ 2 h 5"/>
                <a:gd name="T6" fmla="*/ 3 w 17"/>
                <a:gd name="T7" fmla="*/ 0 h 5"/>
                <a:gd name="T8" fmla="*/ 15 w 17"/>
                <a:gd name="T9" fmla="*/ 0 h 5"/>
                <a:gd name="T10" fmla="*/ 17 w 17"/>
                <a:gd name="T11" fmla="*/ 2 h 5"/>
                <a:gd name="T12" fmla="*/ 14 w 17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">
                  <a:moveTo>
                    <a:pt x="14" y="5"/>
                  </a:moveTo>
                  <a:cubicBezTo>
                    <a:pt x="14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4"/>
                    <a:pt x="16" y="5"/>
                    <a:pt x="1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 213">
              <a:extLst>
                <a:ext uri="{FF2B5EF4-FFF2-40B4-BE49-F238E27FC236}">
                  <a16:creationId xmlns="" xmlns:a16="http://schemas.microsoft.com/office/drawing/2014/main" id="{5443D709-C6EB-49A2-B7ED-D3BB4B67F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025" y="1485900"/>
              <a:ext cx="76200" cy="20638"/>
            </a:xfrm>
            <a:custGeom>
              <a:avLst/>
              <a:gdLst>
                <a:gd name="T0" fmla="*/ 15 w 18"/>
                <a:gd name="T1" fmla="*/ 5 h 5"/>
                <a:gd name="T2" fmla="*/ 3 w 18"/>
                <a:gd name="T3" fmla="*/ 5 h 5"/>
                <a:gd name="T4" fmla="*/ 0 w 18"/>
                <a:gd name="T5" fmla="*/ 2 h 5"/>
                <a:gd name="T6" fmla="*/ 3 w 18"/>
                <a:gd name="T7" fmla="*/ 0 h 5"/>
                <a:gd name="T8" fmla="*/ 15 w 18"/>
                <a:gd name="T9" fmla="*/ 0 h 5"/>
                <a:gd name="T10" fmla="*/ 18 w 18"/>
                <a:gd name="T11" fmla="*/ 2 h 5"/>
                <a:gd name="T12" fmla="*/ 15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5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8" y="1"/>
                    <a:pt x="18" y="2"/>
                  </a:cubicBezTo>
                  <a:cubicBezTo>
                    <a:pt x="18" y="4"/>
                    <a:pt x="16" y="5"/>
                    <a:pt x="15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 214">
              <a:extLst>
                <a:ext uri="{FF2B5EF4-FFF2-40B4-BE49-F238E27FC236}">
                  <a16:creationId xmlns="" xmlns:a16="http://schemas.microsoft.com/office/drawing/2014/main" id="{0B3B3E33-BA45-4472-84D6-20EA13379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1485900"/>
              <a:ext cx="71438" cy="20638"/>
            </a:xfrm>
            <a:custGeom>
              <a:avLst/>
              <a:gdLst>
                <a:gd name="T0" fmla="*/ 14 w 17"/>
                <a:gd name="T1" fmla="*/ 5 h 5"/>
                <a:gd name="T2" fmla="*/ 3 w 17"/>
                <a:gd name="T3" fmla="*/ 5 h 5"/>
                <a:gd name="T4" fmla="*/ 0 w 17"/>
                <a:gd name="T5" fmla="*/ 2 h 5"/>
                <a:gd name="T6" fmla="*/ 3 w 17"/>
                <a:gd name="T7" fmla="*/ 0 h 5"/>
                <a:gd name="T8" fmla="*/ 14 w 17"/>
                <a:gd name="T9" fmla="*/ 0 h 5"/>
                <a:gd name="T10" fmla="*/ 17 w 17"/>
                <a:gd name="T11" fmla="*/ 2 h 5"/>
                <a:gd name="T12" fmla="*/ 14 w 17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">
                  <a:moveTo>
                    <a:pt x="14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4"/>
                    <a:pt x="16" y="5"/>
                    <a:pt x="1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 215">
              <a:extLst>
                <a:ext uri="{FF2B5EF4-FFF2-40B4-BE49-F238E27FC236}">
                  <a16:creationId xmlns="" xmlns:a16="http://schemas.microsoft.com/office/drawing/2014/main" id="{7BA708FA-8EB5-43EC-9731-A6E189CFB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1562100"/>
              <a:ext cx="106363" cy="515938"/>
            </a:xfrm>
            <a:custGeom>
              <a:avLst/>
              <a:gdLst>
                <a:gd name="T0" fmla="*/ 22 w 25"/>
                <a:gd name="T1" fmla="*/ 123 h 123"/>
                <a:gd name="T2" fmla="*/ 3 w 25"/>
                <a:gd name="T3" fmla="*/ 123 h 123"/>
                <a:gd name="T4" fmla="*/ 0 w 25"/>
                <a:gd name="T5" fmla="*/ 120 h 123"/>
                <a:gd name="T6" fmla="*/ 0 w 25"/>
                <a:gd name="T7" fmla="*/ 49 h 123"/>
                <a:gd name="T8" fmla="*/ 3 w 25"/>
                <a:gd name="T9" fmla="*/ 46 h 123"/>
                <a:gd name="T10" fmla="*/ 6 w 25"/>
                <a:gd name="T11" fmla="*/ 49 h 123"/>
                <a:gd name="T12" fmla="*/ 6 w 25"/>
                <a:gd name="T13" fmla="*/ 117 h 123"/>
                <a:gd name="T14" fmla="*/ 19 w 25"/>
                <a:gd name="T15" fmla="*/ 117 h 123"/>
                <a:gd name="T16" fmla="*/ 19 w 25"/>
                <a:gd name="T17" fmla="*/ 3 h 123"/>
                <a:gd name="T18" fmla="*/ 22 w 25"/>
                <a:gd name="T19" fmla="*/ 0 h 123"/>
                <a:gd name="T20" fmla="*/ 25 w 25"/>
                <a:gd name="T21" fmla="*/ 3 h 123"/>
                <a:gd name="T22" fmla="*/ 25 w 25"/>
                <a:gd name="T23" fmla="*/ 120 h 123"/>
                <a:gd name="T24" fmla="*/ 22 w 25"/>
                <a:gd name="T2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23">
                  <a:moveTo>
                    <a:pt x="22" y="123"/>
                  </a:moveTo>
                  <a:cubicBezTo>
                    <a:pt x="3" y="123"/>
                    <a:pt x="3" y="123"/>
                    <a:pt x="3" y="123"/>
                  </a:cubicBezTo>
                  <a:cubicBezTo>
                    <a:pt x="1" y="123"/>
                    <a:pt x="0" y="122"/>
                    <a:pt x="0" y="12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1" y="46"/>
                    <a:pt x="3" y="46"/>
                  </a:cubicBezTo>
                  <a:cubicBezTo>
                    <a:pt x="4" y="46"/>
                    <a:pt x="6" y="48"/>
                    <a:pt x="6" y="49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1"/>
                    <a:pt x="20" y="0"/>
                    <a:pt x="22" y="0"/>
                  </a:cubicBezTo>
                  <a:cubicBezTo>
                    <a:pt x="23" y="0"/>
                    <a:pt x="25" y="1"/>
                    <a:pt x="25" y="3"/>
                  </a:cubicBezTo>
                  <a:cubicBezTo>
                    <a:pt x="25" y="120"/>
                    <a:pt x="25" y="120"/>
                    <a:pt x="25" y="120"/>
                  </a:cubicBezTo>
                  <a:cubicBezTo>
                    <a:pt x="25" y="122"/>
                    <a:pt x="23" y="123"/>
                    <a:pt x="22" y="1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 216">
              <a:extLst>
                <a:ext uri="{FF2B5EF4-FFF2-40B4-BE49-F238E27FC236}">
                  <a16:creationId xmlns="" xmlns:a16="http://schemas.microsoft.com/office/drawing/2014/main" id="{5F6D3342-8E97-497A-BA5B-698AAB7F3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1562100"/>
              <a:ext cx="61913" cy="20638"/>
            </a:xfrm>
            <a:custGeom>
              <a:avLst/>
              <a:gdLst>
                <a:gd name="T0" fmla="*/ 12 w 15"/>
                <a:gd name="T1" fmla="*/ 5 h 5"/>
                <a:gd name="T2" fmla="*/ 3 w 15"/>
                <a:gd name="T3" fmla="*/ 5 h 5"/>
                <a:gd name="T4" fmla="*/ 0 w 15"/>
                <a:gd name="T5" fmla="*/ 3 h 5"/>
                <a:gd name="T6" fmla="*/ 3 w 15"/>
                <a:gd name="T7" fmla="*/ 0 h 5"/>
                <a:gd name="T8" fmla="*/ 12 w 15"/>
                <a:gd name="T9" fmla="*/ 0 h 5"/>
                <a:gd name="T10" fmla="*/ 15 w 15"/>
                <a:gd name="T11" fmla="*/ 3 h 5"/>
                <a:gd name="T12" fmla="*/ 12 w 1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">
                  <a:moveTo>
                    <a:pt x="12" y="5"/>
                  </a:moveTo>
                  <a:cubicBezTo>
                    <a:pt x="12" y="5"/>
                    <a:pt x="3" y="5"/>
                    <a:pt x="3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12" y="0"/>
                    <a:pt x="12" y="0"/>
                  </a:cubicBezTo>
                  <a:cubicBezTo>
                    <a:pt x="13" y="0"/>
                    <a:pt x="15" y="1"/>
                    <a:pt x="15" y="3"/>
                  </a:cubicBezTo>
                  <a:cubicBezTo>
                    <a:pt x="15" y="4"/>
                    <a:pt x="13" y="5"/>
                    <a:pt x="12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 217">
              <a:extLst>
                <a:ext uri="{FF2B5EF4-FFF2-40B4-BE49-F238E27FC236}">
                  <a16:creationId xmlns="" xmlns:a16="http://schemas.microsoft.com/office/drawing/2014/main" id="{16135CD4-96CA-461D-932A-BC1E260B4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7950" y="1562100"/>
              <a:ext cx="66675" cy="20638"/>
            </a:xfrm>
            <a:custGeom>
              <a:avLst/>
              <a:gdLst>
                <a:gd name="T0" fmla="*/ 14 w 16"/>
                <a:gd name="T1" fmla="*/ 5 h 5"/>
                <a:gd name="T2" fmla="*/ 3 w 16"/>
                <a:gd name="T3" fmla="*/ 5 h 5"/>
                <a:gd name="T4" fmla="*/ 0 w 16"/>
                <a:gd name="T5" fmla="*/ 3 h 5"/>
                <a:gd name="T6" fmla="*/ 3 w 16"/>
                <a:gd name="T7" fmla="*/ 0 h 5"/>
                <a:gd name="T8" fmla="*/ 14 w 16"/>
                <a:gd name="T9" fmla="*/ 0 h 5"/>
                <a:gd name="T10" fmla="*/ 16 w 16"/>
                <a:gd name="T11" fmla="*/ 3 h 5"/>
                <a:gd name="T12" fmla="*/ 14 w 16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5">
                  <a:moveTo>
                    <a:pt x="14" y="5"/>
                  </a:moveTo>
                  <a:cubicBezTo>
                    <a:pt x="14" y="5"/>
                    <a:pt x="3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14" y="0"/>
                    <a:pt x="14" y="0"/>
                  </a:cubicBezTo>
                  <a:cubicBezTo>
                    <a:pt x="15" y="0"/>
                    <a:pt x="16" y="1"/>
                    <a:pt x="16" y="3"/>
                  </a:cubicBezTo>
                  <a:cubicBezTo>
                    <a:pt x="16" y="4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 218">
              <a:extLst>
                <a:ext uri="{FF2B5EF4-FFF2-40B4-BE49-F238E27FC236}">
                  <a16:creationId xmlns="" xmlns:a16="http://schemas.microsoft.com/office/drawing/2014/main" id="{7E94F16D-4E51-4C51-8A89-6E6EB31E7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8575" y="1562100"/>
              <a:ext cx="58738" cy="20638"/>
            </a:xfrm>
            <a:custGeom>
              <a:avLst/>
              <a:gdLst>
                <a:gd name="T0" fmla="*/ 11 w 14"/>
                <a:gd name="T1" fmla="*/ 5 h 5"/>
                <a:gd name="T2" fmla="*/ 3 w 14"/>
                <a:gd name="T3" fmla="*/ 5 h 5"/>
                <a:gd name="T4" fmla="*/ 0 w 14"/>
                <a:gd name="T5" fmla="*/ 3 h 5"/>
                <a:gd name="T6" fmla="*/ 3 w 14"/>
                <a:gd name="T7" fmla="*/ 0 h 5"/>
                <a:gd name="T8" fmla="*/ 11 w 14"/>
                <a:gd name="T9" fmla="*/ 0 h 5"/>
                <a:gd name="T10" fmla="*/ 14 w 14"/>
                <a:gd name="T11" fmla="*/ 3 h 5"/>
                <a:gd name="T12" fmla="*/ 11 w 14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">
                  <a:moveTo>
                    <a:pt x="11" y="5"/>
                  </a:moveTo>
                  <a:cubicBezTo>
                    <a:pt x="11" y="5"/>
                    <a:pt x="3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11" y="0"/>
                    <a:pt x="11" y="0"/>
                  </a:cubicBezTo>
                  <a:cubicBezTo>
                    <a:pt x="13" y="0"/>
                    <a:pt x="14" y="1"/>
                    <a:pt x="14" y="3"/>
                  </a:cubicBezTo>
                  <a:cubicBezTo>
                    <a:pt x="14" y="4"/>
                    <a:pt x="13" y="5"/>
                    <a:pt x="1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219">
              <a:extLst>
                <a:ext uri="{FF2B5EF4-FFF2-40B4-BE49-F238E27FC236}">
                  <a16:creationId xmlns="" xmlns:a16="http://schemas.microsoft.com/office/drawing/2014/main" id="{E166A0E6-FA87-4C18-BCCD-927CB5B44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4950" y="1562100"/>
              <a:ext cx="214313" cy="515938"/>
            </a:xfrm>
            <a:custGeom>
              <a:avLst/>
              <a:gdLst>
                <a:gd name="T0" fmla="*/ 49 w 51"/>
                <a:gd name="T1" fmla="*/ 123 h 123"/>
                <a:gd name="T2" fmla="*/ 30 w 51"/>
                <a:gd name="T3" fmla="*/ 123 h 123"/>
                <a:gd name="T4" fmla="*/ 27 w 51"/>
                <a:gd name="T5" fmla="*/ 120 h 123"/>
                <a:gd name="T6" fmla="*/ 27 w 51"/>
                <a:gd name="T7" fmla="*/ 5 h 123"/>
                <a:gd name="T8" fmla="*/ 3 w 51"/>
                <a:gd name="T9" fmla="*/ 5 h 123"/>
                <a:gd name="T10" fmla="*/ 0 w 51"/>
                <a:gd name="T11" fmla="*/ 3 h 123"/>
                <a:gd name="T12" fmla="*/ 3 w 51"/>
                <a:gd name="T13" fmla="*/ 0 h 123"/>
                <a:gd name="T14" fmla="*/ 30 w 51"/>
                <a:gd name="T15" fmla="*/ 0 h 123"/>
                <a:gd name="T16" fmla="*/ 32 w 51"/>
                <a:gd name="T17" fmla="*/ 3 h 123"/>
                <a:gd name="T18" fmla="*/ 32 w 51"/>
                <a:gd name="T19" fmla="*/ 117 h 123"/>
                <a:gd name="T20" fmla="*/ 46 w 51"/>
                <a:gd name="T21" fmla="*/ 117 h 123"/>
                <a:gd name="T22" fmla="*/ 46 w 51"/>
                <a:gd name="T23" fmla="*/ 49 h 123"/>
                <a:gd name="T24" fmla="*/ 49 w 51"/>
                <a:gd name="T25" fmla="*/ 46 h 123"/>
                <a:gd name="T26" fmla="*/ 51 w 51"/>
                <a:gd name="T27" fmla="*/ 49 h 123"/>
                <a:gd name="T28" fmla="*/ 51 w 51"/>
                <a:gd name="T29" fmla="*/ 120 h 123"/>
                <a:gd name="T30" fmla="*/ 49 w 51"/>
                <a:gd name="T31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123">
                  <a:moveTo>
                    <a:pt x="49" y="123"/>
                  </a:moveTo>
                  <a:cubicBezTo>
                    <a:pt x="30" y="123"/>
                    <a:pt x="30" y="123"/>
                    <a:pt x="30" y="123"/>
                  </a:cubicBezTo>
                  <a:cubicBezTo>
                    <a:pt x="28" y="123"/>
                    <a:pt x="27" y="122"/>
                    <a:pt x="27" y="12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0" y="0"/>
                    <a:pt x="30" y="0"/>
                  </a:cubicBezTo>
                  <a:cubicBezTo>
                    <a:pt x="31" y="0"/>
                    <a:pt x="32" y="1"/>
                    <a:pt x="32" y="3"/>
                  </a:cubicBezTo>
                  <a:cubicBezTo>
                    <a:pt x="32" y="117"/>
                    <a:pt x="32" y="117"/>
                    <a:pt x="32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8"/>
                    <a:pt x="47" y="46"/>
                    <a:pt x="49" y="46"/>
                  </a:cubicBezTo>
                  <a:cubicBezTo>
                    <a:pt x="50" y="46"/>
                    <a:pt x="51" y="48"/>
                    <a:pt x="51" y="49"/>
                  </a:cubicBezTo>
                  <a:cubicBezTo>
                    <a:pt x="51" y="120"/>
                    <a:pt x="51" y="120"/>
                    <a:pt x="51" y="120"/>
                  </a:cubicBezTo>
                  <a:cubicBezTo>
                    <a:pt x="51" y="122"/>
                    <a:pt x="50" y="123"/>
                    <a:pt x="49" y="1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220">
              <a:extLst>
                <a:ext uri="{FF2B5EF4-FFF2-40B4-BE49-F238E27FC236}">
                  <a16:creationId xmlns="" xmlns:a16="http://schemas.microsoft.com/office/drawing/2014/main" id="{606C5713-898F-4ADB-9E6F-5ECA8C4F6E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0363" y="1296988"/>
              <a:ext cx="160338" cy="160338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5 h 38"/>
                <a:gd name="T12" fmla="*/ 5 w 38"/>
                <a:gd name="T13" fmla="*/ 19 h 38"/>
                <a:gd name="T14" fmla="*/ 19 w 38"/>
                <a:gd name="T15" fmla="*/ 32 h 38"/>
                <a:gd name="T16" fmla="*/ 32 w 38"/>
                <a:gd name="T17" fmla="*/ 19 h 38"/>
                <a:gd name="T18" fmla="*/ 19 w 38"/>
                <a:gd name="T19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8" y="38"/>
                    <a:pt x="0" y="2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9" y="0"/>
                    <a:pt x="38" y="8"/>
                    <a:pt x="38" y="19"/>
                  </a:cubicBezTo>
                  <a:cubicBezTo>
                    <a:pt x="38" y="29"/>
                    <a:pt x="29" y="38"/>
                    <a:pt x="19" y="38"/>
                  </a:cubicBezTo>
                  <a:close/>
                  <a:moveTo>
                    <a:pt x="19" y="5"/>
                  </a:moveTo>
                  <a:cubicBezTo>
                    <a:pt x="11" y="5"/>
                    <a:pt x="5" y="11"/>
                    <a:pt x="5" y="19"/>
                  </a:cubicBezTo>
                  <a:cubicBezTo>
                    <a:pt x="5" y="26"/>
                    <a:pt x="11" y="32"/>
                    <a:pt x="19" y="32"/>
                  </a:cubicBezTo>
                  <a:cubicBezTo>
                    <a:pt x="26" y="32"/>
                    <a:pt x="32" y="26"/>
                    <a:pt x="32" y="19"/>
                  </a:cubicBezTo>
                  <a:cubicBezTo>
                    <a:pt x="32" y="11"/>
                    <a:pt x="26" y="5"/>
                    <a:pt x="19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 221">
              <a:extLst>
                <a:ext uri="{FF2B5EF4-FFF2-40B4-BE49-F238E27FC236}">
                  <a16:creationId xmlns="" xmlns:a16="http://schemas.microsoft.com/office/drawing/2014/main" id="{37C91E96-D345-437A-A9B3-A4896B4CF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8" y="2052638"/>
              <a:ext cx="914400" cy="25400"/>
            </a:xfrm>
            <a:custGeom>
              <a:avLst/>
              <a:gdLst>
                <a:gd name="T0" fmla="*/ 214 w 217"/>
                <a:gd name="T1" fmla="*/ 6 h 6"/>
                <a:gd name="T2" fmla="*/ 3 w 217"/>
                <a:gd name="T3" fmla="*/ 6 h 6"/>
                <a:gd name="T4" fmla="*/ 0 w 217"/>
                <a:gd name="T5" fmla="*/ 3 h 6"/>
                <a:gd name="T6" fmla="*/ 3 w 217"/>
                <a:gd name="T7" fmla="*/ 0 h 6"/>
                <a:gd name="T8" fmla="*/ 214 w 217"/>
                <a:gd name="T9" fmla="*/ 0 h 6"/>
                <a:gd name="T10" fmla="*/ 217 w 217"/>
                <a:gd name="T11" fmla="*/ 3 h 6"/>
                <a:gd name="T12" fmla="*/ 214 w 217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7" h="6">
                  <a:moveTo>
                    <a:pt x="214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6" y="0"/>
                    <a:pt x="217" y="2"/>
                    <a:pt x="217" y="3"/>
                  </a:cubicBezTo>
                  <a:cubicBezTo>
                    <a:pt x="217" y="5"/>
                    <a:pt x="216" y="6"/>
                    <a:pt x="214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 222">
              <a:extLst>
                <a:ext uri="{FF2B5EF4-FFF2-40B4-BE49-F238E27FC236}">
                  <a16:creationId xmlns="" xmlns:a16="http://schemas.microsoft.com/office/drawing/2014/main" id="{9F75ED0B-B55B-441D-894A-B5D7FC32B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800" y="2124075"/>
              <a:ext cx="808038" cy="25400"/>
            </a:xfrm>
            <a:custGeom>
              <a:avLst/>
              <a:gdLst>
                <a:gd name="T0" fmla="*/ 189 w 192"/>
                <a:gd name="T1" fmla="*/ 6 h 6"/>
                <a:gd name="T2" fmla="*/ 3 w 192"/>
                <a:gd name="T3" fmla="*/ 6 h 6"/>
                <a:gd name="T4" fmla="*/ 0 w 192"/>
                <a:gd name="T5" fmla="*/ 3 h 6"/>
                <a:gd name="T6" fmla="*/ 3 w 192"/>
                <a:gd name="T7" fmla="*/ 0 h 6"/>
                <a:gd name="T8" fmla="*/ 189 w 192"/>
                <a:gd name="T9" fmla="*/ 0 h 6"/>
                <a:gd name="T10" fmla="*/ 192 w 192"/>
                <a:gd name="T11" fmla="*/ 3 h 6"/>
                <a:gd name="T12" fmla="*/ 189 w 192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6">
                  <a:moveTo>
                    <a:pt x="189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90" y="0"/>
                    <a:pt x="192" y="2"/>
                    <a:pt x="192" y="3"/>
                  </a:cubicBezTo>
                  <a:cubicBezTo>
                    <a:pt x="192" y="5"/>
                    <a:pt x="190" y="6"/>
                    <a:pt x="189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07" name="Прямая со стрелкой 206">
            <a:extLst>
              <a:ext uri="{FF2B5EF4-FFF2-40B4-BE49-F238E27FC236}">
                <a16:creationId xmlns="" xmlns:a16="http://schemas.microsoft.com/office/drawing/2014/main" id="{DFA9EBB4-6974-4682-91FE-F81BB68ACA1E}"/>
              </a:ext>
            </a:extLst>
          </p:cNvPr>
          <p:cNvCxnSpPr>
            <a:stCxn id="188" idx="6"/>
          </p:cNvCxnSpPr>
          <p:nvPr/>
        </p:nvCxnSpPr>
        <p:spPr>
          <a:xfrm flipV="1">
            <a:off x="3305302" y="5443290"/>
            <a:ext cx="1570542" cy="68504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Прямоугольник 207"/>
          <p:cNvSpPr/>
          <p:nvPr/>
        </p:nvSpPr>
        <p:spPr>
          <a:xfrm>
            <a:off x="11695610" y="6488668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12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105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5CC6B5F7-2730-4A4B-8515-B28E97CC5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3DE8498-0DAE-4806-B5BC-3C7370C1CE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54"/>
          <a:stretch/>
        </p:blipFill>
        <p:spPr>
          <a:xfrm>
            <a:off x="0" y="0"/>
            <a:ext cx="12192000" cy="103868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BC9FB58-8F93-4A01-98FB-9DA038CCFA8B}"/>
              </a:ext>
            </a:extLst>
          </p:cNvPr>
          <p:cNvSpPr/>
          <p:nvPr/>
        </p:nvSpPr>
        <p:spPr>
          <a:xfrm>
            <a:off x="319596" y="227395"/>
            <a:ext cx="9061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МЕХАНИЗМЫ РАСШИРЕНИЯ ДОСТУПА </a:t>
            </a:r>
          </a:p>
          <a:p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ВЫСШЕМУ ОБРАЗОВАНИЮ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AA4E757-8353-4E5E-9E04-3DE72439B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255924"/>
            <a:ext cx="1764739" cy="52662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814B83E-CA79-48B9-9275-C2A4C96179CD}"/>
              </a:ext>
            </a:extLst>
          </p:cNvPr>
          <p:cNvSpPr/>
          <p:nvPr/>
        </p:nvSpPr>
        <p:spPr>
          <a:xfrm>
            <a:off x="387154" y="91167"/>
            <a:ext cx="855720" cy="1955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1</a:t>
            </a:r>
          </a:p>
        </p:txBody>
      </p:sp>
      <p:sp>
        <p:nvSpPr>
          <p:cNvPr id="34" name="Скругленный прямоугольник 199">
            <a:extLst>
              <a:ext uri="{FF2B5EF4-FFF2-40B4-BE49-F238E27FC236}">
                <a16:creationId xmlns="" xmlns:a16="http://schemas.microsoft.com/office/drawing/2014/main" id="{70840AA9-D751-4AEF-A9F4-4A73E3B8A331}"/>
              </a:ext>
            </a:extLst>
          </p:cNvPr>
          <p:cNvSpPr/>
          <p:nvPr/>
        </p:nvSpPr>
        <p:spPr>
          <a:xfrm>
            <a:off x="699480" y="3602298"/>
            <a:ext cx="2887348" cy="76174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09D8EE-50BA-4626-A738-B7A2829EF1E1}"/>
              </a:ext>
            </a:extLst>
          </p:cNvPr>
          <p:cNvSpPr txBox="1"/>
          <p:nvPr/>
        </p:nvSpPr>
        <p:spPr>
          <a:xfrm>
            <a:off x="4419966" y="3928697"/>
            <a:ext cx="883575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kern="0"/>
            </a:defPPr>
            <a:lvl1pPr>
              <a:lnSpc>
                <a:spcPct val="80000"/>
              </a:lnSpc>
              <a:defRPr sz="1200">
                <a:solidFill>
                  <a:schemeClr val="tx1"/>
                </a:solidFill>
                <a:latin typeface="PT Sans Narrow" panose="020B0506020203020204" pitchFamily="34" charset="-5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</a:rPr>
              <a:t>~ ежегодно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</a:rPr>
              <a:t>на 1 (одного)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</a:rPr>
              <a:t>ребенка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10028B15-B7B9-4AF9-ACBF-5792245D5ED3}"/>
              </a:ext>
            </a:extLst>
          </p:cNvPr>
          <p:cNvSpPr txBox="1"/>
          <p:nvPr/>
        </p:nvSpPr>
        <p:spPr>
          <a:xfrm>
            <a:off x="3801917" y="3644252"/>
            <a:ext cx="896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>
              <a:defRPr sz="3600" b="1">
                <a:solidFill>
                  <a:srgbClr val="0070C0"/>
                </a:solidFill>
                <a:latin typeface="Bebas Neue Bold" panose="020B0606020202050201" pitchFamily="34" charset="-5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60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99202F87-CF7A-4F1D-8A52-C8BDC83D4454}"/>
              </a:ext>
            </a:extLst>
          </p:cNvPr>
          <p:cNvSpPr txBox="1"/>
          <p:nvPr/>
        </p:nvSpPr>
        <p:spPr>
          <a:xfrm>
            <a:off x="4413412" y="3694252"/>
            <a:ext cx="938077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тыс. тенге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582AB889-A128-44F1-A902-82CE0BC61BCC}"/>
              </a:ext>
            </a:extLst>
          </p:cNvPr>
          <p:cNvSpPr txBox="1"/>
          <p:nvPr/>
        </p:nvSpPr>
        <p:spPr>
          <a:xfrm>
            <a:off x="4425027" y="5468969"/>
            <a:ext cx="872355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kern="0"/>
            </a:defPPr>
            <a:lvl1pPr>
              <a:lnSpc>
                <a:spcPct val="80000"/>
              </a:lnSpc>
              <a:defRPr sz="1200">
                <a:solidFill>
                  <a:schemeClr val="tx1"/>
                </a:solidFill>
                <a:latin typeface="PT Sans Narrow" panose="020B0506020203020204" pitchFamily="34" charset="-5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</a:rPr>
              <a:t>срок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</a:rPr>
              <a:t>накоплений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6F1357F-E4A5-4E80-96DE-CD2542DEDC9E}"/>
              </a:ext>
            </a:extLst>
          </p:cNvPr>
          <p:cNvSpPr txBox="1"/>
          <p:nvPr/>
        </p:nvSpPr>
        <p:spPr>
          <a:xfrm>
            <a:off x="3862268" y="5188142"/>
            <a:ext cx="721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0"/>
            </a:defPPr>
            <a:lvl1pPr>
              <a:defRPr sz="3600" b="1">
                <a:solidFill>
                  <a:srgbClr val="0070C0"/>
                </a:solidFill>
                <a:latin typeface="Bebas Neue Bold" panose="020B0606020202050201" pitchFamily="34" charset="-5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18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E54EC945-B128-4BA4-AE0A-60D0A3268D74}"/>
              </a:ext>
            </a:extLst>
          </p:cNvPr>
          <p:cNvSpPr txBox="1"/>
          <p:nvPr/>
        </p:nvSpPr>
        <p:spPr>
          <a:xfrm>
            <a:off x="4419966" y="5223033"/>
            <a:ext cx="431528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лет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68188038-2102-42F9-9C96-68A16FEACCBB}"/>
              </a:ext>
            </a:extLst>
          </p:cNvPr>
          <p:cNvCxnSpPr/>
          <p:nvPr/>
        </p:nvCxnSpPr>
        <p:spPr>
          <a:xfrm>
            <a:off x="8548214" y="5396277"/>
            <a:ext cx="0" cy="1075449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BAFC8857-752E-4EC3-9C63-09526C8D1C85}"/>
              </a:ext>
            </a:extLst>
          </p:cNvPr>
          <p:cNvSpPr/>
          <p:nvPr/>
        </p:nvSpPr>
        <p:spPr>
          <a:xfrm>
            <a:off x="601398" y="1314316"/>
            <a:ext cx="41888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ПРОГРАММА «НАЦИОНАЛЬНЫЙ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ФОНД – ДЕТЯМ»: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отчисление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50%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от ежегодного инвестиционного дохода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Нацфонда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на специальные накопительные счета детей до достижения ими 18 лет, без права досрочного снятия, на приобретение жилья и получение образования.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E349BE68-A40E-4E2A-ABF5-D1356456487D}"/>
              </a:ext>
            </a:extLst>
          </p:cNvPr>
          <p:cNvSpPr/>
          <p:nvPr/>
        </p:nvSpPr>
        <p:spPr>
          <a:xfrm>
            <a:off x="6338634" y="1317229"/>
            <a:ext cx="48736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ПРЕДЛОЖЕНИЕ: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использование средств «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НацФонд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</a:rPr>
              <a:t> – детям» в государственной образовательной накопительной системе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5EC67D36-B1B9-484F-A956-528A74CD1557}"/>
              </a:ext>
            </a:extLst>
          </p:cNvPr>
          <p:cNvSpPr txBox="1"/>
          <p:nvPr/>
        </p:nvSpPr>
        <p:spPr>
          <a:xfrm>
            <a:off x="1502968" y="3666828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~0,</a:t>
            </a:r>
            <a:r>
              <a:rPr kumimoji="0" lang="ru-RU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84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01BD364-17B3-406B-935A-79EC650DB95D}"/>
              </a:ext>
            </a:extLst>
          </p:cNvPr>
          <p:cNvSpPr txBox="1"/>
          <p:nvPr/>
        </p:nvSpPr>
        <p:spPr>
          <a:xfrm>
            <a:off x="2598158" y="3731779"/>
            <a:ext cx="681597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трлн.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тенге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7228A5E-24D8-4E8D-9755-FCFAE56163CE}"/>
              </a:ext>
            </a:extLst>
          </p:cNvPr>
          <p:cNvSpPr txBox="1"/>
          <p:nvPr/>
        </p:nvSpPr>
        <p:spPr>
          <a:xfrm>
            <a:off x="727136" y="4512267"/>
            <a:ext cx="2859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</a:rPr>
              <a:t>ежегодно 50%  от инвестиционного дохода Национального Фонда</a:t>
            </a:r>
          </a:p>
        </p:txBody>
      </p:sp>
      <p:sp>
        <p:nvSpPr>
          <p:cNvPr id="47" name="Freeform 731">
            <a:extLst>
              <a:ext uri="{FF2B5EF4-FFF2-40B4-BE49-F238E27FC236}">
                <a16:creationId xmlns="" xmlns:a16="http://schemas.microsoft.com/office/drawing/2014/main" id="{57A3000D-A726-4FD5-91E6-7BF525885BD2}"/>
              </a:ext>
            </a:extLst>
          </p:cNvPr>
          <p:cNvSpPr>
            <a:spLocks noEditPoints="1"/>
          </p:cNvSpPr>
          <p:nvPr/>
        </p:nvSpPr>
        <p:spPr bwMode="auto">
          <a:xfrm>
            <a:off x="800632" y="3947087"/>
            <a:ext cx="310940" cy="292572"/>
          </a:xfrm>
          <a:custGeom>
            <a:avLst/>
            <a:gdLst>
              <a:gd name="T0" fmla="*/ 53 w 106"/>
              <a:gd name="T1" fmla="*/ 100 h 100"/>
              <a:gd name="T2" fmla="*/ 36 w 106"/>
              <a:gd name="T3" fmla="*/ 96 h 100"/>
              <a:gd name="T4" fmla="*/ 10 w 106"/>
              <a:gd name="T5" fmla="*/ 36 h 100"/>
              <a:gd name="T6" fmla="*/ 70 w 106"/>
              <a:gd name="T7" fmla="*/ 10 h 100"/>
              <a:gd name="T8" fmla="*/ 96 w 106"/>
              <a:gd name="T9" fmla="*/ 70 h 100"/>
              <a:gd name="T10" fmla="*/ 71 w 106"/>
              <a:gd name="T11" fmla="*/ 96 h 100"/>
              <a:gd name="T12" fmla="*/ 53 w 106"/>
              <a:gd name="T13" fmla="*/ 100 h 100"/>
              <a:gd name="T14" fmla="*/ 53 w 106"/>
              <a:gd name="T15" fmla="*/ 12 h 100"/>
              <a:gd name="T16" fmla="*/ 37 w 106"/>
              <a:gd name="T17" fmla="*/ 15 h 100"/>
              <a:gd name="T18" fmla="*/ 15 w 106"/>
              <a:gd name="T19" fmla="*/ 38 h 100"/>
              <a:gd name="T20" fmla="*/ 38 w 106"/>
              <a:gd name="T21" fmla="*/ 91 h 100"/>
              <a:gd name="T22" fmla="*/ 69 w 106"/>
              <a:gd name="T23" fmla="*/ 90 h 100"/>
              <a:gd name="T24" fmla="*/ 91 w 106"/>
              <a:gd name="T25" fmla="*/ 68 h 100"/>
              <a:gd name="T26" fmla="*/ 91 w 106"/>
              <a:gd name="T27" fmla="*/ 37 h 100"/>
              <a:gd name="T28" fmla="*/ 68 w 106"/>
              <a:gd name="T29" fmla="*/ 15 h 100"/>
              <a:gd name="T30" fmla="*/ 53 w 106"/>
              <a:gd name="T31" fmla="*/ 1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6" h="100">
                <a:moveTo>
                  <a:pt x="53" y="100"/>
                </a:moveTo>
                <a:cubicBezTo>
                  <a:pt x="47" y="100"/>
                  <a:pt x="41" y="99"/>
                  <a:pt x="36" y="96"/>
                </a:cubicBezTo>
                <a:cubicBezTo>
                  <a:pt x="12" y="87"/>
                  <a:pt x="0" y="60"/>
                  <a:pt x="10" y="36"/>
                </a:cubicBezTo>
                <a:cubicBezTo>
                  <a:pt x="19" y="12"/>
                  <a:pt x="46" y="0"/>
                  <a:pt x="70" y="10"/>
                </a:cubicBezTo>
                <a:cubicBezTo>
                  <a:pt x="94" y="19"/>
                  <a:pt x="106" y="46"/>
                  <a:pt x="96" y="70"/>
                </a:cubicBezTo>
                <a:cubicBezTo>
                  <a:pt x="92" y="82"/>
                  <a:pt x="83" y="91"/>
                  <a:pt x="71" y="96"/>
                </a:cubicBezTo>
                <a:cubicBezTo>
                  <a:pt x="66" y="98"/>
                  <a:pt x="59" y="100"/>
                  <a:pt x="53" y="100"/>
                </a:cubicBezTo>
                <a:close/>
                <a:moveTo>
                  <a:pt x="53" y="12"/>
                </a:moveTo>
                <a:cubicBezTo>
                  <a:pt x="48" y="12"/>
                  <a:pt x="42" y="13"/>
                  <a:pt x="37" y="15"/>
                </a:cubicBezTo>
                <a:cubicBezTo>
                  <a:pt x="27" y="20"/>
                  <a:pt x="19" y="28"/>
                  <a:pt x="15" y="38"/>
                </a:cubicBezTo>
                <a:cubicBezTo>
                  <a:pt x="7" y="59"/>
                  <a:pt x="17" y="83"/>
                  <a:pt x="38" y="91"/>
                </a:cubicBezTo>
                <a:cubicBezTo>
                  <a:pt x="48" y="95"/>
                  <a:pt x="59" y="95"/>
                  <a:pt x="69" y="90"/>
                </a:cubicBezTo>
                <a:cubicBezTo>
                  <a:pt x="79" y="86"/>
                  <a:pt x="87" y="78"/>
                  <a:pt x="91" y="68"/>
                </a:cubicBezTo>
                <a:cubicBezTo>
                  <a:pt x="95" y="58"/>
                  <a:pt x="95" y="47"/>
                  <a:pt x="91" y="37"/>
                </a:cubicBezTo>
                <a:cubicBezTo>
                  <a:pt x="86" y="27"/>
                  <a:pt x="78" y="19"/>
                  <a:pt x="68" y="15"/>
                </a:cubicBezTo>
                <a:cubicBezTo>
                  <a:pt x="63" y="13"/>
                  <a:pt x="58" y="12"/>
                  <a:pt x="53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8" name="Freeform 734">
            <a:extLst>
              <a:ext uri="{FF2B5EF4-FFF2-40B4-BE49-F238E27FC236}">
                <a16:creationId xmlns="" xmlns:a16="http://schemas.microsoft.com/office/drawing/2014/main" id="{64132B73-2165-4D23-BC9F-7E4881395C3E}"/>
              </a:ext>
            </a:extLst>
          </p:cNvPr>
          <p:cNvSpPr>
            <a:spLocks noEditPoints="1"/>
          </p:cNvSpPr>
          <p:nvPr/>
        </p:nvSpPr>
        <p:spPr bwMode="auto">
          <a:xfrm>
            <a:off x="1111572" y="4177996"/>
            <a:ext cx="120702" cy="61663"/>
          </a:xfrm>
          <a:custGeom>
            <a:avLst/>
            <a:gdLst>
              <a:gd name="T0" fmla="*/ 37 w 41"/>
              <a:gd name="T1" fmla="*/ 21 h 21"/>
              <a:gd name="T2" fmla="*/ 4 w 41"/>
              <a:gd name="T3" fmla="*/ 21 h 21"/>
              <a:gd name="T4" fmla="*/ 0 w 41"/>
              <a:gd name="T5" fmla="*/ 15 h 21"/>
              <a:gd name="T6" fmla="*/ 0 w 41"/>
              <a:gd name="T7" fmla="*/ 5 h 21"/>
              <a:gd name="T8" fmla="*/ 4 w 41"/>
              <a:gd name="T9" fmla="*/ 0 h 21"/>
              <a:gd name="T10" fmla="*/ 37 w 41"/>
              <a:gd name="T11" fmla="*/ 0 h 21"/>
              <a:gd name="T12" fmla="*/ 41 w 41"/>
              <a:gd name="T13" fmla="*/ 5 h 21"/>
              <a:gd name="T14" fmla="*/ 41 w 41"/>
              <a:gd name="T15" fmla="*/ 15 h 21"/>
              <a:gd name="T16" fmla="*/ 37 w 41"/>
              <a:gd name="T17" fmla="*/ 21 h 21"/>
              <a:gd name="T18" fmla="*/ 5 w 41"/>
              <a:gd name="T19" fmla="*/ 15 h 21"/>
              <a:gd name="T20" fmla="*/ 36 w 41"/>
              <a:gd name="T21" fmla="*/ 15 h 21"/>
              <a:gd name="T22" fmla="*/ 36 w 41"/>
              <a:gd name="T23" fmla="*/ 6 h 21"/>
              <a:gd name="T24" fmla="*/ 5 w 41"/>
              <a:gd name="T25" fmla="*/ 6 h 21"/>
              <a:gd name="T26" fmla="*/ 5 w 41"/>
              <a:gd name="T27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1" h="21">
                <a:moveTo>
                  <a:pt x="37" y="21"/>
                </a:moveTo>
                <a:cubicBezTo>
                  <a:pt x="4" y="21"/>
                  <a:pt x="4" y="21"/>
                  <a:pt x="4" y="21"/>
                </a:cubicBezTo>
                <a:cubicBezTo>
                  <a:pt x="1" y="21"/>
                  <a:pt x="0" y="18"/>
                  <a:pt x="0" y="1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1" y="0"/>
                  <a:pt x="4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0" y="0"/>
                  <a:pt x="41" y="2"/>
                  <a:pt x="41" y="5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8"/>
                  <a:pt x="40" y="21"/>
                  <a:pt x="37" y="21"/>
                </a:cubicBezTo>
                <a:close/>
                <a:moveTo>
                  <a:pt x="5" y="15"/>
                </a:moveTo>
                <a:cubicBezTo>
                  <a:pt x="36" y="15"/>
                  <a:pt x="36" y="15"/>
                  <a:pt x="36" y="15"/>
                </a:cubicBezTo>
                <a:cubicBezTo>
                  <a:pt x="36" y="6"/>
                  <a:pt x="36" y="6"/>
                  <a:pt x="36" y="6"/>
                </a:cubicBezTo>
                <a:cubicBezTo>
                  <a:pt x="5" y="6"/>
                  <a:pt x="5" y="6"/>
                  <a:pt x="5" y="6"/>
                </a:cubicBezTo>
                <a:lnTo>
                  <a:pt x="5" y="1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9" name="Freeform 735">
            <a:extLst>
              <a:ext uri="{FF2B5EF4-FFF2-40B4-BE49-F238E27FC236}">
                <a16:creationId xmlns="" xmlns:a16="http://schemas.microsoft.com/office/drawing/2014/main" id="{F8E4F316-0790-424E-9BA2-1FD87ACBD0F8}"/>
              </a:ext>
            </a:extLst>
          </p:cNvPr>
          <p:cNvSpPr>
            <a:spLocks/>
          </p:cNvSpPr>
          <p:nvPr/>
        </p:nvSpPr>
        <p:spPr bwMode="auto">
          <a:xfrm>
            <a:off x="817687" y="4222604"/>
            <a:ext cx="495930" cy="17055"/>
          </a:xfrm>
          <a:custGeom>
            <a:avLst/>
            <a:gdLst>
              <a:gd name="T0" fmla="*/ 166 w 169"/>
              <a:gd name="T1" fmla="*/ 6 h 6"/>
              <a:gd name="T2" fmla="*/ 3 w 169"/>
              <a:gd name="T3" fmla="*/ 6 h 6"/>
              <a:gd name="T4" fmla="*/ 0 w 169"/>
              <a:gd name="T5" fmla="*/ 3 h 6"/>
              <a:gd name="T6" fmla="*/ 3 w 169"/>
              <a:gd name="T7" fmla="*/ 0 h 6"/>
              <a:gd name="T8" fmla="*/ 166 w 169"/>
              <a:gd name="T9" fmla="*/ 0 h 6"/>
              <a:gd name="T10" fmla="*/ 169 w 169"/>
              <a:gd name="T11" fmla="*/ 3 h 6"/>
              <a:gd name="T12" fmla="*/ 166 w 169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" h="6">
                <a:moveTo>
                  <a:pt x="166" y="6"/>
                </a:moveTo>
                <a:cubicBezTo>
                  <a:pt x="3" y="6"/>
                  <a:pt x="3" y="6"/>
                  <a:pt x="3" y="6"/>
                </a:cubicBezTo>
                <a:cubicBezTo>
                  <a:pt x="2" y="6"/>
                  <a:pt x="0" y="4"/>
                  <a:pt x="0" y="3"/>
                </a:cubicBezTo>
                <a:cubicBezTo>
                  <a:pt x="0" y="1"/>
                  <a:pt x="2" y="0"/>
                  <a:pt x="3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8" y="0"/>
                  <a:pt x="169" y="1"/>
                  <a:pt x="169" y="3"/>
                </a:cubicBezTo>
                <a:cubicBezTo>
                  <a:pt x="169" y="4"/>
                  <a:pt x="168" y="6"/>
                  <a:pt x="166" y="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0" name="Freeform 736">
            <a:extLst>
              <a:ext uri="{FF2B5EF4-FFF2-40B4-BE49-F238E27FC236}">
                <a16:creationId xmlns="" xmlns:a16="http://schemas.microsoft.com/office/drawing/2014/main" id="{5C67A631-D60A-4032-A304-242D87AFEA1D}"/>
              </a:ext>
            </a:extLst>
          </p:cNvPr>
          <p:cNvSpPr>
            <a:spLocks/>
          </p:cNvSpPr>
          <p:nvPr/>
        </p:nvSpPr>
        <p:spPr bwMode="auto">
          <a:xfrm>
            <a:off x="1081396" y="4003503"/>
            <a:ext cx="115455" cy="60351"/>
          </a:xfrm>
          <a:custGeom>
            <a:avLst/>
            <a:gdLst>
              <a:gd name="T0" fmla="*/ 35 w 39"/>
              <a:gd name="T1" fmla="*/ 21 h 21"/>
              <a:gd name="T2" fmla="*/ 10 w 39"/>
              <a:gd name="T3" fmla="*/ 21 h 21"/>
              <a:gd name="T4" fmla="*/ 7 w 39"/>
              <a:gd name="T5" fmla="*/ 18 h 21"/>
              <a:gd name="T6" fmla="*/ 10 w 39"/>
              <a:gd name="T7" fmla="*/ 15 h 21"/>
              <a:gd name="T8" fmla="*/ 34 w 39"/>
              <a:gd name="T9" fmla="*/ 15 h 21"/>
              <a:gd name="T10" fmla="*/ 34 w 39"/>
              <a:gd name="T11" fmla="*/ 6 h 21"/>
              <a:gd name="T12" fmla="*/ 3 w 39"/>
              <a:gd name="T13" fmla="*/ 6 h 21"/>
              <a:gd name="T14" fmla="*/ 0 w 39"/>
              <a:gd name="T15" fmla="*/ 3 h 21"/>
              <a:gd name="T16" fmla="*/ 3 w 39"/>
              <a:gd name="T17" fmla="*/ 0 h 21"/>
              <a:gd name="T18" fmla="*/ 35 w 39"/>
              <a:gd name="T19" fmla="*/ 0 h 21"/>
              <a:gd name="T20" fmla="*/ 39 w 39"/>
              <a:gd name="T21" fmla="*/ 6 h 21"/>
              <a:gd name="T22" fmla="*/ 39 w 39"/>
              <a:gd name="T23" fmla="*/ 16 h 21"/>
              <a:gd name="T24" fmla="*/ 35 w 39"/>
              <a:gd name="T2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" h="21">
                <a:moveTo>
                  <a:pt x="35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8" y="21"/>
                  <a:pt x="7" y="20"/>
                  <a:pt x="7" y="18"/>
                </a:cubicBezTo>
                <a:cubicBezTo>
                  <a:pt x="7" y="16"/>
                  <a:pt x="8" y="15"/>
                  <a:pt x="10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6"/>
                  <a:pt x="34" y="6"/>
                  <a:pt x="34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39" y="2"/>
                  <a:pt x="39" y="6"/>
                </a:cubicBezTo>
                <a:cubicBezTo>
                  <a:pt x="39" y="16"/>
                  <a:pt x="39" y="16"/>
                  <a:pt x="39" y="16"/>
                </a:cubicBezTo>
                <a:cubicBezTo>
                  <a:pt x="39" y="19"/>
                  <a:pt x="38" y="21"/>
                  <a:pt x="35" y="2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1" name="Freeform 737">
            <a:extLst>
              <a:ext uri="{FF2B5EF4-FFF2-40B4-BE49-F238E27FC236}">
                <a16:creationId xmlns="" xmlns:a16="http://schemas.microsoft.com/office/drawing/2014/main" id="{E4FFD128-2D6A-41ED-BD9D-14994A2DD7BE}"/>
              </a:ext>
            </a:extLst>
          </p:cNvPr>
          <p:cNvSpPr>
            <a:spLocks/>
          </p:cNvSpPr>
          <p:nvPr/>
        </p:nvSpPr>
        <p:spPr bwMode="auto">
          <a:xfrm>
            <a:off x="1081396" y="4003503"/>
            <a:ext cx="177118" cy="60351"/>
          </a:xfrm>
          <a:custGeom>
            <a:avLst/>
            <a:gdLst>
              <a:gd name="T0" fmla="*/ 55 w 60"/>
              <a:gd name="T1" fmla="*/ 21 h 21"/>
              <a:gd name="T2" fmla="*/ 10 w 60"/>
              <a:gd name="T3" fmla="*/ 21 h 21"/>
              <a:gd name="T4" fmla="*/ 7 w 60"/>
              <a:gd name="T5" fmla="*/ 18 h 21"/>
              <a:gd name="T6" fmla="*/ 10 w 60"/>
              <a:gd name="T7" fmla="*/ 15 h 21"/>
              <a:gd name="T8" fmla="*/ 54 w 60"/>
              <a:gd name="T9" fmla="*/ 15 h 21"/>
              <a:gd name="T10" fmla="*/ 54 w 60"/>
              <a:gd name="T11" fmla="*/ 6 h 21"/>
              <a:gd name="T12" fmla="*/ 3 w 60"/>
              <a:gd name="T13" fmla="*/ 6 h 21"/>
              <a:gd name="T14" fmla="*/ 0 w 60"/>
              <a:gd name="T15" fmla="*/ 3 h 21"/>
              <a:gd name="T16" fmla="*/ 3 w 60"/>
              <a:gd name="T17" fmla="*/ 0 h 21"/>
              <a:gd name="T18" fmla="*/ 55 w 60"/>
              <a:gd name="T19" fmla="*/ 0 h 21"/>
              <a:gd name="T20" fmla="*/ 60 w 60"/>
              <a:gd name="T21" fmla="*/ 6 h 21"/>
              <a:gd name="T22" fmla="*/ 60 w 60"/>
              <a:gd name="T23" fmla="*/ 16 h 21"/>
              <a:gd name="T24" fmla="*/ 55 w 60"/>
              <a:gd name="T2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0" h="21">
                <a:moveTo>
                  <a:pt x="55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8" y="21"/>
                  <a:pt x="7" y="20"/>
                  <a:pt x="7" y="18"/>
                </a:cubicBezTo>
                <a:cubicBezTo>
                  <a:pt x="7" y="16"/>
                  <a:pt x="8" y="15"/>
                  <a:pt x="10" y="15"/>
                </a:cubicBezTo>
                <a:cubicBezTo>
                  <a:pt x="54" y="15"/>
                  <a:pt x="54" y="15"/>
                  <a:pt x="54" y="15"/>
                </a:cubicBezTo>
                <a:cubicBezTo>
                  <a:pt x="54" y="6"/>
                  <a:pt x="54" y="6"/>
                  <a:pt x="54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8" y="0"/>
                  <a:pt x="60" y="3"/>
                  <a:pt x="60" y="6"/>
                </a:cubicBezTo>
                <a:cubicBezTo>
                  <a:pt x="60" y="16"/>
                  <a:pt x="60" y="16"/>
                  <a:pt x="60" y="16"/>
                </a:cubicBezTo>
                <a:cubicBezTo>
                  <a:pt x="60" y="19"/>
                  <a:pt x="58" y="21"/>
                  <a:pt x="55" y="2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2" name="Freeform 738">
            <a:extLst>
              <a:ext uri="{FF2B5EF4-FFF2-40B4-BE49-F238E27FC236}">
                <a16:creationId xmlns="" xmlns:a16="http://schemas.microsoft.com/office/drawing/2014/main" id="{BC4FCA7E-3B05-4FDA-9008-B99E350489F7}"/>
              </a:ext>
            </a:extLst>
          </p:cNvPr>
          <p:cNvSpPr>
            <a:spLocks/>
          </p:cNvSpPr>
          <p:nvPr/>
        </p:nvSpPr>
        <p:spPr bwMode="auto">
          <a:xfrm>
            <a:off x="1108948" y="4090094"/>
            <a:ext cx="119391" cy="61663"/>
          </a:xfrm>
          <a:custGeom>
            <a:avLst/>
            <a:gdLst>
              <a:gd name="T0" fmla="*/ 37 w 41"/>
              <a:gd name="T1" fmla="*/ 21 h 21"/>
              <a:gd name="T2" fmla="*/ 3 w 41"/>
              <a:gd name="T3" fmla="*/ 21 h 21"/>
              <a:gd name="T4" fmla="*/ 0 w 41"/>
              <a:gd name="T5" fmla="*/ 18 h 21"/>
              <a:gd name="T6" fmla="*/ 3 w 41"/>
              <a:gd name="T7" fmla="*/ 15 h 21"/>
              <a:gd name="T8" fmla="*/ 35 w 41"/>
              <a:gd name="T9" fmla="*/ 15 h 21"/>
              <a:gd name="T10" fmla="*/ 35 w 41"/>
              <a:gd name="T11" fmla="*/ 6 h 21"/>
              <a:gd name="T12" fmla="*/ 3 w 41"/>
              <a:gd name="T13" fmla="*/ 6 h 21"/>
              <a:gd name="T14" fmla="*/ 0 w 41"/>
              <a:gd name="T15" fmla="*/ 3 h 21"/>
              <a:gd name="T16" fmla="*/ 3 w 41"/>
              <a:gd name="T17" fmla="*/ 0 h 21"/>
              <a:gd name="T18" fmla="*/ 37 w 41"/>
              <a:gd name="T19" fmla="*/ 0 h 21"/>
              <a:gd name="T20" fmla="*/ 41 w 41"/>
              <a:gd name="T21" fmla="*/ 5 h 21"/>
              <a:gd name="T22" fmla="*/ 41 w 41"/>
              <a:gd name="T23" fmla="*/ 15 h 21"/>
              <a:gd name="T24" fmla="*/ 37 w 41"/>
              <a:gd name="T2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" h="21">
                <a:moveTo>
                  <a:pt x="37" y="21"/>
                </a:move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19"/>
                  <a:pt x="0" y="18"/>
                </a:cubicBezTo>
                <a:cubicBezTo>
                  <a:pt x="0" y="16"/>
                  <a:pt x="1" y="15"/>
                  <a:pt x="3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6"/>
                  <a:pt x="35" y="6"/>
                  <a:pt x="35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4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2"/>
                  <a:pt x="41" y="5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9"/>
                  <a:pt x="39" y="21"/>
                  <a:pt x="37" y="2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3" name="Freeform 739">
            <a:extLst>
              <a:ext uri="{FF2B5EF4-FFF2-40B4-BE49-F238E27FC236}">
                <a16:creationId xmlns="" xmlns:a16="http://schemas.microsoft.com/office/drawing/2014/main" id="{8A66535F-8217-4818-8446-E29F22BC7488}"/>
              </a:ext>
            </a:extLst>
          </p:cNvPr>
          <p:cNvSpPr>
            <a:spLocks/>
          </p:cNvSpPr>
          <p:nvPr/>
        </p:nvSpPr>
        <p:spPr bwMode="auto">
          <a:xfrm>
            <a:off x="1102388" y="4046798"/>
            <a:ext cx="111519" cy="61663"/>
          </a:xfrm>
          <a:custGeom>
            <a:avLst/>
            <a:gdLst>
              <a:gd name="T0" fmla="*/ 33 w 38"/>
              <a:gd name="T1" fmla="*/ 21 h 21"/>
              <a:gd name="T2" fmla="*/ 5 w 38"/>
              <a:gd name="T3" fmla="*/ 21 h 21"/>
              <a:gd name="T4" fmla="*/ 2 w 38"/>
              <a:gd name="T5" fmla="*/ 18 h 21"/>
              <a:gd name="T6" fmla="*/ 5 w 38"/>
              <a:gd name="T7" fmla="*/ 15 h 21"/>
              <a:gd name="T8" fmla="*/ 32 w 38"/>
              <a:gd name="T9" fmla="*/ 15 h 21"/>
              <a:gd name="T10" fmla="*/ 32 w 38"/>
              <a:gd name="T11" fmla="*/ 6 h 21"/>
              <a:gd name="T12" fmla="*/ 3 w 38"/>
              <a:gd name="T13" fmla="*/ 6 h 21"/>
              <a:gd name="T14" fmla="*/ 0 w 38"/>
              <a:gd name="T15" fmla="*/ 3 h 21"/>
              <a:gd name="T16" fmla="*/ 3 w 38"/>
              <a:gd name="T17" fmla="*/ 0 h 21"/>
              <a:gd name="T18" fmla="*/ 33 w 38"/>
              <a:gd name="T19" fmla="*/ 0 h 21"/>
              <a:gd name="T20" fmla="*/ 38 w 38"/>
              <a:gd name="T21" fmla="*/ 5 h 21"/>
              <a:gd name="T22" fmla="*/ 38 w 38"/>
              <a:gd name="T23" fmla="*/ 15 h 21"/>
              <a:gd name="T24" fmla="*/ 33 w 38"/>
              <a:gd name="T2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" h="21">
                <a:moveTo>
                  <a:pt x="33" y="21"/>
                </a:moveTo>
                <a:cubicBezTo>
                  <a:pt x="5" y="21"/>
                  <a:pt x="5" y="21"/>
                  <a:pt x="5" y="21"/>
                </a:cubicBezTo>
                <a:cubicBezTo>
                  <a:pt x="3" y="21"/>
                  <a:pt x="2" y="20"/>
                  <a:pt x="2" y="18"/>
                </a:cubicBezTo>
                <a:cubicBezTo>
                  <a:pt x="2" y="16"/>
                  <a:pt x="3" y="15"/>
                  <a:pt x="5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6"/>
                  <a:pt x="32" y="6"/>
                  <a:pt x="32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6" y="0"/>
                  <a:pt x="38" y="2"/>
                  <a:pt x="38" y="5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19"/>
                  <a:pt x="36" y="21"/>
                  <a:pt x="33" y="2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4" name="Freeform 740">
            <a:extLst>
              <a:ext uri="{FF2B5EF4-FFF2-40B4-BE49-F238E27FC236}">
                <a16:creationId xmlns="" xmlns:a16="http://schemas.microsoft.com/office/drawing/2014/main" id="{7DB0C6ED-C8D0-4AB0-A7E3-E3ABB5E7D0DE}"/>
              </a:ext>
            </a:extLst>
          </p:cNvPr>
          <p:cNvSpPr>
            <a:spLocks/>
          </p:cNvSpPr>
          <p:nvPr/>
        </p:nvSpPr>
        <p:spPr bwMode="auto">
          <a:xfrm>
            <a:off x="1102388" y="4046798"/>
            <a:ext cx="170558" cy="61663"/>
          </a:xfrm>
          <a:custGeom>
            <a:avLst/>
            <a:gdLst>
              <a:gd name="T0" fmla="*/ 53 w 58"/>
              <a:gd name="T1" fmla="*/ 21 h 21"/>
              <a:gd name="T2" fmla="*/ 5 w 58"/>
              <a:gd name="T3" fmla="*/ 21 h 21"/>
              <a:gd name="T4" fmla="*/ 2 w 58"/>
              <a:gd name="T5" fmla="*/ 18 h 21"/>
              <a:gd name="T6" fmla="*/ 5 w 58"/>
              <a:gd name="T7" fmla="*/ 15 h 21"/>
              <a:gd name="T8" fmla="*/ 52 w 58"/>
              <a:gd name="T9" fmla="*/ 15 h 21"/>
              <a:gd name="T10" fmla="*/ 52 w 58"/>
              <a:gd name="T11" fmla="*/ 6 h 21"/>
              <a:gd name="T12" fmla="*/ 3 w 58"/>
              <a:gd name="T13" fmla="*/ 6 h 21"/>
              <a:gd name="T14" fmla="*/ 0 w 58"/>
              <a:gd name="T15" fmla="*/ 3 h 21"/>
              <a:gd name="T16" fmla="*/ 3 w 58"/>
              <a:gd name="T17" fmla="*/ 0 h 21"/>
              <a:gd name="T18" fmla="*/ 53 w 58"/>
              <a:gd name="T19" fmla="*/ 0 h 21"/>
              <a:gd name="T20" fmla="*/ 58 w 58"/>
              <a:gd name="T21" fmla="*/ 5 h 21"/>
              <a:gd name="T22" fmla="*/ 58 w 58"/>
              <a:gd name="T23" fmla="*/ 15 h 21"/>
              <a:gd name="T24" fmla="*/ 53 w 58"/>
              <a:gd name="T2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8" h="21">
                <a:moveTo>
                  <a:pt x="53" y="21"/>
                </a:moveTo>
                <a:cubicBezTo>
                  <a:pt x="5" y="21"/>
                  <a:pt x="5" y="21"/>
                  <a:pt x="5" y="21"/>
                </a:cubicBezTo>
                <a:cubicBezTo>
                  <a:pt x="3" y="21"/>
                  <a:pt x="2" y="20"/>
                  <a:pt x="2" y="18"/>
                </a:cubicBezTo>
                <a:cubicBezTo>
                  <a:pt x="2" y="16"/>
                  <a:pt x="3" y="15"/>
                  <a:pt x="5" y="15"/>
                </a:cubicBezTo>
                <a:cubicBezTo>
                  <a:pt x="52" y="15"/>
                  <a:pt x="52" y="15"/>
                  <a:pt x="52" y="15"/>
                </a:cubicBezTo>
                <a:cubicBezTo>
                  <a:pt x="52" y="6"/>
                  <a:pt x="52" y="6"/>
                  <a:pt x="52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6" y="0"/>
                  <a:pt x="58" y="2"/>
                  <a:pt x="58" y="5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8"/>
                  <a:pt x="56" y="21"/>
                  <a:pt x="53" y="2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5" name="Freeform 741">
            <a:extLst>
              <a:ext uri="{FF2B5EF4-FFF2-40B4-BE49-F238E27FC236}">
                <a16:creationId xmlns="" xmlns:a16="http://schemas.microsoft.com/office/drawing/2014/main" id="{F0705554-C2DB-4E72-84F0-450F55F6453C}"/>
              </a:ext>
            </a:extLst>
          </p:cNvPr>
          <p:cNvSpPr>
            <a:spLocks/>
          </p:cNvSpPr>
          <p:nvPr/>
        </p:nvSpPr>
        <p:spPr bwMode="auto">
          <a:xfrm>
            <a:off x="1102388" y="4090094"/>
            <a:ext cx="184990" cy="61663"/>
          </a:xfrm>
          <a:custGeom>
            <a:avLst/>
            <a:gdLst>
              <a:gd name="T0" fmla="*/ 58 w 63"/>
              <a:gd name="T1" fmla="*/ 21 h 21"/>
              <a:gd name="T2" fmla="*/ 3 w 63"/>
              <a:gd name="T3" fmla="*/ 21 h 21"/>
              <a:gd name="T4" fmla="*/ 0 w 63"/>
              <a:gd name="T5" fmla="*/ 18 h 21"/>
              <a:gd name="T6" fmla="*/ 3 w 63"/>
              <a:gd name="T7" fmla="*/ 15 h 21"/>
              <a:gd name="T8" fmla="*/ 58 w 63"/>
              <a:gd name="T9" fmla="*/ 15 h 21"/>
              <a:gd name="T10" fmla="*/ 58 w 63"/>
              <a:gd name="T11" fmla="*/ 6 h 21"/>
              <a:gd name="T12" fmla="*/ 5 w 63"/>
              <a:gd name="T13" fmla="*/ 6 h 21"/>
              <a:gd name="T14" fmla="*/ 2 w 63"/>
              <a:gd name="T15" fmla="*/ 3 h 21"/>
              <a:gd name="T16" fmla="*/ 5 w 63"/>
              <a:gd name="T17" fmla="*/ 0 h 21"/>
              <a:gd name="T18" fmla="*/ 58 w 63"/>
              <a:gd name="T19" fmla="*/ 0 h 21"/>
              <a:gd name="T20" fmla="*/ 63 w 63"/>
              <a:gd name="T21" fmla="*/ 5 h 21"/>
              <a:gd name="T22" fmla="*/ 63 w 63"/>
              <a:gd name="T23" fmla="*/ 15 h 21"/>
              <a:gd name="T24" fmla="*/ 58 w 63"/>
              <a:gd name="T2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" h="21">
                <a:moveTo>
                  <a:pt x="58" y="21"/>
                </a:moveTo>
                <a:cubicBezTo>
                  <a:pt x="3" y="21"/>
                  <a:pt x="3" y="21"/>
                  <a:pt x="3" y="21"/>
                </a:cubicBezTo>
                <a:cubicBezTo>
                  <a:pt x="2" y="21"/>
                  <a:pt x="0" y="19"/>
                  <a:pt x="0" y="18"/>
                </a:cubicBezTo>
                <a:cubicBezTo>
                  <a:pt x="0" y="16"/>
                  <a:pt x="2" y="15"/>
                  <a:pt x="3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6"/>
                  <a:pt x="58" y="6"/>
                  <a:pt x="58" y="6"/>
                </a:cubicBezTo>
                <a:cubicBezTo>
                  <a:pt x="5" y="6"/>
                  <a:pt x="5" y="6"/>
                  <a:pt x="5" y="6"/>
                </a:cubicBezTo>
                <a:cubicBezTo>
                  <a:pt x="3" y="6"/>
                  <a:pt x="2" y="4"/>
                  <a:pt x="2" y="3"/>
                </a:cubicBezTo>
                <a:cubicBezTo>
                  <a:pt x="2" y="1"/>
                  <a:pt x="3" y="0"/>
                  <a:pt x="5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61" y="0"/>
                  <a:pt x="63" y="2"/>
                  <a:pt x="63" y="5"/>
                </a:cubicBezTo>
                <a:cubicBezTo>
                  <a:pt x="63" y="15"/>
                  <a:pt x="63" y="15"/>
                  <a:pt x="63" y="15"/>
                </a:cubicBezTo>
                <a:cubicBezTo>
                  <a:pt x="63" y="18"/>
                  <a:pt x="61" y="21"/>
                  <a:pt x="58" y="2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6" name="Freeform 742">
            <a:extLst>
              <a:ext uri="{FF2B5EF4-FFF2-40B4-BE49-F238E27FC236}">
                <a16:creationId xmlns="" xmlns:a16="http://schemas.microsoft.com/office/drawing/2014/main" id="{582B4DCE-10AB-4F57-B978-0B62EC8403EE}"/>
              </a:ext>
            </a:extLst>
          </p:cNvPr>
          <p:cNvSpPr>
            <a:spLocks/>
          </p:cNvSpPr>
          <p:nvPr/>
        </p:nvSpPr>
        <p:spPr bwMode="auto">
          <a:xfrm>
            <a:off x="1085332" y="4134701"/>
            <a:ext cx="192862" cy="61663"/>
          </a:xfrm>
          <a:custGeom>
            <a:avLst/>
            <a:gdLst>
              <a:gd name="T0" fmla="*/ 61 w 66"/>
              <a:gd name="T1" fmla="*/ 21 h 21"/>
              <a:gd name="T2" fmla="*/ 3 w 66"/>
              <a:gd name="T3" fmla="*/ 21 h 21"/>
              <a:gd name="T4" fmla="*/ 0 w 66"/>
              <a:gd name="T5" fmla="*/ 18 h 21"/>
              <a:gd name="T6" fmla="*/ 3 w 66"/>
              <a:gd name="T7" fmla="*/ 15 h 21"/>
              <a:gd name="T8" fmla="*/ 60 w 66"/>
              <a:gd name="T9" fmla="*/ 15 h 21"/>
              <a:gd name="T10" fmla="*/ 60 w 66"/>
              <a:gd name="T11" fmla="*/ 6 h 21"/>
              <a:gd name="T12" fmla="*/ 9 w 66"/>
              <a:gd name="T13" fmla="*/ 6 h 21"/>
              <a:gd name="T14" fmla="*/ 6 w 66"/>
              <a:gd name="T15" fmla="*/ 3 h 21"/>
              <a:gd name="T16" fmla="*/ 9 w 66"/>
              <a:gd name="T17" fmla="*/ 0 h 21"/>
              <a:gd name="T18" fmla="*/ 61 w 66"/>
              <a:gd name="T19" fmla="*/ 0 h 21"/>
              <a:gd name="T20" fmla="*/ 66 w 66"/>
              <a:gd name="T21" fmla="*/ 5 h 21"/>
              <a:gd name="T22" fmla="*/ 66 w 66"/>
              <a:gd name="T23" fmla="*/ 15 h 21"/>
              <a:gd name="T24" fmla="*/ 61 w 66"/>
              <a:gd name="T2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6" h="21">
                <a:moveTo>
                  <a:pt x="61" y="21"/>
                </a:move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19"/>
                  <a:pt x="0" y="18"/>
                </a:cubicBezTo>
                <a:cubicBezTo>
                  <a:pt x="0" y="16"/>
                  <a:pt x="1" y="15"/>
                  <a:pt x="3" y="15"/>
                </a:cubicBezTo>
                <a:cubicBezTo>
                  <a:pt x="60" y="15"/>
                  <a:pt x="60" y="15"/>
                  <a:pt x="60" y="15"/>
                </a:cubicBezTo>
                <a:cubicBezTo>
                  <a:pt x="60" y="6"/>
                  <a:pt x="60" y="6"/>
                  <a:pt x="60" y="6"/>
                </a:cubicBezTo>
                <a:cubicBezTo>
                  <a:pt x="9" y="6"/>
                  <a:pt x="9" y="6"/>
                  <a:pt x="9" y="6"/>
                </a:cubicBezTo>
                <a:cubicBezTo>
                  <a:pt x="8" y="6"/>
                  <a:pt x="6" y="4"/>
                  <a:pt x="6" y="3"/>
                </a:cubicBezTo>
                <a:cubicBezTo>
                  <a:pt x="6" y="1"/>
                  <a:pt x="8" y="0"/>
                  <a:pt x="9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4" y="0"/>
                  <a:pt x="66" y="2"/>
                  <a:pt x="66" y="5"/>
                </a:cubicBezTo>
                <a:cubicBezTo>
                  <a:pt x="66" y="15"/>
                  <a:pt x="66" y="15"/>
                  <a:pt x="66" y="15"/>
                </a:cubicBezTo>
                <a:cubicBezTo>
                  <a:pt x="66" y="18"/>
                  <a:pt x="64" y="21"/>
                  <a:pt x="61" y="2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7" name="Freeform 743">
            <a:extLst>
              <a:ext uri="{FF2B5EF4-FFF2-40B4-BE49-F238E27FC236}">
                <a16:creationId xmlns="" xmlns:a16="http://schemas.microsoft.com/office/drawing/2014/main" id="{6C7BEE3A-789B-4B27-8720-B0DC0E460961}"/>
              </a:ext>
            </a:extLst>
          </p:cNvPr>
          <p:cNvSpPr>
            <a:spLocks/>
          </p:cNvSpPr>
          <p:nvPr/>
        </p:nvSpPr>
        <p:spPr bwMode="auto">
          <a:xfrm>
            <a:off x="1055157" y="4177996"/>
            <a:ext cx="238781" cy="61663"/>
          </a:xfrm>
          <a:custGeom>
            <a:avLst/>
            <a:gdLst>
              <a:gd name="T0" fmla="*/ 76 w 81"/>
              <a:gd name="T1" fmla="*/ 21 h 21"/>
              <a:gd name="T2" fmla="*/ 3 w 81"/>
              <a:gd name="T3" fmla="*/ 21 h 21"/>
              <a:gd name="T4" fmla="*/ 0 w 81"/>
              <a:gd name="T5" fmla="*/ 18 h 21"/>
              <a:gd name="T6" fmla="*/ 3 w 81"/>
              <a:gd name="T7" fmla="*/ 15 h 21"/>
              <a:gd name="T8" fmla="*/ 75 w 81"/>
              <a:gd name="T9" fmla="*/ 15 h 21"/>
              <a:gd name="T10" fmla="*/ 75 w 81"/>
              <a:gd name="T11" fmla="*/ 6 h 21"/>
              <a:gd name="T12" fmla="*/ 13 w 81"/>
              <a:gd name="T13" fmla="*/ 6 h 21"/>
              <a:gd name="T14" fmla="*/ 10 w 81"/>
              <a:gd name="T15" fmla="*/ 3 h 21"/>
              <a:gd name="T16" fmla="*/ 13 w 81"/>
              <a:gd name="T17" fmla="*/ 0 h 21"/>
              <a:gd name="T18" fmla="*/ 76 w 81"/>
              <a:gd name="T19" fmla="*/ 0 h 21"/>
              <a:gd name="T20" fmla="*/ 81 w 81"/>
              <a:gd name="T21" fmla="*/ 5 h 21"/>
              <a:gd name="T22" fmla="*/ 81 w 81"/>
              <a:gd name="T23" fmla="*/ 15 h 21"/>
              <a:gd name="T24" fmla="*/ 76 w 81"/>
              <a:gd name="T2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" h="21">
                <a:moveTo>
                  <a:pt x="76" y="21"/>
                </a:moveTo>
                <a:cubicBezTo>
                  <a:pt x="3" y="21"/>
                  <a:pt x="3" y="21"/>
                  <a:pt x="3" y="21"/>
                </a:cubicBezTo>
                <a:cubicBezTo>
                  <a:pt x="2" y="21"/>
                  <a:pt x="0" y="19"/>
                  <a:pt x="0" y="18"/>
                </a:cubicBezTo>
                <a:cubicBezTo>
                  <a:pt x="0" y="16"/>
                  <a:pt x="2" y="15"/>
                  <a:pt x="3" y="15"/>
                </a:cubicBezTo>
                <a:cubicBezTo>
                  <a:pt x="75" y="15"/>
                  <a:pt x="75" y="15"/>
                  <a:pt x="75" y="15"/>
                </a:cubicBezTo>
                <a:cubicBezTo>
                  <a:pt x="75" y="6"/>
                  <a:pt x="75" y="6"/>
                  <a:pt x="75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1" y="6"/>
                  <a:pt x="10" y="4"/>
                  <a:pt x="10" y="3"/>
                </a:cubicBezTo>
                <a:cubicBezTo>
                  <a:pt x="10" y="1"/>
                  <a:pt x="11" y="0"/>
                  <a:pt x="13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9" y="0"/>
                  <a:pt x="81" y="2"/>
                  <a:pt x="81" y="5"/>
                </a:cubicBezTo>
                <a:cubicBezTo>
                  <a:pt x="81" y="15"/>
                  <a:pt x="81" y="15"/>
                  <a:pt x="81" y="15"/>
                </a:cubicBezTo>
                <a:cubicBezTo>
                  <a:pt x="81" y="18"/>
                  <a:pt x="79" y="21"/>
                  <a:pt x="76" y="2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8" name="Freeform 744">
            <a:extLst>
              <a:ext uri="{FF2B5EF4-FFF2-40B4-BE49-F238E27FC236}">
                <a16:creationId xmlns="" xmlns:a16="http://schemas.microsoft.com/office/drawing/2014/main" id="{FDF5BB35-9267-4D29-B592-44FE7114ACB1}"/>
              </a:ext>
            </a:extLst>
          </p:cNvPr>
          <p:cNvSpPr>
            <a:spLocks/>
          </p:cNvSpPr>
          <p:nvPr/>
        </p:nvSpPr>
        <p:spPr bwMode="auto">
          <a:xfrm>
            <a:off x="1099764" y="4134701"/>
            <a:ext cx="120702" cy="61663"/>
          </a:xfrm>
          <a:custGeom>
            <a:avLst/>
            <a:gdLst>
              <a:gd name="T0" fmla="*/ 36 w 41"/>
              <a:gd name="T1" fmla="*/ 21 h 21"/>
              <a:gd name="T2" fmla="*/ 3 w 41"/>
              <a:gd name="T3" fmla="*/ 21 h 21"/>
              <a:gd name="T4" fmla="*/ 0 w 41"/>
              <a:gd name="T5" fmla="*/ 18 h 21"/>
              <a:gd name="T6" fmla="*/ 3 w 41"/>
              <a:gd name="T7" fmla="*/ 15 h 21"/>
              <a:gd name="T8" fmla="*/ 35 w 41"/>
              <a:gd name="T9" fmla="*/ 15 h 21"/>
              <a:gd name="T10" fmla="*/ 35 w 41"/>
              <a:gd name="T11" fmla="*/ 6 h 21"/>
              <a:gd name="T12" fmla="*/ 4 w 41"/>
              <a:gd name="T13" fmla="*/ 6 h 21"/>
              <a:gd name="T14" fmla="*/ 1 w 41"/>
              <a:gd name="T15" fmla="*/ 3 h 21"/>
              <a:gd name="T16" fmla="*/ 4 w 41"/>
              <a:gd name="T17" fmla="*/ 0 h 21"/>
              <a:gd name="T18" fmla="*/ 36 w 41"/>
              <a:gd name="T19" fmla="*/ 0 h 21"/>
              <a:gd name="T20" fmla="*/ 41 w 41"/>
              <a:gd name="T21" fmla="*/ 5 h 21"/>
              <a:gd name="T22" fmla="*/ 41 w 41"/>
              <a:gd name="T23" fmla="*/ 15 h 21"/>
              <a:gd name="T24" fmla="*/ 36 w 41"/>
              <a:gd name="T2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" h="21">
                <a:moveTo>
                  <a:pt x="36" y="21"/>
                </a:move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19"/>
                  <a:pt x="0" y="18"/>
                </a:cubicBezTo>
                <a:cubicBezTo>
                  <a:pt x="0" y="16"/>
                  <a:pt x="1" y="15"/>
                  <a:pt x="3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6"/>
                  <a:pt x="35" y="6"/>
                  <a:pt x="35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1" y="4"/>
                  <a:pt x="1" y="3"/>
                </a:cubicBezTo>
                <a:cubicBezTo>
                  <a:pt x="1" y="1"/>
                  <a:pt x="3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9" y="0"/>
                  <a:pt x="41" y="2"/>
                  <a:pt x="41" y="5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8"/>
                  <a:pt x="39" y="21"/>
                  <a:pt x="36" y="2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9" name="Freeform 745">
            <a:extLst>
              <a:ext uri="{FF2B5EF4-FFF2-40B4-BE49-F238E27FC236}">
                <a16:creationId xmlns="" xmlns:a16="http://schemas.microsoft.com/office/drawing/2014/main" id="{327E8A4F-4351-43C3-96E4-AAA196753863}"/>
              </a:ext>
            </a:extLst>
          </p:cNvPr>
          <p:cNvSpPr>
            <a:spLocks/>
          </p:cNvSpPr>
          <p:nvPr/>
        </p:nvSpPr>
        <p:spPr bwMode="auto">
          <a:xfrm>
            <a:off x="917398" y="3747665"/>
            <a:ext cx="308316" cy="272893"/>
          </a:xfrm>
          <a:custGeom>
            <a:avLst/>
            <a:gdLst>
              <a:gd name="T0" fmla="*/ 78 w 105"/>
              <a:gd name="T1" fmla="*/ 93 h 93"/>
              <a:gd name="T2" fmla="*/ 75 w 105"/>
              <a:gd name="T3" fmla="*/ 90 h 93"/>
              <a:gd name="T4" fmla="*/ 75 w 105"/>
              <a:gd name="T5" fmla="*/ 60 h 93"/>
              <a:gd name="T6" fmla="*/ 78 w 105"/>
              <a:gd name="T7" fmla="*/ 58 h 93"/>
              <a:gd name="T8" fmla="*/ 96 w 105"/>
              <a:gd name="T9" fmla="*/ 58 h 93"/>
              <a:gd name="T10" fmla="*/ 53 w 105"/>
              <a:gd name="T11" fmla="*/ 7 h 93"/>
              <a:gd name="T12" fmla="*/ 10 w 105"/>
              <a:gd name="T13" fmla="*/ 58 h 93"/>
              <a:gd name="T14" fmla="*/ 28 w 105"/>
              <a:gd name="T15" fmla="*/ 58 h 93"/>
              <a:gd name="T16" fmla="*/ 30 w 105"/>
              <a:gd name="T17" fmla="*/ 60 h 93"/>
              <a:gd name="T18" fmla="*/ 30 w 105"/>
              <a:gd name="T19" fmla="*/ 80 h 93"/>
              <a:gd name="T20" fmla="*/ 28 w 105"/>
              <a:gd name="T21" fmla="*/ 83 h 93"/>
              <a:gd name="T22" fmla="*/ 25 w 105"/>
              <a:gd name="T23" fmla="*/ 80 h 93"/>
              <a:gd name="T24" fmla="*/ 25 w 105"/>
              <a:gd name="T25" fmla="*/ 63 h 93"/>
              <a:gd name="T26" fmla="*/ 4 w 105"/>
              <a:gd name="T27" fmla="*/ 63 h 93"/>
              <a:gd name="T28" fmla="*/ 1 w 105"/>
              <a:gd name="T29" fmla="*/ 62 h 93"/>
              <a:gd name="T30" fmla="*/ 1 w 105"/>
              <a:gd name="T31" fmla="*/ 59 h 93"/>
              <a:gd name="T32" fmla="*/ 50 w 105"/>
              <a:gd name="T33" fmla="*/ 1 h 93"/>
              <a:gd name="T34" fmla="*/ 55 w 105"/>
              <a:gd name="T35" fmla="*/ 1 h 93"/>
              <a:gd name="T36" fmla="*/ 104 w 105"/>
              <a:gd name="T37" fmla="*/ 59 h 93"/>
              <a:gd name="T38" fmla="*/ 104 w 105"/>
              <a:gd name="T39" fmla="*/ 62 h 93"/>
              <a:gd name="T40" fmla="*/ 102 w 105"/>
              <a:gd name="T41" fmla="*/ 63 h 93"/>
              <a:gd name="T42" fmla="*/ 81 w 105"/>
              <a:gd name="T43" fmla="*/ 63 h 93"/>
              <a:gd name="T44" fmla="*/ 81 w 105"/>
              <a:gd name="T45" fmla="*/ 90 h 93"/>
              <a:gd name="T46" fmla="*/ 78 w 105"/>
              <a:gd name="T47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5" h="93">
                <a:moveTo>
                  <a:pt x="78" y="93"/>
                </a:moveTo>
                <a:cubicBezTo>
                  <a:pt x="76" y="93"/>
                  <a:pt x="75" y="92"/>
                  <a:pt x="75" y="90"/>
                </a:cubicBezTo>
                <a:cubicBezTo>
                  <a:pt x="75" y="60"/>
                  <a:pt x="75" y="60"/>
                  <a:pt x="75" y="60"/>
                </a:cubicBezTo>
                <a:cubicBezTo>
                  <a:pt x="75" y="59"/>
                  <a:pt x="76" y="58"/>
                  <a:pt x="78" y="58"/>
                </a:cubicBezTo>
                <a:cubicBezTo>
                  <a:pt x="96" y="58"/>
                  <a:pt x="96" y="58"/>
                  <a:pt x="96" y="58"/>
                </a:cubicBezTo>
                <a:cubicBezTo>
                  <a:pt x="53" y="7"/>
                  <a:pt x="53" y="7"/>
                  <a:pt x="53" y="7"/>
                </a:cubicBezTo>
                <a:cubicBezTo>
                  <a:pt x="10" y="58"/>
                  <a:pt x="10" y="58"/>
                  <a:pt x="10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29" y="58"/>
                  <a:pt x="30" y="59"/>
                  <a:pt x="30" y="60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1"/>
                  <a:pt x="29" y="83"/>
                  <a:pt x="28" y="83"/>
                </a:cubicBezTo>
                <a:cubicBezTo>
                  <a:pt x="26" y="83"/>
                  <a:pt x="25" y="81"/>
                  <a:pt x="25" y="80"/>
                </a:cubicBezTo>
                <a:cubicBezTo>
                  <a:pt x="25" y="63"/>
                  <a:pt x="25" y="63"/>
                  <a:pt x="25" y="63"/>
                </a:cubicBezTo>
                <a:cubicBezTo>
                  <a:pt x="4" y="63"/>
                  <a:pt x="4" y="63"/>
                  <a:pt x="4" y="63"/>
                </a:cubicBezTo>
                <a:cubicBezTo>
                  <a:pt x="2" y="63"/>
                  <a:pt x="1" y="63"/>
                  <a:pt x="1" y="62"/>
                </a:cubicBezTo>
                <a:cubicBezTo>
                  <a:pt x="0" y="61"/>
                  <a:pt x="1" y="59"/>
                  <a:pt x="1" y="59"/>
                </a:cubicBezTo>
                <a:cubicBezTo>
                  <a:pt x="50" y="1"/>
                  <a:pt x="50" y="1"/>
                  <a:pt x="50" y="1"/>
                </a:cubicBezTo>
                <a:cubicBezTo>
                  <a:pt x="52" y="0"/>
                  <a:pt x="54" y="0"/>
                  <a:pt x="55" y="1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05" y="59"/>
                  <a:pt x="105" y="61"/>
                  <a:pt x="104" y="62"/>
                </a:cubicBezTo>
                <a:cubicBezTo>
                  <a:pt x="104" y="63"/>
                  <a:pt x="103" y="63"/>
                  <a:pt x="102" y="63"/>
                </a:cubicBezTo>
                <a:cubicBezTo>
                  <a:pt x="81" y="63"/>
                  <a:pt x="81" y="63"/>
                  <a:pt x="81" y="63"/>
                </a:cubicBezTo>
                <a:cubicBezTo>
                  <a:pt x="81" y="90"/>
                  <a:pt x="81" y="90"/>
                  <a:pt x="81" y="90"/>
                </a:cubicBezTo>
                <a:cubicBezTo>
                  <a:pt x="81" y="92"/>
                  <a:pt x="79" y="93"/>
                  <a:pt x="78" y="9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0" name="Freeform 746">
            <a:extLst>
              <a:ext uri="{FF2B5EF4-FFF2-40B4-BE49-F238E27FC236}">
                <a16:creationId xmlns="" xmlns:a16="http://schemas.microsoft.com/office/drawing/2014/main" id="{13127E9C-05F7-4E6A-ABC1-95B1BDDB4BF5}"/>
              </a:ext>
            </a:extLst>
          </p:cNvPr>
          <p:cNvSpPr>
            <a:spLocks/>
          </p:cNvSpPr>
          <p:nvPr/>
        </p:nvSpPr>
        <p:spPr bwMode="auto">
          <a:xfrm>
            <a:off x="990869" y="3899855"/>
            <a:ext cx="14432" cy="32799"/>
          </a:xfrm>
          <a:custGeom>
            <a:avLst/>
            <a:gdLst>
              <a:gd name="T0" fmla="*/ 3 w 5"/>
              <a:gd name="T1" fmla="*/ 11 h 11"/>
              <a:gd name="T2" fmla="*/ 0 w 5"/>
              <a:gd name="T3" fmla="*/ 8 h 11"/>
              <a:gd name="T4" fmla="*/ 0 w 5"/>
              <a:gd name="T5" fmla="*/ 3 h 11"/>
              <a:gd name="T6" fmla="*/ 3 w 5"/>
              <a:gd name="T7" fmla="*/ 0 h 11"/>
              <a:gd name="T8" fmla="*/ 5 w 5"/>
              <a:gd name="T9" fmla="*/ 3 h 11"/>
              <a:gd name="T10" fmla="*/ 5 w 5"/>
              <a:gd name="T11" fmla="*/ 8 h 11"/>
              <a:gd name="T12" fmla="*/ 3 w 5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3" y="11"/>
                </a:moveTo>
                <a:cubicBezTo>
                  <a:pt x="1" y="11"/>
                  <a:pt x="0" y="10"/>
                  <a:pt x="0" y="8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3"/>
                </a:cubicBezTo>
                <a:cubicBezTo>
                  <a:pt x="5" y="8"/>
                  <a:pt x="5" y="8"/>
                  <a:pt x="5" y="8"/>
                </a:cubicBezTo>
                <a:cubicBezTo>
                  <a:pt x="5" y="10"/>
                  <a:pt x="4" y="11"/>
                  <a:pt x="3" y="1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1" name="Freeform 747">
            <a:extLst>
              <a:ext uri="{FF2B5EF4-FFF2-40B4-BE49-F238E27FC236}">
                <a16:creationId xmlns="" xmlns:a16="http://schemas.microsoft.com/office/drawing/2014/main" id="{568D69F4-E5E3-4B39-920D-7A59575024BA}"/>
              </a:ext>
            </a:extLst>
          </p:cNvPr>
          <p:cNvSpPr>
            <a:spLocks/>
          </p:cNvSpPr>
          <p:nvPr/>
        </p:nvSpPr>
        <p:spPr bwMode="auto">
          <a:xfrm>
            <a:off x="1137811" y="3899855"/>
            <a:ext cx="17056" cy="32799"/>
          </a:xfrm>
          <a:custGeom>
            <a:avLst/>
            <a:gdLst>
              <a:gd name="T0" fmla="*/ 3 w 6"/>
              <a:gd name="T1" fmla="*/ 11 h 11"/>
              <a:gd name="T2" fmla="*/ 0 w 6"/>
              <a:gd name="T3" fmla="*/ 8 h 11"/>
              <a:gd name="T4" fmla="*/ 0 w 6"/>
              <a:gd name="T5" fmla="*/ 3 h 11"/>
              <a:gd name="T6" fmla="*/ 3 w 6"/>
              <a:gd name="T7" fmla="*/ 0 h 11"/>
              <a:gd name="T8" fmla="*/ 6 w 6"/>
              <a:gd name="T9" fmla="*/ 3 h 11"/>
              <a:gd name="T10" fmla="*/ 6 w 6"/>
              <a:gd name="T11" fmla="*/ 8 h 11"/>
              <a:gd name="T12" fmla="*/ 3 w 6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11">
                <a:moveTo>
                  <a:pt x="3" y="11"/>
                </a:moveTo>
                <a:cubicBezTo>
                  <a:pt x="1" y="11"/>
                  <a:pt x="0" y="10"/>
                  <a:pt x="0" y="8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6" y="1"/>
                  <a:pt x="6" y="3"/>
                </a:cubicBezTo>
                <a:cubicBezTo>
                  <a:pt x="6" y="8"/>
                  <a:pt x="6" y="8"/>
                  <a:pt x="6" y="8"/>
                </a:cubicBezTo>
                <a:cubicBezTo>
                  <a:pt x="6" y="10"/>
                  <a:pt x="4" y="11"/>
                  <a:pt x="3" y="1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2" name="Freeform 748">
            <a:extLst>
              <a:ext uri="{FF2B5EF4-FFF2-40B4-BE49-F238E27FC236}">
                <a16:creationId xmlns="" xmlns:a16="http://schemas.microsoft.com/office/drawing/2014/main" id="{F24A48FA-5133-456E-987C-8A50E0B9EB48}"/>
              </a:ext>
            </a:extLst>
          </p:cNvPr>
          <p:cNvSpPr>
            <a:spLocks/>
          </p:cNvSpPr>
          <p:nvPr/>
        </p:nvSpPr>
        <p:spPr bwMode="auto">
          <a:xfrm>
            <a:off x="1064340" y="3856560"/>
            <a:ext cx="17056" cy="93151"/>
          </a:xfrm>
          <a:custGeom>
            <a:avLst/>
            <a:gdLst>
              <a:gd name="T0" fmla="*/ 3 w 6"/>
              <a:gd name="T1" fmla="*/ 32 h 32"/>
              <a:gd name="T2" fmla="*/ 0 w 6"/>
              <a:gd name="T3" fmla="*/ 29 h 32"/>
              <a:gd name="T4" fmla="*/ 0 w 6"/>
              <a:gd name="T5" fmla="*/ 3 h 32"/>
              <a:gd name="T6" fmla="*/ 3 w 6"/>
              <a:gd name="T7" fmla="*/ 0 h 32"/>
              <a:gd name="T8" fmla="*/ 6 w 6"/>
              <a:gd name="T9" fmla="*/ 3 h 32"/>
              <a:gd name="T10" fmla="*/ 6 w 6"/>
              <a:gd name="T11" fmla="*/ 29 h 32"/>
              <a:gd name="T12" fmla="*/ 3 w 6"/>
              <a:gd name="T13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32">
                <a:moveTo>
                  <a:pt x="3" y="32"/>
                </a:moveTo>
                <a:cubicBezTo>
                  <a:pt x="1" y="32"/>
                  <a:pt x="0" y="31"/>
                  <a:pt x="0" y="29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6" y="1"/>
                  <a:pt x="6" y="3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31"/>
                  <a:pt x="4" y="32"/>
                  <a:pt x="3" y="3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3" name="Скругленный прямоугольник 224">
            <a:extLst>
              <a:ext uri="{FF2B5EF4-FFF2-40B4-BE49-F238E27FC236}">
                <a16:creationId xmlns="" xmlns:a16="http://schemas.microsoft.com/office/drawing/2014/main" id="{9A48C3A1-411C-4908-B994-68B7A2EE1BDE}"/>
              </a:ext>
            </a:extLst>
          </p:cNvPr>
          <p:cNvSpPr/>
          <p:nvPr/>
        </p:nvSpPr>
        <p:spPr>
          <a:xfrm>
            <a:off x="6767100" y="2243100"/>
            <a:ext cx="3562228" cy="876448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ЕДИНЫЙ ОБРАЗОВАТЕЛЬНЫЙ СЧЕТ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4" name="Скругленный прямоугольник 225">
            <a:extLst>
              <a:ext uri="{FF2B5EF4-FFF2-40B4-BE49-F238E27FC236}">
                <a16:creationId xmlns="" xmlns:a16="http://schemas.microsoft.com/office/drawing/2014/main" id="{4F855F63-8D3F-4F14-9196-A29863B4990E}"/>
              </a:ext>
            </a:extLst>
          </p:cNvPr>
          <p:cNvSpPr/>
          <p:nvPr/>
        </p:nvSpPr>
        <p:spPr>
          <a:xfrm>
            <a:off x="722907" y="5201769"/>
            <a:ext cx="2887348" cy="76174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6 485 507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детей</a:t>
            </a:r>
            <a:endParaRPr kumimoji="0" lang="ru-RU" sz="11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5" name="Правая фигурная скобка 64">
            <a:extLst>
              <a:ext uri="{FF2B5EF4-FFF2-40B4-BE49-F238E27FC236}">
                <a16:creationId xmlns="" xmlns:a16="http://schemas.microsoft.com/office/drawing/2014/main" id="{C1B89363-5670-4578-A650-C82249CB97CC}"/>
              </a:ext>
            </a:extLst>
          </p:cNvPr>
          <p:cNvSpPr/>
          <p:nvPr/>
        </p:nvSpPr>
        <p:spPr>
          <a:xfrm>
            <a:off x="5299702" y="3480422"/>
            <a:ext cx="499772" cy="2661791"/>
          </a:xfrm>
          <a:prstGeom prst="rightBrace">
            <a:avLst>
              <a:gd name="adj1" fmla="val 45278"/>
              <a:gd name="adj2" fmla="val 5038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6" name="Скругленный прямоугольник 230">
            <a:extLst>
              <a:ext uri="{FF2B5EF4-FFF2-40B4-BE49-F238E27FC236}">
                <a16:creationId xmlns="" xmlns:a16="http://schemas.microsoft.com/office/drawing/2014/main" id="{1DF62C9E-0B54-454C-9F42-CE3EB7C9B003}"/>
              </a:ext>
            </a:extLst>
          </p:cNvPr>
          <p:cNvSpPr/>
          <p:nvPr/>
        </p:nvSpPr>
        <p:spPr>
          <a:xfrm>
            <a:off x="6028075" y="3545880"/>
            <a:ext cx="5184259" cy="1722387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НАКОПЛЕНИЯ СО СТРАХОВКОЙ (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КСЖ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) ИЛИ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БВУ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*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Гарантированная оплата обучения ребенка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(так как жизнь и инвалидность родителя застрахованы)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Гарантированное увеличение накоплений </a:t>
            </a:r>
            <a:r>
              <a:rPr lang="ru-RU" sz="1200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(инвестиционный доход на средства </a:t>
            </a:r>
            <a:r>
              <a:rPr lang="ru-RU" sz="12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НацФонда</a:t>
            </a:r>
            <a:r>
              <a:rPr lang="ru-RU" sz="1200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 и государственной премии)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7" name="Скругленный прямоугольник 231">
            <a:extLst>
              <a:ext uri="{FF2B5EF4-FFF2-40B4-BE49-F238E27FC236}">
                <a16:creationId xmlns="" xmlns:a16="http://schemas.microsoft.com/office/drawing/2014/main" id="{927F94CF-603F-4264-970A-106C87134F3B}"/>
              </a:ext>
            </a:extLst>
          </p:cNvPr>
          <p:cNvSpPr/>
          <p:nvPr/>
        </p:nvSpPr>
        <p:spPr>
          <a:xfrm>
            <a:off x="6028074" y="5772044"/>
            <a:ext cx="2426041" cy="72137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Накопления в тенге</a:t>
            </a:r>
          </a:p>
        </p:txBody>
      </p:sp>
      <p:sp>
        <p:nvSpPr>
          <p:cNvPr id="68" name="Скругленный прямоугольник 232">
            <a:extLst>
              <a:ext uri="{FF2B5EF4-FFF2-40B4-BE49-F238E27FC236}">
                <a16:creationId xmlns="" xmlns:a16="http://schemas.microsoft.com/office/drawing/2014/main" id="{E193D39E-12F7-44BE-B71C-E2515E558EA6}"/>
              </a:ext>
            </a:extLst>
          </p:cNvPr>
          <p:cNvSpPr/>
          <p:nvPr/>
        </p:nvSpPr>
        <p:spPr>
          <a:xfrm>
            <a:off x="8673679" y="5772044"/>
            <a:ext cx="2538656" cy="72137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«Валютные накопления»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(средства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НацФонда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 индексируются к курсу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USD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4867925D-6B0B-414C-B3C1-F334184C6344}"/>
              </a:ext>
            </a:extLst>
          </p:cNvPr>
          <p:cNvSpPr/>
          <p:nvPr/>
        </p:nvSpPr>
        <p:spPr>
          <a:xfrm>
            <a:off x="6239774" y="4924770"/>
            <a:ext cx="31726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*</a:t>
            </a: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БВУ без страховых выплат – предпочтительней  КСЖ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0" name="Стрелка вправо 240">
            <a:extLst>
              <a:ext uri="{FF2B5EF4-FFF2-40B4-BE49-F238E27FC236}">
                <a16:creationId xmlns="" xmlns:a16="http://schemas.microsoft.com/office/drawing/2014/main" id="{4EF95D63-6711-480F-8FEF-09FC6143C670}"/>
              </a:ext>
            </a:extLst>
          </p:cNvPr>
          <p:cNvSpPr/>
          <p:nvPr/>
        </p:nvSpPr>
        <p:spPr>
          <a:xfrm>
            <a:off x="5352951" y="1450194"/>
            <a:ext cx="390311" cy="39025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 вправо 243">
            <a:extLst>
              <a:ext uri="{FF2B5EF4-FFF2-40B4-BE49-F238E27FC236}">
                <a16:creationId xmlns="" xmlns:a16="http://schemas.microsoft.com/office/drawing/2014/main" id="{1BFC28C7-3ACE-4059-AE5F-BB7914E7338D}"/>
              </a:ext>
            </a:extLst>
          </p:cNvPr>
          <p:cNvSpPr/>
          <p:nvPr/>
        </p:nvSpPr>
        <p:spPr>
          <a:xfrm rot="5400000">
            <a:off x="8417367" y="3146210"/>
            <a:ext cx="261693" cy="39025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трелка вправо 244">
            <a:extLst>
              <a:ext uri="{FF2B5EF4-FFF2-40B4-BE49-F238E27FC236}">
                <a16:creationId xmlns="" xmlns:a16="http://schemas.microsoft.com/office/drawing/2014/main" id="{3A0426ED-2F31-4CBE-9EE3-DAF1B5C59BFA}"/>
              </a:ext>
            </a:extLst>
          </p:cNvPr>
          <p:cNvSpPr/>
          <p:nvPr/>
        </p:nvSpPr>
        <p:spPr>
          <a:xfrm rot="5400000">
            <a:off x="7136985" y="5347989"/>
            <a:ext cx="261693" cy="39025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трелка вправо 245">
            <a:extLst>
              <a:ext uri="{FF2B5EF4-FFF2-40B4-BE49-F238E27FC236}">
                <a16:creationId xmlns="" xmlns:a16="http://schemas.microsoft.com/office/drawing/2014/main" id="{73B52950-D935-4B80-984F-0E18D143CAE5}"/>
              </a:ext>
            </a:extLst>
          </p:cNvPr>
          <p:cNvSpPr/>
          <p:nvPr/>
        </p:nvSpPr>
        <p:spPr>
          <a:xfrm rot="5400000">
            <a:off x="9714737" y="5351264"/>
            <a:ext cx="261693" cy="39025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11695610" y="6488668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13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23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>
            <a:extLst>
              <a:ext uri="{FF2B5EF4-FFF2-40B4-BE49-F238E27FC236}">
                <a16:creationId xmlns="" xmlns:a16="http://schemas.microsoft.com/office/drawing/2014/main" id="{66BCFFFE-6F6E-42DA-A7F1-B2DEC11E6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91879" y="2533421"/>
            <a:ext cx="3909326" cy="584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Arial Narrow" panose="020B0606020202030204" pitchFamily="34" charset="0"/>
                <a:ea typeface="+mn-ea"/>
                <a:cs typeface="+mn-cs"/>
              </a:rPr>
              <a:t>Базовый уровень - система внутреннего обеспечения качества</a:t>
            </a:r>
          </a:p>
        </p:txBody>
      </p:sp>
      <p:sp>
        <p:nvSpPr>
          <p:cNvPr id="14" name="Равнобедренный треугольник 1">
            <a:extLst>
              <a:ext uri="{FF2B5EF4-FFF2-40B4-BE49-F238E27FC236}">
                <a16:creationId xmlns="" xmlns:a16="http://schemas.microsoft.com/office/drawing/2014/main" id="{7458E229-0E91-4E43-9D23-225FD52684FC}"/>
              </a:ext>
            </a:extLst>
          </p:cNvPr>
          <p:cNvSpPr/>
          <p:nvPr/>
        </p:nvSpPr>
        <p:spPr>
          <a:xfrm>
            <a:off x="3044669" y="1260704"/>
            <a:ext cx="8437724" cy="5179145"/>
          </a:xfrm>
          <a:prstGeom prst="triangle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77"/>
            </a:endParaRPr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="" xmlns:a16="http://schemas.microsoft.com/office/drawing/2014/main" id="{4661B203-D92F-4847-9BBB-7CB3A8A12E75}"/>
              </a:ext>
            </a:extLst>
          </p:cNvPr>
          <p:cNvSpPr/>
          <p:nvPr/>
        </p:nvSpPr>
        <p:spPr>
          <a:xfrm>
            <a:off x="7265128" y="1276223"/>
            <a:ext cx="2088815" cy="2570417"/>
          </a:xfrm>
          <a:prstGeom prst="rtTriangle">
            <a:avLst/>
          </a:prstGeom>
          <a:solidFill>
            <a:srgbClr val="2481E8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>
              <a:solidFill>
                <a:schemeClr val="tx1"/>
              </a:solidFill>
              <a:latin typeface="Montserrat" pitchFamily="2" charset="77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2D18AF0F-A91A-E74C-AD27-C00B240E44AB}"/>
              </a:ext>
            </a:extLst>
          </p:cNvPr>
          <p:cNvCxnSpPr>
            <a:cxnSpLocks/>
            <a:endCxn id="14" idx="3"/>
          </p:cNvCxnSpPr>
          <p:nvPr/>
        </p:nvCxnSpPr>
        <p:spPr>
          <a:xfrm>
            <a:off x="7255459" y="1272481"/>
            <a:ext cx="8072" cy="5167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D22C32A7-010F-A74C-AE0E-29E61B4E9493}"/>
              </a:ext>
            </a:extLst>
          </p:cNvPr>
          <p:cNvCxnSpPr>
            <a:stCxn id="14" idx="4"/>
            <a:endCxn id="14" idx="1"/>
          </p:cNvCxnSpPr>
          <p:nvPr/>
        </p:nvCxnSpPr>
        <p:spPr>
          <a:xfrm flipH="1" flipV="1">
            <a:off x="5154100" y="3850277"/>
            <a:ext cx="6328293" cy="2589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CD15B83C-558E-424C-B983-C400C0D4BF55}"/>
              </a:ext>
            </a:extLst>
          </p:cNvPr>
          <p:cNvCxnSpPr>
            <a:stCxn id="14" idx="2"/>
            <a:endCxn id="14" idx="5"/>
          </p:cNvCxnSpPr>
          <p:nvPr/>
        </p:nvCxnSpPr>
        <p:spPr>
          <a:xfrm flipV="1">
            <a:off x="3044669" y="3850277"/>
            <a:ext cx="6328293" cy="2589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38325BF-33FB-5244-84A9-FFAF2977DE0B}"/>
              </a:ext>
            </a:extLst>
          </p:cNvPr>
          <p:cNvCxnSpPr>
            <a:stCxn id="14" idx="3"/>
            <a:endCxn id="14" idx="5"/>
          </p:cNvCxnSpPr>
          <p:nvPr/>
        </p:nvCxnSpPr>
        <p:spPr>
          <a:xfrm flipV="1">
            <a:off x="7263531" y="3850277"/>
            <a:ext cx="2109431" cy="2589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5F93905A-EEDB-414B-A99B-54F33CA0A738}"/>
              </a:ext>
            </a:extLst>
          </p:cNvPr>
          <p:cNvCxnSpPr>
            <a:stCxn id="14" idx="5"/>
            <a:endCxn id="14" idx="1"/>
          </p:cNvCxnSpPr>
          <p:nvPr/>
        </p:nvCxnSpPr>
        <p:spPr>
          <a:xfrm flipH="1">
            <a:off x="5154100" y="3850277"/>
            <a:ext cx="4218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00E87FC3-1151-FE48-A0B2-FD1B26BCF0FC}"/>
              </a:ext>
            </a:extLst>
          </p:cNvPr>
          <p:cNvCxnSpPr>
            <a:stCxn id="14" idx="1"/>
            <a:endCxn id="14" idx="3"/>
          </p:cNvCxnSpPr>
          <p:nvPr/>
        </p:nvCxnSpPr>
        <p:spPr>
          <a:xfrm>
            <a:off x="5154100" y="3850277"/>
            <a:ext cx="2109431" cy="2589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A41FE744-EA7F-2B44-890F-37A56D69D940}"/>
              </a:ext>
            </a:extLst>
          </p:cNvPr>
          <p:cNvCxnSpPr/>
          <p:nvPr/>
        </p:nvCxnSpPr>
        <p:spPr>
          <a:xfrm flipV="1">
            <a:off x="6204809" y="3846507"/>
            <a:ext cx="1050650" cy="1296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BFC0D278-E872-C74B-A261-A4FE56567C92}"/>
              </a:ext>
            </a:extLst>
          </p:cNvPr>
          <p:cNvCxnSpPr/>
          <p:nvPr/>
        </p:nvCxnSpPr>
        <p:spPr>
          <a:xfrm>
            <a:off x="7255459" y="3846507"/>
            <a:ext cx="1056110" cy="1296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0ADDEEAF-24D5-B147-9988-42EE1E33CDD5}"/>
              </a:ext>
            </a:extLst>
          </p:cNvPr>
          <p:cNvCxnSpPr/>
          <p:nvPr/>
        </p:nvCxnSpPr>
        <p:spPr>
          <a:xfrm>
            <a:off x="8311569" y="5143179"/>
            <a:ext cx="26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олилиния: фигура 70">
            <a:extLst>
              <a:ext uri="{FF2B5EF4-FFF2-40B4-BE49-F238E27FC236}">
                <a16:creationId xmlns="" xmlns:a16="http://schemas.microsoft.com/office/drawing/2014/main" id="{00B5358D-2B2E-1C45-9900-B1AFD9AEE89A}"/>
              </a:ext>
            </a:extLst>
          </p:cNvPr>
          <p:cNvSpPr/>
          <p:nvPr/>
        </p:nvSpPr>
        <p:spPr>
          <a:xfrm>
            <a:off x="7258483" y="3839455"/>
            <a:ext cx="2107694" cy="1287176"/>
          </a:xfrm>
          <a:custGeom>
            <a:avLst/>
            <a:gdLst>
              <a:gd name="connsiteX0" fmla="*/ 1050925 w 2105025"/>
              <a:gd name="connsiteY0" fmla="*/ 1289050 h 1289050"/>
              <a:gd name="connsiteX1" fmla="*/ 2105025 w 2105025"/>
              <a:gd name="connsiteY1" fmla="*/ 0 h 1289050"/>
              <a:gd name="connsiteX2" fmla="*/ 0 w 2105025"/>
              <a:gd name="connsiteY2" fmla="*/ 0 h 1289050"/>
              <a:gd name="connsiteX3" fmla="*/ 1050925 w 2105025"/>
              <a:gd name="connsiteY3" fmla="*/ 128905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5025" h="1289050">
                <a:moveTo>
                  <a:pt x="1050925" y="1289050"/>
                </a:moveTo>
                <a:lnTo>
                  <a:pt x="2105025" y="0"/>
                </a:lnTo>
                <a:lnTo>
                  <a:pt x="0" y="0"/>
                </a:lnTo>
                <a:lnTo>
                  <a:pt x="1050925" y="1289050"/>
                </a:lnTo>
                <a:close/>
              </a:path>
            </a:pathLst>
          </a:custGeom>
          <a:solidFill>
            <a:srgbClr val="2481E8">
              <a:alpha val="49804"/>
            </a:srgb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b="1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26" name="Полилиния: фигура 71">
            <a:extLst>
              <a:ext uri="{FF2B5EF4-FFF2-40B4-BE49-F238E27FC236}">
                <a16:creationId xmlns="" xmlns:a16="http://schemas.microsoft.com/office/drawing/2014/main" id="{68924267-EFF2-2E46-A138-66B73A189FAD}"/>
              </a:ext>
            </a:extLst>
          </p:cNvPr>
          <p:cNvSpPr/>
          <p:nvPr/>
        </p:nvSpPr>
        <p:spPr>
          <a:xfrm>
            <a:off x="7256895" y="3852780"/>
            <a:ext cx="1060999" cy="1291140"/>
          </a:xfrm>
          <a:custGeom>
            <a:avLst/>
            <a:gdLst>
              <a:gd name="connsiteX0" fmla="*/ 7143 w 1059656"/>
              <a:gd name="connsiteY0" fmla="*/ 0 h 1293019"/>
              <a:gd name="connsiteX1" fmla="*/ 1059656 w 1059656"/>
              <a:gd name="connsiteY1" fmla="*/ 1293019 h 1293019"/>
              <a:gd name="connsiteX2" fmla="*/ 0 w 1059656"/>
              <a:gd name="connsiteY2" fmla="*/ 859631 h 1293019"/>
              <a:gd name="connsiteX3" fmla="*/ 7143 w 1059656"/>
              <a:gd name="connsiteY3" fmla="*/ 0 h 129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9656" h="1293019">
                <a:moveTo>
                  <a:pt x="7143" y="0"/>
                </a:moveTo>
                <a:lnTo>
                  <a:pt x="1059656" y="1293019"/>
                </a:lnTo>
                <a:lnTo>
                  <a:pt x="0" y="859631"/>
                </a:lnTo>
                <a:cubicBezTo>
                  <a:pt x="794" y="574675"/>
                  <a:pt x="1587" y="289718"/>
                  <a:pt x="7143" y="0"/>
                </a:cubicBezTo>
                <a:close/>
              </a:path>
            </a:pathLst>
          </a:custGeom>
          <a:solidFill>
            <a:srgbClr val="2481E8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b="1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27" name="Полилиния: фигура 72">
            <a:extLst>
              <a:ext uri="{FF2B5EF4-FFF2-40B4-BE49-F238E27FC236}">
                <a16:creationId xmlns="" xmlns:a16="http://schemas.microsoft.com/office/drawing/2014/main" id="{4ECC8B21-0F2C-544B-90E6-5786A018CEBA}"/>
              </a:ext>
            </a:extLst>
          </p:cNvPr>
          <p:cNvSpPr/>
          <p:nvPr/>
        </p:nvSpPr>
        <p:spPr>
          <a:xfrm>
            <a:off x="8323696" y="3852292"/>
            <a:ext cx="3156772" cy="2591789"/>
          </a:xfrm>
          <a:custGeom>
            <a:avLst/>
            <a:gdLst>
              <a:gd name="connsiteX0" fmla="*/ 1047750 w 3152775"/>
              <a:gd name="connsiteY0" fmla="*/ 0 h 2595562"/>
              <a:gd name="connsiteX1" fmla="*/ 3152775 w 3152775"/>
              <a:gd name="connsiteY1" fmla="*/ 2595562 h 2595562"/>
              <a:gd name="connsiteX2" fmla="*/ 0 w 3152775"/>
              <a:gd name="connsiteY2" fmla="*/ 1295400 h 2595562"/>
              <a:gd name="connsiteX3" fmla="*/ 1047750 w 3152775"/>
              <a:gd name="connsiteY3" fmla="*/ 0 h 259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2775" h="2595562">
                <a:moveTo>
                  <a:pt x="1047750" y="0"/>
                </a:moveTo>
                <a:lnTo>
                  <a:pt x="3152775" y="2595562"/>
                </a:lnTo>
                <a:lnTo>
                  <a:pt x="0" y="1295400"/>
                </a:lnTo>
                <a:lnTo>
                  <a:pt x="1047750" y="0"/>
                </a:lnTo>
                <a:close/>
              </a:path>
            </a:pathLst>
          </a:custGeom>
          <a:solidFill>
            <a:srgbClr val="2481E8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b="1">
              <a:solidFill>
                <a:schemeClr val="tx1"/>
              </a:solidFill>
              <a:latin typeface="Montserrat" pitchFamily="2" charset="77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E494C0FC-056A-2749-8866-011A6FA3EDF7}"/>
              </a:ext>
            </a:extLst>
          </p:cNvPr>
          <p:cNvGrpSpPr/>
          <p:nvPr/>
        </p:nvGrpSpPr>
        <p:grpSpPr>
          <a:xfrm>
            <a:off x="2955283" y="991551"/>
            <a:ext cx="4219575" cy="5171601"/>
            <a:chOff x="9672661" y="570652"/>
            <a:chExt cx="4219575" cy="5171601"/>
          </a:xfrm>
          <a:solidFill>
            <a:schemeClr val="accent1"/>
          </a:solidFill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62" name="Прямоугольный треугольник 61">
              <a:extLst>
                <a:ext uri="{FF2B5EF4-FFF2-40B4-BE49-F238E27FC236}">
                  <a16:creationId xmlns="" xmlns:a16="http://schemas.microsoft.com/office/drawing/2014/main" id="{01D758EF-7BBB-B640-9EA2-3EE21D875100}"/>
                </a:ext>
              </a:extLst>
            </p:cNvPr>
            <p:cNvSpPr/>
            <p:nvPr/>
          </p:nvSpPr>
          <p:spPr>
            <a:xfrm>
              <a:off x="9680894" y="570652"/>
              <a:ext cx="2086170" cy="2574159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  <a:alpha val="49804"/>
              </a:schemeClr>
            </a:solidFill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63" name="Полилиния: фигура 81">
              <a:extLst>
                <a:ext uri="{FF2B5EF4-FFF2-40B4-BE49-F238E27FC236}">
                  <a16:creationId xmlns="" xmlns:a16="http://schemas.microsoft.com/office/drawing/2014/main" id="{03B0426C-A200-1B4B-B1CE-E6475CDF65EE}"/>
                </a:ext>
              </a:extLst>
            </p:cNvPr>
            <p:cNvSpPr/>
            <p:nvPr/>
          </p:nvSpPr>
          <p:spPr>
            <a:xfrm>
              <a:off x="9674248" y="3148278"/>
              <a:ext cx="2105025" cy="1289050"/>
            </a:xfrm>
            <a:custGeom>
              <a:avLst/>
              <a:gdLst>
                <a:gd name="connsiteX0" fmla="*/ 1050925 w 2105025"/>
                <a:gd name="connsiteY0" fmla="*/ 1289050 h 1289050"/>
                <a:gd name="connsiteX1" fmla="*/ 2105025 w 2105025"/>
                <a:gd name="connsiteY1" fmla="*/ 0 h 1289050"/>
                <a:gd name="connsiteX2" fmla="*/ 0 w 2105025"/>
                <a:gd name="connsiteY2" fmla="*/ 0 h 1289050"/>
                <a:gd name="connsiteX3" fmla="*/ 1050925 w 2105025"/>
                <a:gd name="connsiteY3" fmla="*/ 1289050 h 128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025" h="1289050">
                  <a:moveTo>
                    <a:pt x="1050925" y="1289050"/>
                  </a:moveTo>
                  <a:lnTo>
                    <a:pt x="2105025" y="0"/>
                  </a:lnTo>
                  <a:lnTo>
                    <a:pt x="0" y="0"/>
                  </a:lnTo>
                  <a:lnTo>
                    <a:pt x="1050925" y="128905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49804"/>
              </a:schemeClr>
            </a:solidFill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64" name="Полилиния: фигура 82">
              <a:extLst>
                <a:ext uri="{FF2B5EF4-FFF2-40B4-BE49-F238E27FC236}">
                  <a16:creationId xmlns="" xmlns:a16="http://schemas.microsoft.com/office/drawing/2014/main" id="{86F42C92-2C75-8B4C-9C54-4CF0CF7F7F88}"/>
                </a:ext>
              </a:extLst>
            </p:cNvPr>
            <p:cNvSpPr/>
            <p:nvPr/>
          </p:nvSpPr>
          <p:spPr>
            <a:xfrm>
              <a:off x="9672661" y="3149072"/>
              <a:ext cx="1059656" cy="1293019"/>
            </a:xfrm>
            <a:custGeom>
              <a:avLst/>
              <a:gdLst>
                <a:gd name="connsiteX0" fmla="*/ 7143 w 1059656"/>
                <a:gd name="connsiteY0" fmla="*/ 0 h 1293019"/>
                <a:gd name="connsiteX1" fmla="*/ 1059656 w 1059656"/>
                <a:gd name="connsiteY1" fmla="*/ 1293019 h 1293019"/>
                <a:gd name="connsiteX2" fmla="*/ 0 w 1059656"/>
                <a:gd name="connsiteY2" fmla="*/ 859631 h 1293019"/>
                <a:gd name="connsiteX3" fmla="*/ 7143 w 1059656"/>
                <a:gd name="connsiteY3" fmla="*/ 0 h 129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9656" h="1293019">
                  <a:moveTo>
                    <a:pt x="7143" y="0"/>
                  </a:moveTo>
                  <a:lnTo>
                    <a:pt x="1059656" y="1293019"/>
                  </a:lnTo>
                  <a:lnTo>
                    <a:pt x="0" y="859631"/>
                  </a:lnTo>
                  <a:cubicBezTo>
                    <a:pt x="794" y="574675"/>
                    <a:pt x="1587" y="289718"/>
                    <a:pt x="7143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49804"/>
              </a:schemeClr>
            </a:solidFill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65" name="Полилиния: фигура 83">
              <a:extLst>
                <a:ext uri="{FF2B5EF4-FFF2-40B4-BE49-F238E27FC236}">
                  <a16:creationId xmlns="" xmlns:a16="http://schemas.microsoft.com/office/drawing/2014/main" id="{D97AE87C-0153-CD48-ADF1-3C3DDBCE2D7D}"/>
                </a:ext>
              </a:extLst>
            </p:cNvPr>
            <p:cNvSpPr/>
            <p:nvPr/>
          </p:nvSpPr>
          <p:spPr>
            <a:xfrm>
              <a:off x="10739461" y="3146691"/>
              <a:ext cx="3152775" cy="2595562"/>
            </a:xfrm>
            <a:custGeom>
              <a:avLst/>
              <a:gdLst>
                <a:gd name="connsiteX0" fmla="*/ 1047750 w 3152775"/>
                <a:gd name="connsiteY0" fmla="*/ 0 h 2595562"/>
                <a:gd name="connsiteX1" fmla="*/ 3152775 w 3152775"/>
                <a:gd name="connsiteY1" fmla="*/ 2595562 h 2595562"/>
                <a:gd name="connsiteX2" fmla="*/ 0 w 3152775"/>
                <a:gd name="connsiteY2" fmla="*/ 1295400 h 2595562"/>
                <a:gd name="connsiteX3" fmla="*/ 1047750 w 3152775"/>
                <a:gd name="connsiteY3" fmla="*/ 0 h 259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2775" h="2595562">
                  <a:moveTo>
                    <a:pt x="1047750" y="0"/>
                  </a:moveTo>
                  <a:lnTo>
                    <a:pt x="3152775" y="2595562"/>
                  </a:lnTo>
                  <a:lnTo>
                    <a:pt x="0" y="1295400"/>
                  </a:lnTo>
                  <a:lnTo>
                    <a:pt x="104775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49804"/>
              </a:schemeClr>
            </a:solidFill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b="1">
                <a:solidFill>
                  <a:schemeClr val="tx1"/>
                </a:solidFill>
                <a:latin typeface="Montserrat" pitchFamily="2" charset="77"/>
              </a:endParaRPr>
            </a:p>
          </p:txBody>
        </p:sp>
      </p:grpSp>
      <p:sp>
        <p:nvSpPr>
          <p:cNvPr id="29" name="Полилиния: фигура 85">
            <a:extLst>
              <a:ext uri="{FF2B5EF4-FFF2-40B4-BE49-F238E27FC236}">
                <a16:creationId xmlns="" xmlns:a16="http://schemas.microsoft.com/office/drawing/2014/main" id="{EDC60385-0617-214C-A279-CB3090737D21}"/>
              </a:ext>
            </a:extLst>
          </p:cNvPr>
          <p:cNvSpPr/>
          <p:nvPr/>
        </p:nvSpPr>
        <p:spPr>
          <a:xfrm>
            <a:off x="6204383" y="4711256"/>
            <a:ext cx="2101336" cy="497277"/>
          </a:xfrm>
          <a:custGeom>
            <a:avLst/>
            <a:gdLst>
              <a:gd name="connsiteX0" fmla="*/ 0 w 2098675"/>
              <a:gd name="connsiteY0" fmla="*/ 428625 h 428625"/>
              <a:gd name="connsiteX1" fmla="*/ 1057275 w 2098675"/>
              <a:gd name="connsiteY1" fmla="*/ 0 h 428625"/>
              <a:gd name="connsiteX2" fmla="*/ 2098675 w 2098675"/>
              <a:gd name="connsiteY2" fmla="*/ 428625 h 428625"/>
              <a:gd name="connsiteX3" fmla="*/ 0 w 2098675"/>
              <a:gd name="connsiteY3" fmla="*/ 42862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8675" h="428625">
                <a:moveTo>
                  <a:pt x="0" y="428625"/>
                </a:moveTo>
                <a:lnTo>
                  <a:pt x="1057275" y="0"/>
                </a:lnTo>
                <a:lnTo>
                  <a:pt x="2098675" y="428625"/>
                </a:lnTo>
                <a:lnTo>
                  <a:pt x="0" y="428625"/>
                </a:lnTo>
                <a:close/>
              </a:path>
            </a:pathLst>
          </a:custGeom>
          <a:solidFill>
            <a:srgbClr val="5BB196"/>
          </a:solidFill>
          <a:ln>
            <a:solidFill>
              <a:srgbClr val="FBF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77"/>
            </a:endParaRPr>
          </a:p>
        </p:txBody>
      </p:sp>
      <p:sp>
        <p:nvSpPr>
          <p:cNvPr id="30" name="Полилиния: фигура 86">
            <a:extLst>
              <a:ext uri="{FF2B5EF4-FFF2-40B4-BE49-F238E27FC236}">
                <a16:creationId xmlns="" xmlns:a16="http://schemas.microsoft.com/office/drawing/2014/main" id="{F9E03089-9C57-F943-84FB-45DBC2DD0E41}"/>
              </a:ext>
            </a:extLst>
          </p:cNvPr>
          <p:cNvSpPr/>
          <p:nvPr/>
        </p:nvSpPr>
        <p:spPr>
          <a:xfrm>
            <a:off x="6204383" y="5140877"/>
            <a:ext cx="2107694" cy="1296687"/>
          </a:xfrm>
          <a:custGeom>
            <a:avLst/>
            <a:gdLst>
              <a:gd name="connsiteX0" fmla="*/ 1050925 w 2105025"/>
              <a:gd name="connsiteY0" fmla="*/ 1298575 h 1298575"/>
              <a:gd name="connsiteX1" fmla="*/ 0 w 2105025"/>
              <a:gd name="connsiteY1" fmla="*/ 6350 h 1298575"/>
              <a:gd name="connsiteX2" fmla="*/ 2105025 w 2105025"/>
              <a:gd name="connsiteY2" fmla="*/ 0 h 1298575"/>
              <a:gd name="connsiteX3" fmla="*/ 1050925 w 2105025"/>
              <a:gd name="connsiteY3" fmla="*/ 1298575 h 129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5025" h="1298575">
                <a:moveTo>
                  <a:pt x="1050925" y="1298575"/>
                </a:moveTo>
                <a:lnTo>
                  <a:pt x="0" y="6350"/>
                </a:lnTo>
                <a:lnTo>
                  <a:pt x="2105025" y="0"/>
                </a:lnTo>
                <a:lnTo>
                  <a:pt x="1050925" y="1298575"/>
                </a:lnTo>
                <a:close/>
              </a:path>
            </a:pathLst>
          </a:custGeom>
          <a:solidFill>
            <a:srgbClr val="5BB196"/>
          </a:solidFill>
          <a:ln>
            <a:solidFill>
              <a:srgbClr val="FBF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77"/>
            </a:endParaRPr>
          </a:p>
        </p:txBody>
      </p:sp>
      <p:sp>
        <p:nvSpPr>
          <p:cNvPr id="31" name="Полилиния: фигура 87">
            <a:extLst>
              <a:ext uri="{FF2B5EF4-FFF2-40B4-BE49-F238E27FC236}">
                <a16:creationId xmlns="" xmlns:a16="http://schemas.microsoft.com/office/drawing/2014/main" id="{2D6F6A65-1528-C643-BF64-B60FB8CC1DDE}"/>
              </a:ext>
            </a:extLst>
          </p:cNvPr>
          <p:cNvSpPr/>
          <p:nvPr/>
        </p:nvSpPr>
        <p:spPr>
          <a:xfrm>
            <a:off x="7258483" y="5143047"/>
            <a:ext cx="4215388" cy="1291509"/>
          </a:xfrm>
          <a:custGeom>
            <a:avLst/>
            <a:gdLst>
              <a:gd name="connsiteX0" fmla="*/ 1060450 w 4210050"/>
              <a:gd name="connsiteY0" fmla="*/ 0 h 1301750"/>
              <a:gd name="connsiteX1" fmla="*/ 4210050 w 4210050"/>
              <a:gd name="connsiteY1" fmla="*/ 1301750 h 1301750"/>
              <a:gd name="connsiteX2" fmla="*/ 0 w 4210050"/>
              <a:gd name="connsiteY2" fmla="*/ 1301750 h 1301750"/>
              <a:gd name="connsiteX3" fmla="*/ 1060450 w 4210050"/>
              <a:gd name="connsiteY3" fmla="*/ 0 h 130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0050" h="1301750">
                <a:moveTo>
                  <a:pt x="1060450" y="0"/>
                </a:moveTo>
                <a:lnTo>
                  <a:pt x="4210050" y="1301750"/>
                </a:lnTo>
                <a:lnTo>
                  <a:pt x="0" y="1301750"/>
                </a:lnTo>
                <a:lnTo>
                  <a:pt x="1060450" y="0"/>
                </a:lnTo>
                <a:close/>
              </a:path>
            </a:pathLst>
          </a:custGeom>
          <a:solidFill>
            <a:srgbClr val="5BB196"/>
          </a:solidFill>
          <a:ln>
            <a:solidFill>
              <a:srgbClr val="FBF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77"/>
            </a:endParaRPr>
          </a:p>
        </p:txBody>
      </p:sp>
      <p:sp>
        <p:nvSpPr>
          <p:cNvPr id="32" name="Полилиния: фигура 90">
            <a:extLst>
              <a:ext uri="{FF2B5EF4-FFF2-40B4-BE49-F238E27FC236}">
                <a16:creationId xmlns="" xmlns:a16="http://schemas.microsoft.com/office/drawing/2014/main" id="{7D881ABF-5B14-3648-A3FF-BEDA3D55AEEA}"/>
              </a:ext>
            </a:extLst>
          </p:cNvPr>
          <p:cNvSpPr/>
          <p:nvPr/>
        </p:nvSpPr>
        <p:spPr>
          <a:xfrm flipH="1">
            <a:off x="3053484" y="5142032"/>
            <a:ext cx="4215388" cy="1289563"/>
          </a:xfrm>
          <a:custGeom>
            <a:avLst/>
            <a:gdLst>
              <a:gd name="connsiteX0" fmla="*/ 1060450 w 4210050"/>
              <a:gd name="connsiteY0" fmla="*/ 0 h 1301750"/>
              <a:gd name="connsiteX1" fmla="*/ 4210050 w 4210050"/>
              <a:gd name="connsiteY1" fmla="*/ 1301750 h 1301750"/>
              <a:gd name="connsiteX2" fmla="*/ 0 w 4210050"/>
              <a:gd name="connsiteY2" fmla="*/ 1301750 h 1301750"/>
              <a:gd name="connsiteX3" fmla="*/ 1060450 w 4210050"/>
              <a:gd name="connsiteY3" fmla="*/ 0 h 130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0050" h="1301750">
                <a:moveTo>
                  <a:pt x="1060450" y="0"/>
                </a:moveTo>
                <a:lnTo>
                  <a:pt x="4210050" y="1301750"/>
                </a:lnTo>
                <a:lnTo>
                  <a:pt x="0" y="1301750"/>
                </a:lnTo>
                <a:lnTo>
                  <a:pt x="1060450" y="0"/>
                </a:lnTo>
                <a:close/>
              </a:path>
            </a:pathLst>
          </a:custGeom>
          <a:solidFill>
            <a:srgbClr val="5BB196"/>
          </a:solidFill>
          <a:ln>
            <a:solidFill>
              <a:srgbClr val="FBF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B869520-4D0E-C648-BFF5-9822E64ECCE0}"/>
              </a:ext>
            </a:extLst>
          </p:cNvPr>
          <p:cNvSpPr txBox="1"/>
          <p:nvPr/>
        </p:nvSpPr>
        <p:spPr>
          <a:xfrm>
            <a:off x="4568812" y="5560473"/>
            <a:ext cx="2496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Montserrat" pitchFamily="2" charset="77"/>
              </a:rPr>
              <a:t>Концепция  </a:t>
            </a:r>
          </a:p>
          <a:p>
            <a:pPr algn="ctr"/>
            <a:r>
              <a:rPr lang="ru-RU" sz="800" dirty="0">
                <a:latin typeface="Montserrat" pitchFamily="2" charset="77"/>
              </a:rPr>
              <a:t>качества и методология </a:t>
            </a:r>
          </a:p>
          <a:p>
            <a:pPr algn="ctr"/>
            <a:r>
              <a:rPr lang="ru-RU" sz="800" dirty="0">
                <a:latin typeface="Montserrat" pitchFamily="2" charset="77"/>
              </a:rPr>
              <a:t>обеспечения качества.</a:t>
            </a:r>
          </a:p>
          <a:p>
            <a:pPr algn="ctr"/>
            <a:r>
              <a:rPr lang="ru-RU" sz="800" dirty="0">
                <a:latin typeface="Montserrat" pitchFamily="2" charset="77"/>
              </a:rPr>
              <a:t>Академические ценности.</a:t>
            </a:r>
          </a:p>
          <a:p>
            <a:pPr algn="ctr"/>
            <a:r>
              <a:rPr lang="ru-RU" sz="800" dirty="0">
                <a:latin typeface="Montserrat" pitchFamily="2" charset="77"/>
              </a:rPr>
              <a:t>Принципы</a:t>
            </a:r>
            <a:r>
              <a:rPr lang="en-US" sz="800" dirty="0">
                <a:latin typeface="Montserrat" pitchFamily="2" charset="77"/>
              </a:rPr>
              <a:t> </a:t>
            </a:r>
            <a:r>
              <a:rPr lang="kk-KZ" sz="800" dirty="0">
                <a:latin typeface="Montserrat" pitchFamily="2" charset="77"/>
              </a:rPr>
              <a:t>обеспечения </a:t>
            </a:r>
            <a:r>
              <a:rPr lang="ru-RU" sz="800" dirty="0">
                <a:latin typeface="Montserrat" pitchFamily="2" charset="77"/>
              </a:rPr>
              <a:t>качества.</a:t>
            </a:r>
          </a:p>
          <a:p>
            <a:pPr algn="ctr"/>
            <a:r>
              <a:rPr lang="ru-RU" sz="800" dirty="0">
                <a:latin typeface="Montserrat" pitchFamily="2" charset="77"/>
              </a:rPr>
              <a:t>Культура качества</a:t>
            </a:r>
          </a:p>
          <a:p>
            <a:pPr algn="ctr"/>
            <a:r>
              <a:rPr lang="ru-RU" sz="800" dirty="0">
                <a:latin typeface="Montserrat" pitchFamily="2" charset="77"/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11F2731-9E03-2F4A-894A-ABFF29A6AEE8}"/>
              </a:ext>
            </a:extLst>
          </p:cNvPr>
          <p:cNvSpPr txBox="1"/>
          <p:nvPr/>
        </p:nvSpPr>
        <p:spPr>
          <a:xfrm>
            <a:off x="7192757" y="5667214"/>
            <a:ext cx="3327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Montserrat" pitchFamily="2" charset="77"/>
              </a:rPr>
              <a:t>Количественные и </a:t>
            </a:r>
          </a:p>
          <a:p>
            <a:pPr algn="ctr"/>
            <a:r>
              <a:rPr lang="ru-RU" sz="800" dirty="0">
                <a:latin typeface="Montserrat" pitchFamily="2" charset="77"/>
              </a:rPr>
              <a:t>качественные</a:t>
            </a:r>
          </a:p>
          <a:p>
            <a:pPr algn="ctr"/>
            <a:r>
              <a:rPr lang="ru-RU" sz="800" dirty="0">
                <a:latin typeface="Montserrat" pitchFamily="2" charset="77"/>
              </a:rPr>
              <a:t>индикаторы и критерии. </a:t>
            </a:r>
          </a:p>
          <a:p>
            <a:pPr algn="ctr"/>
            <a:r>
              <a:rPr lang="ru-RU" sz="800" dirty="0">
                <a:latin typeface="Montserrat" pitchFamily="2" charset="77"/>
              </a:rPr>
              <a:t>Администрирование системы внутреннего </a:t>
            </a:r>
          </a:p>
          <a:p>
            <a:pPr algn="ctr"/>
            <a:r>
              <a:rPr lang="ru-RU" sz="800" dirty="0">
                <a:latin typeface="Montserrat" pitchFamily="2" charset="77"/>
              </a:rPr>
              <a:t>обеспечения качества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E0BD99C-322E-D645-9222-7367CB0F0112}"/>
              </a:ext>
            </a:extLst>
          </p:cNvPr>
          <p:cNvSpPr txBox="1"/>
          <p:nvPr/>
        </p:nvSpPr>
        <p:spPr>
          <a:xfrm>
            <a:off x="6322183" y="5352862"/>
            <a:ext cx="1844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Montserrat" pitchFamily="2" charset="77"/>
              </a:rPr>
              <a:t>Политика и стандарты </a:t>
            </a:r>
          </a:p>
          <a:p>
            <a:pPr algn="ctr"/>
            <a:r>
              <a:rPr lang="ru-RU" sz="800" dirty="0">
                <a:latin typeface="Montserrat" pitchFamily="2" charset="77"/>
              </a:rPr>
              <a:t>внутреннего </a:t>
            </a:r>
          </a:p>
          <a:p>
            <a:pPr algn="ctr"/>
            <a:r>
              <a:rPr lang="ru-RU" sz="800" dirty="0">
                <a:latin typeface="Montserrat" pitchFamily="2" charset="77"/>
              </a:rPr>
              <a:t>обеспечения качества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A71089EE-D89A-674D-B9E7-999D74AD89FD}"/>
              </a:ext>
            </a:extLst>
          </p:cNvPr>
          <p:cNvSpPr txBox="1"/>
          <p:nvPr/>
        </p:nvSpPr>
        <p:spPr>
          <a:xfrm rot="2949946">
            <a:off x="8534026" y="4478628"/>
            <a:ext cx="2195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Montserrat" pitchFamily="2" charset="77"/>
              </a:rPr>
              <a:t>ГОСО.</a:t>
            </a:r>
          </a:p>
          <a:p>
            <a:pPr algn="ctr"/>
            <a:r>
              <a:rPr lang="ru-RU" sz="800" dirty="0">
                <a:latin typeface="Montserrat" pitchFamily="2" charset="77"/>
              </a:rPr>
              <a:t> НРК (ВО). </a:t>
            </a:r>
          </a:p>
          <a:p>
            <a:pPr algn="ctr"/>
            <a:r>
              <a:rPr lang="ru-RU" sz="800" dirty="0">
                <a:latin typeface="Montserrat" pitchFamily="2" charset="77"/>
              </a:rPr>
              <a:t>КВТ (лицензирование).</a:t>
            </a:r>
          </a:p>
          <a:p>
            <a:pPr algn="ctr"/>
            <a:r>
              <a:rPr lang="ru-RU" sz="800" dirty="0">
                <a:latin typeface="Montserrat" pitchFamily="2" charset="77"/>
              </a:rPr>
              <a:t>  Политика и механизмы. </a:t>
            </a:r>
          </a:p>
          <a:p>
            <a:pPr algn="ctr"/>
            <a:r>
              <a:rPr lang="ru-RU" sz="800" dirty="0">
                <a:latin typeface="Montserrat" pitchFamily="2" charset="77"/>
              </a:rPr>
              <a:t>Гармонизация  госконтроля и </a:t>
            </a:r>
          </a:p>
          <a:p>
            <a:pPr algn="ctr"/>
            <a:r>
              <a:rPr lang="ru-RU" sz="800" dirty="0">
                <a:latin typeface="Montserrat" pitchFamily="2" charset="77"/>
              </a:rPr>
              <a:t>оценки системы обеспечения </a:t>
            </a:r>
          </a:p>
          <a:p>
            <a:pPr algn="ctr"/>
            <a:r>
              <a:rPr lang="ru-RU" sz="800" dirty="0">
                <a:latin typeface="Montserrat" pitchFamily="2" charset="77"/>
              </a:rPr>
              <a:t>качества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2F6A9C5-158C-A44E-9BCA-095A2919E71A}"/>
              </a:ext>
            </a:extLst>
          </p:cNvPr>
          <p:cNvSpPr txBox="1"/>
          <p:nvPr/>
        </p:nvSpPr>
        <p:spPr>
          <a:xfrm>
            <a:off x="7606326" y="3848041"/>
            <a:ext cx="1434095" cy="78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800" dirty="0">
                <a:latin typeface="Montserrat" pitchFamily="2" charset="77"/>
              </a:rPr>
              <a:t>Руководство по </a:t>
            </a:r>
          </a:p>
          <a:p>
            <a:pPr algn="ctr">
              <a:lnSpc>
                <a:spcPct val="70000"/>
              </a:lnSpc>
            </a:pPr>
            <a:r>
              <a:rPr lang="ru-RU" sz="800" dirty="0">
                <a:latin typeface="Montserrat" pitchFamily="2" charset="77"/>
              </a:rPr>
              <a:t>обеспечению качества.</a:t>
            </a:r>
          </a:p>
          <a:p>
            <a:pPr algn="ctr">
              <a:lnSpc>
                <a:spcPct val="70000"/>
              </a:lnSpc>
            </a:pPr>
            <a:r>
              <a:rPr lang="ru-RU" sz="800" dirty="0">
                <a:latin typeface="Montserrat" pitchFamily="2" charset="77"/>
              </a:rPr>
              <a:t>Требования  </a:t>
            </a:r>
          </a:p>
          <a:p>
            <a:pPr algn="ctr">
              <a:lnSpc>
                <a:spcPct val="70000"/>
              </a:lnSpc>
            </a:pPr>
            <a:r>
              <a:rPr lang="ru-RU" sz="800" dirty="0">
                <a:latin typeface="Montserrat" pitchFamily="2" charset="77"/>
              </a:rPr>
              <a:t>и  стандарты</a:t>
            </a:r>
          </a:p>
          <a:p>
            <a:pPr algn="ctr">
              <a:lnSpc>
                <a:spcPct val="70000"/>
              </a:lnSpc>
            </a:pPr>
            <a:r>
              <a:rPr lang="ru-RU" sz="800" dirty="0">
                <a:latin typeface="Montserrat" pitchFamily="2" charset="77"/>
              </a:rPr>
              <a:t> для агентств </a:t>
            </a:r>
          </a:p>
          <a:p>
            <a:pPr algn="ctr">
              <a:lnSpc>
                <a:spcPct val="70000"/>
              </a:lnSpc>
            </a:pPr>
            <a:r>
              <a:rPr lang="ru-RU" sz="800" dirty="0">
                <a:latin typeface="Montserrat" pitchFamily="2" charset="77"/>
              </a:rPr>
              <a:t>внешнего</a:t>
            </a:r>
          </a:p>
          <a:p>
            <a:pPr algn="ctr">
              <a:lnSpc>
                <a:spcPct val="70000"/>
              </a:lnSpc>
            </a:pPr>
            <a:r>
              <a:rPr lang="ru-RU" sz="800" dirty="0">
                <a:latin typeface="Montserrat" pitchFamily="2" charset="77"/>
              </a:rPr>
              <a:t> обеспечения</a:t>
            </a:r>
          </a:p>
          <a:p>
            <a:pPr algn="ctr">
              <a:lnSpc>
                <a:spcPct val="70000"/>
              </a:lnSpc>
            </a:pPr>
            <a:r>
              <a:rPr lang="ru-RU" sz="800" dirty="0">
                <a:latin typeface="Montserrat" pitchFamily="2" charset="77"/>
              </a:rPr>
              <a:t>качества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438C748-2F52-E54B-9852-B8CBA9279675}"/>
              </a:ext>
            </a:extLst>
          </p:cNvPr>
          <p:cNvSpPr txBox="1"/>
          <p:nvPr/>
        </p:nvSpPr>
        <p:spPr>
          <a:xfrm rot="3061384">
            <a:off x="7060980" y="2535939"/>
            <a:ext cx="1849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Montserrat" pitchFamily="2" charset="77"/>
              </a:rPr>
              <a:t>Реестр 1</a:t>
            </a:r>
          </a:p>
          <a:p>
            <a:pPr algn="ctr"/>
            <a:r>
              <a:rPr lang="ru-RU" sz="800" dirty="0">
                <a:latin typeface="Montserrat" pitchFamily="2" charset="77"/>
              </a:rPr>
              <a:t>Реестр 2, </a:t>
            </a:r>
          </a:p>
          <a:p>
            <a:pPr algn="ctr"/>
            <a:r>
              <a:rPr lang="ru-RU" sz="800" dirty="0">
                <a:latin typeface="Montserrat" pitchFamily="2" charset="77"/>
              </a:rPr>
              <a:t>Реестр 3.</a:t>
            </a:r>
          </a:p>
          <a:p>
            <a:pPr algn="ctr"/>
            <a:r>
              <a:rPr lang="ru-RU" sz="800" dirty="0">
                <a:latin typeface="Montserrat" pitchFamily="2" charset="77"/>
              </a:rPr>
              <a:t>Индикаторы  и </a:t>
            </a:r>
          </a:p>
          <a:p>
            <a:pPr algn="ctr"/>
            <a:r>
              <a:rPr lang="ru-RU" sz="800" dirty="0">
                <a:latin typeface="Montserrat" pitchFamily="2" charset="77"/>
              </a:rPr>
              <a:t>показатели. </a:t>
            </a:r>
          </a:p>
          <a:p>
            <a:pPr algn="ctr"/>
            <a:r>
              <a:rPr lang="ru-RU" sz="800" dirty="0">
                <a:latin typeface="Montserrat" pitchFamily="2" charset="77"/>
              </a:rPr>
              <a:t>Оценка. </a:t>
            </a:r>
            <a:r>
              <a:rPr lang="ru-RU" sz="800" dirty="0" err="1">
                <a:latin typeface="Montserrat" pitchFamily="2" charset="77"/>
              </a:rPr>
              <a:t>Профконтроль</a:t>
            </a:r>
            <a:r>
              <a:rPr lang="ru-RU" sz="800" dirty="0">
                <a:latin typeface="Montserrat" pitchFamily="2" charset="77"/>
              </a:rPr>
              <a:t>.</a:t>
            </a:r>
          </a:p>
          <a:p>
            <a:pPr algn="ctr"/>
            <a:r>
              <a:rPr lang="ru-RU" sz="800" dirty="0">
                <a:latin typeface="Montserrat" pitchFamily="2" charset="77"/>
              </a:rPr>
              <a:t>Проверки.</a:t>
            </a:r>
          </a:p>
          <a:p>
            <a:pPr algn="ctr"/>
            <a:r>
              <a:rPr lang="ru-RU" sz="800" dirty="0">
                <a:latin typeface="Montserrat" pitchFamily="2" charset="77"/>
              </a:rPr>
              <a:t>Мониторинг.</a:t>
            </a:r>
          </a:p>
          <a:p>
            <a:pPr algn="ctr"/>
            <a:endParaRPr lang="ru-RU" sz="800" dirty="0">
              <a:latin typeface="Montserrat" pitchFamily="2" charset="7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96E1F5FC-DD36-8F46-ADCD-C556F9804BF8}"/>
              </a:ext>
            </a:extLst>
          </p:cNvPr>
          <p:cNvSpPr txBox="1"/>
          <p:nvPr/>
        </p:nvSpPr>
        <p:spPr>
          <a:xfrm rot="18526987">
            <a:off x="5690647" y="2775396"/>
            <a:ext cx="1551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Montserrat" pitchFamily="2" charset="77"/>
              </a:rPr>
              <a:t>Политика и процедуры</a:t>
            </a:r>
          </a:p>
          <a:p>
            <a:pPr algn="ctr"/>
            <a:r>
              <a:rPr lang="ru-RU" sz="800" dirty="0">
                <a:latin typeface="Montserrat" pitchFamily="2" charset="77"/>
              </a:rPr>
              <a:t>обеспечения качества. </a:t>
            </a:r>
          </a:p>
          <a:p>
            <a:pPr algn="ctr"/>
            <a:r>
              <a:rPr lang="ru-RU" sz="800" dirty="0">
                <a:latin typeface="Montserrat" pitchFamily="2" charset="77"/>
              </a:rPr>
              <a:t>Принципы внешнего </a:t>
            </a:r>
          </a:p>
          <a:p>
            <a:pPr algn="ctr"/>
            <a:r>
              <a:rPr lang="ru-RU" sz="800" dirty="0">
                <a:latin typeface="Montserrat" pitchFamily="2" charset="77"/>
              </a:rPr>
              <a:t>обеспечения качества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EF54475-EF3B-7244-BCE6-0CA533DFCA8B}"/>
              </a:ext>
            </a:extLst>
          </p:cNvPr>
          <p:cNvSpPr txBox="1"/>
          <p:nvPr/>
        </p:nvSpPr>
        <p:spPr>
          <a:xfrm>
            <a:off x="5711974" y="3869559"/>
            <a:ext cx="1038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Montserrat" pitchFamily="2" charset="77"/>
              </a:rPr>
              <a:t>Критерии и</a:t>
            </a:r>
          </a:p>
          <a:p>
            <a:pPr algn="ctr"/>
            <a:r>
              <a:rPr lang="ru-RU" sz="800" dirty="0">
                <a:latin typeface="Montserrat" pitchFamily="2" charset="77"/>
              </a:rPr>
              <a:t> стандарты</a:t>
            </a:r>
          </a:p>
          <a:p>
            <a:pPr algn="ctr"/>
            <a:r>
              <a:rPr lang="ru-RU" sz="800" dirty="0">
                <a:latin typeface="Montserrat" pitchFamily="2" charset="77"/>
              </a:rPr>
              <a:t>для внешнего </a:t>
            </a:r>
          </a:p>
          <a:p>
            <a:pPr algn="ctr"/>
            <a:r>
              <a:rPr lang="ru-RU" sz="800" dirty="0">
                <a:latin typeface="Montserrat" pitchFamily="2" charset="77"/>
              </a:rPr>
              <a:t>обеспечения</a:t>
            </a:r>
          </a:p>
          <a:p>
            <a:pPr algn="ctr"/>
            <a:r>
              <a:rPr lang="ru-RU" sz="800" dirty="0">
                <a:latin typeface="Montserrat" pitchFamily="2" charset="77"/>
              </a:rPr>
              <a:t>качества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86BF8551-2FCB-C64B-92A9-AEF6E546B2F7}"/>
              </a:ext>
            </a:extLst>
          </p:cNvPr>
          <p:cNvSpPr txBox="1"/>
          <p:nvPr/>
        </p:nvSpPr>
        <p:spPr>
          <a:xfrm rot="18582022">
            <a:off x="3614416" y="4665830"/>
            <a:ext cx="2296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latin typeface="Montserrat" pitchFamily="2" charset="77"/>
              </a:rPr>
              <a:t>Количественные и</a:t>
            </a:r>
          </a:p>
          <a:p>
            <a:pPr algn="ctr"/>
            <a:r>
              <a:rPr lang="ru-RU" sz="800" dirty="0">
                <a:latin typeface="Montserrat" pitchFamily="2" charset="77"/>
              </a:rPr>
              <a:t> качественные  индикаторы и</a:t>
            </a:r>
          </a:p>
          <a:p>
            <a:pPr algn="ctr"/>
            <a:r>
              <a:rPr lang="ru-RU" sz="800" dirty="0">
                <a:latin typeface="Montserrat" pitchFamily="2" charset="77"/>
              </a:rPr>
              <a:t> показатели. Анализ. Оценка. Экспертиза.  Отчеты. Аккредитационный совет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67CDE25-3829-F545-A537-8E0A4C811D65}"/>
              </a:ext>
            </a:extLst>
          </p:cNvPr>
          <p:cNvSpPr txBox="1"/>
          <p:nvPr/>
        </p:nvSpPr>
        <p:spPr>
          <a:xfrm rot="18838517">
            <a:off x="6210389" y="4412758"/>
            <a:ext cx="1162409" cy="246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Montserrat" pitchFamily="2" charset="77"/>
              </a:rPr>
              <a:t>Независимость </a:t>
            </a:r>
          </a:p>
        </p:txBody>
      </p:sp>
      <p:sp>
        <p:nvSpPr>
          <p:cNvPr id="43" name="Прямоугольник 3">
            <a:extLst>
              <a:ext uri="{FF2B5EF4-FFF2-40B4-BE49-F238E27FC236}">
                <a16:creationId xmlns="" xmlns:a16="http://schemas.microsoft.com/office/drawing/2014/main" id="{2FD2A308-C16B-2448-8DE1-0C058CA1DCFB}"/>
              </a:ext>
            </a:extLst>
          </p:cNvPr>
          <p:cNvSpPr/>
          <p:nvPr/>
        </p:nvSpPr>
        <p:spPr>
          <a:xfrm>
            <a:off x="2401065" y="6423176"/>
            <a:ext cx="9733259" cy="293618"/>
          </a:xfrm>
          <a:custGeom>
            <a:avLst/>
            <a:gdLst>
              <a:gd name="connsiteX0" fmla="*/ 0 w 8524236"/>
              <a:gd name="connsiteY0" fmla="*/ 0 h 276000"/>
              <a:gd name="connsiteX1" fmla="*/ 8524236 w 8524236"/>
              <a:gd name="connsiteY1" fmla="*/ 0 h 276000"/>
              <a:gd name="connsiteX2" fmla="*/ 8524236 w 8524236"/>
              <a:gd name="connsiteY2" fmla="*/ 276000 h 276000"/>
              <a:gd name="connsiteX3" fmla="*/ 0 w 8524236"/>
              <a:gd name="connsiteY3" fmla="*/ 276000 h 276000"/>
              <a:gd name="connsiteX4" fmla="*/ 0 w 8524236"/>
              <a:gd name="connsiteY4" fmla="*/ 0 h 276000"/>
              <a:gd name="connsiteX0" fmla="*/ 0 w 8910602"/>
              <a:gd name="connsiteY0" fmla="*/ 0 h 288879"/>
              <a:gd name="connsiteX1" fmla="*/ 8524236 w 8910602"/>
              <a:gd name="connsiteY1" fmla="*/ 0 h 288879"/>
              <a:gd name="connsiteX2" fmla="*/ 8910602 w 8910602"/>
              <a:gd name="connsiteY2" fmla="*/ 288879 h 288879"/>
              <a:gd name="connsiteX3" fmla="*/ 0 w 8910602"/>
              <a:gd name="connsiteY3" fmla="*/ 276000 h 288879"/>
              <a:gd name="connsiteX4" fmla="*/ 0 w 8910602"/>
              <a:gd name="connsiteY4" fmla="*/ 0 h 288879"/>
              <a:gd name="connsiteX0" fmla="*/ 154546 w 8910602"/>
              <a:gd name="connsiteY0" fmla="*/ 0 h 288879"/>
              <a:gd name="connsiteX1" fmla="*/ 8524236 w 8910602"/>
              <a:gd name="connsiteY1" fmla="*/ 0 h 288879"/>
              <a:gd name="connsiteX2" fmla="*/ 8910602 w 8910602"/>
              <a:gd name="connsiteY2" fmla="*/ 288879 h 288879"/>
              <a:gd name="connsiteX3" fmla="*/ 0 w 8910602"/>
              <a:gd name="connsiteY3" fmla="*/ 276000 h 288879"/>
              <a:gd name="connsiteX4" fmla="*/ 154546 w 8910602"/>
              <a:gd name="connsiteY4" fmla="*/ 0 h 288879"/>
              <a:gd name="connsiteX0" fmla="*/ 425002 w 9181058"/>
              <a:gd name="connsiteY0" fmla="*/ 0 h 288879"/>
              <a:gd name="connsiteX1" fmla="*/ 8794692 w 9181058"/>
              <a:gd name="connsiteY1" fmla="*/ 0 h 288879"/>
              <a:gd name="connsiteX2" fmla="*/ 9181058 w 9181058"/>
              <a:gd name="connsiteY2" fmla="*/ 288879 h 288879"/>
              <a:gd name="connsiteX3" fmla="*/ 0 w 9181058"/>
              <a:gd name="connsiteY3" fmla="*/ 288879 h 288879"/>
              <a:gd name="connsiteX4" fmla="*/ 425002 w 9181058"/>
              <a:gd name="connsiteY4" fmla="*/ 0 h 288879"/>
              <a:gd name="connsiteX0" fmla="*/ 455998 w 9181058"/>
              <a:gd name="connsiteY0" fmla="*/ 15498 h 288879"/>
              <a:gd name="connsiteX1" fmla="*/ 8794692 w 9181058"/>
              <a:gd name="connsiteY1" fmla="*/ 0 h 288879"/>
              <a:gd name="connsiteX2" fmla="*/ 9181058 w 9181058"/>
              <a:gd name="connsiteY2" fmla="*/ 288879 h 288879"/>
              <a:gd name="connsiteX3" fmla="*/ 0 w 9181058"/>
              <a:gd name="connsiteY3" fmla="*/ 288879 h 288879"/>
              <a:gd name="connsiteX4" fmla="*/ 455998 w 9181058"/>
              <a:gd name="connsiteY4" fmla="*/ 15498 h 288879"/>
              <a:gd name="connsiteX0" fmla="*/ 497327 w 9222387"/>
              <a:gd name="connsiteY0" fmla="*/ 15498 h 288879"/>
              <a:gd name="connsiteX1" fmla="*/ 8836021 w 9222387"/>
              <a:gd name="connsiteY1" fmla="*/ 0 h 288879"/>
              <a:gd name="connsiteX2" fmla="*/ 9222387 w 9222387"/>
              <a:gd name="connsiteY2" fmla="*/ 288879 h 288879"/>
              <a:gd name="connsiteX3" fmla="*/ 0 w 9222387"/>
              <a:gd name="connsiteY3" fmla="*/ 288879 h 288879"/>
              <a:gd name="connsiteX4" fmla="*/ 497327 w 9222387"/>
              <a:gd name="connsiteY4" fmla="*/ 15498 h 288879"/>
              <a:gd name="connsiteX0" fmla="*/ 471497 w 9222387"/>
              <a:gd name="connsiteY0" fmla="*/ 10331 h 288879"/>
              <a:gd name="connsiteX1" fmla="*/ 8836021 w 9222387"/>
              <a:gd name="connsiteY1" fmla="*/ 0 h 288879"/>
              <a:gd name="connsiteX2" fmla="*/ 9222387 w 9222387"/>
              <a:gd name="connsiteY2" fmla="*/ 288879 h 288879"/>
              <a:gd name="connsiteX3" fmla="*/ 0 w 9222387"/>
              <a:gd name="connsiteY3" fmla="*/ 288879 h 288879"/>
              <a:gd name="connsiteX4" fmla="*/ 471497 w 9222387"/>
              <a:gd name="connsiteY4" fmla="*/ 10331 h 288879"/>
              <a:gd name="connsiteX0" fmla="*/ 641978 w 9392868"/>
              <a:gd name="connsiteY0" fmla="*/ 10331 h 294045"/>
              <a:gd name="connsiteX1" fmla="*/ 9006502 w 9392868"/>
              <a:gd name="connsiteY1" fmla="*/ 0 h 294045"/>
              <a:gd name="connsiteX2" fmla="*/ 9392868 w 9392868"/>
              <a:gd name="connsiteY2" fmla="*/ 288879 h 294045"/>
              <a:gd name="connsiteX3" fmla="*/ 0 w 9392868"/>
              <a:gd name="connsiteY3" fmla="*/ 294045 h 294045"/>
              <a:gd name="connsiteX4" fmla="*/ 641978 w 9392868"/>
              <a:gd name="connsiteY4" fmla="*/ 10331 h 294045"/>
              <a:gd name="connsiteX0" fmla="*/ 641978 w 9720935"/>
              <a:gd name="connsiteY0" fmla="*/ 10331 h 294045"/>
              <a:gd name="connsiteX1" fmla="*/ 9006502 w 9720935"/>
              <a:gd name="connsiteY1" fmla="*/ 0 h 294045"/>
              <a:gd name="connsiteX2" fmla="*/ 9720935 w 9720935"/>
              <a:gd name="connsiteY2" fmla="*/ 288879 h 294045"/>
              <a:gd name="connsiteX3" fmla="*/ 0 w 9720935"/>
              <a:gd name="connsiteY3" fmla="*/ 294045 h 294045"/>
              <a:gd name="connsiteX4" fmla="*/ 641978 w 9720935"/>
              <a:gd name="connsiteY4" fmla="*/ 10331 h 294045"/>
              <a:gd name="connsiteX0" fmla="*/ 641978 w 9720935"/>
              <a:gd name="connsiteY0" fmla="*/ 10331 h 294045"/>
              <a:gd name="connsiteX1" fmla="*/ 9034422 w 9720935"/>
              <a:gd name="connsiteY1" fmla="*/ 0 h 294045"/>
              <a:gd name="connsiteX2" fmla="*/ 9720935 w 9720935"/>
              <a:gd name="connsiteY2" fmla="*/ 288879 h 294045"/>
              <a:gd name="connsiteX3" fmla="*/ 0 w 9720935"/>
              <a:gd name="connsiteY3" fmla="*/ 294045 h 294045"/>
              <a:gd name="connsiteX4" fmla="*/ 641978 w 9720935"/>
              <a:gd name="connsiteY4" fmla="*/ 10331 h 29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0935" h="294045">
                <a:moveTo>
                  <a:pt x="641978" y="10331"/>
                </a:moveTo>
                <a:lnTo>
                  <a:pt x="9034422" y="0"/>
                </a:lnTo>
                <a:lnTo>
                  <a:pt x="9720935" y="288879"/>
                </a:lnTo>
                <a:lnTo>
                  <a:pt x="0" y="294045"/>
                </a:lnTo>
                <a:lnTo>
                  <a:pt x="641978" y="10331"/>
                </a:lnTo>
                <a:close/>
              </a:path>
            </a:pathLst>
          </a:custGeom>
          <a:solidFill>
            <a:srgbClr val="5BB1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Montserrat" pitchFamily="2" charset="77"/>
              </a:rPr>
              <a:t>Система внутреннего обеспечения качества</a:t>
            </a:r>
            <a:endParaRPr lang="x-none" sz="1400" b="1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44" name="Прямоугольник 52">
            <a:extLst>
              <a:ext uri="{FF2B5EF4-FFF2-40B4-BE49-F238E27FC236}">
                <a16:creationId xmlns="" xmlns:a16="http://schemas.microsoft.com/office/drawing/2014/main" id="{9FFF70F1-0B4C-894C-BA3C-25A00AA680F0}"/>
              </a:ext>
            </a:extLst>
          </p:cNvPr>
          <p:cNvSpPr/>
          <p:nvPr/>
        </p:nvSpPr>
        <p:spPr>
          <a:xfrm rot="3056403">
            <a:off x="5751708" y="3670132"/>
            <a:ext cx="7610644" cy="291763"/>
          </a:xfrm>
          <a:custGeom>
            <a:avLst/>
            <a:gdLst>
              <a:gd name="connsiteX0" fmla="*/ 0 w 7090380"/>
              <a:gd name="connsiteY0" fmla="*/ 0 h 274624"/>
              <a:gd name="connsiteX1" fmla="*/ 7090380 w 7090380"/>
              <a:gd name="connsiteY1" fmla="*/ 0 h 274624"/>
              <a:gd name="connsiteX2" fmla="*/ 7090380 w 7090380"/>
              <a:gd name="connsiteY2" fmla="*/ 274624 h 274624"/>
              <a:gd name="connsiteX3" fmla="*/ 0 w 7090380"/>
              <a:gd name="connsiteY3" fmla="*/ 274624 h 274624"/>
              <a:gd name="connsiteX4" fmla="*/ 0 w 7090380"/>
              <a:gd name="connsiteY4" fmla="*/ 0 h 274624"/>
              <a:gd name="connsiteX0" fmla="*/ 0 w 7090380"/>
              <a:gd name="connsiteY0" fmla="*/ 0 h 311061"/>
              <a:gd name="connsiteX1" fmla="*/ 7090380 w 7090380"/>
              <a:gd name="connsiteY1" fmla="*/ 0 h 311061"/>
              <a:gd name="connsiteX2" fmla="*/ 6965328 w 7090380"/>
              <a:gd name="connsiteY2" fmla="*/ 311061 h 311061"/>
              <a:gd name="connsiteX3" fmla="*/ 0 w 7090380"/>
              <a:gd name="connsiteY3" fmla="*/ 274624 h 311061"/>
              <a:gd name="connsiteX4" fmla="*/ 0 w 7090380"/>
              <a:gd name="connsiteY4" fmla="*/ 0 h 311061"/>
              <a:gd name="connsiteX0" fmla="*/ 0 w 7529131"/>
              <a:gd name="connsiteY0" fmla="*/ 4656 h 315717"/>
              <a:gd name="connsiteX1" fmla="*/ 7529131 w 7529131"/>
              <a:gd name="connsiteY1" fmla="*/ 0 h 315717"/>
              <a:gd name="connsiteX2" fmla="*/ 6965328 w 7529131"/>
              <a:gd name="connsiteY2" fmla="*/ 315717 h 315717"/>
              <a:gd name="connsiteX3" fmla="*/ 0 w 7529131"/>
              <a:gd name="connsiteY3" fmla="*/ 279280 h 315717"/>
              <a:gd name="connsiteX4" fmla="*/ 0 w 7529131"/>
              <a:gd name="connsiteY4" fmla="*/ 4656 h 315717"/>
              <a:gd name="connsiteX0" fmla="*/ 0 w 7559909"/>
              <a:gd name="connsiteY0" fmla="*/ 0 h 311061"/>
              <a:gd name="connsiteX1" fmla="*/ 7559909 w 7559909"/>
              <a:gd name="connsiteY1" fmla="*/ 9711 h 311061"/>
              <a:gd name="connsiteX2" fmla="*/ 6965328 w 7559909"/>
              <a:gd name="connsiteY2" fmla="*/ 311061 h 311061"/>
              <a:gd name="connsiteX3" fmla="*/ 0 w 7559909"/>
              <a:gd name="connsiteY3" fmla="*/ 274624 h 311061"/>
              <a:gd name="connsiteX4" fmla="*/ 0 w 7559909"/>
              <a:gd name="connsiteY4" fmla="*/ 0 h 311061"/>
              <a:gd name="connsiteX0" fmla="*/ 0 w 7559909"/>
              <a:gd name="connsiteY0" fmla="*/ 0 h 281228"/>
              <a:gd name="connsiteX1" fmla="*/ 7559909 w 7559909"/>
              <a:gd name="connsiteY1" fmla="*/ 9711 h 281228"/>
              <a:gd name="connsiteX2" fmla="*/ 6989537 w 7559909"/>
              <a:gd name="connsiteY2" fmla="*/ 281228 h 281228"/>
              <a:gd name="connsiteX3" fmla="*/ 0 w 7559909"/>
              <a:gd name="connsiteY3" fmla="*/ 274624 h 281228"/>
              <a:gd name="connsiteX4" fmla="*/ 0 w 7559909"/>
              <a:gd name="connsiteY4" fmla="*/ 0 h 281228"/>
              <a:gd name="connsiteX0" fmla="*/ 0 w 7559909"/>
              <a:gd name="connsiteY0" fmla="*/ 0 h 295519"/>
              <a:gd name="connsiteX1" fmla="*/ 7559909 w 7559909"/>
              <a:gd name="connsiteY1" fmla="*/ 9711 h 295519"/>
              <a:gd name="connsiteX2" fmla="*/ 6991024 w 7559909"/>
              <a:gd name="connsiteY2" fmla="*/ 295519 h 295519"/>
              <a:gd name="connsiteX3" fmla="*/ 0 w 7559909"/>
              <a:gd name="connsiteY3" fmla="*/ 274624 h 295519"/>
              <a:gd name="connsiteX4" fmla="*/ 0 w 7559909"/>
              <a:gd name="connsiteY4" fmla="*/ 0 h 295519"/>
              <a:gd name="connsiteX0" fmla="*/ 0 w 7559909"/>
              <a:gd name="connsiteY0" fmla="*/ 0 h 295519"/>
              <a:gd name="connsiteX1" fmla="*/ 7559909 w 7559909"/>
              <a:gd name="connsiteY1" fmla="*/ 9711 h 295519"/>
              <a:gd name="connsiteX2" fmla="*/ 6991024 w 7559909"/>
              <a:gd name="connsiteY2" fmla="*/ 295519 h 295519"/>
              <a:gd name="connsiteX3" fmla="*/ 306249 w 7559909"/>
              <a:gd name="connsiteY3" fmla="*/ 293475 h 295519"/>
              <a:gd name="connsiteX4" fmla="*/ 0 w 7559909"/>
              <a:gd name="connsiteY4" fmla="*/ 0 h 295519"/>
              <a:gd name="connsiteX0" fmla="*/ 0 w 7621722"/>
              <a:gd name="connsiteY0" fmla="*/ 0 h 291393"/>
              <a:gd name="connsiteX1" fmla="*/ 7621722 w 7621722"/>
              <a:gd name="connsiteY1" fmla="*/ 5585 h 291393"/>
              <a:gd name="connsiteX2" fmla="*/ 7052837 w 7621722"/>
              <a:gd name="connsiteY2" fmla="*/ 291393 h 291393"/>
              <a:gd name="connsiteX3" fmla="*/ 368062 w 7621722"/>
              <a:gd name="connsiteY3" fmla="*/ 289349 h 291393"/>
              <a:gd name="connsiteX4" fmla="*/ 0 w 7621722"/>
              <a:gd name="connsiteY4" fmla="*/ 0 h 29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1722" h="291393">
                <a:moveTo>
                  <a:pt x="0" y="0"/>
                </a:moveTo>
                <a:lnTo>
                  <a:pt x="7621722" y="5585"/>
                </a:lnTo>
                <a:lnTo>
                  <a:pt x="7052837" y="291393"/>
                </a:lnTo>
                <a:lnTo>
                  <a:pt x="368062" y="289349"/>
                </a:lnTo>
                <a:lnTo>
                  <a:pt x="0" y="0"/>
                </a:lnTo>
                <a:close/>
              </a:path>
            </a:pathLst>
          </a:custGeom>
          <a:solidFill>
            <a:srgbClr val="2481E8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x-none" b="1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45" name="Прямоугольник 53">
            <a:extLst>
              <a:ext uri="{FF2B5EF4-FFF2-40B4-BE49-F238E27FC236}">
                <a16:creationId xmlns="" xmlns:a16="http://schemas.microsoft.com/office/drawing/2014/main" id="{2E3F8EC3-5514-A340-8129-562DFB13B4BC}"/>
              </a:ext>
            </a:extLst>
          </p:cNvPr>
          <p:cNvSpPr/>
          <p:nvPr/>
        </p:nvSpPr>
        <p:spPr>
          <a:xfrm rot="18539052">
            <a:off x="1131714" y="3679982"/>
            <a:ext cx="7630144" cy="297215"/>
          </a:xfrm>
          <a:custGeom>
            <a:avLst/>
            <a:gdLst>
              <a:gd name="connsiteX0" fmla="*/ 0 w 7092000"/>
              <a:gd name="connsiteY0" fmla="*/ 0 h 276000"/>
              <a:gd name="connsiteX1" fmla="*/ 7092000 w 7092000"/>
              <a:gd name="connsiteY1" fmla="*/ 0 h 276000"/>
              <a:gd name="connsiteX2" fmla="*/ 7092000 w 7092000"/>
              <a:gd name="connsiteY2" fmla="*/ 276000 h 276000"/>
              <a:gd name="connsiteX3" fmla="*/ 0 w 7092000"/>
              <a:gd name="connsiteY3" fmla="*/ 276000 h 276000"/>
              <a:gd name="connsiteX4" fmla="*/ 0 w 7092000"/>
              <a:gd name="connsiteY4" fmla="*/ 0 h 276000"/>
              <a:gd name="connsiteX0" fmla="*/ 0 w 7339420"/>
              <a:gd name="connsiteY0" fmla="*/ 11799 h 276000"/>
              <a:gd name="connsiteX1" fmla="*/ 7339420 w 7339420"/>
              <a:gd name="connsiteY1" fmla="*/ 0 h 276000"/>
              <a:gd name="connsiteX2" fmla="*/ 7339420 w 7339420"/>
              <a:gd name="connsiteY2" fmla="*/ 276000 h 276000"/>
              <a:gd name="connsiteX3" fmla="*/ 247420 w 7339420"/>
              <a:gd name="connsiteY3" fmla="*/ 276000 h 276000"/>
              <a:gd name="connsiteX4" fmla="*/ 0 w 7339420"/>
              <a:gd name="connsiteY4" fmla="*/ 11799 h 276000"/>
              <a:gd name="connsiteX0" fmla="*/ 0 w 7339420"/>
              <a:gd name="connsiteY0" fmla="*/ 11799 h 283265"/>
              <a:gd name="connsiteX1" fmla="*/ 7339420 w 7339420"/>
              <a:gd name="connsiteY1" fmla="*/ 0 h 283265"/>
              <a:gd name="connsiteX2" fmla="*/ 7339420 w 7339420"/>
              <a:gd name="connsiteY2" fmla="*/ 276000 h 283265"/>
              <a:gd name="connsiteX3" fmla="*/ 555953 w 7339420"/>
              <a:gd name="connsiteY3" fmla="*/ 283265 h 283265"/>
              <a:gd name="connsiteX4" fmla="*/ 0 w 7339420"/>
              <a:gd name="connsiteY4" fmla="*/ 11799 h 283265"/>
              <a:gd name="connsiteX0" fmla="*/ 0 w 7339420"/>
              <a:gd name="connsiteY0" fmla="*/ 11799 h 298675"/>
              <a:gd name="connsiteX1" fmla="*/ 7339420 w 7339420"/>
              <a:gd name="connsiteY1" fmla="*/ 0 h 298675"/>
              <a:gd name="connsiteX2" fmla="*/ 7270170 w 7339420"/>
              <a:gd name="connsiteY2" fmla="*/ 298675 h 298675"/>
              <a:gd name="connsiteX3" fmla="*/ 555953 w 7339420"/>
              <a:gd name="connsiteY3" fmla="*/ 283265 h 298675"/>
              <a:gd name="connsiteX4" fmla="*/ 0 w 7339420"/>
              <a:gd name="connsiteY4" fmla="*/ 11799 h 298675"/>
              <a:gd name="connsiteX0" fmla="*/ 0 w 7641251"/>
              <a:gd name="connsiteY0" fmla="*/ 9963 h 296839"/>
              <a:gd name="connsiteX1" fmla="*/ 7641251 w 7641251"/>
              <a:gd name="connsiteY1" fmla="*/ 0 h 296839"/>
              <a:gd name="connsiteX2" fmla="*/ 7270170 w 7641251"/>
              <a:gd name="connsiteY2" fmla="*/ 296839 h 296839"/>
              <a:gd name="connsiteX3" fmla="*/ 555953 w 7641251"/>
              <a:gd name="connsiteY3" fmla="*/ 281429 h 296839"/>
              <a:gd name="connsiteX4" fmla="*/ 0 w 7641251"/>
              <a:gd name="connsiteY4" fmla="*/ 9963 h 29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1251" h="296839">
                <a:moveTo>
                  <a:pt x="0" y="9963"/>
                </a:moveTo>
                <a:lnTo>
                  <a:pt x="7641251" y="0"/>
                </a:lnTo>
                <a:lnTo>
                  <a:pt x="7270170" y="296839"/>
                </a:lnTo>
                <a:lnTo>
                  <a:pt x="555953" y="281429"/>
                </a:lnTo>
                <a:lnTo>
                  <a:pt x="0" y="996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x-none" b="1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76572DC-BC84-E046-B43C-B99E6090D117}"/>
              </a:ext>
            </a:extLst>
          </p:cNvPr>
          <p:cNvSpPr txBox="1"/>
          <p:nvPr/>
        </p:nvSpPr>
        <p:spPr>
          <a:xfrm>
            <a:off x="388502" y="4426474"/>
            <a:ext cx="30478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Q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– </a:t>
            </a:r>
            <a:r>
              <a:rPr lang="ru-RU" dirty="0">
                <a:latin typeface="Arial Narrow" panose="020B0606020202030204" pitchFamily="34" charset="0"/>
              </a:rPr>
              <a:t>достижение академического качества</a:t>
            </a:r>
            <a:endParaRPr lang="x-none" dirty="0">
              <a:latin typeface="Arial Narrow" panose="020B0606020202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F1514E4A-CDDF-A34A-9DFE-0A97CD58A1A9}"/>
              </a:ext>
            </a:extLst>
          </p:cNvPr>
          <p:cNvSpPr txBox="1"/>
          <p:nvPr/>
        </p:nvSpPr>
        <p:spPr>
          <a:xfrm rot="3423751">
            <a:off x="7075295" y="4317619"/>
            <a:ext cx="1145836" cy="246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Montserrat" pitchFamily="2" charset="77"/>
              </a:rPr>
              <a:t>Регулирование</a:t>
            </a: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="" xmlns:a16="http://schemas.microsoft.com/office/drawing/2014/main" id="{A49B07FD-F746-6C4A-9605-BAB625C9BE22}"/>
              </a:ext>
            </a:extLst>
          </p:cNvPr>
          <p:cNvCxnSpPr>
            <a:stCxn id="14" idx="0"/>
          </p:cNvCxnSpPr>
          <p:nvPr/>
        </p:nvCxnSpPr>
        <p:spPr>
          <a:xfrm flipH="1" flipV="1">
            <a:off x="7253721" y="790388"/>
            <a:ext cx="9810" cy="470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928B0FC0-2F22-B648-BDBC-B363E2689A24}"/>
              </a:ext>
            </a:extLst>
          </p:cNvPr>
          <p:cNvSpPr/>
          <p:nvPr/>
        </p:nvSpPr>
        <p:spPr>
          <a:xfrm rot="18599028">
            <a:off x="2680888" y="3498076"/>
            <a:ext cx="4924068" cy="308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Montserrat" pitchFamily="2" charset="77"/>
              </a:rPr>
              <a:t>Система внешнего обеспечения качества</a:t>
            </a:r>
            <a:endParaRPr lang="x-none" sz="1400" b="1" dirty="0">
              <a:latin typeface="Montserrat" pitchFamily="2" charset="77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FD187565-C8C7-4C45-9F06-E33FA237E589}"/>
              </a:ext>
            </a:extLst>
          </p:cNvPr>
          <p:cNvSpPr/>
          <p:nvPr/>
        </p:nvSpPr>
        <p:spPr>
          <a:xfrm rot="3086836">
            <a:off x="6034267" y="3518396"/>
            <a:ext cx="6786352" cy="308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Montserrat" pitchFamily="2" charset="77"/>
              </a:rPr>
              <a:t>Государственное управление системой обеспечения качества</a:t>
            </a:r>
            <a:endParaRPr lang="x-none" sz="1400" b="1" dirty="0">
              <a:latin typeface="Montserrat" pitchFamily="2" charset="77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0066D055-529B-8942-AEF9-266D67D9463D}"/>
              </a:ext>
            </a:extLst>
          </p:cNvPr>
          <p:cNvSpPr/>
          <p:nvPr/>
        </p:nvSpPr>
        <p:spPr>
          <a:xfrm>
            <a:off x="7174989" y="856346"/>
            <a:ext cx="160843" cy="363409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Montserrat" pitchFamily="2" charset="7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B70FE539-E661-0C41-BF51-F5825B00544A}"/>
              </a:ext>
            </a:extLst>
          </p:cNvPr>
          <p:cNvSpPr txBox="1"/>
          <p:nvPr/>
        </p:nvSpPr>
        <p:spPr>
          <a:xfrm rot="16200000">
            <a:off x="6194446" y="2789043"/>
            <a:ext cx="2090800" cy="26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100" b="1" dirty="0">
                <a:solidFill>
                  <a:schemeClr val="bg1"/>
                </a:solidFill>
                <a:latin typeface="Montserrat" pitchFamily="2" charset="77"/>
              </a:rPr>
              <a:t>Доверие и устойчивость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0BB0457D-CAE4-C34D-B7BB-44C03CBFDD19}"/>
              </a:ext>
            </a:extLst>
          </p:cNvPr>
          <p:cNvSpPr/>
          <p:nvPr/>
        </p:nvSpPr>
        <p:spPr>
          <a:xfrm rot="6760903">
            <a:off x="9601070" y="3261604"/>
            <a:ext cx="176003" cy="48687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Montserrat" pitchFamily="2" charset="77"/>
            </a:endParaRPr>
          </a:p>
        </p:txBody>
      </p:sp>
      <p:sp>
        <p:nvSpPr>
          <p:cNvPr id="55" name="Треугольник 65">
            <a:extLst>
              <a:ext uri="{FF2B5EF4-FFF2-40B4-BE49-F238E27FC236}">
                <a16:creationId xmlns="" xmlns:a16="http://schemas.microsoft.com/office/drawing/2014/main" id="{E22D85D5-AD26-D642-A2DE-B3C89E18361F}"/>
              </a:ext>
            </a:extLst>
          </p:cNvPr>
          <p:cNvSpPr/>
          <p:nvPr/>
        </p:nvSpPr>
        <p:spPr>
          <a:xfrm rot="6878058">
            <a:off x="11918422" y="6589718"/>
            <a:ext cx="169060" cy="163745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Montserrat" pitchFamily="2" charset="7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4296F25-BD9C-3946-A6A1-8AD9880BB469}"/>
              </a:ext>
            </a:extLst>
          </p:cNvPr>
          <p:cNvSpPr txBox="1"/>
          <p:nvPr/>
        </p:nvSpPr>
        <p:spPr>
          <a:xfrm rot="1336136">
            <a:off x="7722458" y="5380127"/>
            <a:ext cx="3094830" cy="261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100" b="1">
                <a:solidFill>
                  <a:schemeClr val="bg1"/>
                </a:solidFill>
                <a:latin typeface="Montserrat" pitchFamily="2" charset="77"/>
              </a:rPr>
              <a:t>Целенаправленность и адаптивность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9A20077C-ACAD-1943-8EAD-EA8E71A2683B}"/>
              </a:ext>
            </a:extLst>
          </p:cNvPr>
          <p:cNvSpPr/>
          <p:nvPr/>
        </p:nvSpPr>
        <p:spPr>
          <a:xfrm rot="4047265">
            <a:off x="4734643" y="3282865"/>
            <a:ext cx="162598" cy="48764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Montserrat" pitchFamily="2" charset="77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2DE83F7B-88B4-1F4D-BF35-763302BE2979}"/>
              </a:ext>
            </a:extLst>
          </p:cNvPr>
          <p:cNvSpPr txBox="1"/>
          <p:nvPr/>
        </p:nvSpPr>
        <p:spPr>
          <a:xfrm>
            <a:off x="6291542" y="4945122"/>
            <a:ext cx="2026988" cy="399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Montserrat" pitchFamily="2" charset="77"/>
              </a:rPr>
              <a:t>Академическая</a:t>
            </a:r>
          </a:p>
          <a:p>
            <a:pPr algn="ctr"/>
            <a:r>
              <a:rPr lang="ru-RU" sz="1000" b="1" dirty="0">
                <a:latin typeface="Montserrat" pitchFamily="2" charset="77"/>
              </a:rPr>
              <a:t>репутация</a:t>
            </a:r>
          </a:p>
        </p:txBody>
      </p:sp>
      <p:sp>
        <p:nvSpPr>
          <p:cNvPr id="59" name="Треугольник 68">
            <a:extLst>
              <a:ext uri="{FF2B5EF4-FFF2-40B4-BE49-F238E27FC236}">
                <a16:creationId xmlns="" xmlns:a16="http://schemas.microsoft.com/office/drawing/2014/main" id="{3B525FDE-8EC9-2941-8244-E88DFF59475B}"/>
              </a:ext>
            </a:extLst>
          </p:cNvPr>
          <p:cNvSpPr/>
          <p:nvPr/>
        </p:nvSpPr>
        <p:spPr>
          <a:xfrm rot="14892741">
            <a:off x="2427421" y="6607193"/>
            <a:ext cx="169060" cy="144053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Montserrat" pitchFamily="2" charset="77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BA2DAA38-2820-F445-87C3-4B7E2868A8D1}"/>
              </a:ext>
            </a:extLst>
          </p:cNvPr>
          <p:cNvSpPr txBox="1"/>
          <p:nvPr/>
        </p:nvSpPr>
        <p:spPr>
          <a:xfrm rot="20223133">
            <a:off x="3758880" y="5452769"/>
            <a:ext cx="2770612" cy="261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100" b="1" dirty="0">
                <a:solidFill>
                  <a:schemeClr val="bg1"/>
                </a:solidFill>
                <a:latin typeface="Montserrat" pitchFamily="2" charset="77"/>
              </a:rPr>
              <a:t>Транспарентность и целостность</a:t>
            </a:r>
          </a:p>
        </p:txBody>
      </p:sp>
      <p:sp>
        <p:nvSpPr>
          <p:cNvPr id="61" name="Овал 60">
            <a:extLst>
              <a:ext uri="{FF2B5EF4-FFF2-40B4-BE49-F238E27FC236}">
                <a16:creationId xmlns="" xmlns:a16="http://schemas.microsoft.com/office/drawing/2014/main" id="{09752635-7F01-5640-8DCB-018C111C7179}"/>
              </a:ext>
            </a:extLst>
          </p:cNvPr>
          <p:cNvSpPr/>
          <p:nvPr/>
        </p:nvSpPr>
        <p:spPr>
          <a:xfrm>
            <a:off x="6991414" y="4455823"/>
            <a:ext cx="519251" cy="5178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Montserrat" pitchFamily="2" charset="77"/>
              </a:rPr>
              <a:t>Q</a:t>
            </a:r>
            <a:endParaRPr lang="x-none" sz="2000" b="1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6289" y="1690375"/>
            <a:ext cx="4139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326618" y="2369902"/>
            <a:ext cx="4139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322227" y="3020303"/>
            <a:ext cx="4139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4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ru-RU" sz="4400" b="1" dirty="0">
              <a:solidFill>
                <a:srgbClr val="00206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1879" y="1856257"/>
            <a:ext cx="3350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dirty="0">
                <a:latin typeface="Arial Narrow" panose="020B0606020202030204" pitchFamily="34" charset="0"/>
              </a:rPr>
              <a:t>Ответственность государства по обеспечению качества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5096" y="3176532"/>
            <a:ext cx="3972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Интегрированный  уровень - система внешнего обеспечения качества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0611" y="1051310"/>
            <a:ext cx="4566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УРОВНИ НАЦИОНАЛЬНОЙ МОДЕЛИ ОБЕСПЕЧЕНИЯ КАЧЕСТВА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11836101" y="6566354"/>
            <a:ext cx="523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14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C5180370-03F0-48F4-84C4-9630921F9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97D4F617-62E3-4D36-A1A0-666EA7537F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75" name="Прямоугольник 74">
            <a:extLst>
              <a:ext uri="{FF2B5EF4-FFF2-40B4-BE49-F238E27FC236}">
                <a16:creationId xmlns="" xmlns:a16="http://schemas.microsoft.com/office/drawing/2014/main" id="{877FC8FB-5317-4DEF-877D-8FE4A231ED7B}"/>
              </a:ext>
            </a:extLst>
          </p:cNvPr>
          <p:cNvSpPr/>
          <p:nvPr/>
        </p:nvSpPr>
        <p:spPr>
          <a:xfrm>
            <a:off x="319595" y="332849"/>
            <a:ext cx="9441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НАЦИОНАЛЬНАЯ МОДЕЛЬ ОБЕСПЕЧЕНИЯ 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КАЧЕСТВА ОБРАЗОВАНИЯ </a:t>
            </a: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EDB9C4BC-5A46-482E-9B5D-955B6143CE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6"/>
            <a:ext cx="1764739" cy="526621"/>
          </a:xfrm>
          <a:prstGeom prst="rect">
            <a:avLst/>
          </a:prstGeom>
        </p:spPr>
      </p:pic>
      <p:sp>
        <p:nvSpPr>
          <p:cNvPr id="77" name="Прямоугольник 76">
            <a:extLst>
              <a:ext uri="{FF2B5EF4-FFF2-40B4-BE49-F238E27FC236}">
                <a16:creationId xmlns="" xmlns:a16="http://schemas.microsoft.com/office/drawing/2014/main" id="{33C392DD-F112-468C-801B-5AAFADA1187E}"/>
              </a:ext>
            </a:extLst>
          </p:cNvPr>
          <p:cNvSpPr/>
          <p:nvPr/>
        </p:nvSpPr>
        <p:spPr>
          <a:xfrm>
            <a:off x="387154" y="91167"/>
            <a:ext cx="855720" cy="1955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2</a:t>
            </a:r>
          </a:p>
        </p:txBody>
      </p:sp>
    </p:spTree>
    <p:extLst>
      <p:ext uri="{BB962C8B-B14F-4D97-AF65-F5344CB8AC3E}">
        <p14:creationId xmlns:p14="http://schemas.microsoft.com/office/powerpoint/2010/main" val="175849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2">
            <a:extLst>
              <a:ext uri="{FF2B5EF4-FFF2-40B4-BE49-F238E27FC236}">
                <a16:creationId xmlns="" xmlns:a16="http://schemas.microsoft.com/office/drawing/2014/main" id="{321791F2-94DA-4E91-95B6-D1EB0C3EB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87B00D41-7851-40B4-B3C5-2AF33405D7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3C1B8E63-6EC0-40FF-B5FA-CD2A04C11320}"/>
              </a:ext>
            </a:extLst>
          </p:cNvPr>
          <p:cNvSpPr/>
          <p:nvPr/>
        </p:nvSpPr>
        <p:spPr>
          <a:xfrm>
            <a:off x="319595" y="332849"/>
            <a:ext cx="9441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ВНУТРЕННЕГО 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ОБЕСПЕЧЕНИЯ КАЧЕСТВА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72CBE24B-E321-476F-91B6-D3399EF7B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6"/>
            <a:ext cx="1764739" cy="526621"/>
          </a:xfrm>
          <a:prstGeom prst="rect">
            <a:avLst/>
          </a:prstGeom>
        </p:spPr>
      </p:pic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7C9D887F-B0B1-4498-89B2-59E1BDBC8720}"/>
              </a:ext>
            </a:extLst>
          </p:cNvPr>
          <p:cNvSpPr/>
          <p:nvPr/>
        </p:nvSpPr>
        <p:spPr>
          <a:xfrm>
            <a:off x="387154" y="91167"/>
            <a:ext cx="855720" cy="1955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2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A66700E-970E-4D87-BF32-BFFC6D4956CB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="" xmlns:a16="http://schemas.microsoft.com/office/drawing/2014/main" id="{4A66700E-970E-4D87-BF32-BFFC6D4956CB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Прямоугольник: скругленные углы 3">
            <a:extLst>
              <a:ext uri="{FF2B5EF4-FFF2-40B4-BE49-F238E27FC236}">
                <a16:creationId xmlns="" xmlns:a16="http://schemas.microsoft.com/office/drawing/2014/main" id="{110E73E0-19BF-45A9-8809-A0CE9AB1E54B}"/>
              </a:ext>
            </a:extLst>
          </p:cNvPr>
          <p:cNvSpPr/>
          <p:nvPr/>
        </p:nvSpPr>
        <p:spPr>
          <a:xfrm>
            <a:off x="541226" y="2016546"/>
            <a:ext cx="11109547" cy="4250724"/>
          </a:xfrm>
          <a:prstGeom prst="roundRect">
            <a:avLst>
              <a:gd name="adj" fmla="val 538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grpSp>
        <p:nvGrpSpPr>
          <p:cNvPr id="57" name="Группа 56">
            <a:extLst>
              <a:ext uri="{FF2B5EF4-FFF2-40B4-BE49-F238E27FC236}">
                <a16:creationId xmlns="" xmlns:a16="http://schemas.microsoft.com/office/drawing/2014/main" id="{70AD55D2-92B8-4728-95D0-C3763A17E901}"/>
              </a:ext>
            </a:extLst>
          </p:cNvPr>
          <p:cNvGrpSpPr/>
          <p:nvPr/>
        </p:nvGrpSpPr>
        <p:grpSpPr>
          <a:xfrm>
            <a:off x="727089" y="2311281"/>
            <a:ext cx="10637311" cy="3675903"/>
            <a:chOff x="667251" y="1328968"/>
            <a:chExt cx="10637311" cy="3341009"/>
          </a:xfrm>
        </p:grpSpPr>
        <p:sp>
          <p:nvSpPr>
            <p:cNvPr id="58" name="Скругленный прямоугольник 8">
              <a:extLst>
                <a:ext uri="{FF2B5EF4-FFF2-40B4-BE49-F238E27FC236}">
                  <a16:creationId xmlns="" xmlns:a16="http://schemas.microsoft.com/office/drawing/2014/main" id="{EF2DB3B7-501D-46F3-8456-3F6E117A7E49}"/>
                </a:ext>
              </a:extLst>
            </p:cNvPr>
            <p:cNvSpPr/>
            <p:nvPr/>
          </p:nvSpPr>
          <p:spPr>
            <a:xfrm>
              <a:off x="667251" y="1328968"/>
              <a:ext cx="5238594" cy="5910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59" name="Овал 58">
              <a:extLst>
                <a:ext uri="{FF2B5EF4-FFF2-40B4-BE49-F238E27FC236}">
                  <a16:creationId xmlns="" xmlns:a16="http://schemas.microsoft.com/office/drawing/2014/main" id="{E73E36B1-D9B5-4447-8D25-C5FFAD8A714F}"/>
                </a:ext>
              </a:extLst>
            </p:cNvPr>
            <p:cNvSpPr/>
            <p:nvPr/>
          </p:nvSpPr>
          <p:spPr>
            <a:xfrm>
              <a:off x="762417" y="1401386"/>
              <a:ext cx="452161" cy="4521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248F5DBC-0635-4661-91A7-29ABA18CA7D5}"/>
                </a:ext>
              </a:extLst>
            </p:cNvPr>
            <p:cNvSpPr txBox="1"/>
            <p:nvPr/>
          </p:nvSpPr>
          <p:spPr>
            <a:xfrm>
              <a:off x="764872" y="1486738"/>
              <a:ext cx="442274" cy="335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01</a:t>
              </a:r>
              <a:endParaRPr lang="ru-RU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2" name="Скругленный прямоугольник 14">
              <a:extLst>
                <a:ext uri="{FF2B5EF4-FFF2-40B4-BE49-F238E27FC236}">
                  <a16:creationId xmlns="" xmlns:a16="http://schemas.microsoft.com/office/drawing/2014/main" id="{3F2E70D7-9D56-4946-AA40-5DF96AB1DC6E}"/>
                </a:ext>
              </a:extLst>
            </p:cNvPr>
            <p:cNvSpPr/>
            <p:nvPr/>
          </p:nvSpPr>
          <p:spPr>
            <a:xfrm>
              <a:off x="667251" y="2023162"/>
              <a:ext cx="5238594" cy="626574"/>
            </a:xfrm>
            <a:prstGeom prst="roundRect">
              <a:avLst>
                <a:gd name="adj" fmla="val 7822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63" name="Овал 62">
              <a:extLst>
                <a:ext uri="{FF2B5EF4-FFF2-40B4-BE49-F238E27FC236}">
                  <a16:creationId xmlns="" xmlns:a16="http://schemas.microsoft.com/office/drawing/2014/main" id="{0884A7F3-B4B5-4EED-BFDE-66D5F4D1FF01}"/>
                </a:ext>
              </a:extLst>
            </p:cNvPr>
            <p:cNvSpPr/>
            <p:nvPr/>
          </p:nvSpPr>
          <p:spPr>
            <a:xfrm>
              <a:off x="762417" y="2099431"/>
              <a:ext cx="452161" cy="4521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EBB0081C-FF8F-4ED5-AAC5-884D2934E516}"/>
                </a:ext>
              </a:extLst>
            </p:cNvPr>
            <p:cNvSpPr txBox="1"/>
            <p:nvPr/>
          </p:nvSpPr>
          <p:spPr>
            <a:xfrm>
              <a:off x="739363" y="2150922"/>
              <a:ext cx="539895" cy="335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02</a:t>
              </a:r>
              <a:endParaRPr lang="ru-RU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5" name="Скругленный прямоугольник 18">
              <a:extLst>
                <a:ext uri="{FF2B5EF4-FFF2-40B4-BE49-F238E27FC236}">
                  <a16:creationId xmlns="" xmlns:a16="http://schemas.microsoft.com/office/drawing/2014/main" id="{8C3596F3-4F4D-470E-9A1C-75DC874F6180}"/>
                </a:ext>
              </a:extLst>
            </p:cNvPr>
            <p:cNvSpPr/>
            <p:nvPr/>
          </p:nvSpPr>
          <p:spPr>
            <a:xfrm>
              <a:off x="667251" y="2722640"/>
              <a:ext cx="5238594" cy="556948"/>
            </a:xfrm>
            <a:prstGeom prst="roundRect">
              <a:avLst>
                <a:gd name="adj" fmla="val 10033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66" name="Овал 65">
              <a:extLst>
                <a:ext uri="{FF2B5EF4-FFF2-40B4-BE49-F238E27FC236}">
                  <a16:creationId xmlns="" xmlns:a16="http://schemas.microsoft.com/office/drawing/2014/main" id="{DBE6F3CA-D3D0-42E9-AC11-5B271D848DFF}"/>
                </a:ext>
              </a:extLst>
            </p:cNvPr>
            <p:cNvSpPr/>
            <p:nvPr/>
          </p:nvSpPr>
          <p:spPr>
            <a:xfrm>
              <a:off x="762417" y="2764065"/>
              <a:ext cx="452161" cy="4521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964AA449-DC99-42AD-BE2D-1818417D6F51}"/>
                </a:ext>
              </a:extLst>
            </p:cNvPr>
            <p:cNvSpPr txBox="1"/>
            <p:nvPr/>
          </p:nvSpPr>
          <p:spPr>
            <a:xfrm>
              <a:off x="734681" y="2815556"/>
              <a:ext cx="472465" cy="335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03</a:t>
              </a:r>
              <a:endParaRPr lang="ru-RU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C887367B-5C91-4424-B85E-4FBAE50E0C24}"/>
                </a:ext>
              </a:extLst>
            </p:cNvPr>
            <p:cNvSpPr txBox="1"/>
            <p:nvPr/>
          </p:nvSpPr>
          <p:spPr>
            <a:xfrm>
              <a:off x="1309744" y="1464016"/>
              <a:ext cx="448336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latin typeface="Arial Narrow" panose="020B0606020202030204" pitchFamily="34" charset="0"/>
                  <a:ea typeface="Calibri" panose="020F0502020204030204" pitchFamily="34" charset="0"/>
                </a:rPr>
                <a:t>Политика в области обеспечения качества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76FC8CC3-B1BB-4FB4-95B8-863D1A4AA972}"/>
                </a:ext>
              </a:extLst>
            </p:cNvPr>
            <p:cNvSpPr txBox="1"/>
            <p:nvPr/>
          </p:nvSpPr>
          <p:spPr>
            <a:xfrm>
              <a:off x="1323513" y="2158965"/>
              <a:ext cx="392680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latin typeface="Arial Narrow" panose="020B0606020202030204" pitchFamily="34" charset="0"/>
                  <a:ea typeface="Calibri" panose="020F0502020204030204" pitchFamily="34" charset="0"/>
                </a:rPr>
                <a:t>Разработка и утверждение программ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DB3E7598-052D-45A4-9CF2-67A6F80F0F60}"/>
                </a:ext>
              </a:extLst>
            </p:cNvPr>
            <p:cNvSpPr txBox="1"/>
            <p:nvPr/>
          </p:nvSpPr>
          <p:spPr>
            <a:xfrm>
              <a:off x="1309744" y="2742188"/>
              <a:ext cx="459610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latin typeface="Arial Narrow" panose="020B0606020202030204" pitchFamily="34" charset="0"/>
                  <a:ea typeface="Calibri" panose="020F0502020204030204" pitchFamily="34" charset="0"/>
                </a:rPr>
                <a:t>Студентоориентированное обучение, преподавание и оценка </a:t>
              </a:r>
            </a:p>
          </p:txBody>
        </p:sp>
        <p:sp>
          <p:nvSpPr>
            <p:cNvPr id="71" name="Скругленный прямоугольник 14">
              <a:extLst>
                <a:ext uri="{FF2B5EF4-FFF2-40B4-BE49-F238E27FC236}">
                  <a16:creationId xmlns="" xmlns:a16="http://schemas.microsoft.com/office/drawing/2014/main" id="{FA6D60BA-AB9B-438B-AB4B-68162DFAA50D}"/>
                </a:ext>
              </a:extLst>
            </p:cNvPr>
            <p:cNvSpPr/>
            <p:nvPr/>
          </p:nvSpPr>
          <p:spPr>
            <a:xfrm>
              <a:off x="667251" y="3397249"/>
              <a:ext cx="5238594" cy="626574"/>
            </a:xfrm>
            <a:prstGeom prst="roundRect">
              <a:avLst>
                <a:gd name="adj" fmla="val 7822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72" name="Овал 71">
              <a:extLst>
                <a:ext uri="{FF2B5EF4-FFF2-40B4-BE49-F238E27FC236}">
                  <a16:creationId xmlns="" xmlns:a16="http://schemas.microsoft.com/office/drawing/2014/main" id="{663D282D-9728-4488-A343-9682DCA2645C}"/>
                </a:ext>
              </a:extLst>
            </p:cNvPr>
            <p:cNvSpPr/>
            <p:nvPr/>
          </p:nvSpPr>
          <p:spPr>
            <a:xfrm>
              <a:off x="762417" y="3489820"/>
              <a:ext cx="452161" cy="4521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723D1727-0EE7-475D-B48A-D2F910F56855}"/>
                </a:ext>
              </a:extLst>
            </p:cNvPr>
            <p:cNvSpPr txBox="1"/>
            <p:nvPr/>
          </p:nvSpPr>
          <p:spPr>
            <a:xfrm>
              <a:off x="739363" y="3541311"/>
              <a:ext cx="539895" cy="335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04</a:t>
              </a:r>
              <a:endParaRPr lang="ru-RU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4" name="Скругленный прямоугольник 18">
              <a:extLst>
                <a:ext uri="{FF2B5EF4-FFF2-40B4-BE49-F238E27FC236}">
                  <a16:creationId xmlns="" xmlns:a16="http://schemas.microsoft.com/office/drawing/2014/main" id="{1EBE89D4-29F4-40F2-99F6-216D7A8CFAC6}"/>
                </a:ext>
              </a:extLst>
            </p:cNvPr>
            <p:cNvSpPr/>
            <p:nvPr/>
          </p:nvSpPr>
          <p:spPr>
            <a:xfrm>
              <a:off x="667251" y="4113029"/>
              <a:ext cx="5238594" cy="556948"/>
            </a:xfrm>
            <a:prstGeom prst="roundRect">
              <a:avLst>
                <a:gd name="adj" fmla="val 10033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75" name="Овал 74">
              <a:extLst>
                <a:ext uri="{FF2B5EF4-FFF2-40B4-BE49-F238E27FC236}">
                  <a16:creationId xmlns="" xmlns:a16="http://schemas.microsoft.com/office/drawing/2014/main" id="{B48EDFA0-EAB2-41C1-A048-E766734C27AF}"/>
                </a:ext>
              </a:extLst>
            </p:cNvPr>
            <p:cNvSpPr/>
            <p:nvPr/>
          </p:nvSpPr>
          <p:spPr>
            <a:xfrm>
              <a:off x="762417" y="4154454"/>
              <a:ext cx="452161" cy="4521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B3ED7E26-5BC8-405F-8FA3-9B2257BEF8BF}"/>
                </a:ext>
              </a:extLst>
            </p:cNvPr>
            <p:cNvSpPr txBox="1"/>
            <p:nvPr/>
          </p:nvSpPr>
          <p:spPr>
            <a:xfrm>
              <a:off x="734681" y="4205945"/>
              <a:ext cx="472465" cy="335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05</a:t>
              </a:r>
              <a:endParaRPr lang="ru-RU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58F9DA65-4925-433C-8207-CA8663D07F24}"/>
                </a:ext>
              </a:extLst>
            </p:cNvPr>
            <p:cNvSpPr txBox="1"/>
            <p:nvPr/>
          </p:nvSpPr>
          <p:spPr>
            <a:xfrm>
              <a:off x="1323514" y="3474198"/>
              <a:ext cx="446959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latin typeface="Arial Narrow" panose="020B0606020202030204" pitchFamily="34" charset="0"/>
                  <a:ea typeface="Calibri" panose="020F0502020204030204" pitchFamily="34" charset="0"/>
                </a:rPr>
                <a:t>Прием студентов, успеваемость, признание и сертификация 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48EBFFFF-6311-43D4-8887-FA7B9B5C88E4}"/>
                </a:ext>
              </a:extLst>
            </p:cNvPr>
            <p:cNvSpPr txBox="1"/>
            <p:nvPr/>
          </p:nvSpPr>
          <p:spPr>
            <a:xfrm>
              <a:off x="1309744" y="4220259"/>
              <a:ext cx="344370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latin typeface="Arial Narrow" panose="020B0606020202030204" pitchFamily="34" charset="0"/>
                  <a:ea typeface="Calibri" panose="020F0502020204030204" pitchFamily="34" charset="0"/>
                </a:rPr>
                <a:t>Преподавательский состав</a:t>
              </a:r>
            </a:p>
          </p:txBody>
        </p:sp>
        <p:sp>
          <p:nvSpPr>
            <p:cNvPr id="81" name="Скругленный прямоугольник 8">
              <a:extLst>
                <a:ext uri="{FF2B5EF4-FFF2-40B4-BE49-F238E27FC236}">
                  <a16:creationId xmlns="" xmlns:a16="http://schemas.microsoft.com/office/drawing/2014/main" id="{1A7E47EA-9BCC-4E9D-B11B-A6AB025C18EF}"/>
                </a:ext>
              </a:extLst>
            </p:cNvPr>
            <p:cNvSpPr/>
            <p:nvPr/>
          </p:nvSpPr>
          <p:spPr>
            <a:xfrm>
              <a:off x="6065968" y="1328968"/>
              <a:ext cx="5238594" cy="5910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82" name="Овал 81">
              <a:extLst>
                <a:ext uri="{FF2B5EF4-FFF2-40B4-BE49-F238E27FC236}">
                  <a16:creationId xmlns="" xmlns:a16="http://schemas.microsoft.com/office/drawing/2014/main" id="{57E006D7-C298-486C-B4D5-DE135FC8BE17}"/>
                </a:ext>
              </a:extLst>
            </p:cNvPr>
            <p:cNvSpPr/>
            <p:nvPr/>
          </p:nvSpPr>
          <p:spPr>
            <a:xfrm>
              <a:off x="6161134" y="1401386"/>
              <a:ext cx="452161" cy="4521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8624A3CB-954F-449C-A2CB-BCE5897C8C3C}"/>
                </a:ext>
              </a:extLst>
            </p:cNvPr>
            <p:cNvSpPr txBox="1"/>
            <p:nvPr/>
          </p:nvSpPr>
          <p:spPr>
            <a:xfrm>
              <a:off x="6138537" y="1452877"/>
              <a:ext cx="514386" cy="335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06</a:t>
              </a:r>
              <a:endParaRPr lang="ru-RU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4" name="Скругленный прямоугольник 35">
              <a:extLst>
                <a:ext uri="{FF2B5EF4-FFF2-40B4-BE49-F238E27FC236}">
                  <a16:creationId xmlns="" xmlns:a16="http://schemas.microsoft.com/office/drawing/2014/main" id="{4EA76778-093B-48B9-905F-CEB8A4DDC4AB}"/>
                </a:ext>
              </a:extLst>
            </p:cNvPr>
            <p:cNvSpPr/>
            <p:nvPr/>
          </p:nvSpPr>
          <p:spPr>
            <a:xfrm>
              <a:off x="6065968" y="2006860"/>
              <a:ext cx="5238594" cy="626574"/>
            </a:xfrm>
            <a:prstGeom prst="roundRect">
              <a:avLst>
                <a:gd name="adj" fmla="val 7822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85" name="Овал 84">
              <a:extLst>
                <a:ext uri="{FF2B5EF4-FFF2-40B4-BE49-F238E27FC236}">
                  <a16:creationId xmlns="" xmlns:a16="http://schemas.microsoft.com/office/drawing/2014/main" id="{EEDADECA-397B-4A66-B30A-D1D1C3553D2E}"/>
                </a:ext>
              </a:extLst>
            </p:cNvPr>
            <p:cNvSpPr/>
            <p:nvPr/>
          </p:nvSpPr>
          <p:spPr>
            <a:xfrm>
              <a:off x="6161134" y="2099431"/>
              <a:ext cx="452161" cy="4521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B1D4446C-E2AB-4BCE-ABFD-FF4E82F76F04}"/>
                </a:ext>
              </a:extLst>
            </p:cNvPr>
            <p:cNvSpPr txBox="1"/>
            <p:nvPr/>
          </p:nvSpPr>
          <p:spPr>
            <a:xfrm>
              <a:off x="6138080" y="2150922"/>
              <a:ext cx="539895" cy="335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07</a:t>
              </a:r>
              <a:endParaRPr lang="ru-RU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7" name="Скругленный прямоугольник 18">
              <a:extLst>
                <a:ext uri="{FF2B5EF4-FFF2-40B4-BE49-F238E27FC236}">
                  <a16:creationId xmlns="" xmlns:a16="http://schemas.microsoft.com/office/drawing/2014/main" id="{2C6B9B21-D8D1-4965-B499-542870017820}"/>
                </a:ext>
              </a:extLst>
            </p:cNvPr>
            <p:cNvSpPr/>
            <p:nvPr/>
          </p:nvSpPr>
          <p:spPr>
            <a:xfrm>
              <a:off x="6065968" y="2722640"/>
              <a:ext cx="5238594" cy="556948"/>
            </a:xfrm>
            <a:prstGeom prst="roundRect">
              <a:avLst>
                <a:gd name="adj" fmla="val 10033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88" name="Овал 87">
              <a:extLst>
                <a:ext uri="{FF2B5EF4-FFF2-40B4-BE49-F238E27FC236}">
                  <a16:creationId xmlns="" xmlns:a16="http://schemas.microsoft.com/office/drawing/2014/main" id="{777105F8-04AA-41BA-AB59-B087285EE8EC}"/>
                </a:ext>
              </a:extLst>
            </p:cNvPr>
            <p:cNvSpPr/>
            <p:nvPr/>
          </p:nvSpPr>
          <p:spPr>
            <a:xfrm>
              <a:off x="6161134" y="2764065"/>
              <a:ext cx="452161" cy="4521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6AF22011-3D4D-40FC-B309-80F7D17639A5}"/>
                </a:ext>
              </a:extLst>
            </p:cNvPr>
            <p:cNvSpPr txBox="1"/>
            <p:nvPr/>
          </p:nvSpPr>
          <p:spPr>
            <a:xfrm>
              <a:off x="6133398" y="2815556"/>
              <a:ext cx="532051" cy="335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08</a:t>
              </a:r>
              <a:endParaRPr lang="ru-RU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0D7E88C6-8803-466F-BE7C-E49C3F6462A3}"/>
                </a:ext>
              </a:extLst>
            </p:cNvPr>
            <p:cNvSpPr txBox="1"/>
            <p:nvPr/>
          </p:nvSpPr>
          <p:spPr>
            <a:xfrm>
              <a:off x="6708461" y="1388860"/>
              <a:ext cx="448336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latin typeface="Arial Narrow" panose="020B0606020202030204" pitchFamily="34" charset="0"/>
                  <a:ea typeface="Calibri" panose="020F0502020204030204" pitchFamily="34" charset="0"/>
                </a:rPr>
                <a:t>Учебные ресурсы и система поддержки студентов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CB9BC0DE-8F12-4D33-83E2-151FB70DB6FB}"/>
                </a:ext>
              </a:extLst>
            </p:cNvPr>
            <p:cNvSpPr txBox="1"/>
            <p:nvPr/>
          </p:nvSpPr>
          <p:spPr>
            <a:xfrm>
              <a:off x="6722230" y="2158965"/>
              <a:ext cx="392680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latin typeface="Arial Narrow" panose="020B0606020202030204" pitchFamily="34" charset="0"/>
                  <a:ea typeface="Calibri" panose="020F0502020204030204" pitchFamily="34" charset="0"/>
                </a:rPr>
                <a:t>Управление информацией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63A9E97C-A75F-418E-B5A6-AC04F6EA5F3C}"/>
                </a:ext>
              </a:extLst>
            </p:cNvPr>
            <p:cNvSpPr txBox="1"/>
            <p:nvPr/>
          </p:nvSpPr>
          <p:spPr>
            <a:xfrm>
              <a:off x="6708461" y="2817344"/>
              <a:ext cx="459610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latin typeface="Arial Narrow" panose="020B0606020202030204" pitchFamily="34" charset="0"/>
                  <a:ea typeface="Calibri" panose="020F0502020204030204" pitchFamily="34" charset="0"/>
                </a:rPr>
                <a:t>Информирование общественности</a:t>
              </a:r>
            </a:p>
          </p:txBody>
        </p:sp>
        <p:sp>
          <p:nvSpPr>
            <p:cNvPr id="96" name="Скругленный прямоугольник 14">
              <a:extLst>
                <a:ext uri="{FF2B5EF4-FFF2-40B4-BE49-F238E27FC236}">
                  <a16:creationId xmlns="" xmlns:a16="http://schemas.microsoft.com/office/drawing/2014/main" id="{DDF3A095-3F8A-4503-B25A-53CB4BA850CD}"/>
                </a:ext>
              </a:extLst>
            </p:cNvPr>
            <p:cNvSpPr/>
            <p:nvPr/>
          </p:nvSpPr>
          <p:spPr>
            <a:xfrm>
              <a:off x="6065968" y="3397249"/>
              <a:ext cx="5238594" cy="626574"/>
            </a:xfrm>
            <a:prstGeom prst="roundRect">
              <a:avLst>
                <a:gd name="adj" fmla="val 7822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97" name="Овал 96">
              <a:extLst>
                <a:ext uri="{FF2B5EF4-FFF2-40B4-BE49-F238E27FC236}">
                  <a16:creationId xmlns="" xmlns:a16="http://schemas.microsoft.com/office/drawing/2014/main" id="{2B64A665-3924-41CD-B9BC-0AB1F30E2005}"/>
                </a:ext>
              </a:extLst>
            </p:cNvPr>
            <p:cNvSpPr/>
            <p:nvPr/>
          </p:nvSpPr>
          <p:spPr>
            <a:xfrm>
              <a:off x="6161134" y="3489820"/>
              <a:ext cx="452161" cy="4521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BE5EAB72-EA26-4B87-87AA-1746E5E6CE2C}"/>
                </a:ext>
              </a:extLst>
            </p:cNvPr>
            <p:cNvSpPr txBox="1"/>
            <p:nvPr/>
          </p:nvSpPr>
          <p:spPr>
            <a:xfrm>
              <a:off x="6138080" y="3541311"/>
              <a:ext cx="539895" cy="335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09</a:t>
              </a:r>
              <a:endParaRPr lang="ru-RU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9" name="Скругленный прямоугольник 18">
              <a:extLst>
                <a:ext uri="{FF2B5EF4-FFF2-40B4-BE49-F238E27FC236}">
                  <a16:creationId xmlns="" xmlns:a16="http://schemas.microsoft.com/office/drawing/2014/main" id="{9300CB9A-9D5E-4959-83CF-365EA0C80421}"/>
                </a:ext>
              </a:extLst>
            </p:cNvPr>
            <p:cNvSpPr/>
            <p:nvPr/>
          </p:nvSpPr>
          <p:spPr>
            <a:xfrm>
              <a:off x="6065968" y="4113029"/>
              <a:ext cx="5238594" cy="556948"/>
            </a:xfrm>
            <a:prstGeom prst="roundRect">
              <a:avLst>
                <a:gd name="adj" fmla="val 10033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00" name="Овал 99">
              <a:extLst>
                <a:ext uri="{FF2B5EF4-FFF2-40B4-BE49-F238E27FC236}">
                  <a16:creationId xmlns="" xmlns:a16="http://schemas.microsoft.com/office/drawing/2014/main" id="{AB105B75-6928-4EB4-8B40-9FE481D645BA}"/>
                </a:ext>
              </a:extLst>
            </p:cNvPr>
            <p:cNvSpPr/>
            <p:nvPr/>
          </p:nvSpPr>
          <p:spPr>
            <a:xfrm>
              <a:off x="6161134" y="4154454"/>
              <a:ext cx="452161" cy="4521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="" xmlns:a16="http://schemas.microsoft.com/office/drawing/2014/main" id="{BDA93925-E619-4FD1-B839-0A14CEBF4888}"/>
                </a:ext>
              </a:extLst>
            </p:cNvPr>
            <p:cNvSpPr txBox="1"/>
            <p:nvPr/>
          </p:nvSpPr>
          <p:spPr>
            <a:xfrm>
              <a:off x="6170976" y="4205945"/>
              <a:ext cx="472465" cy="335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10</a:t>
              </a:r>
              <a:endParaRPr lang="ru-RU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="" xmlns:a16="http://schemas.microsoft.com/office/drawing/2014/main" id="{A1CDA8F7-A412-4919-90D7-1D7B51280CEC}"/>
                </a:ext>
              </a:extLst>
            </p:cNvPr>
            <p:cNvSpPr txBox="1"/>
            <p:nvPr/>
          </p:nvSpPr>
          <p:spPr>
            <a:xfrm>
              <a:off x="6722231" y="3461672"/>
              <a:ext cx="446959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latin typeface="Arial Narrow" panose="020B0606020202030204" pitchFamily="34" charset="0"/>
                  <a:ea typeface="Calibri" panose="020F0502020204030204" pitchFamily="34" charset="0"/>
                </a:rPr>
                <a:t>Постоянный мониторинг и периодическая оценка программ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="" xmlns:a16="http://schemas.microsoft.com/office/drawing/2014/main" id="{B6077A56-9C76-459B-AB42-7A60ECD47EBA}"/>
                </a:ext>
              </a:extLst>
            </p:cNvPr>
            <p:cNvSpPr txBox="1"/>
            <p:nvPr/>
          </p:nvSpPr>
          <p:spPr>
            <a:xfrm>
              <a:off x="6708461" y="4120051"/>
              <a:ext cx="440761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latin typeface="Arial Narrow" panose="020B0606020202030204" pitchFamily="34" charset="0"/>
                  <a:ea typeface="Calibri" panose="020F0502020204030204" pitchFamily="34" charset="0"/>
                </a:rPr>
                <a:t>Периодическое внешнее обеспечения качества</a:t>
              </a:r>
            </a:p>
          </p:txBody>
        </p:sp>
      </p:grpSp>
      <p:sp>
        <p:nvSpPr>
          <p:cNvPr id="104" name="Заголовок 1">
            <a:extLst>
              <a:ext uri="{FF2B5EF4-FFF2-40B4-BE49-F238E27FC236}">
                <a16:creationId xmlns="" xmlns:a16="http://schemas.microsoft.com/office/drawing/2014/main" id="{7E1B7B3A-922D-4D5C-AD6F-FD127BAD7EFD}"/>
              </a:ext>
            </a:extLst>
          </p:cNvPr>
          <p:cNvSpPr txBox="1">
            <a:spLocks/>
          </p:cNvSpPr>
          <p:nvPr/>
        </p:nvSpPr>
        <p:spPr>
          <a:xfrm>
            <a:off x="242969" y="1216173"/>
            <a:ext cx="11975690" cy="69732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kk-KZ" sz="2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ОВПО ОБЕСПЕЧИВАЮТ СОБЛЮДЕНИЕ СИСТЕМЫ ВНУТРЕННЕГО </a:t>
            </a:r>
          </a:p>
          <a:p>
            <a:pPr algn="ctr"/>
            <a:r>
              <a:rPr lang="kk-KZ" sz="2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ОБЕСПЕЧЕНИЯ КАЧЕСТВА НА ОСНОВЕ </a:t>
            </a:r>
            <a:r>
              <a:rPr lang="en-US" sz="2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ESG</a:t>
            </a:r>
            <a:r>
              <a:rPr lang="ru-RU" sz="2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kk-KZ" sz="2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1695610" y="6488668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15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907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2"/>
          <p:cNvSpPr/>
          <p:nvPr/>
        </p:nvSpPr>
        <p:spPr>
          <a:xfrm>
            <a:off x="401501" y="5134611"/>
            <a:ext cx="11586926" cy="1495853"/>
          </a:xfrm>
          <a:prstGeom prst="roundRect">
            <a:avLst>
              <a:gd name="adj" fmla="val 3359"/>
            </a:avLst>
          </a:prstGeom>
          <a:solidFill>
            <a:schemeClr val="bg1"/>
          </a:solidFill>
          <a:ln>
            <a:noFill/>
          </a:ln>
          <a:effectLst>
            <a:outerShdw blurRad="139700" sx="101000" sy="101000" algn="ctr" rotWithShape="0">
              <a:srgbClr val="1C69D5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latin typeface="Arial Narrow" panose="020B0606020202030204" pitchFamily="34" charset="0"/>
              </a:rPr>
              <a:t>Внешний контроль проводится в виде мониторинга образовательных достижений обучающихся (далее – МОДО), государственной аттестации организации среднего образования.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840244E-9C7F-A0A6-38FD-7C6C6FF14E6D}"/>
              </a:ext>
            </a:extLst>
          </p:cNvPr>
          <p:cNvSpPr txBox="1"/>
          <p:nvPr/>
        </p:nvSpPr>
        <p:spPr>
          <a:xfrm>
            <a:off x="377291" y="1635405"/>
            <a:ext cx="52593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9875" defTabSz="447675">
              <a:buFont typeface="Wingdings" panose="05000000000000000000" pitchFamily="2" charset="2"/>
              <a:buChar char="Ø"/>
            </a:pPr>
            <a:r>
              <a:rPr lang="ru-RU" sz="1600" b="1" dirty="0">
                <a:latin typeface="Arial Narrow" panose="020B0606020202030204" pitchFamily="34" charset="0"/>
              </a:rPr>
              <a:t>несут ответственность </a:t>
            </a:r>
            <a:r>
              <a:rPr lang="ru-RU" sz="1600" dirty="0">
                <a:latin typeface="Arial Narrow" panose="020B0606020202030204" pitchFamily="34" charset="0"/>
              </a:rPr>
              <a:t>за беспристрастность своей деятельности по аккредитации</a:t>
            </a:r>
            <a:r>
              <a:rPr lang="kk-KZ" sz="1600" dirty="0">
                <a:latin typeface="Arial Narrow" panose="020B0606020202030204" pitchFamily="34" charset="0"/>
              </a:rPr>
              <a:t>;</a:t>
            </a:r>
          </a:p>
          <a:p>
            <a:pPr indent="269875" defTabSz="447675">
              <a:buFont typeface="Wingdings" panose="05000000000000000000" pitchFamily="2" charset="2"/>
              <a:buChar char="Ø"/>
            </a:pPr>
            <a:r>
              <a:rPr lang="ru-RU" sz="1600" b="1" dirty="0">
                <a:latin typeface="Arial Narrow" panose="020B0606020202030204" pitchFamily="34" charset="0"/>
              </a:rPr>
              <a:t>не должны допускать </a:t>
            </a:r>
            <a:r>
              <a:rPr lang="ru-RU" sz="1600" dirty="0">
                <a:latin typeface="Arial Narrow" panose="020B0606020202030204" pitchFamily="34" charset="0"/>
              </a:rPr>
              <a:t>любого коммерческого, финансового или иного давления, которое могло бы поставить под угрозу беспристрастность.</a:t>
            </a:r>
          </a:p>
          <a:p>
            <a:pPr indent="269875">
              <a:buFont typeface="Wingdings" panose="05000000000000000000" pitchFamily="2" charset="2"/>
              <a:buChar char="Ø"/>
            </a:pPr>
            <a:r>
              <a:rPr lang="ru-RU" sz="1600" b="1" dirty="0">
                <a:latin typeface="Arial Narrow" panose="020B0606020202030204" pitchFamily="34" charset="0"/>
              </a:rPr>
              <a:t>должны гарантировать </a:t>
            </a:r>
            <a:r>
              <a:rPr lang="ru-RU" sz="1600" dirty="0">
                <a:latin typeface="Arial Narrow" panose="020B0606020202030204" pitchFamily="34" charset="0"/>
              </a:rPr>
              <a:t>обществу, что их решениям можно доверять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2507" y="1703233"/>
            <a:ext cx="56076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>
              <a:buFont typeface="Wingdings" panose="05000000000000000000" pitchFamily="2" charset="2"/>
              <a:buChar char="Ø"/>
            </a:pPr>
            <a:r>
              <a:rPr lang="ru-RU" sz="1600" dirty="0">
                <a:latin typeface="Arial Narrow" panose="020B0606020202030204" pitchFamily="34" charset="0"/>
              </a:rPr>
              <a:t>направлена на внедрение адекватных последующих процедур;</a:t>
            </a:r>
            <a:endParaRPr lang="en-US" sz="1600" dirty="0">
              <a:latin typeface="Arial Narrow" panose="020B0606020202030204" pitchFamily="34" charset="0"/>
            </a:endParaRPr>
          </a:p>
          <a:p>
            <a:pPr indent="269875">
              <a:buFont typeface="Wingdings" panose="05000000000000000000" pitchFamily="2" charset="2"/>
              <a:buChar char="Ø"/>
            </a:pPr>
            <a:r>
              <a:rPr lang="ru-RU" sz="1600" dirty="0">
                <a:latin typeface="Arial Narrow" panose="020B0606020202030204" pitchFamily="34" charset="0"/>
              </a:rPr>
              <a:t>рассматривает систему обеспечения качества в  качестве непрерывного процесса;</a:t>
            </a:r>
          </a:p>
          <a:p>
            <a:pPr indent="269875">
              <a:buFont typeface="Wingdings" panose="05000000000000000000" pitchFamily="2" charset="2"/>
              <a:buChar char="Ø"/>
            </a:pPr>
            <a:r>
              <a:rPr lang="ru-RU" sz="1600" dirty="0">
                <a:latin typeface="Arial Narrow" panose="020B0606020202030204" pitchFamily="34" charset="0"/>
              </a:rPr>
              <a:t>прозрачная и подотчетная, чтобы вызывать доверие и уважение со стороны общества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0119" y="5305456"/>
            <a:ext cx="3245377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Arial Narrow" panose="020B0606020202030204" pitchFamily="34" charset="0"/>
              </a:rPr>
              <a:t>Реестр 1</a:t>
            </a:r>
          </a:p>
          <a:p>
            <a:pPr indent="157163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12 </a:t>
            </a:r>
            <a:r>
              <a:rPr lang="ru-RU" sz="1600" dirty="0" err="1">
                <a:latin typeface="Arial Narrow" panose="020B0606020202030204" pitchFamily="34" charset="0"/>
              </a:rPr>
              <a:t>аккредитационных</a:t>
            </a:r>
            <a:r>
              <a:rPr lang="ru-RU" sz="1600" dirty="0">
                <a:latin typeface="Arial Narrow" panose="020B0606020202030204" pitchFamily="34" charset="0"/>
              </a:rPr>
              <a:t> органов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8940" y="5305456"/>
            <a:ext cx="3063933" cy="90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ctr">
              <a:lnSpc>
                <a:spcPct val="115000"/>
              </a:lnSpc>
            </a:pPr>
            <a:r>
              <a:rPr lang="ru-RU" b="1" dirty="0">
                <a:latin typeface="Arial Narrow" panose="020B0606020202030204" pitchFamily="34" charset="0"/>
              </a:rPr>
              <a:t>Реестр 2</a:t>
            </a:r>
          </a:p>
          <a:p>
            <a:pPr indent="157163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105 вузов аккредитованы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66318" y="5305456"/>
            <a:ext cx="3853010" cy="1189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Arial Narrow" panose="020B0606020202030204" pitchFamily="34" charset="0"/>
              </a:rPr>
              <a:t>Реестр 3</a:t>
            </a:r>
          </a:p>
          <a:p>
            <a:pPr indent="157163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8234 образовательных программ аккредитованы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840244E-9C7F-A0A6-38FD-7C6C6FF14E6D}"/>
              </a:ext>
            </a:extLst>
          </p:cNvPr>
          <p:cNvSpPr txBox="1"/>
          <p:nvPr/>
        </p:nvSpPr>
        <p:spPr>
          <a:xfrm>
            <a:off x="401501" y="4153991"/>
            <a:ext cx="114590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47675"/>
            <a:r>
              <a:rPr lang="ru-RU" sz="1600" dirty="0">
                <a:latin typeface="Arial Narrow" panose="020B0606020202030204" pitchFamily="34" charset="0"/>
              </a:rPr>
              <a:t>Входить в   реестры и ассоциации </a:t>
            </a:r>
            <a:r>
              <a:rPr lang="ru-RU" sz="1600" dirty="0" err="1">
                <a:latin typeface="Arial Narrow" panose="020B0606020202030204" pitchFamily="34" charset="0"/>
              </a:rPr>
              <a:t>аккредитационных</a:t>
            </a:r>
            <a:r>
              <a:rPr lang="ru-RU" sz="1600" dirty="0">
                <a:latin typeface="Arial Narrow" panose="020B0606020202030204" pitchFamily="34" charset="0"/>
              </a:rPr>
              <a:t> органов государств – членов Организации экономического сотрудничества и развития, в том числе в Европейский реестр обеспечения качества в высшем образовании, и полное членство в двух и более ассоциациях (сетях) </a:t>
            </a:r>
            <a:r>
              <a:rPr lang="ru-RU" sz="1600" dirty="0" err="1">
                <a:latin typeface="Arial Narrow" panose="020B0606020202030204" pitchFamily="34" charset="0"/>
              </a:rPr>
              <a:t>аккредитационных</a:t>
            </a:r>
            <a:r>
              <a:rPr lang="ru-RU" sz="1600" dirty="0">
                <a:latin typeface="Arial Narrow" panose="020B0606020202030204" pitchFamily="34" charset="0"/>
              </a:rPr>
              <a:t> органов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C2D3F06-832D-4EDF-80F7-9DE13D061AB1}"/>
              </a:ext>
            </a:extLst>
          </p:cNvPr>
          <p:cNvSpPr txBox="1"/>
          <p:nvPr/>
        </p:nvSpPr>
        <p:spPr>
          <a:xfrm>
            <a:off x="1430688" y="1155024"/>
            <a:ext cx="3642473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АККРЕДИТАЦИОННЫЕ ОРГАНЫ 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C2D3F06-832D-4EDF-80F7-9DE13D061AB1}"/>
              </a:ext>
            </a:extLst>
          </p:cNvPr>
          <p:cNvSpPr txBox="1"/>
          <p:nvPr/>
        </p:nvSpPr>
        <p:spPr>
          <a:xfrm>
            <a:off x="6447769" y="1181537"/>
            <a:ext cx="4937173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ДЕЯТЕЛЬНОСТЬ</a:t>
            </a: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kk-KZ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ККРЕДИТАЦИОННЫХ ОРГАНОВ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C2D3F06-832D-4EDF-80F7-9DE13D061AB1}"/>
              </a:ext>
            </a:extLst>
          </p:cNvPr>
          <p:cNvSpPr txBox="1"/>
          <p:nvPr/>
        </p:nvSpPr>
        <p:spPr>
          <a:xfrm>
            <a:off x="2499177" y="3632295"/>
            <a:ext cx="7193646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ОСНОВНОЕ ТРЕБОВАНИЕ К АККРЕДИТАЦИОННЫМ ОРГАНАМ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1695610" y="6488668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16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F864356A-DFA4-4C98-B441-6865AAAE0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93002027-9CC7-4F1B-9691-C2D1DEF517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22A9E7B0-CD91-4B95-97C4-0C2BAA5D2BBF}"/>
              </a:ext>
            </a:extLst>
          </p:cNvPr>
          <p:cNvSpPr/>
          <p:nvPr/>
        </p:nvSpPr>
        <p:spPr>
          <a:xfrm>
            <a:off x="319595" y="332849"/>
            <a:ext cx="9441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ВНЕШНЕГО 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ОБЕСПЕЧЕНИЯ КАЧЕСТВА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AC356ABD-1BCF-4145-A5D8-1C6408B31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6"/>
            <a:ext cx="1764739" cy="526621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BEFA6FC-48FE-4239-94AA-6A6ED426927B}"/>
              </a:ext>
            </a:extLst>
          </p:cNvPr>
          <p:cNvSpPr/>
          <p:nvPr/>
        </p:nvSpPr>
        <p:spPr>
          <a:xfrm>
            <a:off x="387154" y="91167"/>
            <a:ext cx="855720" cy="1955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2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0AF064B2-13F7-40B8-8FBF-D581CE6921E0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0A667820-C465-4A1E-ACC9-5F5AC8C7C154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628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468" y="899417"/>
            <a:ext cx="961510" cy="629478"/>
          </a:xfrm>
          <a:prstGeom prst="rect">
            <a:avLst/>
          </a:prstGeom>
        </p:spPr>
      </p:pic>
      <p:sp>
        <p:nvSpPr>
          <p:cNvPr id="77" name="Прямоугольник 76">
            <a:extLst>
              <a:ext uri="{FF2B5EF4-FFF2-40B4-BE49-F238E27FC236}">
                <a16:creationId xmlns="" xmlns:a16="http://schemas.microsoft.com/office/drawing/2014/main" id="{CCCE172D-4691-4FEC-9F6E-A3820BD0B24E}"/>
              </a:ext>
            </a:extLst>
          </p:cNvPr>
          <p:cNvSpPr/>
          <p:nvPr/>
        </p:nvSpPr>
        <p:spPr>
          <a:xfrm>
            <a:off x="2682357" y="1109092"/>
            <a:ext cx="507354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cap="small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Arial" pitchFamily="34" charset="0"/>
              </a:rPr>
              <a:t>РЕЙТИНГ ОБРАЗОВАТЕЛЬНЫХ ПРОГРАММ</a:t>
            </a:r>
          </a:p>
        </p:txBody>
      </p:sp>
      <p:graphicFrame>
        <p:nvGraphicFramePr>
          <p:cNvPr id="30" name="Таблица 4">
            <a:extLst>
              <a:ext uri="{FF2B5EF4-FFF2-40B4-BE49-F238E27FC236}">
                <a16:creationId xmlns="" xmlns:a16="http://schemas.microsoft.com/office/drawing/2014/main" id="{06925B9B-B7F1-4BE9-99FC-2027BD944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51241"/>
              </p:ext>
            </p:extLst>
          </p:nvPr>
        </p:nvGraphicFramePr>
        <p:xfrm>
          <a:off x="2790955" y="1745618"/>
          <a:ext cx="868435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8656">
                  <a:extLst>
                    <a:ext uri="{9D8B030D-6E8A-4147-A177-3AD203B41FA5}">
                      <a16:colId xmlns="" xmlns:a16="http://schemas.microsoft.com/office/drawing/2014/main" val="681906954"/>
                    </a:ext>
                  </a:extLst>
                </a:gridCol>
                <a:gridCol w="1024103">
                  <a:extLst>
                    <a:ext uri="{9D8B030D-6E8A-4147-A177-3AD203B41FA5}">
                      <a16:colId xmlns="" xmlns:a16="http://schemas.microsoft.com/office/drawing/2014/main" val="2218855096"/>
                    </a:ext>
                  </a:extLst>
                </a:gridCol>
                <a:gridCol w="959463">
                  <a:extLst>
                    <a:ext uri="{9D8B030D-6E8A-4147-A177-3AD203B41FA5}">
                      <a16:colId xmlns="" xmlns:a16="http://schemas.microsoft.com/office/drawing/2014/main" val="1298075651"/>
                    </a:ext>
                  </a:extLst>
                </a:gridCol>
                <a:gridCol w="975322">
                  <a:extLst>
                    <a:ext uri="{9D8B030D-6E8A-4147-A177-3AD203B41FA5}">
                      <a16:colId xmlns="" xmlns:a16="http://schemas.microsoft.com/office/drawing/2014/main" val="288079064"/>
                    </a:ext>
                  </a:extLst>
                </a:gridCol>
                <a:gridCol w="10784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84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2018 г.</a:t>
                      </a:r>
                    </a:p>
                  </a:txBody>
                  <a:tcPr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2019 г. </a:t>
                      </a:r>
                    </a:p>
                  </a:txBody>
                  <a:tcPr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2020 г.</a:t>
                      </a:r>
                    </a:p>
                  </a:txBody>
                  <a:tcPr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2021 г.</a:t>
                      </a:r>
                    </a:p>
                  </a:txBody>
                  <a:tcPr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2022 г.</a:t>
                      </a:r>
                    </a:p>
                  </a:txBody>
                  <a:tcPr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41523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Рост удовлетворенности работодателей </a:t>
                      </a:r>
                      <a:b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качеством образовательных программ</a:t>
                      </a:r>
                    </a:p>
                  </a:txBody>
                  <a:tcPr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8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27</a:t>
                      </a:r>
                      <a:r>
                        <a:rPr lang="ru-RU" sz="20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kumimoji="0" lang="ru-RU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8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33</a:t>
                      </a:r>
                      <a:r>
                        <a:rPr lang="ru-RU" sz="20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kumimoji="0" lang="ru-RU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8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52</a:t>
                      </a:r>
                      <a:r>
                        <a:rPr lang="ru-RU" sz="20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800" b="1" kern="1200" noProof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55%</a:t>
                      </a:r>
                    </a:p>
                  </a:txBody>
                  <a:tcPr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800" b="1" kern="1200" noProof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51896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Средний процент трудоустройства </a:t>
                      </a:r>
                      <a:b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выпускников вузов</a:t>
                      </a:r>
                    </a:p>
                  </a:txBody>
                  <a:tcPr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8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70</a:t>
                      </a:r>
                      <a:r>
                        <a:rPr lang="ru-RU" sz="20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kumimoji="0" lang="ru-RU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8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74</a:t>
                      </a:r>
                      <a:r>
                        <a:rPr lang="ru-RU" sz="20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kumimoji="0" lang="ru-RU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8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71</a:t>
                      </a:r>
                      <a:r>
                        <a:rPr lang="ru-RU" sz="20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kumimoji="0" lang="ru-RU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25F26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800" b="1" kern="1200" noProof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77%</a:t>
                      </a:r>
                    </a:p>
                  </a:txBody>
                  <a:tcPr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800" b="1" kern="1200" noProof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79%</a:t>
                      </a:r>
                    </a:p>
                  </a:txBody>
                  <a:tcPr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85967332"/>
                  </a:ext>
                </a:extLst>
              </a:tr>
            </a:tbl>
          </a:graphicData>
        </a:graphic>
      </p:graphicFrame>
      <p:sp>
        <p:nvSpPr>
          <p:cNvPr id="31" name="Равнобедренный треугольник 30">
            <a:extLst>
              <a:ext uri="{FF2B5EF4-FFF2-40B4-BE49-F238E27FC236}">
                <a16:creationId xmlns="" xmlns:a16="http://schemas.microsoft.com/office/drawing/2014/main" id="{F21653C7-B26A-48FB-8C1B-04CE3C4D648E}"/>
              </a:ext>
            </a:extLst>
          </p:cNvPr>
          <p:cNvSpPr/>
          <p:nvPr/>
        </p:nvSpPr>
        <p:spPr>
          <a:xfrm rot="5400000">
            <a:off x="2387609" y="2307152"/>
            <a:ext cx="339709" cy="24978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="" xmlns:a16="http://schemas.microsoft.com/office/drawing/2014/main" id="{463CBD7B-342C-4643-A353-868F5D08B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961" y="2261558"/>
            <a:ext cx="1713279" cy="30141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>
              <a:spcAft>
                <a:spcPts val="600"/>
              </a:spcAft>
              <a:buClr>
                <a:srgbClr val="ED7D31"/>
              </a:buClr>
              <a:buNone/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ИТОГИ</a:t>
            </a: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1261886" y="2326062"/>
            <a:ext cx="148281" cy="18947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>
            <a:off x="11261885" y="2931891"/>
            <a:ext cx="148281" cy="18947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27501" y="4734424"/>
            <a:ext cx="5392632" cy="120830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37333" y="4757807"/>
            <a:ext cx="528279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0" marR="2858" lvl="0" indent="-13335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 3" panose="05040102010807070707" pitchFamily="18" charset="2"/>
              <a:buChar char=""/>
              <a:tabLst>
                <a:tab pos="450215" algn="l"/>
                <a:tab pos="630555" algn="l"/>
              </a:tabLst>
            </a:pP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Средняя продолжительность поиска работы – </a:t>
            </a: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97 дней</a:t>
            </a:r>
          </a:p>
          <a:p>
            <a:pPr marL="133350" marR="2858" lvl="0" indent="-13335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 3" panose="05040102010807070707" pitchFamily="18" charset="2"/>
              <a:buChar char=""/>
              <a:tabLst>
                <a:tab pos="450215" algn="l"/>
                <a:tab pos="630555" algn="l"/>
              </a:tabLst>
            </a:pP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Средняя продолжительность поиска работы по востребованным образовательным программам – </a:t>
            </a: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в течение месяца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257390" y="4734424"/>
            <a:ext cx="5249089" cy="120830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405691" y="4757807"/>
            <a:ext cx="5100788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0" marR="2858" lvl="0" indent="-13335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 3" panose="05040102010807070707" pitchFamily="18" charset="2"/>
              <a:buChar char=""/>
              <a:tabLst>
                <a:tab pos="450215" algn="l"/>
                <a:tab pos="630555" algn="l"/>
              </a:tabLst>
            </a:pP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Средняя зарплата выпускников в 2022 г. – </a:t>
            </a: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155,6 </a:t>
            </a:r>
            <a:r>
              <a:rPr lang="ru-RU" sz="16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тыс</a:t>
            </a: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 тенге </a:t>
            </a:r>
            <a:r>
              <a:rPr lang="ru-RU" sz="1400" i="1" dirty="0">
                <a:latin typeface="Arial Narrow" panose="020B0606020202030204" pitchFamily="34" charset="0"/>
                <a:cs typeface="Arial" panose="020B0604020202020204" pitchFamily="34" charset="0"/>
              </a:rPr>
              <a:t>(рост на 36% по сравнению с 2021 г.) </a:t>
            </a:r>
          </a:p>
          <a:p>
            <a:pPr marL="133350" marR="2858" lvl="0" indent="-133350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 3" panose="05040102010807070707" pitchFamily="18" charset="2"/>
              <a:buChar char=""/>
              <a:tabLst>
                <a:tab pos="450215" algn="l"/>
                <a:tab pos="630555" algn="l"/>
              </a:tabLst>
            </a:pP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Высокий уровень зарплаты среди выпускников </a:t>
            </a: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инженерно-технического и педагогического направлений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85389" y="3564322"/>
            <a:ext cx="7916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Arial Narrow" panose="020B0606020202030204" pitchFamily="34" charset="0"/>
              </a:rPr>
              <a:t>88%</a:t>
            </a:r>
            <a:r>
              <a:rPr lang="ru-RU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 образовательных программ согласованы с работодателями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1917" y="4093324"/>
            <a:ext cx="10964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Доля привлеченных специалистов-практиков на отдельных образовательных программах – </a:t>
            </a:r>
            <a:r>
              <a:rPr lang="ru-RU" sz="2400" b="1" dirty="0">
                <a:solidFill>
                  <a:srgbClr val="FFC000"/>
                </a:solidFill>
                <a:latin typeface="Arial Narrow" panose="020B0606020202030204" pitchFamily="34" charset="0"/>
              </a:rPr>
              <a:t>75%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4C97D9A8-22FF-4BFF-B13F-FB06E638159E}"/>
              </a:ext>
            </a:extLst>
          </p:cNvPr>
          <p:cNvCxnSpPr/>
          <p:nvPr/>
        </p:nvCxnSpPr>
        <p:spPr>
          <a:xfrm flipV="1">
            <a:off x="-34923" y="3378544"/>
            <a:ext cx="12204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1657301" y="6360067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17</a:t>
            </a:r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="" xmlns:a16="http://schemas.microsoft.com/office/drawing/2014/main" id="{F21653C7-B26A-48FB-8C1B-04CE3C4D648E}"/>
              </a:ext>
            </a:extLst>
          </p:cNvPr>
          <p:cNvSpPr/>
          <p:nvPr/>
        </p:nvSpPr>
        <p:spPr>
          <a:xfrm rot="5400000">
            <a:off x="2334149" y="6324341"/>
            <a:ext cx="339709" cy="24978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7" name="TextBox 3">
            <a:extLst>
              <a:ext uri="{FF2B5EF4-FFF2-40B4-BE49-F238E27FC236}">
                <a16:creationId xmlns="" xmlns:a16="http://schemas.microsoft.com/office/drawing/2014/main" id="{463CBD7B-342C-4643-A353-868F5D08B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01" y="6278747"/>
            <a:ext cx="1713279" cy="30141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lIns="91430" tIns="45716" rIns="91430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>
              <a:spcAft>
                <a:spcPts val="600"/>
              </a:spcAft>
              <a:buClr>
                <a:srgbClr val="ED7D31"/>
              </a:buClr>
              <a:buNone/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ПЛАНИРУЕТСЯ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294240" y="6239799"/>
            <a:ext cx="6727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small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Arial" pitchFamily="34" charset="0"/>
              </a:rPr>
              <a:t>ВНЕДРЕНИЕ НАЦИОНАЛЬНОГО РЕЙТИНГА ВУЗОВ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3CF2022A-A734-44E9-A685-8CE346F7AC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A0772EE8-F897-4FA9-BBFE-108C20691922}"/>
              </a:ext>
            </a:extLst>
          </p:cNvPr>
          <p:cNvSpPr/>
          <p:nvPr/>
        </p:nvSpPr>
        <p:spPr>
          <a:xfrm>
            <a:off x="319595" y="56360"/>
            <a:ext cx="94412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МЕХАНИЗМЫ ОБЕСПЕЧЕНИЯ КАЧЕСТВА </a:t>
            </a:r>
          </a:p>
          <a:p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ОБРАЗОВАТЕЛЬНЫХ ПРОГРАММ 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EABF2367-D68C-468E-8839-385301AF2F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6"/>
            <a:ext cx="1764739" cy="526621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0700876B-EDAF-40E9-A705-AD5F63A1ADB0}"/>
              </a:ext>
            </a:extLst>
          </p:cNvPr>
          <p:cNvSpPr/>
          <p:nvPr/>
        </p:nvSpPr>
        <p:spPr>
          <a:xfrm>
            <a:off x="4885400" y="472306"/>
            <a:ext cx="855720" cy="1955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2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562EFE9B-500B-4EF6-BE8A-64AFB0C59509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FB9CD1EF-B40B-4CAC-A285-CCF91F581805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511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171;g135ae3b1f83_0_0"/>
          <p:cNvGrpSpPr/>
          <p:nvPr/>
        </p:nvGrpSpPr>
        <p:grpSpPr>
          <a:xfrm>
            <a:off x="110026" y="2035628"/>
            <a:ext cx="11425755" cy="737961"/>
            <a:chOff x="0" y="0"/>
            <a:chExt cx="8569315" cy="553469"/>
          </a:xfrm>
        </p:grpSpPr>
        <p:sp>
          <p:nvSpPr>
            <p:cNvPr id="206" name="Google Shape;172;g135ae3b1f83_0_0"/>
            <p:cNvSpPr/>
            <p:nvPr/>
          </p:nvSpPr>
          <p:spPr>
            <a:xfrm>
              <a:off x="294726" y="74369"/>
              <a:ext cx="8274589" cy="4791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200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defRPr>
              </a:pPr>
              <a:endParaRPr sz="1600">
                <a:latin typeface="Arial Narrow" panose="020B0606020202030204" pitchFamily="34" charset="0"/>
              </a:endParaRPr>
            </a:p>
          </p:txBody>
        </p:sp>
        <p:sp>
          <p:nvSpPr>
            <p:cNvPr id="207" name="Google Shape;173;g135ae3b1f83_0_0"/>
            <p:cNvSpPr txBox="1"/>
            <p:nvPr/>
          </p:nvSpPr>
          <p:spPr>
            <a:xfrm>
              <a:off x="792331" y="150208"/>
              <a:ext cx="7640985" cy="3231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0932" tIns="60932" rIns="60932" bIns="60932" numCol="1" anchor="t">
              <a:spAutoFit/>
            </a:bodyPr>
            <a:lstStyle>
              <a:lvl1pPr algn="ctr">
                <a:defRPr sz="1600" b="1"/>
              </a:lvl1pPr>
            </a:lstStyle>
            <a:p>
              <a:r>
                <a:rPr sz="2000" dirty="0">
                  <a:latin typeface="Arial Narrow" panose="020B0606020202030204" pitchFamily="34" charset="0"/>
                </a:rPr>
                <a:t>АВТОМАТИЗАЦИЯ СИСТЕМЫ ОЦЕНКИ И УПРАВЛЕНИЯ РИСКАМИ</a:t>
              </a:r>
            </a:p>
          </p:txBody>
        </p:sp>
        <p:pic>
          <p:nvPicPr>
            <p:cNvPr id="208" name="Google Shape;174;g135ae3b1f83_0_0" descr="Google Shape;174;g135ae3b1f83_0_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91804" cy="50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13" name="Google Shape;181;g135ae3b1f83_0_0" descr="Google Shape;181;g135ae3b1f83_0_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9160" y="2235906"/>
            <a:ext cx="528003" cy="555089"/>
          </a:xfrm>
          <a:prstGeom prst="rect">
            <a:avLst/>
          </a:prstGeom>
          <a:noFill/>
          <a:ln w="12700" cap="flat">
            <a:solidFill>
              <a:schemeClr val="bg1"/>
            </a:solidFill>
            <a:miter lim="400000"/>
          </a:ln>
          <a:effectLst/>
        </p:spPr>
      </p:pic>
      <p:pic>
        <p:nvPicPr>
          <p:cNvPr id="222" name="Google Shape;187;g135ae3b1f83_0_0" descr="Google Shape;187;g135ae3b1f83_0_0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6467" y="1069962"/>
            <a:ext cx="528001" cy="52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Google Shape;188;g135ae3b1f83_0_0"/>
          <p:cNvSpPr txBox="1"/>
          <p:nvPr/>
        </p:nvSpPr>
        <p:spPr>
          <a:xfrm>
            <a:off x="1732766" y="1063586"/>
            <a:ext cx="9261571" cy="430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32" tIns="60932" rIns="60932" bIns="60932">
            <a:spAutoFit/>
          </a:bodyPr>
          <a:lstStyle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r>
              <a:rPr sz="2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ПЕРЕХОД ОТ ПРОВЕРОК К ПРОФИЛАКТИЧЕСКИМ МЕРОПРИЯТИЯМ</a:t>
            </a:r>
          </a:p>
        </p:txBody>
      </p:sp>
      <p:sp>
        <p:nvSpPr>
          <p:cNvPr id="225" name="Google Shape;190;g135ae3b1f83_0_0"/>
          <p:cNvSpPr/>
          <p:nvPr/>
        </p:nvSpPr>
        <p:spPr>
          <a:xfrm rot="10800000" flipH="1">
            <a:off x="8071105" y="3983834"/>
            <a:ext cx="248708" cy="474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1030" y="0"/>
                </a:lnTo>
                <a:lnTo>
                  <a:pt x="21600" y="10800"/>
                </a:lnTo>
                <a:lnTo>
                  <a:pt x="11030" y="21600"/>
                </a:lnTo>
                <a:lnTo>
                  <a:pt x="0" y="21600"/>
                </a:lnTo>
                <a:lnTo>
                  <a:pt x="10570" y="108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5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1600"/>
            </a:pPr>
            <a:endParaRPr sz="2133"/>
          </a:p>
        </p:txBody>
      </p:sp>
      <p:sp>
        <p:nvSpPr>
          <p:cNvPr id="226" name="Google Shape;191;g135ae3b1f83_0_0"/>
          <p:cNvSpPr/>
          <p:nvPr/>
        </p:nvSpPr>
        <p:spPr>
          <a:xfrm rot="10800000" flipH="1">
            <a:off x="8248874" y="3965926"/>
            <a:ext cx="278555" cy="524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1030" y="0"/>
                </a:lnTo>
                <a:lnTo>
                  <a:pt x="21600" y="10800"/>
                </a:lnTo>
                <a:lnTo>
                  <a:pt x="11030" y="21600"/>
                </a:lnTo>
                <a:lnTo>
                  <a:pt x="0" y="21600"/>
                </a:lnTo>
                <a:lnTo>
                  <a:pt x="10570" y="108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600"/>
            </a:pPr>
            <a:endParaRPr sz="2133"/>
          </a:p>
        </p:txBody>
      </p:sp>
      <p:sp>
        <p:nvSpPr>
          <p:cNvPr id="229" name="Google Shape;194;g135ae3b1f83_0_0"/>
          <p:cNvSpPr txBox="1"/>
          <p:nvPr/>
        </p:nvSpPr>
        <p:spPr>
          <a:xfrm>
            <a:off x="4572470" y="3626935"/>
            <a:ext cx="2998068" cy="1231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32" tIns="60932" rIns="60932" bIns="60932">
            <a:spAutoFit/>
          </a:bodyPr>
          <a:lstStyle>
            <a:defPPr>
              <a:defRPr lang="ru-RU"/>
            </a:defPPr>
            <a:lvl1pPr algn="ctr">
              <a:defRPr sz="1600" b="1">
                <a:latin typeface="Montserrat" pitchFamily="2" charset="77"/>
              </a:defRPr>
            </a:lvl1pPr>
          </a:lstStyle>
          <a:p>
            <a:r>
              <a:rPr sz="1800" b="0" dirty="0">
                <a:latin typeface="Arial Narrow" panose="020B0606020202030204" pitchFamily="34" charset="0"/>
              </a:rPr>
              <a:t>ФОРМИРОВАНИЕ ГРАФИКОВ </a:t>
            </a:r>
            <a:r>
              <a:rPr lang="ru-RU" sz="1800" b="0" dirty="0">
                <a:latin typeface="Arial Narrow" panose="020B0606020202030204" pitchFamily="34" charset="0"/>
              </a:rPr>
              <a:t>И СПИСКОВ </a:t>
            </a:r>
            <a:r>
              <a:rPr sz="1800" b="0" dirty="0">
                <a:latin typeface="Arial Narrow" panose="020B0606020202030204" pitchFamily="34" charset="0"/>
              </a:rPr>
              <a:t>ПРОВЕРОК </a:t>
            </a:r>
            <a:br>
              <a:rPr sz="1800" b="0" dirty="0">
                <a:latin typeface="Arial Narrow" panose="020B0606020202030204" pitchFamily="34" charset="0"/>
              </a:rPr>
            </a:br>
            <a:r>
              <a:rPr sz="1800" b="0" dirty="0">
                <a:latin typeface="Arial Narrow" panose="020B0606020202030204" pitchFamily="34" charset="0"/>
              </a:rPr>
              <a:t>БЕЗ ЧЕЛОВЕЧЕСКОГО УЧАСТИЯ</a:t>
            </a:r>
          </a:p>
        </p:txBody>
      </p:sp>
      <p:sp>
        <p:nvSpPr>
          <p:cNvPr id="231" name="Google Shape;196;g135ae3b1f83_0_0"/>
          <p:cNvSpPr/>
          <p:nvPr/>
        </p:nvSpPr>
        <p:spPr>
          <a:xfrm rot="10800000" flipH="1">
            <a:off x="3801043" y="3965926"/>
            <a:ext cx="248709" cy="474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1030" y="0"/>
                </a:lnTo>
                <a:lnTo>
                  <a:pt x="21600" y="10800"/>
                </a:lnTo>
                <a:lnTo>
                  <a:pt x="11030" y="21600"/>
                </a:lnTo>
                <a:lnTo>
                  <a:pt x="0" y="21600"/>
                </a:lnTo>
                <a:lnTo>
                  <a:pt x="10570" y="108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5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1600"/>
            </a:pPr>
            <a:endParaRPr sz="2133"/>
          </a:p>
        </p:txBody>
      </p:sp>
      <p:sp>
        <p:nvSpPr>
          <p:cNvPr id="232" name="Google Shape;197;g135ae3b1f83_0_0"/>
          <p:cNvSpPr/>
          <p:nvPr/>
        </p:nvSpPr>
        <p:spPr>
          <a:xfrm rot="10800000" flipH="1">
            <a:off x="3978815" y="3948018"/>
            <a:ext cx="278555" cy="524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1030" y="0"/>
                </a:lnTo>
                <a:lnTo>
                  <a:pt x="21600" y="10800"/>
                </a:lnTo>
                <a:lnTo>
                  <a:pt x="11030" y="21600"/>
                </a:lnTo>
                <a:lnTo>
                  <a:pt x="0" y="21600"/>
                </a:lnTo>
                <a:lnTo>
                  <a:pt x="10570" y="108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600"/>
            </a:pPr>
            <a:endParaRPr sz="2133"/>
          </a:p>
        </p:txBody>
      </p:sp>
      <p:grpSp>
        <p:nvGrpSpPr>
          <p:cNvPr id="235" name="Google Shape;198;g135ae3b1f83_0_0"/>
          <p:cNvGrpSpPr/>
          <p:nvPr/>
        </p:nvGrpSpPr>
        <p:grpSpPr>
          <a:xfrm>
            <a:off x="413191" y="5655826"/>
            <a:ext cx="11612133" cy="899594"/>
            <a:chOff x="164645" y="-72011"/>
            <a:chExt cx="8709099" cy="674694"/>
          </a:xfrm>
        </p:grpSpPr>
        <p:sp>
          <p:nvSpPr>
            <p:cNvPr id="233" name="Shape"/>
            <p:cNvSpPr/>
            <p:nvPr/>
          </p:nvSpPr>
          <p:spPr>
            <a:xfrm>
              <a:off x="180042" y="-72011"/>
              <a:ext cx="8693702" cy="674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594" y="0"/>
                  </a:lnTo>
                  <a:lnTo>
                    <a:pt x="21600" y="10800"/>
                  </a:lnTo>
                  <a:lnTo>
                    <a:pt x="21594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tx2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b="1"/>
              </a:pPr>
              <a:endParaRPr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234" name="Позволит упорядочить и сфокусировать органы контроля на проблемные субъекты бизнеса, снижая административное давление на законопослушных предпринимателей"/>
            <p:cNvSpPr txBox="1"/>
            <p:nvPr/>
          </p:nvSpPr>
          <p:spPr>
            <a:xfrm>
              <a:off x="164645" y="-20701"/>
              <a:ext cx="8620478" cy="461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indent="895350" algn="ctr">
                <a:defRPr b="1"/>
              </a:lvl1pPr>
            </a:lstStyle>
            <a:p>
              <a:r>
                <a:rPr sz="2000" b="0" dirty="0">
                  <a:latin typeface="Arial Narrow" panose="020B0606020202030204" pitchFamily="34" charset="0"/>
                </a:rPr>
                <a:t> </a:t>
              </a:r>
              <a:r>
                <a:rPr lang="ru-RU" sz="2000" b="0" dirty="0">
                  <a:latin typeface="Arial Narrow" panose="020B0606020202030204" pitchFamily="34" charset="0"/>
                </a:rPr>
                <a:t>Позволит упорядочить и сфокусировать органы контроля на проблемные субъекты, снижая административное давление на законопослушных субъектов</a:t>
              </a:r>
            </a:p>
          </p:txBody>
        </p:sp>
      </p:grpSp>
      <p:pic>
        <p:nvPicPr>
          <p:cNvPr id="236" name="Google Shape;199;g135ae3b1f83_0_0" descr="Google Shape;199;g135ae3b1f83_0_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2466" y="5865795"/>
            <a:ext cx="528001" cy="52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Прямоугольник 2"/>
          <p:cNvSpPr/>
          <p:nvPr/>
        </p:nvSpPr>
        <p:spPr>
          <a:xfrm>
            <a:off x="8497583" y="3780795"/>
            <a:ext cx="3000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Arial Narrow" panose="020B0606020202030204" pitchFamily="34" charset="0"/>
              </a:rPr>
              <a:t>СОКРАЩЕНИЕ </a:t>
            </a:r>
          </a:p>
          <a:p>
            <a:pPr algn="ctr"/>
            <a:r>
              <a:rPr lang="ru-RU" sz="1800" dirty="0">
                <a:latin typeface="Arial Narrow" panose="020B0606020202030204" pitchFamily="34" charset="0"/>
              </a:rPr>
              <a:t>РЕГУЛЯТОРНЫХ ТРЕБОВАНИЙ</a:t>
            </a:r>
          </a:p>
        </p:txBody>
      </p:sp>
      <p:sp>
        <p:nvSpPr>
          <p:cNvPr id="38" name="Google Shape;194;g135ae3b1f83_0_0"/>
          <p:cNvSpPr txBox="1"/>
          <p:nvPr/>
        </p:nvSpPr>
        <p:spPr>
          <a:xfrm>
            <a:off x="413191" y="3703692"/>
            <a:ext cx="2998068" cy="954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32" tIns="60932" rIns="60932" bIns="60932">
            <a:spAutoFit/>
          </a:bodyPr>
          <a:lstStyle>
            <a:defPPr>
              <a:defRPr lang="ru-RU"/>
            </a:defPPr>
            <a:lvl1pPr algn="ctr">
              <a:defRPr sz="1600" b="1">
                <a:latin typeface="Montserrat" pitchFamily="2" charset="77"/>
              </a:defRPr>
            </a:lvl1pPr>
          </a:lstStyle>
          <a:p>
            <a:r>
              <a:rPr lang="ru-RU" sz="1800" b="0" dirty="0">
                <a:latin typeface="Arial Narrow" panose="020B0606020202030204" pitchFamily="34" charset="0"/>
              </a:rPr>
              <a:t>ВЕДЕНИЕ СУР </a:t>
            </a:r>
          </a:p>
          <a:p>
            <a:r>
              <a:rPr lang="ru-RU" sz="1800" b="0" dirty="0">
                <a:latin typeface="Arial Narrow" panose="020B0606020202030204" pitchFamily="34" charset="0"/>
              </a:rPr>
              <a:t>С ИСПОЛЬЗОВАНИЕМ ИНФОРМАЦИОННЫХ СИСТЕМ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4C97D9A8-22FF-4BFF-B13F-FB06E638159E}"/>
              </a:ext>
            </a:extLst>
          </p:cNvPr>
          <p:cNvCxnSpPr/>
          <p:nvPr/>
        </p:nvCxnSpPr>
        <p:spPr>
          <a:xfrm flipV="1">
            <a:off x="-12000" y="1904667"/>
            <a:ext cx="12204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4C97D9A8-22FF-4BFF-B13F-FB06E638159E}"/>
              </a:ext>
            </a:extLst>
          </p:cNvPr>
          <p:cNvCxnSpPr/>
          <p:nvPr/>
        </p:nvCxnSpPr>
        <p:spPr>
          <a:xfrm flipV="1">
            <a:off x="-12000" y="3103351"/>
            <a:ext cx="12204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1695610" y="6488668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18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816C451-C246-4079-928D-CE0DFE2CFC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6F4FAA6C-E25E-4A58-8FBF-93F4686E60C6}"/>
              </a:ext>
            </a:extLst>
          </p:cNvPr>
          <p:cNvSpPr/>
          <p:nvPr/>
        </p:nvSpPr>
        <p:spPr>
          <a:xfrm>
            <a:off x="319595" y="322931"/>
            <a:ext cx="9441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НОВАЯ РЕГУЛЯТОРНАЯ ПОЛИТИКА 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 ЧИСТОГО ЛИСТА»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2EE8C63B-62B8-42E5-A2AA-B62244E4E1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6"/>
            <a:ext cx="1764739" cy="526621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6CAC2D27-3F64-44D2-8544-BD0E6CA59927}"/>
              </a:ext>
            </a:extLst>
          </p:cNvPr>
          <p:cNvSpPr/>
          <p:nvPr/>
        </p:nvSpPr>
        <p:spPr>
          <a:xfrm>
            <a:off x="433720" y="99176"/>
            <a:ext cx="855720" cy="1955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2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5CB63C7C-998E-4A16-8180-820554DA727C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E74BC541-5156-4EF9-8E3C-D9609F19ACD7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24042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816C451-C246-4079-928D-CE0DFE2CFC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6F4FAA6C-E25E-4A58-8FBF-93F4686E60C6}"/>
              </a:ext>
            </a:extLst>
          </p:cNvPr>
          <p:cNvSpPr/>
          <p:nvPr/>
        </p:nvSpPr>
        <p:spPr>
          <a:xfrm>
            <a:off x="319595" y="322931"/>
            <a:ext cx="9441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СЕРТИФИКАЦИЯ 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КВАЛИФИКАЦИЙ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2EE8C63B-62B8-42E5-A2AA-B62244E4E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6"/>
            <a:ext cx="1764739" cy="526621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6CAC2D27-3F64-44D2-8544-BD0E6CA59927}"/>
              </a:ext>
            </a:extLst>
          </p:cNvPr>
          <p:cNvSpPr/>
          <p:nvPr/>
        </p:nvSpPr>
        <p:spPr>
          <a:xfrm>
            <a:off x="433720" y="99176"/>
            <a:ext cx="855720" cy="1955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2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5CB63C7C-998E-4A16-8180-820554DA727C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E74BC541-5156-4EF9-8E3C-D9609F19ACD7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EFF6A945-F678-42B8-BB94-4B4A435EBB66}"/>
              </a:ext>
            </a:extLst>
          </p:cNvPr>
          <p:cNvGrpSpPr/>
          <p:nvPr/>
        </p:nvGrpSpPr>
        <p:grpSpPr>
          <a:xfrm>
            <a:off x="243801" y="1398811"/>
            <a:ext cx="4009575" cy="2648469"/>
            <a:chOff x="-155361" y="1003879"/>
            <a:chExt cx="4009575" cy="2648469"/>
          </a:xfrm>
        </p:grpSpPr>
        <p:graphicFrame>
          <p:nvGraphicFramePr>
            <p:cNvPr id="36" name="Схема 35">
              <a:extLst>
                <a:ext uri="{FF2B5EF4-FFF2-40B4-BE49-F238E27FC236}">
                  <a16:creationId xmlns="" xmlns:a16="http://schemas.microsoft.com/office/drawing/2014/main" id="{0D0C1589-3817-4421-B15C-D788C182CA12}"/>
                </a:ext>
              </a:extLst>
            </p:cNvPr>
            <p:cNvGraphicFramePr/>
            <p:nvPr/>
          </p:nvGraphicFramePr>
          <p:xfrm>
            <a:off x="-155361" y="1003879"/>
            <a:ext cx="4009575" cy="264846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41" name="Teardrop 1">
              <a:extLst>
                <a:ext uri="{FF2B5EF4-FFF2-40B4-BE49-F238E27FC236}">
                  <a16:creationId xmlns="" xmlns:a16="http://schemas.microsoft.com/office/drawing/2014/main" id="{52668AAC-E1CC-461D-A786-4BE485668C6C}"/>
                </a:ext>
              </a:extLst>
            </p:cNvPr>
            <p:cNvSpPr/>
            <p:nvPr/>
          </p:nvSpPr>
          <p:spPr>
            <a:xfrm rot="18805991">
              <a:off x="2555309" y="2686528"/>
              <a:ext cx="487476" cy="482389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ounded Rectangle 51">
              <a:extLst>
                <a:ext uri="{FF2B5EF4-FFF2-40B4-BE49-F238E27FC236}">
                  <a16:creationId xmlns="" xmlns:a16="http://schemas.microsoft.com/office/drawing/2014/main" id="{CFA93CED-8DC4-4F6A-A81D-9069D12D1873}"/>
                </a:ext>
              </a:extLst>
            </p:cNvPr>
            <p:cNvSpPr/>
            <p:nvPr/>
          </p:nvSpPr>
          <p:spPr>
            <a:xfrm rot="16200000" flipH="1">
              <a:off x="717151" y="2721083"/>
              <a:ext cx="408345" cy="402059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Left Arrow 1">
              <a:extLst>
                <a:ext uri="{FF2B5EF4-FFF2-40B4-BE49-F238E27FC236}">
                  <a16:creationId xmlns="" xmlns:a16="http://schemas.microsoft.com/office/drawing/2014/main" id="{114D5089-CDFB-43E5-8A34-BFD57EC3EC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21355" y="1137135"/>
              <a:ext cx="447206" cy="435270"/>
            </a:xfrm>
            <a:custGeom>
              <a:avLst/>
              <a:gdLst/>
              <a:ahLst/>
              <a:cxnLst/>
              <a:rect l="l" t="t" r="r" b="b"/>
              <a:pathLst>
                <a:path w="3306630" h="3218379">
                  <a:moveTo>
                    <a:pt x="0" y="2085651"/>
                  </a:moveTo>
                  <a:cubicBezTo>
                    <a:pt x="253919" y="2342528"/>
                    <a:pt x="881542" y="2297196"/>
                    <a:pt x="1388167" y="2271654"/>
                  </a:cubicBezTo>
                  <a:lnTo>
                    <a:pt x="1417952" y="2988872"/>
                  </a:lnTo>
                  <a:lnTo>
                    <a:pt x="717647" y="2950294"/>
                  </a:lnTo>
                  <a:cubicBezTo>
                    <a:pt x="467617" y="2928101"/>
                    <a:pt x="217417" y="2555860"/>
                    <a:pt x="0" y="2085651"/>
                  </a:cubicBezTo>
                  <a:close/>
                  <a:moveTo>
                    <a:pt x="1969797" y="2019847"/>
                  </a:moveTo>
                  <a:lnTo>
                    <a:pt x="1969797" y="2274913"/>
                  </a:lnTo>
                  <a:lnTo>
                    <a:pt x="2657809" y="2274913"/>
                  </a:lnTo>
                  <a:cubicBezTo>
                    <a:pt x="2787205" y="2599270"/>
                    <a:pt x="2968360" y="2923626"/>
                    <a:pt x="2675062" y="2954686"/>
                  </a:cubicBezTo>
                  <a:lnTo>
                    <a:pt x="1969797" y="2963313"/>
                  </a:lnTo>
                  <a:lnTo>
                    <a:pt x="1969797" y="3218379"/>
                  </a:lnTo>
                  <a:lnTo>
                    <a:pt x="1429598" y="2619113"/>
                  </a:lnTo>
                  <a:close/>
                  <a:moveTo>
                    <a:pt x="2961009" y="1275432"/>
                  </a:moveTo>
                  <a:lnTo>
                    <a:pt x="3277752" y="1901203"/>
                  </a:lnTo>
                  <a:cubicBezTo>
                    <a:pt x="3383548" y="2128832"/>
                    <a:pt x="3186278" y="2531632"/>
                    <a:pt x="2887773" y="2955026"/>
                  </a:cubicBezTo>
                  <a:cubicBezTo>
                    <a:pt x="2983276" y="2606687"/>
                    <a:pt x="2630206" y="2085815"/>
                    <a:pt x="2354773" y="1659836"/>
                  </a:cubicBezTo>
                  <a:close/>
                  <a:moveTo>
                    <a:pt x="1019997" y="990789"/>
                  </a:moveTo>
                  <a:lnTo>
                    <a:pt x="1268877" y="1758248"/>
                  </a:lnTo>
                  <a:lnTo>
                    <a:pt x="1047983" y="1630715"/>
                  </a:lnTo>
                  <a:lnTo>
                    <a:pt x="703977" y="2226552"/>
                  </a:lnTo>
                  <a:cubicBezTo>
                    <a:pt x="358378" y="2176433"/>
                    <a:pt x="-13100" y="2171140"/>
                    <a:pt x="106650" y="1901606"/>
                  </a:cubicBezTo>
                  <a:lnTo>
                    <a:pt x="451811" y="1286515"/>
                  </a:lnTo>
                  <a:lnTo>
                    <a:pt x="230918" y="1158982"/>
                  </a:lnTo>
                  <a:close/>
                  <a:moveTo>
                    <a:pt x="2174825" y="119764"/>
                  </a:moveTo>
                  <a:cubicBezTo>
                    <a:pt x="2220451" y="119103"/>
                    <a:pt x="2264887" y="143875"/>
                    <a:pt x="2308274" y="203493"/>
                  </a:cubicBezTo>
                  <a:lnTo>
                    <a:pt x="2668377" y="809957"/>
                  </a:lnTo>
                  <a:lnTo>
                    <a:pt x="2889271" y="682424"/>
                  </a:lnTo>
                  <a:lnTo>
                    <a:pt x="2640391" y="1449883"/>
                  </a:lnTo>
                  <a:lnTo>
                    <a:pt x="1851312" y="1281690"/>
                  </a:lnTo>
                  <a:lnTo>
                    <a:pt x="2072206" y="1154157"/>
                  </a:lnTo>
                  <a:lnTo>
                    <a:pt x="1728200" y="558321"/>
                  </a:lnTo>
                  <a:cubicBezTo>
                    <a:pt x="1890352" y="352642"/>
                    <a:pt x="2037947" y="121750"/>
                    <a:pt x="2174825" y="119764"/>
                  </a:cubicBezTo>
                  <a:close/>
                  <a:moveTo>
                    <a:pt x="1831774" y="30"/>
                  </a:moveTo>
                  <a:cubicBezTo>
                    <a:pt x="1948530" y="539"/>
                    <a:pt x="2073232" y="7407"/>
                    <a:pt x="2202212" y="19111"/>
                  </a:cubicBezTo>
                  <a:cubicBezTo>
                    <a:pt x="1852790" y="110572"/>
                    <a:pt x="1578238" y="676776"/>
                    <a:pt x="1347045" y="1128297"/>
                  </a:cubicBezTo>
                  <a:lnTo>
                    <a:pt x="711024" y="795483"/>
                  </a:lnTo>
                  <a:lnTo>
                    <a:pt x="1094586" y="208291"/>
                  </a:lnTo>
                  <a:cubicBezTo>
                    <a:pt x="1202761" y="54213"/>
                    <a:pt x="1481508" y="-1496"/>
                    <a:pt x="1831774" y="3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2C636BC-23D4-459A-8AD1-F30832A406D8}"/>
              </a:ext>
            </a:extLst>
          </p:cNvPr>
          <p:cNvSpPr txBox="1"/>
          <p:nvPr/>
        </p:nvSpPr>
        <p:spPr>
          <a:xfrm>
            <a:off x="1295856" y="1125331"/>
            <a:ext cx="188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ИНФОРМАЛЬНОЕ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3C4F7DDB-3A50-46C5-8BA1-B223F71728FF}"/>
              </a:ext>
            </a:extLst>
          </p:cNvPr>
          <p:cNvSpPr txBox="1"/>
          <p:nvPr/>
        </p:nvSpPr>
        <p:spPr>
          <a:xfrm>
            <a:off x="453674" y="3710693"/>
            <a:ext cx="1804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ФОРМАЛЬНОЕ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AB9C1653-1153-4CFE-837B-ACB13DF52244}"/>
              </a:ext>
            </a:extLst>
          </p:cNvPr>
          <p:cNvSpPr txBox="1"/>
          <p:nvPr/>
        </p:nvSpPr>
        <p:spPr>
          <a:xfrm>
            <a:off x="2564901" y="3710693"/>
            <a:ext cx="1716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НЕФОРМАЛЬНОЕ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05DA4F8C-B030-41BD-A1C4-92A99EEB0BAB}"/>
              </a:ext>
            </a:extLst>
          </p:cNvPr>
          <p:cNvSpPr/>
          <p:nvPr/>
        </p:nvSpPr>
        <p:spPr>
          <a:xfrm>
            <a:off x="961348" y="4670569"/>
            <a:ext cx="2756900" cy="426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Arial Narrow" panose="020B0606020202030204" pitchFamily="34" charset="0"/>
                <a:cs typeface="Arial" panose="020B0604020202020204" pitchFamily="34" charset="0"/>
              </a:rPr>
              <a:t>ВУЗЫ</a:t>
            </a:r>
            <a:endParaRPr lang="aa-ET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Прямая со стрелкой 47">
            <a:extLst>
              <a:ext uri="{FF2B5EF4-FFF2-40B4-BE49-F238E27FC236}">
                <a16:creationId xmlns="" xmlns:a16="http://schemas.microsoft.com/office/drawing/2014/main" id="{75BB6314-9722-4813-A015-7C5CFDE24E71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1356044" y="3987692"/>
            <a:ext cx="0" cy="5265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="" xmlns:a16="http://schemas.microsoft.com/office/drawing/2014/main" id="{C1012DB7-B36D-4962-BA83-C92D03329FA9}"/>
              </a:ext>
            </a:extLst>
          </p:cNvPr>
          <p:cNvCxnSpPr>
            <a:cxnSpLocks/>
          </p:cNvCxnSpPr>
          <p:nvPr/>
        </p:nvCxnSpPr>
        <p:spPr>
          <a:xfrm>
            <a:off x="3180072" y="3934827"/>
            <a:ext cx="0" cy="5793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авая фигурная скобка 49">
            <a:extLst>
              <a:ext uri="{FF2B5EF4-FFF2-40B4-BE49-F238E27FC236}">
                <a16:creationId xmlns="" xmlns:a16="http://schemas.microsoft.com/office/drawing/2014/main" id="{C34BEFF3-802B-4052-8F12-F4338E37114A}"/>
              </a:ext>
            </a:extLst>
          </p:cNvPr>
          <p:cNvSpPr/>
          <p:nvPr/>
        </p:nvSpPr>
        <p:spPr>
          <a:xfrm>
            <a:off x="4180702" y="1045972"/>
            <a:ext cx="429425" cy="3453054"/>
          </a:xfrm>
          <a:prstGeom prst="rightBrace">
            <a:avLst>
              <a:gd name="adj1" fmla="val 34515"/>
              <a:gd name="adj2" fmla="val 5113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aa-ET" dirty="0">
              <a:ln w="28575">
                <a:solidFill>
                  <a:schemeClr val="tx1"/>
                </a:solidFill>
              </a:ln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2715F01C-038B-412C-9DF1-4140424F4B45}"/>
              </a:ext>
            </a:extLst>
          </p:cNvPr>
          <p:cNvSpPr/>
          <p:nvPr/>
        </p:nvSpPr>
        <p:spPr>
          <a:xfrm>
            <a:off x="4901482" y="1144290"/>
            <a:ext cx="3029468" cy="579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Arial Narrow" panose="020B0606020202030204" pitchFamily="34" charset="0"/>
                <a:cs typeface="Arial" panose="020B0604020202020204" pitchFamily="34" charset="0"/>
              </a:rPr>
              <a:t>Признание:</a:t>
            </a:r>
            <a:endParaRPr lang="aa-ET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D2A8AE5D-9EBA-4354-8C24-0BBC1151FAEE}"/>
              </a:ext>
            </a:extLst>
          </p:cNvPr>
          <p:cNvSpPr/>
          <p:nvPr/>
        </p:nvSpPr>
        <p:spPr>
          <a:xfrm>
            <a:off x="4901482" y="1940950"/>
            <a:ext cx="3029468" cy="3927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Центры признания  </a:t>
            </a:r>
            <a:endParaRPr lang="aa-ET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Прямая со стрелкой 52">
            <a:extLst>
              <a:ext uri="{FF2B5EF4-FFF2-40B4-BE49-F238E27FC236}">
                <a16:creationId xmlns="" xmlns:a16="http://schemas.microsoft.com/office/drawing/2014/main" id="{FFE2DBF7-ACC6-4FE5-AC6D-315F967B48B2}"/>
              </a:ext>
            </a:extLst>
          </p:cNvPr>
          <p:cNvCxnSpPr>
            <a:cxnSpLocks/>
            <a:stCxn id="51" idx="2"/>
            <a:endCxn id="52" idx="0"/>
          </p:cNvCxnSpPr>
          <p:nvPr/>
        </p:nvCxnSpPr>
        <p:spPr>
          <a:xfrm>
            <a:off x="6416216" y="1723745"/>
            <a:ext cx="0" cy="2172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="" xmlns:a16="http://schemas.microsoft.com/office/drawing/2014/main" id="{B5EA50F4-EBAA-4CAD-8AE6-2947FE3EA702}"/>
              </a:ext>
            </a:extLst>
          </p:cNvPr>
          <p:cNvCxnSpPr>
            <a:cxnSpLocks/>
          </p:cNvCxnSpPr>
          <p:nvPr/>
        </p:nvCxnSpPr>
        <p:spPr>
          <a:xfrm>
            <a:off x="6376886" y="3615249"/>
            <a:ext cx="0" cy="4702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4A44F731-5F31-4079-B1B6-436451652196}"/>
              </a:ext>
            </a:extLst>
          </p:cNvPr>
          <p:cNvSpPr/>
          <p:nvPr/>
        </p:nvSpPr>
        <p:spPr>
          <a:xfrm>
            <a:off x="4901482" y="4085454"/>
            <a:ext cx="3029468" cy="827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Документ о признании профессиональной квалификации</a:t>
            </a:r>
            <a:endParaRPr lang="aa-ET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59F595D0-99DE-4508-88B6-EAA41D104373}"/>
              </a:ext>
            </a:extLst>
          </p:cNvPr>
          <p:cNvSpPr/>
          <p:nvPr/>
        </p:nvSpPr>
        <p:spPr>
          <a:xfrm>
            <a:off x="4901482" y="2796073"/>
            <a:ext cx="3029468" cy="8135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Соответствие кваликационным программам</a:t>
            </a:r>
            <a:endParaRPr lang="aa-ET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Прямая со стрелкой 56">
            <a:extLst>
              <a:ext uri="{FF2B5EF4-FFF2-40B4-BE49-F238E27FC236}">
                <a16:creationId xmlns="" xmlns:a16="http://schemas.microsoft.com/office/drawing/2014/main" id="{47B781FB-3B7D-4245-978B-9708254C015E}"/>
              </a:ext>
            </a:extLst>
          </p:cNvPr>
          <p:cNvCxnSpPr>
            <a:cxnSpLocks/>
          </p:cNvCxnSpPr>
          <p:nvPr/>
        </p:nvCxnSpPr>
        <p:spPr>
          <a:xfrm>
            <a:off x="6410578" y="2325868"/>
            <a:ext cx="0" cy="4702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авая фигурная скобка 57">
            <a:extLst>
              <a:ext uri="{FF2B5EF4-FFF2-40B4-BE49-F238E27FC236}">
                <a16:creationId xmlns="" xmlns:a16="http://schemas.microsoft.com/office/drawing/2014/main" id="{2B0CFE5A-8A71-4F1B-8F86-343A781F5DBB}"/>
              </a:ext>
            </a:extLst>
          </p:cNvPr>
          <p:cNvSpPr/>
          <p:nvPr/>
        </p:nvSpPr>
        <p:spPr>
          <a:xfrm>
            <a:off x="8063844" y="1355907"/>
            <a:ext cx="429425" cy="3453054"/>
          </a:xfrm>
          <a:prstGeom prst="rightBrace">
            <a:avLst>
              <a:gd name="adj1" fmla="val 34515"/>
              <a:gd name="adj2" fmla="val 5113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aa-ET" dirty="0">
              <a:ln w="28575">
                <a:solidFill>
                  <a:schemeClr val="tx1"/>
                </a:solidFill>
              </a:ln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36759893-40A8-47F9-A79F-6CDCB621F89F}"/>
              </a:ext>
            </a:extLst>
          </p:cNvPr>
          <p:cNvSpPr/>
          <p:nvPr/>
        </p:nvSpPr>
        <p:spPr>
          <a:xfrm>
            <a:off x="8712706" y="3959603"/>
            <a:ext cx="3029468" cy="9529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Реестр выданных документов о признании профессиональных квалификаций</a:t>
            </a:r>
            <a:endParaRPr lang="aa-ET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Прямая со стрелкой 59">
            <a:extLst>
              <a:ext uri="{FF2B5EF4-FFF2-40B4-BE49-F238E27FC236}">
                <a16:creationId xmlns="" xmlns:a16="http://schemas.microsoft.com/office/drawing/2014/main" id="{6DB48DB0-BA79-4D57-9D71-74FAB4A0B29C}"/>
              </a:ext>
            </a:extLst>
          </p:cNvPr>
          <p:cNvCxnSpPr>
            <a:cxnSpLocks/>
            <a:stCxn id="59" idx="0"/>
            <a:endCxn id="61" idx="2"/>
          </p:cNvCxnSpPr>
          <p:nvPr/>
        </p:nvCxnSpPr>
        <p:spPr>
          <a:xfrm flipV="1">
            <a:off x="10227440" y="3402599"/>
            <a:ext cx="0" cy="5570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7D315DDB-75BA-4A70-B26E-9502FB6DFC07}"/>
              </a:ext>
            </a:extLst>
          </p:cNvPr>
          <p:cNvSpPr/>
          <p:nvPr/>
        </p:nvSpPr>
        <p:spPr>
          <a:xfrm>
            <a:off x="8712706" y="2823144"/>
            <a:ext cx="3029468" cy="579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Цифровая платформа НСК</a:t>
            </a:r>
            <a:endParaRPr lang="aa-ET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AC396C97-C7DF-4140-A3CA-40B6E41ADC57}"/>
              </a:ext>
            </a:extLst>
          </p:cNvPr>
          <p:cNvSpPr/>
          <p:nvPr/>
        </p:nvSpPr>
        <p:spPr>
          <a:xfrm>
            <a:off x="773466" y="5591433"/>
            <a:ext cx="10255368" cy="108513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/>
          <a:lstStyle>
            <a:lvl1pPr marL="84138" indent="-841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x-none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Признание неформального и </a:t>
            </a:r>
            <a:r>
              <a:rPr lang="ru-RU" altLang="x-none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информального</a:t>
            </a:r>
            <a:r>
              <a:rPr lang="ru-RU" altLang="x-none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образования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x-none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Участие в разработке  отраслевых рамок  квалификаций и профессиональных стандартов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x-none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Разработка и актуализация образовательных программ с учетом региональной карты профессий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66F50739-69A5-4905-AD70-1E25775C9E61}"/>
              </a:ext>
            </a:extLst>
          </p:cNvPr>
          <p:cNvSpPr/>
          <p:nvPr/>
        </p:nvSpPr>
        <p:spPr>
          <a:xfrm>
            <a:off x="615358" y="5400625"/>
            <a:ext cx="11126815" cy="122877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80CC0EBD-5EA5-4C2A-97B3-3FAFBF7ED37B}"/>
              </a:ext>
            </a:extLst>
          </p:cNvPr>
          <p:cNvSpPr/>
          <p:nvPr/>
        </p:nvSpPr>
        <p:spPr>
          <a:xfrm>
            <a:off x="936905" y="5249069"/>
            <a:ext cx="179510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8370" defTabSz="647377">
              <a:spcBef>
                <a:spcPts val="67"/>
              </a:spcBef>
              <a:defRPr/>
            </a:pPr>
            <a:r>
              <a:rPr 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МИССИЯ ВУЗОВ: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1695610" y="6488668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19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33094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5CC6B5F7-2730-4A4B-8515-B28E97CC5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3DE8498-0DAE-4806-B5BC-3C7370C1CE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54"/>
          <a:stretch/>
        </p:blipFill>
        <p:spPr>
          <a:xfrm>
            <a:off x="0" y="0"/>
            <a:ext cx="12192000" cy="103868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BC9FB58-8F93-4A01-98FB-9DA038CCFA8B}"/>
              </a:ext>
            </a:extLst>
          </p:cNvPr>
          <p:cNvSpPr/>
          <p:nvPr/>
        </p:nvSpPr>
        <p:spPr>
          <a:xfrm>
            <a:off x="319596" y="395042"/>
            <a:ext cx="9061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ДЕМОГРАФИЯ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НАСЕЛЕНИЯ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AA4E757-8353-4E5E-9E04-3DE72439B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255924"/>
            <a:ext cx="1764739" cy="52662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814B83E-CA79-48B9-9275-C2A4C96179CD}"/>
              </a:ext>
            </a:extLst>
          </p:cNvPr>
          <p:cNvSpPr/>
          <p:nvPr/>
        </p:nvSpPr>
        <p:spPr>
          <a:xfrm>
            <a:off x="387154" y="270247"/>
            <a:ext cx="1764738" cy="1647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ТЕКУЩАЯ СИТУАЦИЯ</a:t>
            </a:r>
          </a:p>
        </p:txBody>
      </p:sp>
      <p:graphicFrame>
        <p:nvGraphicFramePr>
          <p:cNvPr id="42" name="Диаграмма 41">
            <a:extLst>
              <a:ext uri="{FF2B5EF4-FFF2-40B4-BE49-F238E27FC236}">
                <a16:creationId xmlns="" xmlns:a16="http://schemas.microsoft.com/office/drawing/2014/main" id="{A047ACD5-02B4-4E44-98D7-E84C088784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251910"/>
              </p:ext>
            </p:extLst>
          </p:nvPr>
        </p:nvGraphicFramePr>
        <p:xfrm>
          <a:off x="329895" y="1576562"/>
          <a:ext cx="5569188" cy="1962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B1FB58E1-B8F0-4DF9-9B08-C1725A4CF4CC}"/>
              </a:ext>
            </a:extLst>
          </p:cNvPr>
          <p:cNvSpPr txBox="1"/>
          <p:nvPr/>
        </p:nvSpPr>
        <p:spPr>
          <a:xfrm>
            <a:off x="329896" y="1165755"/>
            <a:ext cx="5477922" cy="338967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 anchor="ctr">
            <a:noAutofit/>
          </a:bodyPr>
          <a:lstStyle>
            <a:defPPr lvl="0">
              <a:defRPr lang="ru-RU"/>
            </a:defPPr>
            <a:lvl1pPr marL="150019" algn="ctr">
              <a:defRPr b="1"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ЧИСЛЕННОСТЬ СТУДЕНТОВ МИРА</a:t>
            </a:r>
            <a:r>
              <a:rPr lang="kk-KZ" sz="1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(МЛН. ЧЕЛ.)</a:t>
            </a:r>
          </a:p>
        </p:txBody>
      </p:sp>
      <p:graphicFrame>
        <p:nvGraphicFramePr>
          <p:cNvPr id="46" name="Диаграмма 45">
            <a:extLst>
              <a:ext uri="{FF2B5EF4-FFF2-40B4-BE49-F238E27FC236}">
                <a16:creationId xmlns="" xmlns:a16="http://schemas.microsoft.com/office/drawing/2014/main" id="{29D4E8E7-5747-4F8C-9297-D538CDF9F4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4479964"/>
              </p:ext>
            </p:extLst>
          </p:nvPr>
        </p:nvGraphicFramePr>
        <p:xfrm>
          <a:off x="6294923" y="1576123"/>
          <a:ext cx="5569188" cy="1962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53B22579-EA06-4D98-ABA9-123DE9D0FCAC}"/>
              </a:ext>
            </a:extLst>
          </p:cNvPr>
          <p:cNvSpPr txBox="1"/>
          <p:nvPr/>
        </p:nvSpPr>
        <p:spPr>
          <a:xfrm>
            <a:off x="6294924" y="1165754"/>
            <a:ext cx="5477922" cy="338967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 anchor="ctr">
            <a:noAutofit/>
          </a:bodyPr>
          <a:lstStyle>
            <a:defPPr lvl="0">
              <a:defRPr lang="ru-RU"/>
            </a:defPPr>
            <a:lvl1pPr marL="150019" algn="ctr">
              <a:defRPr b="1"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ОЖИДАЕМЫЙ ПРИЕМ В ВУЗЫ КАЗАХСТАНА (ЧЕЛ)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5A8FD2D6-F7E3-4456-849A-AC9F2236BE77}"/>
              </a:ext>
            </a:extLst>
          </p:cNvPr>
          <p:cNvSpPr txBox="1"/>
          <p:nvPr/>
        </p:nvSpPr>
        <p:spPr>
          <a:xfrm>
            <a:off x="771400" y="3769824"/>
            <a:ext cx="5477922" cy="338967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 anchor="ctr">
            <a:noAutofit/>
          </a:bodyPr>
          <a:lstStyle>
            <a:defPPr lvl="0">
              <a:defRPr lang="ru-RU"/>
            </a:defPPr>
            <a:lvl1pPr marL="150019" algn="ctr">
              <a:defRPr b="1"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КОЛИЧЕСТВО РОЖДАЕМОСТИ В КАЗАХСТАНЕ, ТЫС ЧЕЛ.</a:t>
            </a:r>
          </a:p>
        </p:txBody>
      </p:sp>
      <p:graphicFrame>
        <p:nvGraphicFramePr>
          <p:cNvPr id="49" name="Диаграмма 48">
            <a:extLst>
              <a:ext uri="{FF2B5EF4-FFF2-40B4-BE49-F238E27FC236}">
                <a16:creationId xmlns="" xmlns:a16="http://schemas.microsoft.com/office/drawing/2014/main" id="{0A370F2A-439E-4555-90BF-896B30021F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760006"/>
              </p:ext>
            </p:extLst>
          </p:nvPr>
        </p:nvGraphicFramePr>
        <p:xfrm>
          <a:off x="319596" y="4108791"/>
          <a:ext cx="7963270" cy="2087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77F9E9A3-F0A8-4A89-819B-BD12D0627E64}"/>
              </a:ext>
            </a:extLst>
          </p:cNvPr>
          <p:cNvSpPr txBox="1"/>
          <p:nvPr/>
        </p:nvSpPr>
        <p:spPr>
          <a:xfrm>
            <a:off x="713278" y="6374605"/>
            <a:ext cx="756958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kumimoji="0" lang="ru-RU" sz="105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21 год количество рождаемости выросло </a:t>
            </a:r>
            <a:r>
              <a:rPr kumimoji="0" lang="ru-RU" sz="105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 раза </a:t>
            </a:r>
            <a:r>
              <a:rPr kumimoji="0" lang="ru-RU" sz="105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kumimoji="0" lang="ru-RU" sz="105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222 </a:t>
            </a:r>
            <a:r>
              <a:rPr kumimoji="0" lang="ru-RU" sz="105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</a:t>
            </a:r>
            <a:r>
              <a:rPr kumimoji="0" lang="ru-RU" sz="105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чел. </a:t>
            </a:r>
            <a:r>
              <a:rPr kumimoji="0" lang="ru-RU" sz="105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</a:t>
            </a:r>
            <a:r>
              <a:rPr kumimoji="0" lang="ru-RU" sz="105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446 </a:t>
            </a:r>
            <a:r>
              <a:rPr kumimoji="0" lang="ru-RU" sz="105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</a:t>
            </a:r>
            <a:r>
              <a:rPr kumimoji="0" lang="ru-RU" sz="105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05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чел.</a:t>
            </a:r>
            <a:endParaRPr kumimoji="0" lang="ru-RU" sz="105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="" xmlns:a16="http://schemas.microsoft.com/office/drawing/2014/main" id="{3C0DA23F-E371-4A60-9369-AC603AC1E498}"/>
              </a:ext>
            </a:extLst>
          </p:cNvPr>
          <p:cNvSpPr/>
          <p:nvPr/>
        </p:nvSpPr>
        <p:spPr>
          <a:xfrm>
            <a:off x="387154" y="6314042"/>
            <a:ext cx="336362" cy="33636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A2FF02DC-6855-4AE6-9B64-7F5E9037A885}"/>
              </a:ext>
            </a:extLst>
          </p:cNvPr>
          <p:cNvSpPr txBox="1"/>
          <p:nvPr/>
        </p:nvSpPr>
        <p:spPr>
          <a:xfrm>
            <a:off x="9552260" y="4171051"/>
            <a:ext cx="23118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ru-RU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400 000 </a:t>
            </a:r>
            <a:r>
              <a:rPr lang="ru-RU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детей</a:t>
            </a:r>
          </a:p>
          <a:p>
            <a:pPr defTabSz="914377">
              <a:defRPr/>
            </a:pPr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пошли в первый класс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72012423-F9BF-4A91-8635-C1BCA7D5B6CC}"/>
              </a:ext>
            </a:extLst>
          </p:cNvPr>
          <p:cNvSpPr txBox="1"/>
          <p:nvPr/>
        </p:nvSpPr>
        <p:spPr>
          <a:xfrm>
            <a:off x="9552260" y="5816708"/>
            <a:ext cx="17685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ru-RU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400 000</a:t>
            </a:r>
            <a:endParaRPr lang="en-US" sz="28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defTabSz="914377">
              <a:defRPr/>
            </a:pPr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Выпускников школ</a:t>
            </a:r>
          </a:p>
        </p:txBody>
      </p:sp>
      <p:pic>
        <p:nvPicPr>
          <p:cNvPr id="56" name="Picture 2" descr="Children ">
            <a:extLst>
              <a:ext uri="{FF2B5EF4-FFF2-40B4-BE49-F238E27FC236}">
                <a16:creationId xmlns="" xmlns:a16="http://schemas.microsoft.com/office/drawing/2014/main" id="{B1AB914E-86E4-4435-8AC9-D21FE2226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290" y="4289733"/>
            <a:ext cx="501300" cy="50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Team ">
            <a:extLst>
              <a:ext uri="{FF2B5EF4-FFF2-40B4-BE49-F238E27FC236}">
                <a16:creationId xmlns="" xmlns:a16="http://schemas.microsoft.com/office/drawing/2014/main" id="{4EB4053A-5EB2-4BC5-A8A9-1D8AE1929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284" y="5917226"/>
            <a:ext cx="526306" cy="52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Стрелка: вправо 51">
            <a:extLst>
              <a:ext uri="{FF2B5EF4-FFF2-40B4-BE49-F238E27FC236}">
                <a16:creationId xmlns="" xmlns:a16="http://schemas.microsoft.com/office/drawing/2014/main" id="{44D055B3-2075-4221-8B53-4DA442A80812}"/>
              </a:ext>
            </a:extLst>
          </p:cNvPr>
          <p:cNvSpPr/>
          <p:nvPr/>
        </p:nvSpPr>
        <p:spPr>
          <a:xfrm rot="5400000">
            <a:off x="9945245" y="5115816"/>
            <a:ext cx="757078" cy="542807"/>
          </a:xfrm>
          <a:prstGeom prst="rightArrow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C46080E6-644B-4CC1-BE1A-DA24487842F2}"/>
              </a:ext>
            </a:extLst>
          </p:cNvPr>
          <p:cNvSpPr txBox="1"/>
          <p:nvPr/>
        </p:nvSpPr>
        <p:spPr>
          <a:xfrm>
            <a:off x="8822598" y="3937580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ru-RU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В 2022 году: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F71A1F88-4E21-48DB-8E2E-CF39833C9DE0}"/>
              </a:ext>
            </a:extLst>
          </p:cNvPr>
          <p:cNvSpPr txBox="1"/>
          <p:nvPr/>
        </p:nvSpPr>
        <p:spPr>
          <a:xfrm>
            <a:off x="8798444" y="5627259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ru-RU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В 2033 году:</a:t>
            </a: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="" xmlns:a16="http://schemas.microsoft.com/office/drawing/2014/main" id="{56CDB887-1215-4D20-A8AF-3188A987D41E}"/>
              </a:ext>
            </a:extLst>
          </p:cNvPr>
          <p:cNvCxnSpPr>
            <a:cxnSpLocks/>
          </p:cNvCxnSpPr>
          <p:nvPr/>
        </p:nvCxnSpPr>
        <p:spPr>
          <a:xfrm>
            <a:off x="6122635" y="1275398"/>
            <a:ext cx="0" cy="22632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1695610" y="648866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32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816C451-C246-4079-928D-CE0DFE2CFC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6F4FAA6C-E25E-4A58-8FBF-93F4686E60C6}"/>
              </a:ext>
            </a:extLst>
          </p:cNvPr>
          <p:cNvSpPr/>
          <p:nvPr/>
        </p:nvSpPr>
        <p:spPr>
          <a:xfrm>
            <a:off x="319595" y="62329"/>
            <a:ext cx="94412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МЕХАНИЗМЫ ОБЕСПЕЧЕНИЯ КАЧЕСТВА </a:t>
            </a:r>
          </a:p>
          <a:p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ОБРАЗОВАТЕЛЬНЫХ ПРОГРАММ 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2EE8C63B-62B8-42E5-A2AA-B62244E4E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6"/>
            <a:ext cx="1764739" cy="526621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6CAC2D27-3F64-44D2-8544-BD0E6CA59927}"/>
              </a:ext>
            </a:extLst>
          </p:cNvPr>
          <p:cNvSpPr/>
          <p:nvPr/>
        </p:nvSpPr>
        <p:spPr>
          <a:xfrm>
            <a:off x="4890310" y="486948"/>
            <a:ext cx="855720" cy="1955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</a:t>
            </a:r>
            <a:r>
              <a:rPr lang="en-US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105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5CB63C7C-998E-4A16-8180-820554DA727C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E74BC541-5156-4EF9-8E3C-D9609F19ACD7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21DAEC0-DC54-491A-9F19-1CB4D77F8C4D}"/>
              </a:ext>
            </a:extLst>
          </p:cNvPr>
          <p:cNvSpPr txBox="1"/>
          <p:nvPr/>
        </p:nvSpPr>
        <p:spPr>
          <a:xfrm>
            <a:off x="9279866" y="2751710"/>
            <a:ext cx="2524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sz="1200" dirty="0">
                <a:latin typeface="Arial Narrow" panose="020B0606020202030204" pitchFamily="34" charset="0"/>
              </a:rPr>
              <a:t>МИО, РАБОТОДАТЕЛИ, НПП, МТСЗН, ОТРАСЛЕВЫЕ ГОСОРГАНЫ, ВУЗЫ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3F30E65-7D2B-44E3-BF65-D61D9FA9D38F}"/>
              </a:ext>
            </a:extLst>
          </p:cNvPr>
          <p:cNvSpPr txBox="1"/>
          <p:nvPr/>
        </p:nvSpPr>
        <p:spPr>
          <a:xfrm>
            <a:off x="4720689" y="3502533"/>
            <a:ext cx="2177685" cy="307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ВУЗЫ, РАБОТОДАТЕЛИ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A83C7FF0-3585-4991-BA17-310B2E7777AC}"/>
              </a:ext>
            </a:extLst>
          </p:cNvPr>
          <p:cNvCxnSpPr/>
          <p:nvPr/>
        </p:nvCxnSpPr>
        <p:spPr>
          <a:xfrm flipH="1">
            <a:off x="8680036" y="2332788"/>
            <a:ext cx="520540" cy="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821641E-020D-4711-BF26-5E2A0F186B2A}"/>
              </a:ext>
            </a:extLst>
          </p:cNvPr>
          <p:cNvSpPr txBox="1"/>
          <p:nvPr/>
        </p:nvSpPr>
        <p:spPr>
          <a:xfrm>
            <a:off x="9279866" y="2047164"/>
            <a:ext cx="2481729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РЕГИОНАЛЬНЫЕ СОВЕТЫ ПО ПРОФЕССИОНАЛЬНЫМ КВАЛИФИКАЦИЯМ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4EC3505-2500-49CA-8909-09E949ABD4D5}"/>
              </a:ext>
            </a:extLst>
          </p:cNvPr>
          <p:cNvSpPr txBox="1"/>
          <p:nvPr/>
        </p:nvSpPr>
        <p:spPr>
          <a:xfrm>
            <a:off x="3964759" y="1391332"/>
            <a:ext cx="1581665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Arial Narrow" panose="020B0606020202030204" pitchFamily="34" charset="0"/>
                <a:cs typeface="Arial" panose="020B0604020202020204" pitchFamily="34" charset="0"/>
              </a:rPr>
              <a:t>ПРОФЕССИОНАЛЬНАЯ ДИАГНОСТИКА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="" xmlns:a16="http://schemas.microsoft.com/office/drawing/2014/main" id="{65BEECE3-0895-4728-8480-494475398960}"/>
              </a:ext>
            </a:extLst>
          </p:cNvPr>
          <p:cNvCxnSpPr/>
          <p:nvPr/>
        </p:nvCxnSpPr>
        <p:spPr>
          <a:xfrm>
            <a:off x="2333014" y="2332790"/>
            <a:ext cx="495153" cy="107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5D61E03-947D-4571-9F07-AC52E37E3E01}"/>
              </a:ext>
            </a:extLst>
          </p:cNvPr>
          <p:cNvSpPr txBox="1"/>
          <p:nvPr/>
        </p:nvSpPr>
        <p:spPr>
          <a:xfrm>
            <a:off x="3022750" y="2178901"/>
            <a:ext cx="5577996" cy="4924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РЕГИОНАЛЬНАЯ КАРТА ПРОФЕССИЙ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перечень востребованных 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для региона новых и трансформирующихся 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профессий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764D531-507E-4A6C-8737-DF7919FE33AD}"/>
              </a:ext>
            </a:extLst>
          </p:cNvPr>
          <p:cNvSpPr txBox="1"/>
          <p:nvPr/>
        </p:nvSpPr>
        <p:spPr>
          <a:xfrm>
            <a:off x="864153" y="2047164"/>
            <a:ext cx="146886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ЦЕНТРЫ КОМПЕТЕНЦИЙ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219CA40-3E70-4270-9867-BE20FA6519FE}"/>
              </a:ext>
            </a:extLst>
          </p:cNvPr>
          <p:cNvSpPr txBox="1"/>
          <p:nvPr/>
        </p:nvSpPr>
        <p:spPr>
          <a:xfrm>
            <a:off x="581434" y="2619492"/>
            <a:ext cx="1751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algn="r"/>
            <a:r>
              <a:rPr lang="ru-RU" sz="1200" dirty="0">
                <a:latin typeface="Arial Narrow" panose="020B0606020202030204" pitchFamily="34" charset="0"/>
              </a:rPr>
              <a:t>НА БАЗЕ ОРГАНИЗАЦИЙ ОБРАЗОВАНИЯ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182BF5B-2DDB-4C77-80BF-832904BEF35E}"/>
              </a:ext>
            </a:extLst>
          </p:cNvPr>
          <p:cNvSpPr txBox="1"/>
          <p:nvPr/>
        </p:nvSpPr>
        <p:spPr>
          <a:xfrm>
            <a:off x="3028804" y="1391332"/>
            <a:ext cx="834275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Arial Narrow" panose="020B0606020202030204" pitchFamily="34" charset="0"/>
                <a:cs typeface="Arial" panose="020B0604020202020204" pitchFamily="34" charset="0"/>
              </a:rPr>
              <a:t>ФОРСАЙТ СЕССИИ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06E41D5-C5D0-4CEB-9292-79213285B927}"/>
              </a:ext>
            </a:extLst>
          </p:cNvPr>
          <p:cNvSpPr txBox="1"/>
          <p:nvPr/>
        </p:nvSpPr>
        <p:spPr>
          <a:xfrm>
            <a:off x="5648104" y="1391332"/>
            <a:ext cx="1780085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Arial Narrow" panose="020B0606020202030204" pitchFamily="34" charset="0"/>
                <a:cs typeface="Arial" panose="020B0604020202020204" pitchFamily="34" charset="0"/>
              </a:rPr>
              <a:t>АНАЛИЗ РЕГИОНАЛЬНОГО РЫНКА ТРУДА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2094DD4-8A84-47C8-A4A9-8C8A97E8DEA4}"/>
              </a:ext>
            </a:extLst>
          </p:cNvPr>
          <p:cNvSpPr txBox="1"/>
          <p:nvPr/>
        </p:nvSpPr>
        <p:spPr>
          <a:xfrm>
            <a:off x="7518144" y="1391332"/>
            <a:ext cx="1082602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Arial Narrow" panose="020B0606020202030204" pitchFamily="34" charset="0"/>
                <a:cs typeface="Arial" panose="020B0604020202020204" pitchFamily="34" charset="0"/>
              </a:rPr>
              <a:t>ПРОГНОЗ ПОТРЕБНОСТИ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5ED7F82A-A8D3-4C3C-8D75-C42D3CE03051}"/>
              </a:ext>
            </a:extLst>
          </p:cNvPr>
          <p:cNvCxnSpPr/>
          <p:nvPr/>
        </p:nvCxnSpPr>
        <p:spPr>
          <a:xfrm>
            <a:off x="3445941" y="1890601"/>
            <a:ext cx="4027" cy="21991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="" xmlns:a16="http://schemas.microsoft.com/office/drawing/2014/main" id="{C82A638F-5D5A-46DA-94E2-DCDBDA949E99}"/>
              </a:ext>
            </a:extLst>
          </p:cNvPr>
          <p:cNvCxnSpPr/>
          <p:nvPr/>
        </p:nvCxnSpPr>
        <p:spPr>
          <a:xfrm>
            <a:off x="4755591" y="1890601"/>
            <a:ext cx="4027" cy="21991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="" xmlns:a16="http://schemas.microsoft.com/office/drawing/2014/main" id="{46AF514C-902A-4B86-BD1F-43639E8FF144}"/>
              </a:ext>
            </a:extLst>
          </p:cNvPr>
          <p:cNvCxnSpPr/>
          <p:nvPr/>
        </p:nvCxnSpPr>
        <p:spPr>
          <a:xfrm>
            <a:off x="6574661" y="1890601"/>
            <a:ext cx="4027" cy="21991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="" xmlns:a16="http://schemas.microsoft.com/office/drawing/2014/main" id="{3B9981B1-C69E-41F2-B954-38DC53AFDD10}"/>
              </a:ext>
            </a:extLst>
          </p:cNvPr>
          <p:cNvCxnSpPr/>
          <p:nvPr/>
        </p:nvCxnSpPr>
        <p:spPr>
          <a:xfrm>
            <a:off x="8097703" y="1890601"/>
            <a:ext cx="4027" cy="21991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40969B0-2267-45F9-AF2C-5175861D2F81}"/>
              </a:ext>
            </a:extLst>
          </p:cNvPr>
          <p:cNvSpPr txBox="1"/>
          <p:nvPr/>
        </p:nvSpPr>
        <p:spPr>
          <a:xfrm>
            <a:off x="3024352" y="2917932"/>
            <a:ext cx="5570360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Arial Narrow" panose="020B0606020202030204" pitchFamily="34" charset="0"/>
                <a:cs typeface="Arial" panose="020B0604020202020204" pitchFamily="34" charset="0"/>
              </a:rPr>
              <a:t>ПРОЕКТИРОВАНИЕ И РАЗРАБОТКА ОБРАЗОВАТЕЛЬНЫХ ПРОГРАММ</a:t>
            </a:r>
          </a:p>
        </p:txBody>
      </p:sp>
      <p:sp>
        <p:nvSpPr>
          <p:cNvPr id="25" name="Стрелка вправо 40">
            <a:extLst>
              <a:ext uri="{FF2B5EF4-FFF2-40B4-BE49-F238E27FC236}">
                <a16:creationId xmlns="" xmlns:a16="http://schemas.microsoft.com/office/drawing/2014/main" id="{C0BC6600-ABBB-4896-81ED-35DCE235734C}"/>
              </a:ext>
            </a:extLst>
          </p:cNvPr>
          <p:cNvSpPr/>
          <p:nvPr/>
        </p:nvSpPr>
        <p:spPr>
          <a:xfrm rot="5400000">
            <a:off x="5725612" y="2343862"/>
            <a:ext cx="149587" cy="93035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="" xmlns:a16="http://schemas.microsoft.com/office/drawing/2014/main" id="{DF8FC326-374D-421C-8A84-34F403C2229D}"/>
              </a:ext>
            </a:extLst>
          </p:cNvPr>
          <p:cNvCxnSpPr/>
          <p:nvPr/>
        </p:nvCxnSpPr>
        <p:spPr>
          <a:xfrm flipV="1">
            <a:off x="5800405" y="3227114"/>
            <a:ext cx="0" cy="21797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D6172A4-3219-4221-82CF-AC218E1D344D}"/>
              </a:ext>
            </a:extLst>
          </p:cNvPr>
          <p:cNvSpPr txBox="1"/>
          <p:nvPr/>
        </p:nvSpPr>
        <p:spPr>
          <a:xfrm>
            <a:off x="3191630" y="3432852"/>
            <a:ext cx="133083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Arial Narrow" panose="020B0606020202030204" pitchFamily="34" charset="0"/>
                <a:cs typeface="Arial" panose="020B0604020202020204" pitchFamily="34" charset="0"/>
              </a:rPr>
              <a:t>АТЛАС НОВЫХ ПРОФЕССИЙ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33B2888-22BC-49D0-81F8-5F94DDA764DB}"/>
              </a:ext>
            </a:extLst>
          </p:cNvPr>
          <p:cNvSpPr txBox="1"/>
          <p:nvPr/>
        </p:nvSpPr>
        <p:spPr>
          <a:xfrm>
            <a:off x="6943963" y="3433632"/>
            <a:ext cx="174842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Arial Narrow" panose="020B0606020202030204" pitchFamily="34" charset="0"/>
                <a:cs typeface="Arial" panose="020B0604020202020204" pitchFamily="34" charset="0"/>
              </a:rPr>
              <a:t>ПРОФЕССИОНАЛЬНЫЕ СТАНДАРТЫ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="" xmlns:a16="http://schemas.microsoft.com/office/drawing/2014/main" id="{219E8D63-0153-40A0-A930-987B8BBF4C0E}"/>
              </a:ext>
            </a:extLst>
          </p:cNvPr>
          <p:cNvCxnSpPr/>
          <p:nvPr/>
        </p:nvCxnSpPr>
        <p:spPr>
          <a:xfrm flipV="1">
            <a:off x="7822794" y="3227114"/>
            <a:ext cx="0" cy="21797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="" xmlns:a16="http://schemas.microsoft.com/office/drawing/2014/main" id="{D9F136EF-C8F7-4710-8144-3F5FD03E2293}"/>
              </a:ext>
            </a:extLst>
          </p:cNvPr>
          <p:cNvCxnSpPr/>
          <p:nvPr/>
        </p:nvCxnSpPr>
        <p:spPr>
          <a:xfrm flipV="1">
            <a:off x="3863079" y="3227114"/>
            <a:ext cx="0" cy="21797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Группа 35">
            <a:extLst>
              <a:ext uri="{FF2B5EF4-FFF2-40B4-BE49-F238E27FC236}">
                <a16:creationId xmlns="" xmlns:a16="http://schemas.microsoft.com/office/drawing/2014/main" id="{A1F9FDA3-2A27-47BF-8116-546D89A9F8F0}"/>
              </a:ext>
            </a:extLst>
          </p:cNvPr>
          <p:cNvGrpSpPr/>
          <p:nvPr/>
        </p:nvGrpSpPr>
        <p:grpSpPr>
          <a:xfrm>
            <a:off x="4963808" y="4407441"/>
            <a:ext cx="1673194" cy="1235676"/>
            <a:chOff x="0" y="1637"/>
            <a:chExt cx="2139790" cy="1997152"/>
          </a:xfrm>
        </p:grpSpPr>
        <p:sp>
          <p:nvSpPr>
            <p:cNvPr id="37" name="Овал 36">
              <a:extLst>
                <a:ext uri="{FF2B5EF4-FFF2-40B4-BE49-F238E27FC236}">
                  <a16:creationId xmlns="" xmlns:a16="http://schemas.microsoft.com/office/drawing/2014/main" id="{5C4DBD22-37A1-4A87-9553-78C0462BAB4C}"/>
                </a:ext>
              </a:extLst>
            </p:cNvPr>
            <p:cNvSpPr/>
            <p:nvPr/>
          </p:nvSpPr>
          <p:spPr>
            <a:xfrm>
              <a:off x="0" y="1637"/>
              <a:ext cx="2139790" cy="1997152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Овал 4">
              <a:extLst>
                <a:ext uri="{FF2B5EF4-FFF2-40B4-BE49-F238E27FC236}">
                  <a16:creationId xmlns="" xmlns:a16="http://schemas.microsoft.com/office/drawing/2014/main" id="{0C041F5D-4824-472B-9182-492D7AE2DFF9}"/>
                </a:ext>
              </a:extLst>
            </p:cNvPr>
            <p:cNvSpPr/>
            <p:nvPr/>
          </p:nvSpPr>
          <p:spPr>
            <a:xfrm>
              <a:off x="313365" y="294113"/>
              <a:ext cx="1513060" cy="141220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1200" b="1" kern="12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ЦЕНТР БОЛОНСКОГО ПРОЦЕССА И АКАДЕМИЧЕСКОЙ МОБИЛЬНОСТИ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2C218C46-C416-4B0B-90A1-88B2A7562A3B}"/>
              </a:ext>
            </a:extLst>
          </p:cNvPr>
          <p:cNvSpPr txBox="1"/>
          <p:nvPr/>
        </p:nvSpPr>
        <p:spPr>
          <a:xfrm>
            <a:off x="5879720" y="3870792"/>
            <a:ext cx="13168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Заявление для включение в Реестр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="" xmlns:a16="http://schemas.microsoft.com/office/drawing/2014/main" id="{8791DE88-9C05-4DDA-976E-5065360E05A2}"/>
              </a:ext>
            </a:extLst>
          </p:cNvPr>
          <p:cNvCxnSpPr/>
          <p:nvPr/>
        </p:nvCxnSpPr>
        <p:spPr>
          <a:xfrm>
            <a:off x="5800405" y="3870502"/>
            <a:ext cx="0" cy="47891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CDFFC1D-5D3A-48C3-B89C-5A31AEDFC352}"/>
              </a:ext>
            </a:extLst>
          </p:cNvPr>
          <p:cNvSpPr txBox="1"/>
          <p:nvPr/>
        </p:nvSpPr>
        <p:spPr>
          <a:xfrm>
            <a:off x="864153" y="4025322"/>
            <a:ext cx="153841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latin typeface="Arial Narrow" panose="020B0606020202030204" pitchFamily="34" charset="0"/>
                <a:cs typeface="Arial" panose="020B0604020202020204" pitchFamily="34" charset="0"/>
              </a:rPr>
              <a:t>АКАДЕМИЧЕСКИЙ СОВЕТ</a:t>
            </a: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="" xmlns:a16="http://schemas.microsoft.com/office/drawing/2014/main" id="{C85EABBD-494E-407E-A83D-C51D5D2791AE}"/>
              </a:ext>
            </a:extLst>
          </p:cNvPr>
          <p:cNvCxnSpPr/>
          <p:nvPr/>
        </p:nvCxnSpPr>
        <p:spPr>
          <a:xfrm flipV="1">
            <a:off x="4995782" y="3916072"/>
            <a:ext cx="12086" cy="34008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411824B9-A387-4863-8592-24992F30BEC6}"/>
              </a:ext>
            </a:extLst>
          </p:cNvPr>
          <p:cNvCxnSpPr/>
          <p:nvPr/>
        </p:nvCxnSpPr>
        <p:spPr>
          <a:xfrm>
            <a:off x="2396473" y="4256155"/>
            <a:ext cx="26113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80753E66-B878-4D18-8255-DB837B5F68A0}"/>
              </a:ext>
            </a:extLst>
          </p:cNvPr>
          <p:cNvSpPr txBox="1"/>
          <p:nvPr/>
        </p:nvSpPr>
        <p:spPr>
          <a:xfrm>
            <a:off x="8150703" y="4687386"/>
            <a:ext cx="2804882" cy="707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ЭКСПЕРТИЗА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ОБРАЗОВАТЕЛЬНЫХ ПРОГРАММ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(2 или 3 этапа)</a:t>
            </a:r>
          </a:p>
        </p:txBody>
      </p:sp>
      <p:cxnSp>
        <p:nvCxnSpPr>
          <p:cNvPr id="46" name="Прямая со стрелкой 45">
            <a:extLst>
              <a:ext uri="{FF2B5EF4-FFF2-40B4-BE49-F238E27FC236}">
                <a16:creationId xmlns="" xmlns:a16="http://schemas.microsoft.com/office/drawing/2014/main" id="{9CF6A865-4C3F-4309-B9CD-D56462FEE9B1}"/>
              </a:ext>
            </a:extLst>
          </p:cNvPr>
          <p:cNvCxnSpPr/>
          <p:nvPr/>
        </p:nvCxnSpPr>
        <p:spPr>
          <a:xfrm>
            <a:off x="6722469" y="4947586"/>
            <a:ext cx="1342768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="" xmlns:a16="http://schemas.microsoft.com/office/drawing/2014/main" id="{56F4A458-8792-41AA-9B48-D0EC2C5F60C5}"/>
              </a:ext>
            </a:extLst>
          </p:cNvPr>
          <p:cNvCxnSpPr/>
          <p:nvPr/>
        </p:nvCxnSpPr>
        <p:spPr>
          <a:xfrm flipH="1">
            <a:off x="6722471" y="5122867"/>
            <a:ext cx="1342766" cy="289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F5D907A7-DC6E-48A2-AFC6-9EB042E0CDD8}"/>
              </a:ext>
            </a:extLst>
          </p:cNvPr>
          <p:cNvSpPr txBox="1"/>
          <p:nvPr/>
        </p:nvSpPr>
        <p:spPr>
          <a:xfrm>
            <a:off x="6823536" y="5122867"/>
            <a:ext cx="1140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Заключение эксперта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97EC3196-FDFE-4709-86BF-7F55D053B6E9}"/>
              </a:ext>
            </a:extLst>
          </p:cNvPr>
          <p:cNvSpPr txBox="1"/>
          <p:nvPr/>
        </p:nvSpPr>
        <p:spPr>
          <a:xfrm>
            <a:off x="581434" y="4717820"/>
            <a:ext cx="2804882" cy="523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РЕЕСТР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ОБРАЗОВАТЕЛЬНЫХ ПРОГРАММ</a:t>
            </a:r>
          </a:p>
        </p:txBody>
      </p:sp>
      <p:cxnSp>
        <p:nvCxnSpPr>
          <p:cNvPr id="50" name="Прямая со стрелкой 49">
            <a:extLst>
              <a:ext uri="{FF2B5EF4-FFF2-40B4-BE49-F238E27FC236}">
                <a16:creationId xmlns="" xmlns:a16="http://schemas.microsoft.com/office/drawing/2014/main" id="{08414C6A-7043-4FD8-B900-760ED44F507F}"/>
              </a:ext>
            </a:extLst>
          </p:cNvPr>
          <p:cNvCxnSpPr/>
          <p:nvPr/>
        </p:nvCxnSpPr>
        <p:spPr>
          <a:xfrm flipH="1">
            <a:off x="3463061" y="5015444"/>
            <a:ext cx="1342766" cy="289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5B1F5952-1393-4684-8DFC-8EF1D9636546}"/>
              </a:ext>
            </a:extLst>
          </p:cNvPr>
          <p:cNvSpPr txBox="1"/>
          <p:nvPr/>
        </p:nvSpPr>
        <p:spPr>
          <a:xfrm>
            <a:off x="3604745" y="5025278"/>
            <a:ext cx="1140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Включение в Реестр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0B6B37E9-5D68-437F-B0F9-C8F4DAB08849}"/>
              </a:ext>
            </a:extLst>
          </p:cNvPr>
          <p:cNvSpPr txBox="1"/>
          <p:nvPr/>
        </p:nvSpPr>
        <p:spPr>
          <a:xfrm>
            <a:off x="4367693" y="6166872"/>
            <a:ext cx="286542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МИНИСТЕРСТВО </a:t>
            </a:r>
          </a:p>
          <a:p>
            <a:pPr algn="ctr"/>
            <a:r>
              <a:rPr lang="ru-RU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НАУКИ И ВЫСШЕГО ОБРАЗОВАНИЯ</a:t>
            </a:r>
          </a:p>
        </p:txBody>
      </p:sp>
      <p:cxnSp>
        <p:nvCxnSpPr>
          <p:cNvPr id="53" name="Прямая со стрелкой 52">
            <a:extLst>
              <a:ext uri="{FF2B5EF4-FFF2-40B4-BE49-F238E27FC236}">
                <a16:creationId xmlns="" xmlns:a16="http://schemas.microsoft.com/office/drawing/2014/main" id="{FD64BEB4-ACE1-46A1-A325-6D14436F4E3D}"/>
              </a:ext>
            </a:extLst>
          </p:cNvPr>
          <p:cNvCxnSpPr/>
          <p:nvPr/>
        </p:nvCxnSpPr>
        <p:spPr>
          <a:xfrm>
            <a:off x="5800405" y="5757963"/>
            <a:ext cx="0" cy="299661"/>
          </a:xfrm>
          <a:prstGeom prst="straightConnector1">
            <a:avLst/>
          </a:prstGeom>
          <a:ln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6B5D2931-A7C0-4FAB-9AFE-DCC3856F295E}"/>
              </a:ext>
            </a:extLst>
          </p:cNvPr>
          <p:cNvSpPr txBox="1"/>
          <p:nvPr/>
        </p:nvSpPr>
        <p:spPr>
          <a:xfrm>
            <a:off x="5879720" y="5718843"/>
            <a:ext cx="13932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sz="1100" dirty="0">
                <a:latin typeface="Arial Narrow" panose="020B0606020202030204" pitchFamily="34" charset="0"/>
              </a:rPr>
              <a:t>Координация работы Реестра ОП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624CF902-D823-4DED-9F05-F1D55F32E45B}"/>
              </a:ext>
            </a:extLst>
          </p:cNvPr>
          <p:cNvSpPr txBox="1"/>
          <p:nvPr/>
        </p:nvSpPr>
        <p:spPr>
          <a:xfrm>
            <a:off x="2878682" y="888085"/>
            <a:ext cx="586169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АЛГОРИТМ РАЗРАБОТКИ ОБРАЗОВАТЕЛЬНЫХ ПРОГРАММ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1695610" y="6488668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20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8628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2F05C21-3461-44E4-A2F6-EEC36CA9C2B9}"/>
              </a:ext>
            </a:extLst>
          </p:cNvPr>
          <p:cNvSpPr/>
          <p:nvPr/>
        </p:nvSpPr>
        <p:spPr>
          <a:xfrm>
            <a:off x="471381" y="2155287"/>
            <a:ext cx="11298196" cy="115006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5591C92-2951-4A0C-BEB8-F635CC3365C2}"/>
              </a:ext>
            </a:extLst>
          </p:cNvPr>
          <p:cNvSpPr/>
          <p:nvPr/>
        </p:nvSpPr>
        <p:spPr>
          <a:xfrm>
            <a:off x="2353967" y="2227156"/>
            <a:ext cx="22530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623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профессиональных стандарта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93236A8-EC39-462C-B39C-876CF12608FA}"/>
              </a:ext>
            </a:extLst>
          </p:cNvPr>
          <p:cNvSpPr/>
          <p:nvPr/>
        </p:nvSpPr>
        <p:spPr>
          <a:xfrm>
            <a:off x="635582" y="2223851"/>
            <a:ext cx="16470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8 512</a:t>
            </a:r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образовательных программ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A2308A6-F17E-47BF-BAFC-A11CAD7F1798}"/>
              </a:ext>
            </a:extLst>
          </p:cNvPr>
          <p:cNvSpPr/>
          <p:nvPr/>
        </p:nvSpPr>
        <p:spPr>
          <a:xfrm>
            <a:off x="4570843" y="2217959"/>
            <a:ext cx="1786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266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инновационных программ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639464EF-EB32-41CB-8278-40FD422B37A0}"/>
              </a:ext>
            </a:extLst>
          </p:cNvPr>
          <p:cNvSpPr/>
          <p:nvPr/>
        </p:nvSpPr>
        <p:spPr>
          <a:xfrm>
            <a:off x="6781284" y="2281441"/>
            <a:ext cx="17818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66% 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образовательных программ обновлено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6CF317A-74CE-4D1B-BFAF-669A3D578AC3}"/>
              </a:ext>
            </a:extLst>
          </p:cNvPr>
          <p:cNvSpPr/>
          <p:nvPr/>
        </p:nvSpPr>
        <p:spPr>
          <a:xfrm>
            <a:off x="699652" y="3560831"/>
            <a:ext cx="1056649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ОСНОВНЫЕ СОПРОЕКТИРОВЩИКИ ОБРАЗОВАТЕЛЬНЫХ ПРОГРАММ: </a:t>
            </a:r>
            <a:r>
              <a:rPr lang="ru-RU" sz="2000" b="1" cap="small" dirty="0">
                <a:latin typeface="Arial Narrow" panose="020B0606020202030204" pitchFamily="34" charset="0"/>
                <a:ea typeface="+mj-ea"/>
                <a:cs typeface="Arial" pitchFamily="34" charset="0"/>
              </a:rPr>
              <a:t>ПРЕДПРИЯТИЯ-ПАРТНЕРЫ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146C3AB-4AA8-4361-A2B3-54D206CEF32F}"/>
              </a:ext>
            </a:extLst>
          </p:cNvPr>
          <p:cNvSpPr/>
          <p:nvPr/>
        </p:nvSpPr>
        <p:spPr>
          <a:xfrm>
            <a:off x="1176552" y="1378385"/>
            <a:ext cx="457580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cap="small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Arial" pitchFamily="34" charset="0"/>
              </a:rPr>
              <a:t>РЕЕСТР ОБРАЗОВАТЕЛЬНЫХ ПРОГРАММ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1B4F1F55-4220-4AA2-9A9F-B5231622A32A}"/>
              </a:ext>
            </a:extLst>
          </p:cNvPr>
          <p:cNvSpPr/>
          <p:nvPr/>
        </p:nvSpPr>
        <p:spPr>
          <a:xfrm>
            <a:off x="471381" y="4378406"/>
            <a:ext cx="11298196" cy="193710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8F5948CA-9EF2-4B74-801E-F21CCC6191AB}"/>
              </a:ext>
            </a:extLst>
          </p:cNvPr>
          <p:cNvSpPr txBox="1">
            <a:spLocks/>
          </p:cNvSpPr>
          <p:nvPr/>
        </p:nvSpPr>
        <p:spPr>
          <a:xfrm>
            <a:off x="699652" y="4238263"/>
            <a:ext cx="2501097" cy="29696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lvl1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20728">
              <a:lnSpc>
                <a:spcPct val="100000"/>
              </a:lnSpc>
              <a:defRPr/>
            </a:pPr>
            <a:r>
              <a:rPr lang="ru-RU" sz="1600" b="1" cap="small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ЭФФЕКТИВНОСТЬ РЕЕСТРА:</a:t>
            </a:r>
            <a:endParaRPr lang="ru-RU" sz="1600" cap="small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45BDF01-7201-4472-8671-9E3E65642594}"/>
              </a:ext>
            </a:extLst>
          </p:cNvPr>
          <p:cNvSpPr/>
          <p:nvPr/>
        </p:nvSpPr>
        <p:spPr>
          <a:xfrm>
            <a:off x="585776" y="4601603"/>
            <a:ext cx="57573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0" marR="2858" lvl="0" indent="-133350"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 3" panose="05040102010807070707" pitchFamily="18" charset="2"/>
              <a:buChar char=""/>
              <a:tabLst>
                <a:tab pos="450215" algn="l"/>
                <a:tab pos="630555" algn="l"/>
              </a:tabLst>
            </a:pP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гармонизация образовательных программ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с НРК, ОРК, профессиональными стандартами</a:t>
            </a:r>
          </a:p>
          <a:p>
            <a:pPr marL="133350" marR="2858" lvl="0" indent="-133350"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 3" panose="05040102010807070707" pitchFamily="18" charset="2"/>
              <a:buChar char=""/>
              <a:tabLst>
                <a:tab pos="450215" algn="l"/>
                <a:tab pos="630555" algn="l"/>
              </a:tabLst>
            </a:pP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вовлечение работодателей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в экспертную оценку программ</a:t>
            </a:r>
          </a:p>
          <a:p>
            <a:pPr marL="133350" marR="2858" lvl="0" indent="-133350"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 3" panose="05040102010807070707" pitchFamily="18" charset="2"/>
              <a:buChar char=""/>
              <a:tabLst>
                <a:tab pos="450215" algn="l"/>
                <a:tab pos="630555" algn="l"/>
              </a:tabLst>
            </a:pP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постоянная </a:t>
            </a: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актуализация программ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с целью соответствия запросам рынка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A91061A-7496-40C2-B4DA-B0F9EC3E223C}"/>
              </a:ext>
            </a:extLst>
          </p:cNvPr>
          <p:cNvSpPr/>
          <p:nvPr/>
        </p:nvSpPr>
        <p:spPr>
          <a:xfrm>
            <a:off x="6343135" y="4605235"/>
            <a:ext cx="54264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0" marR="2858" lvl="0" indent="-133350"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 3" panose="05040102010807070707" pitchFamily="18" charset="2"/>
              <a:buChar char=""/>
              <a:tabLst>
                <a:tab pos="450215" algn="l"/>
                <a:tab pos="630555" algn="l"/>
              </a:tabLst>
            </a:pP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разработка вузами </a:t>
            </a: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инновационных и междисциплинарных программ</a:t>
            </a:r>
          </a:p>
          <a:p>
            <a:pPr marL="133350" marR="2858" lvl="0" indent="-133350"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 3" panose="05040102010807070707" pitchFamily="18" charset="2"/>
              <a:buChar char=""/>
              <a:tabLst>
                <a:tab pos="450215" algn="l"/>
                <a:tab pos="630555" algn="l"/>
              </a:tabLst>
            </a:pP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систематизация данных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по образовательным программам</a:t>
            </a:r>
          </a:p>
          <a:p>
            <a:pPr marL="133350" marR="2858" lvl="0" indent="-133350"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 3" panose="05040102010807070707" pitchFamily="18" charset="2"/>
              <a:buChar char=""/>
              <a:tabLst>
                <a:tab pos="450215" algn="l"/>
                <a:tab pos="630555" algn="l"/>
              </a:tabLst>
            </a:pP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обеспечение открытости образовательных программ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для абитуриентов, заинтересованных граждан и организаций и др.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056ACE00-0611-4774-BFB1-0E62F84E8071}"/>
              </a:ext>
            </a:extLst>
          </p:cNvPr>
          <p:cNvSpPr/>
          <p:nvPr/>
        </p:nvSpPr>
        <p:spPr>
          <a:xfrm>
            <a:off x="9133714" y="2280453"/>
            <a:ext cx="22108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57,8% </a:t>
            </a:r>
          </a:p>
          <a:p>
            <a:pPr algn="ctr"/>
            <a:r>
              <a:rPr lang="ru-RU" sz="1400">
                <a:solidFill>
                  <a:srgbClr val="000000"/>
                </a:solidFill>
                <a:latin typeface="Arial Narrow" panose="020B0606020202030204" pitchFamily="34" charset="0"/>
              </a:rPr>
              <a:t>аккредитованных образовательных программ</a:t>
            </a:r>
            <a:endParaRPr lang="ru-RU" sz="1400">
              <a:latin typeface="Arial Narrow" panose="020B060602020203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37A4A7E8-B148-4695-89D1-4D373AB1BC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614"/>
          <a:stretch/>
        </p:blipFill>
        <p:spPr>
          <a:xfrm>
            <a:off x="512755" y="1247861"/>
            <a:ext cx="871633" cy="600291"/>
          </a:xfrm>
          <a:prstGeom prst="rect">
            <a:avLst/>
          </a:prstGeom>
        </p:spPr>
      </p:pic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DF11426F-3A03-4212-B658-A1CD3470D624}"/>
              </a:ext>
            </a:extLst>
          </p:cNvPr>
          <p:cNvSpPr/>
          <p:nvPr/>
        </p:nvSpPr>
        <p:spPr>
          <a:xfrm rot="5400000">
            <a:off x="5717293" y="1357150"/>
            <a:ext cx="424662" cy="3817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733" b="1" dirty="0">
                <a:solidFill>
                  <a:schemeClr val="tx1"/>
                </a:solidFill>
                <a:sym typeface="Wingdings 3" panose="05040102010807070707" pitchFamily="18" charset="2"/>
              </a:rPr>
              <a:t></a:t>
            </a:r>
            <a:endParaRPr lang="ru-RU" sz="2667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728BF577-ABBE-4F86-AF2B-9508BFD728A4}"/>
              </a:ext>
            </a:extLst>
          </p:cNvPr>
          <p:cNvSpPr/>
          <p:nvPr/>
        </p:nvSpPr>
        <p:spPr>
          <a:xfrm>
            <a:off x="6343135" y="1350551"/>
            <a:ext cx="2502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cap="small" dirty="0">
                <a:latin typeface="Arial Narrow" panose="020B0606020202030204" pitchFamily="34" charset="0"/>
                <a:cs typeface="Arial" pitchFamily="34" charset="0"/>
              </a:rPr>
              <a:t>формируется с </a:t>
            </a:r>
            <a:r>
              <a:rPr lang="ru-RU" sz="2000" b="1" cap="small" dirty="0">
                <a:latin typeface="Arial Narrow" panose="020B0606020202030204" pitchFamily="34" charset="0"/>
                <a:cs typeface="Arial" pitchFamily="34" charset="0"/>
              </a:rPr>
              <a:t>2019</a:t>
            </a:r>
            <a:r>
              <a:rPr lang="ru-RU" cap="small" dirty="0">
                <a:latin typeface="Arial Narrow" panose="020B0606020202030204" pitchFamily="34" charset="0"/>
                <a:cs typeface="Arial" pitchFamily="34" charset="0"/>
              </a:rPr>
              <a:t> года</a:t>
            </a:r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C8A38D62-D20F-485A-8996-0921E66979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2053B9D4-1EDA-4717-9C90-0F7229A2A498}"/>
              </a:ext>
            </a:extLst>
          </p:cNvPr>
          <p:cNvSpPr/>
          <p:nvPr/>
        </p:nvSpPr>
        <p:spPr>
          <a:xfrm>
            <a:off x="319595" y="62329"/>
            <a:ext cx="94412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МЕХАНИЗМЫ ОБЕСПЕЧЕНИЯ КАЧЕСТВА </a:t>
            </a:r>
          </a:p>
          <a:p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ОБРАЗОВАТЕЛЬНЫХ ПРОГРАММ 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EBA6180-F411-4D96-A424-C9D298C42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6"/>
            <a:ext cx="1764739" cy="526621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CDD1474A-7A01-4E01-80AD-0B6A383A07E2}"/>
              </a:ext>
            </a:extLst>
          </p:cNvPr>
          <p:cNvSpPr/>
          <p:nvPr/>
        </p:nvSpPr>
        <p:spPr>
          <a:xfrm>
            <a:off x="4890310" y="486948"/>
            <a:ext cx="855720" cy="1955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</a:t>
            </a:r>
            <a:r>
              <a:rPr lang="en-US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105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ED9C94A3-3155-4E32-A90F-2A1D920AC0F0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9A9D5629-9427-4DD1-90B4-27F94E6D8A4E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695610" y="6488668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21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86854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C8A38D62-D20F-485A-8996-0921E66979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2053B9D4-1EDA-4717-9C90-0F7229A2A498}"/>
              </a:ext>
            </a:extLst>
          </p:cNvPr>
          <p:cNvSpPr/>
          <p:nvPr/>
        </p:nvSpPr>
        <p:spPr>
          <a:xfrm>
            <a:off x="319595" y="345459"/>
            <a:ext cx="9441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ТРУДОУСТРОЙСТВО 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ВЫПУСКНИКОВ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EBA6180-F411-4D96-A424-C9D298C42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6"/>
            <a:ext cx="1764739" cy="526621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CDD1474A-7A01-4E01-80AD-0B6A383A07E2}"/>
              </a:ext>
            </a:extLst>
          </p:cNvPr>
          <p:cNvSpPr/>
          <p:nvPr/>
        </p:nvSpPr>
        <p:spPr>
          <a:xfrm>
            <a:off x="484751" y="139988"/>
            <a:ext cx="855720" cy="1955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</a:t>
            </a:r>
            <a:r>
              <a:rPr lang="en-US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105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ED9C94A3-3155-4E32-A90F-2A1D920AC0F0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9A9D5629-9427-4DD1-90B4-27F94E6D8A4E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9" name="Диаграмма 28">
            <a:extLst>
              <a:ext uri="{FF2B5EF4-FFF2-40B4-BE49-F238E27FC236}">
                <a16:creationId xmlns="" xmlns:a16="http://schemas.microsoft.com/office/drawing/2014/main" id="{9632C7FE-D0CB-4F4E-A57C-990AFAD691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1872424"/>
              </p:ext>
            </p:extLst>
          </p:nvPr>
        </p:nvGraphicFramePr>
        <p:xfrm>
          <a:off x="630927" y="2566713"/>
          <a:ext cx="5547451" cy="263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C7FCDCDF-8823-4B5B-B5C4-5265BF120F83}"/>
              </a:ext>
            </a:extLst>
          </p:cNvPr>
          <p:cNvSpPr/>
          <p:nvPr/>
        </p:nvSpPr>
        <p:spPr>
          <a:xfrm>
            <a:off x="2111726" y="1032545"/>
            <a:ext cx="4112974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450215" algn="l"/>
              </a:tabLst>
            </a:pP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выпуск за годы независимости в отечественной системе высшего образования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18FA0214-9021-4C47-9C5C-E2C2565421C4}"/>
              </a:ext>
            </a:extLst>
          </p:cNvPr>
          <p:cNvSpPr/>
          <p:nvPr/>
        </p:nvSpPr>
        <p:spPr>
          <a:xfrm>
            <a:off x="8023788" y="1042146"/>
            <a:ext cx="34386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среднее трудоустройство выпускников в течение года</a:t>
            </a:r>
            <a:endParaRPr lang="ru-RU" sz="2000" b="1" dirty="0">
              <a:solidFill>
                <a:srgbClr val="FFC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EF863B39-6DAC-472A-B778-493E38E31ADF}"/>
              </a:ext>
            </a:extLst>
          </p:cNvPr>
          <p:cNvSpPr/>
          <p:nvPr/>
        </p:nvSpPr>
        <p:spPr>
          <a:xfrm>
            <a:off x="614401" y="1072924"/>
            <a:ext cx="1600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3,8 млн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2D3D87C6-473B-4468-9894-5F12B8E19F74}"/>
              </a:ext>
            </a:extLst>
          </p:cNvPr>
          <p:cNvSpPr/>
          <p:nvPr/>
        </p:nvSpPr>
        <p:spPr>
          <a:xfrm>
            <a:off x="6712064" y="1080571"/>
            <a:ext cx="1415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68,9%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94A4697F-4EA4-4088-A3E5-C3B2FBDAFF96}"/>
              </a:ext>
            </a:extLst>
          </p:cNvPr>
          <p:cNvSpPr/>
          <p:nvPr/>
        </p:nvSpPr>
        <p:spPr>
          <a:xfrm>
            <a:off x="1045545" y="2075998"/>
            <a:ext cx="4838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>
                <a:latin typeface="Arial Narrow" panose="020B0606020202030204" pitchFamily="34" charset="0"/>
                <a:ea typeface="Calibri" panose="020F0502020204030204" pitchFamily="34" charset="0"/>
              </a:rPr>
              <a:t>Самые высокие показатели трудоустройства, % </a:t>
            </a:r>
            <a:endParaRPr lang="ru-RU" b="1">
              <a:latin typeface="Arial Narrow" panose="020B0606020202030204" pitchFamily="34" charset="0"/>
            </a:endParaRPr>
          </a:p>
        </p:txBody>
      </p:sp>
      <p:graphicFrame>
        <p:nvGraphicFramePr>
          <p:cNvPr id="35" name="Диаграмма 34">
            <a:extLst>
              <a:ext uri="{FF2B5EF4-FFF2-40B4-BE49-F238E27FC236}">
                <a16:creationId xmlns="" xmlns:a16="http://schemas.microsoft.com/office/drawing/2014/main" id="{24129379-291C-40BF-BE56-6A26369A60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496109"/>
              </p:ext>
            </p:extLst>
          </p:nvPr>
        </p:nvGraphicFramePr>
        <p:xfrm>
          <a:off x="6915665" y="2627870"/>
          <a:ext cx="4572000" cy="2471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83EFFBCA-FD18-418E-8617-EEE986B92B98}"/>
              </a:ext>
            </a:extLst>
          </p:cNvPr>
          <p:cNvSpPr/>
          <p:nvPr/>
        </p:nvSpPr>
        <p:spPr>
          <a:xfrm>
            <a:off x="6805429" y="2097189"/>
            <a:ext cx="4657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>
                <a:latin typeface="Arial Narrow" panose="020B0606020202030204" pitchFamily="34" charset="0"/>
                <a:ea typeface="Calibri" panose="020F0502020204030204" pitchFamily="34" charset="0"/>
              </a:rPr>
              <a:t>Самые низкие показатели трудоустройства, % </a:t>
            </a:r>
            <a:endParaRPr lang="ru-RU" b="1">
              <a:latin typeface="Arial Narrow" panose="020B0606020202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0BAE4F5-A161-43D1-A164-F9CE0E7E4669}"/>
              </a:ext>
            </a:extLst>
          </p:cNvPr>
          <p:cNvSpPr txBox="1"/>
          <p:nvPr/>
        </p:nvSpPr>
        <p:spPr>
          <a:xfrm>
            <a:off x="3377428" y="5566066"/>
            <a:ext cx="8085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</a:t>
            </a:r>
            <a:r>
              <a:rPr kumimoji="0" lang="ru-RU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ыпуск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обучающихся за 31</a:t>
            </a:r>
            <a:r>
              <a:rPr kumimoji="0" lang="ru-RU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год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вырос в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3,5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раза с 42,2 </a:t>
            </a:r>
            <a:r>
              <a:rPr kumimoji="0" lang="ru-RU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тыс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чел. </a:t>
            </a:r>
            <a:r>
              <a:rPr kumimoji="0" lang="ru-RU" sz="16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(в 1991</a:t>
            </a:r>
            <a:r>
              <a:rPr kumimoji="0" lang="ru-RU" sz="16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году)</a:t>
            </a:r>
            <a:r>
              <a:rPr kumimoji="0" lang="ru-RU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до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149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тыс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чел</a:t>
            </a:r>
            <a:r>
              <a:rPr kumimoji="0" lang="ru-RU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(в 2022 году)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5FC8695E-7562-49E5-9311-F0BAC890A571}"/>
              </a:ext>
            </a:extLst>
          </p:cNvPr>
          <p:cNvSpPr txBox="1"/>
          <p:nvPr/>
        </p:nvSpPr>
        <p:spPr>
          <a:xfrm>
            <a:off x="767363" y="5735343"/>
            <a:ext cx="214382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РЕЗУЛЬТАТ</a:t>
            </a:r>
          </a:p>
        </p:txBody>
      </p:sp>
      <p:sp>
        <p:nvSpPr>
          <p:cNvPr id="39" name="Равнобедренный треугольник 38">
            <a:extLst>
              <a:ext uri="{FF2B5EF4-FFF2-40B4-BE49-F238E27FC236}">
                <a16:creationId xmlns="" xmlns:a16="http://schemas.microsoft.com/office/drawing/2014/main" id="{920E3449-0CE8-41F0-B97D-3614E8EDC6BE}"/>
              </a:ext>
            </a:extLst>
          </p:cNvPr>
          <p:cNvSpPr/>
          <p:nvPr/>
        </p:nvSpPr>
        <p:spPr>
          <a:xfrm rot="5400000">
            <a:off x="2974451" y="5795116"/>
            <a:ext cx="339709" cy="24978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695610" y="6488668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22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07804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C8A38D62-D20F-485A-8996-0921E66979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2053B9D4-1EDA-4717-9C90-0F7229A2A498}"/>
              </a:ext>
            </a:extLst>
          </p:cNvPr>
          <p:cNvSpPr/>
          <p:nvPr/>
        </p:nvSpPr>
        <p:spPr>
          <a:xfrm>
            <a:off x="319595" y="345459"/>
            <a:ext cx="9441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ПРОГНОЗИРОВАНИЕ 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РЫНКА ТРУДА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EBA6180-F411-4D96-A424-C9D298C42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6"/>
            <a:ext cx="1764739" cy="526621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CDD1474A-7A01-4E01-80AD-0B6A383A07E2}"/>
              </a:ext>
            </a:extLst>
          </p:cNvPr>
          <p:cNvSpPr/>
          <p:nvPr/>
        </p:nvSpPr>
        <p:spPr>
          <a:xfrm>
            <a:off x="484751" y="139988"/>
            <a:ext cx="855720" cy="1955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</a:t>
            </a:r>
            <a:r>
              <a:rPr lang="en-US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105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ED9C94A3-3155-4E32-A90F-2A1D920AC0F0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9A9D5629-9427-4DD1-90B4-27F94E6D8A4E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E46AFB4A-DCDE-46BC-954C-DD178EC19650}"/>
              </a:ext>
            </a:extLst>
          </p:cNvPr>
          <p:cNvSpPr/>
          <p:nvPr/>
        </p:nvSpPr>
        <p:spPr>
          <a:xfrm>
            <a:off x="11657301" y="6360067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3</a:t>
            </a:r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AD45704B-F89A-498D-B563-F31F061FAC33}"/>
              </a:ext>
            </a:extLst>
          </p:cNvPr>
          <p:cNvSpPr/>
          <p:nvPr/>
        </p:nvSpPr>
        <p:spPr>
          <a:xfrm rot="5400000">
            <a:off x="4898663" y="1150291"/>
            <a:ext cx="424662" cy="3817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733" b="1">
                <a:solidFill>
                  <a:schemeClr val="tx1"/>
                </a:solidFill>
                <a:sym typeface="Wingdings 3" panose="05040102010807070707" pitchFamily="18" charset="2"/>
              </a:rPr>
              <a:t></a:t>
            </a:r>
            <a:endParaRPr lang="ru-RU" sz="2667" b="1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EA321A58-CB26-4A67-964E-FEB34CAC7F91}"/>
              </a:ext>
            </a:extLst>
          </p:cNvPr>
          <p:cNvSpPr/>
          <p:nvPr/>
        </p:nvSpPr>
        <p:spPr>
          <a:xfrm>
            <a:off x="1348090" y="1031976"/>
            <a:ext cx="348017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cap="small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Arial" pitchFamily="34" charset="0"/>
              </a:rPr>
              <a:t>АТЛАС НОВЫХ ПРОФЕССИЙ И КОМПЕТЕНЦИЙ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DFE3E7EB-4BF5-490B-BAC1-4D8646FA985C}"/>
              </a:ext>
            </a:extLst>
          </p:cNvPr>
          <p:cNvSpPr/>
          <p:nvPr/>
        </p:nvSpPr>
        <p:spPr>
          <a:xfrm>
            <a:off x="5475162" y="1122592"/>
            <a:ext cx="4942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</a:rPr>
              <a:t>основной ориентир при подготовке кадров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0AFF60AD-C24A-4A4F-8FDA-1D96B94FD64D}"/>
              </a:ext>
            </a:extLst>
          </p:cNvPr>
          <p:cNvSpPr/>
          <p:nvPr/>
        </p:nvSpPr>
        <p:spPr>
          <a:xfrm>
            <a:off x="511226" y="1935821"/>
            <a:ext cx="10988795" cy="62749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7B6B66D1-6315-4FA0-8985-FAE14841CCFF}"/>
              </a:ext>
            </a:extLst>
          </p:cNvPr>
          <p:cNvSpPr/>
          <p:nvPr/>
        </p:nvSpPr>
        <p:spPr>
          <a:xfrm>
            <a:off x="7998941" y="2043867"/>
            <a:ext cx="29326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129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исчезающих профессий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080ACC5D-FA35-4DE3-A8A5-B347EA98F457}"/>
              </a:ext>
            </a:extLst>
          </p:cNvPr>
          <p:cNvSpPr/>
          <p:nvPr/>
        </p:nvSpPr>
        <p:spPr>
          <a:xfrm>
            <a:off x="1001696" y="2043867"/>
            <a:ext cx="2300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239 </a:t>
            </a: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новых профессий</a:t>
            </a:r>
            <a:endParaRPr lang="ru-RU" sz="16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A43FFE83-42C3-4CDB-B085-16E4D11E0589}"/>
              </a:ext>
            </a:extLst>
          </p:cNvPr>
          <p:cNvSpPr/>
          <p:nvPr/>
        </p:nvSpPr>
        <p:spPr>
          <a:xfrm>
            <a:off x="3835820" y="2043867"/>
            <a:ext cx="3607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95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трансформирующихся профессий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59EA7B9F-1999-43C2-8130-3FC8D0E3D8CE}"/>
              </a:ext>
            </a:extLst>
          </p:cNvPr>
          <p:cNvSpPr/>
          <p:nvPr/>
        </p:nvSpPr>
        <p:spPr>
          <a:xfrm>
            <a:off x="526877" y="3048636"/>
            <a:ext cx="3954995" cy="291316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Заголовок 1">
            <a:extLst>
              <a:ext uri="{FF2B5EF4-FFF2-40B4-BE49-F238E27FC236}">
                <a16:creationId xmlns="" xmlns:a16="http://schemas.microsoft.com/office/drawing/2014/main" id="{C534BFD1-EB61-4285-89EF-39CF288EBF00}"/>
              </a:ext>
            </a:extLst>
          </p:cNvPr>
          <p:cNvSpPr txBox="1">
            <a:spLocks/>
          </p:cNvSpPr>
          <p:nvPr/>
        </p:nvSpPr>
        <p:spPr>
          <a:xfrm>
            <a:off x="781655" y="2889226"/>
            <a:ext cx="3155208" cy="29696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lvl1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20728">
              <a:lnSpc>
                <a:spcPct val="100000"/>
              </a:lnSpc>
              <a:defRPr/>
            </a:pPr>
            <a:r>
              <a:rPr lang="ru-RU" sz="1600" b="1" cap="small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ОТРАСЛИ ОХВАЧЕННЫЕ АТЛАСОМ:</a:t>
            </a:r>
            <a:endParaRPr lang="ru-RU" sz="1600" cap="small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A7097526-7EA6-4157-8530-E003B6949A9F}"/>
              </a:ext>
            </a:extLst>
          </p:cNvPr>
          <p:cNvSpPr/>
          <p:nvPr/>
        </p:nvSpPr>
        <p:spPr>
          <a:xfrm>
            <a:off x="615306" y="3221417"/>
            <a:ext cx="379246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нефть и газ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энергетика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сельское хозяйство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информационно-коммуникационные технологии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туризм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 и логистика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машиностроение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горная металлургия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F5CA72DC-4881-4D31-AEC0-18A26FC43F19}"/>
              </a:ext>
            </a:extLst>
          </p:cNvPr>
          <p:cNvSpPr/>
          <p:nvPr/>
        </p:nvSpPr>
        <p:spPr>
          <a:xfrm>
            <a:off x="7261310" y="3048636"/>
            <a:ext cx="4238711" cy="291316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Заголовок 1">
            <a:extLst>
              <a:ext uri="{FF2B5EF4-FFF2-40B4-BE49-F238E27FC236}">
                <a16:creationId xmlns="" xmlns:a16="http://schemas.microsoft.com/office/drawing/2014/main" id="{1BE587EA-43D2-4A4F-87D0-7069D1C85CED}"/>
              </a:ext>
            </a:extLst>
          </p:cNvPr>
          <p:cNvSpPr txBox="1">
            <a:spLocks/>
          </p:cNvSpPr>
          <p:nvPr/>
        </p:nvSpPr>
        <p:spPr>
          <a:xfrm>
            <a:off x="7516086" y="2889226"/>
            <a:ext cx="3917207" cy="29696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lvl1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20728">
              <a:lnSpc>
                <a:spcPct val="100000"/>
              </a:lnSpc>
              <a:defRPr/>
            </a:pPr>
            <a:r>
              <a:rPr lang="ru-RU" sz="1600" b="1" cap="small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ПЛАНИРУЕТСЯ ОХВАТ ДРУГИХ ОТРАСЛЕЙ 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D7DE8669-D6E6-4300-AB4C-6A728B210DF1}"/>
              </a:ext>
            </a:extLst>
          </p:cNvPr>
          <p:cNvSpPr/>
          <p:nvPr/>
        </p:nvSpPr>
        <p:spPr>
          <a:xfrm>
            <a:off x="7349738" y="3345603"/>
            <a:ext cx="347001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здравоохранения и социальные услуги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обрабатывающая промышленность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искусство, развлечения и отдых (креативные индустрии)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финансовая и страховая деятельность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услуги по проживанию и питанию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водоснабжение и </a:t>
            </a:r>
            <a:r>
              <a:rPr lang="ru-RU" sz="14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рециклинг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отходов</a:t>
            </a:r>
          </a:p>
        </p:txBody>
      </p:sp>
      <p:sp>
        <p:nvSpPr>
          <p:cNvPr id="50" name="Стрелка вправо 1">
            <a:extLst>
              <a:ext uri="{FF2B5EF4-FFF2-40B4-BE49-F238E27FC236}">
                <a16:creationId xmlns="" xmlns:a16="http://schemas.microsoft.com/office/drawing/2014/main" id="{1D0F9E05-E7EB-4023-A49B-F96117EE1F07}"/>
              </a:ext>
            </a:extLst>
          </p:cNvPr>
          <p:cNvSpPr/>
          <p:nvPr/>
        </p:nvSpPr>
        <p:spPr>
          <a:xfrm>
            <a:off x="4828262" y="4211058"/>
            <a:ext cx="2069941" cy="54165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116160AF-85FB-4EC2-89B6-91055A877C69}"/>
              </a:ext>
            </a:extLst>
          </p:cNvPr>
          <p:cNvSpPr/>
          <p:nvPr/>
        </p:nvSpPr>
        <p:spPr>
          <a:xfrm>
            <a:off x="4789157" y="3566555"/>
            <a:ext cx="20859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9</a:t>
            </a: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</a:rPr>
              <a:t> отраслей в 2022 году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636B6075-3192-494E-9C3A-F4FDD6857A46}"/>
              </a:ext>
            </a:extLst>
          </p:cNvPr>
          <p:cNvSpPr/>
          <p:nvPr/>
        </p:nvSpPr>
        <p:spPr>
          <a:xfrm>
            <a:off x="4679765" y="4838002"/>
            <a:ext cx="2366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+7</a:t>
            </a: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</a:rPr>
              <a:t> отраслей до 2025 года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A3F27981-3BAF-4199-847D-2110E3277CF3}"/>
              </a:ext>
            </a:extLst>
          </p:cNvPr>
          <p:cNvSpPr/>
          <p:nvPr/>
        </p:nvSpPr>
        <p:spPr>
          <a:xfrm>
            <a:off x="0" y="6256652"/>
            <a:ext cx="12192000" cy="601347"/>
          </a:xfrm>
          <a:prstGeom prst="rect">
            <a:avLst/>
          </a:prstGeom>
          <a:solidFill>
            <a:schemeClr val="accent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03EB5CE4-7E56-42BD-B3A1-9747B2D2A890}"/>
              </a:ext>
            </a:extLst>
          </p:cNvPr>
          <p:cNvSpPr/>
          <p:nvPr/>
        </p:nvSpPr>
        <p:spPr>
          <a:xfrm>
            <a:off x="659851" y="6360067"/>
            <a:ext cx="10840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751 ОБРАЗОВАТЕЛЬНАЯ ПРОГРАММА КОРРЕЛИРУЕТ С 201 ПРОФЕССИЯМИ ИЗ АТЛАСА НОВЫХ ПРОФЕССИЙ</a:t>
            </a:r>
          </a:p>
        </p:txBody>
      </p:sp>
      <p:sp>
        <p:nvSpPr>
          <p:cNvPr id="55" name="Google Shape;769;p71">
            <a:extLst>
              <a:ext uri="{FF2B5EF4-FFF2-40B4-BE49-F238E27FC236}">
                <a16:creationId xmlns="" xmlns:a16="http://schemas.microsoft.com/office/drawing/2014/main" id="{390088F6-681E-47DB-B584-DE99C7685C8D}"/>
              </a:ext>
            </a:extLst>
          </p:cNvPr>
          <p:cNvSpPr/>
          <p:nvPr/>
        </p:nvSpPr>
        <p:spPr>
          <a:xfrm>
            <a:off x="794089" y="907360"/>
            <a:ext cx="536840" cy="827379"/>
          </a:xfrm>
          <a:custGeom>
            <a:avLst/>
            <a:gdLst/>
            <a:ahLst/>
            <a:cxnLst/>
            <a:rect l="l" t="t" r="r" b="b"/>
            <a:pathLst>
              <a:path w="306070" h="586105" extrusionOk="0">
                <a:moveTo>
                  <a:pt x="157264" y="0"/>
                </a:moveTo>
                <a:lnTo>
                  <a:pt x="148793" y="0"/>
                </a:lnTo>
                <a:lnTo>
                  <a:pt x="145135" y="3098"/>
                </a:lnTo>
                <a:lnTo>
                  <a:pt x="144272" y="7213"/>
                </a:lnTo>
                <a:lnTo>
                  <a:pt x="380" y="574090"/>
                </a:lnTo>
                <a:lnTo>
                  <a:pt x="126" y="574916"/>
                </a:lnTo>
                <a:lnTo>
                  <a:pt x="0" y="581609"/>
                </a:lnTo>
                <a:lnTo>
                  <a:pt x="3873" y="585597"/>
                </a:lnTo>
                <a:lnTo>
                  <a:pt x="8851" y="585800"/>
                </a:lnTo>
                <a:lnTo>
                  <a:pt x="10887" y="585787"/>
                </a:lnTo>
                <a:lnTo>
                  <a:pt x="12471" y="585304"/>
                </a:lnTo>
                <a:lnTo>
                  <a:pt x="13868" y="584454"/>
                </a:lnTo>
                <a:lnTo>
                  <a:pt x="14884" y="583361"/>
                </a:lnTo>
                <a:lnTo>
                  <a:pt x="16992" y="581228"/>
                </a:lnTo>
                <a:lnTo>
                  <a:pt x="45373" y="557657"/>
                </a:lnTo>
                <a:lnTo>
                  <a:pt x="77990" y="539854"/>
                </a:lnTo>
                <a:lnTo>
                  <a:pt x="114065" y="528600"/>
                </a:lnTo>
                <a:lnTo>
                  <a:pt x="152819" y="524675"/>
                </a:lnTo>
                <a:lnTo>
                  <a:pt x="292765" y="524675"/>
                </a:lnTo>
                <a:lnTo>
                  <a:pt x="276039" y="458444"/>
                </a:lnTo>
                <a:lnTo>
                  <a:pt x="97917" y="458444"/>
                </a:lnTo>
                <a:lnTo>
                  <a:pt x="96075" y="458368"/>
                </a:lnTo>
                <a:lnTo>
                  <a:pt x="94602" y="456857"/>
                </a:lnTo>
                <a:lnTo>
                  <a:pt x="94653" y="454329"/>
                </a:lnTo>
                <a:lnTo>
                  <a:pt x="149567" y="239229"/>
                </a:lnTo>
                <a:lnTo>
                  <a:pt x="149885" y="237680"/>
                </a:lnTo>
                <a:lnTo>
                  <a:pt x="151282" y="236499"/>
                </a:lnTo>
                <a:lnTo>
                  <a:pt x="219990" y="236499"/>
                </a:lnTo>
                <a:lnTo>
                  <a:pt x="161950" y="6667"/>
                </a:lnTo>
                <a:lnTo>
                  <a:pt x="160718" y="2679"/>
                </a:lnTo>
                <a:lnTo>
                  <a:pt x="157264" y="0"/>
                </a:lnTo>
                <a:close/>
              </a:path>
              <a:path w="306070" h="586105" extrusionOk="0">
                <a:moveTo>
                  <a:pt x="292765" y="524675"/>
                </a:moveTo>
                <a:lnTo>
                  <a:pt x="152819" y="524675"/>
                </a:lnTo>
                <a:lnTo>
                  <a:pt x="191567" y="528600"/>
                </a:lnTo>
                <a:lnTo>
                  <a:pt x="227642" y="539854"/>
                </a:lnTo>
                <a:lnTo>
                  <a:pt x="260262" y="557657"/>
                </a:lnTo>
                <a:lnTo>
                  <a:pt x="288645" y="581228"/>
                </a:lnTo>
                <a:lnTo>
                  <a:pt x="290741" y="583361"/>
                </a:lnTo>
                <a:lnTo>
                  <a:pt x="291769" y="584454"/>
                </a:lnTo>
                <a:lnTo>
                  <a:pt x="293154" y="585304"/>
                </a:lnTo>
                <a:lnTo>
                  <a:pt x="294792" y="585800"/>
                </a:lnTo>
                <a:lnTo>
                  <a:pt x="296900" y="585787"/>
                </a:lnTo>
                <a:lnTo>
                  <a:pt x="301751" y="585597"/>
                </a:lnTo>
                <a:lnTo>
                  <a:pt x="305625" y="581609"/>
                </a:lnTo>
                <a:lnTo>
                  <a:pt x="305625" y="575792"/>
                </a:lnTo>
                <a:lnTo>
                  <a:pt x="305498" y="574916"/>
                </a:lnTo>
                <a:lnTo>
                  <a:pt x="305244" y="574090"/>
                </a:lnTo>
                <a:lnTo>
                  <a:pt x="292765" y="524675"/>
                </a:lnTo>
                <a:close/>
              </a:path>
              <a:path w="306070" h="586105" extrusionOk="0">
                <a:moveTo>
                  <a:pt x="152819" y="451904"/>
                </a:moveTo>
                <a:lnTo>
                  <a:pt x="112030" y="455520"/>
                </a:lnTo>
                <a:lnTo>
                  <a:pt x="98678" y="458406"/>
                </a:lnTo>
                <a:lnTo>
                  <a:pt x="98374" y="458444"/>
                </a:lnTo>
                <a:lnTo>
                  <a:pt x="207022" y="458444"/>
                </a:lnTo>
                <a:lnTo>
                  <a:pt x="193908" y="455617"/>
                </a:lnTo>
                <a:lnTo>
                  <a:pt x="180420" y="453569"/>
                </a:lnTo>
                <a:lnTo>
                  <a:pt x="166683" y="452324"/>
                </a:lnTo>
                <a:lnTo>
                  <a:pt x="152819" y="451904"/>
                </a:lnTo>
                <a:close/>
              </a:path>
              <a:path w="306070" h="586105" extrusionOk="0">
                <a:moveTo>
                  <a:pt x="219990" y="236499"/>
                </a:moveTo>
                <a:lnTo>
                  <a:pt x="154622" y="236499"/>
                </a:lnTo>
                <a:lnTo>
                  <a:pt x="156019" y="237680"/>
                </a:lnTo>
                <a:lnTo>
                  <a:pt x="156349" y="239242"/>
                </a:lnTo>
                <a:lnTo>
                  <a:pt x="210883" y="454012"/>
                </a:lnTo>
                <a:lnTo>
                  <a:pt x="210985" y="454329"/>
                </a:lnTo>
                <a:lnTo>
                  <a:pt x="211035" y="456857"/>
                </a:lnTo>
                <a:lnTo>
                  <a:pt x="209550" y="458368"/>
                </a:lnTo>
                <a:lnTo>
                  <a:pt x="207708" y="458444"/>
                </a:lnTo>
                <a:lnTo>
                  <a:pt x="276039" y="458444"/>
                </a:lnTo>
                <a:lnTo>
                  <a:pt x="219990" y="2364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695610" y="6488668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23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45086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C8A38D62-D20F-485A-8996-0921E66979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2053B9D4-1EDA-4717-9C90-0F7229A2A498}"/>
              </a:ext>
            </a:extLst>
          </p:cNvPr>
          <p:cNvSpPr/>
          <p:nvPr/>
        </p:nvSpPr>
        <p:spPr>
          <a:xfrm>
            <a:off x="387154" y="345459"/>
            <a:ext cx="9441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ПРОЕКТА 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«МАМАНДЫҒЫМ – БОЛАШАҒЫМ»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EBA6180-F411-4D96-A424-C9D298C42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6"/>
            <a:ext cx="1764739" cy="526621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CDD1474A-7A01-4E01-80AD-0B6A383A07E2}"/>
              </a:ext>
            </a:extLst>
          </p:cNvPr>
          <p:cNvSpPr/>
          <p:nvPr/>
        </p:nvSpPr>
        <p:spPr>
          <a:xfrm>
            <a:off x="484751" y="139988"/>
            <a:ext cx="855720" cy="1955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</a:t>
            </a:r>
            <a:r>
              <a:rPr lang="en-US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105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ED9C94A3-3155-4E32-A90F-2A1D920AC0F0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9A9D5629-9427-4DD1-90B4-27F94E6D8A4E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182A4C1-DFFA-4B6F-8233-7A095AADFC1E}"/>
              </a:ext>
            </a:extLst>
          </p:cNvPr>
          <p:cNvSpPr/>
          <p:nvPr/>
        </p:nvSpPr>
        <p:spPr>
          <a:xfrm>
            <a:off x="655108" y="1013222"/>
            <a:ext cx="5213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СТРАТЕГИЧЕСКАЯ КОНСОЛИДАЦИЯ УСИЛИЙ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6C4313EA-CB0A-474F-8351-CC85D8E41624}"/>
              </a:ext>
            </a:extLst>
          </p:cNvPr>
          <p:cNvSpPr/>
          <p:nvPr/>
        </p:nvSpPr>
        <p:spPr>
          <a:xfrm rot="5400000">
            <a:off x="5984008" y="984384"/>
            <a:ext cx="416477" cy="41273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>
                <a:solidFill>
                  <a:schemeClr val="tx1"/>
                </a:solidFill>
                <a:sym typeface="Wingdings 3" panose="05040102010807070707" pitchFamily="18" charset="2"/>
              </a:rPr>
              <a:t></a:t>
            </a:r>
            <a:endParaRPr lang="ru-RU" sz="2800" b="1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0582ED1-EA3F-47B3-AEED-A0AE313EE675}"/>
              </a:ext>
            </a:extLst>
          </p:cNvPr>
          <p:cNvSpPr/>
          <p:nvPr/>
        </p:nvSpPr>
        <p:spPr>
          <a:xfrm>
            <a:off x="6597857" y="965744"/>
            <a:ext cx="5285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>
                <a:latin typeface="Arial Narrow" panose="020B0606020202030204" pitchFamily="34" charset="0"/>
                <a:cs typeface="Arial" panose="020B0604020202020204" pitchFamily="34" charset="0"/>
              </a:rPr>
              <a:t>ВУЗЫ   +   МИО   +   ПРЕДПРИЯТИЯ</a:t>
            </a:r>
            <a:endParaRPr lang="ru-RU" sz="240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9AABCF86-0A64-4A43-92EC-086E6F74ADDA}"/>
              </a:ext>
            </a:extLst>
          </p:cNvPr>
          <p:cNvSpPr/>
          <p:nvPr/>
        </p:nvSpPr>
        <p:spPr>
          <a:xfrm>
            <a:off x="6429432" y="1710115"/>
            <a:ext cx="2389102" cy="446711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 Narrow" panose="020B0606020202030204" pitchFamily="34" charset="0"/>
              </a:rPr>
              <a:t>ПЛАНИРУЕТСЯ ДО 2025 Г.</a:t>
            </a:r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="" xmlns:a16="http://schemas.microsoft.com/office/drawing/2014/main" id="{91A99CCF-75E3-41D2-8F5E-D4FD58158F50}"/>
              </a:ext>
            </a:extLst>
          </p:cNvPr>
          <p:cNvSpPr/>
          <p:nvPr/>
        </p:nvSpPr>
        <p:spPr>
          <a:xfrm rot="5400000">
            <a:off x="8898588" y="1757904"/>
            <a:ext cx="420129" cy="35113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62CB64F8-E1CF-4356-8F3F-29FD69C2FA15}"/>
              </a:ext>
            </a:extLst>
          </p:cNvPr>
          <p:cNvSpPr/>
          <p:nvPr/>
        </p:nvSpPr>
        <p:spPr>
          <a:xfrm>
            <a:off x="9280991" y="1716279"/>
            <a:ext cx="2602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>
                <a:latin typeface="Arial Narrow" panose="020B0606020202030204" pitchFamily="34" charset="0"/>
                <a:ea typeface="Calibri" panose="020F0502020204030204" pitchFamily="34" charset="0"/>
              </a:rPr>
              <a:t>20 вузов-участников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1615867C-FE42-425C-841D-EBBEAA4C4420}"/>
              </a:ext>
            </a:extLst>
          </p:cNvPr>
          <p:cNvSpPr/>
          <p:nvPr/>
        </p:nvSpPr>
        <p:spPr>
          <a:xfrm>
            <a:off x="1213912" y="2582833"/>
            <a:ext cx="4771966" cy="17156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7095FB71-50AD-457F-9810-392A3E73B07E}"/>
              </a:ext>
            </a:extLst>
          </p:cNvPr>
          <p:cNvSpPr txBox="1">
            <a:spLocks/>
          </p:cNvSpPr>
          <p:nvPr/>
        </p:nvSpPr>
        <p:spPr>
          <a:xfrm>
            <a:off x="2476027" y="2423273"/>
            <a:ext cx="2462290" cy="29696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lvl1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20728">
              <a:lnSpc>
                <a:spcPct val="100000"/>
              </a:lnSpc>
              <a:defRPr/>
            </a:pPr>
            <a:r>
              <a:rPr lang="ru-RU" sz="1600" b="1" cap="small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Павлодарская область</a:t>
            </a:r>
            <a:endParaRPr lang="ru-RU" sz="1600" cap="small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5F14F387-1DAB-4F83-AE44-6FA30CC8015E}"/>
              </a:ext>
            </a:extLst>
          </p:cNvPr>
          <p:cNvSpPr/>
          <p:nvPr/>
        </p:nvSpPr>
        <p:spPr>
          <a:xfrm>
            <a:off x="1271882" y="2803468"/>
            <a:ext cx="471399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определено </a:t>
            </a:r>
            <a:r>
              <a:rPr lang="ru-RU" sz="1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перспективных профессий</a:t>
            </a:r>
            <a:endParaRPr lang="en-US" sz="1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разработаны </a:t>
            </a:r>
            <a:r>
              <a:rPr lang="ru-RU" sz="1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новые ОП в области энергетики и инженерии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базе </a:t>
            </a:r>
            <a:r>
              <a:rPr lang="ru-RU" sz="14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Торайгыров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университета открыт </a:t>
            </a:r>
            <a:r>
              <a:rPr lang="ru-RU" sz="1400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Extention</a:t>
            </a:r>
            <a:r>
              <a:rPr lang="ru-RU" sz="1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центр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проведена </a:t>
            </a:r>
            <a:r>
              <a:rPr lang="ru-RU" sz="14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профдиагностика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более </a:t>
            </a:r>
            <a:r>
              <a:rPr lang="ru-RU" sz="1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тыс. 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 7-11 классов школ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C6C89477-9B4A-499F-8266-48C5649640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7996" t="64518" r="14413" b="27160"/>
          <a:stretch/>
        </p:blipFill>
        <p:spPr>
          <a:xfrm>
            <a:off x="2146550" y="2341096"/>
            <a:ext cx="510746" cy="461319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FE6A50DD-A158-4EB6-AAF5-C2C0FFA76379}"/>
              </a:ext>
            </a:extLst>
          </p:cNvPr>
          <p:cNvSpPr/>
          <p:nvPr/>
        </p:nvSpPr>
        <p:spPr>
          <a:xfrm>
            <a:off x="6429432" y="2589237"/>
            <a:ext cx="4386993" cy="17156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96E919A7-A93C-4C92-BD63-19EF97E1F41D}"/>
              </a:ext>
            </a:extLst>
          </p:cNvPr>
          <p:cNvSpPr txBox="1">
            <a:spLocks/>
          </p:cNvSpPr>
          <p:nvPr/>
        </p:nvSpPr>
        <p:spPr>
          <a:xfrm>
            <a:off x="7473625" y="2420017"/>
            <a:ext cx="2462290" cy="29696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lvl1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20728">
              <a:lnSpc>
                <a:spcPct val="100000"/>
              </a:lnSpc>
              <a:defRPr/>
            </a:pPr>
            <a:r>
              <a:rPr lang="ru-RU" sz="1600" b="1" cap="small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Мангистауская</a:t>
            </a:r>
            <a:r>
              <a:rPr lang="ru-RU" sz="1600" b="1" cap="small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область</a:t>
            </a:r>
            <a:endParaRPr lang="ru-RU" sz="1600" cap="small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22F9CC0D-5B13-458C-BF8B-A333B37244F0}"/>
              </a:ext>
            </a:extLst>
          </p:cNvPr>
          <p:cNvSpPr/>
          <p:nvPr/>
        </p:nvSpPr>
        <p:spPr>
          <a:xfrm>
            <a:off x="6510699" y="2835993"/>
            <a:ext cx="41984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проведены </a:t>
            </a:r>
            <a:r>
              <a:rPr lang="ru-RU" sz="14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форсайт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-сессии по </a:t>
            </a:r>
            <a:r>
              <a:rPr lang="ru-RU" sz="1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отраслям: туризм, образование, нефтегазохимическая промышленность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привлечены более </a:t>
            </a:r>
            <a:r>
              <a:rPr lang="ru-RU" sz="1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отраслевых экспертов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проведена </a:t>
            </a:r>
            <a:r>
              <a:rPr lang="ru-RU" sz="14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профдиагностика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более </a:t>
            </a:r>
            <a:r>
              <a:rPr lang="ru-RU" sz="1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13,5 тыс. 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 8 классов школ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DAD64A9-7596-4389-BEC3-47235F9194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6004" t="64518" r="58391" b="27309"/>
          <a:stretch/>
        </p:blipFill>
        <p:spPr>
          <a:xfrm>
            <a:off x="7131755" y="2337840"/>
            <a:ext cx="453081" cy="45308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A9E2B998-6F7E-45D6-8BE7-0B864F13F666}"/>
              </a:ext>
            </a:extLst>
          </p:cNvPr>
          <p:cNvSpPr/>
          <p:nvPr/>
        </p:nvSpPr>
        <p:spPr>
          <a:xfrm>
            <a:off x="531684" y="4793471"/>
            <a:ext cx="2999836" cy="176769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Заголовок 1">
            <a:extLst>
              <a:ext uri="{FF2B5EF4-FFF2-40B4-BE49-F238E27FC236}">
                <a16:creationId xmlns="" xmlns:a16="http://schemas.microsoft.com/office/drawing/2014/main" id="{6C75C944-A89F-4515-B314-636B14E575F3}"/>
              </a:ext>
            </a:extLst>
          </p:cNvPr>
          <p:cNvSpPr txBox="1">
            <a:spLocks/>
          </p:cNvSpPr>
          <p:nvPr/>
        </p:nvSpPr>
        <p:spPr>
          <a:xfrm>
            <a:off x="1118657" y="4635680"/>
            <a:ext cx="2171777" cy="29696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lvl1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20728">
              <a:lnSpc>
                <a:spcPct val="100000"/>
              </a:lnSpc>
              <a:defRPr/>
            </a:pPr>
            <a:r>
              <a:rPr lang="ru-RU" sz="1600" b="1" cap="small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Атырауская</a:t>
            </a:r>
            <a:r>
              <a:rPr lang="ru-RU" sz="1600" b="1" cap="small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область</a:t>
            </a:r>
            <a:endParaRPr lang="ru-RU" sz="1600" cap="small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096E8EF0-3861-4AA1-9D4B-E60AB2A8C6F0}"/>
              </a:ext>
            </a:extLst>
          </p:cNvPr>
          <p:cNvSpPr/>
          <p:nvPr/>
        </p:nvSpPr>
        <p:spPr>
          <a:xfrm>
            <a:off x="612950" y="5040227"/>
            <a:ext cx="28387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проведено </a:t>
            </a:r>
            <a:r>
              <a:rPr lang="ru-RU" sz="1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методологии технологического </a:t>
            </a:r>
            <a:r>
              <a:rPr lang="ru-RU" sz="1400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форсайта</a:t>
            </a:r>
            <a:r>
              <a:rPr lang="ru-RU" sz="1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компетенций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базе </a:t>
            </a:r>
            <a:r>
              <a:rPr lang="ru-RU" sz="14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Атырауского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университета нефти и газа им. С. </a:t>
            </a:r>
            <a:r>
              <a:rPr lang="ru-RU" sz="14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Утебаева</a:t>
            </a:r>
            <a:endParaRPr lang="ru-RU" sz="1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749E5819-0B90-4589-AC79-2014FDF7E1A6}"/>
              </a:ext>
            </a:extLst>
          </p:cNvPr>
          <p:cNvSpPr/>
          <p:nvPr/>
        </p:nvSpPr>
        <p:spPr>
          <a:xfrm>
            <a:off x="3931789" y="4789500"/>
            <a:ext cx="4307919" cy="176769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1">
            <a:extLst>
              <a:ext uri="{FF2B5EF4-FFF2-40B4-BE49-F238E27FC236}">
                <a16:creationId xmlns="" xmlns:a16="http://schemas.microsoft.com/office/drawing/2014/main" id="{CF1CF5C4-4D23-47E6-9152-538D650FFF90}"/>
              </a:ext>
            </a:extLst>
          </p:cNvPr>
          <p:cNvSpPr txBox="1">
            <a:spLocks/>
          </p:cNvSpPr>
          <p:nvPr/>
        </p:nvSpPr>
        <p:spPr>
          <a:xfrm>
            <a:off x="4866452" y="4615911"/>
            <a:ext cx="2462290" cy="29696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lvl1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20728">
              <a:lnSpc>
                <a:spcPct val="100000"/>
              </a:lnSpc>
              <a:defRPr/>
            </a:pPr>
            <a:r>
              <a:rPr lang="ru-RU" sz="1600" b="1" cap="small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Актюбинская область</a:t>
            </a:r>
            <a:endParaRPr lang="ru-RU" sz="1600" cap="small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D7F2D826-B4ED-4683-8B39-1B73AB9C3B9C}"/>
              </a:ext>
            </a:extLst>
          </p:cNvPr>
          <p:cNvSpPr/>
          <p:nvPr/>
        </p:nvSpPr>
        <p:spPr>
          <a:xfrm>
            <a:off x="3931789" y="5040227"/>
            <a:ext cx="422554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проведено </a:t>
            </a:r>
            <a:r>
              <a:rPr lang="ru-RU" sz="1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методологии технологического </a:t>
            </a:r>
            <a:r>
              <a:rPr lang="ru-RU" sz="1400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форсайта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компетенций на базе АРУ им. </a:t>
            </a:r>
            <a:r>
              <a:rPr lang="ru-RU" sz="14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Жубанова</a:t>
            </a:r>
            <a:endParaRPr lang="ru-RU" sz="1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прорабатывается вопрос проведения </a:t>
            </a:r>
            <a:r>
              <a:rPr lang="ru-RU" sz="14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преданилитической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работы для формирования </a:t>
            </a:r>
            <a:r>
              <a:rPr lang="ru-RU" sz="1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карты региональной потребности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кадрах в 2023 г.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6FC65478-986C-48F1-B933-29CE7CBEB4FF}"/>
              </a:ext>
            </a:extLst>
          </p:cNvPr>
          <p:cNvSpPr/>
          <p:nvPr/>
        </p:nvSpPr>
        <p:spPr>
          <a:xfrm>
            <a:off x="8639978" y="4771511"/>
            <a:ext cx="2942421" cy="178965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Заголовок 1">
            <a:extLst>
              <a:ext uri="{FF2B5EF4-FFF2-40B4-BE49-F238E27FC236}">
                <a16:creationId xmlns="" xmlns:a16="http://schemas.microsoft.com/office/drawing/2014/main" id="{BC52BCE8-9C7B-4966-A070-B884D8AF6865}"/>
              </a:ext>
            </a:extLst>
          </p:cNvPr>
          <p:cNvSpPr txBox="1">
            <a:spLocks/>
          </p:cNvSpPr>
          <p:nvPr/>
        </p:nvSpPr>
        <p:spPr>
          <a:xfrm>
            <a:off x="9424292" y="4575384"/>
            <a:ext cx="1617323" cy="29696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lvl1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20728">
              <a:lnSpc>
                <a:spcPct val="100000"/>
              </a:lnSpc>
              <a:defRPr/>
            </a:pPr>
            <a:r>
              <a:rPr lang="ru-RU" sz="1600" b="1" cap="small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г. Астана</a:t>
            </a:r>
            <a:endParaRPr lang="ru-RU" sz="1600" cap="small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62549450-8CF0-4792-BDCE-9A6BE23053B0}"/>
              </a:ext>
            </a:extLst>
          </p:cNvPr>
          <p:cNvSpPr/>
          <p:nvPr/>
        </p:nvSpPr>
        <p:spPr>
          <a:xfrm>
            <a:off x="8721245" y="5018267"/>
            <a:ext cx="27375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ведется </a:t>
            </a:r>
            <a:r>
              <a:rPr lang="ru-RU" sz="14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преданилитическая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работа для формирования </a:t>
            </a:r>
            <a:r>
              <a:rPr lang="ru-RU" sz="1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карты региональной потребности 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кадрах в 2023 г.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829F3C81-1E70-4DCA-950E-0FA7D2F2CA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9698" t="53224" r="14980" b="38454"/>
          <a:stretch/>
        </p:blipFill>
        <p:spPr>
          <a:xfrm>
            <a:off x="847426" y="4553809"/>
            <a:ext cx="444844" cy="46131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7729CB63-17B8-4C02-9CCF-5EF82439DE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7567" t="53373" r="36544" b="38602"/>
          <a:stretch/>
        </p:blipFill>
        <p:spPr>
          <a:xfrm>
            <a:off x="4572257" y="4547538"/>
            <a:ext cx="461319" cy="44484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77C45816-34DD-456A-9E35-C39DB5F26D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6004" t="53076" r="58391" b="38751"/>
          <a:stretch/>
        </p:blipFill>
        <p:spPr>
          <a:xfrm>
            <a:off x="9197752" y="4492685"/>
            <a:ext cx="453081" cy="453081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7E8FE234-FCEC-48C9-9B98-E3EE178E2A8B}"/>
              </a:ext>
            </a:extLst>
          </p:cNvPr>
          <p:cNvSpPr/>
          <p:nvPr/>
        </p:nvSpPr>
        <p:spPr>
          <a:xfrm>
            <a:off x="3949512" y="1677197"/>
            <a:ext cx="1499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Arial Narrow" panose="020B0606020202030204" pitchFamily="34" charset="0"/>
                <a:ea typeface="Calibri" panose="020F0502020204030204" pitchFamily="34" charset="0"/>
              </a:rPr>
              <a:t>в 5 регионах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655E2BA2-CF1B-477D-98E0-6EE2C5FD6852}"/>
              </a:ext>
            </a:extLst>
          </p:cNvPr>
          <p:cNvSpPr/>
          <p:nvPr/>
        </p:nvSpPr>
        <p:spPr>
          <a:xfrm>
            <a:off x="1213912" y="1696824"/>
            <a:ext cx="2203545" cy="446711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 Narrow" panose="020B0606020202030204" pitchFamily="34" charset="0"/>
              </a:rPr>
              <a:t>РЕАЛИЗАЦИЯ В 2022 Г.</a:t>
            </a:r>
          </a:p>
        </p:txBody>
      </p:sp>
      <p:sp>
        <p:nvSpPr>
          <p:cNvPr id="42" name="Равнобедренный треугольник 41">
            <a:extLst>
              <a:ext uri="{FF2B5EF4-FFF2-40B4-BE49-F238E27FC236}">
                <a16:creationId xmlns="" xmlns:a16="http://schemas.microsoft.com/office/drawing/2014/main" id="{BFA67EA3-DD6B-40E0-B12B-D5D60405DC03}"/>
              </a:ext>
            </a:extLst>
          </p:cNvPr>
          <p:cNvSpPr/>
          <p:nvPr/>
        </p:nvSpPr>
        <p:spPr>
          <a:xfrm rot="5400000">
            <a:off x="3532543" y="1738226"/>
            <a:ext cx="420129" cy="35113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1695610" y="6488668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4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71030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7DCA2FA-6E63-4E46-9A4B-2E07D1FDE8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20153630-F108-4639-96EC-8B18EC362CB1}"/>
              </a:ext>
            </a:extLst>
          </p:cNvPr>
          <p:cNvSpPr/>
          <p:nvPr/>
        </p:nvSpPr>
        <p:spPr>
          <a:xfrm>
            <a:off x="387154" y="345459"/>
            <a:ext cx="9441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ПРОЕКТА 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«МАМАНДЫҒЫМ – БОЛАШАҒЫМ»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DADDE27-D353-48B0-9028-7EF2BE4C7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6"/>
            <a:ext cx="1764739" cy="52662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4499B8C-5029-4C80-8C47-9EA11B5F037B}"/>
              </a:ext>
            </a:extLst>
          </p:cNvPr>
          <p:cNvSpPr/>
          <p:nvPr/>
        </p:nvSpPr>
        <p:spPr>
          <a:xfrm>
            <a:off x="484751" y="139988"/>
            <a:ext cx="855720" cy="1955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</a:t>
            </a:r>
            <a:r>
              <a:rPr lang="en-US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105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B7ACE07A-010F-4620-857B-1CF668BA7A37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27CB788-7CA3-474F-A107-3674F0EA938D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Google Shape;445;p6">
            <a:extLst>
              <a:ext uri="{FF2B5EF4-FFF2-40B4-BE49-F238E27FC236}">
                <a16:creationId xmlns="" xmlns:a16="http://schemas.microsoft.com/office/drawing/2014/main" id="{DCBE23E0-F2CA-4814-8B69-F083D6DE954A}"/>
              </a:ext>
            </a:extLst>
          </p:cNvPr>
          <p:cNvSpPr txBox="1"/>
          <p:nvPr/>
        </p:nvSpPr>
        <p:spPr>
          <a:xfrm>
            <a:off x="808421" y="2270575"/>
            <a:ext cx="1842000" cy="109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125" tIns="74125" rIns="74125" bIns="74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ru" sz="3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20</a:t>
            </a:r>
            <a:endParaRPr sz="3600" b="1" i="0" u="none" strike="noStrike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1050" b="1" i="0" u="none" strike="noStrike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региональных карт </a:t>
            </a:r>
            <a:endParaRPr sz="1050" b="1" i="0" u="none" strike="noStrike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1050" b="0" i="0" u="none" strike="noStrike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потребностей в кадрах</a:t>
            </a:r>
            <a:endParaRPr sz="1050" b="0" i="0" u="none" strike="noStrike" cap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5" name="Google Shape;446;p6">
            <a:extLst>
              <a:ext uri="{FF2B5EF4-FFF2-40B4-BE49-F238E27FC236}">
                <a16:creationId xmlns="" xmlns:a16="http://schemas.microsoft.com/office/drawing/2014/main" id="{88E9434D-3893-41BF-91CC-E4DEC7442A21}"/>
              </a:ext>
            </a:extLst>
          </p:cNvPr>
          <p:cNvSpPr txBox="1"/>
          <p:nvPr/>
        </p:nvSpPr>
        <p:spPr>
          <a:xfrm>
            <a:off x="3477209" y="2270565"/>
            <a:ext cx="21075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ru" sz="3600" b="1" i="0" u="none" strike="noStrike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6 000+</a:t>
            </a:r>
            <a:endParaRPr sz="3600" b="1" i="0" u="none" strike="noStrike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1050" b="1" i="0" u="none" strike="noStrike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школ</a:t>
            </a:r>
            <a:endParaRPr sz="1050" b="1" i="0" u="none" strike="noStrike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1050" b="0" i="0" u="none" strike="noStrike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охвачены</a:t>
            </a:r>
            <a:endParaRPr sz="1050" b="0" i="0" u="none" strike="noStrike" cap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1050" b="0" i="0" u="none" strike="noStrike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профессиональной ориентацией</a:t>
            </a:r>
            <a:endParaRPr sz="1050" b="0" i="0" u="none" strike="noStrike" cap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6" name="Google Shape;447;p6">
            <a:extLst>
              <a:ext uri="{FF2B5EF4-FFF2-40B4-BE49-F238E27FC236}">
                <a16:creationId xmlns="" xmlns:a16="http://schemas.microsoft.com/office/drawing/2014/main" id="{C3A83E13-39F5-4B20-9D0E-DAACF823C428}"/>
              </a:ext>
            </a:extLst>
          </p:cNvPr>
          <p:cNvSpPr txBox="1"/>
          <p:nvPr/>
        </p:nvSpPr>
        <p:spPr>
          <a:xfrm>
            <a:off x="6448112" y="2270575"/>
            <a:ext cx="21075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ru" sz="3600" b="1" i="0" u="none" strike="noStrike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1 млн.</a:t>
            </a:r>
            <a:endParaRPr sz="3600" b="1" i="0" u="none" strike="noStrike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1050" b="1" i="0" u="none" strike="noStrike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учащихся </a:t>
            </a:r>
            <a:endParaRPr sz="1050" b="1" i="0" u="none" strike="noStrike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1050" b="0" i="0" u="none" strike="noStrike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охвачены профессиональной диагностикой среди 7-11/12 классов</a:t>
            </a:r>
            <a:endParaRPr sz="1050" b="0" i="0" u="none" strike="noStrike" cap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7" name="Google Shape;448;p6">
            <a:extLst>
              <a:ext uri="{FF2B5EF4-FFF2-40B4-BE49-F238E27FC236}">
                <a16:creationId xmlns="" xmlns:a16="http://schemas.microsoft.com/office/drawing/2014/main" id="{E4F12EEB-3993-463A-96A7-7CDC8F45F7F4}"/>
              </a:ext>
            </a:extLst>
          </p:cNvPr>
          <p:cNvSpPr txBox="1"/>
          <p:nvPr/>
        </p:nvSpPr>
        <p:spPr>
          <a:xfrm>
            <a:off x="9200556" y="2270575"/>
            <a:ext cx="1992900" cy="113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ru" sz="600" b="1" i="0" u="none" strike="noStrike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ru" sz="4000" b="1" i="0" u="none" strike="noStrike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5 000</a:t>
            </a:r>
            <a:endParaRPr sz="4000" b="1" i="0" u="none" strike="noStrike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1050" b="1" i="0" u="none" strike="noStrike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профориентаторов</a:t>
            </a:r>
            <a:endParaRPr sz="1050" b="1" i="0" u="none" strike="noStrike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1050" b="0" i="0" u="none" strike="noStrike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подготовлены в школах</a:t>
            </a:r>
            <a:endParaRPr sz="1050" b="0" i="0" u="none" strike="noStrike" cap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8" name="Google Shape;449;p6">
            <a:extLst>
              <a:ext uri="{FF2B5EF4-FFF2-40B4-BE49-F238E27FC236}">
                <a16:creationId xmlns="" xmlns:a16="http://schemas.microsoft.com/office/drawing/2014/main" id="{A515A0E2-1524-4AE3-8488-CB0259ECC462}"/>
              </a:ext>
            </a:extLst>
          </p:cNvPr>
          <p:cNvSpPr txBox="1"/>
          <p:nvPr/>
        </p:nvSpPr>
        <p:spPr>
          <a:xfrm>
            <a:off x="658763" y="4376130"/>
            <a:ext cx="2184249" cy="1123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1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д</a:t>
            </a:r>
            <a:r>
              <a:rPr lang="ru" sz="1100" b="1" i="0" u="none" strike="noStrike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  </a:t>
            </a:r>
            <a:r>
              <a:rPr lang="ru" sz="600" b="1" i="0" u="none" strike="noStrike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ru" sz="4000" b="1" i="0" u="none" strike="noStrike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9 000</a:t>
            </a:r>
            <a:endParaRPr sz="4000" b="1" i="0" u="none" strike="noStrike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1050" b="1" i="0" u="none" strike="noStrike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предприятий</a:t>
            </a:r>
            <a:endParaRPr sz="1050" b="1" i="0" u="none" strike="noStrike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1050" b="0" i="0" u="none" strike="noStrike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охвачены дуальным обучением</a:t>
            </a:r>
            <a:endParaRPr sz="1050" b="0" i="0" u="none" strike="noStrike" cap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9" name="Google Shape;450;p6">
            <a:extLst>
              <a:ext uri="{FF2B5EF4-FFF2-40B4-BE49-F238E27FC236}">
                <a16:creationId xmlns="" xmlns:a16="http://schemas.microsoft.com/office/drawing/2014/main" id="{58A2AF07-E456-422C-BEA7-2E07412060CE}"/>
              </a:ext>
            </a:extLst>
          </p:cNvPr>
          <p:cNvSpPr txBox="1"/>
          <p:nvPr/>
        </p:nvSpPr>
        <p:spPr>
          <a:xfrm>
            <a:off x="3271663" y="4376130"/>
            <a:ext cx="2575911" cy="128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105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д</a:t>
            </a:r>
            <a:r>
              <a:rPr lang="ru" sz="1050" b="1" i="0" u="none" strike="noStrike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   </a:t>
            </a:r>
            <a:r>
              <a:rPr lang="ru" sz="4000" b="1" i="0" u="none" strike="noStrike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70 000</a:t>
            </a:r>
            <a:endParaRPr sz="4000" b="1" i="0" u="none" strike="noStrike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1050" b="1" i="0" u="none" strike="noStrike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учащихся ТиПО</a:t>
            </a:r>
            <a:endParaRPr sz="1050" b="1" i="0" u="none" strike="noStrike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1050" b="0" i="0" u="none" strike="noStrike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охвачены дуальным обучением</a:t>
            </a:r>
            <a:endParaRPr sz="1050" b="0" i="0" u="none" strike="noStrike" cap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1050" b="0" i="1" u="none" strike="noStrike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(договора с предприятиями)</a:t>
            </a:r>
            <a:endParaRPr sz="1050" b="0" i="1" u="none" strike="noStrike" cap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20" name="Google Shape;451;p6">
            <a:extLst>
              <a:ext uri="{FF2B5EF4-FFF2-40B4-BE49-F238E27FC236}">
                <a16:creationId xmlns="" xmlns:a16="http://schemas.microsoft.com/office/drawing/2014/main" id="{30BF8550-CA5C-439F-BFAD-D36E65E9F058}"/>
              </a:ext>
            </a:extLst>
          </p:cNvPr>
          <p:cNvSpPr txBox="1"/>
          <p:nvPr/>
        </p:nvSpPr>
        <p:spPr>
          <a:xfrm>
            <a:off x="6448112" y="4376130"/>
            <a:ext cx="2107500" cy="130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105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д</a:t>
            </a:r>
            <a:r>
              <a:rPr lang="ru" sz="1050" b="1" i="0" u="none" strike="noStrike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   </a:t>
            </a:r>
            <a:r>
              <a:rPr lang="ru" sz="4000" b="1" i="0" u="none" strike="noStrike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2 000</a:t>
            </a:r>
            <a:endParaRPr sz="1000" b="1" i="0" u="none" strike="noStrike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1050" b="1" i="0" u="none" strike="noStrike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наставников </a:t>
            </a:r>
            <a:endParaRPr sz="1050" b="1" i="0" u="none" strike="noStrike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1050" b="0" i="0" u="none" strike="noStrike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обучены</a:t>
            </a:r>
            <a:endParaRPr sz="1050" b="0" i="0" u="none" strike="noStrike" cap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1050" b="0" i="0" u="none" strike="noStrike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педагогическим навыкам</a:t>
            </a:r>
            <a:endParaRPr sz="1050" b="0" i="0" u="none" strike="noStrike" cap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21" name="Google Shape;452;p6">
            <a:extLst>
              <a:ext uri="{FF2B5EF4-FFF2-40B4-BE49-F238E27FC236}">
                <a16:creationId xmlns="" xmlns:a16="http://schemas.microsoft.com/office/drawing/2014/main" id="{C2108F54-EBA7-44EB-BD41-6173D9EBA6B2}"/>
              </a:ext>
            </a:extLst>
          </p:cNvPr>
          <p:cNvSpPr txBox="1"/>
          <p:nvPr/>
        </p:nvSpPr>
        <p:spPr>
          <a:xfrm>
            <a:off x="9200555" y="4376130"/>
            <a:ext cx="2136527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1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б</a:t>
            </a:r>
            <a:r>
              <a:rPr lang="ru" sz="1000" b="1" i="0" u="none" strike="noStrike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олее   </a:t>
            </a:r>
            <a:r>
              <a:rPr lang="ru" sz="4000" b="1" i="0" u="none" strike="noStrike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1 000</a:t>
            </a:r>
            <a:endParaRPr sz="1000" b="1" i="0" u="none" strike="noStrike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1050" b="1" i="0" u="none" strike="noStrike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ППС колледжей и вузов </a:t>
            </a:r>
            <a:r>
              <a:rPr lang="ru" sz="1050" b="0" i="0" u="none" strike="noStrike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пройдут стажировку на базе предприятий и центров компетенций</a:t>
            </a:r>
            <a:endParaRPr sz="1050" b="1" i="0" u="none" strike="noStrike" cap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cxnSp>
        <p:nvCxnSpPr>
          <p:cNvPr id="22" name="Google Shape;453;p6">
            <a:extLst>
              <a:ext uri="{FF2B5EF4-FFF2-40B4-BE49-F238E27FC236}">
                <a16:creationId xmlns="" xmlns:a16="http://schemas.microsoft.com/office/drawing/2014/main" id="{8A2D6819-4F1B-4AEB-A5F6-CFFE88776D51}"/>
              </a:ext>
            </a:extLst>
          </p:cNvPr>
          <p:cNvCxnSpPr/>
          <p:nvPr/>
        </p:nvCxnSpPr>
        <p:spPr>
          <a:xfrm>
            <a:off x="3048572" y="2293162"/>
            <a:ext cx="0" cy="1454700"/>
          </a:xfrm>
          <a:prstGeom prst="straightConnector1">
            <a:avLst/>
          </a:prstGeom>
          <a:noFill/>
          <a:ln w="9525" cap="flat" cmpd="sng">
            <a:solidFill>
              <a:srgbClr val="C9DAF8"/>
            </a:solidFill>
            <a:prstDash val="dash"/>
            <a:round/>
            <a:headEnd type="oval" w="med" len="med"/>
            <a:tailEnd type="oval" w="med" len="med"/>
          </a:ln>
        </p:spPr>
      </p:cxnSp>
      <p:cxnSp>
        <p:nvCxnSpPr>
          <p:cNvPr id="29" name="Google Shape;454;p6">
            <a:extLst>
              <a:ext uri="{FF2B5EF4-FFF2-40B4-BE49-F238E27FC236}">
                <a16:creationId xmlns="" xmlns:a16="http://schemas.microsoft.com/office/drawing/2014/main" id="{7F94B80B-5B52-4A70-B4E6-C044CBA29D44}"/>
              </a:ext>
            </a:extLst>
          </p:cNvPr>
          <p:cNvCxnSpPr/>
          <p:nvPr/>
        </p:nvCxnSpPr>
        <p:spPr>
          <a:xfrm>
            <a:off x="6057259" y="2255456"/>
            <a:ext cx="0" cy="1454700"/>
          </a:xfrm>
          <a:prstGeom prst="straightConnector1">
            <a:avLst/>
          </a:prstGeom>
          <a:noFill/>
          <a:ln w="9525" cap="flat" cmpd="sng">
            <a:solidFill>
              <a:srgbClr val="C9DAF8"/>
            </a:solidFill>
            <a:prstDash val="dash"/>
            <a:round/>
            <a:headEnd type="oval" w="med" len="med"/>
            <a:tailEnd type="oval" w="med" len="med"/>
          </a:ln>
        </p:spPr>
      </p:cxnSp>
      <p:cxnSp>
        <p:nvCxnSpPr>
          <p:cNvPr id="30" name="Google Shape;455;p6">
            <a:extLst>
              <a:ext uri="{FF2B5EF4-FFF2-40B4-BE49-F238E27FC236}">
                <a16:creationId xmlns="" xmlns:a16="http://schemas.microsoft.com/office/drawing/2014/main" id="{F77001F6-4CBF-4358-A7BF-C5B23DA2A1D9}"/>
              </a:ext>
            </a:extLst>
          </p:cNvPr>
          <p:cNvCxnSpPr/>
          <p:nvPr/>
        </p:nvCxnSpPr>
        <p:spPr>
          <a:xfrm>
            <a:off x="8834606" y="2255456"/>
            <a:ext cx="0" cy="1454700"/>
          </a:xfrm>
          <a:prstGeom prst="straightConnector1">
            <a:avLst/>
          </a:prstGeom>
          <a:noFill/>
          <a:ln w="9525" cap="flat" cmpd="sng">
            <a:solidFill>
              <a:srgbClr val="C9DAF8"/>
            </a:solidFill>
            <a:prstDash val="dash"/>
            <a:round/>
            <a:headEnd type="oval" w="med" len="med"/>
            <a:tailEnd type="oval" w="med" len="med"/>
          </a:ln>
        </p:spPr>
      </p:cxnSp>
      <p:cxnSp>
        <p:nvCxnSpPr>
          <p:cNvPr id="31" name="Google Shape;456;p6">
            <a:extLst>
              <a:ext uri="{FF2B5EF4-FFF2-40B4-BE49-F238E27FC236}">
                <a16:creationId xmlns="" xmlns:a16="http://schemas.microsoft.com/office/drawing/2014/main" id="{B3526AC5-6088-483A-A939-D16FCE3349C6}"/>
              </a:ext>
            </a:extLst>
          </p:cNvPr>
          <p:cNvCxnSpPr/>
          <p:nvPr/>
        </p:nvCxnSpPr>
        <p:spPr>
          <a:xfrm>
            <a:off x="3048572" y="4400030"/>
            <a:ext cx="0" cy="1454700"/>
          </a:xfrm>
          <a:prstGeom prst="straightConnector1">
            <a:avLst/>
          </a:prstGeom>
          <a:noFill/>
          <a:ln w="9525" cap="flat" cmpd="sng">
            <a:solidFill>
              <a:srgbClr val="C9DAF8"/>
            </a:solidFill>
            <a:prstDash val="dash"/>
            <a:round/>
            <a:headEnd type="oval" w="med" len="med"/>
            <a:tailEnd type="oval" w="med" len="med"/>
          </a:ln>
        </p:spPr>
      </p:cxnSp>
      <p:cxnSp>
        <p:nvCxnSpPr>
          <p:cNvPr id="32" name="Google Shape;457;p6">
            <a:extLst>
              <a:ext uri="{FF2B5EF4-FFF2-40B4-BE49-F238E27FC236}">
                <a16:creationId xmlns="" xmlns:a16="http://schemas.microsoft.com/office/drawing/2014/main" id="{5F16C55B-EBF7-4FC8-BBDE-5B12E7CBC7C6}"/>
              </a:ext>
            </a:extLst>
          </p:cNvPr>
          <p:cNvCxnSpPr/>
          <p:nvPr/>
        </p:nvCxnSpPr>
        <p:spPr>
          <a:xfrm>
            <a:off x="6053134" y="4362324"/>
            <a:ext cx="0" cy="1454700"/>
          </a:xfrm>
          <a:prstGeom prst="straightConnector1">
            <a:avLst/>
          </a:prstGeom>
          <a:noFill/>
          <a:ln w="9525" cap="flat" cmpd="sng">
            <a:solidFill>
              <a:srgbClr val="C9DAF8"/>
            </a:solidFill>
            <a:prstDash val="dash"/>
            <a:round/>
            <a:headEnd type="oval" w="med" len="med"/>
            <a:tailEnd type="oval" w="med" len="med"/>
          </a:ln>
        </p:spPr>
      </p:cxnSp>
      <p:cxnSp>
        <p:nvCxnSpPr>
          <p:cNvPr id="33" name="Google Shape;458;p6">
            <a:extLst>
              <a:ext uri="{FF2B5EF4-FFF2-40B4-BE49-F238E27FC236}">
                <a16:creationId xmlns="" xmlns:a16="http://schemas.microsoft.com/office/drawing/2014/main" id="{650770F9-0F2B-4485-94FA-451959651180}"/>
              </a:ext>
            </a:extLst>
          </p:cNvPr>
          <p:cNvCxnSpPr/>
          <p:nvPr/>
        </p:nvCxnSpPr>
        <p:spPr>
          <a:xfrm>
            <a:off x="8834606" y="4362324"/>
            <a:ext cx="0" cy="1454700"/>
          </a:xfrm>
          <a:prstGeom prst="straightConnector1">
            <a:avLst/>
          </a:prstGeom>
          <a:noFill/>
          <a:ln w="9525" cap="flat" cmpd="sng">
            <a:solidFill>
              <a:srgbClr val="C9DAF8"/>
            </a:solidFill>
            <a:prstDash val="dash"/>
            <a:round/>
            <a:headEnd type="oval" w="med" len="med"/>
            <a:tailEnd type="oval" w="med" len="med"/>
          </a:ln>
        </p:spPr>
      </p:cxnSp>
      <p:sp>
        <p:nvSpPr>
          <p:cNvPr id="34" name="Google Shape;459;p6">
            <a:extLst>
              <a:ext uri="{FF2B5EF4-FFF2-40B4-BE49-F238E27FC236}">
                <a16:creationId xmlns="" xmlns:a16="http://schemas.microsoft.com/office/drawing/2014/main" id="{15BD8947-6D4C-4D7B-B01E-9A3326E9DD7D}"/>
              </a:ext>
            </a:extLst>
          </p:cNvPr>
          <p:cNvSpPr txBox="1">
            <a:spLocks/>
          </p:cNvSpPr>
          <p:nvPr/>
        </p:nvSpPr>
        <p:spPr>
          <a:xfrm>
            <a:off x="1148484" y="1293394"/>
            <a:ext cx="9144000" cy="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25" tIns="92725" rIns="92725" bIns="92725" anchor="t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spcBef>
                <a:spcPts val="0"/>
              </a:spcBef>
              <a:buSzPts val="2800"/>
            </a:pPr>
            <a:r>
              <a:rPr lang="ru-RU" sz="2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ОЖИДАЕМЫЕ РЕЗУЛЬТАТЫ: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1695610" y="6488668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25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96937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0129D45-6642-4900-B9BD-F58A80B2E1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377DA18-B93D-4329-B6C1-C4AE23685D28}"/>
              </a:ext>
            </a:extLst>
          </p:cNvPr>
          <p:cNvSpPr/>
          <p:nvPr/>
        </p:nvSpPr>
        <p:spPr>
          <a:xfrm>
            <a:off x="211734" y="391051"/>
            <a:ext cx="9441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ЦИФРОВОЙ УНИВЕРСИТЕТ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E43148E-E6BE-4D94-A8F7-C10587F0E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6"/>
            <a:ext cx="1764739" cy="52662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6FE701F-7484-4ECB-B0ED-283CC52FC039}"/>
              </a:ext>
            </a:extLst>
          </p:cNvPr>
          <p:cNvSpPr/>
          <p:nvPr/>
        </p:nvSpPr>
        <p:spPr>
          <a:xfrm>
            <a:off x="335202" y="160936"/>
            <a:ext cx="855720" cy="1955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</a:t>
            </a:r>
            <a:r>
              <a:rPr lang="en-US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105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B133F89-0952-4AB4-A00B-9365CF475DE8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629E63BA-E699-4858-96C9-CC82DA63FC07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Google Shape;925;p115">
            <a:extLst>
              <a:ext uri="{FF2B5EF4-FFF2-40B4-BE49-F238E27FC236}">
                <a16:creationId xmlns="" xmlns:a16="http://schemas.microsoft.com/office/drawing/2014/main" id="{137DE205-ABDF-4645-83B4-426B1EF96A8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2802" t="33082" r="32988" b="28288"/>
          <a:stretch/>
        </p:blipFill>
        <p:spPr>
          <a:xfrm>
            <a:off x="855732" y="1182212"/>
            <a:ext cx="10480536" cy="515149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11695610" y="6488668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26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1985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0129D45-6642-4900-B9BD-F58A80B2E1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377DA18-B93D-4329-B6C1-C4AE23685D28}"/>
              </a:ext>
            </a:extLst>
          </p:cNvPr>
          <p:cNvSpPr/>
          <p:nvPr/>
        </p:nvSpPr>
        <p:spPr>
          <a:xfrm>
            <a:off x="211734" y="391051"/>
            <a:ext cx="9441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ЦИФРОВОЙ УНИВЕРСИТЕТ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E43148E-E6BE-4D94-A8F7-C10587F0E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6"/>
            <a:ext cx="1764739" cy="52662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6FE701F-7484-4ECB-B0ED-283CC52FC039}"/>
              </a:ext>
            </a:extLst>
          </p:cNvPr>
          <p:cNvSpPr/>
          <p:nvPr/>
        </p:nvSpPr>
        <p:spPr>
          <a:xfrm>
            <a:off x="335202" y="160936"/>
            <a:ext cx="855720" cy="1955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</a:t>
            </a:r>
            <a:r>
              <a:rPr lang="en-US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105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B133F89-0952-4AB4-A00B-9365CF475DE8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629E63BA-E699-4858-96C9-CC82DA63FC07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2CFFC5D3-B2C3-44C6-9450-0B00381AD423}"/>
              </a:ext>
            </a:extLst>
          </p:cNvPr>
          <p:cNvSpPr/>
          <p:nvPr/>
        </p:nvSpPr>
        <p:spPr>
          <a:xfrm>
            <a:off x="575788" y="1298036"/>
            <a:ext cx="10878820" cy="3593465"/>
          </a:xfrm>
          <a:custGeom>
            <a:avLst/>
            <a:gdLst/>
            <a:ahLst/>
            <a:cxnLst/>
            <a:rect l="l" t="t" r="r" b="b"/>
            <a:pathLst>
              <a:path w="10878820" h="3593465">
                <a:moveTo>
                  <a:pt x="89916" y="266700"/>
                </a:moveTo>
                <a:lnTo>
                  <a:pt x="3790315" y="266700"/>
                </a:lnTo>
                <a:lnTo>
                  <a:pt x="3790315" y="425196"/>
                </a:lnTo>
                <a:lnTo>
                  <a:pt x="4719447" y="425196"/>
                </a:lnTo>
              </a:path>
              <a:path w="10878820" h="3593465">
                <a:moveTo>
                  <a:pt x="10878312" y="0"/>
                </a:moveTo>
                <a:lnTo>
                  <a:pt x="7151116" y="0"/>
                </a:lnTo>
                <a:lnTo>
                  <a:pt x="7151116" y="486029"/>
                </a:lnTo>
                <a:lnTo>
                  <a:pt x="6215253" y="486029"/>
                </a:lnTo>
              </a:path>
              <a:path w="10878820" h="3593465">
                <a:moveTo>
                  <a:pt x="10878312" y="3552190"/>
                </a:moveTo>
                <a:lnTo>
                  <a:pt x="7182612" y="3552190"/>
                </a:lnTo>
                <a:lnTo>
                  <a:pt x="7182612" y="3081528"/>
                </a:lnTo>
                <a:lnTo>
                  <a:pt x="6326505" y="3081528"/>
                </a:lnTo>
              </a:path>
              <a:path w="10878820" h="3593465">
                <a:moveTo>
                  <a:pt x="0" y="3593338"/>
                </a:moveTo>
                <a:lnTo>
                  <a:pt x="3831717" y="3593338"/>
                </a:lnTo>
                <a:lnTo>
                  <a:pt x="3831717" y="3048000"/>
                </a:lnTo>
                <a:lnTo>
                  <a:pt x="4719447" y="3048000"/>
                </a:lnTo>
              </a:path>
            </a:pathLst>
          </a:custGeom>
          <a:ln w="19812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1400">
              <a:latin typeface="Arial Narrow" panose="020B0606020202030204" pitchFamily="34" charset="0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994774-0B2E-4346-9330-FEED26A93E7F}"/>
              </a:ext>
            </a:extLst>
          </p:cNvPr>
          <p:cNvSpPr/>
          <p:nvPr/>
        </p:nvSpPr>
        <p:spPr>
          <a:xfrm>
            <a:off x="575788" y="2806797"/>
            <a:ext cx="10878820" cy="330835"/>
          </a:xfrm>
          <a:custGeom>
            <a:avLst/>
            <a:gdLst/>
            <a:ahLst/>
            <a:cxnLst/>
            <a:rect l="l" t="t" r="r" b="b"/>
            <a:pathLst>
              <a:path w="10878820" h="330835">
                <a:moveTo>
                  <a:pt x="10878312" y="0"/>
                </a:moveTo>
                <a:lnTo>
                  <a:pt x="7634732" y="0"/>
                </a:lnTo>
                <a:lnTo>
                  <a:pt x="7634732" y="236093"/>
                </a:lnTo>
                <a:lnTo>
                  <a:pt x="6820281" y="236093"/>
                </a:lnTo>
              </a:path>
              <a:path w="10878820" h="330835">
                <a:moveTo>
                  <a:pt x="0" y="330708"/>
                </a:moveTo>
                <a:lnTo>
                  <a:pt x="3091307" y="330708"/>
                </a:lnTo>
                <a:lnTo>
                  <a:pt x="3091307" y="284988"/>
                </a:lnTo>
                <a:lnTo>
                  <a:pt x="3867531" y="284988"/>
                </a:lnTo>
              </a:path>
            </a:pathLst>
          </a:custGeom>
          <a:ln w="19812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1400">
              <a:latin typeface="Arial Narrow" panose="020B0606020202030204" pitchFamily="34" charset="0"/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0D35E7BE-2956-4780-B1AC-E344C85E410C}"/>
              </a:ext>
            </a:extLst>
          </p:cNvPr>
          <p:cNvSpPr txBox="1"/>
          <p:nvPr/>
        </p:nvSpPr>
        <p:spPr>
          <a:xfrm>
            <a:off x="8279228" y="2520539"/>
            <a:ext cx="104394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600" b="1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5.</a:t>
            </a:r>
            <a:r>
              <a:rPr lang="ru-RU" sz="1600" b="1" spc="-80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 </a:t>
            </a:r>
            <a:r>
              <a:rPr lang="ru-RU" sz="1600" b="1" spc="-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ДАННЫЕ</a:t>
            </a:r>
            <a:endParaRPr lang="ru-RU" sz="1600" dirty="0">
              <a:latin typeface="Arial Narrow" panose="020B0606020202030204" pitchFamily="34" charset="0"/>
              <a:cs typeface="Tahoma"/>
            </a:endParaRPr>
          </a:p>
        </p:txBody>
      </p:sp>
      <p:sp>
        <p:nvSpPr>
          <p:cNvPr id="19" name="object 8">
            <a:extLst>
              <a:ext uri="{FF2B5EF4-FFF2-40B4-BE49-F238E27FC236}">
                <a16:creationId xmlns="" xmlns:a16="http://schemas.microsoft.com/office/drawing/2014/main" id="{56B61816-E582-4CDF-A9B7-3753BDD1FB93}"/>
              </a:ext>
            </a:extLst>
          </p:cNvPr>
          <p:cNvSpPr txBox="1"/>
          <p:nvPr/>
        </p:nvSpPr>
        <p:spPr>
          <a:xfrm>
            <a:off x="8215600" y="4537426"/>
            <a:ext cx="234924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600" b="1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6.</a:t>
            </a:r>
            <a:r>
              <a:rPr lang="ru-RU" sz="1600" b="1" spc="-8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 </a:t>
            </a:r>
            <a:r>
              <a:rPr lang="ru-RU" sz="1600" b="1" spc="-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СЕРВИСЫ ДЛЯ </a:t>
            </a:r>
            <a:r>
              <a:rPr lang="en-US" sz="1600" b="1" spc="-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EDTECH </a:t>
            </a:r>
            <a:endParaRPr lang="en-US" sz="1600" dirty="0">
              <a:latin typeface="Arial Narrow" panose="020B0606020202030204" pitchFamily="34" charset="0"/>
              <a:cs typeface="Tahoma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85CA7142-A938-4660-BA98-D356F077C9CA}"/>
              </a:ext>
            </a:extLst>
          </p:cNvPr>
          <p:cNvSpPr txBox="1"/>
          <p:nvPr/>
        </p:nvSpPr>
        <p:spPr>
          <a:xfrm>
            <a:off x="8215601" y="921862"/>
            <a:ext cx="268986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600" b="1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4.</a:t>
            </a:r>
            <a:r>
              <a:rPr lang="ru-RU" sz="1600" b="1" spc="-40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 </a:t>
            </a:r>
            <a:r>
              <a:rPr lang="ru-RU" sz="1600" b="1" spc="-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МОНИТОРИНГ</a:t>
            </a:r>
            <a:endParaRPr lang="ru-RU" sz="1600" dirty="0">
              <a:latin typeface="Arial Narrow" panose="020B0606020202030204" pitchFamily="34" charset="0"/>
              <a:cs typeface="Tahoma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08A47DE9-2FE0-4A56-9274-3CD279877F38}"/>
              </a:ext>
            </a:extLst>
          </p:cNvPr>
          <p:cNvSpPr txBox="1"/>
          <p:nvPr/>
        </p:nvSpPr>
        <p:spPr>
          <a:xfrm>
            <a:off x="661081" y="1005683"/>
            <a:ext cx="216662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b="1" spc="-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1.</a:t>
            </a:r>
            <a:r>
              <a:rPr lang="ru-RU" b="1" spc="-1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 </a:t>
            </a:r>
            <a:r>
              <a:rPr lang="ru-RU" b="1" spc="-11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ВЗАИМОДЕЙСТВИЕ </a:t>
            </a:r>
            <a:endParaRPr lang="ru-RU" dirty="0">
              <a:latin typeface="Arial Narrow" panose="020B0606020202030204" pitchFamily="34" charset="0"/>
              <a:cs typeface="Tahoma"/>
            </a:endParaRPr>
          </a:p>
        </p:txBody>
      </p:sp>
      <p:sp>
        <p:nvSpPr>
          <p:cNvPr id="22" name="object 11">
            <a:extLst>
              <a:ext uri="{FF2B5EF4-FFF2-40B4-BE49-F238E27FC236}">
                <a16:creationId xmlns="" xmlns:a16="http://schemas.microsoft.com/office/drawing/2014/main" id="{2EE3CBBC-1F15-452A-A955-33CE214E84A1}"/>
              </a:ext>
            </a:extLst>
          </p:cNvPr>
          <p:cNvSpPr txBox="1"/>
          <p:nvPr/>
        </p:nvSpPr>
        <p:spPr>
          <a:xfrm>
            <a:off x="659863" y="2829911"/>
            <a:ext cx="238887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600" b="1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2.</a:t>
            </a:r>
            <a:r>
              <a:rPr lang="ru-RU" sz="1600" b="1" spc="-31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 </a:t>
            </a:r>
            <a:r>
              <a:rPr lang="ru-RU" sz="1600" b="1" spc="-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ЦИФРОВОЙ ПРОФИЛЬ</a:t>
            </a:r>
            <a:endParaRPr lang="ru-RU" sz="1600" dirty="0">
              <a:latin typeface="Arial Narrow" panose="020B0606020202030204" pitchFamily="34" charset="0"/>
              <a:cs typeface="Tahoma"/>
            </a:endParaRPr>
          </a:p>
        </p:txBody>
      </p:sp>
      <p:sp>
        <p:nvSpPr>
          <p:cNvPr id="23" name="object 12">
            <a:extLst>
              <a:ext uri="{FF2B5EF4-FFF2-40B4-BE49-F238E27FC236}">
                <a16:creationId xmlns="" xmlns:a16="http://schemas.microsoft.com/office/drawing/2014/main" id="{079D3A0E-03B4-4712-8AF4-0FD8BE1BA639}"/>
              </a:ext>
            </a:extLst>
          </p:cNvPr>
          <p:cNvSpPr txBox="1"/>
          <p:nvPr/>
        </p:nvSpPr>
        <p:spPr>
          <a:xfrm>
            <a:off x="668701" y="4352640"/>
            <a:ext cx="26838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1600" b="1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3.</a:t>
            </a:r>
            <a:r>
              <a:rPr lang="ru-RU" sz="1600" b="1" spc="-31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 </a:t>
            </a:r>
            <a:r>
              <a:rPr lang="ru-RU" sz="1600" b="1" spc="-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ЦИФРОВЫЕ ИНСТРУМЕНТЫ МНВО</a:t>
            </a:r>
            <a:endParaRPr lang="ru-RU" sz="1600" dirty="0">
              <a:latin typeface="Arial Narrow" panose="020B0606020202030204" pitchFamily="34" charset="0"/>
              <a:cs typeface="Tahoma"/>
            </a:endParaRPr>
          </a:p>
        </p:txBody>
      </p:sp>
      <p:sp>
        <p:nvSpPr>
          <p:cNvPr id="24" name="object 14">
            <a:extLst>
              <a:ext uri="{FF2B5EF4-FFF2-40B4-BE49-F238E27FC236}">
                <a16:creationId xmlns="" xmlns:a16="http://schemas.microsoft.com/office/drawing/2014/main" id="{48892F49-E201-4D61-9D78-84D45F3E19FD}"/>
              </a:ext>
            </a:extLst>
          </p:cNvPr>
          <p:cNvSpPr txBox="1"/>
          <p:nvPr/>
        </p:nvSpPr>
        <p:spPr>
          <a:xfrm>
            <a:off x="662605" y="1603091"/>
            <a:ext cx="2916731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1500" spc="-40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Обмен данными за счет интеграции платформы со всеми </a:t>
            </a:r>
            <a:r>
              <a:rPr lang="en-GB" sz="1500" spc="-40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LMS</a:t>
            </a:r>
            <a:r>
              <a:rPr lang="ru-RU" sz="1500" spc="-40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 ВУЗов в том числе через </a:t>
            </a:r>
            <a:r>
              <a:rPr lang="en-GB" sz="1500" spc="-40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API</a:t>
            </a:r>
            <a:r>
              <a:rPr lang="ru-RU" sz="1500" spc="-40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 и государственными ИС и БД</a:t>
            </a:r>
            <a:endParaRPr sz="1500" dirty="0">
              <a:latin typeface="Arial Narrow" panose="020B0606020202030204" pitchFamily="34" charset="0"/>
              <a:cs typeface="Tahoma"/>
            </a:endParaRPr>
          </a:p>
        </p:txBody>
      </p:sp>
      <p:sp>
        <p:nvSpPr>
          <p:cNvPr id="25" name="object 15">
            <a:extLst>
              <a:ext uri="{FF2B5EF4-FFF2-40B4-BE49-F238E27FC236}">
                <a16:creationId xmlns="" xmlns:a16="http://schemas.microsoft.com/office/drawing/2014/main" id="{9C405CA0-D92B-4BDB-803F-19A1E887A3B7}"/>
              </a:ext>
            </a:extLst>
          </p:cNvPr>
          <p:cNvSpPr txBox="1"/>
          <p:nvPr/>
        </p:nvSpPr>
        <p:spPr>
          <a:xfrm>
            <a:off x="653880" y="3233316"/>
            <a:ext cx="279908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1500" spc="-3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Формирование цифрового профиля студента, </a:t>
            </a:r>
            <a:r>
              <a:rPr lang="en-US" sz="1500" spc="-3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student life track </a:t>
            </a:r>
            <a:r>
              <a:rPr lang="en-GB" sz="1500" spc="-3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(</a:t>
            </a:r>
            <a:r>
              <a:rPr lang="ru-RU" sz="1500" spc="-3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личные данные студента, успеваемость и др.)</a:t>
            </a:r>
            <a:endParaRPr sz="1500" dirty="0">
              <a:latin typeface="Arial Narrow" panose="020B0606020202030204" pitchFamily="34" charset="0"/>
              <a:cs typeface="Tahoma"/>
            </a:endParaRPr>
          </a:p>
        </p:txBody>
      </p:sp>
      <p:sp>
        <p:nvSpPr>
          <p:cNvPr id="26" name="object 16">
            <a:extLst>
              <a:ext uri="{FF2B5EF4-FFF2-40B4-BE49-F238E27FC236}">
                <a16:creationId xmlns="" xmlns:a16="http://schemas.microsoft.com/office/drawing/2014/main" id="{9AB573F0-AF6E-4DCA-A272-1698E25A6C40}"/>
              </a:ext>
            </a:extLst>
          </p:cNvPr>
          <p:cNvSpPr txBox="1"/>
          <p:nvPr/>
        </p:nvSpPr>
        <p:spPr>
          <a:xfrm>
            <a:off x="668701" y="4968294"/>
            <a:ext cx="4392295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1500" spc="-5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Цифровые документы, цифровые формы строгой отчетности, статистические данные, сервисы для оказания государственных услуг</a:t>
            </a:r>
            <a:endParaRPr sz="1500" dirty="0">
              <a:latin typeface="Arial Narrow" panose="020B0606020202030204" pitchFamily="34" charset="0"/>
              <a:cs typeface="Tahoma"/>
            </a:endParaRPr>
          </a:p>
        </p:txBody>
      </p:sp>
      <p:sp>
        <p:nvSpPr>
          <p:cNvPr id="27" name="object 17">
            <a:extLst>
              <a:ext uri="{FF2B5EF4-FFF2-40B4-BE49-F238E27FC236}">
                <a16:creationId xmlns="" xmlns:a16="http://schemas.microsoft.com/office/drawing/2014/main" id="{8CA297C6-3800-4B85-AD93-3B2E45628F1A}"/>
              </a:ext>
            </a:extLst>
          </p:cNvPr>
          <p:cNvSpPr txBox="1"/>
          <p:nvPr/>
        </p:nvSpPr>
        <p:spPr>
          <a:xfrm>
            <a:off x="8215600" y="4893406"/>
            <a:ext cx="3105151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1500" spc="-40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Предоставление цифровых сервисов </a:t>
            </a:r>
            <a:r>
              <a:rPr lang="en-GB" sz="1500" spc="-40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EdTech, </a:t>
            </a:r>
            <a:r>
              <a:rPr lang="ru-RU" sz="1500" spc="-40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безопасное подключение цифровых решений частного сектора</a:t>
            </a:r>
            <a:endParaRPr sz="1500" dirty="0">
              <a:latin typeface="Arial Narrow" panose="020B0606020202030204" pitchFamily="34" charset="0"/>
              <a:cs typeface="Tahoma"/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="" xmlns:a16="http://schemas.microsoft.com/office/drawing/2014/main" id="{9E23EE45-0F76-4254-AAA8-475EFA4EBBEC}"/>
              </a:ext>
            </a:extLst>
          </p:cNvPr>
          <p:cNvSpPr txBox="1"/>
          <p:nvPr/>
        </p:nvSpPr>
        <p:spPr>
          <a:xfrm>
            <a:off x="8295739" y="2876901"/>
            <a:ext cx="3249295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1500" spc="-4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У</a:t>
            </a:r>
            <a:r>
              <a:rPr sz="1500" spc="-45" dirty="0" err="1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п</a:t>
            </a:r>
            <a:r>
              <a:rPr sz="1500" spc="-40" dirty="0" err="1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р</a:t>
            </a:r>
            <a:r>
              <a:rPr sz="1500" spc="-35" dirty="0" err="1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ав</a:t>
            </a:r>
            <a:r>
              <a:rPr sz="1500" spc="-45" dirty="0" err="1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л</a:t>
            </a:r>
            <a:r>
              <a:rPr sz="1500" spc="-35" dirty="0" err="1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е</a:t>
            </a:r>
            <a:r>
              <a:rPr sz="1500" spc="-45" dirty="0" err="1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ни</a:t>
            </a:r>
            <a:r>
              <a:rPr lang="ru-RU" sz="1500" spc="-4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е</a:t>
            </a:r>
            <a:r>
              <a:rPr sz="1500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  </a:t>
            </a:r>
            <a:r>
              <a:rPr sz="1500" spc="-3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данными </a:t>
            </a:r>
            <a:r>
              <a:rPr sz="1500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с </a:t>
            </a:r>
            <a:r>
              <a:rPr sz="1500" spc="-3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обеспечением </a:t>
            </a:r>
            <a:r>
              <a:rPr sz="1500" spc="-31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 </a:t>
            </a:r>
            <a:r>
              <a:rPr sz="1500" spc="-3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всес</a:t>
            </a:r>
            <a:r>
              <a:rPr sz="1500" spc="-4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т</a:t>
            </a:r>
            <a:r>
              <a:rPr sz="1500" spc="-3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о</a:t>
            </a:r>
            <a:r>
              <a:rPr sz="1500" spc="-40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р</a:t>
            </a:r>
            <a:r>
              <a:rPr sz="1500" spc="-3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о</a:t>
            </a:r>
            <a:r>
              <a:rPr sz="1500" spc="-4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нн</a:t>
            </a:r>
            <a:r>
              <a:rPr sz="1500" spc="-3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ег</a:t>
            </a:r>
            <a:r>
              <a:rPr sz="1500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о </a:t>
            </a:r>
            <a:r>
              <a:rPr sz="1500" spc="-3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дос</a:t>
            </a:r>
            <a:r>
              <a:rPr sz="1500" spc="-4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т</a:t>
            </a:r>
            <a:r>
              <a:rPr sz="1500" spc="-40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у</a:t>
            </a:r>
            <a:r>
              <a:rPr sz="1500" spc="-4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п</a:t>
            </a:r>
            <a:r>
              <a:rPr sz="1500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а</a:t>
            </a:r>
            <a:r>
              <a:rPr sz="1500" spc="-10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 </a:t>
            </a:r>
            <a:r>
              <a:rPr sz="1500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в</a:t>
            </a:r>
            <a:r>
              <a:rPr sz="1500" spc="-4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 </a:t>
            </a:r>
            <a:r>
              <a:rPr sz="1500" spc="-40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р</a:t>
            </a:r>
            <a:r>
              <a:rPr sz="1500" spc="-3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е</a:t>
            </a:r>
            <a:r>
              <a:rPr sz="1500" spc="-40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ж</a:t>
            </a:r>
            <a:r>
              <a:rPr sz="1500" spc="-4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и</a:t>
            </a:r>
            <a:r>
              <a:rPr sz="1500" spc="-3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м</a:t>
            </a:r>
            <a:r>
              <a:rPr sz="1500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е  </a:t>
            </a:r>
            <a:r>
              <a:rPr sz="1500" spc="-40" dirty="0" err="1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ре</a:t>
            </a:r>
            <a:r>
              <a:rPr sz="1500" spc="-35" dirty="0" err="1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а</a:t>
            </a:r>
            <a:r>
              <a:rPr sz="1500" spc="-45" dirty="0" err="1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л</a:t>
            </a:r>
            <a:r>
              <a:rPr sz="1500" spc="-35" dirty="0" err="1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ь</a:t>
            </a:r>
            <a:r>
              <a:rPr sz="1500" spc="-45" dirty="0" err="1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н</a:t>
            </a:r>
            <a:r>
              <a:rPr sz="1500" spc="-40" dirty="0" err="1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ог</a:t>
            </a:r>
            <a:r>
              <a:rPr sz="1500" dirty="0" err="1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о</a:t>
            </a:r>
            <a:r>
              <a:rPr sz="1500" spc="-4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 </a:t>
            </a:r>
            <a:r>
              <a:rPr sz="1500" spc="-35" dirty="0" err="1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в</a:t>
            </a:r>
            <a:r>
              <a:rPr sz="1500" spc="-40" dirty="0" err="1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реме</a:t>
            </a:r>
            <a:r>
              <a:rPr sz="1500" spc="-45" dirty="0" err="1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ни</a:t>
            </a:r>
            <a:r>
              <a:rPr lang="ru-RU" sz="1500" spc="-4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 для </a:t>
            </a:r>
            <a:r>
              <a:rPr lang="en-GB" sz="1500" spc="-4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Data driven </a:t>
            </a:r>
            <a:r>
              <a:rPr lang="ru-RU" sz="1500" spc="-4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решений</a:t>
            </a:r>
            <a:r>
              <a:rPr sz="1500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,</a:t>
            </a:r>
            <a:r>
              <a:rPr sz="1500" spc="-8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 </a:t>
            </a:r>
            <a:r>
              <a:rPr lang="ru-RU" sz="1500" spc="-2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предиктивная аналитики, визуализация через </a:t>
            </a:r>
            <a:r>
              <a:rPr lang="ru-RU" sz="1500" spc="-25" dirty="0" err="1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дашборды</a:t>
            </a:r>
            <a:endParaRPr sz="1500" dirty="0">
              <a:latin typeface="Arial Narrow" panose="020B0606020202030204" pitchFamily="34" charset="0"/>
              <a:cs typeface="Tahoma"/>
            </a:endParaRPr>
          </a:p>
        </p:txBody>
      </p:sp>
      <p:sp>
        <p:nvSpPr>
          <p:cNvPr id="29" name="object 19">
            <a:extLst>
              <a:ext uri="{FF2B5EF4-FFF2-40B4-BE49-F238E27FC236}">
                <a16:creationId xmlns="" xmlns:a16="http://schemas.microsoft.com/office/drawing/2014/main" id="{874C2E2E-0DBA-4260-B20A-BE1E5798A427}"/>
              </a:ext>
            </a:extLst>
          </p:cNvPr>
          <p:cNvSpPr txBox="1"/>
          <p:nvPr/>
        </p:nvSpPr>
        <p:spPr>
          <a:xfrm>
            <a:off x="8215601" y="1312641"/>
            <a:ext cx="344170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1500" spc="-31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Мониторинг текущего состояния</a:t>
            </a:r>
            <a:r>
              <a:rPr sz="1500" spc="-31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 </a:t>
            </a:r>
            <a:r>
              <a:rPr sz="1500" dirty="0" err="1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и</a:t>
            </a:r>
            <a:r>
              <a:rPr sz="1500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 </a:t>
            </a:r>
            <a:r>
              <a:rPr sz="1500" spc="-40" dirty="0" err="1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оптимизация</a:t>
            </a:r>
            <a:r>
              <a:rPr sz="1500" spc="-40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 </a:t>
            </a:r>
            <a:r>
              <a:rPr sz="1500" spc="-45" dirty="0" err="1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п</a:t>
            </a:r>
            <a:r>
              <a:rPr sz="1500" spc="-40" dirty="0" err="1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ро</a:t>
            </a:r>
            <a:r>
              <a:rPr sz="1500" spc="-45" dirty="0" err="1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ц</a:t>
            </a:r>
            <a:r>
              <a:rPr sz="1500" spc="-40" dirty="0" err="1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е</a:t>
            </a:r>
            <a:r>
              <a:rPr sz="1500" spc="-35" dirty="0" err="1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сс</a:t>
            </a:r>
            <a:r>
              <a:rPr sz="1500" spc="-40" dirty="0" err="1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о</a:t>
            </a:r>
            <a:r>
              <a:rPr sz="1500" dirty="0" err="1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в</a:t>
            </a:r>
            <a:r>
              <a:rPr sz="1500" spc="-2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 </a:t>
            </a:r>
            <a:r>
              <a:rPr sz="1500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в</a:t>
            </a:r>
            <a:r>
              <a:rPr sz="1500" spc="-51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 </a:t>
            </a:r>
            <a:r>
              <a:rPr sz="1500" spc="-3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с</a:t>
            </a:r>
            <a:r>
              <a:rPr sz="1500" spc="-40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оо</a:t>
            </a:r>
            <a:r>
              <a:rPr sz="1500" spc="-4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т</a:t>
            </a:r>
            <a:r>
              <a:rPr sz="1500" spc="-3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в</a:t>
            </a:r>
            <a:r>
              <a:rPr sz="1500" spc="-51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е</a:t>
            </a:r>
            <a:r>
              <a:rPr sz="1500" spc="-4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т</a:t>
            </a:r>
            <a:r>
              <a:rPr sz="1500" spc="-51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с</a:t>
            </a:r>
            <a:r>
              <a:rPr sz="1500" spc="-4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тви</a:t>
            </a:r>
            <a:r>
              <a:rPr sz="1500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и</a:t>
            </a:r>
            <a:r>
              <a:rPr sz="1500" spc="-100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 </a:t>
            </a:r>
            <a:r>
              <a:rPr sz="1500" dirty="0" err="1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с</a:t>
            </a:r>
            <a:r>
              <a:rPr sz="1500" spc="-8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 </a:t>
            </a:r>
            <a:r>
              <a:rPr sz="1500" spc="-45" dirty="0" err="1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п</a:t>
            </a:r>
            <a:r>
              <a:rPr sz="1500" spc="-40" dirty="0" err="1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ере</a:t>
            </a:r>
            <a:r>
              <a:rPr sz="1500" spc="-35" dirty="0" err="1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д</a:t>
            </a:r>
            <a:r>
              <a:rPr sz="1500" spc="-40" dirty="0" err="1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о</a:t>
            </a:r>
            <a:r>
              <a:rPr sz="1500" spc="-35" dirty="0" err="1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вы</a:t>
            </a:r>
            <a:r>
              <a:rPr sz="1500" spc="-40" dirty="0" err="1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м</a:t>
            </a:r>
            <a:r>
              <a:rPr sz="1500" dirty="0" err="1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и</a:t>
            </a:r>
            <a:r>
              <a:rPr lang="ru-RU" sz="1500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 </a:t>
            </a:r>
            <a:r>
              <a:rPr sz="1500" spc="-35" dirty="0" err="1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трендами</a:t>
            </a:r>
            <a:r>
              <a:rPr sz="1500" spc="-2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 </a:t>
            </a:r>
            <a:r>
              <a:rPr lang="ru-RU" sz="1500" spc="-4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цифровизации</a:t>
            </a:r>
            <a:endParaRPr sz="1500" dirty="0">
              <a:latin typeface="Arial Narrow" panose="020B0606020202030204" pitchFamily="34" charset="0"/>
              <a:cs typeface="Tahoma"/>
            </a:endParaRPr>
          </a:p>
        </p:txBody>
      </p:sp>
      <p:grpSp>
        <p:nvGrpSpPr>
          <p:cNvPr id="30" name="object 21">
            <a:extLst>
              <a:ext uri="{FF2B5EF4-FFF2-40B4-BE49-F238E27FC236}">
                <a16:creationId xmlns="" xmlns:a16="http://schemas.microsoft.com/office/drawing/2014/main" id="{66102430-A11E-4652-8B3A-9A76E0F03103}"/>
              </a:ext>
            </a:extLst>
          </p:cNvPr>
          <p:cNvGrpSpPr/>
          <p:nvPr/>
        </p:nvGrpSpPr>
        <p:grpSpPr>
          <a:xfrm>
            <a:off x="4258533" y="1349091"/>
            <a:ext cx="3475991" cy="3409315"/>
            <a:chOff x="4346447" y="1947672"/>
            <a:chExt cx="3475990" cy="3409315"/>
          </a:xfrm>
        </p:grpSpPr>
        <p:sp>
          <p:nvSpPr>
            <p:cNvPr id="31" name="object 22">
              <a:extLst>
                <a:ext uri="{FF2B5EF4-FFF2-40B4-BE49-F238E27FC236}">
                  <a16:creationId xmlns="" xmlns:a16="http://schemas.microsoft.com/office/drawing/2014/main" id="{7FE1DF46-2176-45C6-BEB4-93213D726F5E}"/>
                </a:ext>
              </a:extLst>
            </p:cNvPr>
            <p:cNvSpPr/>
            <p:nvPr/>
          </p:nvSpPr>
          <p:spPr>
            <a:xfrm>
              <a:off x="4596384" y="1947671"/>
              <a:ext cx="3225800" cy="3409315"/>
            </a:xfrm>
            <a:custGeom>
              <a:avLst/>
              <a:gdLst/>
              <a:ahLst/>
              <a:cxnLst/>
              <a:rect l="l" t="t" r="r" b="b"/>
              <a:pathLst>
                <a:path w="3225800" h="3409315">
                  <a:moveTo>
                    <a:pt x="1453515" y="0"/>
                  </a:moveTo>
                  <a:lnTo>
                    <a:pt x="1414653" y="508"/>
                  </a:lnTo>
                  <a:lnTo>
                    <a:pt x="1376045" y="1778"/>
                  </a:lnTo>
                  <a:lnTo>
                    <a:pt x="1337564" y="3937"/>
                  </a:lnTo>
                  <a:lnTo>
                    <a:pt x="1299210" y="7112"/>
                  </a:lnTo>
                  <a:lnTo>
                    <a:pt x="1260983" y="11049"/>
                  </a:lnTo>
                  <a:lnTo>
                    <a:pt x="1223010" y="15875"/>
                  </a:lnTo>
                  <a:lnTo>
                    <a:pt x="1185291" y="21463"/>
                  </a:lnTo>
                  <a:lnTo>
                    <a:pt x="1147699" y="27940"/>
                  </a:lnTo>
                  <a:lnTo>
                    <a:pt x="1073277" y="43434"/>
                  </a:lnTo>
                  <a:lnTo>
                    <a:pt x="999744" y="62230"/>
                  </a:lnTo>
                  <a:lnTo>
                    <a:pt x="927481" y="84328"/>
                  </a:lnTo>
                  <a:lnTo>
                    <a:pt x="856361" y="109474"/>
                  </a:lnTo>
                  <a:lnTo>
                    <a:pt x="786511" y="137795"/>
                  </a:lnTo>
                  <a:lnTo>
                    <a:pt x="718185" y="169164"/>
                  </a:lnTo>
                  <a:lnTo>
                    <a:pt x="651256" y="203581"/>
                  </a:lnTo>
                  <a:lnTo>
                    <a:pt x="585978" y="240919"/>
                  </a:lnTo>
                  <a:lnTo>
                    <a:pt x="522478" y="281178"/>
                  </a:lnTo>
                  <a:lnTo>
                    <a:pt x="460756" y="324231"/>
                  </a:lnTo>
                  <a:lnTo>
                    <a:pt x="400939" y="370078"/>
                  </a:lnTo>
                  <a:lnTo>
                    <a:pt x="343281" y="418592"/>
                  </a:lnTo>
                  <a:lnTo>
                    <a:pt x="287655" y="469773"/>
                  </a:lnTo>
                  <a:lnTo>
                    <a:pt x="234188" y="523621"/>
                  </a:lnTo>
                  <a:lnTo>
                    <a:pt x="183134" y="580009"/>
                  </a:lnTo>
                  <a:lnTo>
                    <a:pt x="134620" y="638937"/>
                  </a:lnTo>
                  <a:lnTo>
                    <a:pt x="111252" y="669290"/>
                  </a:lnTo>
                  <a:lnTo>
                    <a:pt x="88519" y="700151"/>
                  </a:lnTo>
                  <a:lnTo>
                    <a:pt x="66421" y="731774"/>
                  </a:lnTo>
                  <a:lnTo>
                    <a:pt x="45085" y="763905"/>
                  </a:lnTo>
                  <a:lnTo>
                    <a:pt x="24384" y="796544"/>
                  </a:lnTo>
                  <a:lnTo>
                    <a:pt x="1453515" y="1671701"/>
                  </a:lnTo>
                  <a:lnTo>
                    <a:pt x="1453515" y="0"/>
                  </a:lnTo>
                  <a:close/>
                </a:path>
                <a:path w="3225800" h="3409315">
                  <a:moveTo>
                    <a:pt x="1529842" y="3408680"/>
                  </a:moveTo>
                  <a:lnTo>
                    <a:pt x="1502283" y="1717548"/>
                  </a:lnTo>
                  <a:lnTo>
                    <a:pt x="0" y="2561463"/>
                  </a:lnTo>
                  <a:lnTo>
                    <a:pt x="19939" y="2594483"/>
                  </a:lnTo>
                  <a:lnTo>
                    <a:pt x="40640" y="2626995"/>
                  </a:lnTo>
                  <a:lnTo>
                    <a:pt x="62103" y="2658872"/>
                  </a:lnTo>
                  <a:lnTo>
                    <a:pt x="84074" y="2690241"/>
                  </a:lnTo>
                  <a:lnTo>
                    <a:pt x="106807" y="2720975"/>
                  </a:lnTo>
                  <a:lnTo>
                    <a:pt x="130175" y="2751201"/>
                  </a:lnTo>
                  <a:lnTo>
                    <a:pt x="154178" y="2780792"/>
                  </a:lnTo>
                  <a:lnTo>
                    <a:pt x="203962" y="2838323"/>
                  </a:lnTo>
                  <a:lnTo>
                    <a:pt x="256159" y="2893314"/>
                  </a:lnTo>
                  <a:lnTo>
                    <a:pt x="310515" y="2945892"/>
                  </a:lnTo>
                  <a:lnTo>
                    <a:pt x="367284" y="2995930"/>
                  </a:lnTo>
                  <a:lnTo>
                    <a:pt x="425958" y="3043428"/>
                  </a:lnTo>
                  <a:lnTo>
                    <a:pt x="486664" y="3088259"/>
                  </a:lnTo>
                  <a:lnTo>
                    <a:pt x="549275" y="3130423"/>
                  </a:lnTo>
                  <a:lnTo>
                    <a:pt x="613791" y="3169793"/>
                  </a:lnTo>
                  <a:lnTo>
                    <a:pt x="679831" y="3206369"/>
                  </a:lnTo>
                  <a:lnTo>
                    <a:pt x="747522" y="3240151"/>
                  </a:lnTo>
                  <a:lnTo>
                    <a:pt x="816737" y="3271012"/>
                  </a:lnTo>
                  <a:lnTo>
                    <a:pt x="887349" y="3298952"/>
                  </a:lnTo>
                  <a:lnTo>
                    <a:pt x="959231" y="3323844"/>
                  </a:lnTo>
                  <a:lnTo>
                    <a:pt x="1032256" y="3345561"/>
                  </a:lnTo>
                  <a:lnTo>
                    <a:pt x="1069213" y="3355340"/>
                  </a:lnTo>
                  <a:lnTo>
                    <a:pt x="1106424" y="3364230"/>
                  </a:lnTo>
                  <a:lnTo>
                    <a:pt x="1144016" y="3372358"/>
                  </a:lnTo>
                  <a:lnTo>
                    <a:pt x="1181608" y="3379724"/>
                  </a:lnTo>
                  <a:lnTo>
                    <a:pt x="1219581" y="3386328"/>
                  </a:lnTo>
                  <a:lnTo>
                    <a:pt x="1257808" y="3392043"/>
                  </a:lnTo>
                  <a:lnTo>
                    <a:pt x="1296162" y="3396869"/>
                  </a:lnTo>
                  <a:lnTo>
                    <a:pt x="1334643" y="3401060"/>
                  </a:lnTo>
                  <a:lnTo>
                    <a:pt x="1373378" y="3404235"/>
                  </a:lnTo>
                  <a:lnTo>
                    <a:pt x="1412240" y="3406648"/>
                  </a:lnTo>
                  <a:lnTo>
                    <a:pt x="1451356" y="3408172"/>
                  </a:lnTo>
                  <a:lnTo>
                    <a:pt x="1490472" y="3408807"/>
                  </a:lnTo>
                  <a:lnTo>
                    <a:pt x="1529842" y="3408680"/>
                  </a:lnTo>
                  <a:close/>
                </a:path>
                <a:path w="3225800" h="3409315">
                  <a:moveTo>
                    <a:pt x="2971546" y="813054"/>
                  </a:moveTo>
                  <a:lnTo>
                    <a:pt x="2950972" y="780923"/>
                  </a:lnTo>
                  <a:lnTo>
                    <a:pt x="2929636" y="749300"/>
                  </a:lnTo>
                  <a:lnTo>
                    <a:pt x="2885059" y="687705"/>
                  </a:lnTo>
                  <a:lnTo>
                    <a:pt x="2837688" y="628396"/>
                  </a:lnTo>
                  <a:lnTo>
                    <a:pt x="2787904" y="571373"/>
                  </a:lnTo>
                  <a:lnTo>
                    <a:pt x="2735580" y="516636"/>
                  </a:lnTo>
                  <a:lnTo>
                    <a:pt x="2680843" y="464439"/>
                  </a:lnTo>
                  <a:lnTo>
                    <a:pt x="2623947" y="414655"/>
                  </a:lnTo>
                  <a:lnTo>
                    <a:pt x="2564892" y="367284"/>
                  </a:lnTo>
                  <a:lnTo>
                    <a:pt x="2503678" y="322580"/>
                  </a:lnTo>
                  <a:lnTo>
                    <a:pt x="2440686" y="280543"/>
                  </a:lnTo>
                  <a:lnTo>
                    <a:pt x="2375662" y="241173"/>
                  </a:lnTo>
                  <a:lnTo>
                    <a:pt x="2308987" y="204470"/>
                  </a:lnTo>
                  <a:lnTo>
                    <a:pt x="2240661" y="170688"/>
                  </a:lnTo>
                  <a:lnTo>
                    <a:pt x="2205863" y="154813"/>
                  </a:lnTo>
                  <a:lnTo>
                    <a:pt x="2170811" y="139700"/>
                  </a:lnTo>
                  <a:lnTo>
                    <a:pt x="2135251" y="125349"/>
                  </a:lnTo>
                  <a:lnTo>
                    <a:pt x="2099437" y="111633"/>
                  </a:lnTo>
                  <a:lnTo>
                    <a:pt x="2063242" y="98679"/>
                  </a:lnTo>
                  <a:lnTo>
                    <a:pt x="2026793" y="86614"/>
                  </a:lnTo>
                  <a:lnTo>
                    <a:pt x="1989963" y="75184"/>
                  </a:lnTo>
                  <a:lnTo>
                    <a:pt x="1952739" y="64516"/>
                  </a:lnTo>
                  <a:lnTo>
                    <a:pt x="1915414" y="54610"/>
                  </a:lnTo>
                  <a:lnTo>
                    <a:pt x="1877695" y="45593"/>
                  </a:lnTo>
                  <a:lnTo>
                    <a:pt x="1839722" y="37211"/>
                  </a:lnTo>
                  <a:lnTo>
                    <a:pt x="1801622" y="29718"/>
                  </a:lnTo>
                  <a:lnTo>
                    <a:pt x="1763141" y="22987"/>
                  </a:lnTo>
                  <a:lnTo>
                    <a:pt x="1724533" y="17145"/>
                  </a:lnTo>
                  <a:lnTo>
                    <a:pt x="1685671" y="12065"/>
                  </a:lnTo>
                  <a:lnTo>
                    <a:pt x="1646555" y="7747"/>
                  </a:lnTo>
                  <a:lnTo>
                    <a:pt x="1607312" y="4318"/>
                  </a:lnTo>
                  <a:lnTo>
                    <a:pt x="1567942" y="1778"/>
                  </a:lnTo>
                  <a:lnTo>
                    <a:pt x="1528318" y="0"/>
                  </a:lnTo>
                  <a:lnTo>
                    <a:pt x="1478280" y="1641221"/>
                  </a:lnTo>
                  <a:lnTo>
                    <a:pt x="2971546" y="813054"/>
                  </a:lnTo>
                  <a:close/>
                </a:path>
                <a:path w="3225800" h="3409315">
                  <a:moveTo>
                    <a:pt x="3225800" y="1670939"/>
                  </a:moveTo>
                  <a:lnTo>
                    <a:pt x="3224022" y="1597914"/>
                  </a:lnTo>
                  <a:lnTo>
                    <a:pt x="3218688" y="1524889"/>
                  </a:lnTo>
                  <a:lnTo>
                    <a:pt x="3209925" y="1452245"/>
                  </a:lnTo>
                  <a:lnTo>
                    <a:pt x="3197733" y="1379855"/>
                  </a:lnTo>
                  <a:lnTo>
                    <a:pt x="3182112" y="1308100"/>
                  </a:lnTo>
                  <a:lnTo>
                    <a:pt x="3163062" y="1236853"/>
                  </a:lnTo>
                  <a:lnTo>
                    <a:pt x="3140456" y="1166368"/>
                  </a:lnTo>
                  <a:lnTo>
                    <a:pt x="3114548" y="1096772"/>
                  </a:lnTo>
                  <a:lnTo>
                    <a:pt x="3085211" y="1028065"/>
                  </a:lnTo>
                  <a:lnTo>
                    <a:pt x="3052572" y="960374"/>
                  </a:lnTo>
                  <a:lnTo>
                    <a:pt x="3016377" y="893826"/>
                  </a:lnTo>
                  <a:lnTo>
                    <a:pt x="2996946" y="861060"/>
                  </a:lnTo>
                  <a:lnTo>
                    <a:pt x="1488948" y="1684909"/>
                  </a:lnTo>
                  <a:lnTo>
                    <a:pt x="1540852" y="1709559"/>
                  </a:lnTo>
                  <a:lnTo>
                    <a:pt x="1602740" y="3395218"/>
                  </a:lnTo>
                  <a:lnTo>
                    <a:pt x="1641221" y="3393821"/>
                  </a:lnTo>
                  <a:lnTo>
                    <a:pt x="1679575" y="3391535"/>
                  </a:lnTo>
                  <a:lnTo>
                    <a:pt x="1717675" y="3388487"/>
                  </a:lnTo>
                  <a:lnTo>
                    <a:pt x="1755648" y="3384423"/>
                  </a:lnTo>
                  <a:lnTo>
                    <a:pt x="1793494" y="3379724"/>
                  </a:lnTo>
                  <a:lnTo>
                    <a:pt x="1868297" y="3367532"/>
                  </a:lnTo>
                  <a:lnTo>
                    <a:pt x="1942211" y="3352165"/>
                  </a:lnTo>
                  <a:lnTo>
                    <a:pt x="2014982" y="3333496"/>
                  </a:lnTo>
                  <a:lnTo>
                    <a:pt x="2086737" y="3311652"/>
                  </a:lnTo>
                  <a:lnTo>
                    <a:pt x="2157095" y="3286633"/>
                  </a:lnTo>
                  <a:lnTo>
                    <a:pt x="2226183" y="3258693"/>
                  </a:lnTo>
                  <a:lnTo>
                    <a:pt x="2293747" y="3227705"/>
                  </a:lnTo>
                  <a:lnTo>
                    <a:pt x="2359914" y="3193669"/>
                  </a:lnTo>
                  <a:lnTo>
                    <a:pt x="2424303" y="3156839"/>
                  </a:lnTo>
                  <a:lnTo>
                    <a:pt x="2487041" y="3117215"/>
                  </a:lnTo>
                  <a:lnTo>
                    <a:pt x="2548001" y="3074797"/>
                  </a:lnTo>
                  <a:lnTo>
                    <a:pt x="2606929" y="3029585"/>
                  </a:lnTo>
                  <a:lnTo>
                    <a:pt x="2663952" y="2981833"/>
                  </a:lnTo>
                  <a:lnTo>
                    <a:pt x="2718689" y="2931414"/>
                  </a:lnTo>
                  <a:lnTo>
                    <a:pt x="2771394" y="2878582"/>
                  </a:lnTo>
                  <a:lnTo>
                    <a:pt x="2821686" y="2823210"/>
                  </a:lnTo>
                  <a:lnTo>
                    <a:pt x="2869692" y="2765425"/>
                  </a:lnTo>
                  <a:lnTo>
                    <a:pt x="2915031" y="2705227"/>
                  </a:lnTo>
                  <a:lnTo>
                    <a:pt x="2957957" y="2642870"/>
                  </a:lnTo>
                  <a:lnTo>
                    <a:pt x="2998089" y="2578227"/>
                  </a:lnTo>
                  <a:lnTo>
                    <a:pt x="3017139" y="2545080"/>
                  </a:lnTo>
                  <a:lnTo>
                    <a:pt x="3035427" y="2511298"/>
                  </a:lnTo>
                  <a:lnTo>
                    <a:pt x="1582166" y="1729168"/>
                  </a:lnTo>
                  <a:lnTo>
                    <a:pt x="3037078" y="2419858"/>
                  </a:lnTo>
                  <a:lnTo>
                    <a:pt x="3054731" y="2385949"/>
                  </a:lnTo>
                  <a:lnTo>
                    <a:pt x="3087370" y="2317496"/>
                  </a:lnTo>
                  <a:lnTo>
                    <a:pt x="3116580" y="2248027"/>
                  </a:lnTo>
                  <a:lnTo>
                    <a:pt x="3142361" y="2177669"/>
                  </a:lnTo>
                  <a:lnTo>
                    <a:pt x="3164713" y="2106549"/>
                  </a:lnTo>
                  <a:lnTo>
                    <a:pt x="3183509" y="2034921"/>
                  </a:lnTo>
                  <a:lnTo>
                    <a:pt x="3198876" y="1962658"/>
                  </a:lnTo>
                  <a:lnTo>
                    <a:pt x="3210814" y="1890141"/>
                  </a:lnTo>
                  <a:lnTo>
                    <a:pt x="3219323" y="1817243"/>
                  </a:lnTo>
                  <a:lnTo>
                    <a:pt x="3224276" y="1744091"/>
                  </a:lnTo>
                  <a:lnTo>
                    <a:pt x="3225546" y="1707515"/>
                  </a:lnTo>
                  <a:lnTo>
                    <a:pt x="3225800" y="1670939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sz="1400">
                <a:latin typeface="Arial Narrow" panose="020B0606020202030204" pitchFamily="34" charset="0"/>
              </a:endParaRPr>
            </a:p>
          </p:txBody>
        </p:sp>
        <p:pic>
          <p:nvPicPr>
            <p:cNvPr id="32" name="object 23">
              <a:extLst>
                <a:ext uri="{FF2B5EF4-FFF2-40B4-BE49-F238E27FC236}">
                  <a16:creationId xmlns="" xmlns:a16="http://schemas.microsoft.com/office/drawing/2014/main" id="{0352A412-7416-42CD-9BAE-271BA61BD35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85887" y="3781044"/>
              <a:ext cx="68579" cy="102107"/>
            </a:xfrm>
            <a:prstGeom prst="rect">
              <a:avLst/>
            </a:prstGeom>
          </p:spPr>
        </p:pic>
        <p:sp>
          <p:nvSpPr>
            <p:cNvPr id="33" name="object 24">
              <a:extLst>
                <a:ext uri="{FF2B5EF4-FFF2-40B4-BE49-F238E27FC236}">
                  <a16:creationId xmlns="" xmlns:a16="http://schemas.microsoft.com/office/drawing/2014/main" id="{9955BE4E-9AB5-44CA-9735-91074F7F0D0F}"/>
                </a:ext>
              </a:extLst>
            </p:cNvPr>
            <p:cNvSpPr/>
            <p:nvPr/>
          </p:nvSpPr>
          <p:spPr>
            <a:xfrm>
              <a:off x="7342631" y="3418332"/>
              <a:ext cx="294005" cy="117475"/>
            </a:xfrm>
            <a:custGeom>
              <a:avLst/>
              <a:gdLst/>
              <a:ahLst/>
              <a:cxnLst/>
              <a:rect l="l" t="t" r="r" b="b"/>
              <a:pathLst>
                <a:path w="294004" h="117475">
                  <a:moveTo>
                    <a:pt x="177419" y="0"/>
                  </a:moveTo>
                  <a:lnTo>
                    <a:pt x="125602" y="2539"/>
                  </a:lnTo>
                  <a:lnTo>
                    <a:pt x="77470" y="10032"/>
                  </a:lnTo>
                  <a:lnTo>
                    <a:pt x="37465" y="22225"/>
                  </a:lnTo>
                  <a:lnTo>
                    <a:pt x="0" y="58673"/>
                  </a:lnTo>
                  <a:lnTo>
                    <a:pt x="10160" y="79501"/>
                  </a:lnTo>
                  <a:lnTo>
                    <a:pt x="37465" y="95884"/>
                  </a:lnTo>
                  <a:lnTo>
                    <a:pt x="77470" y="107695"/>
                  </a:lnTo>
                  <a:lnTo>
                    <a:pt x="125602" y="114934"/>
                  </a:lnTo>
                  <a:lnTo>
                    <a:pt x="177419" y="117220"/>
                  </a:lnTo>
                  <a:lnTo>
                    <a:pt x="228473" y="114934"/>
                  </a:lnTo>
                  <a:lnTo>
                    <a:pt x="276606" y="107695"/>
                  </a:lnTo>
                  <a:lnTo>
                    <a:pt x="293877" y="102615"/>
                  </a:lnTo>
                  <a:lnTo>
                    <a:pt x="177419" y="102615"/>
                  </a:lnTo>
                  <a:lnTo>
                    <a:pt x="121412" y="99821"/>
                  </a:lnTo>
                  <a:lnTo>
                    <a:pt x="76200" y="92455"/>
                  </a:lnTo>
                  <a:lnTo>
                    <a:pt x="42799" y="82041"/>
                  </a:lnTo>
                  <a:lnTo>
                    <a:pt x="21971" y="70230"/>
                  </a:lnTo>
                  <a:lnTo>
                    <a:pt x="14732" y="58673"/>
                  </a:lnTo>
                  <a:lnTo>
                    <a:pt x="21971" y="46989"/>
                  </a:lnTo>
                  <a:lnTo>
                    <a:pt x="42799" y="35178"/>
                  </a:lnTo>
                  <a:lnTo>
                    <a:pt x="76200" y="24891"/>
                  </a:lnTo>
                  <a:lnTo>
                    <a:pt x="121412" y="17525"/>
                  </a:lnTo>
                  <a:lnTo>
                    <a:pt x="177419" y="14604"/>
                  </a:lnTo>
                  <a:lnTo>
                    <a:pt x="291846" y="14604"/>
                  </a:lnTo>
                  <a:lnTo>
                    <a:pt x="276606" y="10032"/>
                  </a:lnTo>
                  <a:lnTo>
                    <a:pt x="228473" y="2539"/>
                  </a:lnTo>
                  <a:lnTo>
                    <a:pt x="1774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00">
                <a:latin typeface="Arial Narrow" panose="020B0606020202030204" pitchFamily="34" charset="0"/>
              </a:endParaRPr>
            </a:p>
          </p:txBody>
        </p:sp>
        <p:pic>
          <p:nvPicPr>
            <p:cNvPr id="34" name="object 25">
              <a:extLst>
                <a:ext uri="{FF2B5EF4-FFF2-40B4-BE49-F238E27FC236}">
                  <a16:creationId xmlns="" xmlns:a16="http://schemas.microsoft.com/office/drawing/2014/main" id="{1FF00838-7614-44AF-85B7-18F1781FDF6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20050" y="3432936"/>
              <a:ext cx="177419" cy="88011"/>
            </a:xfrm>
            <a:prstGeom prst="rect">
              <a:avLst/>
            </a:prstGeom>
          </p:spPr>
        </p:pic>
        <p:sp>
          <p:nvSpPr>
            <p:cNvPr id="35" name="object 26">
              <a:extLst>
                <a:ext uri="{FF2B5EF4-FFF2-40B4-BE49-F238E27FC236}">
                  <a16:creationId xmlns="" xmlns:a16="http://schemas.microsoft.com/office/drawing/2014/main" id="{CAD96CCE-B1A5-42CF-ADB2-202B56A614C4}"/>
                </a:ext>
              </a:extLst>
            </p:cNvPr>
            <p:cNvSpPr/>
            <p:nvPr/>
          </p:nvSpPr>
          <p:spPr>
            <a:xfrm>
              <a:off x="7342631" y="3418332"/>
              <a:ext cx="354965" cy="117475"/>
            </a:xfrm>
            <a:custGeom>
              <a:avLst/>
              <a:gdLst/>
              <a:ahLst/>
              <a:cxnLst/>
              <a:rect l="l" t="t" r="r" b="b"/>
              <a:pathLst>
                <a:path w="354965" h="117475">
                  <a:moveTo>
                    <a:pt x="177419" y="117220"/>
                  </a:moveTo>
                  <a:lnTo>
                    <a:pt x="125602" y="114934"/>
                  </a:lnTo>
                  <a:lnTo>
                    <a:pt x="77470" y="107695"/>
                  </a:lnTo>
                  <a:lnTo>
                    <a:pt x="37465" y="95884"/>
                  </a:lnTo>
                  <a:lnTo>
                    <a:pt x="0" y="58673"/>
                  </a:lnTo>
                  <a:lnTo>
                    <a:pt x="10160" y="38480"/>
                  </a:lnTo>
                  <a:lnTo>
                    <a:pt x="37465" y="22225"/>
                  </a:lnTo>
                  <a:lnTo>
                    <a:pt x="77470" y="10032"/>
                  </a:lnTo>
                  <a:lnTo>
                    <a:pt x="125602" y="2539"/>
                  </a:lnTo>
                  <a:lnTo>
                    <a:pt x="177419" y="0"/>
                  </a:lnTo>
                  <a:lnTo>
                    <a:pt x="228473" y="2539"/>
                  </a:lnTo>
                  <a:lnTo>
                    <a:pt x="276606" y="10032"/>
                  </a:lnTo>
                  <a:lnTo>
                    <a:pt x="316865" y="22225"/>
                  </a:lnTo>
                  <a:lnTo>
                    <a:pt x="344550" y="38480"/>
                  </a:lnTo>
                  <a:lnTo>
                    <a:pt x="354838" y="58673"/>
                  </a:lnTo>
                  <a:lnTo>
                    <a:pt x="344550" y="79501"/>
                  </a:lnTo>
                  <a:lnTo>
                    <a:pt x="316865" y="95884"/>
                  </a:lnTo>
                  <a:lnTo>
                    <a:pt x="276606" y="107695"/>
                  </a:lnTo>
                  <a:lnTo>
                    <a:pt x="228473" y="114934"/>
                  </a:lnTo>
                  <a:lnTo>
                    <a:pt x="177419" y="117220"/>
                  </a:lnTo>
                  <a:close/>
                </a:path>
                <a:path w="354965" h="117475">
                  <a:moveTo>
                    <a:pt x="177419" y="14604"/>
                  </a:moveTo>
                  <a:lnTo>
                    <a:pt x="121412" y="17525"/>
                  </a:lnTo>
                  <a:lnTo>
                    <a:pt x="76200" y="24891"/>
                  </a:lnTo>
                  <a:lnTo>
                    <a:pt x="42799" y="35178"/>
                  </a:lnTo>
                  <a:lnTo>
                    <a:pt x="14732" y="58673"/>
                  </a:lnTo>
                  <a:lnTo>
                    <a:pt x="21971" y="70230"/>
                  </a:lnTo>
                  <a:lnTo>
                    <a:pt x="42799" y="82041"/>
                  </a:lnTo>
                  <a:lnTo>
                    <a:pt x="76200" y="92455"/>
                  </a:lnTo>
                  <a:lnTo>
                    <a:pt x="121412" y="99821"/>
                  </a:lnTo>
                  <a:lnTo>
                    <a:pt x="177419" y="102615"/>
                  </a:lnTo>
                  <a:lnTo>
                    <a:pt x="232664" y="99821"/>
                  </a:lnTo>
                  <a:lnTo>
                    <a:pt x="277749" y="92455"/>
                  </a:lnTo>
                  <a:lnTo>
                    <a:pt x="311531" y="82041"/>
                  </a:lnTo>
                  <a:lnTo>
                    <a:pt x="332613" y="70230"/>
                  </a:lnTo>
                  <a:lnTo>
                    <a:pt x="339978" y="58673"/>
                  </a:lnTo>
                  <a:lnTo>
                    <a:pt x="332613" y="46989"/>
                  </a:lnTo>
                  <a:lnTo>
                    <a:pt x="311531" y="35178"/>
                  </a:lnTo>
                  <a:lnTo>
                    <a:pt x="277749" y="24891"/>
                  </a:lnTo>
                  <a:lnTo>
                    <a:pt x="232664" y="17525"/>
                  </a:lnTo>
                  <a:lnTo>
                    <a:pt x="177419" y="1460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Arial Narrow" panose="020B0606020202030204" pitchFamily="34" charset="0"/>
              </a:endParaRPr>
            </a:p>
          </p:txBody>
        </p:sp>
        <p:sp>
          <p:nvSpPr>
            <p:cNvPr id="36" name="object 27">
              <a:extLst>
                <a:ext uri="{FF2B5EF4-FFF2-40B4-BE49-F238E27FC236}">
                  <a16:creationId xmlns="" xmlns:a16="http://schemas.microsoft.com/office/drawing/2014/main" id="{EB5F5DF9-A80C-40EE-BA2C-BEF7A0309ED6}"/>
                </a:ext>
              </a:extLst>
            </p:cNvPr>
            <p:cNvSpPr/>
            <p:nvPr/>
          </p:nvSpPr>
          <p:spPr>
            <a:xfrm>
              <a:off x="7342631" y="3512819"/>
              <a:ext cx="294005" cy="107950"/>
            </a:xfrm>
            <a:custGeom>
              <a:avLst/>
              <a:gdLst/>
              <a:ahLst/>
              <a:cxnLst/>
              <a:rect l="l" t="t" r="r" b="b"/>
              <a:pathLst>
                <a:path w="294004" h="107950">
                  <a:moveTo>
                    <a:pt x="14732" y="0"/>
                  </a:moveTo>
                  <a:lnTo>
                    <a:pt x="0" y="0"/>
                  </a:lnTo>
                  <a:lnTo>
                    <a:pt x="0" y="50291"/>
                  </a:lnTo>
                  <a:lnTo>
                    <a:pt x="37465" y="86867"/>
                  </a:lnTo>
                  <a:lnTo>
                    <a:pt x="77470" y="98551"/>
                  </a:lnTo>
                  <a:lnTo>
                    <a:pt x="125602" y="105536"/>
                  </a:lnTo>
                  <a:lnTo>
                    <a:pt x="177419" y="107949"/>
                  </a:lnTo>
                  <a:lnTo>
                    <a:pt x="228473" y="105536"/>
                  </a:lnTo>
                  <a:lnTo>
                    <a:pt x="276606" y="98551"/>
                  </a:lnTo>
                  <a:lnTo>
                    <a:pt x="293877" y="93471"/>
                  </a:lnTo>
                  <a:lnTo>
                    <a:pt x="177419" y="93471"/>
                  </a:lnTo>
                  <a:lnTo>
                    <a:pt x="121412" y="90804"/>
                  </a:lnTo>
                  <a:lnTo>
                    <a:pt x="76200" y="83438"/>
                  </a:lnTo>
                  <a:lnTo>
                    <a:pt x="42799" y="73278"/>
                  </a:lnTo>
                  <a:lnTo>
                    <a:pt x="21971" y="61721"/>
                  </a:lnTo>
                  <a:lnTo>
                    <a:pt x="14732" y="50291"/>
                  </a:lnTo>
                  <a:lnTo>
                    <a:pt x="14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00">
                <a:latin typeface="Arial Narrow" panose="020B0606020202030204" pitchFamily="34" charset="0"/>
              </a:endParaRPr>
            </a:p>
          </p:txBody>
        </p:sp>
        <p:pic>
          <p:nvPicPr>
            <p:cNvPr id="37" name="object 28">
              <a:extLst>
                <a:ext uri="{FF2B5EF4-FFF2-40B4-BE49-F238E27FC236}">
                  <a16:creationId xmlns="" xmlns:a16="http://schemas.microsoft.com/office/drawing/2014/main" id="{928321D1-EEFF-458D-94F7-719B7316092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20050" y="3512819"/>
              <a:ext cx="177419" cy="93471"/>
            </a:xfrm>
            <a:prstGeom prst="rect">
              <a:avLst/>
            </a:prstGeom>
          </p:spPr>
        </p:pic>
        <p:sp>
          <p:nvSpPr>
            <p:cNvPr id="38" name="object 29">
              <a:extLst>
                <a:ext uri="{FF2B5EF4-FFF2-40B4-BE49-F238E27FC236}">
                  <a16:creationId xmlns="" xmlns:a16="http://schemas.microsoft.com/office/drawing/2014/main" id="{BFCE6413-EB7B-4486-BF6B-6DD6457D7759}"/>
                </a:ext>
              </a:extLst>
            </p:cNvPr>
            <p:cNvSpPr/>
            <p:nvPr/>
          </p:nvSpPr>
          <p:spPr>
            <a:xfrm>
              <a:off x="7342631" y="3512819"/>
              <a:ext cx="354965" cy="107950"/>
            </a:xfrm>
            <a:custGeom>
              <a:avLst/>
              <a:gdLst/>
              <a:ahLst/>
              <a:cxnLst/>
              <a:rect l="l" t="t" r="r" b="b"/>
              <a:pathLst>
                <a:path w="354965" h="107950">
                  <a:moveTo>
                    <a:pt x="177419" y="107949"/>
                  </a:moveTo>
                  <a:lnTo>
                    <a:pt x="125602" y="105536"/>
                  </a:lnTo>
                  <a:lnTo>
                    <a:pt x="77470" y="98551"/>
                  </a:lnTo>
                  <a:lnTo>
                    <a:pt x="37465" y="86867"/>
                  </a:lnTo>
                  <a:lnTo>
                    <a:pt x="0" y="50291"/>
                  </a:lnTo>
                  <a:lnTo>
                    <a:pt x="0" y="21208"/>
                  </a:lnTo>
                  <a:lnTo>
                    <a:pt x="0" y="6350"/>
                  </a:lnTo>
                  <a:lnTo>
                    <a:pt x="0" y="762"/>
                  </a:lnTo>
                  <a:lnTo>
                    <a:pt x="0" y="0"/>
                  </a:lnTo>
                  <a:lnTo>
                    <a:pt x="14732" y="0"/>
                  </a:lnTo>
                  <a:lnTo>
                    <a:pt x="14732" y="29082"/>
                  </a:lnTo>
                  <a:lnTo>
                    <a:pt x="14732" y="44068"/>
                  </a:lnTo>
                  <a:lnTo>
                    <a:pt x="14732" y="49529"/>
                  </a:lnTo>
                  <a:lnTo>
                    <a:pt x="14732" y="50291"/>
                  </a:lnTo>
                  <a:lnTo>
                    <a:pt x="21971" y="61721"/>
                  </a:lnTo>
                  <a:lnTo>
                    <a:pt x="42799" y="73278"/>
                  </a:lnTo>
                  <a:lnTo>
                    <a:pt x="76200" y="83438"/>
                  </a:lnTo>
                  <a:lnTo>
                    <a:pt x="121412" y="90677"/>
                  </a:lnTo>
                  <a:lnTo>
                    <a:pt x="177419" y="93471"/>
                  </a:lnTo>
                  <a:lnTo>
                    <a:pt x="232664" y="90677"/>
                  </a:lnTo>
                  <a:lnTo>
                    <a:pt x="277749" y="83438"/>
                  </a:lnTo>
                  <a:lnTo>
                    <a:pt x="311531" y="73278"/>
                  </a:lnTo>
                  <a:lnTo>
                    <a:pt x="332613" y="61721"/>
                  </a:lnTo>
                  <a:lnTo>
                    <a:pt x="339978" y="50291"/>
                  </a:lnTo>
                  <a:lnTo>
                    <a:pt x="339978" y="21208"/>
                  </a:lnTo>
                  <a:lnTo>
                    <a:pt x="339978" y="6350"/>
                  </a:lnTo>
                  <a:lnTo>
                    <a:pt x="339978" y="762"/>
                  </a:lnTo>
                  <a:lnTo>
                    <a:pt x="339978" y="0"/>
                  </a:lnTo>
                  <a:lnTo>
                    <a:pt x="354838" y="0"/>
                  </a:lnTo>
                  <a:lnTo>
                    <a:pt x="354838" y="29082"/>
                  </a:lnTo>
                  <a:lnTo>
                    <a:pt x="354838" y="44068"/>
                  </a:lnTo>
                  <a:lnTo>
                    <a:pt x="354838" y="49529"/>
                  </a:lnTo>
                  <a:lnTo>
                    <a:pt x="354838" y="50291"/>
                  </a:lnTo>
                  <a:lnTo>
                    <a:pt x="344550" y="70865"/>
                  </a:lnTo>
                  <a:lnTo>
                    <a:pt x="316865" y="86867"/>
                  </a:lnTo>
                  <a:lnTo>
                    <a:pt x="276606" y="98551"/>
                  </a:lnTo>
                  <a:lnTo>
                    <a:pt x="228473" y="105536"/>
                  </a:lnTo>
                  <a:lnTo>
                    <a:pt x="177419" y="10794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Arial Narrow" panose="020B0606020202030204" pitchFamily="34" charset="0"/>
              </a:endParaRPr>
            </a:p>
          </p:txBody>
        </p:sp>
        <p:sp>
          <p:nvSpPr>
            <p:cNvPr id="39" name="object 30">
              <a:extLst>
                <a:ext uri="{FF2B5EF4-FFF2-40B4-BE49-F238E27FC236}">
                  <a16:creationId xmlns="" xmlns:a16="http://schemas.microsoft.com/office/drawing/2014/main" id="{80AC7372-CE22-4B86-BC0F-BFA69CE1C41B}"/>
                </a:ext>
              </a:extLst>
            </p:cNvPr>
            <p:cNvSpPr/>
            <p:nvPr/>
          </p:nvSpPr>
          <p:spPr>
            <a:xfrm>
              <a:off x="7342631" y="3599688"/>
              <a:ext cx="294005" cy="107950"/>
            </a:xfrm>
            <a:custGeom>
              <a:avLst/>
              <a:gdLst/>
              <a:ahLst/>
              <a:cxnLst/>
              <a:rect l="l" t="t" r="r" b="b"/>
              <a:pathLst>
                <a:path w="294004" h="107950">
                  <a:moveTo>
                    <a:pt x="14732" y="0"/>
                  </a:moveTo>
                  <a:lnTo>
                    <a:pt x="0" y="0"/>
                  </a:lnTo>
                  <a:lnTo>
                    <a:pt x="0" y="50292"/>
                  </a:lnTo>
                  <a:lnTo>
                    <a:pt x="37465" y="86868"/>
                  </a:lnTo>
                  <a:lnTo>
                    <a:pt x="77470" y="98551"/>
                  </a:lnTo>
                  <a:lnTo>
                    <a:pt x="125602" y="105537"/>
                  </a:lnTo>
                  <a:lnTo>
                    <a:pt x="177419" y="107950"/>
                  </a:lnTo>
                  <a:lnTo>
                    <a:pt x="228473" y="105537"/>
                  </a:lnTo>
                  <a:lnTo>
                    <a:pt x="276606" y="98551"/>
                  </a:lnTo>
                  <a:lnTo>
                    <a:pt x="293877" y="93472"/>
                  </a:lnTo>
                  <a:lnTo>
                    <a:pt x="177419" y="93472"/>
                  </a:lnTo>
                  <a:lnTo>
                    <a:pt x="121412" y="90805"/>
                  </a:lnTo>
                  <a:lnTo>
                    <a:pt x="76200" y="83438"/>
                  </a:lnTo>
                  <a:lnTo>
                    <a:pt x="42799" y="73279"/>
                  </a:lnTo>
                  <a:lnTo>
                    <a:pt x="21971" y="61722"/>
                  </a:lnTo>
                  <a:lnTo>
                    <a:pt x="14732" y="50292"/>
                  </a:lnTo>
                  <a:lnTo>
                    <a:pt x="14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00">
                <a:latin typeface="Arial Narrow" panose="020B0606020202030204" pitchFamily="34" charset="0"/>
              </a:endParaRPr>
            </a:p>
          </p:txBody>
        </p:sp>
        <p:pic>
          <p:nvPicPr>
            <p:cNvPr id="40" name="object 31">
              <a:extLst>
                <a:ext uri="{FF2B5EF4-FFF2-40B4-BE49-F238E27FC236}">
                  <a16:creationId xmlns="" xmlns:a16="http://schemas.microsoft.com/office/drawing/2014/main" id="{D9E5E819-28FB-4E8A-AA17-675C38B5DEC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20050" y="3599688"/>
              <a:ext cx="177419" cy="93472"/>
            </a:xfrm>
            <a:prstGeom prst="rect">
              <a:avLst/>
            </a:prstGeom>
          </p:spPr>
        </p:pic>
        <p:sp>
          <p:nvSpPr>
            <p:cNvPr id="41" name="object 32">
              <a:extLst>
                <a:ext uri="{FF2B5EF4-FFF2-40B4-BE49-F238E27FC236}">
                  <a16:creationId xmlns="" xmlns:a16="http://schemas.microsoft.com/office/drawing/2014/main" id="{CD03286A-10E2-4DA1-8B6C-FD1BACC865CA}"/>
                </a:ext>
              </a:extLst>
            </p:cNvPr>
            <p:cNvSpPr/>
            <p:nvPr/>
          </p:nvSpPr>
          <p:spPr>
            <a:xfrm>
              <a:off x="7342631" y="3599688"/>
              <a:ext cx="354965" cy="107950"/>
            </a:xfrm>
            <a:custGeom>
              <a:avLst/>
              <a:gdLst/>
              <a:ahLst/>
              <a:cxnLst/>
              <a:rect l="l" t="t" r="r" b="b"/>
              <a:pathLst>
                <a:path w="354965" h="107950">
                  <a:moveTo>
                    <a:pt x="177419" y="107950"/>
                  </a:moveTo>
                  <a:lnTo>
                    <a:pt x="125602" y="105537"/>
                  </a:lnTo>
                  <a:lnTo>
                    <a:pt x="77470" y="98551"/>
                  </a:lnTo>
                  <a:lnTo>
                    <a:pt x="37465" y="86868"/>
                  </a:lnTo>
                  <a:lnTo>
                    <a:pt x="0" y="50292"/>
                  </a:lnTo>
                  <a:lnTo>
                    <a:pt x="0" y="21209"/>
                  </a:lnTo>
                  <a:lnTo>
                    <a:pt x="0" y="6350"/>
                  </a:lnTo>
                  <a:lnTo>
                    <a:pt x="0" y="762"/>
                  </a:lnTo>
                  <a:lnTo>
                    <a:pt x="0" y="0"/>
                  </a:lnTo>
                  <a:lnTo>
                    <a:pt x="14732" y="0"/>
                  </a:lnTo>
                  <a:lnTo>
                    <a:pt x="14732" y="29082"/>
                  </a:lnTo>
                  <a:lnTo>
                    <a:pt x="14732" y="44068"/>
                  </a:lnTo>
                  <a:lnTo>
                    <a:pt x="14732" y="49530"/>
                  </a:lnTo>
                  <a:lnTo>
                    <a:pt x="14732" y="50292"/>
                  </a:lnTo>
                  <a:lnTo>
                    <a:pt x="21971" y="61722"/>
                  </a:lnTo>
                  <a:lnTo>
                    <a:pt x="42799" y="73279"/>
                  </a:lnTo>
                  <a:lnTo>
                    <a:pt x="76200" y="83438"/>
                  </a:lnTo>
                  <a:lnTo>
                    <a:pt x="121412" y="90678"/>
                  </a:lnTo>
                  <a:lnTo>
                    <a:pt x="177419" y="93472"/>
                  </a:lnTo>
                  <a:lnTo>
                    <a:pt x="232664" y="90678"/>
                  </a:lnTo>
                  <a:lnTo>
                    <a:pt x="277749" y="83438"/>
                  </a:lnTo>
                  <a:lnTo>
                    <a:pt x="311531" y="73279"/>
                  </a:lnTo>
                  <a:lnTo>
                    <a:pt x="332613" y="61722"/>
                  </a:lnTo>
                  <a:lnTo>
                    <a:pt x="339978" y="50292"/>
                  </a:lnTo>
                  <a:lnTo>
                    <a:pt x="339978" y="21209"/>
                  </a:lnTo>
                  <a:lnTo>
                    <a:pt x="339978" y="6350"/>
                  </a:lnTo>
                  <a:lnTo>
                    <a:pt x="339978" y="762"/>
                  </a:lnTo>
                  <a:lnTo>
                    <a:pt x="339978" y="0"/>
                  </a:lnTo>
                  <a:lnTo>
                    <a:pt x="354838" y="0"/>
                  </a:lnTo>
                  <a:lnTo>
                    <a:pt x="354838" y="29082"/>
                  </a:lnTo>
                  <a:lnTo>
                    <a:pt x="354838" y="44068"/>
                  </a:lnTo>
                  <a:lnTo>
                    <a:pt x="354838" y="49530"/>
                  </a:lnTo>
                  <a:lnTo>
                    <a:pt x="354838" y="50292"/>
                  </a:lnTo>
                  <a:lnTo>
                    <a:pt x="344550" y="70866"/>
                  </a:lnTo>
                  <a:lnTo>
                    <a:pt x="316865" y="86868"/>
                  </a:lnTo>
                  <a:lnTo>
                    <a:pt x="276606" y="98551"/>
                  </a:lnTo>
                  <a:lnTo>
                    <a:pt x="228473" y="105537"/>
                  </a:lnTo>
                  <a:lnTo>
                    <a:pt x="177419" y="10795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Arial Narrow" panose="020B0606020202030204" pitchFamily="34" charset="0"/>
              </a:endParaRPr>
            </a:p>
          </p:txBody>
        </p:sp>
        <p:sp>
          <p:nvSpPr>
            <p:cNvPr id="42" name="object 33">
              <a:extLst>
                <a:ext uri="{FF2B5EF4-FFF2-40B4-BE49-F238E27FC236}">
                  <a16:creationId xmlns="" xmlns:a16="http://schemas.microsoft.com/office/drawing/2014/main" id="{D65BF64E-38CF-4AC8-ADB3-6E32832D7EBA}"/>
                </a:ext>
              </a:extLst>
            </p:cNvPr>
            <p:cNvSpPr/>
            <p:nvPr/>
          </p:nvSpPr>
          <p:spPr>
            <a:xfrm>
              <a:off x="7342631" y="3685032"/>
              <a:ext cx="294005" cy="107950"/>
            </a:xfrm>
            <a:custGeom>
              <a:avLst/>
              <a:gdLst/>
              <a:ahLst/>
              <a:cxnLst/>
              <a:rect l="l" t="t" r="r" b="b"/>
              <a:pathLst>
                <a:path w="294004" h="107950">
                  <a:moveTo>
                    <a:pt x="14732" y="0"/>
                  </a:moveTo>
                  <a:lnTo>
                    <a:pt x="0" y="0"/>
                  </a:lnTo>
                  <a:lnTo>
                    <a:pt x="0" y="50419"/>
                  </a:lnTo>
                  <a:lnTo>
                    <a:pt x="37465" y="86995"/>
                  </a:lnTo>
                  <a:lnTo>
                    <a:pt x="77470" y="98552"/>
                  </a:lnTo>
                  <a:lnTo>
                    <a:pt x="125602" y="105537"/>
                  </a:lnTo>
                  <a:lnTo>
                    <a:pt x="177419" y="107950"/>
                  </a:lnTo>
                  <a:lnTo>
                    <a:pt x="228473" y="105537"/>
                  </a:lnTo>
                  <a:lnTo>
                    <a:pt x="276606" y="98552"/>
                  </a:lnTo>
                  <a:lnTo>
                    <a:pt x="293877" y="93599"/>
                  </a:lnTo>
                  <a:lnTo>
                    <a:pt x="177419" y="93599"/>
                  </a:lnTo>
                  <a:lnTo>
                    <a:pt x="121412" y="90805"/>
                  </a:lnTo>
                  <a:lnTo>
                    <a:pt x="76200" y="83566"/>
                  </a:lnTo>
                  <a:lnTo>
                    <a:pt x="42799" y="73279"/>
                  </a:lnTo>
                  <a:lnTo>
                    <a:pt x="21971" y="61722"/>
                  </a:lnTo>
                  <a:lnTo>
                    <a:pt x="14732" y="50419"/>
                  </a:lnTo>
                  <a:lnTo>
                    <a:pt x="14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00">
                <a:latin typeface="Arial Narrow" panose="020B0606020202030204" pitchFamily="34" charset="0"/>
              </a:endParaRPr>
            </a:p>
          </p:txBody>
        </p:sp>
        <p:pic>
          <p:nvPicPr>
            <p:cNvPr id="43" name="object 34">
              <a:extLst>
                <a:ext uri="{FF2B5EF4-FFF2-40B4-BE49-F238E27FC236}">
                  <a16:creationId xmlns="" xmlns:a16="http://schemas.microsoft.com/office/drawing/2014/main" id="{74668DF2-AF57-4791-9A21-3F8ECF93783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20050" y="3685032"/>
              <a:ext cx="177419" cy="93599"/>
            </a:xfrm>
            <a:prstGeom prst="rect">
              <a:avLst/>
            </a:prstGeom>
          </p:spPr>
        </p:pic>
        <p:sp>
          <p:nvSpPr>
            <p:cNvPr id="44" name="object 35">
              <a:extLst>
                <a:ext uri="{FF2B5EF4-FFF2-40B4-BE49-F238E27FC236}">
                  <a16:creationId xmlns="" xmlns:a16="http://schemas.microsoft.com/office/drawing/2014/main" id="{3DE0CCBA-6BE0-425C-926A-4C8773A59249}"/>
                </a:ext>
              </a:extLst>
            </p:cNvPr>
            <p:cNvSpPr/>
            <p:nvPr/>
          </p:nvSpPr>
          <p:spPr>
            <a:xfrm>
              <a:off x="7342631" y="3685032"/>
              <a:ext cx="354965" cy="107950"/>
            </a:xfrm>
            <a:custGeom>
              <a:avLst/>
              <a:gdLst/>
              <a:ahLst/>
              <a:cxnLst/>
              <a:rect l="l" t="t" r="r" b="b"/>
              <a:pathLst>
                <a:path w="354965" h="107950">
                  <a:moveTo>
                    <a:pt x="177419" y="107950"/>
                  </a:moveTo>
                  <a:lnTo>
                    <a:pt x="125602" y="105537"/>
                  </a:lnTo>
                  <a:lnTo>
                    <a:pt x="77470" y="98552"/>
                  </a:lnTo>
                  <a:lnTo>
                    <a:pt x="37465" y="86995"/>
                  </a:lnTo>
                  <a:lnTo>
                    <a:pt x="0" y="50419"/>
                  </a:lnTo>
                  <a:lnTo>
                    <a:pt x="0" y="21209"/>
                  </a:lnTo>
                  <a:lnTo>
                    <a:pt x="0" y="6350"/>
                  </a:lnTo>
                  <a:lnTo>
                    <a:pt x="0" y="762"/>
                  </a:lnTo>
                  <a:lnTo>
                    <a:pt x="0" y="0"/>
                  </a:lnTo>
                  <a:lnTo>
                    <a:pt x="14732" y="0"/>
                  </a:lnTo>
                  <a:lnTo>
                    <a:pt x="14732" y="29083"/>
                  </a:lnTo>
                  <a:lnTo>
                    <a:pt x="14732" y="44069"/>
                  </a:lnTo>
                  <a:lnTo>
                    <a:pt x="14732" y="49530"/>
                  </a:lnTo>
                  <a:lnTo>
                    <a:pt x="14732" y="50419"/>
                  </a:lnTo>
                  <a:lnTo>
                    <a:pt x="21971" y="61722"/>
                  </a:lnTo>
                  <a:lnTo>
                    <a:pt x="42799" y="73279"/>
                  </a:lnTo>
                  <a:lnTo>
                    <a:pt x="76200" y="83566"/>
                  </a:lnTo>
                  <a:lnTo>
                    <a:pt x="121412" y="90805"/>
                  </a:lnTo>
                  <a:lnTo>
                    <a:pt x="177419" y="93599"/>
                  </a:lnTo>
                  <a:lnTo>
                    <a:pt x="232664" y="90805"/>
                  </a:lnTo>
                  <a:lnTo>
                    <a:pt x="277749" y="83566"/>
                  </a:lnTo>
                  <a:lnTo>
                    <a:pt x="311531" y="73279"/>
                  </a:lnTo>
                  <a:lnTo>
                    <a:pt x="332613" y="61722"/>
                  </a:lnTo>
                  <a:lnTo>
                    <a:pt x="339978" y="50419"/>
                  </a:lnTo>
                  <a:lnTo>
                    <a:pt x="339978" y="21209"/>
                  </a:lnTo>
                  <a:lnTo>
                    <a:pt x="339978" y="6350"/>
                  </a:lnTo>
                  <a:lnTo>
                    <a:pt x="339978" y="762"/>
                  </a:lnTo>
                  <a:lnTo>
                    <a:pt x="339978" y="0"/>
                  </a:lnTo>
                  <a:lnTo>
                    <a:pt x="354838" y="0"/>
                  </a:lnTo>
                  <a:lnTo>
                    <a:pt x="354838" y="29083"/>
                  </a:lnTo>
                  <a:lnTo>
                    <a:pt x="354838" y="44069"/>
                  </a:lnTo>
                  <a:lnTo>
                    <a:pt x="354838" y="49530"/>
                  </a:lnTo>
                  <a:lnTo>
                    <a:pt x="354838" y="50419"/>
                  </a:lnTo>
                  <a:lnTo>
                    <a:pt x="344550" y="70866"/>
                  </a:lnTo>
                  <a:lnTo>
                    <a:pt x="316865" y="86995"/>
                  </a:lnTo>
                  <a:lnTo>
                    <a:pt x="276606" y="98552"/>
                  </a:lnTo>
                  <a:lnTo>
                    <a:pt x="228473" y="105537"/>
                  </a:lnTo>
                  <a:lnTo>
                    <a:pt x="177419" y="10795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Arial Narrow" panose="020B0606020202030204" pitchFamily="34" charset="0"/>
              </a:endParaRPr>
            </a:p>
          </p:txBody>
        </p:sp>
        <p:sp>
          <p:nvSpPr>
            <p:cNvPr id="45" name="object 36">
              <a:extLst>
                <a:ext uri="{FF2B5EF4-FFF2-40B4-BE49-F238E27FC236}">
                  <a16:creationId xmlns="" xmlns:a16="http://schemas.microsoft.com/office/drawing/2014/main" id="{718F854E-B919-4E40-9EFD-4B4AF4CF2C4A}"/>
                </a:ext>
              </a:extLst>
            </p:cNvPr>
            <p:cNvSpPr/>
            <p:nvPr/>
          </p:nvSpPr>
          <p:spPr>
            <a:xfrm>
              <a:off x="7513319" y="3735382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70">
                  <a:moveTo>
                    <a:pt x="13625" y="0"/>
                  </a:moveTo>
                  <a:lnTo>
                    <a:pt x="0" y="0"/>
                  </a:lnTo>
                  <a:lnTo>
                    <a:pt x="0" y="13657"/>
                  </a:lnTo>
                  <a:lnTo>
                    <a:pt x="13625" y="13657"/>
                  </a:lnTo>
                  <a:lnTo>
                    <a:pt x="13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00">
                <a:latin typeface="Arial Narrow" panose="020B0606020202030204" pitchFamily="34" charset="0"/>
              </a:endParaRPr>
            </a:p>
          </p:txBody>
        </p:sp>
        <p:pic>
          <p:nvPicPr>
            <p:cNvPr id="46" name="object 37">
              <a:extLst>
                <a:ext uri="{FF2B5EF4-FFF2-40B4-BE49-F238E27FC236}">
                  <a16:creationId xmlns="" xmlns:a16="http://schemas.microsoft.com/office/drawing/2014/main" id="{E065F8BA-F74E-4819-8DA3-3592CC2F6EC3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54067" y="2218944"/>
              <a:ext cx="2788919" cy="2843783"/>
            </a:xfrm>
            <a:prstGeom prst="rect">
              <a:avLst/>
            </a:prstGeom>
          </p:spPr>
        </p:pic>
        <p:sp>
          <p:nvSpPr>
            <p:cNvPr id="47" name="object 38">
              <a:extLst>
                <a:ext uri="{FF2B5EF4-FFF2-40B4-BE49-F238E27FC236}">
                  <a16:creationId xmlns="" xmlns:a16="http://schemas.microsoft.com/office/drawing/2014/main" id="{2ED46750-F433-4C17-A95D-0EF9E4178A1E}"/>
                </a:ext>
              </a:extLst>
            </p:cNvPr>
            <p:cNvSpPr/>
            <p:nvPr/>
          </p:nvSpPr>
          <p:spPr>
            <a:xfrm>
              <a:off x="7513319" y="3735382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70">
                  <a:moveTo>
                    <a:pt x="0" y="13657"/>
                  </a:moveTo>
                  <a:lnTo>
                    <a:pt x="13625" y="13657"/>
                  </a:lnTo>
                  <a:lnTo>
                    <a:pt x="13625" y="0"/>
                  </a:lnTo>
                  <a:lnTo>
                    <a:pt x="0" y="0"/>
                  </a:lnTo>
                  <a:lnTo>
                    <a:pt x="0" y="1365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Arial Narrow" panose="020B0606020202030204" pitchFamily="34" charset="0"/>
              </a:endParaRPr>
            </a:p>
          </p:txBody>
        </p:sp>
        <p:sp>
          <p:nvSpPr>
            <p:cNvPr id="48" name="object 39">
              <a:extLst>
                <a:ext uri="{FF2B5EF4-FFF2-40B4-BE49-F238E27FC236}">
                  <a16:creationId xmlns="" xmlns:a16="http://schemas.microsoft.com/office/drawing/2014/main" id="{FA66BE0F-E623-42B4-8A6D-77BCFECC4D12}"/>
                </a:ext>
              </a:extLst>
            </p:cNvPr>
            <p:cNvSpPr/>
            <p:nvPr/>
          </p:nvSpPr>
          <p:spPr>
            <a:xfrm>
              <a:off x="7482839" y="3735382"/>
              <a:ext cx="15240" cy="13970"/>
            </a:xfrm>
            <a:custGeom>
              <a:avLst/>
              <a:gdLst/>
              <a:ahLst/>
              <a:cxnLst/>
              <a:rect l="l" t="t" r="r" b="b"/>
              <a:pathLst>
                <a:path w="15240" h="13970">
                  <a:moveTo>
                    <a:pt x="15139" y="0"/>
                  </a:moveTo>
                  <a:lnTo>
                    <a:pt x="0" y="0"/>
                  </a:lnTo>
                  <a:lnTo>
                    <a:pt x="0" y="13657"/>
                  </a:lnTo>
                  <a:lnTo>
                    <a:pt x="15139" y="13657"/>
                  </a:lnTo>
                  <a:lnTo>
                    <a:pt x="15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00">
                <a:latin typeface="Arial Narrow" panose="020B0606020202030204" pitchFamily="34" charset="0"/>
              </a:endParaRPr>
            </a:p>
          </p:txBody>
        </p:sp>
        <p:sp>
          <p:nvSpPr>
            <p:cNvPr id="49" name="object 40">
              <a:extLst>
                <a:ext uri="{FF2B5EF4-FFF2-40B4-BE49-F238E27FC236}">
                  <a16:creationId xmlns="" xmlns:a16="http://schemas.microsoft.com/office/drawing/2014/main" id="{2760B447-BE89-4A51-A970-1A02D0E353EB}"/>
                </a:ext>
              </a:extLst>
            </p:cNvPr>
            <p:cNvSpPr/>
            <p:nvPr/>
          </p:nvSpPr>
          <p:spPr>
            <a:xfrm>
              <a:off x="7482839" y="3735382"/>
              <a:ext cx="15240" cy="13970"/>
            </a:xfrm>
            <a:custGeom>
              <a:avLst/>
              <a:gdLst/>
              <a:ahLst/>
              <a:cxnLst/>
              <a:rect l="l" t="t" r="r" b="b"/>
              <a:pathLst>
                <a:path w="15240" h="13970">
                  <a:moveTo>
                    <a:pt x="0" y="13657"/>
                  </a:moveTo>
                  <a:lnTo>
                    <a:pt x="15139" y="13657"/>
                  </a:lnTo>
                  <a:lnTo>
                    <a:pt x="15139" y="0"/>
                  </a:lnTo>
                  <a:lnTo>
                    <a:pt x="0" y="0"/>
                  </a:lnTo>
                  <a:lnTo>
                    <a:pt x="0" y="1365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Arial Narrow" panose="020B0606020202030204" pitchFamily="34" charset="0"/>
              </a:endParaRPr>
            </a:p>
          </p:txBody>
        </p:sp>
        <p:sp>
          <p:nvSpPr>
            <p:cNvPr id="50" name="object 41">
              <a:extLst>
                <a:ext uri="{FF2B5EF4-FFF2-40B4-BE49-F238E27FC236}">
                  <a16:creationId xmlns="" xmlns:a16="http://schemas.microsoft.com/office/drawing/2014/main" id="{D4D556D3-452A-4D22-BD9B-3065B8442CE6}"/>
                </a:ext>
              </a:extLst>
            </p:cNvPr>
            <p:cNvSpPr/>
            <p:nvPr/>
          </p:nvSpPr>
          <p:spPr>
            <a:xfrm>
              <a:off x="7542275" y="3735382"/>
              <a:ext cx="15240" cy="13970"/>
            </a:xfrm>
            <a:custGeom>
              <a:avLst/>
              <a:gdLst/>
              <a:ahLst/>
              <a:cxnLst/>
              <a:rect l="l" t="t" r="r" b="b"/>
              <a:pathLst>
                <a:path w="15240" h="13970">
                  <a:moveTo>
                    <a:pt x="15139" y="0"/>
                  </a:moveTo>
                  <a:lnTo>
                    <a:pt x="0" y="0"/>
                  </a:lnTo>
                  <a:lnTo>
                    <a:pt x="0" y="13657"/>
                  </a:lnTo>
                  <a:lnTo>
                    <a:pt x="15139" y="13657"/>
                  </a:lnTo>
                  <a:lnTo>
                    <a:pt x="15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00">
                <a:latin typeface="Arial Narrow" panose="020B0606020202030204" pitchFamily="34" charset="0"/>
              </a:endParaRPr>
            </a:p>
          </p:txBody>
        </p:sp>
        <p:sp>
          <p:nvSpPr>
            <p:cNvPr id="51" name="object 42">
              <a:extLst>
                <a:ext uri="{FF2B5EF4-FFF2-40B4-BE49-F238E27FC236}">
                  <a16:creationId xmlns="" xmlns:a16="http://schemas.microsoft.com/office/drawing/2014/main" id="{FBBAB670-96CB-4B66-9C8B-0D91A8178EC5}"/>
                </a:ext>
              </a:extLst>
            </p:cNvPr>
            <p:cNvSpPr/>
            <p:nvPr/>
          </p:nvSpPr>
          <p:spPr>
            <a:xfrm>
              <a:off x="7542275" y="3735382"/>
              <a:ext cx="15240" cy="13970"/>
            </a:xfrm>
            <a:custGeom>
              <a:avLst/>
              <a:gdLst/>
              <a:ahLst/>
              <a:cxnLst/>
              <a:rect l="l" t="t" r="r" b="b"/>
              <a:pathLst>
                <a:path w="15240" h="13970">
                  <a:moveTo>
                    <a:pt x="0" y="13657"/>
                  </a:moveTo>
                  <a:lnTo>
                    <a:pt x="15139" y="13657"/>
                  </a:lnTo>
                  <a:lnTo>
                    <a:pt x="15139" y="0"/>
                  </a:lnTo>
                  <a:lnTo>
                    <a:pt x="0" y="0"/>
                  </a:lnTo>
                  <a:lnTo>
                    <a:pt x="0" y="1365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Arial Narrow" panose="020B0606020202030204" pitchFamily="34" charset="0"/>
              </a:endParaRPr>
            </a:p>
          </p:txBody>
        </p:sp>
        <p:sp>
          <p:nvSpPr>
            <p:cNvPr id="52" name="object 43">
              <a:extLst>
                <a:ext uri="{FF2B5EF4-FFF2-40B4-BE49-F238E27FC236}">
                  <a16:creationId xmlns="" xmlns:a16="http://schemas.microsoft.com/office/drawing/2014/main" id="{31C60286-E11F-406B-9F10-6B5E2BC2A694}"/>
                </a:ext>
              </a:extLst>
            </p:cNvPr>
            <p:cNvSpPr/>
            <p:nvPr/>
          </p:nvSpPr>
          <p:spPr>
            <a:xfrm>
              <a:off x="7513319" y="3650038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70">
                  <a:moveTo>
                    <a:pt x="13625" y="0"/>
                  </a:moveTo>
                  <a:lnTo>
                    <a:pt x="0" y="0"/>
                  </a:lnTo>
                  <a:lnTo>
                    <a:pt x="0" y="13657"/>
                  </a:lnTo>
                  <a:lnTo>
                    <a:pt x="13625" y="13657"/>
                  </a:lnTo>
                  <a:lnTo>
                    <a:pt x="13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00">
                <a:latin typeface="Arial Narrow" panose="020B0606020202030204" pitchFamily="34" charset="0"/>
              </a:endParaRPr>
            </a:p>
          </p:txBody>
        </p:sp>
        <p:sp>
          <p:nvSpPr>
            <p:cNvPr id="53" name="object 44">
              <a:extLst>
                <a:ext uri="{FF2B5EF4-FFF2-40B4-BE49-F238E27FC236}">
                  <a16:creationId xmlns="" xmlns:a16="http://schemas.microsoft.com/office/drawing/2014/main" id="{F9E11608-52C9-445A-8794-1C411F7D6F31}"/>
                </a:ext>
              </a:extLst>
            </p:cNvPr>
            <p:cNvSpPr/>
            <p:nvPr/>
          </p:nvSpPr>
          <p:spPr>
            <a:xfrm>
              <a:off x="7513319" y="3650038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70">
                  <a:moveTo>
                    <a:pt x="0" y="13657"/>
                  </a:moveTo>
                  <a:lnTo>
                    <a:pt x="13625" y="13657"/>
                  </a:lnTo>
                  <a:lnTo>
                    <a:pt x="13625" y="0"/>
                  </a:lnTo>
                  <a:lnTo>
                    <a:pt x="0" y="0"/>
                  </a:lnTo>
                  <a:lnTo>
                    <a:pt x="0" y="1365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Arial Narrow" panose="020B0606020202030204" pitchFamily="34" charset="0"/>
              </a:endParaRPr>
            </a:p>
          </p:txBody>
        </p:sp>
        <p:sp>
          <p:nvSpPr>
            <p:cNvPr id="54" name="object 45">
              <a:extLst>
                <a:ext uri="{FF2B5EF4-FFF2-40B4-BE49-F238E27FC236}">
                  <a16:creationId xmlns="" xmlns:a16="http://schemas.microsoft.com/office/drawing/2014/main" id="{A9732D1A-952D-4A1F-AA6F-DF8EAAF42A41}"/>
                </a:ext>
              </a:extLst>
            </p:cNvPr>
            <p:cNvSpPr/>
            <p:nvPr/>
          </p:nvSpPr>
          <p:spPr>
            <a:xfrm>
              <a:off x="7482839" y="3650038"/>
              <a:ext cx="15240" cy="13970"/>
            </a:xfrm>
            <a:custGeom>
              <a:avLst/>
              <a:gdLst/>
              <a:ahLst/>
              <a:cxnLst/>
              <a:rect l="l" t="t" r="r" b="b"/>
              <a:pathLst>
                <a:path w="15240" h="13970">
                  <a:moveTo>
                    <a:pt x="15139" y="0"/>
                  </a:moveTo>
                  <a:lnTo>
                    <a:pt x="0" y="0"/>
                  </a:lnTo>
                  <a:lnTo>
                    <a:pt x="0" y="13657"/>
                  </a:lnTo>
                  <a:lnTo>
                    <a:pt x="15139" y="13657"/>
                  </a:lnTo>
                  <a:lnTo>
                    <a:pt x="15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00">
                <a:latin typeface="Arial Narrow" panose="020B0606020202030204" pitchFamily="34" charset="0"/>
              </a:endParaRPr>
            </a:p>
          </p:txBody>
        </p:sp>
        <p:sp>
          <p:nvSpPr>
            <p:cNvPr id="55" name="object 46">
              <a:extLst>
                <a:ext uri="{FF2B5EF4-FFF2-40B4-BE49-F238E27FC236}">
                  <a16:creationId xmlns="" xmlns:a16="http://schemas.microsoft.com/office/drawing/2014/main" id="{72540B3E-E4ED-427B-8748-FC84B36AF129}"/>
                </a:ext>
              </a:extLst>
            </p:cNvPr>
            <p:cNvSpPr/>
            <p:nvPr/>
          </p:nvSpPr>
          <p:spPr>
            <a:xfrm>
              <a:off x="7482839" y="3650038"/>
              <a:ext cx="15240" cy="13970"/>
            </a:xfrm>
            <a:custGeom>
              <a:avLst/>
              <a:gdLst/>
              <a:ahLst/>
              <a:cxnLst/>
              <a:rect l="l" t="t" r="r" b="b"/>
              <a:pathLst>
                <a:path w="15240" h="13970">
                  <a:moveTo>
                    <a:pt x="0" y="13657"/>
                  </a:moveTo>
                  <a:lnTo>
                    <a:pt x="15139" y="13657"/>
                  </a:lnTo>
                  <a:lnTo>
                    <a:pt x="15139" y="0"/>
                  </a:lnTo>
                  <a:lnTo>
                    <a:pt x="0" y="0"/>
                  </a:lnTo>
                  <a:lnTo>
                    <a:pt x="0" y="1365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Arial Narrow" panose="020B0606020202030204" pitchFamily="34" charset="0"/>
              </a:endParaRPr>
            </a:p>
          </p:txBody>
        </p:sp>
        <p:sp>
          <p:nvSpPr>
            <p:cNvPr id="56" name="object 47">
              <a:extLst>
                <a:ext uri="{FF2B5EF4-FFF2-40B4-BE49-F238E27FC236}">
                  <a16:creationId xmlns="" xmlns:a16="http://schemas.microsoft.com/office/drawing/2014/main" id="{1538C8D2-49E6-4756-ABFE-E0D61734B0CA}"/>
                </a:ext>
              </a:extLst>
            </p:cNvPr>
            <p:cNvSpPr/>
            <p:nvPr/>
          </p:nvSpPr>
          <p:spPr>
            <a:xfrm>
              <a:off x="7542275" y="3650038"/>
              <a:ext cx="15240" cy="13970"/>
            </a:xfrm>
            <a:custGeom>
              <a:avLst/>
              <a:gdLst/>
              <a:ahLst/>
              <a:cxnLst/>
              <a:rect l="l" t="t" r="r" b="b"/>
              <a:pathLst>
                <a:path w="15240" h="13970">
                  <a:moveTo>
                    <a:pt x="15139" y="0"/>
                  </a:moveTo>
                  <a:lnTo>
                    <a:pt x="0" y="0"/>
                  </a:lnTo>
                  <a:lnTo>
                    <a:pt x="0" y="13657"/>
                  </a:lnTo>
                  <a:lnTo>
                    <a:pt x="15139" y="13657"/>
                  </a:lnTo>
                  <a:lnTo>
                    <a:pt x="15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00">
                <a:latin typeface="Arial Narrow" panose="020B0606020202030204" pitchFamily="34" charset="0"/>
              </a:endParaRPr>
            </a:p>
          </p:txBody>
        </p:sp>
        <p:sp>
          <p:nvSpPr>
            <p:cNvPr id="57" name="object 48">
              <a:extLst>
                <a:ext uri="{FF2B5EF4-FFF2-40B4-BE49-F238E27FC236}">
                  <a16:creationId xmlns="" xmlns:a16="http://schemas.microsoft.com/office/drawing/2014/main" id="{6020D483-E069-4B7D-BD88-02931AC2FA0A}"/>
                </a:ext>
              </a:extLst>
            </p:cNvPr>
            <p:cNvSpPr/>
            <p:nvPr/>
          </p:nvSpPr>
          <p:spPr>
            <a:xfrm>
              <a:off x="7542275" y="3650038"/>
              <a:ext cx="15240" cy="13970"/>
            </a:xfrm>
            <a:custGeom>
              <a:avLst/>
              <a:gdLst/>
              <a:ahLst/>
              <a:cxnLst/>
              <a:rect l="l" t="t" r="r" b="b"/>
              <a:pathLst>
                <a:path w="15240" h="13970">
                  <a:moveTo>
                    <a:pt x="0" y="13657"/>
                  </a:moveTo>
                  <a:lnTo>
                    <a:pt x="15139" y="13657"/>
                  </a:lnTo>
                  <a:lnTo>
                    <a:pt x="15139" y="0"/>
                  </a:lnTo>
                  <a:lnTo>
                    <a:pt x="0" y="0"/>
                  </a:lnTo>
                  <a:lnTo>
                    <a:pt x="0" y="1365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Arial Narrow" panose="020B0606020202030204" pitchFamily="34" charset="0"/>
              </a:endParaRPr>
            </a:p>
          </p:txBody>
        </p:sp>
        <p:sp>
          <p:nvSpPr>
            <p:cNvPr id="58" name="object 49">
              <a:extLst>
                <a:ext uri="{FF2B5EF4-FFF2-40B4-BE49-F238E27FC236}">
                  <a16:creationId xmlns="" xmlns:a16="http://schemas.microsoft.com/office/drawing/2014/main" id="{309F9656-7FDB-4ADC-95F3-702DC9389BB4}"/>
                </a:ext>
              </a:extLst>
            </p:cNvPr>
            <p:cNvSpPr/>
            <p:nvPr/>
          </p:nvSpPr>
          <p:spPr>
            <a:xfrm>
              <a:off x="7513319" y="3563049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13625" y="0"/>
                  </a:moveTo>
                  <a:lnTo>
                    <a:pt x="0" y="0"/>
                  </a:lnTo>
                  <a:lnTo>
                    <a:pt x="0" y="15175"/>
                  </a:lnTo>
                  <a:lnTo>
                    <a:pt x="13625" y="15175"/>
                  </a:lnTo>
                  <a:lnTo>
                    <a:pt x="13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00">
                <a:latin typeface="Arial Narrow" panose="020B0606020202030204" pitchFamily="34" charset="0"/>
              </a:endParaRPr>
            </a:p>
          </p:txBody>
        </p:sp>
        <p:sp>
          <p:nvSpPr>
            <p:cNvPr id="59" name="object 50">
              <a:extLst>
                <a:ext uri="{FF2B5EF4-FFF2-40B4-BE49-F238E27FC236}">
                  <a16:creationId xmlns="" xmlns:a16="http://schemas.microsoft.com/office/drawing/2014/main" id="{1D1DE8F3-D081-4E23-BA56-72B4D5C8DA84}"/>
                </a:ext>
              </a:extLst>
            </p:cNvPr>
            <p:cNvSpPr/>
            <p:nvPr/>
          </p:nvSpPr>
          <p:spPr>
            <a:xfrm>
              <a:off x="7513319" y="3563049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0" y="15175"/>
                  </a:moveTo>
                  <a:lnTo>
                    <a:pt x="13625" y="15175"/>
                  </a:lnTo>
                  <a:lnTo>
                    <a:pt x="13625" y="0"/>
                  </a:lnTo>
                  <a:lnTo>
                    <a:pt x="0" y="0"/>
                  </a:lnTo>
                  <a:lnTo>
                    <a:pt x="0" y="1517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Arial Narrow" panose="020B0606020202030204" pitchFamily="34" charset="0"/>
              </a:endParaRPr>
            </a:p>
          </p:txBody>
        </p:sp>
        <p:sp>
          <p:nvSpPr>
            <p:cNvPr id="60" name="object 51">
              <a:extLst>
                <a:ext uri="{FF2B5EF4-FFF2-40B4-BE49-F238E27FC236}">
                  <a16:creationId xmlns="" xmlns:a16="http://schemas.microsoft.com/office/drawing/2014/main" id="{F18EABB8-A174-4972-BAD2-84C6A028AC61}"/>
                </a:ext>
              </a:extLst>
            </p:cNvPr>
            <p:cNvSpPr/>
            <p:nvPr/>
          </p:nvSpPr>
          <p:spPr>
            <a:xfrm>
              <a:off x="7482839" y="356304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139" y="0"/>
                  </a:moveTo>
                  <a:lnTo>
                    <a:pt x="0" y="0"/>
                  </a:lnTo>
                  <a:lnTo>
                    <a:pt x="0" y="15175"/>
                  </a:lnTo>
                  <a:lnTo>
                    <a:pt x="15139" y="15175"/>
                  </a:lnTo>
                  <a:lnTo>
                    <a:pt x="15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00">
                <a:latin typeface="Arial Narrow" panose="020B0606020202030204" pitchFamily="34" charset="0"/>
              </a:endParaRPr>
            </a:p>
          </p:txBody>
        </p:sp>
        <p:sp>
          <p:nvSpPr>
            <p:cNvPr id="61" name="object 52">
              <a:extLst>
                <a:ext uri="{FF2B5EF4-FFF2-40B4-BE49-F238E27FC236}">
                  <a16:creationId xmlns="" xmlns:a16="http://schemas.microsoft.com/office/drawing/2014/main" id="{68A0C756-EE64-4CCD-A1D1-77B75D54FC66}"/>
                </a:ext>
              </a:extLst>
            </p:cNvPr>
            <p:cNvSpPr/>
            <p:nvPr/>
          </p:nvSpPr>
          <p:spPr>
            <a:xfrm>
              <a:off x="7482839" y="356304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0" y="15175"/>
                  </a:moveTo>
                  <a:lnTo>
                    <a:pt x="15139" y="15175"/>
                  </a:lnTo>
                  <a:lnTo>
                    <a:pt x="15139" y="0"/>
                  </a:lnTo>
                  <a:lnTo>
                    <a:pt x="0" y="0"/>
                  </a:lnTo>
                  <a:lnTo>
                    <a:pt x="0" y="1517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Arial Narrow" panose="020B0606020202030204" pitchFamily="34" charset="0"/>
              </a:endParaRPr>
            </a:p>
          </p:txBody>
        </p:sp>
        <p:sp>
          <p:nvSpPr>
            <p:cNvPr id="62" name="object 53">
              <a:extLst>
                <a:ext uri="{FF2B5EF4-FFF2-40B4-BE49-F238E27FC236}">
                  <a16:creationId xmlns="" xmlns:a16="http://schemas.microsoft.com/office/drawing/2014/main" id="{A0A1A97E-19A5-42A5-B092-49CF801D19AF}"/>
                </a:ext>
              </a:extLst>
            </p:cNvPr>
            <p:cNvSpPr/>
            <p:nvPr/>
          </p:nvSpPr>
          <p:spPr>
            <a:xfrm>
              <a:off x="7542275" y="356304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139" y="0"/>
                  </a:moveTo>
                  <a:lnTo>
                    <a:pt x="0" y="0"/>
                  </a:lnTo>
                  <a:lnTo>
                    <a:pt x="0" y="15175"/>
                  </a:lnTo>
                  <a:lnTo>
                    <a:pt x="15139" y="15175"/>
                  </a:lnTo>
                  <a:lnTo>
                    <a:pt x="15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00">
                <a:latin typeface="Arial Narrow" panose="020B0606020202030204" pitchFamily="34" charset="0"/>
              </a:endParaRPr>
            </a:p>
          </p:txBody>
        </p:sp>
        <p:sp>
          <p:nvSpPr>
            <p:cNvPr id="63" name="object 54">
              <a:extLst>
                <a:ext uri="{FF2B5EF4-FFF2-40B4-BE49-F238E27FC236}">
                  <a16:creationId xmlns="" xmlns:a16="http://schemas.microsoft.com/office/drawing/2014/main" id="{328D7512-984B-439E-B15C-43EEFAC67A5C}"/>
                </a:ext>
              </a:extLst>
            </p:cNvPr>
            <p:cNvSpPr/>
            <p:nvPr/>
          </p:nvSpPr>
          <p:spPr>
            <a:xfrm>
              <a:off x="7542275" y="356304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0" y="15175"/>
                  </a:moveTo>
                  <a:lnTo>
                    <a:pt x="15139" y="15175"/>
                  </a:lnTo>
                  <a:lnTo>
                    <a:pt x="15139" y="0"/>
                  </a:lnTo>
                  <a:lnTo>
                    <a:pt x="0" y="0"/>
                  </a:lnTo>
                  <a:lnTo>
                    <a:pt x="0" y="1517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Arial Narrow" panose="020B0606020202030204" pitchFamily="34" charset="0"/>
              </a:endParaRPr>
            </a:p>
          </p:txBody>
        </p:sp>
        <p:pic>
          <p:nvPicPr>
            <p:cNvPr id="64" name="object 55">
              <a:extLst>
                <a:ext uri="{FF2B5EF4-FFF2-40B4-BE49-F238E27FC236}">
                  <a16:creationId xmlns="" xmlns:a16="http://schemas.microsoft.com/office/drawing/2014/main" id="{5AE3D56E-4AE5-41E1-BBB7-D2983055EC59}"/>
                </a:ext>
              </a:extLst>
            </p:cNvPr>
            <p:cNvPicPr/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46447" y="2816352"/>
              <a:ext cx="853439" cy="1658112"/>
            </a:xfrm>
            <a:prstGeom prst="rect">
              <a:avLst/>
            </a:prstGeom>
          </p:spPr>
        </p:pic>
      </p:grpSp>
      <p:sp>
        <p:nvSpPr>
          <p:cNvPr id="65" name="object 56">
            <a:extLst>
              <a:ext uri="{FF2B5EF4-FFF2-40B4-BE49-F238E27FC236}">
                <a16:creationId xmlns="" xmlns:a16="http://schemas.microsoft.com/office/drawing/2014/main" id="{5ABD209F-CE40-4846-BF62-374AE09C6653}"/>
              </a:ext>
            </a:extLst>
          </p:cNvPr>
          <p:cNvSpPr txBox="1"/>
          <p:nvPr/>
        </p:nvSpPr>
        <p:spPr>
          <a:xfrm>
            <a:off x="4882859" y="2688763"/>
            <a:ext cx="2026546" cy="6668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3998" algn="ctr">
              <a:lnSpc>
                <a:spcPts val="17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3D5268"/>
                </a:solidFill>
                <a:latin typeface="Arial Narrow" panose="020B0606020202030204" pitchFamily="34" charset="0"/>
                <a:cs typeface="Tahoma"/>
              </a:rPr>
              <a:t>ЦИФРОВАЯ АРХИТЕКТУРА УНИВЕРСИТЕТОВ</a:t>
            </a:r>
            <a:endParaRPr lang="ru-RU" dirty="0"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A424F468-D1BA-4DDC-AE61-7E71A9CB2C23}"/>
              </a:ext>
            </a:extLst>
          </p:cNvPr>
          <p:cNvSpPr/>
          <p:nvPr/>
        </p:nvSpPr>
        <p:spPr>
          <a:xfrm>
            <a:off x="608947" y="5791586"/>
            <a:ext cx="10866885" cy="90785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10F75679-9F8F-469B-9197-E57B584A4437}"/>
              </a:ext>
            </a:extLst>
          </p:cNvPr>
          <p:cNvSpPr/>
          <p:nvPr/>
        </p:nvSpPr>
        <p:spPr>
          <a:xfrm>
            <a:off x="826569" y="5891578"/>
            <a:ext cx="4750447" cy="8156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1A1B1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Разработка модели </a:t>
            </a:r>
            <a:r>
              <a:rPr lang="ru-RU" sz="1400" b="1" dirty="0">
                <a:solidFill>
                  <a:srgbClr val="1A1B1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цифрового университета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1A1B1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Прорабатывается привлечение </a:t>
            </a:r>
            <a:r>
              <a:rPr lang="ru-RU" sz="1400" b="1" dirty="0" err="1">
                <a:solidFill>
                  <a:srgbClr val="1A1B1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Coursera</a:t>
            </a:r>
            <a:r>
              <a:rPr lang="ru-RU" sz="1400" b="1" dirty="0">
                <a:solidFill>
                  <a:srgbClr val="1A1B1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1A1B1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for</a:t>
            </a:r>
            <a:r>
              <a:rPr lang="ru-RU" sz="1400" b="1" dirty="0">
                <a:solidFill>
                  <a:srgbClr val="1A1B1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1A1B1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campus</a:t>
            </a:r>
            <a:r>
              <a:rPr lang="ru-RU" sz="1400" b="1" dirty="0">
                <a:solidFill>
                  <a:srgbClr val="1A1B1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1A1B1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Казахстан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0DC15234-1044-4F8F-B66F-D53E26F98CAE}"/>
              </a:ext>
            </a:extLst>
          </p:cNvPr>
          <p:cNvSpPr/>
          <p:nvPr/>
        </p:nvSpPr>
        <p:spPr>
          <a:xfrm>
            <a:off x="6344430" y="5860818"/>
            <a:ext cx="5065499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1A1B1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Обеспечение доступа к </a:t>
            </a:r>
            <a:r>
              <a:rPr lang="ru-RU" sz="1400" b="1" dirty="0">
                <a:solidFill>
                  <a:srgbClr val="1A1B1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мировым цифровым библиотекам</a:t>
            </a:r>
          </a:p>
          <a:p>
            <a:pPr marL="285750" indent="-285750"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1A1B1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Стимулирование отечественных вузов размещать собственные </a:t>
            </a:r>
            <a:r>
              <a:rPr lang="ru-RU" sz="1400" b="1" dirty="0">
                <a:solidFill>
                  <a:srgbClr val="1A1B1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курсы на платформе </a:t>
            </a:r>
            <a:r>
              <a:rPr lang="ru-RU" sz="1400" b="1" dirty="0" err="1">
                <a:solidFill>
                  <a:srgbClr val="1A1B18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Coursera</a:t>
            </a:r>
            <a:endParaRPr lang="ru-RU" sz="1400" b="1" dirty="0">
              <a:solidFill>
                <a:srgbClr val="1A1B18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1695610" y="6488668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27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30785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6423C3-DA7A-4B7E-A349-425812067B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8EF96C4-E115-4F59-A44A-7BCA47C3954F}"/>
              </a:ext>
            </a:extLst>
          </p:cNvPr>
          <p:cNvSpPr/>
          <p:nvPr/>
        </p:nvSpPr>
        <p:spPr>
          <a:xfrm>
            <a:off x="211734" y="391051"/>
            <a:ext cx="9441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ИНФРАСТРУКТУРА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ЦИФРОВОГО УНИВЕРСИТЕТА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340C6B2-47C7-4092-ACFA-586130DA9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6"/>
            <a:ext cx="1764739" cy="52662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616DD48-43DA-4298-9907-CB3B8472A998}"/>
              </a:ext>
            </a:extLst>
          </p:cNvPr>
          <p:cNvSpPr/>
          <p:nvPr/>
        </p:nvSpPr>
        <p:spPr>
          <a:xfrm>
            <a:off x="335202" y="160936"/>
            <a:ext cx="855720" cy="1955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</a:t>
            </a:r>
            <a:r>
              <a:rPr lang="en-US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105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9B3FB129-B6D9-4D7C-BA7A-7A47A1327756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83D9A52B-D6B7-4A49-8AEB-567EAA16FB5E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Google Shape;970;p117">
            <a:extLst>
              <a:ext uri="{FF2B5EF4-FFF2-40B4-BE49-F238E27FC236}">
                <a16:creationId xmlns="" xmlns:a16="http://schemas.microsoft.com/office/drawing/2014/main" id="{952517DC-92A2-4531-BB93-4E647EFC2E1E}"/>
              </a:ext>
            </a:extLst>
          </p:cNvPr>
          <p:cNvSpPr/>
          <p:nvPr/>
        </p:nvSpPr>
        <p:spPr>
          <a:xfrm>
            <a:off x="1008521" y="2345168"/>
            <a:ext cx="932072" cy="238530"/>
          </a:xfrm>
          <a:custGeom>
            <a:avLst/>
            <a:gdLst/>
            <a:ahLst/>
            <a:cxnLst/>
            <a:rect l="l" t="t" r="r" b="b"/>
            <a:pathLst>
              <a:path w="1024255" h="360045" extrusionOk="0">
                <a:moveTo>
                  <a:pt x="938911" y="0"/>
                </a:moveTo>
                <a:lnTo>
                  <a:pt x="0" y="0"/>
                </a:lnTo>
                <a:lnTo>
                  <a:pt x="85267" y="179831"/>
                </a:lnTo>
                <a:lnTo>
                  <a:pt x="0" y="359663"/>
                </a:lnTo>
                <a:lnTo>
                  <a:pt x="938911" y="359663"/>
                </a:lnTo>
                <a:lnTo>
                  <a:pt x="1024127" y="179831"/>
                </a:lnTo>
                <a:lnTo>
                  <a:pt x="938911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" name="Google Shape;971;p117">
            <a:extLst>
              <a:ext uri="{FF2B5EF4-FFF2-40B4-BE49-F238E27FC236}">
                <a16:creationId xmlns="" xmlns:a16="http://schemas.microsoft.com/office/drawing/2014/main" id="{C1B8AADF-CDB6-4941-8109-5658BE6CD8B9}"/>
              </a:ext>
            </a:extLst>
          </p:cNvPr>
          <p:cNvSpPr/>
          <p:nvPr/>
        </p:nvSpPr>
        <p:spPr>
          <a:xfrm>
            <a:off x="5918447" y="2045173"/>
            <a:ext cx="5272216" cy="383296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" name="Google Shape;972;p117">
            <a:extLst>
              <a:ext uri="{FF2B5EF4-FFF2-40B4-BE49-F238E27FC236}">
                <a16:creationId xmlns="" xmlns:a16="http://schemas.microsoft.com/office/drawing/2014/main" id="{A66DE9A5-FF0A-4950-BEBC-AA6536A57149}"/>
              </a:ext>
            </a:extLst>
          </p:cNvPr>
          <p:cNvSpPr/>
          <p:nvPr/>
        </p:nvSpPr>
        <p:spPr>
          <a:xfrm>
            <a:off x="7625456" y="1544774"/>
            <a:ext cx="2061584" cy="393134"/>
          </a:xfrm>
          <a:custGeom>
            <a:avLst/>
            <a:gdLst/>
            <a:ahLst/>
            <a:cxnLst/>
            <a:rect l="l" t="t" r="r" b="b"/>
            <a:pathLst>
              <a:path w="1600200" h="231775" extrusionOk="0">
                <a:moveTo>
                  <a:pt x="1561592" y="0"/>
                </a:moveTo>
                <a:lnTo>
                  <a:pt x="34216" y="246"/>
                </a:lnTo>
                <a:lnTo>
                  <a:pt x="2637" y="24545"/>
                </a:lnTo>
                <a:lnTo>
                  <a:pt x="0" y="38608"/>
                </a:lnTo>
                <a:lnTo>
                  <a:pt x="246" y="197431"/>
                </a:lnTo>
                <a:lnTo>
                  <a:pt x="4367" y="210905"/>
                </a:lnTo>
                <a:lnTo>
                  <a:pt x="12799" y="221764"/>
                </a:lnTo>
                <a:lnTo>
                  <a:pt x="24545" y="229010"/>
                </a:lnTo>
                <a:lnTo>
                  <a:pt x="38607" y="231648"/>
                </a:lnTo>
                <a:lnTo>
                  <a:pt x="1565983" y="231401"/>
                </a:lnTo>
                <a:lnTo>
                  <a:pt x="1579457" y="227280"/>
                </a:lnTo>
                <a:lnTo>
                  <a:pt x="1590316" y="218848"/>
                </a:lnTo>
                <a:lnTo>
                  <a:pt x="1597562" y="207102"/>
                </a:lnTo>
                <a:lnTo>
                  <a:pt x="1600200" y="193039"/>
                </a:lnTo>
                <a:lnTo>
                  <a:pt x="1599953" y="34216"/>
                </a:lnTo>
                <a:lnTo>
                  <a:pt x="1595832" y="20742"/>
                </a:lnTo>
                <a:lnTo>
                  <a:pt x="1587400" y="9883"/>
                </a:lnTo>
                <a:lnTo>
                  <a:pt x="1575654" y="2637"/>
                </a:lnTo>
                <a:lnTo>
                  <a:pt x="1561592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" name="Google Shape;973;p117">
            <a:extLst>
              <a:ext uri="{FF2B5EF4-FFF2-40B4-BE49-F238E27FC236}">
                <a16:creationId xmlns="" xmlns:a16="http://schemas.microsoft.com/office/drawing/2014/main" id="{39BC0911-CC85-4690-A1FD-29C308F75289}"/>
              </a:ext>
            </a:extLst>
          </p:cNvPr>
          <p:cNvSpPr txBox="1"/>
          <p:nvPr/>
        </p:nvSpPr>
        <p:spPr>
          <a:xfrm>
            <a:off x="1008521" y="1472762"/>
            <a:ext cx="3969300" cy="761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ru" sz="2800" b="1" i="0" u="none" strike="noStrike" kern="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 Narrow" panose="020B0606020202030204" pitchFamily="34" charset="0"/>
                <a:ea typeface="Tahoma"/>
                <a:cs typeface="Tahoma"/>
                <a:sym typeface="Tahoma"/>
              </a:rPr>
              <a:t>Пример лучшей практики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B5394"/>
              </a:solidFill>
              <a:effectLst/>
              <a:uLnTx/>
              <a:uFillTx/>
              <a:latin typeface="Arial Narrow" panose="020B0606020202030204" pitchFamily="34" charset="0"/>
              <a:ea typeface="Tahoma"/>
              <a:cs typeface="Tahoma"/>
              <a:sym typeface="Tahom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ahoma"/>
                <a:cs typeface="Tahoma"/>
                <a:sym typeface="Tahoma"/>
              </a:rPr>
              <a:t>Путешествие студента: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974;p117">
            <a:extLst>
              <a:ext uri="{FF2B5EF4-FFF2-40B4-BE49-F238E27FC236}">
                <a16:creationId xmlns="" xmlns:a16="http://schemas.microsoft.com/office/drawing/2014/main" id="{51A66D25-AC25-4306-BDF7-305520670F81}"/>
              </a:ext>
            </a:extLst>
          </p:cNvPr>
          <p:cNvSpPr txBox="1"/>
          <p:nvPr/>
        </p:nvSpPr>
        <p:spPr>
          <a:xfrm>
            <a:off x="1008527" y="2783625"/>
            <a:ext cx="4465915" cy="3080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7800" marR="16510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ahoma"/>
                <a:cs typeface="Tahoma"/>
                <a:sym typeface="Tahoma"/>
              </a:rPr>
              <a:t>Интегрированная система управления данными 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Tahoma"/>
              <a:cs typeface="Tahoma"/>
              <a:sym typeface="Tahoma"/>
            </a:endParaRPr>
          </a:p>
          <a:p>
            <a:pPr marL="177800" marR="16510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ahoma"/>
                <a:cs typeface="Tahoma"/>
                <a:sym typeface="Tahoma"/>
              </a:rPr>
              <a:t>о студентах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Tahoma"/>
              <a:cs typeface="Tahoma"/>
              <a:sym typeface="Tahoma"/>
            </a:endParaRPr>
          </a:p>
          <a:p>
            <a:pPr marL="304800" marR="152400" lvl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ahoma"/>
              <a:buChar char="●"/>
              <a:tabLst/>
              <a:defRPr/>
            </a:pPr>
            <a:r>
              <a:rPr kumimoji="0" lang="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ahoma"/>
                <a:cs typeface="Tahoma"/>
                <a:sym typeface="Tahoma"/>
              </a:rPr>
              <a:t>Содержит личные данные студентов и данные об успеваемости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Tahoma"/>
              <a:cs typeface="Tahoma"/>
              <a:sym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Tahoma"/>
              <a:cs typeface="Tahoma"/>
              <a:sym typeface="Tahoma"/>
            </a:endParaRPr>
          </a:p>
          <a:p>
            <a:pPr marL="304800" marR="22860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ahoma"/>
              <a:buChar char="●"/>
              <a:tabLst/>
              <a:defRPr/>
            </a:pPr>
            <a:r>
              <a:rPr kumimoji="0" lang="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ahoma"/>
                <a:cs typeface="Tahoma"/>
                <a:sym typeface="Tahoma"/>
              </a:rPr>
              <a:t>Мотивирует студентов строить индивидуальную траекторию развития, в том числе, предлагает подходящие образовательные программы и профессии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Tahoma"/>
              <a:cs typeface="Tahoma"/>
              <a:sym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Tahoma"/>
              <a:cs typeface="Tahoma"/>
              <a:sym typeface="Tahoma"/>
            </a:endParaRPr>
          </a:p>
          <a:p>
            <a:pPr marL="304800" marR="21590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ahoma"/>
              <a:buChar char="●"/>
              <a:tabLst/>
              <a:defRPr/>
            </a:pPr>
            <a:r>
              <a:rPr kumimoji="0" lang="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ahoma"/>
                <a:cs typeface="Tahoma"/>
                <a:sym typeface="Tahoma"/>
              </a:rPr>
              <a:t>Собирает данные и регулярно из выгружает для нужд финансовой службы, библиотеки, IT-службы, отдела размещения и проживания студентов, системы Blackboard, отдела бронирования аудиторий и составления расписания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975;p117">
            <a:extLst>
              <a:ext uri="{FF2B5EF4-FFF2-40B4-BE49-F238E27FC236}">
                <a16:creationId xmlns="" xmlns:a16="http://schemas.microsoft.com/office/drawing/2014/main" id="{9E0729E8-91FE-4996-8A5A-8BA918406367}"/>
              </a:ext>
            </a:extLst>
          </p:cNvPr>
          <p:cNvSpPr txBox="1"/>
          <p:nvPr/>
        </p:nvSpPr>
        <p:spPr>
          <a:xfrm>
            <a:off x="7747491" y="1657962"/>
            <a:ext cx="2285538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tabLst/>
              <a:defRPr/>
            </a:pPr>
            <a:r>
              <a:rPr kumimoji="0" lang="ru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Иллюстративный пример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" name="Google Shape;976;p117">
            <a:extLst>
              <a:ext uri="{FF2B5EF4-FFF2-40B4-BE49-F238E27FC236}">
                <a16:creationId xmlns="" xmlns:a16="http://schemas.microsoft.com/office/drawing/2014/main" id="{2D7F4B98-3846-4CD5-8738-EED9C0209224}"/>
              </a:ext>
            </a:extLst>
          </p:cNvPr>
          <p:cNvSpPr/>
          <p:nvPr/>
        </p:nvSpPr>
        <p:spPr>
          <a:xfrm>
            <a:off x="1939546" y="2345168"/>
            <a:ext cx="932072" cy="238530"/>
          </a:xfrm>
          <a:custGeom>
            <a:avLst/>
            <a:gdLst/>
            <a:ahLst/>
            <a:cxnLst/>
            <a:rect l="l" t="t" r="r" b="b"/>
            <a:pathLst>
              <a:path w="1024255" h="360045" extrusionOk="0">
                <a:moveTo>
                  <a:pt x="938911" y="0"/>
                </a:moveTo>
                <a:lnTo>
                  <a:pt x="0" y="0"/>
                </a:lnTo>
                <a:lnTo>
                  <a:pt x="85217" y="179831"/>
                </a:lnTo>
                <a:lnTo>
                  <a:pt x="0" y="359663"/>
                </a:lnTo>
                <a:lnTo>
                  <a:pt x="938911" y="359663"/>
                </a:lnTo>
                <a:lnTo>
                  <a:pt x="1024128" y="179831"/>
                </a:lnTo>
                <a:lnTo>
                  <a:pt x="938911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" name="Google Shape;977;p117">
            <a:extLst>
              <a:ext uri="{FF2B5EF4-FFF2-40B4-BE49-F238E27FC236}">
                <a16:creationId xmlns="" xmlns:a16="http://schemas.microsoft.com/office/drawing/2014/main" id="{5AF889E2-CABB-45E9-9796-869ACDA3A43B}"/>
              </a:ext>
            </a:extLst>
          </p:cNvPr>
          <p:cNvSpPr/>
          <p:nvPr/>
        </p:nvSpPr>
        <p:spPr>
          <a:xfrm>
            <a:off x="2870571" y="2345168"/>
            <a:ext cx="933806" cy="238530"/>
          </a:xfrm>
          <a:custGeom>
            <a:avLst/>
            <a:gdLst/>
            <a:ahLst/>
            <a:cxnLst/>
            <a:rect l="l" t="t" r="r" b="b"/>
            <a:pathLst>
              <a:path w="1026160" h="360045" extrusionOk="0">
                <a:moveTo>
                  <a:pt x="940434" y="0"/>
                </a:moveTo>
                <a:lnTo>
                  <a:pt x="0" y="0"/>
                </a:lnTo>
                <a:lnTo>
                  <a:pt x="85217" y="179831"/>
                </a:lnTo>
                <a:lnTo>
                  <a:pt x="0" y="359663"/>
                </a:lnTo>
                <a:lnTo>
                  <a:pt x="940434" y="359663"/>
                </a:lnTo>
                <a:lnTo>
                  <a:pt x="1025652" y="179831"/>
                </a:lnTo>
                <a:lnTo>
                  <a:pt x="940434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2" name="Google Shape;978;p117">
            <a:extLst>
              <a:ext uri="{FF2B5EF4-FFF2-40B4-BE49-F238E27FC236}">
                <a16:creationId xmlns="" xmlns:a16="http://schemas.microsoft.com/office/drawing/2014/main" id="{F338F7B5-6E43-460D-91D4-BCB9EB30B206}"/>
              </a:ext>
            </a:extLst>
          </p:cNvPr>
          <p:cNvSpPr/>
          <p:nvPr/>
        </p:nvSpPr>
        <p:spPr>
          <a:xfrm>
            <a:off x="3802977" y="2345175"/>
            <a:ext cx="1213741" cy="238530"/>
          </a:xfrm>
          <a:custGeom>
            <a:avLst/>
            <a:gdLst/>
            <a:ahLst/>
            <a:cxnLst/>
            <a:rect l="l" t="t" r="r" b="b"/>
            <a:pathLst>
              <a:path w="1024254" h="360045" extrusionOk="0">
                <a:moveTo>
                  <a:pt x="938911" y="0"/>
                </a:moveTo>
                <a:lnTo>
                  <a:pt x="0" y="0"/>
                </a:lnTo>
                <a:lnTo>
                  <a:pt x="85216" y="179831"/>
                </a:lnTo>
                <a:lnTo>
                  <a:pt x="0" y="359663"/>
                </a:lnTo>
                <a:lnTo>
                  <a:pt x="938911" y="359663"/>
                </a:lnTo>
                <a:lnTo>
                  <a:pt x="1024127" y="179831"/>
                </a:lnTo>
                <a:lnTo>
                  <a:pt x="938911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9" name="Google Shape;979;p117">
            <a:extLst>
              <a:ext uri="{FF2B5EF4-FFF2-40B4-BE49-F238E27FC236}">
                <a16:creationId xmlns="" xmlns:a16="http://schemas.microsoft.com/office/drawing/2014/main" id="{614A56DB-22F6-4039-A5B3-8539F2F12A05}"/>
              </a:ext>
            </a:extLst>
          </p:cNvPr>
          <p:cNvSpPr txBox="1"/>
          <p:nvPr/>
        </p:nvSpPr>
        <p:spPr>
          <a:xfrm>
            <a:off x="1143173" y="2375063"/>
            <a:ext cx="381690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03200" marR="0" lvl="0" indent="-190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tabLst/>
              <a:defRPr/>
            </a:pPr>
            <a:r>
              <a:rPr kumimoji="0" lang="ru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Tahoma"/>
                <a:cs typeface="Tahoma"/>
                <a:sym typeface="Tahoma"/>
              </a:rPr>
              <a:t>Привлечение	Поступление	   Обучение  	  Поддержание связи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Tahoma"/>
              <a:cs typeface="Tahoma"/>
              <a:sym typeface="Tahoma"/>
            </a:endParaRPr>
          </a:p>
        </p:txBody>
      </p:sp>
      <p:sp>
        <p:nvSpPr>
          <p:cNvPr id="30" name="Google Shape;986;p117">
            <a:extLst>
              <a:ext uri="{FF2B5EF4-FFF2-40B4-BE49-F238E27FC236}">
                <a16:creationId xmlns="" xmlns:a16="http://schemas.microsoft.com/office/drawing/2014/main" id="{A045F488-2F37-4C99-8A70-FB8779AB8695}"/>
              </a:ext>
            </a:extLst>
          </p:cNvPr>
          <p:cNvSpPr/>
          <p:nvPr/>
        </p:nvSpPr>
        <p:spPr>
          <a:xfrm>
            <a:off x="5228803" y="2010825"/>
            <a:ext cx="716400" cy="2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695610" y="6488668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28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29377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B67264D-61AA-41B3-8FDD-C7FE977FABEB}"/>
              </a:ext>
            </a:extLst>
          </p:cNvPr>
          <p:cNvSpPr/>
          <p:nvPr/>
        </p:nvSpPr>
        <p:spPr>
          <a:xfrm>
            <a:off x="211734" y="391051"/>
            <a:ext cx="9441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ФИЛИАЛОВ 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ЗАРУБЕЖНЫХ ВУЗОВ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B0BE56D-3EDA-4D89-B758-F65698C88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6"/>
            <a:ext cx="1764739" cy="52662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4452F5E-F66F-49C5-A6BD-EB42EEBCE451}"/>
              </a:ext>
            </a:extLst>
          </p:cNvPr>
          <p:cNvSpPr/>
          <p:nvPr/>
        </p:nvSpPr>
        <p:spPr>
          <a:xfrm>
            <a:off x="335202" y="160936"/>
            <a:ext cx="855720" cy="1955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</a:t>
            </a:r>
            <a:r>
              <a:rPr lang="en-US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ru-RU" sz="105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5838456-0EC4-430B-A188-CFEFCF365304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E0963DC-A75D-47B2-B564-AA11D206A4B3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BFCC3173-6A9A-4884-A6C4-BC6C50D4AF8F}"/>
              </a:ext>
            </a:extLst>
          </p:cNvPr>
          <p:cNvSpPr/>
          <p:nvPr/>
        </p:nvSpPr>
        <p:spPr>
          <a:xfrm>
            <a:off x="4002146" y="1059041"/>
            <a:ext cx="2323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ОТКРЫТО ДО 2021 ГОДА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338B377B-82F7-4F2B-B528-49A31006ECA5}"/>
              </a:ext>
            </a:extLst>
          </p:cNvPr>
          <p:cNvSpPr/>
          <p:nvPr/>
        </p:nvSpPr>
        <p:spPr>
          <a:xfrm>
            <a:off x="6462048" y="1059041"/>
            <a:ext cx="2198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СОЗДАНО В 2022 ГОДУ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50A61220-340F-42FD-9C96-9676AEF4FDE4}"/>
              </a:ext>
            </a:extLst>
          </p:cNvPr>
          <p:cNvSpPr/>
          <p:nvPr/>
        </p:nvSpPr>
        <p:spPr>
          <a:xfrm>
            <a:off x="9153523" y="1058878"/>
            <a:ext cx="28187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ПЛАНИРУЕТСЯ ДО 2025 ГОДА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BA97E47-AAE2-4846-81E6-AB6A234A2D3F}"/>
              </a:ext>
            </a:extLst>
          </p:cNvPr>
          <p:cNvSpPr txBox="1"/>
          <p:nvPr/>
        </p:nvSpPr>
        <p:spPr>
          <a:xfrm>
            <a:off x="3981129" y="1486208"/>
            <a:ext cx="629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2C2E3C"/>
                </a:solidFill>
                <a:latin typeface="Arial Narrow" panose="020B0606020202030204" pitchFamily="34" charset="0"/>
                <a:ea typeface="Arial Narrow" charset="0"/>
                <a:cs typeface="Arial" panose="020B0604020202020204" pitchFamily="34" charset="0"/>
              </a:rPr>
              <a:t>5</a:t>
            </a:r>
            <a:endParaRPr lang="aa-ET" sz="3600" dirty="0">
              <a:solidFill>
                <a:srgbClr val="2C2E3C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E225B8E-93D3-452D-9D55-16A2BF7C4A08}"/>
              </a:ext>
            </a:extLst>
          </p:cNvPr>
          <p:cNvSpPr txBox="1"/>
          <p:nvPr/>
        </p:nvSpPr>
        <p:spPr>
          <a:xfrm>
            <a:off x="4378504" y="1559459"/>
            <a:ext cx="15991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  <a:ea typeface="Arial Narrow" charset="0"/>
                <a:cs typeface="Arial" panose="020B0604020202020204" pitchFamily="34" charset="0"/>
              </a:rPr>
              <a:t>4 филиала вузов РФ и 1 Великобритании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CF5F3E7-BC71-480D-9C0A-F08C7F4E9FC6}"/>
              </a:ext>
            </a:extLst>
          </p:cNvPr>
          <p:cNvSpPr txBox="1"/>
          <p:nvPr/>
        </p:nvSpPr>
        <p:spPr>
          <a:xfrm>
            <a:off x="6474424" y="1486208"/>
            <a:ext cx="9015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Arial Narrow" panose="020B0606020202030204" pitchFamily="34" charset="0"/>
                <a:ea typeface="Arial Narrow" charset="0"/>
                <a:cs typeface="Arial" panose="020B0604020202020204" pitchFamily="34" charset="0"/>
              </a:rPr>
              <a:t>3</a:t>
            </a:r>
            <a:endParaRPr lang="aa-ET" sz="3600" dirty="0">
              <a:latin typeface="Arial Narrow" panose="020B0606020202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ED7B269-9A50-4E6C-98EE-C8AB78A79022}"/>
              </a:ext>
            </a:extLst>
          </p:cNvPr>
          <p:cNvSpPr txBox="1"/>
          <p:nvPr/>
        </p:nvSpPr>
        <p:spPr>
          <a:xfrm>
            <a:off x="6874940" y="1559459"/>
            <a:ext cx="1980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  <a:ea typeface="Arial Narrow" charset="0"/>
                <a:cs typeface="Arial" panose="020B0604020202020204" pitchFamily="34" charset="0"/>
              </a:rPr>
              <a:t>МИФИ, РГУНГ </a:t>
            </a:r>
            <a:r>
              <a:rPr lang="ru-RU" sz="1400" dirty="0" err="1">
                <a:latin typeface="Arial Narrow" panose="020B0606020202030204" pitchFamily="34" charset="0"/>
                <a:ea typeface="Arial Narrow" charset="0"/>
                <a:cs typeface="Arial" panose="020B0604020202020204" pitchFamily="34" charset="0"/>
              </a:rPr>
              <a:t>им.Губкина</a:t>
            </a:r>
            <a:r>
              <a:rPr lang="ru-RU" sz="1400" dirty="0">
                <a:latin typeface="Arial Narrow" panose="020B0606020202030204" pitchFamily="34" charset="0"/>
                <a:ea typeface="Arial Narrow" charset="0"/>
                <a:cs typeface="Arial" panose="020B0604020202020204" pitchFamily="34" charset="0"/>
              </a:rPr>
              <a:t> и Университет Аризоны</a:t>
            </a:r>
            <a:endParaRPr lang="ru-RU" sz="1400" b="1" dirty="0">
              <a:latin typeface="Arial Narrow" panose="020B060602020203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31DD6CE-BEEC-4F0F-B8D9-8A4CD242614B}"/>
              </a:ext>
            </a:extLst>
          </p:cNvPr>
          <p:cNvSpPr txBox="1"/>
          <p:nvPr/>
        </p:nvSpPr>
        <p:spPr>
          <a:xfrm>
            <a:off x="9298451" y="1486208"/>
            <a:ext cx="11309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2C2E3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endParaRPr lang="aa-ET" sz="3600" dirty="0">
              <a:solidFill>
                <a:srgbClr val="2C2E3C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DFCF306-5151-4B57-9200-0CB49D704B47}"/>
              </a:ext>
            </a:extLst>
          </p:cNvPr>
          <p:cNvSpPr txBox="1"/>
          <p:nvPr/>
        </p:nvSpPr>
        <p:spPr>
          <a:xfrm>
            <a:off x="9668341" y="1559459"/>
            <a:ext cx="18119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  <a:ea typeface="Arial Narrow" charset="0"/>
                <a:cs typeface="Arial" panose="020B0604020202020204" pitchFamily="34" charset="0"/>
              </a:rPr>
              <a:t>новых филиала в гг. </a:t>
            </a:r>
            <a:r>
              <a:rPr lang="ru-RU" sz="1400" dirty="0" err="1">
                <a:latin typeface="Arial Narrow" panose="020B0606020202030204" pitchFamily="34" charset="0"/>
                <a:ea typeface="Arial Narrow" charset="0"/>
                <a:cs typeface="Arial" panose="020B0604020202020204" pitchFamily="34" charset="0"/>
              </a:rPr>
              <a:t>Актобе</a:t>
            </a:r>
            <a:r>
              <a:rPr lang="ru-RU" sz="1400" dirty="0">
                <a:latin typeface="Arial Narrow" panose="020B0606020202030204" pitchFamily="34" charset="0"/>
                <a:ea typeface="Arial Narrow" charset="0"/>
                <a:cs typeface="Arial" panose="020B0604020202020204" pitchFamily="34" charset="0"/>
              </a:rPr>
              <a:t> и </a:t>
            </a:r>
            <a:r>
              <a:rPr lang="ru-RU" sz="1400" dirty="0" err="1">
                <a:latin typeface="Arial Narrow" panose="020B0606020202030204" pitchFamily="34" charset="0"/>
                <a:ea typeface="Arial Narrow" charset="0"/>
                <a:cs typeface="Arial" panose="020B0604020202020204" pitchFamily="34" charset="0"/>
              </a:rPr>
              <a:t>Талдыкорган</a:t>
            </a:r>
            <a:endParaRPr lang="ru-RU" sz="1400" dirty="0">
              <a:latin typeface="Arial Narrow" panose="020B060602020203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647CD45F-A7EF-4A20-9AF9-89B9896127E7}"/>
              </a:ext>
            </a:extLst>
          </p:cNvPr>
          <p:cNvSpPr/>
          <p:nvPr/>
        </p:nvSpPr>
        <p:spPr>
          <a:xfrm>
            <a:off x="491500" y="1494289"/>
            <a:ext cx="2809272" cy="604866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 Narrow" panose="020B0606020202030204" pitchFamily="34" charset="0"/>
              </a:rPr>
              <a:t>ФИЛИАЛЫ ЗАРУБЕЖНЫХ ВУЗОВ В КАЗАХСТАНЕ</a:t>
            </a:r>
          </a:p>
        </p:txBody>
      </p:sp>
      <p:sp>
        <p:nvSpPr>
          <p:cNvPr id="30" name="Равнобедренный треугольник 29">
            <a:extLst>
              <a:ext uri="{FF2B5EF4-FFF2-40B4-BE49-F238E27FC236}">
                <a16:creationId xmlns="" xmlns:a16="http://schemas.microsoft.com/office/drawing/2014/main" id="{3F90483F-F3A7-49F2-8A05-F32CFE12B335}"/>
              </a:ext>
            </a:extLst>
          </p:cNvPr>
          <p:cNvSpPr/>
          <p:nvPr/>
        </p:nvSpPr>
        <p:spPr>
          <a:xfrm rot="5400000">
            <a:off x="3342930" y="1649626"/>
            <a:ext cx="604867" cy="29419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>
            <a:extLst>
              <a:ext uri="{FF2B5EF4-FFF2-40B4-BE49-F238E27FC236}">
                <a16:creationId xmlns="" xmlns:a16="http://schemas.microsoft.com/office/drawing/2014/main" id="{CC1A8956-789E-4BC9-A84D-F90F1DADC2D3}"/>
              </a:ext>
            </a:extLst>
          </p:cNvPr>
          <p:cNvSpPr/>
          <p:nvPr/>
        </p:nvSpPr>
        <p:spPr>
          <a:xfrm rot="5400000">
            <a:off x="6174727" y="1728103"/>
            <a:ext cx="269161" cy="15298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>
            <a:extLst>
              <a:ext uri="{FF2B5EF4-FFF2-40B4-BE49-F238E27FC236}">
                <a16:creationId xmlns="" xmlns:a16="http://schemas.microsoft.com/office/drawing/2014/main" id="{60D1C80F-A7A4-434F-A915-0BD369344121}"/>
              </a:ext>
            </a:extLst>
          </p:cNvPr>
          <p:cNvSpPr/>
          <p:nvPr/>
        </p:nvSpPr>
        <p:spPr>
          <a:xfrm rot="5400000">
            <a:off x="8942452" y="1728103"/>
            <a:ext cx="269161" cy="15298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DBA0C279-1B39-4632-A8A6-4D5871A4B275}"/>
              </a:ext>
            </a:extLst>
          </p:cNvPr>
          <p:cNvSpPr/>
          <p:nvPr/>
        </p:nvSpPr>
        <p:spPr>
          <a:xfrm>
            <a:off x="491500" y="2807497"/>
            <a:ext cx="3520190" cy="17156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Заголовок 1">
            <a:extLst>
              <a:ext uri="{FF2B5EF4-FFF2-40B4-BE49-F238E27FC236}">
                <a16:creationId xmlns="" xmlns:a16="http://schemas.microsoft.com/office/drawing/2014/main" id="{7E1DC4E3-C714-4974-B809-91B072193F91}"/>
              </a:ext>
            </a:extLst>
          </p:cNvPr>
          <p:cNvSpPr txBox="1">
            <a:spLocks/>
          </p:cNvSpPr>
          <p:nvPr/>
        </p:nvSpPr>
        <p:spPr>
          <a:xfrm>
            <a:off x="1433494" y="2601498"/>
            <a:ext cx="1706105" cy="39743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lvl1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20728">
              <a:lnSpc>
                <a:spcPct val="100000"/>
              </a:lnSpc>
              <a:defRPr/>
            </a:pPr>
            <a:r>
              <a:rPr lang="ru-RU" sz="1600" b="1" cap="small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ФИЛИАЛ </a:t>
            </a:r>
          </a:p>
          <a:p>
            <a:pPr algn="ctr" defTabSz="920728">
              <a:lnSpc>
                <a:spcPct val="100000"/>
              </a:lnSpc>
              <a:defRPr/>
            </a:pPr>
            <a:r>
              <a:rPr lang="ru-RU" sz="1600" b="1" cap="small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НИЯУ МИФИ </a:t>
            </a:r>
            <a:endParaRPr lang="ru-RU" sz="1600" cap="small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1812DA66-514D-4FD3-9A14-08F4039658DA}"/>
              </a:ext>
            </a:extLst>
          </p:cNvPr>
          <p:cNvSpPr/>
          <p:nvPr/>
        </p:nvSpPr>
        <p:spPr>
          <a:xfrm>
            <a:off x="528049" y="3425185"/>
            <a:ext cx="3450285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Защищенные высокопроизводительные вычислительные системы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Физика элементарных частиц и космофизика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D3C95B81-6F58-49BA-8391-DF96AD68ED2C}"/>
              </a:ext>
            </a:extLst>
          </p:cNvPr>
          <p:cNvSpPr/>
          <p:nvPr/>
        </p:nvSpPr>
        <p:spPr>
          <a:xfrm>
            <a:off x="4371803" y="2804790"/>
            <a:ext cx="3580189" cy="17156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аголовок 1">
            <a:extLst>
              <a:ext uri="{FF2B5EF4-FFF2-40B4-BE49-F238E27FC236}">
                <a16:creationId xmlns="" xmlns:a16="http://schemas.microsoft.com/office/drawing/2014/main" id="{F4C2813A-3A0C-4559-9522-3CA74E8DE8E0}"/>
              </a:ext>
            </a:extLst>
          </p:cNvPr>
          <p:cNvSpPr txBox="1">
            <a:spLocks/>
          </p:cNvSpPr>
          <p:nvPr/>
        </p:nvSpPr>
        <p:spPr>
          <a:xfrm>
            <a:off x="5013709" y="2611891"/>
            <a:ext cx="2296376" cy="36405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lvl1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20728">
              <a:lnSpc>
                <a:spcPct val="100000"/>
              </a:lnSpc>
              <a:defRPr/>
            </a:pPr>
            <a:r>
              <a:rPr lang="ru-RU" sz="1600" b="1" cap="small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ФИЛИАЛ </a:t>
            </a:r>
          </a:p>
          <a:p>
            <a:pPr algn="ctr" defTabSz="920728">
              <a:lnSpc>
                <a:spcPct val="100000"/>
              </a:lnSpc>
              <a:defRPr/>
            </a:pPr>
            <a:r>
              <a:rPr lang="ru-RU" sz="1600" b="1" cap="small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РГУНГ ИМ. И.М. ГУБКИНА</a:t>
            </a:r>
            <a:endParaRPr lang="ru-RU" sz="1600" cap="small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BA5E801A-76A0-4B70-A0FF-EB658D84D890}"/>
              </a:ext>
            </a:extLst>
          </p:cNvPr>
          <p:cNvSpPr/>
          <p:nvPr/>
        </p:nvSpPr>
        <p:spPr>
          <a:xfrm>
            <a:off x="4428306" y="3418726"/>
            <a:ext cx="3473097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Поиски и разведка, транспорт нефти и газа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Разработка, эксплуатация и комплексная механизация и автоматизация нефтяных и газовых месторождений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6E8AB145-0673-4306-A57B-1E92CA73427E}"/>
              </a:ext>
            </a:extLst>
          </p:cNvPr>
          <p:cNvSpPr/>
          <p:nvPr/>
        </p:nvSpPr>
        <p:spPr>
          <a:xfrm>
            <a:off x="8318019" y="2804790"/>
            <a:ext cx="3339759" cy="171566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Заголовок 1">
            <a:extLst>
              <a:ext uri="{FF2B5EF4-FFF2-40B4-BE49-F238E27FC236}">
                <a16:creationId xmlns="" xmlns:a16="http://schemas.microsoft.com/office/drawing/2014/main" id="{7F8A447F-188F-4CCB-AEBF-61F20ACBE084}"/>
              </a:ext>
            </a:extLst>
          </p:cNvPr>
          <p:cNvSpPr txBox="1">
            <a:spLocks/>
          </p:cNvSpPr>
          <p:nvPr/>
        </p:nvSpPr>
        <p:spPr>
          <a:xfrm>
            <a:off x="8602521" y="2549312"/>
            <a:ext cx="2770754" cy="51168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lvl1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20728">
              <a:lnSpc>
                <a:spcPct val="100000"/>
              </a:lnSpc>
              <a:defRPr/>
            </a:pPr>
            <a:r>
              <a:rPr lang="ru-RU" sz="1600" b="1" cap="small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ПАРТНЕРСТВО </a:t>
            </a:r>
          </a:p>
          <a:p>
            <a:pPr algn="ctr" defTabSz="920728">
              <a:lnSpc>
                <a:spcPct val="100000"/>
              </a:lnSpc>
              <a:defRPr/>
            </a:pPr>
            <a:r>
              <a:rPr lang="ru-RU" sz="1600" b="1" cap="small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С УНИВЕРСИТЕТОМ АРИЗОНЫ</a:t>
            </a:r>
            <a:endParaRPr lang="ru-RU" sz="1600" cap="small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60FC5C71-D186-404A-835D-FBFE9D16F1CF}"/>
              </a:ext>
            </a:extLst>
          </p:cNvPr>
          <p:cNvSpPr/>
          <p:nvPr/>
        </p:nvSpPr>
        <p:spPr>
          <a:xfrm>
            <a:off x="8403626" y="3418726"/>
            <a:ext cx="32541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Педагогика и ИКТ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Биологические, физические и химические науки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Производственные отрасли и агрономия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76B07787-486B-429A-8943-F2C136F097C0}"/>
              </a:ext>
            </a:extLst>
          </p:cNvPr>
          <p:cNvSpPr/>
          <p:nvPr/>
        </p:nvSpPr>
        <p:spPr>
          <a:xfrm>
            <a:off x="2311263" y="4979362"/>
            <a:ext cx="3639526" cy="139883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A005ACDD-F26C-4DEA-B715-FEF29A66D2E4}"/>
              </a:ext>
            </a:extLst>
          </p:cNvPr>
          <p:cNvSpPr txBox="1">
            <a:spLocks/>
          </p:cNvSpPr>
          <p:nvPr/>
        </p:nvSpPr>
        <p:spPr>
          <a:xfrm>
            <a:off x="2780444" y="4749908"/>
            <a:ext cx="2590610" cy="70865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lvl1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20728">
              <a:lnSpc>
                <a:spcPct val="100000"/>
              </a:lnSpc>
              <a:defRPr/>
            </a:pPr>
            <a:r>
              <a:rPr lang="ru-RU" sz="1600" b="1" cap="small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ФИЛИАЛ УНИВЕРСИТЕТА ХЕРИОТ ВАТТ (</a:t>
            </a:r>
            <a:r>
              <a:rPr lang="en-US" sz="1600" b="1" cap="small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UK)</a:t>
            </a:r>
            <a:r>
              <a:rPr lang="ru-RU" sz="1600" b="1" cap="small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endParaRPr lang="ru-RU" sz="1600" cap="small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36AFBF4B-4A7A-4138-A026-528D52938A2A}"/>
              </a:ext>
            </a:extLst>
          </p:cNvPr>
          <p:cNvSpPr/>
          <p:nvPr/>
        </p:nvSpPr>
        <p:spPr>
          <a:xfrm>
            <a:off x="2405883" y="5399378"/>
            <a:ext cx="34502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Прорабатывается создание филиала на базе </a:t>
            </a:r>
            <a:r>
              <a:rPr lang="ru-RU" sz="1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Актюбинского регионального университета им. </a:t>
            </a:r>
            <a:r>
              <a:rPr lang="ru-RU" sz="1400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Жубанова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 инженерным и техническим направлениям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F9CD137C-F5B5-4E6D-A18E-D5898A48D301}"/>
              </a:ext>
            </a:extLst>
          </p:cNvPr>
          <p:cNvSpPr/>
          <p:nvPr/>
        </p:nvSpPr>
        <p:spPr>
          <a:xfrm>
            <a:off x="6325349" y="4979362"/>
            <a:ext cx="3639526" cy="139883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B45E734E-B03A-40B8-BE9E-CDA8436311A6}"/>
              </a:ext>
            </a:extLst>
          </p:cNvPr>
          <p:cNvSpPr/>
          <p:nvPr/>
        </p:nvSpPr>
        <p:spPr>
          <a:xfrm>
            <a:off x="6419969" y="5399378"/>
            <a:ext cx="34502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Прорабатывается создание филиала на базе </a:t>
            </a:r>
            <a:r>
              <a:rPr lang="ru-RU" sz="1400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Жетысуского</a:t>
            </a:r>
            <a:r>
              <a:rPr lang="ru-RU" sz="1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университета имени </a:t>
            </a:r>
            <a:r>
              <a:rPr lang="ru-RU" sz="1400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Жансугурова</a:t>
            </a:r>
            <a:r>
              <a:rPr lang="ru-RU" sz="1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инженерным и техническим направлениям</a:t>
            </a:r>
          </a:p>
        </p:txBody>
      </p:sp>
      <p:sp>
        <p:nvSpPr>
          <p:cNvPr id="47" name="Заголовок 1">
            <a:extLst>
              <a:ext uri="{FF2B5EF4-FFF2-40B4-BE49-F238E27FC236}">
                <a16:creationId xmlns="" xmlns:a16="http://schemas.microsoft.com/office/drawing/2014/main" id="{A3E85312-0C26-4BED-B549-19CB88A6037C}"/>
              </a:ext>
            </a:extLst>
          </p:cNvPr>
          <p:cNvSpPr txBox="1">
            <a:spLocks/>
          </p:cNvSpPr>
          <p:nvPr/>
        </p:nvSpPr>
        <p:spPr>
          <a:xfrm>
            <a:off x="6905396" y="4749908"/>
            <a:ext cx="2590610" cy="70865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lvl1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20728">
              <a:lnSpc>
                <a:spcPct val="100000"/>
              </a:lnSpc>
              <a:defRPr/>
            </a:pPr>
            <a:r>
              <a:rPr lang="ru-RU" sz="1600" b="1" cap="small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ФИЛИАЛ УНИВЕРСИТЕТА ХАДЖЕТТЕПЕ (ТУРЦИЯ) </a:t>
            </a:r>
            <a:endParaRPr lang="ru-RU" sz="1600" cap="small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581CD7E-681A-4FDD-92AF-D1F5FE8EF44C}"/>
              </a:ext>
            </a:extLst>
          </p:cNvPr>
          <p:cNvSpPr/>
          <p:nvPr/>
        </p:nvSpPr>
        <p:spPr>
          <a:xfrm>
            <a:off x="1083332" y="3080051"/>
            <a:ext cx="24064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kern="50" dirty="0">
                <a:latin typeface="Arial Narrow" panose="020B060602020203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на базе </a:t>
            </a:r>
            <a:r>
              <a:rPr lang="ru-RU" sz="1400" b="1" kern="50" dirty="0" err="1">
                <a:latin typeface="Arial Narrow" panose="020B060602020203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КазНУ</a:t>
            </a:r>
            <a:r>
              <a:rPr lang="ru-RU" sz="1400" b="1" kern="50" dirty="0">
                <a:latin typeface="Arial Narrow" panose="020B060602020203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 им. аль-</a:t>
            </a:r>
            <a:r>
              <a:rPr lang="ru-RU" sz="1400" b="1" kern="50" dirty="0" err="1">
                <a:latin typeface="Arial Narrow" panose="020B060602020203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Фараби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AB52ABBA-20B7-424F-812A-3E90000E7A31}"/>
              </a:ext>
            </a:extLst>
          </p:cNvPr>
          <p:cNvSpPr/>
          <p:nvPr/>
        </p:nvSpPr>
        <p:spPr>
          <a:xfrm>
            <a:off x="5002841" y="3076862"/>
            <a:ext cx="2153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kern="50" dirty="0">
                <a:latin typeface="Arial Narrow" panose="020B060602020203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на базе АУНГ им. </a:t>
            </a:r>
            <a:r>
              <a:rPr lang="ru-RU" sz="1400" b="1" kern="50" dirty="0" err="1">
                <a:latin typeface="Arial Narrow" panose="020B060602020203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Утебаева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8FB3BC4A-2A8E-421C-AFF2-5AC1800C2259}"/>
              </a:ext>
            </a:extLst>
          </p:cNvPr>
          <p:cNvSpPr/>
          <p:nvPr/>
        </p:nvSpPr>
        <p:spPr>
          <a:xfrm>
            <a:off x="8967805" y="3080953"/>
            <a:ext cx="2188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kern="50" dirty="0">
                <a:latin typeface="Arial Narrow" panose="020B060602020203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на базе СКУ им. </a:t>
            </a:r>
            <a:r>
              <a:rPr lang="ru-RU" sz="1400" b="1" kern="50" dirty="0" err="1">
                <a:latin typeface="Arial Narrow" panose="020B060602020203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Козыбаева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1695610" y="6488668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29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80978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7B0F40D-7D0B-4FD6-8D58-F3D18A808735}"/>
              </a:ext>
            </a:extLst>
          </p:cNvPr>
          <p:cNvSpPr/>
          <p:nvPr/>
        </p:nvSpPr>
        <p:spPr>
          <a:xfrm>
            <a:off x="8566951" y="3986074"/>
            <a:ext cx="3456372" cy="26160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5CC6B5F7-2730-4A4B-8515-B28E97CC5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3DE8498-0DAE-4806-B5BC-3C7370C1CE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54"/>
          <a:stretch/>
        </p:blipFill>
        <p:spPr>
          <a:xfrm>
            <a:off x="0" y="0"/>
            <a:ext cx="12192000" cy="103868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BC9FB58-8F93-4A01-98FB-9DA038CCFA8B}"/>
              </a:ext>
            </a:extLst>
          </p:cNvPr>
          <p:cNvSpPr/>
          <p:nvPr/>
        </p:nvSpPr>
        <p:spPr>
          <a:xfrm>
            <a:off x="319596" y="395042"/>
            <a:ext cx="9061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ВУЗЫ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2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КОНТИНГЕНТ ОБУЧАЮЩИХСЯ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AA4E757-8353-4E5E-9E04-3DE72439B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255924"/>
            <a:ext cx="1764739" cy="52662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814B83E-CA79-48B9-9275-C2A4C96179CD}"/>
              </a:ext>
            </a:extLst>
          </p:cNvPr>
          <p:cNvSpPr/>
          <p:nvPr/>
        </p:nvSpPr>
        <p:spPr>
          <a:xfrm>
            <a:off x="387154" y="270247"/>
            <a:ext cx="1764738" cy="1647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ТЕКУЩАЯ СИТУАЦИЯ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B1FB58E1-B8F0-4DF9-9B08-C1725A4CF4CC}"/>
              </a:ext>
            </a:extLst>
          </p:cNvPr>
          <p:cNvSpPr txBox="1"/>
          <p:nvPr/>
        </p:nvSpPr>
        <p:spPr>
          <a:xfrm>
            <a:off x="329896" y="1165755"/>
            <a:ext cx="11474950" cy="338967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 anchor="ctr">
            <a:noAutofit/>
          </a:bodyPr>
          <a:lstStyle>
            <a:defPPr lvl="0">
              <a:defRPr lang="ru-RU"/>
            </a:defPPr>
            <a:lvl1pPr marL="150019" algn="ctr">
              <a:defRPr b="1"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ОЖИДАЕТСЯ РЕЗКИЙ РОСТ ВЫПУСКНИКОВ ШКОЛ, СООТВЕТСТВЕННО, КОЛИЧЕСТВА СТУДЕНТОВ</a:t>
            </a: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="" xmlns:a16="http://schemas.microsoft.com/office/drawing/2014/main" id="{0D57C583-5E8F-445D-86A5-6602453E47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5972662"/>
              </p:ext>
            </p:extLst>
          </p:nvPr>
        </p:nvGraphicFramePr>
        <p:xfrm>
          <a:off x="387154" y="1512226"/>
          <a:ext cx="11474950" cy="1946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3F84E171-B374-45FD-BA87-449FD881C5B7}"/>
              </a:ext>
            </a:extLst>
          </p:cNvPr>
          <p:cNvSpPr/>
          <p:nvPr/>
        </p:nvSpPr>
        <p:spPr>
          <a:xfrm>
            <a:off x="387154" y="3499883"/>
            <a:ext cx="5330065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Из расчета контингента 1-11 классов, за вычетом среднего контингента колледжа</a:t>
            </a:r>
            <a:endParaRPr kumimoji="0" lang="x-none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7" name="Диаграмма 36">
            <a:extLst>
              <a:ext uri="{FF2B5EF4-FFF2-40B4-BE49-F238E27FC236}">
                <a16:creationId xmlns="" xmlns:a16="http://schemas.microsoft.com/office/drawing/2014/main" id="{6B26C1D9-BF0D-4AEE-9AD5-66AE125A73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7990938"/>
              </p:ext>
            </p:extLst>
          </p:nvPr>
        </p:nvGraphicFramePr>
        <p:xfrm>
          <a:off x="168677" y="4625232"/>
          <a:ext cx="3986074" cy="1962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72431D09-D85F-4058-B165-97F111193AF2}"/>
              </a:ext>
            </a:extLst>
          </p:cNvPr>
          <p:cNvSpPr txBox="1"/>
          <p:nvPr/>
        </p:nvSpPr>
        <p:spPr>
          <a:xfrm>
            <a:off x="168677" y="4104284"/>
            <a:ext cx="3986073" cy="338967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 anchor="ctr">
            <a:noAutofit/>
          </a:bodyPr>
          <a:lstStyle>
            <a:defPPr lvl="0">
              <a:defRPr lang="ru-RU"/>
            </a:defPPr>
            <a:lvl1pPr marL="150019" algn="ctr">
              <a:defRPr b="1"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ЧИСЛЕННОСТЬ ВУЗОВ В КАЗАХСТАНЕ</a:t>
            </a:r>
          </a:p>
        </p:txBody>
      </p:sp>
      <p:graphicFrame>
        <p:nvGraphicFramePr>
          <p:cNvPr id="39" name="Диаграмма 38">
            <a:extLst>
              <a:ext uri="{FF2B5EF4-FFF2-40B4-BE49-F238E27FC236}">
                <a16:creationId xmlns="" xmlns:a16="http://schemas.microsoft.com/office/drawing/2014/main" id="{C811251C-A6DC-45A0-8E93-996A3EAA0D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080803"/>
              </p:ext>
            </p:extLst>
          </p:nvPr>
        </p:nvGraphicFramePr>
        <p:xfrm>
          <a:off x="4323427" y="4625232"/>
          <a:ext cx="3986074" cy="1962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B4F3F9B-6414-4561-B024-78A390F39271}"/>
              </a:ext>
            </a:extLst>
          </p:cNvPr>
          <p:cNvSpPr txBox="1"/>
          <p:nvPr/>
        </p:nvSpPr>
        <p:spPr>
          <a:xfrm>
            <a:off x="4323427" y="4104284"/>
            <a:ext cx="3986073" cy="338967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 anchor="ctr">
            <a:noAutofit/>
          </a:bodyPr>
          <a:lstStyle>
            <a:defPPr lvl="0">
              <a:defRPr lang="ru-RU"/>
            </a:defPPr>
            <a:lvl1pPr marL="150019" algn="ctr">
              <a:defRPr b="1"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КОНТИНГЕНТ (ТЫС. ЧЕЛ)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4B60DB05-8D3C-477A-9FA3-56C6E9A2DCF5}"/>
              </a:ext>
            </a:extLst>
          </p:cNvPr>
          <p:cNvSpPr txBox="1"/>
          <p:nvPr/>
        </p:nvSpPr>
        <p:spPr>
          <a:xfrm>
            <a:off x="7548241" y="5283326"/>
            <a:ext cx="929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858">
              <a:buClr>
                <a:schemeClr val="accent1">
                  <a:lumMod val="50000"/>
                </a:schemeClr>
              </a:buClr>
            </a:pP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них</a:t>
            </a:r>
          </a:p>
          <a:p>
            <a:pPr marR="2858">
              <a:buClr>
                <a:schemeClr val="accent1">
                  <a:lumMod val="50000"/>
                </a:schemeClr>
              </a:buClr>
            </a:pP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гранту </a:t>
            </a:r>
          </a:p>
          <a:p>
            <a:pPr marR="2858">
              <a:buClr>
                <a:schemeClr val="accent1">
                  <a:lumMod val="50000"/>
                </a:schemeClr>
              </a:buClr>
            </a:pP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233 473 чел. (</a:t>
            </a:r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38 %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676799E6-F822-454A-BFF0-FB50100A1DC0}"/>
              </a:ext>
            </a:extLst>
          </p:cNvPr>
          <p:cNvSpPr txBox="1"/>
          <p:nvPr/>
        </p:nvSpPr>
        <p:spPr>
          <a:xfrm>
            <a:off x="8205927" y="4093444"/>
            <a:ext cx="3986073" cy="338967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 anchor="ctr">
            <a:noAutofit/>
          </a:bodyPr>
          <a:lstStyle>
            <a:defPPr lvl="0">
              <a:defRPr lang="ru-RU"/>
            </a:defPPr>
            <a:lvl1pPr marL="150019" algn="ctr">
              <a:defRPr b="1"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ПРОГНОЗ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4D898D29-D70A-4642-BC34-5B35A437E2D5}"/>
              </a:ext>
            </a:extLst>
          </p:cNvPr>
          <p:cNvSpPr/>
          <p:nvPr/>
        </p:nvSpPr>
        <p:spPr>
          <a:xfrm>
            <a:off x="8619111" y="4480503"/>
            <a:ext cx="3404212" cy="2188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2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нехватка аудиторных мест составит около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 </a:t>
            </a:r>
            <a:r>
              <a:rPr lang="ru-RU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12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12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планируется завершить работу по оптимизации вузов</a:t>
            </a:r>
          </a:p>
          <a:p>
            <a:pPr marL="285750" indent="-285750">
              <a:lnSpc>
                <a:spcPct val="112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контингента студентов </a:t>
            </a:r>
            <a:r>
              <a:rPr lang="kk-K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</a:t>
            </a:r>
            <a:r>
              <a:rPr lang="ru-RU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году </a:t>
            </a:r>
          </a:p>
          <a:p>
            <a:pPr marL="285750" indent="-285750">
              <a:lnSpc>
                <a:spcPct val="112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="" xmlns:a16="http://schemas.microsoft.com/office/drawing/2014/main" id="{9E392082-B077-4D69-9C6F-D72F72712082}"/>
              </a:ext>
            </a:extLst>
          </p:cNvPr>
          <p:cNvCxnSpPr>
            <a:cxnSpLocks/>
          </p:cNvCxnSpPr>
          <p:nvPr/>
        </p:nvCxnSpPr>
        <p:spPr>
          <a:xfrm>
            <a:off x="4323427" y="3986074"/>
            <a:ext cx="0" cy="268323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1695610" y="648866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3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405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B67264D-61AA-41B3-8FDD-C7FE977FABEB}"/>
              </a:ext>
            </a:extLst>
          </p:cNvPr>
          <p:cNvSpPr/>
          <p:nvPr/>
        </p:nvSpPr>
        <p:spPr>
          <a:xfrm>
            <a:off x="211734" y="391051"/>
            <a:ext cx="9441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ТРАНСФОРМАЦИЯ 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УПРАВЛЕНИЯ ВУЗАМИ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B0BE56D-3EDA-4D89-B758-F65698C88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6"/>
            <a:ext cx="1764739" cy="52662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4452F5E-F66F-49C5-A6BD-EB42EEBCE451}"/>
              </a:ext>
            </a:extLst>
          </p:cNvPr>
          <p:cNvSpPr/>
          <p:nvPr/>
        </p:nvSpPr>
        <p:spPr>
          <a:xfrm>
            <a:off x="335202" y="160936"/>
            <a:ext cx="855720" cy="1955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</a:t>
            </a:r>
            <a:r>
              <a:rPr lang="en-US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ru-RU" sz="105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5838456-0EC4-430B-A188-CFEFCF365304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E0963DC-A75D-47B2-B564-AA11D206A4B3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: скругленные углы 33">
            <a:extLst>
              <a:ext uri="{FF2B5EF4-FFF2-40B4-BE49-F238E27FC236}">
                <a16:creationId xmlns="" xmlns:a16="http://schemas.microsoft.com/office/drawing/2014/main" id="{B315A56A-211B-48DC-A848-480AF1DA0ED1}"/>
              </a:ext>
            </a:extLst>
          </p:cNvPr>
          <p:cNvSpPr/>
          <p:nvPr/>
        </p:nvSpPr>
        <p:spPr>
          <a:xfrm>
            <a:off x="978722" y="3909436"/>
            <a:ext cx="10192096" cy="2264650"/>
          </a:xfrm>
          <a:prstGeom prst="roundRect">
            <a:avLst>
              <a:gd name="adj" fmla="val 10110"/>
            </a:avLst>
          </a:prstGeom>
          <a:noFill/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E146815C-D541-4CE2-AFD7-377504B4CD27}"/>
              </a:ext>
            </a:extLst>
          </p:cNvPr>
          <p:cNvSpPr/>
          <p:nvPr/>
        </p:nvSpPr>
        <p:spPr>
          <a:xfrm>
            <a:off x="6875644" y="1201651"/>
            <a:ext cx="507905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1C4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ОРГАНИЗОВАНА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по повышению квалификации членов советов директоров и корпоративных секретарей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1C4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ПРОРАБАТЫВАЕТСЯ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внесение изменений в Кодекс корпоративного управления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22D472E-DF29-4ACF-A0A1-7344623AF476}"/>
              </a:ext>
            </a:extLst>
          </p:cNvPr>
          <p:cNvSpPr/>
          <p:nvPr/>
        </p:nvSpPr>
        <p:spPr>
          <a:xfrm>
            <a:off x="1131944" y="1189088"/>
            <a:ext cx="4525433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1C4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ПЕРЕСМАТРИВАЮТСЯ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составы советов директоров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1C4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ПОДПИСАН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меморандум с Ассоциацией «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Qazaqstan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Independent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Directors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</a:p>
          <a:p>
            <a:pPr>
              <a:spcAft>
                <a:spcPts val="600"/>
              </a:spcAft>
            </a:pPr>
            <a:endParaRPr lang="ru-RU" sz="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0911ED0-A5E8-4EC3-9865-D2CC76AE3C17}"/>
              </a:ext>
            </a:extLst>
          </p:cNvPr>
          <p:cNvSpPr txBox="1"/>
          <p:nvPr/>
        </p:nvSpPr>
        <p:spPr>
          <a:xfrm>
            <a:off x="1204259" y="3693004"/>
            <a:ext cx="92683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ЗАДАЧИ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3840484-D86F-423A-9B22-FF9DE60F0F70}"/>
              </a:ext>
            </a:extLst>
          </p:cNvPr>
          <p:cNvSpPr txBox="1"/>
          <p:nvPr/>
        </p:nvSpPr>
        <p:spPr>
          <a:xfrm>
            <a:off x="1071737" y="3982732"/>
            <a:ext cx="493395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lnSpc>
                <a:spcPct val="150000"/>
              </a:lnSpc>
              <a:spcAft>
                <a:spcPts val="300"/>
              </a:spcAft>
              <a:buClr>
                <a:srgbClr val="0070C0"/>
              </a:buClr>
              <a:buFont typeface="Wingdings 3" panose="05040102010807070707" pitchFamily="18" charset="2"/>
              <a:buChar char="¢"/>
            </a:pP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переход на международный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стандарт системы должностей </a:t>
            </a:r>
          </a:p>
          <a:p>
            <a:pPr marL="216000" indent="-216000">
              <a:lnSpc>
                <a:spcPct val="150000"/>
              </a:lnSpc>
              <a:spcAft>
                <a:spcPts val="300"/>
              </a:spcAft>
              <a:buClr>
                <a:srgbClr val="0070C0"/>
              </a:buClr>
              <a:buFont typeface="Wingdings 3" panose="05040102010807070707" pitchFamily="18" charset="2"/>
              <a:buChar char="¢"/>
            </a:pP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</a:rPr>
              <a:t>развитие </a:t>
            </a: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нов</a:t>
            </a:r>
            <a:r>
              <a:rPr lang="kk-KZ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ой</a:t>
            </a: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модел</a:t>
            </a:r>
            <a:r>
              <a:rPr lang="kk-KZ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и</a:t>
            </a: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 штатного расписания</a:t>
            </a:r>
          </a:p>
          <a:p>
            <a:pPr marL="216000" indent="-216000">
              <a:lnSpc>
                <a:spcPct val="150000"/>
              </a:lnSpc>
              <a:spcAft>
                <a:spcPts val="300"/>
              </a:spcAft>
              <a:buClr>
                <a:srgbClr val="0070C0"/>
              </a:buClr>
              <a:buFont typeface="Wingdings 3" panose="05040102010807070707" pitchFamily="18" charset="2"/>
              <a:buChar char="¢"/>
            </a:pP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</a:rPr>
              <a:t>повышение </a:t>
            </a:r>
            <a:r>
              <a:rPr lang="ru-RU" sz="1600" b="1" dirty="0">
                <a:latin typeface="Arial Narrow" panose="020B0606020202030204" pitchFamily="34" charset="0"/>
                <a:ea typeface="Calibri" panose="020F0502020204030204" pitchFamily="34" charset="0"/>
              </a:rPr>
              <a:t>квалификации профессорско-преподавательского состава</a:t>
            </a:r>
            <a:endParaRPr lang="ru-RU" sz="16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1635BBE5-43AA-49FF-8FB1-0108DDC04E5F}"/>
              </a:ext>
            </a:extLst>
          </p:cNvPr>
          <p:cNvSpPr/>
          <p:nvPr/>
        </p:nvSpPr>
        <p:spPr>
          <a:xfrm>
            <a:off x="1864073" y="6284703"/>
            <a:ext cx="7586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РАЗВИТИЕ ЭНДАУМЕНТ-ФОНДОВ ПРИ ВУЗАХ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01774E1-45E4-417B-A35F-8A02F5E33298}"/>
              </a:ext>
            </a:extLst>
          </p:cNvPr>
          <p:cNvSpPr txBox="1"/>
          <p:nvPr/>
        </p:nvSpPr>
        <p:spPr>
          <a:xfrm>
            <a:off x="6173468" y="4104195"/>
            <a:ext cx="4717264" cy="1932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796" marR="3810" indent="-177796">
              <a:lnSpc>
                <a:spcPct val="90000"/>
              </a:lnSpc>
              <a:spcAft>
                <a:spcPts val="800"/>
              </a:spcAft>
              <a:buClr>
                <a:srgbClr val="0070C0"/>
              </a:buClr>
              <a:buFont typeface="Wingdings 3" panose="05040102010807070707" pitchFamily="18" charset="2"/>
              <a:buChar char=""/>
            </a:pP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активизация работ </a:t>
            </a: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Служб внутреннего аудита </a:t>
            </a:r>
          </a:p>
          <a:p>
            <a:pPr marL="216000" indent="-216000">
              <a:lnSpc>
                <a:spcPct val="150000"/>
              </a:lnSpc>
              <a:spcAft>
                <a:spcPts val="300"/>
              </a:spcAft>
              <a:buClr>
                <a:srgbClr val="0070C0"/>
              </a:buClr>
              <a:buFont typeface="Wingdings 3" panose="05040102010807070707" pitchFamily="18" charset="2"/>
              <a:buChar char="¢"/>
            </a:pP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</a:rPr>
              <a:t>развитие </a:t>
            </a:r>
            <a:r>
              <a:rPr lang="ru-RU" sz="16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комплаенс</a:t>
            </a: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-служб</a:t>
            </a:r>
          </a:p>
          <a:p>
            <a:pPr marL="216000" indent="-216000">
              <a:lnSpc>
                <a:spcPct val="150000"/>
              </a:lnSpc>
              <a:spcAft>
                <a:spcPts val="300"/>
              </a:spcAft>
              <a:buClr>
                <a:srgbClr val="0070C0"/>
              </a:buClr>
              <a:buFont typeface="Wingdings 3" panose="05040102010807070707" pitchFamily="18" charset="2"/>
              <a:buChar char="¢"/>
            </a:pP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внедрение </a:t>
            </a: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функции риск-менеджмента в основе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 реализации стратегических и операционных задач вузов</a:t>
            </a:r>
          </a:p>
        </p:txBody>
      </p:sp>
      <p:pic>
        <p:nvPicPr>
          <p:cNvPr id="1026" name="Picture 2" descr="Team ">
            <a:extLst>
              <a:ext uri="{FF2B5EF4-FFF2-40B4-BE49-F238E27FC236}">
                <a16:creationId xmlns="" xmlns:a16="http://schemas.microsoft.com/office/drawing/2014/main" id="{1D914B24-33D8-4216-900A-F07759698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20" y="1182212"/>
            <a:ext cx="651817" cy="65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cument ">
            <a:extLst>
              <a:ext uri="{FF2B5EF4-FFF2-40B4-BE49-F238E27FC236}">
                <a16:creationId xmlns="" xmlns:a16="http://schemas.microsoft.com/office/drawing/2014/main" id="{0F6C014E-AE28-4B6A-A54F-E4C569944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2" y="2433815"/>
            <a:ext cx="710465" cy="71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otected ">
            <a:extLst>
              <a:ext uri="{FF2B5EF4-FFF2-40B4-BE49-F238E27FC236}">
                <a16:creationId xmlns="" xmlns:a16="http://schemas.microsoft.com/office/drawing/2014/main" id="{EA9FC7A6-686F-4F87-A8D6-05A60C7EA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15" y="2517483"/>
            <a:ext cx="543129" cy="54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ortarboard ">
            <a:extLst>
              <a:ext uri="{FF2B5EF4-FFF2-40B4-BE49-F238E27FC236}">
                <a16:creationId xmlns="" xmlns:a16="http://schemas.microsoft.com/office/drawing/2014/main" id="{C42A5DE9-4353-4F7E-8A9A-880B9B055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506" y="1233834"/>
            <a:ext cx="637169" cy="63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1695610" y="6488668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30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63422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C8A38D62-D20F-485A-8996-0921E66979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2053B9D4-1EDA-4717-9C90-0F7229A2A498}"/>
              </a:ext>
            </a:extLst>
          </p:cNvPr>
          <p:cNvSpPr/>
          <p:nvPr/>
        </p:nvSpPr>
        <p:spPr>
          <a:xfrm>
            <a:off x="211734" y="62067"/>
            <a:ext cx="94412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РАСШИРЕНИЕ МИССИЙ </a:t>
            </a:r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ТРАНСФОРМАЦИЯ ВУЗОВ В УНИВЕРСИТЕТЫ 5.0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EBA6180-F411-4D96-A424-C9D298C42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6"/>
            <a:ext cx="1764739" cy="526621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CDD1474A-7A01-4E01-80AD-0B6A383A07E2}"/>
              </a:ext>
            </a:extLst>
          </p:cNvPr>
          <p:cNvSpPr/>
          <p:nvPr/>
        </p:nvSpPr>
        <p:spPr>
          <a:xfrm>
            <a:off x="3502394" y="160936"/>
            <a:ext cx="855720" cy="1955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</a:t>
            </a:r>
            <a:r>
              <a:rPr lang="ru-RU" sz="105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ru-RU" sz="105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ED9C94A3-3155-4E32-A90F-2A1D920AC0F0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9A9D5629-9427-4DD1-90B4-27F94E6D8A4E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FBDA74D0-13C0-4508-BCBE-A14A2345306C}"/>
              </a:ext>
            </a:extLst>
          </p:cNvPr>
          <p:cNvSpPr/>
          <p:nvPr/>
        </p:nvSpPr>
        <p:spPr>
          <a:xfrm>
            <a:off x="4565669" y="2643968"/>
            <a:ext cx="2362353" cy="1827399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D1F2A8B5-09D6-4367-913A-4358205F2B88}"/>
              </a:ext>
            </a:extLst>
          </p:cNvPr>
          <p:cNvSpPr/>
          <p:nvPr/>
        </p:nvSpPr>
        <p:spPr>
          <a:xfrm>
            <a:off x="1334531" y="1596263"/>
            <a:ext cx="3317274" cy="119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Высокий уровень талантов и знаний</a:t>
            </a:r>
          </a:p>
          <a:p>
            <a:pPr marL="285750" indent="-28575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Точки роста, обеспечивающие развитие интеллектуального капитала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AA372BA-3C22-4A8A-819A-03760F6CA4A8}"/>
              </a:ext>
            </a:extLst>
          </p:cNvPr>
          <p:cNvSpPr/>
          <p:nvPr/>
        </p:nvSpPr>
        <p:spPr>
          <a:xfrm>
            <a:off x="1987205" y="1212318"/>
            <a:ext cx="1128835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ОБУЧЕНИЕ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270D807-0C22-4CEB-A582-23B2CCFFEC89}"/>
              </a:ext>
            </a:extLst>
          </p:cNvPr>
          <p:cNvSpPr/>
          <p:nvPr/>
        </p:nvSpPr>
        <p:spPr>
          <a:xfrm>
            <a:off x="8270050" y="1226668"/>
            <a:ext cx="1641796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ИССЛЕДОВАНИЯ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BBB83A5E-C62D-4A07-9E43-4133A16FED10}"/>
              </a:ext>
            </a:extLst>
          </p:cNvPr>
          <p:cNvSpPr/>
          <p:nvPr/>
        </p:nvSpPr>
        <p:spPr>
          <a:xfrm>
            <a:off x="7455072" y="1609494"/>
            <a:ext cx="3685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Лидер в развитии высокотехнологичных отраслей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Поддержка исследовательских проектов и управление ими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6B155B53-F6B4-4A4E-A3E8-FFA7290CC460}"/>
              </a:ext>
            </a:extLst>
          </p:cNvPr>
          <p:cNvSpPr/>
          <p:nvPr/>
        </p:nvSpPr>
        <p:spPr>
          <a:xfrm>
            <a:off x="8719175" y="3279228"/>
            <a:ext cx="2776722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ПРЕДПРИЯТИЕ-УНИВЕРСИТЕТ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C68FD4E-ADBE-4D83-93CC-02D723C8482F}"/>
              </a:ext>
            </a:extLst>
          </p:cNvPr>
          <p:cNvSpPr/>
          <p:nvPr/>
        </p:nvSpPr>
        <p:spPr>
          <a:xfrm>
            <a:off x="7875306" y="3631784"/>
            <a:ext cx="3685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Влияние на социально-экономическое развитие региона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Взаимодействие с высокотехнологичной промышленностью и получение прибыли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AE1CE7E-DA29-4372-A027-095C065C26FF}"/>
              </a:ext>
            </a:extLst>
          </p:cNvPr>
          <p:cNvSpPr/>
          <p:nvPr/>
        </p:nvSpPr>
        <p:spPr>
          <a:xfrm>
            <a:off x="927109" y="3388390"/>
            <a:ext cx="267413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СОЦИАЛЬНАЯ АКТИВНОСТЬ 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E21F7C70-FFBB-4A05-AAF3-6D5E54E44D20}"/>
              </a:ext>
            </a:extLst>
          </p:cNvPr>
          <p:cNvSpPr/>
          <p:nvPr/>
        </p:nvSpPr>
        <p:spPr>
          <a:xfrm>
            <a:off x="418061" y="3736719"/>
            <a:ext cx="34784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Формирование нового поколения, призванного создавать экономику, основанную на знаниях и с высокой социальной ответственностью перед обществом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B8BC1CF1-5670-412B-95BD-4613A0953E5F}"/>
              </a:ext>
            </a:extLst>
          </p:cNvPr>
          <p:cNvSpPr/>
          <p:nvPr/>
        </p:nvSpPr>
        <p:spPr>
          <a:xfrm>
            <a:off x="4825060" y="4950244"/>
            <a:ext cx="2978701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ИННОВАЦИИ И ЦИФРОВИЗАЦИЯ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E6A4A559-7056-40A7-8CA3-E191664CD9B8}"/>
              </a:ext>
            </a:extLst>
          </p:cNvPr>
          <p:cNvSpPr/>
          <p:nvPr/>
        </p:nvSpPr>
        <p:spPr>
          <a:xfrm>
            <a:off x="4189818" y="5325335"/>
            <a:ext cx="3685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Передача инноваций и цифровых технологий в экономику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Междисциплинарное, проектное и проблемное обучение</a:t>
            </a:r>
          </a:p>
        </p:txBody>
      </p:sp>
      <p:sp>
        <p:nvSpPr>
          <p:cNvPr id="19" name="Freeform 39">
            <a:extLst>
              <a:ext uri="{FF2B5EF4-FFF2-40B4-BE49-F238E27FC236}">
                <a16:creationId xmlns="" xmlns:a16="http://schemas.microsoft.com/office/drawing/2014/main" id="{980156E2-AC72-4B0E-9CC9-36263243EF82}"/>
              </a:ext>
            </a:extLst>
          </p:cNvPr>
          <p:cNvSpPr/>
          <p:nvPr/>
        </p:nvSpPr>
        <p:spPr>
          <a:xfrm flipH="1">
            <a:off x="3863286" y="1398025"/>
            <a:ext cx="1577040" cy="1258082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  <a:gd name="connsiteX0" fmla="*/ 0 w 3444240"/>
              <a:gd name="connsiteY0" fmla="*/ 568960 h 568960"/>
              <a:gd name="connsiteX1" fmla="*/ 1509383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1509383" y="0"/>
                </a:lnTo>
                <a:lnTo>
                  <a:pt x="3444240" y="0"/>
                </a:lnTo>
              </a:path>
            </a:pathLst>
          </a:custGeom>
          <a:noFill/>
          <a:ln w="6350" cap="rnd" cmpd="sng" algn="ctr">
            <a:solidFill>
              <a:schemeClr val="tx2"/>
            </a:solidFill>
            <a:prstDash val="solid"/>
            <a:headEnd type="none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2285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39">
            <a:extLst>
              <a:ext uri="{FF2B5EF4-FFF2-40B4-BE49-F238E27FC236}">
                <a16:creationId xmlns="" xmlns:a16="http://schemas.microsoft.com/office/drawing/2014/main" id="{20E99026-273C-4D6C-AE89-057FFE4636FC}"/>
              </a:ext>
            </a:extLst>
          </p:cNvPr>
          <p:cNvSpPr/>
          <p:nvPr/>
        </p:nvSpPr>
        <p:spPr>
          <a:xfrm>
            <a:off x="5992156" y="1398026"/>
            <a:ext cx="1581483" cy="1258081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  <a:gd name="connsiteX0" fmla="*/ 0 w 3444240"/>
              <a:gd name="connsiteY0" fmla="*/ 568960 h 568960"/>
              <a:gd name="connsiteX1" fmla="*/ 1509383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1509383" y="0"/>
                </a:lnTo>
                <a:lnTo>
                  <a:pt x="3444240" y="0"/>
                </a:lnTo>
              </a:path>
            </a:pathLst>
          </a:custGeom>
          <a:noFill/>
          <a:ln w="6350" cap="rnd" cmpd="sng" algn="ctr">
            <a:solidFill>
              <a:schemeClr val="tx2"/>
            </a:solidFill>
            <a:prstDash val="solid"/>
            <a:headEnd type="none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2285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272E3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="" xmlns:a16="http://schemas.microsoft.com/office/drawing/2014/main" id="{6460BA8D-3002-4F38-A46F-C05EB7C6D617}"/>
              </a:ext>
            </a:extLst>
          </p:cNvPr>
          <p:cNvCxnSpPr/>
          <p:nvPr/>
        </p:nvCxnSpPr>
        <p:spPr>
          <a:xfrm>
            <a:off x="5756445" y="4471367"/>
            <a:ext cx="0" cy="299661"/>
          </a:xfrm>
          <a:prstGeom prst="straightConnector1">
            <a:avLst/>
          </a:prstGeom>
          <a:ln>
            <a:solidFill>
              <a:schemeClr val="tx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="" xmlns:a16="http://schemas.microsoft.com/office/drawing/2014/main" id="{B94321F5-E39D-4B85-8C66-B6BBF4B559A5}"/>
              </a:ext>
            </a:extLst>
          </p:cNvPr>
          <p:cNvCxnSpPr/>
          <p:nvPr/>
        </p:nvCxnSpPr>
        <p:spPr>
          <a:xfrm>
            <a:off x="6934456" y="3507742"/>
            <a:ext cx="1039771" cy="1577"/>
          </a:xfrm>
          <a:prstGeom prst="straightConnector1">
            <a:avLst/>
          </a:prstGeom>
          <a:ln>
            <a:solidFill>
              <a:schemeClr val="tx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="" xmlns:a16="http://schemas.microsoft.com/office/drawing/2014/main" id="{5978C1A2-F7E7-404E-9F30-D95C13D575DD}"/>
              </a:ext>
            </a:extLst>
          </p:cNvPr>
          <p:cNvCxnSpPr>
            <a:stCxn id="8" idx="2"/>
            <a:endCxn id="15" idx="3"/>
          </p:cNvCxnSpPr>
          <p:nvPr/>
        </p:nvCxnSpPr>
        <p:spPr>
          <a:xfrm flipH="1" flipV="1">
            <a:off x="3601239" y="3557667"/>
            <a:ext cx="964430" cy="1"/>
          </a:xfrm>
          <a:prstGeom prst="straightConnector1">
            <a:avLst/>
          </a:prstGeom>
          <a:ln>
            <a:solidFill>
              <a:schemeClr val="tx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8">
            <a:extLst>
              <a:ext uri="{FF2B5EF4-FFF2-40B4-BE49-F238E27FC236}">
                <a16:creationId xmlns="" xmlns:a16="http://schemas.microsoft.com/office/drawing/2014/main" id="{1D2A8475-707B-442F-9109-FFE022ADC1C9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447317" y="1185395"/>
            <a:ext cx="539888" cy="392400"/>
          </a:xfrm>
          <a:prstGeom prst="rect">
            <a:avLst/>
          </a:prstGeom>
          <a:ln>
            <a:noFill/>
          </a:ln>
        </p:spPr>
      </p:pic>
      <p:pic>
        <p:nvPicPr>
          <p:cNvPr id="31" name="Рисунок 8">
            <a:extLst>
              <a:ext uri="{FF2B5EF4-FFF2-40B4-BE49-F238E27FC236}">
                <a16:creationId xmlns="" xmlns:a16="http://schemas.microsoft.com/office/drawing/2014/main" id="{80B52595-5E95-44EF-9C8E-EDA6F25EF0C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730162" y="1180592"/>
            <a:ext cx="539888" cy="392400"/>
          </a:xfrm>
          <a:prstGeom prst="rect">
            <a:avLst/>
          </a:prstGeom>
          <a:ln>
            <a:noFill/>
          </a:ln>
        </p:spPr>
      </p:pic>
      <p:pic>
        <p:nvPicPr>
          <p:cNvPr id="32" name="Рисунок 8">
            <a:extLst>
              <a:ext uri="{FF2B5EF4-FFF2-40B4-BE49-F238E27FC236}">
                <a16:creationId xmlns="" xmlns:a16="http://schemas.microsoft.com/office/drawing/2014/main" id="{B204F5EE-81BA-48C3-9029-333ED9A7FBF1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114391" y="3239810"/>
            <a:ext cx="539888" cy="392400"/>
          </a:xfrm>
          <a:prstGeom prst="rect">
            <a:avLst/>
          </a:prstGeom>
          <a:ln>
            <a:noFill/>
          </a:ln>
        </p:spPr>
      </p:pic>
      <p:pic>
        <p:nvPicPr>
          <p:cNvPr id="33" name="Рисунок 8">
            <a:extLst>
              <a:ext uri="{FF2B5EF4-FFF2-40B4-BE49-F238E27FC236}">
                <a16:creationId xmlns="" xmlns:a16="http://schemas.microsoft.com/office/drawing/2014/main" id="{BDD60F54-97C5-4F41-8BB3-E00C2E8C51D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429052" y="3311542"/>
            <a:ext cx="539888" cy="392400"/>
          </a:xfrm>
          <a:prstGeom prst="rect">
            <a:avLst/>
          </a:prstGeom>
          <a:ln>
            <a:noFill/>
          </a:ln>
        </p:spPr>
      </p:pic>
      <p:pic>
        <p:nvPicPr>
          <p:cNvPr id="34" name="Рисунок 8">
            <a:extLst>
              <a:ext uri="{FF2B5EF4-FFF2-40B4-BE49-F238E27FC236}">
                <a16:creationId xmlns="" xmlns:a16="http://schemas.microsoft.com/office/drawing/2014/main" id="{12B5E107-8A82-446E-9F27-E6B9605672E4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4272823" y="4896398"/>
            <a:ext cx="539888" cy="392400"/>
          </a:xfrm>
          <a:prstGeom prst="rect">
            <a:avLst/>
          </a:prstGeom>
          <a:ln>
            <a:noFill/>
          </a:ln>
        </p:spPr>
      </p:pic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031BD421-6FB0-465F-999D-99B2C7D81E20}"/>
              </a:ext>
            </a:extLst>
          </p:cNvPr>
          <p:cNvSpPr/>
          <p:nvPr/>
        </p:nvSpPr>
        <p:spPr>
          <a:xfrm>
            <a:off x="1573450" y="1196929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A84136A5-C4D5-4847-AF6E-DCF889BC5515}"/>
              </a:ext>
            </a:extLst>
          </p:cNvPr>
          <p:cNvSpPr/>
          <p:nvPr/>
        </p:nvSpPr>
        <p:spPr>
          <a:xfrm>
            <a:off x="7855024" y="1201629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32EFD6B9-C231-4FDF-80B9-AEDEF68E89ED}"/>
              </a:ext>
            </a:extLst>
          </p:cNvPr>
          <p:cNvSpPr/>
          <p:nvPr/>
        </p:nvSpPr>
        <p:spPr>
          <a:xfrm>
            <a:off x="8238984" y="3259899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9AD1164A-8614-4B1F-B56B-4A618DCF3CFB}"/>
              </a:ext>
            </a:extLst>
          </p:cNvPr>
          <p:cNvSpPr/>
          <p:nvPr/>
        </p:nvSpPr>
        <p:spPr>
          <a:xfrm>
            <a:off x="4393987" y="4907752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5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B3B3D7B3-5CF0-41D4-A737-801010EC349D}"/>
              </a:ext>
            </a:extLst>
          </p:cNvPr>
          <p:cNvSpPr/>
          <p:nvPr/>
        </p:nvSpPr>
        <p:spPr>
          <a:xfrm>
            <a:off x="547973" y="3329488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B0243A00-D291-4DA8-97C3-A5A04B6C9B03}"/>
              </a:ext>
            </a:extLst>
          </p:cNvPr>
          <p:cNvSpPr/>
          <p:nvPr/>
        </p:nvSpPr>
        <p:spPr>
          <a:xfrm>
            <a:off x="4695115" y="3336609"/>
            <a:ext cx="21034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u="sng" dirty="0">
                <a:latin typeface="Arial Narrow" panose="020B0606020202030204" pitchFamily="34" charset="0"/>
              </a:rPr>
              <a:t>УНИВЕРСИТЕТ 5.0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1695610" y="6488668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31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46128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B67264D-61AA-41B3-8FDD-C7FE977FABEB}"/>
              </a:ext>
            </a:extLst>
          </p:cNvPr>
          <p:cNvSpPr/>
          <p:nvPr/>
        </p:nvSpPr>
        <p:spPr>
          <a:xfrm>
            <a:off x="211734" y="391051"/>
            <a:ext cx="9441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ОБУЧЕНИЕ В ТЕЧЕНИЕ 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ВСЕЙ ЖИЗНИ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B0BE56D-3EDA-4D89-B758-F65698C88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6"/>
            <a:ext cx="1764739" cy="52662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4452F5E-F66F-49C5-A6BD-EB42EEBCE451}"/>
              </a:ext>
            </a:extLst>
          </p:cNvPr>
          <p:cNvSpPr/>
          <p:nvPr/>
        </p:nvSpPr>
        <p:spPr>
          <a:xfrm>
            <a:off x="335202" y="160936"/>
            <a:ext cx="855720" cy="1955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</a:t>
            </a:r>
            <a:r>
              <a:rPr lang="en-US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ru-RU" sz="105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5838456-0EC4-430B-A188-CFEFCF365304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E0963DC-A75D-47B2-B564-AA11D206A4B3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Прямоугольник: скругленные углы 80">
            <a:extLst>
              <a:ext uri="{FF2B5EF4-FFF2-40B4-BE49-F238E27FC236}">
                <a16:creationId xmlns="" xmlns:a16="http://schemas.microsoft.com/office/drawing/2014/main" id="{EF13B522-0205-4FF7-8009-8597E95C3847}"/>
              </a:ext>
            </a:extLst>
          </p:cNvPr>
          <p:cNvSpPr/>
          <p:nvPr/>
        </p:nvSpPr>
        <p:spPr>
          <a:xfrm>
            <a:off x="6359611" y="4393642"/>
            <a:ext cx="5074508" cy="2185216"/>
          </a:xfrm>
          <a:prstGeom prst="roundRect">
            <a:avLst>
              <a:gd name="adj" fmla="val 5344"/>
            </a:avLst>
          </a:prstGeom>
          <a:solidFill>
            <a:srgbClr val="F2F2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ru-RU" sz="2000" b="1" kern="0">
              <a:solidFill>
                <a:prstClr val="white"/>
              </a:solidFill>
            </a:endParaRPr>
          </a:p>
        </p:txBody>
      </p:sp>
      <p:sp>
        <p:nvSpPr>
          <p:cNvPr id="39" name="Прямоугольник: скругленные углы 80">
            <a:extLst>
              <a:ext uri="{FF2B5EF4-FFF2-40B4-BE49-F238E27FC236}">
                <a16:creationId xmlns="" xmlns:a16="http://schemas.microsoft.com/office/drawing/2014/main" id="{7E8EA66F-E943-4CB4-ABEE-006D4FA927F6}"/>
              </a:ext>
            </a:extLst>
          </p:cNvPr>
          <p:cNvSpPr/>
          <p:nvPr/>
        </p:nvSpPr>
        <p:spPr>
          <a:xfrm>
            <a:off x="567234" y="4393642"/>
            <a:ext cx="5463918" cy="2185216"/>
          </a:xfrm>
          <a:prstGeom prst="roundRect">
            <a:avLst>
              <a:gd name="adj" fmla="val 5344"/>
            </a:avLst>
          </a:prstGeom>
          <a:solidFill>
            <a:srgbClr val="F2F2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ru-RU" sz="2400" b="1" kern="0">
              <a:solidFill>
                <a:prstClr val="white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31ADACD8-B041-4A37-A65C-58CDA32918F4}"/>
              </a:ext>
            </a:extLst>
          </p:cNvPr>
          <p:cNvSpPr/>
          <p:nvPr/>
        </p:nvSpPr>
        <p:spPr>
          <a:xfrm>
            <a:off x="635352" y="4466963"/>
            <a:ext cx="5452409" cy="2049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0" marR="2858" lvl="0" indent="-133350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 3" panose="05040102010807070707" pitchFamily="18" charset="2"/>
              <a:buChar char=""/>
              <a:tabLst>
                <a:tab pos="450215" algn="l"/>
                <a:tab pos="630555" algn="l"/>
              </a:tabLst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Развитие </a:t>
            </a:r>
            <a:r>
              <a:rPr 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гибких и адаптивных образовательных платформ</a:t>
            </a:r>
          </a:p>
          <a:p>
            <a:pPr marL="133350" marR="2858" lvl="0" indent="-133350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 3" panose="05040102010807070707" pitchFamily="18" charset="2"/>
              <a:buChar char=""/>
              <a:tabLst>
                <a:tab pos="450215" algn="l"/>
                <a:tab pos="630555" algn="l"/>
              </a:tabLst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Расширение </a:t>
            </a:r>
            <a:r>
              <a:rPr 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спектра краткосрочных курсов</a:t>
            </a:r>
          </a:p>
          <a:p>
            <a:pPr marL="133350" marR="2858" lvl="0" indent="-133350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 3" panose="05040102010807070707" pitchFamily="18" charset="2"/>
              <a:buChar char=""/>
              <a:tabLst>
                <a:tab pos="450215" algn="l"/>
                <a:tab pos="630555" algn="l"/>
              </a:tabLst>
            </a:pPr>
            <a:r>
              <a:rPr 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Определение потребности в навыках 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граждан, в том числе взрослого населения</a:t>
            </a:r>
          </a:p>
          <a:p>
            <a:pPr marL="133350" marR="2858" lvl="0" indent="-133350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 3" panose="05040102010807070707" pitchFamily="18" charset="2"/>
              <a:buChar char=""/>
              <a:tabLst>
                <a:tab pos="450215" algn="l"/>
                <a:tab pos="630555" algn="l"/>
              </a:tabLst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Развитие </a:t>
            </a:r>
            <a:r>
              <a:rPr 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«серебряных университетов»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CBE12C41-10E1-47DF-B11A-57D3097AA05A}"/>
              </a:ext>
            </a:extLst>
          </p:cNvPr>
          <p:cNvSpPr/>
          <p:nvPr/>
        </p:nvSpPr>
        <p:spPr>
          <a:xfrm>
            <a:off x="3773233" y="3851881"/>
            <a:ext cx="518008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КОНЦЕПЦИЯ ОБУЧЕНИЯ В ТЕЧЕНИЕ ВСЕЙ ЖИЗНИ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4007B83F-9D16-4AA4-978E-B4B06CEC76C3}"/>
              </a:ext>
            </a:extLst>
          </p:cNvPr>
          <p:cNvSpPr/>
          <p:nvPr/>
        </p:nvSpPr>
        <p:spPr>
          <a:xfrm>
            <a:off x="6416221" y="4466963"/>
            <a:ext cx="4861380" cy="214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0" marR="2858" indent="-133350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 3" panose="05040102010807070707" pitchFamily="18" charset="2"/>
              <a:buChar char=""/>
              <a:tabLst>
                <a:tab pos="450215" algn="l"/>
                <a:tab pos="630555" algn="l"/>
              </a:tabLst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b="1" dirty="0" err="1">
                <a:latin typeface="Arial Narrow" panose="020B0606020202030204" pitchFamily="34" charset="0"/>
                <a:cs typeface="Arial" panose="020B0604020202020204" pitchFamily="34" charset="0"/>
              </a:rPr>
              <a:t>перезачета</a:t>
            </a:r>
            <a:r>
              <a:rPr 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 кредитов, 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полученных через неформальное образование и </a:t>
            </a:r>
            <a:r>
              <a:rPr lang="ru-RU" b="1" dirty="0" err="1">
                <a:latin typeface="Arial Narrow" panose="020B0606020202030204" pitchFamily="34" charset="0"/>
                <a:cs typeface="Arial" panose="020B0604020202020204" pitchFamily="34" charset="0"/>
              </a:rPr>
              <a:t>микроквалификаций</a:t>
            </a:r>
            <a:endParaRPr lang="ru-RU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33350" marR="2858" lvl="0" indent="-133350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 3" panose="05040102010807070707" pitchFamily="18" charset="2"/>
              <a:buChar char=""/>
              <a:tabLst>
                <a:tab pos="450215" algn="l"/>
                <a:tab pos="630555" algn="l"/>
              </a:tabLst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Формирование полноценной </a:t>
            </a:r>
            <a:r>
              <a:rPr 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системы сертификации</a:t>
            </a:r>
          </a:p>
          <a:p>
            <a:pPr marL="133350" marR="2858" indent="-133350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 3" panose="05040102010807070707" pitchFamily="18" charset="2"/>
              <a:buChar char=""/>
              <a:tabLst>
                <a:tab pos="450215" algn="l"/>
                <a:tab pos="630555" algn="l"/>
              </a:tabLst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Введение </a:t>
            </a:r>
            <a:r>
              <a:rPr 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накопительной системы (банка) 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кредитного и </a:t>
            </a:r>
            <a:r>
              <a:rPr 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некредитного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 обучения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4C76963-7D62-40A0-B61F-E374D99910AE}"/>
              </a:ext>
            </a:extLst>
          </p:cNvPr>
          <p:cNvSpPr txBox="1"/>
          <p:nvPr/>
        </p:nvSpPr>
        <p:spPr>
          <a:xfrm>
            <a:off x="449189" y="1552739"/>
            <a:ext cx="5233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58</a:t>
            </a:r>
            <a:r>
              <a:rPr lang="ru-RU" sz="2400" b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ru-RU" sz="2800" b="1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0BDA036-3056-439A-8593-4FE9315BB1EC}"/>
              </a:ext>
            </a:extLst>
          </p:cNvPr>
          <p:cNvSpPr txBox="1"/>
          <p:nvPr/>
        </p:nvSpPr>
        <p:spPr>
          <a:xfrm>
            <a:off x="449190" y="1032141"/>
            <a:ext cx="5540191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ТЕКУЩАЯ СИТУАЦИЯ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D2EBE0A9-BCE1-4323-99BB-F0E6DBA29802}"/>
              </a:ext>
            </a:extLst>
          </p:cNvPr>
          <p:cNvSpPr txBox="1"/>
          <p:nvPr/>
        </p:nvSpPr>
        <p:spPr>
          <a:xfrm>
            <a:off x="1233639" y="1529656"/>
            <a:ext cx="44300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noProof="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лобальной рабочей силы нуждаются</a:t>
            </a:r>
            <a:r>
              <a:rPr kumimoji="0" lang="ru-RU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в новых навыках для успешного выполнения своей работы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BA98E7F-9F27-4713-8D1C-7ED27129048F}"/>
              </a:ext>
            </a:extLst>
          </p:cNvPr>
          <p:cNvSpPr txBox="1"/>
          <p:nvPr/>
        </p:nvSpPr>
        <p:spPr>
          <a:xfrm>
            <a:off x="1233639" y="2246358"/>
            <a:ext cx="47557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>
                <a:srgbClr val="001F5F"/>
              </a:buClr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руководителей в мире ощущают на себе </a:t>
            </a:r>
            <a:r>
              <a:rPr lang="ru-RU" altLang="ru-RU" sz="14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навыковые</a:t>
            </a:r>
            <a:r>
              <a:rPr lang="ru-RU" altLang="ru-RU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пробелы, а 22% ожидают этого в течение ближайших двух лет</a:t>
            </a:r>
            <a:endParaRPr lang="ru-RU" altLang="ru-RU" sz="1200" i="1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16205571-8493-43BA-B789-8B8D19D9EA93}"/>
              </a:ext>
            </a:extLst>
          </p:cNvPr>
          <p:cNvSpPr txBox="1"/>
          <p:nvPr/>
        </p:nvSpPr>
        <p:spPr>
          <a:xfrm>
            <a:off x="1233639" y="2957152"/>
            <a:ext cx="46610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>
                <a:srgbClr val="001F5F"/>
              </a:buClr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уровень участия взрослых в  неформальном образовании в Казахстане </a:t>
            </a:r>
            <a:r>
              <a:rPr lang="ru-RU" altLang="ru-RU" sz="1200" i="1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(в странах ОЭСР в среднем 47%)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B5389DDE-EACD-4825-9A79-FDFE9B886548}"/>
              </a:ext>
            </a:extLst>
          </p:cNvPr>
          <p:cNvSpPr txBox="1"/>
          <p:nvPr/>
        </p:nvSpPr>
        <p:spPr>
          <a:xfrm>
            <a:off x="452722" y="2980235"/>
            <a:ext cx="9745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57B8EDB8-C558-4C0A-8593-D4226D5635FD}"/>
              </a:ext>
            </a:extLst>
          </p:cNvPr>
          <p:cNvSpPr txBox="1"/>
          <p:nvPr/>
        </p:nvSpPr>
        <p:spPr>
          <a:xfrm>
            <a:off x="433548" y="2251997"/>
            <a:ext cx="9745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B98459D1-C04E-4E94-9BC9-204E8C826112}"/>
              </a:ext>
            </a:extLst>
          </p:cNvPr>
          <p:cNvSpPr txBox="1"/>
          <p:nvPr/>
        </p:nvSpPr>
        <p:spPr>
          <a:xfrm>
            <a:off x="6690480" y="1032141"/>
            <a:ext cx="4743639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ВЫЗОВЫ РЫНКА ТРУДА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48334DA5-3BD0-410B-BBEF-6AE62AE5DDBB}"/>
              </a:ext>
            </a:extLst>
          </p:cNvPr>
          <p:cNvSpPr txBox="1"/>
          <p:nvPr/>
        </p:nvSpPr>
        <p:spPr>
          <a:xfrm>
            <a:off x="6738308" y="1635457"/>
            <a:ext cx="44300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noProof="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ПЕРЕХОД ОТ «ПРОФЕССИИ» К </a:t>
            </a:r>
            <a:r>
              <a:rPr lang="ru-RU" sz="1400" b="1" noProof="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«НАВЫКАМ»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B5715FCD-D9EF-4EF2-A421-FDD8849DAC52}"/>
              </a:ext>
            </a:extLst>
          </p:cNvPr>
          <p:cNvSpPr txBox="1"/>
          <p:nvPr/>
        </p:nvSpPr>
        <p:spPr>
          <a:xfrm>
            <a:off x="6690480" y="2156451"/>
            <a:ext cx="44300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noProof="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НАЛИЧИЕ </a:t>
            </a:r>
            <a:r>
              <a:rPr lang="ru-RU" sz="1400" b="1" noProof="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МЕТА-КОМПЕТЕНЦИЙ</a:t>
            </a:r>
            <a:r>
              <a:rPr lang="ru-RU" sz="1400" noProof="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И ПОСТОЯННОЕ ОБНОВЛЕНИЕ НАВЫКОВ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EB8375FE-6AE2-456D-BCFE-7923A6EE4813}"/>
              </a:ext>
            </a:extLst>
          </p:cNvPr>
          <p:cNvSpPr txBox="1"/>
          <p:nvPr/>
        </p:nvSpPr>
        <p:spPr>
          <a:xfrm>
            <a:off x="6690480" y="2954203"/>
            <a:ext cx="44300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noProof="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«МИКРОКВАЛИФИКАЦИИ»</a:t>
            </a:r>
            <a:r>
              <a:rPr lang="ru-RU" sz="1400" noProof="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- ОТВЕТ НА ПРЕОБРАЗОВАНИЯ НА РЫНКЕ ТРУДА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695610" y="6488668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32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1496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B67264D-61AA-41B3-8FDD-C7FE977FABEB}"/>
              </a:ext>
            </a:extLst>
          </p:cNvPr>
          <p:cNvSpPr/>
          <p:nvPr/>
        </p:nvSpPr>
        <p:spPr>
          <a:xfrm>
            <a:off x="211734" y="391051"/>
            <a:ext cx="9441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НОВЫЙ КУРС РАЗВИТИЯ. 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B0BE56D-3EDA-4D89-B758-F65698C88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6"/>
            <a:ext cx="1764739" cy="52662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4452F5E-F66F-49C5-A6BD-EB42EEBCE451}"/>
              </a:ext>
            </a:extLst>
          </p:cNvPr>
          <p:cNvSpPr/>
          <p:nvPr/>
        </p:nvSpPr>
        <p:spPr>
          <a:xfrm>
            <a:off x="335202" y="160936"/>
            <a:ext cx="855720" cy="1955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</a:t>
            </a:r>
            <a:r>
              <a:rPr lang="en-US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ru-RU" sz="105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5838456-0EC4-430B-A188-CFEFCF365304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E0963DC-A75D-47B2-B564-AA11D206A4B3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E4257651-B206-42FD-8FC6-573CD0AF685C}"/>
              </a:ext>
            </a:extLst>
          </p:cNvPr>
          <p:cNvGrpSpPr/>
          <p:nvPr/>
        </p:nvGrpSpPr>
        <p:grpSpPr>
          <a:xfrm>
            <a:off x="399495" y="1298678"/>
            <a:ext cx="11405351" cy="4813417"/>
            <a:chOff x="1521980" y="1298678"/>
            <a:chExt cx="9372090" cy="4813417"/>
          </a:xfrm>
        </p:grpSpPr>
        <p:grpSp>
          <p:nvGrpSpPr>
            <p:cNvPr id="14" name="Google Shape;830;g1b5fae5f9ca_0_95">
              <a:extLst>
                <a:ext uri="{FF2B5EF4-FFF2-40B4-BE49-F238E27FC236}">
                  <a16:creationId xmlns="" xmlns:a16="http://schemas.microsoft.com/office/drawing/2014/main" id="{E4EB163A-7051-498F-B771-FA30CD82588E}"/>
                </a:ext>
              </a:extLst>
            </p:cNvPr>
            <p:cNvGrpSpPr/>
            <p:nvPr/>
          </p:nvGrpSpPr>
          <p:grpSpPr>
            <a:xfrm>
              <a:off x="1535674" y="1309188"/>
              <a:ext cx="7471461" cy="762986"/>
              <a:chOff x="450000" y="2041060"/>
              <a:chExt cx="11648215" cy="1189517"/>
            </a:xfrm>
          </p:grpSpPr>
          <p:sp>
            <p:nvSpPr>
              <p:cNvPr id="15" name="Google Shape;831;g1b5fae5f9ca_0_95">
                <a:extLst>
                  <a:ext uri="{FF2B5EF4-FFF2-40B4-BE49-F238E27FC236}">
                    <a16:creationId xmlns="" xmlns:a16="http://schemas.microsoft.com/office/drawing/2014/main" id="{A936CBE8-5082-4878-A765-7C347A10AF7B}"/>
                  </a:ext>
                </a:extLst>
              </p:cNvPr>
              <p:cNvSpPr txBox="1"/>
              <p:nvPr/>
            </p:nvSpPr>
            <p:spPr>
              <a:xfrm>
                <a:off x="1796838" y="2073068"/>
                <a:ext cx="1999200" cy="81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641"/>
                  </a:spcAft>
                  <a:buClr>
                    <a:schemeClr val="dk1"/>
                  </a:buClr>
                  <a:buSzPts val="1100"/>
                </a:pPr>
                <a:r>
                  <a:rPr lang="ru-RU" sz="1026" dirty="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Закон</a:t>
                </a:r>
                <a:r>
                  <a:rPr lang="ru-RU" sz="1026" dirty="0">
                    <a:solidFill>
                      <a:schemeClr val="dk1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 «</a:t>
                </a:r>
                <a:r>
                  <a:rPr lang="ru-RU" sz="1026" b="1" dirty="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О науке и технологической политике</a:t>
                </a:r>
                <a:r>
                  <a:rPr lang="ru-RU" sz="1026" dirty="0">
                    <a:solidFill>
                      <a:schemeClr val="dk1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»</a:t>
                </a:r>
                <a:endParaRPr sz="1411" dirty="0">
                  <a:solidFill>
                    <a:srgbClr val="063C46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6" name="Google Shape;832;g1b5fae5f9ca_0_95">
                <a:extLst>
                  <a:ext uri="{FF2B5EF4-FFF2-40B4-BE49-F238E27FC236}">
                    <a16:creationId xmlns="" xmlns:a16="http://schemas.microsoft.com/office/drawing/2014/main" id="{BA504EFF-D4E9-44F3-BC93-B78B410C1427}"/>
                  </a:ext>
                </a:extLst>
              </p:cNvPr>
              <p:cNvSpPr txBox="1"/>
              <p:nvPr/>
            </p:nvSpPr>
            <p:spPr>
              <a:xfrm>
                <a:off x="10181781" y="2041060"/>
                <a:ext cx="1916434" cy="91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641"/>
                  </a:spcAft>
                  <a:buClr>
                    <a:schemeClr val="dk1"/>
                  </a:buClr>
                  <a:buSzPts val="1100"/>
                </a:pPr>
                <a:r>
                  <a:rPr lang="ru-RU" sz="1026" b="1" dirty="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Запуск</a:t>
                </a:r>
                <a:r>
                  <a:rPr lang="ru-RU" sz="1026" dirty="0">
                    <a:solidFill>
                      <a:schemeClr val="dk1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 </a:t>
                </a:r>
                <a:r>
                  <a:rPr lang="ru-RU" sz="1026" dirty="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проектов </a:t>
                </a:r>
                <a:r>
                  <a:rPr lang="ru-RU" sz="1026" b="1" dirty="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академического превосходства</a:t>
                </a:r>
                <a:r>
                  <a:rPr lang="ru-RU" sz="1026" dirty="0">
                    <a:solidFill>
                      <a:schemeClr val="dk1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 </a:t>
                </a:r>
                <a:r>
                  <a:rPr lang="ru-RU" sz="1026" dirty="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вузов</a:t>
                </a:r>
                <a:endParaRPr sz="1026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" name="Google Shape;833;g1b5fae5f9ca_0_95">
                <a:extLst>
                  <a:ext uri="{FF2B5EF4-FFF2-40B4-BE49-F238E27FC236}">
                    <a16:creationId xmlns="" xmlns:a16="http://schemas.microsoft.com/office/drawing/2014/main" id="{BBCF7627-00CA-4D62-B16F-62C2AE3874DD}"/>
                  </a:ext>
                </a:extLst>
              </p:cNvPr>
              <p:cNvSpPr txBox="1"/>
              <p:nvPr/>
            </p:nvSpPr>
            <p:spPr>
              <a:xfrm>
                <a:off x="6439900" y="2071677"/>
                <a:ext cx="3576603" cy="115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641"/>
                  </a:spcAft>
                  <a:buClr>
                    <a:schemeClr val="dk1"/>
                  </a:buClr>
                  <a:buSzPts val="1100"/>
                </a:pPr>
                <a:r>
                  <a:rPr lang="ru-RU" sz="1026" b="1" dirty="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Дополнения</a:t>
                </a:r>
                <a:r>
                  <a:rPr lang="ru-RU" sz="1026" dirty="0">
                    <a:solidFill>
                      <a:schemeClr val="dk1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 </a:t>
                </a:r>
                <a:r>
                  <a:rPr lang="ru-RU" sz="1026" dirty="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в Налоговый и Предпринимательский кодексы </a:t>
                </a:r>
                <a:r>
                  <a:rPr lang="ru-RU" sz="1026" b="1" dirty="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о налоговых льготах и преференциях</a:t>
                </a:r>
                <a:r>
                  <a:rPr lang="ru-RU" sz="1026" dirty="0">
                    <a:solidFill>
                      <a:schemeClr val="dk1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 </a:t>
                </a:r>
                <a:r>
                  <a:rPr lang="ru-RU" sz="1026" dirty="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для частных инвестиций в науку</a:t>
                </a:r>
                <a:endParaRPr sz="1026" dirty="0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8" name="Google Shape;834;g1b5fae5f9ca_0_95">
                <a:extLst>
                  <a:ext uri="{FF2B5EF4-FFF2-40B4-BE49-F238E27FC236}">
                    <a16:creationId xmlns="" xmlns:a16="http://schemas.microsoft.com/office/drawing/2014/main" id="{6387064B-F63E-40AA-B987-944D52964801}"/>
                  </a:ext>
                </a:extLst>
              </p:cNvPr>
              <p:cNvSpPr txBox="1"/>
              <p:nvPr/>
            </p:nvSpPr>
            <p:spPr>
              <a:xfrm>
                <a:off x="4040725" y="2068251"/>
                <a:ext cx="2307000" cy="91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641"/>
                  </a:spcAft>
                  <a:buClr>
                    <a:schemeClr val="dk1"/>
                  </a:buClr>
                  <a:buSzPts val="1100"/>
                </a:pPr>
                <a:r>
                  <a:rPr lang="ru-RU" sz="1026" dirty="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Закон</a:t>
                </a:r>
                <a:r>
                  <a:rPr lang="ru-RU" sz="1026" dirty="0">
                    <a:solidFill>
                      <a:schemeClr val="dk1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 «</a:t>
                </a:r>
                <a:r>
                  <a:rPr lang="ru-RU" sz="1026" b="1" dirty="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О фондах целевого капитала</a:t>
                </a:r>
                <a:r>
                  <a:rPr lang="ru-RU" sz="1026" dirty="0">
                    <a:solidFill>
                      <a:schemeClr val="dk1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 </a:t>
                </a:r>
                <a:r>
                  <a:rPr lang="ru-RU" sz="1026" dirty="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(</a:t>
                </a:r>
                <a:r>
                  <a:rPr lang="ru-RU" sz="1026" dirty="0" err="1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эндаумент</a:t>
                </a:r>
                <a:r>
                  <a:rPr lang="ru-RU" sz="1026" dirty="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-фондах)</a:t>
                </a:r>
                <a:r>
                  <a:rPr lang="ru-RU" sz="1026" dirty="0">
                    <a:solidFill>
                      <a:schemeClr val="dk1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»</a:t>
                </a:r>
                <a:endParaRPr sz="1026" dirty="0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9" name="Google Shape;835;g1b5fae5f9ca_0_95">
                <a:extLst>
                  <a:ext uri="{FF2B5EF4-FFF2-40B4-BE49-F238E27FC236}">
                    <a16:creationId xmlns="" xmlns:a16="http://schemas.microsoft.com/office/drawing/2014/main" id="{5DC139F1-E9F4-447A-ABD0-93B981F20FF9}"/>
                  </a:ext>
                </a:extLst>
              </p:cNvPr>
              <p:cNvSpPr/>
              <p:nvPr/>
            </p:nvSpPr>
            <p:spPr>
              <a:xfrm>
                <a:off x="450000" y="2058700"/>
                <a:ext cx="1297200" cy="665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ctr"/>
                <a:r>
                  <a:rPr lang="ru-RU" sz="1600" dirty="0">
                    <a:solidFill>
                      <a:schemeClr val="tx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к </a:t>
                </a:r>
                <a:r>
                  <a:rPr lang="ru-RU" sz="1600" b="1" dirty="0">
                    <a:solidFill>
                      <a:schemeClr val="tx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2023 </a:t>
                </a:r>
                <a:r>
                  <a:rPr lang="ru-RU" sz="1600" dirty="0">
                    <a:solidFill>
                      <a:schemeClr val="tx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году</a:t>
                </a:r>
                <a:endParaRPr sz="1600" dirty="0">
                  <a:solidFill>
                    <a:schemeClr val="tx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cxnSp>
          <p:nvCxnSpPr>
            <p:cNvPr id="20" name="Google Shape;836;g1b5fae5f9ca_0_95">
              <a:extLst>
                <a:ext uri="{FF2B5EF4-FFF2-40B4-BE49-F238E27FC236}">
                  <a16:creationId xmlns="" xmlns:a16="http://schemas.microsoft.com/office/drawing/2014/main" id="{96862D86-AA08-4257-926A-2FF2C74D8CE0}"/>
                </a:ext>
              </a:extLst>
            </p:cNvPr>
            <p:cNvCxnSpPr>
              <a:cxnSpLocks/>
            </p:cNvCxnSpPr>
            <p:nvPr/>
          </p:nvCxnSpPr>
          <p:spPr>
            <a:xfrm>
              <a:off x="1521980" y="2374461"/>
              <a:ext cx="9152627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1" name="Google Shape;837;g1b5fae5f9ca_0_95">
              <a:extLst>
                <a:ext uri="{FF2B5EF4-FFF2-40B4-BE49-F238E27FC236}">
                  <a16:creationId xmlns="" xmlns:a16="http://schemas.microsoft.com/office/drawing/2014/main" id="{12A47263-BE97-4DB2-BAFE-781769FCD5B6}"/>
                </a:ext>
              </a:extLst>
            </p:cNvPr>
            <p:cNvGrpSpPr/>
            <p:nvPr/>
          </p:nvGrpSpPr>
          <p:grpSpPr>
            <a:xfrm>
              <a:off x="1535674" y="2789252"/>
              <a:ext cx="9104984" cy="1223073"/>
              <a:chOff x="450000" y="3781397"/>
              <a:chExt cx="14194923" cy="1906805"/>
            </a:xfrm>
          </p:grpSpPr>
          <p:sp>
            <p:nvSpPr>
              <p:cNvPr id="22" name="Google Shape;838;g1b5fae5f9ca_0_95">
                <a:extLst>
                  <a:ext uri="{FF2B5EF4-FFF2-40B4-BE49-F238E27FC236}">
                    <a16:creationId xmlns="" xmlns:a16="http://schemas.microsoft.com/office/drawing/2014/main" id="{43ED6086-2EFD-491D-853E-9CA1C973C2A6}"/>
                  </a:ext>
                </a:extLst>
              </p:cNvPr>
              <p:cNvSpPr/>
              <p:nvPr/>
            </p:nvSpPr>
            <p:spPr>
              <a:xfrm>
                <a:off x="450000" y="3781397"/>
                <a:ext cx="1297200" cy="665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ctr"/>
                <a:r>
                  <a:rPr lang="ru-RU" sz="1600" dirty="0">
                    <a:solidFill>
                      <a:schemeClr val="tx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к </a:t>
                </a:r>
                <a:r>
                  <a:rPr lang="ru-RU" sz="1600" b="1" dirty="0">
                    <a:solidFill>
                      <a:schemeClr val="tx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2024 </a:t>
                </a:r>
                <a:r>
                  <a:rPr lang="ru-RU" sz="1600" dirty="0">
                    <a:solidFill>
                      <a:schemeClr val="tx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году</a:t>
                </a:r>
                <a:endParaRPr sz="1600" dirty="0">
                  <a:solidFill>
                    <a:schemeClr val="tx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3" name="Google Shape;839;g1b5fae5f9ca_0_95">
                <a:extLst>
                  <a:ext uri="{FF2B5EF4-FFF2-40B4-BE49-F238E27FC236}">
                    <a16:creationId xmlns="" xmlns:a16="http://schemas.microsoft.com/office/drawing/2014/main" id="{7CAD2D05-5C7B-4742-BBE7-2ADBD4B59AD3}"/>
                  </a:ext>
                </a:extLst>
              </p:cNvPr>
              <p:cNvSpPr txBox="1"/>
              <p:nvPr/>
            </p:nvSpPr>
            <p:spPr>
              <a:xfrm>
                <a:off x="2106826" y="3976125"/>
                <a:ext cx="503700" cy="4616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>
                  <a:buClr>
                    <a:srgbClr val="000000"/>
                  </a:buClr>
                  <a:buSzPts val="3000"/>
                </a:pPr>
                <a:r>
                  <a:rPr lang="ru-RU" sz="1924" b="1">
                    <a:solidFill>
                      <a:srgbClr val="063C46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</a:t>
                </a:r>
                <a:endParaRPr sz="898" b="1">
                  <a:solidFill>
                    <a:srgbClr val="063C46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4" name="Google Shape;840;g1b5fae5f9ca_0_95">
                <a:extLst>
                  <a:ext uri="{FF2B5EF4-FFF2-40B4-BE49-F238E27FC236}">
                    <a16:creationId xmlns="" xmlns:a16="http://schemas.microsoft.com/office/drawing/2014/main" id="{AA2EAAFB-5F92-4AD5-94A6-3330BAADB18C}"/>
                  </a:ext>
                </a:extLst>
              </p:cNvPr>
              <p:cNvSpPr txBox="1"/>
              <p:nvPr/>
            </p:nvSpPr>
            <p:spPr>
              <a:xfrm>
                <a:off x="2690125" y="3800625"/>
                <a:ext cx="2306999" cy="8490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>
                  <a:lnSpc>
                    <a:spcPct val="115000"/>
                  </a:lnSpc>
                  <a:buClr>
                    <a:schemeClr val="dk1"/>
                  </a:buClr>
                  <a:buSzPts val="1100"/>
                </a:pPr>
                <a:r>
                  <a:rPr lang="ru-RU" sz="1026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Национальных исследовательских университетов</a:t>
                </a:r>
                <a:endParaRPr sz="1026">
                  <a:solidFill>
                    <a:srgbClr val="063C46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5" name="Google Shape;841;g1b5fae5f9ca_0_95">
                <a:extLst>
                  <a:ext uri="{FF2B5EF4-FFF2-40B4-BE49-F238E27FC236}">
                    <a16:creationId xmlns="" xmlns:a16="http://schemas.microsoft.com/office/drawing/2014/main" id="{7EBA3483-D648-4E3E-AC3F-367A3C2AA5F3}"/>
                  </a:ext>
                </a:extLst>
              </p:cNvPr>
              <p:cNvSpPr txBox="1"/>
              <p:nvPr/>
            </p:nvSpPr>
            <p:spPr>
              <a:xfrm>
                <a:off x="5764425" y="3976125"/>
                <a:ext cx="503700" cy="4616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>
                  <a:buClr>
                    <a:srgbClr val="000000"/>
                  </a:buClr>
                  <a:buSzPts val="3000"/>
                </a:pPr>
                <a:r>
                  <a:rPr lang="ru-RU" sz="1924" b="1">
                    <a:solidFill>
                      <a:srgbClr val="063C46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</a:t>
                </a:r>
                <a:endParaRPr sz="898" b="1">
                  <a:solidFill>
                    <a:srgbClr val="063C46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6" name="Google Shape;842;g1b5fae5f9ca_0_95">
                <a:extLst>
                  <a:ext uri="{FF2B5EF4-FFF2-40B4-BE49-F238E27FC236}">
                    <a16:creationId xmlns="" xmlns:a16="http://schemas.microsoft.com/office/drawing/2014/main" id="{9BC7ABFD-F981-418D-8808-179FCD5C30BA}"/>
                  </a:ext>
                </a:extLst>
              </p:cNvPr>
              <p:cNvSpPr txBox="1"/>
              <p:nvPr/>
            </p:nvSpPr>
            <p:spPr>
              <a:xfrm>
                <a:off x="6347726" y="3800625"/>
                <a:ext cx="2869200" cy="8490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>
                  <a:lnSpc>
                    <a:spcPct val="115000"/>
                  </a:lnSpc>
                  <a:buClr>
                    <a:schemeClr val="dk1"/>
                  </a:buClr>
                  <a:buSzPts val="1100"/>
                </a:pPr>
                <a:r>
                  <a:rPr lang="ru-RU" sz="1026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Филиалов ведущих зарубежных исследовательских ВУЗов</a:t>
                </a:r>
                <a:endParaRPr sz="1026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7" name="Google Shape;843;g1b5fae5f9ca_0_95">
                <a:extLst>
                  <a:ext uri="{FF2B5EF4-FFF2-40B4-BE49-F238E27FC236}">
                    <a16:creationId xmlns="" xmlns:a16="http://schemas.microsoft.com/office/drawing/2014/main" id="{094E7C49-F7E8-4D20-8B64-F8157691ADCC}"/>
                  </a:ext>
                </a:extLst>
              </p:cNvPr>
              <p:cNvSpPr txBox="1"/>
              <p:nvPr/>
            </p:nvSpPr>
            <p:spPr>
              <a:xfrm>
                <a:off x="2106826" y="5156100"/>
                <a:ext cx="503700" cy="4616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>
                  <a:buClr>
                    <a:srgbClr val="000000"/>
                  </a:buClr>
                  <a:buSzPts val="3000"/>
                </a:pPr>
                <a:r>
                  <a:rPr lang="ru-RU" sz="1924" b="1">
                    <a:solidFill>
                      <a:srgbClr val="063C46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5</a:t>
                </a:r>
                <a:endParaRPr sz="898" b="1">
                  <a:solidFill>
                    <a:srgbClr val="063C46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8" name="Google Shape;844;g1b5fae5f9ca_0_95">
                <a:extLst>
                  <a:ext uri="{FF2B5EF4-FFF2-40B4-BE49-F238E27FC236}">
                    <a16:creationId xmlns="" xmlns:a16="http://schemas.microsoft.com/office/drawing/2014/main" id="{6D041141-6640-4A35-BFD6-B1DB91A28B8F}"/>
                  </a:ext>
                </a:extLst>
              </p:cNvPr>
              <p:cNvSpPr txBox="1"/>
              <p:nvPr/>
            </p:nvSpPr>
            <p:spPr>
              <a:xfrm>
                <a:off x="2690125" y="5152951"/>
                <a:ext cx="2306999" cy="4954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>
                  <a:lnSpc>
                    <a:spcPct val="115000"/>
                  </a:lnSpc>
                  <a:buClr>
                    <a:schemeClr val="dk1"/>
                  </a:buClr>
                  <a:buSzPts val="1100"/>
                </a:pPr>
                <a:r>
                  <a:rPr lang="ru-RU" sz="1026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Эндаумент-фондов</a:t>
                </a:r>
                <a:endParaRPr sz="1026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>
                  <a:lnSpc>
                    <a:spcPct val="115000"/>
                  </a:lnSpc>
                  <a:buClr>
                    <a:schemeClr val="dk1"/>
                  </a:buClr>
                  <a:buSzPts val="1100"/>
                </a:pPr>
                <a:r>
                  <a:rPr lang="ru-RU" sz="77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(пилотные ВУЗы)</a:t>
                </a:r>
                <a:endParaRPr sz="77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9" name="Google Shape;845;g1b5fae5f9ca_0_95">
                <a:extLst>
                  <a:ext uri="{FF2B5EF4-FFF2-40B4-BE49-F238E27FC236}">
                    <a16:creationId xmlns="" xmlns:a16="http://schemas.microsoft.com/office/drawing/2014/main" id="{E5F54BAE-B09A-4F0C-A957-6273A7959F86}"/>
                  </a:ext>
                </a:extLst>
              </p:cNvPr>
              <p:cNvSpPr txBox="1"/>
              <p:nvPr/>
            </p:nvSpPr>
            <p:spPr>
              <a:xfrm>
                <a:off x="5764425" y="5156100"/>
                <a:ext cx="503700" cy="4616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>
                  <a:buClr>
                    <a:srgbClr val="000000"/>
                  </a:buClr>
                  <a:buSzPts val="3000"/>
                </a:pPr>
                <a:r>
                  <a:rPr lang="ru-RU" sz="1924" b="1">
                    <a:solidFill>
                      <a:srgbClr val="063C46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20</a:t>
                </a:r>
                <a:endParaRPr sz="898" b="1">
                  <a:solidFill>
                    <a:srgbClr val="063C46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0" name="Google Shape;846;g1b5fae5f9ca_0_95">
                <a:extLst>
                  <a:ext uri="{FF2B5EF4-FFF2-40B4-BE49-F238E27FC236}">
                    <a16:creationId xmlns="" xmlns:a16="http://schemas.microsoft.com/office/drawing/2014/main" id="{0ACD4E6C-6A8F-4C68-A9DF-19D1D1A67FBB}"/>
                  </a:ext>
                </a:extLst>
              </p:cNvPr>
              <p:cNvSpPr txBox="1"/>
              <p:nvPr/>
            </p:nvSpPr>
            <p:spPr>
              <a:xfrm>
                <a:off x="6347726" y="5122200"/>
                <a:ext cx="3205500" cy="5660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>
                  <a:lnSpc>
                    <a:spcPct val="115000"/>
                  </a:lnSpc>
                  <a:buClr>
                    <a:schemeClr val="dk1"/>
                  </a:buClr>
                  <a:buSzPts val="1100"/>
                </a:pPr>
                <a:r>
                  <a:rPr lang="ru-RU" sz="1026" dirty="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Региональных карт потребностей в профессиях</a:t>
                </a:r>
                <a:endParaRPr sz="1026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1" name="Google Shape;847;g1b5fae5f9ca_0_95">
                <a:extLst>
                  <a:ext uri="{FF2B5EF4-FFF2-40B4-BE49-F238E27FC236}">
                    <a16:creationId xmlns="" xmlns:a16="http://schemas.microsoft.com/office/drawing/2014/main" id="{482B5A61-26C6-4FA6-B8BE-3B51545CC132}"/>
                  </a:ext>
                </a:extLst>
              </p:cNvPr>
              <p:cNvSpPr txBox="1"/>
              <p:nvPr/>
            </p:nvSpPr>
            <p:spPr>
              <a:xfrm>
                <a:off x="10056751" y="3976125"/>
                <a:ext cx="503700" cy="4616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>
                  <a:buClr>
                    <a:srgbClr val="000000"/>
                  </a:buClr>
                  <a:buSzPts val="3000"/>
                </a:pPr>
                <a:r>
                  <a:rPr lang="ru-RU" sz="1924" b="1">
                    <a:solidFill>
                      <a:srgbClr val="063C46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20</a:t>
                </a:r>
                <a:endParaRPr sz="898" b="1">
                  <a:solidFill>
                    <a:srgbClr val="063C46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2" name="Google Shape;848;g1b5fae5f9ca_0_95">
                <a:extLst>
                  <a:ext uri="{FF2B5EF4-FFF2-40B4-BE49-F238E27FC236}">
                    <a16:creationId xmlns="" xmlns:a16="http://schemas.microsoft.com/office/drawing/2014/main" id="{4E88E18D-F1D5-4642-9FF4-04870AE4FBE1}"/>
                  </a:ext>
                </a:extLst>
              </p:cNvPr>
              <p:cNvSpPr txBox="1"/>
              <p:nvPr/>
            </p:nvSpPr>
            <p:spPr>
              <a:xfrm>
                <a:off x="10630623" y="3785749"/>
                <a:ext cx="4014300" cy="7078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>
                  <a:lnSpc>
                    <a:spcPct val="115000"/>
                  </a:lnSpc>
                  <a:buClr>
                    <a:schemeClr val="dk1"/>
                  </a:buClr>
                  <a:buSzPts val="1100"/>
                </a:pPr>
                <a:r>
                  <a:rPr lang="ru-RU" sz="1026" dirty="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Центров академического превосходства</a:t>
                </a:r>
                <a:endParaRPr sz="1026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>
                  <a:lnSpc>
                    <a:spcPct val="115000"/>
                  </a:lnSpc>
                  <a:buClr>
                    <a:schemeClr val="dk1"/>
                  </a:buClr>
                  <a:buSzPts val="1100"/>
                </a:pPr>
                <a:r>
                  <a:rPr lang="ru-RU" sz="770" dirty="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(технопарки, национальные и специализированные лаборатории, центры компетенций и др.)</a:t>
                </a:r>
                <a:endParaRPr sz="1155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cxnSp>
          <p:nvCxnSpPr>
            <p:cNvPr id="33" name="Google Shape;849;g1b5fae5f9ca_0_95">
              <a:extLst>
                <a:ext uri="{FF2B5EF4-FFF2-40B4-BE49-F238E27FC236}">
                  <a16:creationId xmlns="" xmlns:a16="http://schemas.microsoft.com/office/drawing/2014/main" id="{C20D79C4-20BF-4274-9B99-95E0CB657849}"/>
                </a:ext>
              </a:extLst>
            </p:cNvPr>
            <p:cNvCxnSpPr>
              <a:cxnSpLocks/>
            </p:cNvCxnSpPr>
            <p:nvPr/>
          </p:nvCxnSpPr>
          <p:spPr>
            <a:xfrm>
              <a:off x="1521980" y="4299523"/>
              <a:ext cx="9152627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4" name="Google Shape;850;g1b5fae5f9ca_0_95">
              <a:extLst>
                <a:ext uri="{FF2B5EF4-FFF2-40B4-BE49-F238E27FC236}">
                  <a16:creationId xmlns="" xmlns:a16="http://schemas.microsoft.com/office/drawing/2014/main" id="{CA80B5B2-1BA5-47F1-A92D-BF94FF7B5C94}"/>
                </a:ext>
              </a:extLst>
            </p:cNvPr>
            <p:cNvGrpSpPr/>
            <p:nvPr/>
          </p:nvGrpSpPr>
          <p:grpSpPr>
            <a:xfrm>
              <a:off x="1535674" y="4578161"/>
              <a:ext cx="8817086" cy="564781"/>
              <a:chOff x="450000" y="6487711"/>
              <a:chExt cx="13746081" cy="880510"/>
            </a:xfrm>
          </p:grpSpPr>
          <p:sp>
            <p:nvSpPr>
              <p:cNvPr id="35" name="Google Shape;851;g1b5fae5f9ca_0_95">
                <a:extLst>
                  <a:ext uri="{FF2B5EF4-FFF2-40B4-BE49-F238E27FC236}">
                    <a16:creationId xmlns="" xmlns:a16="http://schemas.microsoft.com/office/drawing/2014/main" id="{CCFA2305-71B2-4E00-B34F-576165AE7767}"/>
                  </a:ext>
                </a:extLst>
              </p:cNvPr>
              <p:cNvSpPr/>
              <p:nvPr/>
            </p:nvSpPr>
            <p:spPr>
              <a:xfrm>
                <a:off x="450000" y="6537550"/>
                <a:ext cx="1297200" cy="665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ctr"/>
                <a:r>
                  <a:rPr lang="ru-RU" sz="1600" dirty="0">
                    <a:solidFill>
                      <a:schemeClr val="tx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к </a:t>
                </a:r>
                <a:r>
                  <a:rPr lang="ru-RU" sz="1600" b="1" dirty="0">
                    <a:solidFill>
                      <a:schemeClr val="tx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2025 </a:t>
                </a:r>
                <a:r>
                  <a:rPr lang="ru-RU" sz="1600" dirty="0">
                    <a:solidFill>
                      <a:schemeClr val="tx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году</a:t>
                </a:r>
                <a:endParaRPr sz="1600" dirty="0">
                  <a:solidFill>
                    <a:schemeClr val="tx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6" name="Google Shape;852;g1b5fae5f9ca_0_95">
                <a:extLst>
                  <a:ext uri="{FF2B5EF4-FFF2-40B4-BE49-F238E27FC236}">
                    <a16:creationId xmlns="" xmlns:a16="http://schemas.microsoft.com/office/drawing/2014/main" id="{E94E2C18-6709-4FCF-92E3-D1BA6888DE92}"/>
                  </a:ext>
                </a:extLst>
              </p:cNvPr>
              <p:cNvSpPr txBox="1"/>
              <p:nvPr/>
            </p:nvSpPr>
            <p:spPr>
              <a:xfrm>
                <a:off x="2106825" y="6597550"/>
                <a:ext cx="4805100" cy="54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buClr>
                    <a:schemeClr val="dk1"/>
                  </a:buClr>
                  <a:buSzPts val="1100"/>
                </a:pPr>
                <a:r>
                  <a:rPr lang="ru-RU" sz="1026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Фонд</a:t>
                </a:r>
                <a:r>
                  <a:rPr lang="ru-RU" sz="1026">
                    <a:solidFill>
                      <a:schemeClr val="dk1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 </a:t>
                </a:r>
                <a:r>
                  <a:rPr lang="ru-RU" sz="1026" b="1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«Самрук-Казына»</a:t>
                </a:r>
                <a:r>
                  <a:rPr lang="ru-RU" sz="1026">
                    <a:solidFill>
                      <a:schemeClr val="dk1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 - </a:t>
                </a:r>
                <a:r>
                  <a:rPr lang="ru-RU" sz="1026" b="1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Ведущая </a:t>
                </a:r>
                <a:r>
                  <a:rPr lang="ru-RU" sz="1026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национальная технологическая </a:t>
                </a:r>
                <a:r>
                  <a:rPr lang="ru-RU" sz="1026" b="1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компания</a:t>
                </a:r>
                <a:endParaRPr sz="1411">
                  <a:solidFill>
                    <a:srgbClr val="063C46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37" name="Google Shape;853;g1b5fae5f9ca_0_95">
                <a:extLst>
                  <a:ext uri="{FF2B5EF4-FFF2-40B4-BE49-F238E27FC236}">
                    <a16:creationId xmlns="" xmlns:a16="http://schemas.microsoft.com/office/drawing/2014/main" id="{07317DF5-474B-42E2-B2A5-EF9E4886C230}"/>
                  </a:ext>
                </a:extLst>
              </p:cNvPr>
              <p:cNvSpPr txBox="1"/>
              <p:nvPr/>
            </p:nvSpPr>
            <p:spPr>
              <a:xfrm>
                <a:off x="8587733" y="6521611"/>
                <a:ext cx="970499" cy="4616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>
                  <a:buClr>
                    <a:srgbClr val="000000"/>
                  </a:buClr>
                  <a:buSzPts val="3000"/>
                </a:pPr>
                <a:r>
                  <a:rPr lang="ru-RU" sz="1026" b="1">
                    <a:solidFill>
                      <a:srgbClr val="063C46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до</a:t>
                </a:r>
                <a:r>
                  <a:rPr lang="ru-RU" sz="1924" b="1">
                    <a:solidFill>
                      <a:srgbClr val="063C46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5</a:t>
                </a:r>
                <a:endParaRPr sz="898" b="1">
                  <a:solidFill>
                    <a:srgbClr val="063C46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8" name="Google Shape;854;g1b5fae5f9ca_0_95">
                <a:extLst>
                  <a:ext uri="{FF2B5EF4-FFF2-40B4-BE49-F238E27FC236}">
                    <a16:creationId xmlns="" xmlns:a16="http://schemas.microsoft.com/office/drawing/2014/main" id="{0B35C20D-C17B-464D-BA8C-9F85DF7ADD0C}"/>
                  </a:ext>
                </a:extLst>
              </p:cNvPr>
              <p:cNvSpPr txBox="1"/>
              <p:nvPr/>
            </p:nvSpPr>
            <p:spPr>
              <a:xfrm>
                <a:off x="10181781" y="6487711"/>
                <a:ext cx="4014300" cy="6859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41"/>
                  </a:spcAft>
                  <a:buClr>
                    <a:schemeClr val="dk1"/>
                  </a:buClr>
                  <a:buSzPts val="1100"/>
                </a:pPr>
                <a:r>
                  <a:rPr lang="ru-RU" sz="1026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Образовательный заказ на подготовку докторантов PhD</a:t>
                </a:r>
                <a:endParaRPr sz="1155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9" name="Google Shape;855;g1b5fae5f9ca_0_95">
                <a:extLst>
                  <a:ext uri="{FF2B5EF4-FFF2-40B4-BE49-F238E27FC236}">
                    <a16:creationId xmlns="" xmlns:a16="http://schemas.microsoft.com/office/drawing/2014/main" id="{D1FFB14F-1FBE-461B-8A79-5C1496E183FD}"/>
                  </a:ext>
                </a:extLst>
              </p:cNvPr>
              <p:cNvSpPr txBox="1"/>
              <p:nvPr/>
            </p:nvSpPr>
            <p:spPr>
              <a:xfrm>
                <a:off x="9284313" y="6536911"/>
                <a:ext cx="878400" cy="8313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r>
                  <a:rPr lang="ru-RU" sz="1155" b="1" dirty="0" err="1">
                    <a:solidFill>
                      <a:srgbClr val="063C46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тыс</a:t>
                </a:r>
                <a:r>
                  <a:rPr lang="ru-RU" sz="1155" b="1" dirty="0">
                    <a:solidFill>
                      <a:srgbClr val="063C46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грантов</a:t>
                </a:r>
                <a:endParaRPr sz="1924" b="1" dirty="0">
                  <a:solidFill>
                    <a:srgbClr val="063C46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40" name="Google Shape;856;g1b5fae5f9ca_0_95">
              <a:extLst>
                <a:ext uri="{FF2B5EF4-FFF2-40B4-BE49-F238E27FC236}">
                  <a16:creationId xmlns="" xmlns:a16="http://schemas.microsoft.com/office/drawing/2014/main" id="{D8B410EF-6AD7-4B5B-8BED-32DD3713174A}"/>
                </a:ext>
              </a:extLst>
            </p:cNvPr>
            <p:cNvGrpSpPr/>
            <p:nvPr/>
          </p:nvGrpSpPr>
          <p:grpSpPr>
            <a:xfrm>
              <a:off x="1535674" y="5657966"/>
              <a:ext cx="8829043" cy="454129"/>
              <a:chOff x="450000" y="8439925"/>
              <a:chExt cx="13764724" cy="708000"/>
            </a:xfrm>
          </p:grpSpPr>
          <p:sp>
            <p:nvSpPr>
              <p:cNvPr id="41" name="Google Shape;857;g1b5fae5f9ca_0_95">
                <a:extLst>
                  <a:ext uri="{FF2B5EF4-FFF2-40B4-BE49-F238E27FC236}">
                    <a16:creationId xmlns="" xmlns:a16="http://schemas.microsoft.com/office/drawing/2014/main" id="{1B6F1842-83F2-4E92-BCAD-0B9989307C59}"/>
                  </a:ext>
                </a:extLst>
              </p:cNvPr>
              <p:cNvSpPr/>
              <p:nvPr/>
            </p:nvSpPr>
            <p:spPr>
              <a:xfrm>
                <a:off x="450000" y="8439925"/>
                <a:ext cx="1297200" cy="708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algn="ctr"/>
                <a:r>
                  <a:rPr lang="ru-RU" sz="1600" dirty="0">
                    <a:solidFill>
                      <a:schemeClr val="tx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к </a:t>
                </a:r>
                <a:r>
                  <a:rPr lang="ru-RU" sz="1600" b="1" dirty="0">
                    <a:solidFill>
                      <a:schemeClr val="tx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2026 </a:t>
                </a:r>
                <a:r>
                  <a:rPr lang="ru-RU" sz="1600" dirty="0">
                    <a:solidFill>
                      <a:schemeClr val="tx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году</a:t>
                </a:r>
                <a:endParaRPr sz="1600" dirty="0">
                  <a:solidFill>
                    <a:schemeClr val="tx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2" name="Google Shape;858;g1b5fae5f9ca_0_95">
                <a:extLst>
                  <a:ext uri="{FF2B5EF4-FFF2-40B4-BE49-F238E27FC236}">
                    <a16:creationId xmlns="" xmlns:a16="http://schemas.microsoft.com/office/drawing/2014/main" id="{1B2756D0-B2DD-44E2-A76A-C0C1504B3FC2}"/>
                  </a:ext>
                </a:extLst>
              </p:cNvPr>
              <p:cNvSpPr txBox="1"/>
              <p:nvPr/>
            </p:nvSpPr>
            <p:spPr>
              <a:xfrm>
                <a:off x="3148950" y="8529175"/>
                <a:ext cx="2307000" cy="5660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>
                  <a:lnSpc>
                    <a:spcPct val="115000"/>
                  </a:lnSpc>
                  <a:buClr>
                    <a:schemeClr val="dk1"/>
                  </a:buClr>
                  <a:buSzPts val="1100"/>
                </a:pPr>
                <a:r>
                  <a:rPr lang="ru-RU" sz="1026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Финансирование НИОКР</a:t>
                </a:r>
                <a:endParaRPr sz="1026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3" name="Google Shape;859;g1b5fae5f9ca_0_95">
                <a:extLst>
                  <a:ext uri="{FF2B5EF4-FFF2-40B4-BE49-F238E27FC236}">
                    <a16:creationId xmlns="" xmlns:a16="http://schemas.microsoft.com/office/drawing/2014/main" id="{28CC65CA-B9EA-4230-A7EA-02D9308A61EE}"/>
                  </a:ext>
                </a:extLst>
              </p:cNvPr>
              <p:cNvSpPr txBox="1"/>
              <p:nvPr/>
            </p:nvSpPr>
            <p:spPr>
              <a:xfrm>
                <a:off x="2108028" y="8439925"/>
                <a:ext cx="970500" cy="7077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>
                  <a:buClr>
                    <a:srgbClr val="000000"/>
                  </a:buClr>
                  <a:buSzPts val="3000"/>
                </a:pPr>
                <a:r>
                  <a:rPr lang="ru-RU" sz="1026" b="1">
                    <a:solidFill>
                      <a:srgbClr val="063C46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до</a:t>
                </a:r>
                <a:r>
                  <a:rPr lang="ru-RU" sz="1924" b="1">
                    <a:solidFill>
                      <a:srgbClr val="063C46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1%</a:t>
                </a:r>
                <a:r>
                  <a:rPr lang="ru-RU" sz="1026" b="1">
                    <a:solidFill>
                      <a:srgbClr val="063C46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от ВВП</a:t>
                </a:r>
                <a:endParaRPr sz="1026" b="1">
                  <a:solidFill>
                    <a:srgbClr val="063C46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4" name="Google Shape;860;g1b5fae5f9ca_0_95">
                <a:extLst>
                  <a:ext uri="{FF2B5EF4-FFF2-40B4-BE49-F238E27FC236}">
                    <a16:creationId xmlns="" xmlns:a16="http://schemas.microsoft.com/office/drawing/2014/main" id="{AA7CB727-4BEE-4353-BC7D-6892CD922BD8}"/>
                  </a:ext>
                </a:extLst>
              </p:cNvPr>
              <p:cNvSpPr txBox="1"/>
              <p:nvPr/>
            </p:nvSpPr>
            <p:spPr>
              <a:xfrm>
                <a:off x="10630623" y="8670775"/>
                <a:ext cx="3584101" cy="2830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>
                  <a:lnSpc>
                    <a:spcPct val="115000"/>
                  </a:lnSpc>
                  <a:buClr>
                    <a:schemeClr val="dk1"/>
                  </a:buClr>
                  <a:buSzPts val="1100"/>
                </a:pPr>
                <a:r>
                  <a:rPr lang="ru-RU" sz="1026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Частные инвестиции в науку</a:t>
                </a:r>
                <a:endParaRPr sz="1026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5" name="Google Shape;861;g1b5fae5f9ca_0_95">
                <a:extLst>
                  <a:ext uri="{FF2B5EF4-FFF2-40B4-BE49-F238E27FC236}">
                    <a16:creationId xmlns="" xmlns:a16="http://schemas.microsoft.com/office/drawing/2014/main" id="{867D09B7-2E1B-4DE9-AD78-B1454D8122B6}"/>
                  </a:ext>
                </a:extLst>
              </p:cNvPr>
              <p:cNvSpPr txBox="1"/>
              <p:nvPr/>
            </p:nvSpPr>
            <p:spPr>
              <a:xfrm>
                <a:off x="8588800" y="8563076"/>
                <a:ext cx="1865400" cy="4616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>
                  <a:buClr>
                    <a:srgbClr val="000000"/>
                  </a:buClr>
                  <a:buSzPts val="3000"/>
                </a:pPr>
                <a:r>
                  <a:rPr lang="ru-RU" sz="1026" b="1">
                    <a:solidFill>
                      <a:srgbClr val="063C46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до</a:t>
                </a:r>
                <a:r>
                  <a:rPr lang="ru-RU" sz="1924" b="1">
                    <a:solidFill>
                      <a:srgbClr val="063C46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60-70%</a:t>
                </a:r>
                <a:endParaRPr sz="1026" b="1">
                  <a:solidFill>
                    <a:srgbClr val="063C46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cxnSp>
          <p:nvCxnSpPr>
            <p:cNvPr id="46" name="Google Shape;862;g1b5fae5f9ca_0_95">
              <a:extLst>
                <a:ext uri="{FF2B5EF4-FFF2-40B4-BE49-F238E27FC236}">
                  <a16:creationId xmlns="" xmlns:a16="http://schemas.microsoft.com/office/drawing/2014/main" id="{8D238A2B-658E-45A0-AF51-DE4416928A17}"/>
                </a:ext>
              </a:extLst>
            </p:cNvPr>
            <p:cNvCxnSpPr>
              <a:cxnSpLocks/>
            </p:cNvCxnSpPr>
            <p:nvPr/>
          </p:nvCxnSpPr>
          <p:spPr>
            <a:xfrm>
              <a:off x="1521980" y="5347355"/>
              <a:ext cx="9152627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7" name="Google Shape;832;g1b5fae5f9ca_0_95">
              <a:extLst>
                <a:ext uri="{FF2B5EF4-FFF2-40B4-BE49-F238E27FC236}">
                  <a16:creationId xmlns="" xmlns:a16="http://schemas.microsoft.com/office/drawing/2014/main" id="{123D3277-C8A9-40B5-825C-FBE3733A45F1}"/>
                </a:ext>
              </a:extLst>
            </p:cNvPr>
            <p:cNvSpPr txBox="1"/>
            <p:nvPr/>
          </p:nvSpPr>
          <p:spPr>
            <a:xfrm>
              <a:off x="9214672" y="1298678"/>
              <a:ext cx="1679398" cy="588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r>
                <a:rPr lang="ru-RU" sz="1026" b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</a:rPr>
                <a:t>Социальная</a:t>
              </a:r>
              <a:r>
                <a:rPr lang="ru-RU" sz="1026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</a:rPr>
                <a:t> защита ученых (</a:t>
              </a:r>
              <a:r>
                <a:rPr lang="ru-RU" sz="1026" b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</a:rPr>
                <a:t>повышение</a:t>
              </a:r>
              <a:r>
                <a:rPr lang="ru-RU" sz="1026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</a:rPr>
                <a:t> зарплат, </a:t>
              </a:r>
              <a:r>
                <a:rPr lang="ru-RU" sz="1026" b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</a:rPr>
                <a:t>доплаты к размеру пенсии </a:t>
              </a:r>
              <a:r>
                <a:rPr lang="ru-RU" sz="1026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</a:rPr>
                <a:t>за научную степень и звание)   </a:t>
              </a:r>
              <a:endParaRPr lang="en-US" sz="1026" dirty="0">
                <a:solidFill>
                  <a:schemeClr val="dk1"/>
                </a:solidFill>
                <a:latin typeface="Montserrat"/>
                <a:ea typeface="Montserrat"/>
                <a:cs typeface="Montserrat"/>
              </a:endParaRPr>
            </a:p>
          </p:txBody>
        </p:sp>
        <p:sp>
          <p:nvSpPr>
            <p:cNvPr id="48" name="Google Shape;832;g1b5fae5f9ca_0_95">
              <a:extLst>
                <a:ext uri="{FF2B5EF4-FFF2-40B4-BE49-F238E27FC236}">
                  <a16:creationId xmlns="" xmlns:a16="http://schemas.microsoft.com/office/drawing/2014/main" id="{B30B7259-6A68-4361-93FA-517A7A0F1A30}"/>
                </a:ext>
              </a:extLst>
            </p:cNvPr>
            <p:cNvSpPr txBox="1"/>
            <p:nvPr/>
          </p:nvSpPr>
          <p:spPr>
            <a:xfrm>
              <a:off x="7496172" y="3506210"/>
              <a:ext cx="3299893" cy="7260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lnSpc>
                  <a:spcPct val="115000"/>
                </a:lnSpc>
                <a:buClr>
                  <a:schemeClr val="dk1"/>
                </a:buClr>
                <a:buSzPts val="1100"/>
                <a:buNone/>
                <a:defRPr sz="1600">
                  <a:solidFill>
                    <a:schemeClr val="dk1"/>
                  </a:solidFill>
                  <a:latin typeface="Montserrat"/>
                  <a:ea typeface="Montserrat"/>
                  <a:cs typeface="Montserrat"/>
                </a:defRPr>
              </a:lvl1pPr>
            </a:lstStyle>
            <a:p>
              <a:r>
                <a:rPr lang="ru-RU" sz="1026" dirty="0"/>
                <a:t>Социальная защита ученых (право преимущества молодых ученых для получения льготного жилья, запуск </a:t>
              </a:r>
              <a:r>
                <a:rPr lang="ru-RU" sz="1026" dirty="0" err="1"/>
                <a:t>спецпрограмм</a:t>
              </a:r>
              <a:r>
                <a:rPr lang="ru-RU" sz="1026" dirty="0"/>
                <a:t> льготного жилья)   </a:t>
              </a:r>
              <a:endParaRPr lang="en-US" sz="1026" dirty="0"/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11695610" y="6488668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33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274694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35"/>
          <p:cNvSpPr txBox="1"/>
          <p:nvPr/>
        </p:nvSpPr>
        <p:spPr>
          <a:xfrm>
            <a:off x="5405231" y="1378304"/>
            <a:ext cx="2060316" cy="10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13215" marR="304292" indent="-389010" defTabSz="1219170">
              <a:lnSpc>
                <a:spcPct val="115789"/>
              </a:lnSpc>
              <a:buClr>
                <a:srgbClr val="000000"/>
              </a:buClr>
              <a:defRPr/>
            </a:pPr>
            <a:r>
              <a:rPr lang="ru" sz="1200" b="1" kern="0" dirty="0">
                <a:solidFill>
                  <a:schemeClr val="tx2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ЗОНА ОТВЕТСТВЕННОСТИ </a:t>
            </a:r>
            <a:r>
              <a:rPr lang="ru" sz="1200" b="1" kern="0" dirty="0">
                <a:solidFill>
                  <a:srgbClr val="000000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Astana Hub</a:t>
            </a:r>
            <a:endParaRPr sz="1200" kern="0" dirty="0">
              <a:solidFill>
                <a:srgbClr val="000000"/>
              </a:solidFill>
              <a:latin typeface="Arial Narrow" panose="020B060602020203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11526" defTabSz="1219170">
              <a:lnSpc>
                <a:spcPct val="95432"/>
              </a:lnSpc>
              <a:buClr>
                <a:srgbClr val="000000"/>
              </a:buClr>
              <a:defRPr/>
            </a:pPr>
            <a:r>
              <a:rPr lang="ru" sz="1000" kern="0" dirty="0">
                <a:solidFill>
                  <a:srgbClr val="000000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- Региональная PR-кампания и</a:t>
            </a:r>
            <a:endParaRPr sz="1000" kern="0" dirty="0">
              <a:solidFill>
                <a:srgbClr val="000000"/>
              </a:solidFill>
              <a:latin typeface="Arial Narrow" panose="020B060602020203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11526" defTabSz="1219170">
              <a:spcBef>
                <a:spcPts val="109"/>
              </a:spcBef>
              <a:buClr>
                <a:srgbClr val="000000"/>
              </a:buClr>
              <a:defRPr/>
            </a:pPr>
            <a:r>
              <a:rPr lang="ru" sz="1000" kern="0" dirty="0">
                <a:solidFill>
                  <a:srgbClr val="000000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информационная поддержка в СМИ;</a:t>
            </a:r>
            <a:endParaRPr sz="1000" kern="0" dirty="0">
              <a:solidFill>
                <a:srgbClr val="000000"/>
              </a:solidFill>
              <a:latin typeface="Arial Narrow" panose="020B060602020203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11526" marR="4611" defTabSz="1219170">
              <a:spcBef>
                <a:spcPts val="23"/>
              </a:spcBef>
              <a:buClr>
                <a:srgbClr val="000000"/>
              </a:buClr>
              <a:defRPr/>
            </a:pPr>
            <a:r>
              <a:rPr lang="ru" sz="1000" kern="0" dirty="0">
                <a:solidFill>
                  <a:srgbClr val="000000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-Обучение региональных комьюнити- менеджеров Astana Hub;</a:t>
            </a:r>
            <a:endParaRPr sz="1000" kern="0" dirty="0">
              <a:solidFill>
                <a:srgbClr val="000000"/>
              </a:solidFill>
              <a:latin typeface="Arial Narrow" panose="020B060602020203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sp>
        <p:nvSpPr>
          <p:cNvPr id="1469" name="Google Shape;1469;p35"/>
          <p:cNvSpPr txBox="1"/>
          <p:nvPr/>
        </p:nvSpPr>
        <p:spPr>
          <a:xfrm>
            <a:off x="2366842" y="4908901"/>
            <a:ext cx="2541229" cy="1152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63375" marR="270291" algn="ctr" defTabSz="1219170">
              <a:lnSpc>
                <a:spcPct val="115789"/>
              </a:lnSpc>
              <a:buClr>
                <a:srgbClr val="000000"/>
              </a:buClr>
              <a:defRPr/>
            </a:pPr>
            <a:r>
              <a:rPr lang="ru-RU" sz="1200" b="1" kern="0" dirty="0">
                <a:solidFill>
                  <a:schemeClr val="tx2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ЗОНА ОТВЕТСТВЕННОСТИ </a:t>
            </a:r>
            <a:r>
              <a:rPr lang="en-US" sz="1200" b="1" kern="0" dirty="0">
                <a:solidFill>
                  <a:schemeClr val="tx2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QAZINNOVATIONS</a:t>
            </a:r>
            <a:endParaRPr lang="en-US" sz="1200" kern="0" dirty="0">
              <a:solidFill>
                <a:schemeClr val="tx2"/>
              </a:solidFill>
              <a:latin typeface="Arial Narrow" panose="020B060602020203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11526" defTabSz="1219170">
              <a:spcBef>
                <a:spcPts val="672"/>
              </a:spcBef>
              <a:buClr>
                <a:srgbClr val="000000"/>
              </a:buClr>
              <a:defRPr/>
            </a:pPr>
            <a:r>
              <a:rPr lang="ru" sz="1000" kern="0" dirty="0">
                <a:solidFill>
                  <a:srgbClr val="000000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-Проведение обучений по подаче заявки;</a:t>
            </a:r>
            <a:endParaRPr sz="1000" kern="0" dirty="0">
              <a:solidFill>
                <a:srgbClr val="000000"/>
              </a:solidFill>
              <a:latin typeface="Arial Narrow" panose="020B060602020203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11526" marR="424741" defTabSz="1219170">
              <a:lnSpc>
                <a:spcPct val="102200"/>
              </a:lnSpc>
              <a:spcBef>
                <a:spcPts val="87"/>
              </a:spcBef>
              <a:buClr>
                <a:srgbClr val="000000"/>
              </a:buClr>
              <a:defRPr/>
            </a:pPr>
            <a:r>
              <a:rPr lang="ru" sz="1000" kern="0" dirty="0">
                <a:solidFill>
                  <a:srgbClr val="000000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-Консультации, информационная поддержка, подведение итогов;</a:t>
            </a:r>
            <a:endParaRPr sz="1000" kern="0" dirty="0">
              <a:solidFill>
                <a:srgbClr val="000000"/>
              </a:solidFill>
              <a:latin typeface="Arial Narrow" panose="020B060602020203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11526" defTabSz="1219170">
              <a:spcBef>
                <a:spcPts val="23"/>
              </a:spcBef>
              <a:buClr>
                <a:srgbClr val="000000"/>
              </a:buClr>
              <a:defRPr/>
            </a:pPr>
            <a:r>
              <a:rPr lang="ru" sz="1000" kern="0" dirty="0">
                <a:solidFill>
                  <a:srgbClr val="000000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-Обучение и подготовка инноваторов.</a:t>
            </a:r>
            <a:endParaRPr sz="1000" kern="0" dirty="0">
              <a:solidFill>
                <a:srgbClr val="000000"/>
              </a:solidFill>
              <a:latin typeface="Arial Narrow" panose="020B060602020203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sp>
        <p:nvSpPr>
          <p:cNvPr id="1470" name="Google Shape;1470;p35"/>
          <p:cNvSpPr txBox="1"/>
          <p:nvPr/>
        </p:nvSpPr>
        <p:spPr>
          <a:xfrm>
            <a:off x="4292925" y="3331375"/>
            <a:ext cx="73202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526" defTabSz="1219170">
              <a:buClr>
                <a:srgbClr val="000000"/>
              </a:buClr>
              <a:defRPr/>
            </a:pPr>
            <a:r>
              <a:rPr lang="ru" sz="1200" b="1" kern="0" dirty="0">
                <a:solidFill>
                  <a:schemeClr val="tx2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Конкурс</a:t>
            </a:r>
            <a:endParaRPr sz="1200" kern="0" dirty="0">
              <a:solidFill>
                <a:schemeClr val="tx2"/>
              </a:solidFill>
              <a:latin typeface="Arial Narrow" panose="020B060602020203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sp>
        <p:nvSpPr>
          <p:cNvPr id="1471" name="Google Shape;1471;p35"/>
          <p:cNvSpPr txBox="1"/>
          <p:nvPr/>
        </p:nvSpPr>
        <p:spPr>
          <a:xfrm>
            <a:off x="741731" y="2106838"/>
            <a:ext cx="254516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526" defTabSz="1219170">
              <a:buClr>
                <a:srgbClr val="000000"/>
              </a:buClr>
              <a:defRPr/>
            </a:pPr>
            <a:r>
              <a:rPr lang="ru-RU" sz="1400" b="1" kern="0" dirty="0">
                <a:solidFill>
                  <a:schemeClr val="tx2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НЕОБХОДИМЫЕ ТРЕБОВАНИЯ*</a:t>
            </a:r>
            <a:endParaRPr lang="ru-RU" sz="1400" kern="0" dirty="0">
              <a:solidFill>
                <a:schemeClr val="tx2"/>
              </a:solidFill>
              <a:latin typeface="Arial Narrow" panose="020B060602020203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sp>
        <p:nvSpPr>
          <p:cNvPr id="1472" name="Google Shape;1472;p35"/>
          <p:cNvSpPr txBox="1"/>
          <p:nvPr/>
        </p:nvSpPr>
        <p:spPr>
          <a:xfrm>
            <a:off x="741732" y="2342086"/>
            <a:ext cx="1846000" cy="2478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3640" indent="-190581" defTabSz="1219170">
              <a:buClr>
                <a:srgbClr val="000000"/>
              </a:buClr>
              <a:buSzPts val="713"/>
              <a:buFont typeface="Tahoma"/>
              <a:buChar char="-"/>
              <a:defRPr/>
            </a:pPr>
            <a:r>
              <a:rPr lang="ru" sz="1050" kern="0" dirty="0">
                <a:solidFill>
                  <a:srgbClr val="000000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Квалифицированные кадры;</a:t>
            </a:r>
            <a:endParaRPr sz="1050" kern="0" dirty="0">
              <a:solidFill>
                <a:srgbClr val="000000"/>
              </a:solidFill>
              <a:latin typeface="Arial Narrow" panose="020B060602020203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193640" marR="380365" indent="-190581" defTabSz="1219170">
              <a:spcBef>
                <a:spcPts val="19"/>
              </a:spcBef>
              <a:buClr>
                <a:srgbClr val="000000"/>
              </a:buClr>
              <a:buSzPts val="713"/>
              <a:buFont typeface="Tahoma"/>
              <a:buChar char="-"/>
              <a:defRPr/>
            </a:pPr>
            <a:r>
              <a:rPr lang="ru" sz="1050" kern="0" dirty="0">
                <a:solidFill>
                  <a:srgbClr val="000000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Помещение не менее 100 квадратных метров;</a:t>
            </a:r>
            <a:endParaRPr sz="1050" kern="0" dirty="0">
              <a:solidFill>
                <a:srgbClr val="000000"/>
              </a:solidFill>
              <a:latin typeface="Arial Narrow" panose="020B060602020203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193640" marR="534817" indent="-190581" defTabSz="1219170">
              <a:lnSpc>
                <a:spcPct val="102200"/>
              </a:lnSpc>
              <a:spcBef>
                <a:spcPts val="87"/>
              </a:spcBef>
              <a:buClr>
                <a:srgbClr val="000000"/>
              </a:buClr>
              <a:buSzPts val="713"/>
              <a:buFont typeface="Tahoma"/>
              <a:buChar char="-"/>
              <a:defRPr/>
            </a:pPr>
            <a:r>
              <a:rPr lang="ru" sz="1050" kern="0" dirty="0">
                <a:solidFill>
                  <a:srgbClr val="000000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Отсутствие налоговых задолженностей;</a:t>
            </a:r>
            <a:endParaRPr sz="1050" kern="0" dirty="0">
              <a:solidFill>
                <a:srgbClr val="000000"/>
              </a:solidFill>
              <a:latin typeface="Arial Narrow" panose="020B060602020203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193640" marR="4611" indent="-190581" defTabSz="1219170">
              <a:lnSpc>
                <a:spcPct val="102200"/>
              </a:lnSpc>
              <a:buClr>
                <a:srgbClr val="000000"/>
              </a:buClr>
              <a:buSzPts val="713"/>
              <a:buFont typeface="Tahoma"/>
              <a:buChar char="-"/>
              <a:defRPr/>
            </a:pPr>
            <a:r>
              <a:rPr lang="ru" sz="1050" kern="0" dirty="0">
                <a:solidFill>
                  <a:srgbClr val="000000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Наличие финансовых средств, позволяющее продолжать деятельность бизнес-инкубатора</a:t>
            </a:r>
            <a:endParaRPr sz="1050" kern="0" dirty="0">
              <a:solidFill>
                <a:srgbClr val="000000"/>
              </a:solidFill>
              <a:latin typeface="Arial Narrow" panose="020B060602020203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193640" defTabSz="1219170">
              <a:spcBef>
                <a:spcPts val="109"/>
              </a:spcBef>
              <a:buClr>
                <a:srgbClr val="000000"/>
              </a:buClr>
              <a:defRPr/>
            </a:pPr>
            <a:r>
              <a:rPr lang="ru" sz="1050" kern="0" dirty="0">
                <a:solidFill>
                  <a:srgbClr val="000000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не менее 6 месяцев;</a:t>
            </a:r>
            <a:endParaRPr sz="1050" kern="0" dirty="0">
              <a:solidFill>
                <a:srgbClr val="000000"/>
              </a:solidFill>
              <a:latin typeface="Arial Narrow" panose="020B060602020203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193640" marR="435116" indent="-190581" defTabSz="1219170">
              <a:lnSpc>
                <a:spcPct val="101099"/>
              </a:lnSpc>
              <a:spcBef>
                <a:spcPts val="9"/>
              </a:spcBef>
              <a:buClr>
                <a:srgbClr val="000000"/>
              </a:buClr>
              <a:buSzPts val="713"/>
              <a:buFont typeface="Tahoma"/>
              <a:buChar char="-"/>
              <a:defRPr/>
            </a:pPr>
            <a:r>
              <a:rPr lang="ru" sz="1050" kern="0" dirty="0">
                <a:solidFill>
                  <a:srgbClr val="000000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наличие документов подтверждающих сотрудничество с ВУЗом</a:t>
            </a:r>
            <a:endParaRPr sz="1050" kern="0" dirty="0">
              <a:solidFill>
                <a:srgbClr val="000000"/>
              </a:solidFill>
              <a:latin typeface="Arial Narrow" panose="020B060602020203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sp>
        <p:nvSpPr>
          <p:cNvPr id="1473" name="Google Shape;1473;p35"/>
          <p:cNvSpPr/>
          <p:nvPr/>
        </p:nvSpPr>
        <p:spPr>
          <a:xfrm>
            <a:off x="4083799" y="3371434"/>
            <a:ext cx="1729" cy="419548"/>
          </a:xfrm>
          <a:custGeom>
            <a:avLst/>
            <a:gdLst/>
            <a:ahLst/>
            <a:cxnLst/>
            <a:rect l="l" t="t" r="r" b="b"/>
            <a:pathLst>
              <a:path w="1905" h="462279" extrusionOk="0">
                <a:moveTo>
                  <a:pt x="1588" y="0"/>
                </a:moveTo>
                <a:lnTo>
                  <a:pt x="0" y="461938"/>
                </a:lnTo>
              </a:path>
            </a:pathLst>
          </a:custGeom>
          <a:noFill/>
          <a:ln w="19050" cap="flat" cmpd="sng">
            <a:solidFill>
              <a:srgbClr val="1F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000" kern="0">
              <a:solidFill>
                <a:srgbClr val="000000"/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74" name="Google Shape;1474;p35"/>
          <p:cNvSpPr/>
          <p:nvPr/>
        </p:nvSpPr>
        <p:spPr>
          <a:xfrm>
            <a:off x="7175796" y="3249557"/>
            <a:ext cx="657561" cy="622983"/>
          </a:xfrm>
          <a:custGeom>
            <a:avLst/>
            <a:gdLst/>
            <a:ahLst/>
            <a:cxnLst/>
            <a:rect l="l" t="t" r="r" b="b"/>
            <a:pathLst>
              <a:path w="724534" h="686435" extrusionOk="0">
                <a:moveTo>
                  <a:pt x="362176" y="0"/>
                </a:moveTo>
                <a:lnTo>
                  <a:pt x="303429" y="4489"/>
                </a:lnTo>
                <a:lnTo>
                  <a:pt x="247700" y="17486"/>
                </a:lnTo>
                <a:lnTo>
                  <a:pt x="195735" y="38284"/>
                </a:lnTo>
                <a:lnTo>
                  <a:pt x="148279" y="66177"/>
                </a:lnTo>
                <a:lnTo>
                  <a:pt x="106079" y="100460"/>
                </a:lnTo>
                <a:lnTo>
                  <a:pt x="69879" y="140426"/>
                </a:lnTo>
                <a:lnTo>
                  <a:pt x="40425" y="185368"/>
                </a:lnTo>
                <a:lnTo>
                  <a:pt x="18464" y="234581"/>
                </a:lnTo>
                <a:lnTo>
                  <a:pt x="4740" y="287358"/>
                </a:lnTo>
                <a:lnTo>
                  <a:pt x="0" y="342993"/>
                </a:lnTo>
                <a:lnTo>
                  <a:pt x="1200" y="371124"/>
                </a:lnTo>
                <a:lnTo>
                  <a:pt x="10525" y="425419"/>
                </a:lnTo>
                <a:lnTo>
                  <a:pt x="28461" y="476502"/>
                </a:lnTo>
                <a:lnTo>
                  <a:pt x="54262" y="523668"/>
                </a:lnTo>
                <a:lnTo>
                  <a:pt x="87182" y="566210"/>
                </a:lnTo>
                <a:lnTo>
                  <a:pt x="126475" y="603423"/>
                </a:lnTo>
                <a:lnTo>
                  <a:pt x="171397" y="634599"/>
                </a:lnTo>
                <a:lnTo>
                  <a:pt x="221201" y="659033"/>
                </a:lnTo>
                <a:lnTo>
                  <a:pt x="275141" y="676019"/>
                </a:lnTo>
                <a:lnTo>
                  <a:pt x="332472" y="684850"/>
                </a:lnTo>
                <a:lnTo>
                  <a:pt x="362176" y="685987"/>
                </a:lnTo>
                <a:lnTo>
                  <a:pt x="391880" y="684850"/>
                </a:lnTo>
                <a:lnTo>
                  <a:pt x="449211" y="676019"/>
                </a:lnTo>
                <a:lnTo>
                  <a:pt x="503151" y="659033"/>
                </a:lnTo>
                <a:lnTo>
                  <a:pt x="552955" y="634599"/>
                </a:lnTo>
                <a:lnTo>
                  <a:pt x="597877" y="603423"/>
                </a:lnTo>
                <a:lnTo>
                  <a:pt x="637170" y="566210"/>
                </a:lnTo>
                <a:lnTo>
                  <a:pt x="670090" y="523668"/>
                </a:lnTo>
                <a:lnTo>
                  <a:pt x="695891" y="476502"/>
                </a:lnTo>
                <a:lnTo>
                  <a:pt x="713827" y="425419"/>
                </a:lnTo>
                <a:lnTo>
                  <a:pt x="723152" y="371124"/>
                </a:lnTo>
                <a:lnTo>
                  <a:pt x="724353" y="342993"/>
                </a:lnTo>
                <a:lnTo>
                  <a:pt x="723152" y="314863"/>
                </a:lnTo>
                <a:lnTo>
                  <a:pt x="713827" y="260568"/>
                </a:lnTo>
                <a:lnTo>
                  <a:pt x="695891" y="209485"/>
                </a:lnTo>
                <a:lnTo>
                  <a:pt x="670090" y="162319"/>
                </a:lnTo>
                <a:lnTo>
                  <a:pt x="637170" y="119777"/>
                </a:lnTo>
                <a:lnTo>
                  <a:pt x="597877" y="82564"/>
                </a:lnTo>
                <a:lnTo>
                  <a:pt x="552955" y="51388"/>
                </a:lnTo>
                <a:lnTo>
                  <a:pt x="503151" y="26954"/>
                </a:lnTo>
                <a:lnTo>
                  <a:pt x="449211" y="9968"/>
                </a:lnTo>
                <a:lnTo>
                  <a:pt x="391880" y="1137"/>
                </a:lnTo>
                <a:lnTo>
                  <a:pt x="362176" y="0"/>
                </a:lnTo>
                <a:close/>
              </a:path>
            </a:pathLst>
          </a:custGeom>
          <a:solidFill>
            <a:srgbClr val="004B5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000" kern="0">
              <a:solidFill>
                <a:srgbClr val="000000"/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75" name="Google Shape;1475;p35"/>
          <p:cNvSpPr/>
          <p:nvPr/>
        </p:nvSpPr>
        <p:spPr>
          <a:xfrm>
            <a:off x="5389502" y="3237519"/>
            <a:ext cx="657561" cy="622983"/>
          </a:xfrm>
          <a:custGeom>
            <a:avLst/>
            <a:gdLst/>
            <a:ahLst/>
            <a:cxnLst/>
            <a:rect l="l" t="t" r="r" b="b"/>
            <a:pathLst>
              <a:path w="724535" h="686435" extrusionOk="0">
                <a:moveTo>
                  <a:pt x="362176" y="0"/>
                </a:moveTo>
                <a:lnTo>
                  <a:pt x="303429" y="4489"/>
                </a:lnTo>
                <a:lnTo>
                  <a:pt x="247700" y="17486"/>
                </a:lnTo>
                <a:lnTo>
                  <a:pt x="195735" y="38284"/>
                </a:lnTo>
                <a:lnTo>
                  <a:pt x="148279" y="66177"/>
                </a:lnTo>
                <a:lnTo>
                  <a:pt x="106078" y="100460"/>
                </a:lnTo>
                <a:lnTo>
                  <a:pt x="69878" y="140426"/>
                </a:lnTo>
                <a:lnTo>
                  <a:pt x="40425" y="185368"/>
                </a:lnTo>
                <a:lnTo>
                  <a:pt x="18463" y="234581"/>
                </a:lnTo>
                <a:lnTo>
                  <a:pt x="4740" y="287358"/>
                </a:lnTo>
                <a:lnTo>
                  <a:pt x="0" y="342993"/>
                </a:lnTo>
                <a:lnTo>
                  <a:pt x="1200" y="371124"/>
                </a:lnTo>
                <a:lnTo>
                  <a:pt x="10525" y="425419"/>
                </a:lnTo>
                <a:lnTo>
                  <a:pt x="28461" y="476502"/>
                </a:lnTo>
                <a:lnTo>
                  <a:pt x="54262" y="523668"/>
                </a:lnTo>
                <a:lnTo>
                  <a:pt x="87182" y="566210"/>
                </a:lnTo>
                <a:lnTo>
                  <a:pt x="126475" y="603423"/>
                </a:lnTo>
                <a:lnTo>
                  <a:pt x="171396" y="634599"/>
                </a:lnTo>
                <a:lnTo>
                  <a:pt x="221200" y="659033"/>
                </a:lnTo>
                <a:lnTo>
                  <a:pt x="275140" y="676019"/>
                </a:lnTo>
                <a:lnTo>
                  <a:pt x="332471" y="684850"/>
                </a:lnTo>
                <a:lnTo>
                  <a:pt x="362176" y="685987"/>
                </a:lnTo>
                <a:lnTo>
                  <a:pt x="391880" y="684850"/>
                </a:lnTo>
                <a:lnTo>
                  <a:pt x="449211" y="676019"/>
                </a:lnTo>
                <a:lnTo>
                  <a:pt x="503151" y="659033"/>
                </a:lnTo>
                <a:lnTo>
                  <a:pt x="552955" y="634599"/>
                </a:lnTo>
                <a:lnTo>
                  <a:pt x="597877" y="603423"/>
                </a:lnTo>
                <a:lnTo>
                  <a:pt x="637170" y="566210"/>
                </a:lnTo>
                <a:lnTo>
                  <a:pt x="670090" y="523668"/>
                </a:lnTo>
                <a:lnTo>
                  <a:pt x="695891" y="476502"/>
                </a:lnTo>
                <a:lnTo>
                  <a:pt x="713827" y="425419"/>
                </a:lnTo>
                <a:lnTo>
                  <a:pt x="723152" y="371124"/>
                </a:lnTo>
                <a:lnTo>
                  <a:pt x="724353" y="342993"/>
                </a:lnTo>
                <a:lnTo>
                  <a:pt x="723152" y="314863"/>
                </a:lnTo>
                <a:lnTo>
                  <a:pt x="713827" y="260568"/>
                </a:lnTo>
                <a:lnTo>
                  <a:pt x="695891" y="209485"/>
                </a:lnTo>
                <a:lnTo>
                  <a:pt x="670090" y="162319"/>
                </a:lnTo>
                <a:lnTo>
                  <a:pt x="637170" y="119777"/>
                </a:lnTo>
                <a:lnTo>
                  <a:pt x="597877" y="82564"/>
                </a:lnTo>
                <a:lnTo>
                  <a:pt x="552955" y="51388"/>
                </a:lnTo>
                <a:lnTo>
                  <a:pt x="503151" y="26954"/>
                </a:lnTo>
                <a:lnTo>
                  <a:pt x="449211" y="9968"/>
                </a:lnTo>
                <a:lnTo>
                  <a:pt x="391880" y="1137"/>
                </a:lnTo>
                <a:lnTo>
                  <a:pt x="362176" y="0"/>
                </a:lnTo>
                <a:close/>
              </a:path>
            </a:pathLst>
          </a:custGeom>
          <a:solidFill>
            <a:srgbClr val="004B5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000" kern="0">
              <a:solidFill>
                <a:srgbClr val="000000"/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76" name="Google Shape;1476;p35"/>
          <p:cNvSpPr/>
          <p:nvPr/>
        </p:nvSpPr>
        <p:spPr>
          <a:xfrm>
            <a:off x="7312579" y="3374558"/>
            <a:ext cx="395575" cy="3955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000" kern="0">
              <a:solidFill>
                <a:srgbClr val="000000"/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77" name="Google Shape;1477;p35"/>
          <p:cNvSpPr txBox="1"/>
          <p:nvPr/>
        </p:nvSpPr>
        <p:spPr>
          <a:xfrm>
            <a:off x="5052015" y="2857712"/>
            <a:ext cx="1611673" cy="409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526" marR="4611" indent="150416" defTabSz="1219170">
              <a:lnSpc>
                <a:spcPct val="111100"/>
              </a:lnSpc>
              <a:buClr>
                <a:srgbClr val="000000"/>
              </a:buClr>
              <a:defRPr/>
            </a:pPr>
            <a:r>
              <a:rPr lang="ru-RU" sz="1200" b="1" kern="0" dirty="0">
                <a:solidFill>
                  <a:srgbClr val="4285F4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РЕГИОНАЛЬНЫЕ БИЗНЕС-ИНКУБАТОРЫ</a:t>
            </a:r>
            <a:endParaRPr lang="ru-RU" sz="1200" kern="0" dirty="0">
              <a:solidFill>
                <a:srgbClr val="000000"/>
              </a:solidFill>
              <a:latin typeface="Arial Narrow" panose="020B060602020203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sp>
        <p:nvSpPr>
          <p:cNvPr id="1478" name="Google Shape;1478;p35"/>
          <p:cNvSpPr txBox="1"/>
          <p:nvPr/>
        </p:nvSpPr>
        <p:spPr>
          <a:xfrm>
            <a:off x="4876673" y="3910776"/>
            <a:ext cx="1686837" cy="620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950" marR="4611" indent="-576" algn="ctr" defTabSz="1219170">
              <a:lnSpc>
                <a:spcPct val="96400"/>
              </a:lnSpc>
              <a:buClr>
                <a:srgbClr val="000000"/>
              </a:buClr>
              <a:defRPr/>
            </a:pPr>
            <a:r>
              <a:rPr lang="ru" sz="1050" kern="0">
                <a:solidFill>
                  <a:srgbClr val="000000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Создание и поддержка действующей инновационной инфраструктуры   Менторская поддержка и др.</a:t>
            </a:r>
            <a:endParaRPr sz="1050" kern="0">
              <a:solidFill>
                <a:srgbClr val="000000"/>
              </a:solidFill>
              <a:latin typeface="Arial Narrow" panose="020B060602020203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sp>
        <p:nvSpPr>
          <p:cNvPr id="1479" name="Google Shape;1479;p35"/>
          <p:cNvSpPr/>
          <p:nvPr/>
        </p:nvSpPr>
        <p:spPr>
          <a:xfrm>
            <a:off x="6231811" y="3518085"/>
            <a:ext cx="733633" cy="69156"/>
          </a:xfrm>
          <a:custGeom>
            <a:avLst/>
            <a:gdLst/>
            <a:ahLst/>
            <a:cxnLst/>
            <a:rect l="l" t="t" r="r" b="b"/>
            <a:pathLst>
              <a:path w="808354" h="76200" extrusionOk="0">
                <a:moveTo>
                  <a:pt x="732151" y="47624"/>
                </a:moveTo>
                <a:lnTo>
                  <a:pt x="732151" y="76199"/>
                </a:lnTo>
                <a:lnTo>
                  <a:pt x="789302" y="47625"/>
                </a:lnTo>
                <a:lnTo>
                  <a:pt x="732151" y="47624"/>
                </a:lnTo>
                <a:close/>
              </a:path>
              <a:path w="808354" h="76200" extrusionOk="0">
                <a:moveTo>
                  <a:pt x="732151" y="28574"/>
                </a:moveTo>
                <a:lnTo>
                  <a:pt x="732151" y="47624"/>
                </a:lnTo>
                <a:lnTo>
                  <a:pt x="744852" y="47625"/>
                </a:lnTo>
                <a:lnTo>
                  <a:pt x="744852" y="28575"/>
                </a:lnTo>
                <a:lnTo>
                  <a:pt x="732151" y="28574"/>
                </a:lnTo>
                <a:close/>
              </a:path>
              <a:path w="808354" h="76200" extrusionOk="0">
                <a:moveTo>
                  <a:pt x="732152" y="0"/>
                </a:moveTo>
                <a:lnTo>
                  <a:pt x="732151" y="28574"/>
                </a:lnTo>
                <a:lnTo>
                  <a:pt x="744852" y="28575"/>
                </a:lnTo>
                <a:lnTo>
                  <a:pt x="744852" y="47625"/>
                </a:lnTo>
                <a:lnTo>
                  <a:pt x="789304" y="47623"/>
                </a:lnTo>
                <a:lnTo>
                  <a:pt x="808352" y="38100"/>
                </a:lnTo>
                <a:lnTo>
                  <a:pt x="732152" y="0"/>
                </a:lnTo>
                <a:close/>
              </a:path>
              <a:path w="808354" h="76200" extrusionOk="0">
                <a:moveTo>
                  <a:pt x="0" y="28573"/>
                </a:moveTo>
                <a:lnTo>
                  <a:pt x="0" y="47623"/>
                </a:lnTo>
                <a:lnTo>
                  <a:pt x="732151" y="47624"/>
                </a:lnTo>
                <a:lnTo>
                  <a:pt x="732151" y="28574"/>
                </a:lnTo>
                <a:lnTo>
                  <a:pt x="0" y="28573"/>
                </a:lnTo>
                <a:close/>
              </a:path>
            </a:pathLst>
          </a:custGeom>
          <a:solidFill>
            <a:srgbClr val="004B5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000" kern="0">
              <a:solidFill>
                <a:srgbClr val="000000"/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80" name="Google Shape;1480;p35"/>
          <p:cNvSpPr txBox="1"/>
          <p:nvPr/>
        </p:nvSpPr>
        <p:spPr>
          <a:xfrm>
            <a:off x="7157110" y="2828915"/>
            <a:ext cx="721531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5262" marR="4611" indent="-103735" defTabSz="1219170">
              <a:lnSpc>
                <a:spcPct val="111100"/>
              </a:lnSpc>
              <a:buClr>
                <a:srgbClr val="000000"/>
              </a:buClr>
              <a:defRPr/>
            </a:pPr>
            <a:r>
              <a:rPr lang="ru" sz="1000" b="1" kern="0">
                <a:solidFill>
                  <a:schemeClr val="tx2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Инноваторы стартапы</a:t>
            </a:r>
            <a:endParaRPr sz="1000" kern="0">
              <a:solidFill>
                <a:schemeClr val="tx2"/>
              </a:solidFill>
              <a:latin typeface="Arial Narrow" panose="020B060602020203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sp>
        <p:nvSpPr>
          <p:cNvPr id="1481" name="Google Shape;1481;p35"/>
          <p:cNvSpPr/>
          <p:nvPr/>
        </p:nvSpPr>
        <p:spPr>
          <a:xfrm>
            <a:off x="5492384" y="3313701"/>
            <a:ext cx="475796" cy="47856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000" kern="0">
              <a:solidFill>
                <a:srgbClr val="000000"/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82" name="Google Shape;1482;p35"/>
          <p:cNvSpPr/>
          <p:nvPr/>
        </p:nvSpPr>
        <p:spPr>
          <a:xfrm>
            <a:off x="8276112" y="2106838"/>
            <a:ext cx="3134509" cy="896209"/>
          </a:xfrm>
          <a:custGeom>
            <a:avLst/>
            <a:gdLst/>
            <a:ahLst/>
            <a:cxnLst/>
            <a:rect l="l" t="t" r="r" b="b"/>
            <a:pathLst>
              <a:path w="3453765" h="717550" extrusionOk="0">
                <a:moveTo>
                  <a:pt x="0" y="0"/>
                </a:moveTo>
                <a:lnTo>
                  <a:pt x="3453382" y="0"/>
                </a:lnTo>
                <a:lnTo>
                  <a:pt x="3453382" y="717180"/>
                </a:lnTo>
                <a:lnTo>
                  <a:pt x="0" y="717180"/>
                </a:lnTo>
                <a:lnTo>
                  <a:pt x="0" y="0"/>
                </a:lnTo>
                <a:close/>
              </a:path>
            </a:pathLst>
          </a:custGeom>
          <a:solidFill>
            <a:srgbClr val="B3C6E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000" kern="0">
              <a:solidFill>
                <a:srgbClr val="000000"/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83" name="Google Shape;1483;p35"/>
          <p:cNvSpPr txBox="1"/>
          <p:nvPr/>
        </p:nvSpPr>
        <p:spPr>
          <a:xfrm>
            <a:off x="8449907" y="3071859"/>
            <a:ext cx="2782388" cy="2194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93283" defTabSz="1219170">
              <a:buClr>
                <a:srgbClr val="000000"/>
              </a:buClr>
              <a:defRPr/>
            </a:pPr>
            <a:r>
              <a:rPr lang="ru" b="1" kern="0">
                <a:solidFill>
                  <a:srgbClr val="000000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ЭФФЕКТ</a:t>
            </a:r>
            <a:endParaRPr kern="0">
              <a:solidFill>
                <a:srgbClr val="000000"/>
              </a:solidFill>
              <a:latin typeface="Arial Narrow" panose="020B060602020203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193640" marR="608009" indent="-182114" defTabSz="1219170">
              <a:lnSpc>
                <a:spcPct val="118157"/>
              </a:lnSpc>
              <a:spcBef>
                <a:spcPts val="681"/>
              </a:spcBef>
              <a:buClr>
                <a:srgbClr val="000000"/>
              </a:buClr>
              <a:buSzPts val="749"/>
              <a:buFont typeface="Arial"/>
              <a:buChar char="•"/>
              <a:defRPr/>
            </a:pPr>
            <a:r>
              <a:rPr lang="ru" sz="1050" b="1" kern="0">
                <a:solidFill>
                  <a:srgbClr val="000000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Поддержка не менее </a:t>
            </a:r>
            <a:r>
              <a:rPr lang="ru" sz="1050" b="1" kern="0">
                <a:solidFill>
                  <a:srgbClr val="FF0000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7 </a:t>
            </a:r>
            <a:r>
              <a:rPr lang="ru" sz="1050" b="1" kern="0">
                <a:solidFill>
                  <a:srgbClr val="000000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бизнес- инкубаторов в регионах</a:t>
            </a:r>
            <a:endParaRPr sz="1050" kern="0">
              <a:solidFill>
                <a:srgbClr val="000000"/>
              </a:solidFill>
              <a:latin typeface="Arial Narrow" panose="020B060602020203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193640" marR="4611" indent="-182114" defTabSz="1219170">
              <a:lnSpc>
                <a:spcPct val="94500"/>
              </a:lnSpc>
              <a:spcBef>
                <a:spcPts val="4"/>
              </a:spcBef>
              <a:buClr>
                <a:srgbClr val="000000"/>
              </a:buClr>
              <a:buSzPts val="749"/>
              <a:buFont typeface="Arial"/>
              <a:buChar char="•"/>
              <a:defRPr/>
            </a:pPr>
            <a:r>
              <a:rPr lang="ru" sz="1050" b="1" kern="0">
                <a:solidFill>
                  <a:srgbClr val="000000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Не менее </a:t>
            </a:r>
            <a:r>
              <a:rPr lang="ru" sz="1050" b="1" kern="0">
                <a:solidFill>
                  <a:srgbClr val="FF0000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120 </a:t>
            </a:r>
            <a:r>
              <a:rPr lang="ru" sz="1050" b="1" kern="0">
                <a:solidFill>
                  <a:srgbClr val="000000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стартап-проектов пройдут обучение у специалистов по коммерциализации</a:t>
            </a:r>
            <a:endParaRPr sz="1050" kern="0">
              <a:solidFill>
                <a:srgbClr val="000000"/>
              </a:solidFill>
              <a:latin typeface="Arial Narrow" panose="020B060602020203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193640" marR="202862" indent="-182114" defTabSz="1219170">
              <a:lnSpc>
                <a:spcPct val="109078"/>
              </a:lnSpc>
              <a:spcBef>
                <a:spcPts val="104"/>
              </a:spcBef>
              <a:buClr>
                <a:srgbClr val="000000"/>
              </a:buClr>
              <a:buSzPts val="749"/>
              <a:buFont typeface="Arial"/>
              <a:buChar char="•"/>
              <a:defRPr/>
            </a:pPr>
            <a:r>
              <a:rPr lang="ru" sz="1050" b="1" kern="0">
                <a:solidFill>
                  <a:srgbClr val="000000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Проекты из регионов смогут принять участие в </a:t>
            </a:r>
            <a:r>
              <a:rPr lang="ru" sz="1050" b="1" kern="0">
                <a:solidFill>
                  <a:srgbClr val="FF0000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SeedMoney </a:t>
            </a:r>
            <a:r>
              <a:rPr lang="ru" sz="1050" b="1" kern="0">
                <a:solidFill>
                  <a:srgbClr val="000000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от AstanaHub,</a:t>
            </a:r>
            <a:endParaRPr sz="1050" kern="0">
              <a:solidFill>
                <a:srgbClr val="000000"/>
              </a:solidFill>
              <a:latin typeface="Arial Narrow" panose="020B060602020203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193640" marR="229372" defTabSz="1219170">
              <a:lnSpc>
                <a:spcPct val="95800"/>
              </a:lnSpc>
              <a:spcBef>
                <a:spcPts val="32"/>
              </a:spcBef>
              <a:buClr>
                <a:srgbClr val="000000"/>
              </a:buClr>
              <a:defRPr/>
            </a:pPr>
            <a:r>
              <a:rPr lang="ru" sz="1050" b="1" kern="0">
                <a:solidFill>
                  <a:srgbClr val="000000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«Инновационные гранты» от Qaz</a:t>
            </a:r>
            <a:r>
              <a:rPr lang="ru" sz="1050" b="1" kern="0">
                <a:solidFill>
                  <a:srgbClr val="FF0000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I</a:t>
            </a:r>
            <a:r>
              <a:rPr lang="ru" sz="1050" b="1" kern="0">
                <a:solidFill>
                  <a:srgbClr val="000000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nnovations, гранты  АО «Фонд науки», меры поддержки от проекта всемирного банка;</a:t>
            </a:r>
            <a:endParaRPr sz="1050" kern="0">
              <a:solidFill>
                <a:srgbClr val="000000"/>
              </a:solidFill>
              <a:latin typeface="Arial Narrow" panose="020B060602020203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sp>
        <p:nvSpPr>
          <p:cNvPr id="1484" name="Google Shape;1484;p35"/>
          <p:cNvSpPr txBox="1"/>
          <p:nvPr/>
        </p:nvSpPr>
        <p:spPr>
          <a:xfrm>
            <a:off x="8420432" y="2238705"/>
            <a:ext cx="2716113" cy="56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526" defTabSz="1219170">
              <a:lnSpc>
                <a:spcPct val="118359"/>
              </a:lnSpc>
              <a:buClr>
                <a:srgbClr val="000000"/>
              </a:buClr>
              <a:defRPr/>
            </a:pPr>
            <a:r>
              <a:rPr lang="ru" sz="1200" b="1" kern="0">
                <a:solidFill>
                  <a:srgbClr val="000000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Необходимо </a:t>
            </a:r>
            <a:r>
              <a:rPr lang="ru" sz="1200" b="1" kern="0">
                <a:solidFill>
                  <a:srgbClr val="FF0000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250 </a:t>
            </a:r>
            <a:r>
              <a:rPr lang="ru" sz="1200" kern="0">
                <a:solidFill>
                  <a:srgbClr val="000000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млн. тенге на 2023 год;</a:t>
            </a:r>
            <a:endParaRPr sz="1200" kern="0">
              <a:solidFill>
                <a:srgbClr val="000000"/>
              </a:solidFill>
              <a:latin typeface="Arial Narrow" panose="020B060602020203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11526" defTabSz="1219170">
              <a:lnSpc>
                <a:spcPct val="117781"/>
              </a:lnSpc>
              <a:buClr>
                <a:srgbClr val="000000"/>
              </a:buClr>
              <a:defRPr/>
            </a:pPr>
            <a:r>
              <a:rPr lang="ru" sz="1000" kern="0">
                <a:solidFill>
                  <a:srgbClr val="000000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-</a:t>
            </a:r>
            <a:r>
              <a:rPr lang="ru" sz="1000" b="1" kern="0">
                <a:solidFill>
                  <a:srgbClr val="FF0000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210 </a:t>
            </a:r>
            <a:r>
              <a:rPr lang="ru" sz="1000" kern="0">
                <a:solidFill>
                  <a:srgbClr val="000000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млн. тенге, поддержка </a:t>
            </a:r>
            <a:r>
              <a:rPr lang="ru" sz="1000" b="1" kern="0">
                <a:solidFill>
                  <a:srgbClr val="242746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7 </a:t>
            </a:r>
            <a:r>
              <a:rPr lang="ru" sz="1000" b="1" kern="0">
                <a:solidFill>
                  <a:srgbClr val="000000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регионов;</a:t>
            </a:r>
            <a:endParaRPr sz="1000" kern="0">
              <a:solidFill>
                <a:srgbClr val="000000"/>
              </a:solidFill>
              <a:latin typeface="Arial Narrow" panose="020B060602020203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11526" defTabSz="1219170">
              <a:spcBef>
                <a:spcPts val="109"/>
              </a:spcBef>
              <a:buClr>
                <a:srgbClr val="000000"/>
              </a:buClr>
              <a:defRPr/>
            </a:pPr>
            <a:r>
              <a:rPr lang="ru" sz="1000" b="1" kern="0">
                <a:solidFill>
                  <a:srgbClr val="000000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- </a:t>
            </a:r>
            <a:r>
              <a:rPr lang="ru" sz="1000" b="1" kern="0">
                <a:solidFill>
                  <a:srgbClr val="FF0000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40 </a:t>
            </a:r>
            <a:r>
              <a:rPr lang="ru" sz="1000" kern="0">
                <a:solidFill>
                  <a:srgbClr val="000000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млн. тенге, операторские затраты </a:t>
            </a:r>
            <a:r>
              <a:rPr lang="ru" sz="1000" b="1" kern="0">
                <a:solidFill>
                  <a:srgbClr val="242746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Qaz</a:t>
            </a:r>
            <a:r>
              <a:rPr lang="ru" sz="1000" b="1" kern="0">
                <a:solidFill>
                  <a:srgbClr val="FF0000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i</a:t>
            </a:r>
            <a:r>
              <a:rPr lang="ru" sz="1000" b="1" kern="0">
                <a:solidFill>
                  <a:srgbClr val="242746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nn;</a:t>
            </a:r>
            <a:endParaRPr sz="1000" kern="0">
              <a:solidFill>
                <a:srgbClr val="000000"/>
              </a:solidFill>
              <a:latin typeface="Arial Narrow" panose="020B060602020203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sp>
        <p:nvSpPr>
          <p:cNvPr id="1485" name="Google Shape;1485;p35"/>
          <p:cNvSpPr/>
          <p:nvPr/>
        </p:nvSpPr>
        <p:spPr>
          <a:xfrm>
            <a:off x="5669707" y="2532874"/>
            <a:ext cx="69156" cy="322153"/>
          </a:xfrm>
          <a:custGeom>
            <a:avLst/>
            <a:gdLst/>
            <a:ahLst/>
            <a:cxnLst/>
            <a:rect l="l" t="t" r="r" b="b"/>
            <a:pathLst>
              <a:path w="76200" h="354964" extrusionOk="0">
                <a:moveTo>
                  <a:pt x="28575" y="278664"/>
                </a:moveTo>
                <a:lnTo>
                  <a:pt x="0" y="278664"/>
                </a:lnTo>
                <a:lnTo>
                  <a:pt x="38101" y="354864"/>
                </a:lnTo>
                <a:lnTo>
                  <a:pt x="69849" y="291364"/>
                </a:lnTo>
                <a:lnTo>
                  <a:pt x="28575" y="291364"/>
                </a:lnTo>
                <a:lnTo>
                  <a:pt x="28575" y="278664"/>
                </a:lnTo>
                <a:close/>
              </a:path>
              <a:path w="76200" h="354964" extrusionOk="0">
                <a:moveTo>
                  <a:pt x="47625" y="278663"/>
                </a:moveTo>
                <a:lnTo>
                  <a:pt x="28575" y="278664"/>
                </a:lnTo>
                <a:lnTo>
                  <a:pt x="28575" y="291364"/>
                </a:lnTo>
                <a:lnTo>
                  <a:pt x="47625" y="291364"/>
                </a:lnTo>
                <a:lnTo>
                  <a:pt x="47625" y="278663"/>
                </a:lnTo>
                <a:close/>
              </a:path>
              <a:path w="76200" h="354964" extrusionOk="0">
                <a:moveTo>
                  <a:pt x="76200" y="278663"/>
                </a:moveTo>
                <a:lnTo>
                  <a:pt x="47625" y="278663"/>
                </a:lnTo>
                <a:lnTo>
                  <a:pt x="47625" y="291364"/>
                </a:lnTo>
                <a:lnTo>
                  <a:pt x="69849" y="291364"/>
                </a:lnTo>
                <a:lnTo>
                  <a:pt x="76200" y="278663"/>
                </a:lnTo>
                <a:close/>
              </a:path>
              <a:path w="76200" h="354964" extrusionOk="0">
                <a:moveTo>
                  <a:pt x="47625" y="0"/>
                </a:moveTo>
                <a:lnTo>
                  <a:pt x="28575" y="0"/>
                </a:lnTo>
                <a:lnTo>
                  <a:pt x="28575" y="278664"/>
                </a:lnTo>
                <a:lnTo>
                  <a:pt x="47625" y="278663"/>
                </a:lnTo>
                <a:lnTo>
                  <a:pt x="47625" y="0"/>
                </a:lnTo>
                <a:close/>
              </a:path>
            </a:pathLst>
          </a:custGeom>
          <a:solidFill>
            <a:srgbClr val="004B5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000" kern="0">
              <a:solidFill>
                <a:srgbClr val="000000"/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86" name="Google Shape;1486;p35"/>
          <p:cNvSpPr txBox="1"/>
          <p:nvPr/>
        </p:nvSpPr>
        <p:spPr>
          <a:xfrm>
            <a:off x="6625703" y="3963335"/>
            <a:ext cx="1834947" cy="620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526" marR="4611" indent="-2304" algn="ctr" defTabSz="1219170">
              <a:lnSpc>
                <a:spcPct val="96400"/>
              </a:lnSpc>
              <a:buClr>
                <a:srgbClr val="000000"/>
              </a:buClr>
              <a:defRPr/>
            </a:pPr>
            <a:r>
              <a:rPr lang="ru" sz="1050" kern="0">
                <a:solidFill>
                  <a:srgbClr val="000000"/>
                </a:solidFill>
                <a:latin typeface="Arial Narrow" panose="020B0606020202030204" pitchFamily="34" charset="0"/>
                <a:ea typeface="Tahoma"/>
                <a:cs typeface="Arial" panose="020B0604020202020204" pitchFamily="34" charset="0"/>
                <a:sym typeface="Tahoma"/>
              </a:rPr>
              <a:t>Генерирование новых стартапов, увеличение квалицированных кадров, решение социальных проблем и др.</a:t>
            </a:r>
            <a:endParaRPr sz="1050" kern="0">
              <a:solidFill>
                <a:srgbClr val="000000"/>
              </a:solidFill>
              <a:latin typeface="Arial Narrow" panose="020B060602020203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45DECD4C-BD14-43B9-AF6E-BD29A56BB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2448F142-69A6-4B37-9D6C-F9273F24E2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11609787-5BC0-472C-BEEF-C10F7F7446E9}"/>
              </a:ext>
            </a:extLst>
          </p:cNvPr>
          <p:cNvSpPr/>
          <p:nvPr/>
        </p:nvSpPr>
        <p:spPr>
          <a:xfrm>
            <a:off x="211734" y="391051"/>
            <a:ext cx="9441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РЕГИОНАЛЬНЫХ ХАБОВ 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2023 ГОДУ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00CD035D-6E0D-4260-BD64-B607A87EFD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6"/>
            <a:ext cx="1764739" cy="526621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EB6E7DDE-B506-4286-9EE0-CA38B65EC57D}"/>
              </a:ext>
            </a:extLst>
          </p:cNvPr>
          <p:cNvSpPr/>
          <p:nvPr/>
        </p:nvSpPr>
        <p:spPr>
          <a:xfrm>
            <a:off x="335202" y="160936"/>
            <a:ext cx="855720" cy="1955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</a:t>
            </a:r>
            <a:r>
              <a:rPr lang="en-US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ru-RU" sz="105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B9C4B72D-2339-465E-90E2-B9A0CE03E6BC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27418BB2-B27A-4631-BD50-3DA2ED0501AA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695610" y="6488668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3</a:t>
            </a:r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4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8356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B67264D-61AA-41B3-8FDD-C7FE977FABEB}"/>
              </a:ext>
            </a:extLst>
          </p:cNvPr>
          <p:cNvSpPr/>
          <p:nvPr/>
        </p:nvSpPr>
        <p:spPr>
          <a:xfrm>
            <a:off x="211734" y="391051"/>
            <a:ext cx="9441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ВУЗОВСКОЙ НАУКИ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B0BE56D-3EDA-4D89-B758-F65698C88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6"/>
            <a:ext cx="1764739" cy="52662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4452F5E-F66F-49C5-A6BD-EB42EEBCE451}"/>
              </a:ext>
            </a:extLst>
          </p:cNvPr>
          <p:cNvSpPr/>
          <p:nvPr/>
        </p:nvSpPr>
        <p:spPr>
          <a:xfrm>
            <a:off x="335202" y="160936"/>
            <a:ext cx="855720" cy="1955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</a:t>
            </a:r>
            <a:r>
              <a:rPr lang="en-US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ru-RU" sz="105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5838456-0EC4-430B-A188-CFEFCF365304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E0963DC-A75D-47B2-B564-AA11D206A4B3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Google Shape;1441;p34">
            <a:extLst>
              <a:ext uri="{FF2B5EF4-FFF2-40B4-BE49-F238E27FC236}">
                <a16:creationId xmlns="" xmlns:a16="http://schemas.microsoft.com/office/drawing/2014/main" id="{25FF28B8-55C5-4E57-BA48-917D321E0EED}"/>
              </a:ext>
            </a:extLst>
          </p:cNvPr>
          <p:cNvSpPr txBox="1"/>
          <p:nvPr/>
        </p:nvSpPr>
        <p:spPr>
          <a:xfrm>
            <a:off x="480822" y="2935908"/>
            <a:ext cx="3475200" cy="1382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526" marR="4611" algn="ctr" defTabSz="1219170">
              <a:lnSpc>
                <a:spcPct val="98700"/>
              </a:lnSpc>
              <a:buClr>
                <a:srgbClr val="000000"/>
              </a:buClr>
              <a:defRPr/>
            </a:pPr>
            <a:r>
              <a:rPr lang="ru" sz="2269" b="1" kern="0" dirty="0">
                <a:solidFill>
                  <a:srgbClr val="1C4587"/>
                </a:solidFill>
                <a:latin typeface="Tahoma"/>
                <a:ea typeface="Tahoma"/>
                <a:cs typeface="Tahoma"/>
                <a:sym typeface="Tahoma"/>
              </a:rPr>
              <a:t>Приоритеты Центров академического превосходства региональных вузов</a:t>
            </a:r>
            <a:endParaRPr sz="2269" kern="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Google Shape;1442;p34">
            <a:extLst>
              <a:ext uri="{FF2B5EF4-FFF2-40B4-BE49-F238E27FC236}">
                <a16:creationId xmlns="" xmlns:a16="http://schemas.microsoft.com/office/drawing/2014/main" id="{64514BA1-95BF-4302-9AF3-D716AFDEC9BB}"/>
              </a:ext>
            </a:extLst>
          </p:cNvPr>
          <p:cNvSpPr txBox="1"/>
          <p:nvPr/>
        </p:nvSpPr>
        <p:spPr>
          <a:xfrm>
            <a:off x="5218803" y="1332584"/>
            <a:ext cx="6492375" cy="50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526" defTabSz="1219170">
              <a:buClr>
                <a:srgbClr val="000000"/>
              </a:buClr>
              <a:defRPr/>
            </a:pPr>
            <a:r>
              <a:rPr lang="ru" sz="1400" b="1" kern="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Специализация на потребностях региона</a:t>
            </a:r>
            <a:endParaRPr lang="en-US" sz="1400" b="1" kern="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84698" indent="-273172" defTabSz="1219170">
              <a:buClr>
                <a:srgbClr val="000000"/>
              </a:buClr>
              <a:buSzPts val="953"/>
              <a:buFont typeface="Arial"/>
              <a:buChar char="•"/>
              <a:defRPr/>
            </a:pPr>
            <a:r>
              <a:rPr lang="ru-RU" sz="1400" kern="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Проведение </a:t>
            </a:r>
            <a:r>
              <a:rPr lang="ru-RU" sz="1400" kern="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форсайт</a:t>
            </a:r>
            <a:r>
              <a:rPr lang="ru-RU" sz="1400" kern="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-исследования</a:t>
            </a:r>
          </a:p>
          <a:p>
            <a:pPr marL="289309" indent="-277782" defTabSz="1219170">
              <a:spcBef>
                <a:spcPts val="23"/>
              </a:spcBef>
              <a:buClr>
                <a:srgbClr val="000000"/>
              </a:buClr>
              <a:buSzPts val="953"/>
              <a:buFont typeface="Arial"/>
              <a:buChar char="•"/>
              <a:defRPr/>
            </a:pPr>
            <a:r>
              <a:rPr lang="ru-RU" sz="1400" kern="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Разработка  регионального стандарта</a:t>
            </a:r>
            <a:endParaRPr lang="en-US" sz="1400" kern="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89309" indent="-277782" defTabSz="1219170">
              <a:spcBef>
                <a:spcPts val="23"/>
              </a:spcBef>
              <a:buClr>
                <a:srgbClr val="000000"/>
              </a:buClr>
              <a:buSzPts val="953"/>
              <a:buFont typeface="Arial"/>
              <a:buChar char="•"/>
              <a:defRPr/>
            </a:pPr>
            <a:endParaRPr lang="ru-RU" sz="1400" kern="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89309" indent="-277782" defTabSz="1219170">
              <a:spcBef>
                <a:spcPts val="23"/>
              </a:spcBef>
              <a:buClr>
                <a:srgbClr val="000000"/>
              </a:buClr>
              <a:buSzPts val="953"/>
              <a:buFont typeface="Arial"/>
              <a:buChar char="•"/>
              <a:defRPr/>
            </a:pPr>
            <a:endParaRPr lang="ru-RU" sz="1400" kern="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1526" marR="4611" defTabSz="1219170">
              <a:lnSpc>
                <a:spcPct val="101400"/>
              </a:lnSpc>
              <a:buClr>
                <a:srgbClr val="000000"/>
              </a:buClr>
              <a:defRPr/>
            </a:pPr>
            <a:r>
              <a:rPr lang="ru-RU" sz="1400" b="1" kern="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Модернизация управления по модели Назарбаев Университета</a:t>
            </a:r>
          </a:p>
          <a:p>
            <a:pPr marL="297275" marR="4611" indent="-285750" defTabSz="1219170">
              <a:lnSpc>
                <a:spcPct val="100699"/>
              </a:lnSpc>
              <a:buClr>
                <a:srgbClr val="000000"/>
              </a:buClr>
              <a:buSzPts val="953"/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академическая автономия – Попечительский совет, как высший орган управления, </a:t>
            </a:r>
            <a:r>
              <a:rPr lang="ru-RU" sz="1400" kern="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эндаумент</a:t>
            </a:r>
            <a:r>
              <a:rPr lang="ru-RU" sz="1400" kern="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-фонд, международная аккредитация</a:t>
            </a:r>
          </a:p>
          <a:p>
            <a:pPr marL="239169" marR="4611" indent="-227644" defTabSz="1219170">
              <a:lnSpc>
                <a:spcPct val="100699"/>
              </a:lnSpc>
              <a:buClr>
                <a:srgbClr val="000000"/>
              </a:buClr>
              <a:buSzPts val="953"/>
              <a:buFont typeface="Arial"/>
              <a:buChar char="•"/>
              <a:defRPr/>
            </a:pPr>
            <a:endParaRPr lang="en-US" sz="1400" kern="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39169" marR="4611" indent="-227644" defTabSz="1219170">
              <a:lnSpc>
                <a:spcPct val="100699"/>
              </a:lnSpc>
              <a:buClr>
                <a:srgbClr val="000000"/>
              </a:buClr>
              <a:buSzPts val="953"/>
              <a:buFont typeface="Arial"/>
              <a:buChar char="•"/>
              <a:defRPr/>
            </a:pPr>
            <a:endParaRPr lang="ru-RU" sz="1400" kern="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1526" marR="4611" defTabSz="1219170">
              <a:lnSpc>
                <a:spcPct val="100699"/>
              </a:lnSpc>
              <a:buClr>
                <a:srgbClr val="000000"/>
              </a:buClr>
              <a:defRPr/>
            </a:pPr>
            <a:r>
              <a:rPr lang="ru-RU" sz="1400" b="1" kern="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Модернизация учебно-производственных центров, лабораторий и кампусов в</a:t>
            </a:r>
            <a:r>
              <a:rPr lang="en-US" sz="1400" b="1" kern="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1400" b="1" kern="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соответствии с требованиями партнеров</a:t>
            </a:r>
            <a:endParaRPr lang="en-US" sz="1400" b="1" kern="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97276" marR="4611" indent="-285750" defTabSz="1219170">
              <a:lnSpc>
                <a:spcPct val="100699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Создание STEAM –лабораторий</a:t>
            </a:r>
          </a:p>
          <a:p>
            <a:pPr defTabSz="1219170">
              <a:spcBef>
                <a:spcPts val="51"/>
              </a:spcBef>
              <a:buClr>
                <a:srgbClr val="000000"/>
              </a:buClr>
              <a:defRPr/>
            </a:pPr>
            <a:endParaRPr lang="en-US" sz="14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1219170">
              <a:spcBef>
                <a:spcPts val="51"/>
              </a:spcBef>
              <a:buClr>
                <a:srgbClr val="000000"/>
              </a:buClr>
              <a:defRPr/>
            </a:pPr>
            <a:endParaRPr lang="ru-RU" sz="14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526" marR="230525" defTabSz="1219170">
              <a:lnSpc>
                <a:spcPct val="101400"/>
              </a:lnSpc>
              <a:buClr>
                <a:srgbClr val="000000"/>
              </a:buClr>
              <a:defRPr/>
            </a:pPr>
            <a:r>
              <a:rPr lang="ru-RU" sz="1400" b="1" kern="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Стратегическое партнерство с лучшими вузами мира и учебными центрами</a:t>
            </a:r>
            <a:endParaRPr lang="en-US" sz="1400" b="1" kern="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97276" marR="230525" indent="-285750" defTabSz="1219170">
              <a:lnSpc>
                <a:spcPct val="1014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Совместные образовательные программы</a:t>
            </a:r>
          </a:p>
          <a:p>
            <a:pPr marL="297275" marR="4611" indent="-285750" defTabSz="1219170">
              <a:lnSpc>
                <a:spcPct val="101400"/>
              </a:lnSpc>
              <a:buClr>
                <a:srgbClr val="000000"/>
              </a:buClr>
              <a:buSzPts val="953"/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Совместные исследования с ведущими научными центрами мира.</a:t>
            </a:r>
          </a:p>
          <a:p>
            <a:pPr marL="239169" marR="4611" indent="-227644" defTabSz="1219170">
              <a:lnSpc>
                <a:spcPct val="101400"/>
              </a:lnSpc>
              <a:buClr>
                <a:srgbClr val="000000"/>
              </a:buClr>
              <a:buSzPts val="953"/>
              <a:buFont typeface="Arial"/>
              <a:buChar char="•"/>
              <a:defRPr/>
            </a:pPr>
            <a:endParaRPr lang="en-US" sz="1400" kern="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1525" marR="4611" defTabSz="1219170">
              <a:lnSpc>
                <a:spcPct val="101400"/>
              </a:lnSpc>
              <a:buClr>
                <a:srgbClr val="000000"/>
              </a:buClr>
              <a:buSzPts val="953"/>
              <a:defRPr/>
            </a:pPr>
            <a:endParaRPr lang="ru-RU" sz="1400" kern="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1525" marR="4611" defTabSz="1219170">
              <a:lnSpc>
                <a:spcPct val="101400"/>
              </a:lnSpc>
              <a:buClr>
                <a:srgbClr val="000000"/>
              </a:buClr>
              <a:buSzPts val="953"/>
              <a:defRPr/>
            </a:pPr>
            <a:r>
              <a:rPr lang="ru-RU" sz="1400" b="1" kern="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Создание филиалов зарубежных вузов/ отраслевых школ международного уровня</a:t>
            </a:r>
            <a:endParaRPr lang="ru-RU" sz="1400" kern="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" name="Google Shape;1449;p34">
            <a:extLst>
              <a:ext uri="{FF2B5EF4-FFF2-40B4-BE49-F238E27FC236}">
                <a16:creationId xmlns="" xmlns:a16="http://schemas.microsoft.com/office/drawing/2014/main" id="{28C73C44-04BA-469D-8C68-F227933746CB}"/>
              </a:ext>
            </a:extLst>
          </p:cNvPr>
          <p:cNvSpPr/>
          <p:nvPr/>
        </p:nvSpPr>
        <p:spPr>
          <a:xfrm>
            <a:off x="4659932" y="1332584"/>
            <a:ext cx="447974" cy="447974"/>
          </a:xfrm>
          <a:custGeom>
            <a:avLst/>
            <a:gdLst/>
            <a:ahLst/>
            <a:cxnLst/>
            <a:rect l="l" t="t" r="r" b="b"/>
            <a:pathLst>
              <a:path w="393064" h="393064" extrusionOk="0">
                <a:moveTo>
                  <a:pt x="196462" y="0"/>
                </a:moveTo>
                <a:lnTo>
                  <a:pt x="149250" y="5709"/>
                </a:lnTo>
                <a:lnTo>
                  <a:pt x="106176" y="21928"/>
                </a:lnTo>
                <a:lnTo>
                  <a:pt x="68606" y="47291"/>
                </a:lnTo>
                <a:lnTo>
                  <a:pt x="37905" y="80434"/>
                </a:lnTo>
                <a:lnTo>
                  <a:pt x="15438" y="119990"/>
                </a:lnTo>
                <a:lnTo>
                  <a:pt x="2571" y="164595"/>
                </a:lnTo>
                <a:lnTo>
                  <a:pt x="0" y="196462"/>
                </a:lnTo>
                <a:lnTo>
                  <a:pt x="651" y="212575"/>
                </a:lnTo>
                <a:lnTo>
                  <a:pt x="10015" y="258559"/>
                </a:lnTo>
                <a:lnTo>
                  <a:pt x="29434" y="299950"/>
                </a:lnTo>
                <a:lnTo>
                  <a:pt x="57542" y="335381"/>
                </a:lnTo>
                <a:lnTo>
                  <a:pt x="92974" y="363489"/>
                </a:lnTo>
                <a:lnTo>
                  <a:pt x="134365" y="382908"/>
                </a:lnTo>
                <a:lnTo>
                  <a:pt x="180349" y="392272"/>
                </a:lnTo>
                <a:lnTo>
                  <a:pt x="196462" y="392924"/>
                </a:lnTo>
                <a:lnTo>
                  <a:pt x="212575" y="392272"/>
                </a:lnTo>
                <a:lnTo>
                  <a:pt x="258559" y="382908"/>
                </a:lnTo>
                <a:lnTo>
                  <a:pt x="299950" y="363489"/>
                </a:lnTo>
                <a:lnTo>
                  <a:pt x="335381" y="335381"/>
                </a:lnTo>
                <a:lnTo>
                  <a:pt x="363489" y="299950"/>
                </a:lnTo>
                <a:lnTo>
                  <a:pt x="382908" y="258559"/>
                </a:lnTo>
                <a:lnTo>
                  <a:pt x="392272" y="212575"/>
                </a:lnTo>
                <a:lnTo>
                  <a:pt x="392924" y="196462"/>
                </a:lnTo>
                <a:lnTo>
                  <a:pt x="392272" y="180349"/>
                </a:lnTo>
                <a:lnTo>
                  <a:pt x="382908" y="134365"/>
                </a:lnTo>
                <a:lnTo>
                  <a:pt x="363489" y="92974"/>
                </a:lnTo>
                <a:lnTo>
                  <a:pt x="335381" y="57542"/>
                </a:lnTo>
                <a:lnTo>
                  <a:pt x="299950" y="29434"/>
                </a:lnTo>
                <a:lnTo>
                  <a:pt x="258559" y="10015"/>
                </a:lnTo>
                <a:lnTo>
                  <a:pt x="212575" y="651"/>
                </a:lnTo>
                <a:lnTo>
                  <a:pt x="196462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1633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1</a:t>
            </a:r>
            <a:endParaRPr sz="1633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72" name="Google Shape;1449;p34">
            <a:extLst>
              <a:ext uri="{FF2B5EF4-FFF2-40B4-BE49-F238E27FC236}">
                <a16:creationId xmlns="" xmlns:a16="http://schemas.microsoft.com/office/drawing/2014/main" id="{2E1C579B-AEB4-4161-AF70-C4F7B19BFB9D}"/>
              </a:ext>
            </a:extLst>
          </p:cNvPr>
          <p:cNvSpPr/>
          <p:nvPr/>
        </p:nvSpPr>
        <p:spPr>
          <a:xfrm>
            <a:off x="4659932" y="2287386"/>
            <a:ext cx="447974" cy="447974"/>
          </a:xfrm>
          <a:custGeom>
            <a:avLst/>
            <a:gdLst/>
            <a:ahLst/>
            <a:cxnLst/>
            <a:rect l="l" t="t" r="r" b="b"/>
            <a:pathLst>
              <a:path w="393064" h="393064" extrusionOk="0">
                <a:moveTo>
                  <a:pt x="196462" y="0"/>
                </a:moveTo>
                <a:lnTo>
                  <a:pt x="149250" y="5709"/>
                </a:lnTo>
                <a:lnTo>
                  <a:pt x="106176" y="21928"/>
                </a:lnTo>
                <a:lnTo>
                  <a:pt x="68606" y="47291"/>
                </a:lnTo>
                <a:lnTo>
                  <a:pt x="37905" y="80434"/>
                </a:lnTo>
                <a:lnTo>
                  <a:pt x="15438" y="119990"/>
                </a:lnTo>
                <a:lnTo>
                  <a:pt x="2571" y="164595"/>
                </a:lnTo>
                <a:lnTo>
                  <a:pt x="0" y="196462"/>
                </a:lnTo>
                <a:lnTo>
                  <a:pt x="651" y="212575"/>
                </a:lnTo>
                <a:lnTo>
                  <a:pt x="10015" y="258559"/>
                </a:lnTo>
                <a:lnTo>
                  <a:pt x="29434" y="299950"/>
                </a:lnTo>
                <a:lnTo>
                  <a:pt x="57542" y="335381"/>
                </a:lnTo>
                <a:lnTo>
                  <a:pt x="92974" y="363489"/>
                </a:lnTo>
                <a:lnTo>
                  <a:pt x="134365" y="382908"/>
                </a:lnTo>
                <a:lnTo>
                  <a:pt x="180349" y="392272"/>
                </a:lnTo>
                <a:lnTo>
                  <a:pt x="196462" y="392924"/>
                </a:lnTo>
                <a:lnTo>
                  <a:pt x="212575" y="392272"/>
                </a:lnTo>
                <a:lnTo>
                  <a:pt x="258559" y="382908"/>
                </a:lnTo>
                <a:lnTo>
                  <a:pt x="299950" y="363489"/>
                </a:lnTo>
                <a:lnTo>
                  <a:pt x="335381" y="335381"/>
                </a:lnTo>
                <a:lnTo>
                  <a:pt x="363489" y="299950"/>
                </a:lnTo>
                <a:lnTo>
                  <a:pt x="382908" y="258559"/>
                </a:lnTo>
                <a:lnTo>
                  <a:pt x="392272" y="212575"/>
                </a:lnTo>
                <a:lnTo>
                  <a:pt x="392924" y="196462"/>
                </a:lnTo>
                <a:lnTo>
                  <a:pt x="392272" y="180349"/>
                </a:lnTo>
                <a:lnTo>
                  <a:pt x="382908" y="134365"/>
                </a:lnTo>
                <a:lnTo>
                  <a:pt x="363489" y="92974"/>
                </a:lnTo>
                <a:lnTo>
                  <a:pt x="335381" y="57542"/>
                </a:lnTo>
                <a:lnTo>
                  <a:pt x="299950" y="29434"/>
                </a:lnTo>
                <a:lnTo>
                  <a:pt x="258559" y="10015"/>
                </a:lnTo>
                <a:lnTo>
                  <a:pt x="212575" y="651"/>
                </a:lnTo>
                <a:lnTo>
                  <a:pt x="196462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1633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2</a:t>
            </a:r>
            <a:endParaRPr sz="1633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73" name="Google Shape;1449;p34">
            <a:extLst>
              <a:ext uri="{FF2B5EF4-FFF2-40B4-BE49-F238E27FC236}">
                <a16:creationId xmlns="" xmlns:a16="http://schemas.microsoft.com/office/drawing/2014/main" id="{97F4FD5A-13E4-4AA8-95B0-E94EC47CA9BA}"/>
              </a:ext>
            </a:extLst>
          </p:cNvPr>
          <p:cNvSpPr/>
          <p:nvPr/>
        </p:nvSpPr>
        <p:spPr>
          <a:xfrm>
            <a:off x="4659932" y="3429000"/>
            <a:ext cx="447974" cy="447974"/>
          </a:xfrm>
          <a:custGeom>
            <a:avLst/>
            <a:gdLst/>
            <a:ahLst/>
            <a:cxnLst/>
            <a:rect l="l" t="t" r="r" b="b"/>
            <a:pathLst>
              <a:path w="393064" h="393064" extrusionOk="0">
                <a:moveTo>
                  <a:pt x="196462" y="0"/>
                </a:moveTo>
                <a:lnTo>
                  <a:pt x="149250" y="5709"/>
                </a:lnTo>
                <a:lnTo>
                  <a:pt x="106176" y="21928"/>
                </a:lnTo>
                <a:lnTo>
                  <a:pt x="68606" y="47291"/>
                </a:lnTo>
                <a:lnTo>
                  <a:pt x="37905" y="80434"/>
                </a:lnTo>
                <a:lnTo>
                  <a:pt x="15438" y="119990"/>
                </a:lnTo>
                <a:lnTo>
                  <a:pt x="2571" y="164595"/>
                </a:lnTo>
                <a:lnTo>
                  <a:pt x="0" y="196462"/>
                </a:lnTo>
                <a:lnTo>
                  <a:pt x="651" y="212575"/>
                </a:lnTo>
                <a:lnTo>
                  <a:pt x="10015" y="258559"/>
                </a:lnTo>
                <a:lnTo>
                  <a:pt x="29434" y="299950"/>
                </a:lnTo>
                <a:lnTo>
                  <a:pt x="57542" y="335381"/>
                </a:lnTo>
                <a:lnTo>
                  <a:pt x="92974" y="363489"/>
                </a:lnTo>
                <a:lnTo>
                  <a:pt x="134365" y="382908"/>
                </a:lnTo>
                <a:lnTo>
                  <a:pt x="180349" y="392272"/>
                </a:lnTo>
                <a:lnTo>
                  <a:pt x="196462" y="392924"/>
                </a:lnTo>
                <a:lnTo>
                  <a:pt x="212575" y="392272"/>
                </a:lnTo>
                <a:lnTo>
                  <a:pt x="258559" y="382908"/>
                </a:lnTo>
                <a:lnTo>
                  <a:pt x="299950" y="363489"/>
                </a:lnTo>
                <a:lnTo>
                  <a:pt x="335381" y="335381"/>
                </a:lnTo>
                <a:lnTo>
                  <a:pt x="363489" y="299950"/>
                </a:lnTo>
                <a:lnTo>
                  <a:pt x="382908" y="258559"/>
                </a:lnTo>
                <a:lnTo>
                  <a:pt x="392272" y="212575"/>
                </a:lnTo>
                <a:lnTo>
                  <a:pt x="392924" y="196462"/>
                </a:lnTo>
                <a:lnTo>
                  <a:pt x="392272" y="180349"/>
                </a:lnTo>
                <a:lnTo>
                  <a:pt x="382908" y="134365"/>
                </a:lnTo>
                <a:lnTo>
                  <a:pt x="363489" y="92974"/>
                </a:lnTo>
                <a:lnTo>
                  <a:pt x="335381" y="57542"/>
                </a:lnTo>
                <a:lnTo>
                  <a:pt x="299950" y="29434"/>
                </a:lnTo>
                <a:lnTo>
                  <a:pt x="258559" y="10015"/>
                </a:lnTo>
                <a:lnTo>
                  <a:pt x="212575" y="651"/>
                </a:lnTo>
                <a:lnTo>
                  <a:pt x="196462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1633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3</a:t>
            </a:r>
            <a:endParaRPr sz="1633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74" name="Google Shape;1449;p34">
            <a:extLst>
              <a:ext uri="{FF2B5EF4-FFF2-40B4-BE49-F238E27FC236}">
                <a16:creationId xmlns="" xmlns:a16="http://schemas.microsoft.com/office/drawing/2014/main" id="{192BA0C3-F2F3-4956-9430-80F3735CDE61}"/>
              </a:ext>
            </a:extLst>
          </p:cNvPr>
          <p:cNvSpPr/>
          <p:nvPr/>
        </p:nvSpPr>
        <p:spPr>
          <a:xfrm>
            <a:off x="4659932" y="4570614"/>
            <a:ext cx="447974" cy="447974"/>
          </a:xfrm>
          <a:custGeom>
            <a:avLst/>
            <a:gdLst/>
            <a:ahLst/>
            <a:cxnLst/>
            <a:rect l="l" t="t" r="r" b="b"/>
            <a:pathLst>
              <a:path w="393064" h="393064" extrusionOk="0">
                <a:moveTo>
                  <a:pt x="196462" y="0"/>
                </a:moveTo>
                <a:lnTo>
                  <a:pt x="149250" y="5709"/>
                </a:lnTo>
                <a:lnTo>
                  <a:pt x="106176" y="21928"/>
                </a:lnTo>
                <a:lnTo>
                  <a:pt x="68606" y="47291"/>
                </a:lnTo>
                <a:lnTo>
                  <a:pt x="37905" y="80434"/>
                </a:lnTo>
                <a:lnTo>
                  <a:pt x="15438" y="119990"/>
                </a:lnTo>
                <a:lnTo>
                  <a:pt x="2571" y="164595"/>
                </a:lnTo>
                <a:lnTo>
                  <a:pt x="0" y="196462"/>
                </a:lnTo>
                <a:lnTo>
                  <a:pt x="651" y="212575"/>
                </a:lnTo>
                <a:lnTo>
                  <a:pt x="10015" y="258559"/>
                </a:lnTo>
                <a:lnTo>
                  <a:pt x="29434" y="299950"/>
                </a:lnTo>
                <a:lnTo>
                  <a:pt x="57542" y="335381"/>
                </a:lnTo>
                <a:lnTo>
                  <a:pt x="92974" y="363489"/>
                </a:lnTo>
                <a:lnTo>
                  <a:pt x="134365" y="382908"/>
                </a:lnTo>
                <a:lnTo>
                  <a:pt x="180349" y="392272"/>
                </a:lnTo>
                <a:lnTo>
                  <a:pt x="196462" y="392924"/>
                </a:lnTo>
                <a:lnTo>
                  <a:pt x="212575" y="392272"/>
                </a:lnTo>
                <a:lnTo>
                  <a:pt x="258559" y="382908"/>
                </a:lnTo>
                <a:lnTo>
                  <a:pt x="299950" y="363489"/>
                </a:lnTo>
                <a:lnTo>
                  <a:pt x="335381" y="335381"/>
                </a:lnTo>
                <a:lnTo>
                  <a:pt x="363489" y="299950"/>
                </a:lnTo>
                <a:lnTo>
                  <a:pt x="382908" y="258559"/>
                </a:lnTo>
                <a:lnTo>
                  <a:pt x="392272" y="212575"/>
                </a:lnTo>
                <a:lnTo>
                  <a:pt x="392924" y="196462"/>
                </a:lnTo>
                <a:lnTo>
                  <a:pt x="392272" y="180349"/>
                </a:lnTo>
                <a:lnTo>
                  <a:pt x="382908" y="134365"/>
                </a:lnTo>
                <a:lnTo>
                  <a:pt x="363489" y="92974"/>
                </a:lnTo>
                <a:lnTo>
                  <a:pt x="335381" y="57542"/>
                </a:lnTo>
                <a:lnTo>
                  <a:pt x="299950" y="29434"/>
                </a:lnTo>
                <a:lnTo>
                  <a:pt x="258559" y="10015"/>
                </a:lnTo>
                <a:lnTo>
                  <a:pt x="212575" y="651"/>
                </a:lnTo>
                <a:lnTo>
                  <a:pt x="196462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1633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4</a:t>
            </a:r>
            <a:endParaRPr sz="1633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75" name="Google Shape;1449;p34">
            <a:extLst>
              <a:ext uri="{FF2B5EF4-FFF2-40B4-BE49-F238E27FC236}">
                <a16:creationId xmlns="" xmlns:a16="http://schemas.microsoft.com/office/drawing/2014/main" id="{EBDBC7DF-969A-4E85-A573-8D9201941BB2}"/>
              </a:ext>
            </a:extLst>
          </p:cNvPr>
          <p:cNvSpPr/>
          <p:nvPr/>
        </p:nvSpPr>
        <p:spPr>
          <a:xfrm>
            <a:off x="4659932" y="5813487"/>
            <a:ext cx="447974" cy="447974"/>
          </a:xfrm>
          <a:custGeom>
            <a:avLst/>
            <a:gdLst/>
            <a:ahLst/>
            <a:cxnLst/>
            <a:rect l="l" t="t" r="r" b="b"/>
            <a:pathLst>
              <a:path w="393064" h="393064" extrusionOk="0">
                <a:moveTo>
                  <a:pt x="196462" y="0"/>
                </a:moveTo>
                <a:lnTo>
                  <a:pt x="149250" y="5709"/>
                </a:lnTo>
                <a:lnTo>
                  <a:pt x="106176" y="21928"/>
                </a:lnTo>
                <a:lnTo>
                  <a:pt x="68606" y="47291"/>
                </a:lnTo>
                <a:lnTo>
                  <a:pt x="37905" y="80434"/>
                </a:lnTo>
                <a:lnTo>
                  <a:pt x="15438" y="119990"/>
                </a:lnTo>
                <a:lnTo>
                  <a:pt x="2571" y="164595"/>
                </a:lnTo>
                <a:lnTo>
                  <a:pt x="0" y="196462"/>
                </a:lnTo>
                <a:lnTo>
                  <a:pt x="651" y="212575"/>
                </a:lnTo>
                <a:lnTo>
                  <a:pt x="10015" y="258559"/>
                </a:lnTo>
                <a:lnTo>
                  <a:pt x="29434" y="299950"/>
                </a:lnTo>
                <a:lnTo>
                  <a:pt x="57542" y="335381"/>
                </a:lnTo>
                <a:lnTo>
                  <a:pt x="92974" y="363489"/>
                </a:lnTo>
                <a:lnTo>
                  <a:pt x="134365" y="382908"/>
                </a:lnTo>
                <a:lnTo>
                  <a:pt x="180349" y="392272"/>
                </a:lnTo>
                <a:lnTo>
                  <a:pt x="196462" y="392924"/>
                </a:lnTo>
                <a:lnTo>
                  <a:pt x="212575" y="392272"/>
                </a:lnTo>
                <a:lnTo>
                  <a:pt x="258559" y="382908"/>
                </a:lnTo>
                <a:lnTo>
                  <a:pt x="299950" y="363489"/>
                </a:lnTo>
                <a:lnTo>
                  <a:pt x="335381" y="335381"/>
                </a:lnTo>
                <a:lnTo>
                  <a:pt x="363489" y="299950"/>
                </a:lnTo>
                <a:lnTo>
                  <a:pt x="382908" y="258559"/>
                </a:lnTo>
                <a:lnTo>
                  <a:pt x="392272" y="212575"/>
                </a:lnTo>
                <a:lnTo>
                  <a:pt x="392924" y="196462"/>
                </a:lnTo>
                <a:lnTo>
                  <a:pt x="392272" y="180349"/>
                </a:lnTo>
                <a:lnTo>
                  <a:pt x="382908" y="134365"/>
                </a:lnTo>
                <a:lnTo>
                  <a:pt x="363489" y="92974"/>
                </a:lnTo>
                <a:lnTo>
                  <a:pt x="335381" y="57542"/>
                </a:lnTo>
                <a:lnTo>
                  <a:pt x="299950" y="29434"/>
                </a:lnTo>
                <a:lnTo>
                  <a:pt x="258559" y="10015"/>
                </a:lnTo>
                <a:lnTo>
                  <a:pt x="212575" y="651"/>
                </a:lnTo>
                <a:lnTo>
                  <a:pt x="196462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1633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5</a:t>
            </a:r>
            <a:endParaRPr sz="1633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695610" y="6488668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35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900492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B67264D-61AA-41B3-8FDD-C7FE977FABEB}"/>
              </a:ext>
            </a:extLst>
          </p:cNvPr>
          <p:cNvSpPr/>
          <p:nvPr/>
        </p:nvSpPr>
        <p:spPr>
          <a:xfrm>
            <a:off x="211734" y="391051"/>
            <a:ext cx="9441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ИНТЕГРАЦИЯ 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ВУЗОВ И НИИ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B0BE56D-3EDA-4D89-B758-F65698C88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6"/>
            <a:ext cx="1764739" cy="52662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4452F5E-F66F-49C5-A6BD-EB42EEBCE451}"/>
              </a:ext>
            </a:extLst>
          </p:cNvPr>
          <p:cNvSpPr/>
          <p:nvPr/>
        </p:nvSpPr>
        <p:spPr>
          <a:xfrm>
            <a:off x="335202" y="160936"/>
            <a:ext cx="855720" cy="1955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</a:t>
            </a:r>
            <a:r>
              <a:rPr lang="en-US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ru-RU" sz="105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5838456-0EC4-430B-A188-CFEFCF365304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E0963DC-A75D-47B2-B564-AA11D206A4B3}"/>
              </a:ext>
            </a:extLst>
          </p:cNvPr>
          <p:cNvSpPr/>
          <p:nvPr/>
        </p:nvSpPr>
        <p:spPr>
          <a:xfrm>
            <a:off x="3610255" y="96106"/>
            <a:ext cx="4854736" cy="5533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810E2556-3E9E-421C-908E-51E9A45820AD}"/>
              </a:ext>
            </a:extLst>
          </p:cNvPr>
          <p:cNvSpPr/>
          <p:nvPr/>
        </p:nvSpPr>
        <p:spPr>
          <a:xfrm>
            <a:off x="387154" y="1495812"/>
            <a:ext cx="411251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93 совместных диссертационных совета до 2025 г.</a:t>
            </a:r>
          </a:p>
          <a:p>
            <a:pPr marL="180975" indent="-180975">
              <a:buFont typeface="+mj-lt"/>
              <a:buAutoNum type="arabicPeriod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Институт экономики </a:t>
            </a:r>
          </a:p>
          <a:p>
            <a:pPr marL="180975" indent="-180975">
              <a:buFont typeface="+mj-lt"/>
              <a:buAutoNum type="arabicPeriod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Институт археологии имени А.Х.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Маргулана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>
              <a:buFont typeface="+mj-lt"/>
              <a:buAutoNum type="arabicPeriod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Институт востоковедения имени Р.Б. Сулейменова </a:t>
            </a:r>
          </a:p>
          <a:p>
            <a:pPr marL="180975" indent="-180975">
              <a:buFont typeface="+mj-lt"/>
              <a:buAutoNum type="arabicPeriod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Институт информационных и вычислительных технологий и др.</a:t>
            </a:r>
          </a:p>
          <a:p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440 мест совместителей НИИ в ВУЗах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Введение в штат ППС вузов на условиях совместительства и/или почасовой оплаты ученых НИИ</a:t>
            </a:r>
          </a:p>
          <a:p>
            <a:endParaRPr lang="ru-RU" sz="12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1065 мест докторантам и магистрантам 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вузов для стажировки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научной стажировки в НИИ для докторантов и магистрантов вузов</a:t>
            </a:r>
          </a:p>
          <a:p>
            <a:endParaRPr lang="ru-RU" sz="12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610 мест для докторантов и 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магистрантов в проектах НИИ 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Включение в исследовательские группы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грантовых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целевых и иных научно-исследовательских проектов НИИ докторантов и магистрантов вузов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A54955EF-EC64-4B65-8FB1-2564B0DB9374}"/>
              </a:ext>
            </a:extLst>
          </p:cNvPr>
          <p:cNvSpPr txBox="1"/>
          <p:nvPr/>
        </p:nvSpPr>
        <p:spPr>
          <a:xfrm>
            <a:off x="387154" y="1110982"/>
            <a:ext cx="3678819" cy="369332"/>
          </a:xfrm>
          <a:prstGeom prst="rect">
            <a:avLst/>
          </a:prstGeom>
          <a:solidFill>
            <a:srgbClr val="1C4587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ПРИНЯТЫЕ ОБЯЗАТЕЛЬСТВА 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0E51544-6818-4012-B026-8AAB65200062}"/>
              </a:ext>
            </a:extLst>
          </p:cNvPr>
          <p:cNvSpPr txBox="1"/>
          <p:nvPr/>
        </p:nvSpPr>
        <p:spPr>
          <a:xfrm>
            <a:off x="4579452" y="1110982"/>
            <a:ext cx="3033096" cy="369332"/>
          </a:xfrm>
          <a:prstGeom prst="rect">
            <a:avLst/>
          </a:prstGeom>
          <a:solidFill>
            <a:srgbClr val="1C4587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СДЕЛАНО</a:t>
            </a: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3D0BD0DE-8866-4C3A-B3A2-15D716C040F5}"/>
              </a:ext>
            </a:extLst>
          </p:cNvPr>
          <p:cNvSpPr/>
          <p:nvPr/>
        </p:nvSpPr>
        <p:spPr>
          <a:xfrm>
            <a:off x="4499665" y="1588157"/>
            <a:ext cx="7556211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Уже создано 40 (43%) совместных диссертационных советов с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НИИДо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конца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т.г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планируется открытие 10 совместных диссертационных советов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159 научных сотрудников НИИ привлечены к консультированию и руководству диссертационными работами докторантов и магистрантов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143 (32,5 %) сотрудника НИИ задействованы в учебном процессе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493 (46%) докторантов и магистров ВУЗов проходят научную стажировку и практику в НИИ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СОВМЕСТНАЯ НАУЧНО-ИССЛЕДОВАТЕЛЬСКАЯ РАБОТА: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188 (30%) докторантов и магистрантов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участвуют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совместных проектах и программах НИИ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подготовлены и поданы 10 совместных проектов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участия в конкурсах</a:t>
            </a:r>
            <a:r>
              <a:rPr lang="kk-K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2913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грантовое финансирование для молодых ученых на 2022-2024 г. – 5 проекта</a:t>
            </a:r>
          </a:p>
          <a:p>
            <a:pPr marL="442913" indent="-171450">
              <a:buFont typeface="Arial" panose="020B0604020202020204" pitchFamily="34" charset="0"/>
              <a:buChar char="•"/>
            </a:pPr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грантовое финансирование по научным и (или) научно-техническим проектам на 2022-2024 годы – 3 проекта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2913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грантовое финансирование молодых ученых по проекту «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Жас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ғалым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на 2022-2024 г. – 2 проекта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разрабатываются 17 совместных проектов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участия в конкурсах: </a:t>
            </a:r>
          </a:p>
          <a:p>
            <a:pPr marL="442913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грантовое финансирование по научным и (или) научно-техническим проектам на 2022-2024 годы – 14 проектов</a:t>
            </a:r>
          </a:p>
          <a:p>
            <a:pPr marL="442913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грантовое финансирование молодых ученых по проекту «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Жас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ғалым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на 2022-2024 годы – 3 проекта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2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695610" y="6488668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36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308380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4FE75C1-B521-4F8F-9A9E-CEB7D1589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DD4B7C9-C61D-46E7-A4A0-111E27785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66" y="417448"/>
            <a:ext cx="2200811" cy="656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9E59E61-C4BF-49C6-A0C8-6EBF4039B0AB}"/>
              </a:ext>
            </a:extLst>
          </p:cNvPr>
          <p:cNvSpPr txBox="1"/>
          <p:nvPr/>
        </p:nvSpPr>
        <p:spPr>
          <a:xfrm>
            <a:off x="571566" y="3334609"/>
            <a:ext cx="609452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ru-RU" sz="3200" b="1" dirty="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Благодарю за внимание!</a:t>
            </a:r>
            <a:endParaRPr lang="ru-RU" sz="3200" dirty="0"/>
          </a:p>
        </p:txBody>
      </p:sp>
      <p:sp>
        <p:nvSpPr>
          <p:cNvPr id="7" name="Google Shape;526;p100">
            <a:extLst>
              <a:ext uri="{FF2B5EF4-FFF2-40B4-BE49-F238E27FC236}">
                <a16:creationId xmlns="" xmlns:a16="http://schemas.microsoft.com/office/drawing/2014/main" id="{67FE413A-297C-4A23-82B2-35BFDB2D0A39}"/>
              </a:ext>
            </a:extLst>
          </p:cNvPr>
          <p:cNvSpPr txBox="1"/>
          <p:nvPr/>
        </p:nvSpPr>
        <p:spPr>
          <a:xfrm>
            <a:off x="571566" y="6130552"/>
            <a:ext cx="2178000" cy="3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" sz="14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г. Астана, 2022 год</a:t>
            </a:r>
            <a:endParaRPr sz="1400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45869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5CC6B5F7-2730-4A4B-8515-B28E97CC5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3DE8498-0DAE-4806-B5BC-3C7370C1CE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54"/>
          <a:stretch/>
        </p:blipFill>
        <p:spPr>
          <a:xfrm>
            <a:off x="0" y="0"/>
            <a:ext cx="12192000" cy="103868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BC9FB58-8F93-4A01-98FB-9DA038CCFA8B}"/>
              </a:ext>
            </a:extLst>
          </p:cNvPr>
          <p:cNvSpPr/>
          <p:nvPr/>
        </p:nvSpPr>
        <p:spPr>
          <a:xfrm>
            <a:off x="319596" y="395042"/>
            <a:ext cx="9061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РАСШИРЕНИЕ ДОСТУПА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ВЫСШЕМУ ОБРАЗОВАНИЮ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AA4E757-8353-4E5E-9E04-3DE72439B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255924"/>
            <a:ext cx="1764739" cy="52662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814B83E-CA79-48B9-9275-C2A4C96179CD}"/>
              </a:ext>
            </a:extLst>
          </p:cNvPr>
          <p:cNvSpPr/>
          <p:nvPr/>
        </p:nvSpPr>
        <p:spPr>
          <a:xfrm>
            <a:off x="387154" y="270247"/>
            <a:ext cx="1764738" cy="1647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ТЕКУЩАЯ СИТУАЦИЯ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B1FB58E1-B8F0-4DF9-9B08-C1725A4CF4CC}"/>
              </a:ext>
            </a:extLst>
          </p:cNvPr>
          <p:cNvSpPr txBox="1"/>
          <p:nvPr/>
        </p:nvSpPr>
        <p:spPr>
          <a:xfrm>
            <a:off x="329896" y="1165755"/>
            <a:ext cx="11474950" cy="338967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 anchor="ctr">
            <a:noAutofit/>
          </a:bodyPr>
          <a:lstStyle>
            <a:defPPr lvl="0">
              <a:defRPr lang="ru-RU"/>
            </a:defPPr>
            <a:lvl1pPr marL="150019" algn="ctr">
              <a:defRPr b="1"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ВАЛОВЫЙ ОХВАТ НАСЕЛЕНИЯ ВЫСШИМ ОБРАЗОВАНИЕМ, %</a:t>
            </a: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="" xmlns:a16="http://schemas.microsoft.com/office/drawing/2014/main" id="{33D1350A-62F7-4D70-849E-B383193ECD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496041"/>
              </p:ext>
            </p:extLst>
          </p:nvPr>
        </p:nvGraphicFramePr>
        <p:xfrm>
          <a:off x="387154" y="1631789"/>
          <a:ext cx="11417692" cy="4246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E9819D8-1263-415A-AADE-A5D70BC84F85}"/>
              </a:ext>
            </a:extLst>
          </p:cNvPr>
          <p:cNvSpPr txBox="1"/>
          <p:nvPr/>
        </p:nvSpPr>
        <p:spPr>
          <a:xfrm>
            <a:off x="2997219" y="6060461"/>
            <a:ext cx="8943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20 лет валовый охват молодежи в возрасте</a:t>
            </a:r>
            <a:r>
              <a:rPr kumimoji="0" lang="ru-RU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18-22 лет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вырос с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37,8 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64,1%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04C730E-3DD9-4DC3-ADF5-96777862EF6C}"/>
              </a:ext>
            </a:extLst>
          </p:cNvPr>
          <p:cNvSpPr txBox="1"/>
          <p:nvPr/>
        </p:nvSpPr>
        <p:spPr>
          <a:xfrm>
            <a:off x="387154" y="6078238"/>
            <a:ext cx="2143820" cy="369332"/>
          </a:xfrm>
          <a:prstGeom prst="rect">
            <a:avLst/>
          </a:prstGeom>
          <a:solidFill>
            <a:srgbClr val="1F49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</a:t>
            </a:r>
          </a:p>
        </p:txBody>
      </p:sp>
      <p:sp>
        <p:nvSpPr>
          <p:cNvPr id="21" name="Равнобедренный треугольник 20">
            <a:extLst>
              <a:ext uri="{FF2B5EF4-FFF2-40B4-BE49-F238E27FC236}">
                <a16:creationId xmlns="" xmlns:a16="http://schemas.microsoft.com/office/drawing/2014/main" id="{04078E82-58A6-497A-85FE-4766C173208A}"/>
              </a:ext>
            </a:extLst>
          </p:cNvPr>
          <p:cNvSpPr/>
          <p:nvPr/>
        </p:nvSpPr>
        <p:spPr>
          <a:xfrm rot="5400000">
            <a:off x="2594242" y="6138011"/>
            <a:ext cx="339709" cy="249786"/>
          </a:xfrm>
          <a:prstGeom prst="triangle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695610" y="648866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4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223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C9403C64-F7E7-4517-850F-66D96C150FB7}"/>
              </a:ext>
            </a:extLst>
          </p:cNvPr>
          <p:cNvCxnSpPr>
            <a:stCxn id="3" idx="4"/>
            <a:endCxn id="17" idx="0"/>
          </p:cNvCxnSpPr>
          <p:nvPr/>
        </p:nvCxnSpPr>
        <p:spPr>
          <a:xfrm>
            <a:off x="599242" y="2694419"/>
            <a:ext cx="0" cy="26552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5CC6B5F7-2730-4A4B-8515-B28E97CC5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3DE8498-0DAE-4806-B5BC-3C7370C1CE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54"/>
          <a:stretch/>
        </p:blipFill>
        <p:spPr>
          <a:xfrm>
            <a:off x="0" y="0"/>
            <a:ext cx="12192000" cy="103868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BC9FB58-8F93-4A01-98FB-9DA038CCFA8B}"/>
              </a:ext>
            </a:extLst>
          </p:cNvPr>
          <p:cNvSpPr/>
          <p:nvPr/>
        </p:nvSpPr>
        <p:spPr>
          <a:xfrm>
            <a:off x="319596" y="395042"/>
            <a:ext cx="9061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ГОСУДАРСТВЕННОГО ЗАКАЗА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AA4E757-8353-4E5E-9E04-3DE72439B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255924"/>
            <a:ext cx="1764739" cy="52662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814B83E-CA79-48B9-9275-C2A4C96179CD}"/>
              </a:ext>
            </a:extLst>
          </p:cNvPr>
          <p:cNvSpPr/>
          <p:nvPr/>
        </p:nvSpPr>
        <p:spPr>
          <a:xfrm>
            <a:off x="387154" y="270247"/>
            <a:ext cx="1764738" cy="1647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ТЕКУЩАЯ СИТУАЦИЯ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3B76AD9-B28F-46B5-9469-F7C8A71349A4}"/>
              </a:ext>
            </a:extLst>
          </p:cNvPr>
          <p:cNvSpPr txBox="1"/>
          <p:nvPr/>
        </p:nvSpPr>
        <p:spPr>
          <a:xfrm>
            <a:off x="387153" y="1497432"/>
            <a:ext cx="442085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Aft>
                <a:spcPts val="600"/>
              </a:spcAft>
              <a:buClr>
                <a:schemeClr val="tx1"/>
              </a:buClr>
              <a:buSzPct val="100000"/>
              <a:defRPr/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ФОРМИРУЕТСЯ</a:t>
            </a:r>
          </a:p>
          <a:p>
            <a:pPr marL="0" lvl="2">
              <a:spcAft>
                <a:spcPts val="600"/>
              </a:spcAft>
              <a:buClr>
                <a:schemeClr val="tx1"/>
              </a:buClr>
              <a:buSzPct val="100000"/>
              <a:defRPr/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ГОСЗАКАЗ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91A1624-815A-4DBF-95D9-53C557854B22}"/>
              </a:ext>
            </a:extLst>
          </p:cNvPr>
          <p:cNvSpPr/>
          <p:nvPr/>
        </p:nvSpPr>
        <p:spPr>
          <a:xfrm>
            <a:off x="745724" y="2347400"/>
            <a:ext cx="3332590" cy="3751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114000"/>
              </a:lnSpc>
              <a:buClr>
                <a:srgbClr val="254375"/>
              </a:buClr>
              <a:buSzPct val="100000"/>
            </a:pPr>
            <a:r>
              <a:rPr lang="ru-RU" sz="1400" b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Среднесрочный прогноз </a:t>
            </a:r>
            <a:r>
              <a:rPr lang="ru-RU" sz="14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потребности в кадрах </a:t>
            </a:r>
            <a:r>
              <a:rPr lang="ru-RU" sz="1400" i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(МТСЗН)</a:t>
            </a:r>
          </a:p>
          <a:p>
            <a:pPr defTabSz="685800">
              <a:lnSpc>
                <a:spcPct val="114000"/>
              </a:lnSpc>
              <a:buClr>
                <a:srgbClr val="254375"/>
              </a:buClr>
              <a:buSzPct val="100000"/>
            </a:pPr>
            <a:endParaRPr lang="ru-RU" sz="1400" i="1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lnSpc>
                <a:spcPct val="114000"/>
              </a:lnSpc>
              <a:buClr>
                <a:srgbClr val="254375"/>
              </a:buClr>
              <a:buSzPct val="100000"/>
            </a:pPr>
            <a:endParaRPr lang="ru-RU" sz="1400" i="1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lnSpc>
                <a:spcPct val="114000"/>
              </a:lnSpc>
              <a:buClr>
                <a:srgbClr val="254375"/>
              </a:buClr>
              <a:buSzPct val="100000"/>
            </a:pPr>
            <a:r>
              <a:rPr lang="ru-RU" sz="14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Потребность</a:t>
            </a:r>
            <a:r>
              <a:rPr lang="ru-RU" sz="1400" b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отраслевых госорганов и МИО</a:t>
            </a:r>
          </a:p>
          <a:p>
            <a:pPr defTabSz="685800">
              <a:lnSpc>
                <a:spcPct val="114000"/>
              </a:lnSpc>
              <a:buClr>
                <a:srgbClr val="254375"/>
              </a:buClr>
              <a:buSzPct val="100000"/>
            </a:pPr>
            <a:endParaRPr lang="ru-RU" sz="1400" b="1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lnSpc>
                <a:spcPct val="114000"/>
              </a:lnSpc>
              <a:buClr>
                <a:srgbClr val="254375"/>
              </a:buClr>
              <a:buSzPct val="100000"/>
            </a:pPr>
            <a:endParaRPr lang="ru-RU" sz="1400" b="1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lnSpc>
                <a:spcPct val="114000"/>
              </a:lnSpc>
              <a:buClr>
                <a:srgbClr val="254375"/>
              </a:buClr>
              <a:buSzPct val="100000"/>
            </a:pPr>
            <a:r>
              <a:rPr lang="ru-RU" sz="14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Прогноз потребности рынка труда </a:t>
            </a:r>
            <a:r>
              <a:rPr lang="ru-RU" sz="1400" b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НПП «</a:t>
            </a:r>
            <a:r>
              <a:rPr lang="ru-RU" sz="1400" b="1" kern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Атамекен</a:t>
            </a:r>
            <a:r>
              <a:rPr lang="ru-RU" sz="1400" b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defTabSz="685800">
              <a:lnSpc>
                <a:spcPct val="114000"/>
              </a:lnSpc>
              <a:buClr>
                <a:srgbClr val="254375"/>
              </a:buClr>
              <a:buSzPct val="100000"/>
            </a:pPr>
            <a:endParaRPr lang="ru-RU" sz="1400" b="1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lnSpc>
                <a:spcPct val="114000"/>
              </a:lnSpc>
              <a:buClr>
                <a:srgbClr val="254375"/>
              </a:buClr>
              <a:buSzPct val="100000"/>
            </a:pPr>
            <a:endParaRPr lang="ru-RU" sz="1400" b="1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685800">
              <a:lnSpc>
                <a:spcPct val="114000"/>
              </a:lnSpc>
              <a:buClr>
                <a:srgbClr val="254375"/>
              </a:buClr>
              <a:buSzPct val="100000"/>
            </a:pPr>
            <a:r>
              <a:rPr lang="ru-RU" sz="14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 показателей </a:t>
            </a:r>
            <a:r>
              <a:rPr lang="ru-RU" sz="1400" b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стратегических документов и национальных проектов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56A6BA0F-8CA5-4843-BA9C-68116CD51470}"/>
              </a:ext>
            </a:extLst>
          </p:cNvPr>
          <p:cNvSpPr/>
          <p:nvPr/>
        </p:nvSpPr>
        <p:spPr>
          <a:xfrm>
            <a:off x="474954" y="2445844"/>
            <a:ext cx="248575" cy="248575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03A512FA-BDB4-4A8E-BAFC-1CC987939772}"/>
              </a:ext>
            </a:extLst>
          </p:cNvPr>
          <p:cNvSpPr/>
          <p:nvPr/>
        </p:nvSpPr>
        <p:spPr>
          <a:xfrm>
            <a:off x="474954" y="3477061"/>
            <a:ext cx="248575" cy="248575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0FF5472F-119D-49F8-9370-13F95726A4F5}"/>
              </a:ext>
            </a:extLst>
          </p:cNvPr>
          <p:cNvSpPr/>
          <p:nvPr/>
        </p:nvSpPr>
        <p:spPr>
          <a:xfrm>
            <a:off x="474954" y="4423344"/>
            <a:ext cx="248575" cy="248575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DBC03627-D59F-4B10-A1FE-A35977620F4F}"/>
              </a:ext>
            </a:extLst>
          </p:cNvPr>
          <p:cNvSpPr/>
          <p:nvPr/>
        </p:nvSpPr>
        <p:spPr>
          <a:xfrm>
            <a:off x="474954" y="5349651"/>
            <a:ext cx="248575" cy="248575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3207730-82FC-48F0-A892-782D588E774A}"/>
              </a:ext>
            </a:extLst>
          </p:cNvPr>
          <p:cNvSpPr txBox="1"/>
          <p:nvPr/>
        </p:nvSpPr>
        <p:spPr>
          <a:xfrm>
            <a:off x="4043556" y="1497432"/>
            <a:ext cx="4052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Aft>
                <a:spcPts val="600"/>
              </a:spcAft>
              <a:buClr>
                <a:schemeClr val="tx1"/>
              </a:buClr>
              <a:buSzPct val="100000"/>
              <a:defRPr/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НЕДОСТАТКИ СИСТЕМЫ ПРОГНОЗИРОВАНИЯ ПОТРЕБНОСТИ В КАДРАХ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A342976-66BC-4B58-B8CF-0C520671AFCD}"/>
              </a:ext>
            </a:extLst>
          </p:cNvPr>
          <p:cNvSpPr txBox="1"/>
          <p:nvPr/>
        </p:nvSpPr>
        <p:spPr>
          <a:xfrm>
            <a:off x="4117066" y="2347400"/>
            <a:ext cx="3881716" cy="3260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000" indent="-288000" defTabSz="685800">
              <a:lnSpc>
                <a:spcPct val="114000"/>
              </a:lnSpc>
              <a:buClr>
                <a:srgbClr val="254375"/>
              </a:buClr>
              <a:buSzPct val="100000"/>
              <a:buFont typeface="Wingdings 3" panose="05040102010807070707" pitchFamily="18" charset="2"/>
              <a:buChar char=""/>
            </a:pPr>
            <a:r>
              <a:rPr lang="ru-RU" sz="1400" b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Расхождение прогноза потребности </a:t>
            </a:r>
            <a:r>
              <a:rPr lang="ru-RU" sz="14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рынка труда МТСЗН, госорганов, МИО и НПП «</a:t>
            </a:r>
            <a:r>
              <a:rPr lang="ru-RU" sz="1400" kern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Атамекен</a:t>
            </a:r>
            <a:r>
              <a:rPr lang="ru-RU" sz="14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marL="288000" indent="-288000" defTabSz="685800">
              <a:lnSpc>
                <a:spcPct val="114000"/>
              </a:lnSpc>
              <a:buClr>
                <a:srgbClr val="254375"/>
              </a:buClr>
              <a:buSzPct val="100000"/>
              <a:buFont typeface="Wingdings 3" panose="05040102010807070707" pitchFamily="18" charset="2"/>
              <a:buChar char=""/>
            </a:pPr>
            <a:endParaRPr lang="ru-RU" sz="14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8000" indent="-288000" defTabSz="685800">
              <a:lnSpc>
                <a:spcPct val="114000"/>
              </a:lnSpc>
              <a:buClr>
                <a:srgbClr val="254375"/>
              </a:buClr>
              <a:buSzPct val="100000"/>
              <a:buFont typeface="Wingdings 3" panose="05040102010807070707" pitchFamily="18" charset="2"/>
              <a:buChar char=""/>
            </a:pPr>
            <a:endParaRPr lang="ru-RU" sz="14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8000" indent="-288000" defTabSz="685800">
              <a:lnSpc>
                <a:spcPct val="114000"/>
              </a:lnSpc>
              <a:buClr>
                <a:srgbClr val="254375"/>
              </a:buClr>
              <a:buSzPct val="100000"/>
              <a:buFont typeface="Wingdings 3" panose="05040102010807070707" pitchFamily="18" charset="2"/>
              <a:buChar char=""/>
            </a:pPr>
            <a:r>
              <a:rPr lang="ru-RU" sz="1400" b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учета новых профессий</a:t>
            </a:r>
            <a:r>
              <a:rPr lang="ru-RU" sz="14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компетенций </a:t>
            </a:r>
            <a:r>
              <a:rPr lang="ru-RU" sz="1400" i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(слабое видение у отраслевых госорганов)</a:t>
            </a:r>
          </a:p>
          <a:p>
            <a:pPr marL="288000" indent="-288000" defTabSz="685800">
              <a:lnSpc>
                <a:spcPct val="114000"/>
              </a:lnSpc>
              <a:buClr>
                <a:srgbClr val="254375"/>
              </a:buClr>
              <a:buSzPct val="100000"/>
              <a:buFont typeface="Wingdings 3" panose="05040102010807070707" pitchFamily="18" charset="2"/>
              <a:buChar char=""/>
            </a:pPr>
            <a:endParaRPr lang="ru-RU" sz="1400" i="1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8000" indent="-288000" defTabSz="685800">
              <a:lnSpc>
                <a:spcPct val="114000"/>
              </a:lnSpc>
              <a:buClr>
                <a:srgbClr val="254375"/>
              </a:buClr>
              <a:buSzPct val="100000"/>
              <a:buFont typeface="Wingdings 3" panose="05040102010807070707" pitchFamily="18" charset="2"/>
              <a:buChar char=""/>
            </a:pPr>
            <a:endParaRPr lang="ru-RU" sz="1400" i="1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8000" indent="-288000" defTabSz="685800">
              <a:lnSpc>
                <a:spcPct val="114000"/>
              </a:lnSpc>
              <a:buClr>
                <a:srgbClr val="254375"/>
              </a:buClr>
              <a:buSzPct val="100000"/>
              <a:buFont typeface="Wingdings 3" panose="05040102010807070707" pitchFamily="18" charset="2"/>
              <a:buChar char=""/>
            </a:pPr>
            <a:r>
              <a:rPr lang="ru-RU" sz="1400" b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спроса на отдельные специальности </a:t>
            </a:r>
            <a:r>
              <a:rPr lang="ru-RU" sz="14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наличии грантов </a:t>
            </a:r>
            <a:r>
              <a:rPr lang="ru-RU" sz="1400" i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(ветеринария, сейсмология и др.)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D7906C5-AA87-4FD8-98DF-CAA6FE874524}"/>
              </a:ext>
            </a:extLst>
          </p:cNvPr>
          <p:cNvSpPr txBox="1"/>
          <p:nvPr/>
        </p:nvSpPr>
        <p:spPr>
          <a:xfrm>
            <a:off x="8584707" y="1497432"/>
            <a:ext cx="2311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Aft>
                <a:spcPts val="600"/>
              </a:spcAft>
              <a:buClr>
                <a:schemeClr val="tx1"/>
              </a:buClr>
              <a:buSzPct val="100000"/>
              <a:defRPr/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3D3C824-EFB9-4347-AA78-6F01EFD2C122}"/>
              </a:ext>
            </a:extLst>
          </p:cNvPr>
          <p:cNvSpPr txBox="1"/>
          <p:nvPr/>
        </p:nvSpPr>
        <p:spPr>
          <a:xfrm>
            <a:off x="8584707" y="1912930"/>
            <a:ext cx="3394858" cy="30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000" indent="-288000" defTabSz="685800">
              <a:lnSpc>
                <a:spcPct val="114000"/>
              </a:lnSpc>
              <a:buClr>
                <a:srgbClr val="254375"/>
              </a:buClr>
              <a:buSzPct val="100000"/>
              <a:buFont typeface="Wingdings 3" panose="05040102010807070707" pitchFamily="18" charset="2"/>
              <a:buChar char=""/>
            </a:pPr>
            <a:r>
              <a:rPr lang="ru-RU" sz="14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Обновление </a:t>
            </a:r>
            <a:r>
              <a:rPr lang="ru-RU" sz="1400" b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методики определения потребности </a:t>
            </a:r>
            <a:r>
              <a:rPr lang="ru-RU" sz="14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кадрах</a:t>
            </a:r>
          </a:p>
          <a:p>
            <a:pPr marL="288000" indent="-288000" defTabSz="685800">
              <a:lnSpc>
                <a:spcPct val="114000"/>
              </a:lnSpc>
              <a:buClr>
                <a:srgbClr val="254375"/>
              </a:buClr>
              <a:buSzPct val="100000"/>
              <a:buFont typeface="Wingdings 3" panose="05040102010807070707" pitchFamily="18" charset="2"/>
              <a:buChar char=""/>
            </a:pPr>
            <a:endParaRPr lang="ru-RU" sz="14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8000" indent="-288000" defTabSz="685800">
              <a:lnSpc>
                <a:spcPct val="114000"/>
              </a:lnSpc>
              <a:buClr>
                <a:srgbClr val="254375"/>
              </a:buClr>
              <a:buSzPct val="100000"/>
              <a:buFont typeface="Wingdings 3" panose="05040102010807070707" pitchFamily="18" charset="2"/>
              <a:buChar char=""/>
            </a:pPr>
            <a:r>
              <a:rPr lang="ru-RU" sz="1400" b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Масштабирование Атласа </a:t>
            </a:r>
            <a:r>
              <a:rPr lang="ru-RU" sz="14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новых профессий и компетенций</a:t>
            </a:r>
          </a:p>
          <a:p>
            <a:pPr marL="288000" indent="-288000" defTabSz="685800">
              <a:lnSpc>
                <a:spcPct val="114000"/>
              </a:lnSpc>
              <a:buClr>
                <a:srgbClr val="254375"/>
              </a:buClr>
              <a:buSzPct val="100000"/>
              <a:buFont typeface="Wingdings 3" panose="05040102010807070707" pitchFamily="18" charset="2"/>
              <a:buChar char=""/>
            </a:pPr>
            <a:endParaRPr lang="ru-RU" sz="14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8000" indent="-288000" defTabSz="685800">
              <a:lnSpc>
                <a:spcPct val="114000"/>
              </a:lnSpc>
              <a:buClr>
                <a:srgbClr val="254375"/>
              </a:buClr>
              <a:buSzPct val="100000"/>
              <a:buFont typeface="Wingdings 3" panose="05040102010807070707" pitchFamily="18" charset="2"/>
              <a:buChar char=""/>
            </a:pPr>
            <a:r>
              <a:rPr lang="ru-RU" sz="1400" b="1" kern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Форсайтное</a:t>
            </a:r>
            <a:r>
              <a:rPr lang="ru-RU" sz="1400" b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прогнозирование </a:t>
            </a:r>
            <a:r>
              <a:rPr lang="ru-RU" sz="14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потребности в кадрах</a:t>
            </a:r>
          </a:p>
          <a:p>
            <a:pPr marL="288000" indent="-288000" defTabSz="685800">
              <a:lnSpc>
                <a:spcPct val="114000"/>
              </a:lnSpc>
              <a:buClr>
                <a:srgbClr val="254375"/>
              </a:buClr>
              <a:buSzPct val="100000"/>
              <a:buFont typeface="Wingdings 3" panose="05040102010807070707" pitchFamily="18" charset="2"/>
              <a:buChar char=""/>
            </a:pPr>
            <a:endParaRPr lang="ru-RU" sz="1400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8000" indent="-288000" defTabSz="685800">
              <a:lnSpc>
                <a:spcPct val="114000"/>
              </a:lnSpc>
              <a:buClr>
                <a:srgbClr val="254375"/>
              </a:buClr>
              <a:buSzPct val="100000"/>
              <a:buFont typeface="Wingdings 3" panose="05040102010807070707" pitchFamily="18" charset="2"/>
              <a:buChar char=""/>
            </a:pPr>
            <a:r>
              <a:rPr lang="ru-RU" sz="14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</a:t>
            </a:r>
            <a:r>
              <a:rPr lang="ru-RU" sz="1400" b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региональной карты профессий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A0644E4D-2F1F-4BD9-908C-D7D97A266D8A}"/>
              </a:ext>
            </a:extLst>
          </p:cNvPr>
          <p:cNvCxnSpPr/>
          <p:nvPr/>
        </p:nvCxnSpPr>
        <p:spPr>
          <a:xfrm>
            <a:off x="3957897" y="1406645"/>
            <a:ext cx="0" cy="48738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4AB0E509-14DD-4CAD-A9DA-A3D5A8B2DEBF}"/>
              </a:ext>
            </a:extLst>
          </p:cNvPr>
          <p:cNvCxnSpPr/>
          <p:nvPr/>
        </p:nvCxnSpPr>
        <p:spPr>
          <a:xfrm>
            <a:off x="8334589" y="1406645"/>
            <a:ext cx="0" cy="487384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1695610" y="648866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5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72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5CC6B5F7-2730-4A4B-8515-B28E97CC5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3DE8498-0DAE-4806-B5BC-3C7370C1CE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54"/>
          <a:stretch/>
        </p:blipFill>
        <p:spPr>
          <a:xfrm>
            <a:off x="0" y="0"/>
            <a:ext cx="12192000" cy="103868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BC9FB58-8F93-4A01-98FB-9DA038CCFA8B}"/>
              </a:ext>
            </a:extLst>
          </p:cNvPr>
          <p:cNvSpPr/>
          <p:nvPr/>
        </p:nvSpPr>
        <p:spPr>
          <a:xfrm>
            <a:off x="319596" y="215962"/>
            <a:ext cx="9061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СБАЛАНСИРОВАННЫЙ ПОДХОД К МАССИФИКАЦИИ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ВЫСШЕГО ОБРАЗОВАНИЯ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AA4E757-8353-4E5E-9E04-3DE72439B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255924"/>
            <a:ext cx="1764739" cy="52662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814B83E-CA79-48B9-9275-C2A4C96179CD}"/>
              </a:ext>
            </a:extLst>
          </p:cNvPr>
          <p:cNvSpPr/>
          <p:nvPr/>
        </p:nvSpPr>
        <p:spPr>
          <a:xfrm>
            <a:off x="387154" y="91167"/>
            <a:ext cx="1764738" cy="1647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ТЕКУЩАЯ СИТУАЦИЯ</a:t>
            </a:r>
          </a:p>
        </p:txBody>
      </p:sp>
      <p:sp>
        <p:nvSpPr>
          <p:cNvPr id="20" name="Google Shape;844;p114">
            <a:extLst>
              <a:ext uri="{FF2B5EF4-FFF2-40B4-BE49-F238E27FC236}">
                <a16:creationId xmlns="" xmlns:a16="http://schemas.microsoft.com/office/drawing/2014/main" id="{690BCFF0-CFEA-4AD5-8351-6A667B0FF9B3}"/>
              </a:ext>
            </a:extLst>
          </p:cNvPr>
          <p:cNvSpPr/>
          <p:nvPr/>
        </p:nvSpPr>
        <p:spPr>
          <a:xfrm rot="10800000">
            <a:off x="5268667" y="2059633"/>
            <a:ext cx="1668400" cy="1668400"/>
          </a:xfrm>
          <a:prstGeom prst="pie">
            <a:avLst>
              <a:gd name="adj1" fmla="val 5400144"/>
              <a:gd name="adj2" fmla="val 10850271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845;p114">
            <a:extLst>
              <a:ext uri="{FF2B5EF4-FFF2-40B4-BE49-F238E27FC236}">
                <a16:creationId xmlns="" xmlns:a16="http://schemas.microsoft.com/office/drawing/2014/main" id="{D8BDF83A-8C9D-4DAA-B3A4-4CE629DA1DFD}"/>
              </a:ext>
            </a:extLst>
          </p:cNvPr>
          <p:cNvSpPr/>
          <p:nvPr/>
        </p:nvSpPr>
        <p:spPr>
          <a:xfrm rot="-5400000">
            <a:off x="5268667" y="2059633"/>
            <a:ext cx="1668400" cy="1668400"/>
          </a:xfrm>
          <a:prstGeom prst="pie">
            <a:avLst>
              <a:gd name="adj1" fmla="val 5400144"/>
              <a:gd name="adj2" fmla="val 10850271"/>
            </a:avLst>
          </a:prstGeom>
          <a:solidFill>
            <a:srgbClr val="0B53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846;p114">
            <a:extLst>
              <a:ext uri="{FF2B5EF4-FFF2-40B4-BE49-F238E27FC236}">
                <a16:creationId xmlns="" xmlns:a16="http://schemas.microsoft.com/office/drawing/2014/main" id="{837A6D34-3E46-4684-A97D-D14902BEB45F}"/>
              </a:ext>
            </a:extLst>
          </p:cNvPr>
          <p:cNvSpPr/>
          <p:nvPr/>
        </p:nvSpPr>
        <p:spPr>
          <a:xfrm>
            <a:off x="5268667" y="2059633"/>
            <a:ext cx="1668400" cy="1668400"/>
          </a:xfrm>
          <a:prstGeom prst="pie">
            <a:avLst>
              <a:gd name="adj1" fmla="val 5400144"/>
              <a:gd name="adj2" fmla="val 10850271"/>
            </a:avLst>
          </a:prstGeom>
          <a:solidFill>
            <a:srgbClr val="DD7E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847;p114">
            <a:extLst>
              <a:ext uri="{FF2B5EF4-FFF2-40B4-BE49-F238E27FC236}">
                <a16:creationId xmlns="" xmlns:a16="http://schemas.microsoft.com/office/drawing/2014/main" id="{C4BA8E4A-E226-42E9-8AD6-DC7453DF22F4}"/>
              </a:ext>
            </a:extLst>
          </p:cNvPr>
          <p:cNvSpPr/>
          <p:nvPr/>
        </p:nvSpPr>
        <p:spPr>
          <a:xfrm rot="5400000">
            <a:off x="5268667" y="2059633"/>
            <a:ext cx="1668400" cy="1668400"/>
          </a:xfrm>
          <a:prstGeom prst="pie">
            <a:avLst>
              <a:gd name="adj1" fmla="val 5400144"/>
              <a:gd name="adj2" fmla="val 10800279"/>
            </a:avLst>
          </a:prstGeom>
          <a:solidFill>
            <a:srgbClr val="CC412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853;p114">
            <a:extLst>
              <a:ext uri="{FF2B5EF4-FFF2-40B4-BE49-F238E27FC236}">
                <a16:creationId xmlns="" xmlns:a16="http://schemas.microsoft.com/office/drawing/2014/main" id="{BD7AE403-D053-4F49-9D4B-4287F6F72A3C}"/>
              </a:ext>
            </a:extLst>
          </p:cNvPr>
          <p:cNvSpPr/>
          <p:nvPr/>
        </p:nvSpPr>
        <p:spPr>
          <a:xfrm>
            <a:off x="1410833" y="2157567"/>
            <a:ext cx="1508800" cy="1508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854;p114">
            <a:extLst>
              <a:ext uri="{FF2B5EF4-FFF2-40B4-BE49-F238E27FC236}">
                <a16:creationId xmlns="" xmlns:a16="http://schemas.microsoft.com/office/drawing/2014/main" id="{D2A6C48D-68C7-4343-B26E-8D04F49320AD}"/>
              </a:ext>
            </a:extLst>
          </p:cNvPr>
          <p:cNvSpPr/>
          <p:nvPr/>
        </p:nvSpPr>
        <p:spPr>
          <a:xfrm>
            <a:off x="9286100" y="2157567"/>
            <a:ext cx="1508800" cy="1508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855;p114">
            <a:extLst>
              <a:ext uri="{FF2B5EF4-FFF2-40B4-BE49-F238E27FC236}">
                <a16:creationId xmlns="" xmlns:a16="http://schemas.microsoft.com/office/drawing/2014/main" id="{3D5F26BC-7E9D-4C38-AE47-2FDDD4E4F48D}"/>
              </a:ext>
            </a:extLst>
          </p:cNvPr>
          <p:cNvSpPr txBox="1"/>
          <p:nvPr/>
        </p:nvSpPr>
        <p:spPr>
          <a:xfrm>
            <a:off x="1097833" y="1343301"/>
            <a:ext cx="2134800" cy="5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ru" sz="2133" b="1" u="sng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Бакалавриат</a:t>
            </a:r>
            <a:endParaRPr sz="2133" b="1" u="sng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" name="Google Shape;856;p114">
            <a:extLst>
              <a:ext uri="{FF2B5EF4-FFF2-40B4-BE49-F238E27FC236}">
                <a16:creationId xmlns="" xmlns:a16="http://schemas.microsoft.com/office/drawing/2014/main" id="{13273D83-95A6-46EF-9107-97D58173B50E}"/>
              </a:ext>
            </a:extLst>
          </p:cNvPr>
          <p:cNvSpPr txBox="1"/>
          <p:nvPr/>
        </p:nvSpPr>
        <p:spPr>
          <a:xfrm>
            <a:off x="4885067" y="1343301"/>
            <a:ext cx="2435600" cy="5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ru" sz="2133" b="1" u="sng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Магистратура</a:t>
            </a:r>
            <a:endParaRPr sz="2133" b="1" u="sng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Google Shape;857;p114">
            <a:extLst>
              <a:ext uri="{FF2B5EF4-FFF2-40B4-BE49-F238E27FC236}">
                <a16:creationId xmlns="" xmlns:a16="http://schemas.microsoft.com/office/drawing/2014/main" id="{0C5616D8-A194-4411-B1B5-01ACE02D50E2}"/>
              </a:ext>
            </a:extLst>
          </p:cNvPr>
          <p:cNvSpPr txBox="1"/>
          <p:nvPr/>
        </p:nvSpPr>
        <p:spPr>
          <a:xfrm>
            <a:off x="8895900" y="1343301"/>
            <a:ext cx="2289200" cy="5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ru" sz="2133" b="1" u="sng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Докторантура</a:t>
            </a:r>
            <a:endParaRPr sz="2133" b="1" u="sng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34" name="Google Shape;858;p114">
            <a:extLst>
              <a:ext uri="{FF2B5EF4-FFF2-40B4-BE49-F238E27FC236}">
                <a16:creationId xmlns="" xmlns:a16="http://schemas.microsoft.com/office/drawing/2014/main" id="{2BFD712A-6951-48DB-8CDF-B041D006A61F}"/>
              </a:ext>
            </a:extLst>
          </p:cNvPr>
          <p:cNvCxnSpPr/>
          <p:nvPr/>
        </p:nvCxnSpPr>
        <p:spPr>
          <a:xfrm>
            <a:off x="2165233" y="3666367"/>
            <a:ext cx="0" cy="319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859;p114">
            <a:extLst>
              <a:ext uri="{FF2B5EF4-FFF2-40B4-BE49-F238E27FC236}">
                <a16:creationId xmlns="" xmlns:a16="http://schemas.microsoft.com/office/drawing/2014/main" id="{BD637671-0533-426D-96A9-69D99316D73C}"/>
              </a:ext>
            </a:extLst>
          </p:cNvPr>
          <p:cNvCxnSpPr/>
          <p:nvPr/>
        </p:nvCxnSpPr>
        <p:spPr>
          <a:xfrm>
            <a:off x="6096000" y="3741833"/>
            <a:ext cx="0" cy="311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860;p114">
            <a:extLst>
              <a:ext uri="{FF2B5EF4-FFF2-40B4-BE49-F238E27FC236}">
                <a16:creationId xmlns="" xmlns:a16="http://schemas.microsoft.com/office/drawing/2014/main" id="{6D1DF953-CE39-4D09-A68B-E195CC47B167}"/>
              </a:ext>
            </a:extLst>
          </p:cNvPr>
          <p:cNvCxnSpPr/>
          <p:nvPr/>
        </p:nvCxnSpPr>
        <p:spPr>
          <a:xfrm>
            <a:off x="10040500" y="3666367"/>
            <a:ext cx="0" cy="319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861;p114">
            <a:extLst>
              <a:ext uri="{FF2B5EF4-FFF2-40B4-BE49-F238E27FC236}">
                <a16:creationId xmlns="" xmlns:a16="http://schemas.microsoft.com/office/drawing/2014/main" id="{F0939BCF-7EED-4E5D-B402-9D97A29778AD}"/>
              </a:ext>
            </a:extLst>
          </p:cNvPr>
          <p:cNvCxnSpPr/>
          <p:nvPr/>
        </p:nvCxnSpPr>
        <p:spPr>
          <a:xfrm>
            <a:off x="1895233" y="4003733"/>
            <a:ext cx="54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8" name="Google Shape;862;p114">
            <a:extLst>
              <a:ext uri="{FF2B5EF4-FFF2-40B4-BE49-F238E27FC236}">
                <a16:creationId xmlns="" xmlns:a16="http://schemas.microsoft.com/office/drawing/2014/main" id="{66926700-3F20-4568-8D9A-77C78506514E}"/>
              </a:ext>
            </a:extLst>
          </p:cNvPr>
          <p:cNvCxnSpPr/>
          <p:nvPr/>
        </p:nvCxnSpPr>
        <p:spPr>
          <a:xfrm>
            <a:off x="1895233" y="5193767"/>
            <a:ext cx="54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9" name="Google Shape;863;p114">
            <a:extLst>
              <a:ext uri="{FF2B5EF4-FFF2-40B4-BE49-F238E27FC236}">
                <a16:creationId xmlns="" xmlns:a16="http://schemas.microsoft.com/office/drawing/2014/main" id="{FA6CC761-B197-4286-9222-683C545C9131}"/>
              </a:ext>
            </a:extLst>
          </p:cNvPr>
          <p:cNvCxnSpPr/>
          <p:nvPr/>
        </p:nvCxnSpPr>
        <p:spPr>
          <a:xfrm>
            <a:off x="2165233" y="6212033"/>
            <a:ext cx="251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0" name="Google Shape;864;p114">
            <a:extLst>
              <a:ext uri="{FF2B5EF4-FFF2-40B4-BE49-F238E27FC236}">
                <a16:creationId xmlns="" xmlns:a16="http://schemas.microsoft.com/office/drawing/2014/main" id="{709C5DD7-724A-4D0E-A014-AC6BF02D69EC}"/>
              </a:ext>
            </a:extLst>
          </p:cNvPr>
          <p:cNvCxnSpPr/>
          <p:nvPr/>
        </p:nvCxnSpPr>
        <p:spPr>
          <a:xfrm>
            <a:off x="6096000" y="5583333"/>
            <a:ext cx="251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1" name="Google Shape;865;p114">
            <a:extLst>
              <a:ext uri="{FF2B5EF4-FFF2-40B4-BE49-F238E27FC236}">
                <a16:creationId xmlns="" xmlns:a16="http://schemas.microsoft.com/office/drawing/2014/main" id="{8E7DDD9C-44AF-4B8D-A06F-636009BE8814}"/>
              </a:ext>
            </a:extLst>
          </p:cNvPr>
          <p:cNvCxnSpPr/>
          <p:nvPr/>
        </p:nvCxnSpPr>
        <p:spPr>
          <a:xfrm>
            <a:off x="5832867" y="4003733"/>
            <a:ext cx="54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42" name="Google Shape;866;p114">
            <a:extLst>
              <a:ext uri="{FF2B5EF4-FFF2-40B4-BE49-F238E27FC236}">
                <a16:creationId xmlns="" xmlns:a16="http://schemas.microsoft.com/office/drawing/2014/main" id="{D5C5EFDE-96AD-4F2E-97E0-4D187E224674}"/>
              </a:ext>
            </a:extLst>
          </p:cNvPr>
          <p:cNvCxnSpPr/>
          <p:nvPr/>
        </p:nvCxnSpPr>
        <p:spPr>
          <a:xfrm>
            <a:off x="9770500" y="4003733"/>
            <a:ext cx="54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43" name="Google Shape;867;p114">
            <a:extLst>
              <a:ext uri="{FF2B5EF4-FFF2-40B4-BE49-F238E27FC236}">
                <a16:creationId xmlns="" xmlns:a16="http://schemas.microsoft.com/office/drawing/2014/main" id="{314BA23B-D064-4F82-B871-51534E35453C}"/>
              </a:ext>
            </a:extLst>
          </p:cNvPr>
          <p:cNvCxnSpPr/>
          <p:nvPr/>
        </p:nvCxnSpPr>
        <p:spPr>
          <a:xfrm>
            <a:off x="10058900" y="6046500"/>
            <a:ext cx="251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4" name="Google Shape;868;p114">
            <a:extLst>
              <a:ext uri="{FF2B5EF4-FFF2-40B4-BE49-F238E27FC236}">
                <a16:creationId xmlns="" xmlns:a16="http://schemas.microsoft.com/office/drawing/2014/main" id="{AEE15596-0ACD-4F60-B3E9-445CA5F9D9C4}"/>
              </a:ext>
            </a:extLst>
          </p:cNvPr>
          <p:cNvCxnSpPr/>
          <p:nvPr/>
        </p:nvCxnSpPr>
        <p:spPr>
          <a:xfrm rot="10800000">
            <a:off x="9770567" y="5052800"/>
            <a:ext cx="277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5" name="Google Shape;869;p114">
            <a:extLst>
              <a:ext uri="{FF2B5EF4-FFF2-40B4-BE49-F238E27FC236}">
                <a16:creationId xmlns="" xmlns:a16="http://schemas.microsoft.com/office/drawing/2014/main" id="{75B624D1-E84B-4445-A598-255F93681485}"/>
              </a:ext>
            </a:extLst>
          </p:cNvPr>
          <p:cNvSpPr txBox="1"/>
          <p:nvPr/>
        </p:nvSpPr>
        <p:spPr>
          <a:xfrm>
            <a:off x="69167" y="3705134"/>
            <a:ext cx="1746800" cy="57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defTabSz="1219170">
              <a:buClr>
                <a:srgbClr val="000000"/>
              </a:buClr>
              <a:defRPr/>
            </a:pPr>
            <a:r>
              <a:rPr lang="ru" sz="1067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Первостепенность диплома</a:t>
            </a:r>
            <a:r>
              <a:rPr lang="ru" sz="1067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а не знаний</a:t>
            </a:r>
            <a:endParaRPr sz="1067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" name="Google Shape;870;p114">
            <a:extLst>
              <a:ext uri="{FF2B5EF4-FFF2-40B4-BE49-F238E27FC236}">
                <a16:creationId xmlns="" xmlns:a16="http://schemas.microsoft.com/office/drawing/2014/main" id="{810EFF6A-BF26-4208-9AC2-266CB1A781D7}"/>
              </a:ext>
            </a:extLst>
          </p:cNvPr>
          <p:cNvSpPr txBox="1"/>
          <p:nvPr/>
        </p:nvSpPr>
        <p:spPr>
          <a:xfrm>
            <a:off x="2514704" y="3705134"/>
            <a:ext cx="1644000" cy="57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" sz="1067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Разные циклы:</a:t>
            </a:r>
            <a:endParaRPr sz="1067" b="1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defTabSz="1219170">
              <a:buClr>
                <a:srgbClr val="000000"/>
              </a:buClr>
              <a:defRPr/>
            </a:pPr>
            <a:r>
              <a:rPr lang="ru" sz="1067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4 и 2,5 года</a:t>
            </a:r>
            <a:endParaRPr sz="1067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" name="Google Shape;871;p114">
            <a:extLst>
              <a:ext uri="{FF2B5EF4-FFF2-40B4-BE49-F238E27FC236}">
                <a16:creationId xmlns="" xmlns:a16="http://schemas.microsoft.com/office/drawing/2014/main" id="{872D17FB-3929-4C8B-A2DB-A48356B39AC9}"/>
              </a:ext>
            </a:extLst>
          </p:cNvPr>
          <p:cNvSpPr txBox="1"/>
          <p:nvPr/>
        </p:nvSpPr>
        <p:spPr>
          <a:xfrm>
            <a:off x="171771" y="4906367"/>
            <a:ext cx="1644000" cy="57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defTabSz="1219170">
              <a:buClr>
                <a:srgbClr val="000000"/>
              </a:buClr>
              <a:defRPr/>
            </a:pPr>
            <a:r>
              <a:rPr lang="ru" sz="1067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4 года</a:t>
            </a:r>
            <a:r>
              <a:rPr lang="ru" sz="1067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необходимо для выхода на рынок</a:t>
            </a:r>
            <a:endParaRPr sz="1067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" name="Google Shape;872;p114">
            <a:extLst>
              <a:ext uri="{FF2B5EF4-FFF2-40B4-BE49-F238E27FC236}">
                <a16:creationId xmlns="" xmlns:a16="http://schemas.microsoft.com/office/drawing/2014/main" id="{2F567259-9AC1-4E00-8439-BEE35DE601CD}"/>
              </a:ext>
            </a:extLst>
          </p:cNvPr>
          <p:cNvSpPr txBox="1"/>
          <p:nvPr/>
        </p:nvSpPr>
        <p:spPr>
          <a:xfrm>
            <a:off x="2514700" y="4518300"/>
            <a:ext cx="1668400" cy="903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" sz="1067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Быстрое насыщение рынка</a:t>
            </a:r>
            <a:endParaRPr sz="1067" b="1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defTabSz="1219170">
              <a:buClr>
                <a:srgbClr val="000000"/>
              </a:buClr>
              <a:defRPr/>
            </a:pPr>
            <a:r>
              <a:rPr lang="ru" sz="1067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МИО/ЦИО/</a:t>
            </a:r>
            <a:endParaRPr sz="1067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defTabSz="1219170">
              <a:buClr>
                <a:srgbClr val="000000"/>
              </a:buClr>
              <a:defRPr/>
            </a:pPr>
            <a:r>
              <a:rPr lang="ru" sz="1067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Рег.стандарт</a:t>
            </a:r>
            <a:endParaRPr sz="1067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" name="Google Shape;873;p114">
            <a:extLst>
              <a:ext uri="{FF2B5EF4-FFF2-40B4-BE49-F238E27FC236}">
                <a16:creationId xmlns="" xmlns:a16="http://schemas.microsoft.com/office/drawing/2014/main" id="{E5EEFC17-0654-430A-98B7-4948112BBBA0}"/>
              </a:ext>
            </a:extLst>
          </p:cNvPr>
          <p:cNvSpPr txBox="1"/>
          <p:nvPr/>
        </p:nvSpPr>
        <p:spPr>
          <a:xfrm>
            <a:off x="2514699" y="5719433"/>
            <a:ext cx="2061600" cy="903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" sz="1067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Переход от квалификации к развитию навыков высокого порядка</a:t>
            </a:r>
            <a:endParaRPr sz="1067" b="1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Google Shape;874;p114">
            <a:extLst>
              <a:ext uri="{FF2B5EF4-FFF2-40B4-BE49-F238E27FC236}">
                <a16:creationId xmlns="" xmlns:a16="http://schemas.microsoft.com/office/drawing/2014/main" id="{0FD87D57-03D5-4FC4-AEA8-03FA0606B672}"/>
              </a:ext>
            </a:extLst>
          </p:cNvPr>
          <p:cNvSpPr txBox="1"/>
          <p:nvPr/>
        </p:nvSpPr>
        <p:spPr>
          <a:xfrm>
            <a:off x="4173788" y="3705133"/>
            <a:ext cx="1644000" cy="738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defTabSz="1219170">
              <a:buClr>
                <a:srgbClr val="000000"/>
              </a:buClr>
              <a:defRPr/>
            </a:pPr>
            <a:r>
              <a:rPr lang="ru" sz="1067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Специальная подготовка </a:t>
            </a:r>
            <a:r>
              <a:rPr lang="ru" sz="1067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только для науки</a:t>
            </a:r>
            <a:endParaRPr sz="1067" b="1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" name="Google Shape;875;p114">
            <a:extLst>
              <a:ext uri="{FF2B5EF4-FFF2-40B4-BE49-F238E27FC236}">
                <a16:creationId xmlns="" xmlns:a16="http://schemas.microsoft.com/office/drawing/2014/main" id="{9F103B9F-A900-440E-9EFF-013D4CF150D2}"/>
              </a:ext>
            </a:extLst>
          </p:cNvPr>
          <p:cNvSpPr txBox="1"/>
          <p:nvPr/>
        </p:nvSpPr>
        <p:spPr>
          <a:xfrm>
            <a:off x="4173788" y="4413117"/>
            <a:ext cx="1644000" cy="738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defTabSz="1219170">
              <a:buClr>
                <a:srgbClr val="000000"/>
              </a:buClr>
              <a:defRPr/>
            </a:pPr>
            <a:r>
              <a:rPr lang="ru" sz="1067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Нет работы и мотивации для предприятий</a:t>
            </a:r>
            <a:endParaRPr sz="1067" b="1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52" name="Google Shape;876;p114">
            <a:extLst>
              <a:ext uri="{FF2B5EF4-FFF2-40B4-BE49-F238E27FC236}">
                <a16:creationId xmlns="" xmlns:a16="http://schemas.microsoft.com/office/drawing/2014/main" id="{CA2B89DD-B70A-4ABC-B550-2B92944CDD2D}"/>
              </a:ext>
            </a:extLst>
          </p:cNvPr>
          <p:cNvCxnSpPr/>
          <p:nvPr/>
        </p:nvCxnSpPr>
        <p:spPr>
          <a:xfrm>
            <a:off x="5832867" y="4793567"/>
            <a:ext cx="54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3" name="Google Shape;877;p114">
            <a:extLst>
              <a:ext uri="{FF2B5EF4-FFF2-40B4-BE49-F238E27FC236}">
                <a16:creationId xmlns="" xmlns:a16="http://schemas.microsoft.com/office/drawing/2014/main" id="{C6811F55-C3F2-48D7-8EA8-B2FAB180594B}"/>
              </a:ext>
            </a:extLst>
          </p:cNvPr>
          <p:cNvSpPr txBox="1"/>
          <p:nvPr/>
        </p:nvSpPr>
        <p:spPr>
          <a:xfrm>
            <a:off x="6440567" y="3705133"/>
            <a:ext cx="1914000" cy="738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" sz="1067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Атлас профессий</a:t>
            </a:r>
            <a:r>
              <a:rPr lang="ru" sz="1067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для узкоспециальной подготовки</a:t>
            </a:r>
            <a:endParaRPr sz="1067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" name="Google Shape;878;p114">
            <a:extLst>
              <a:ext uri="{FF2B5EF4-FFF2-40B4-BE49-F238E27FC236}">
                <a16:creationId xmlns="" xmlns:a16="http://schemas.microsoft.com/office/drawing/2014/main" id="{CF063BA2-76AA-412B-87B5-B738E7C3D2CE}"/>
              </a:ext>
            </a:extLst>
          </p:cNvPr>
          <p:cNvSpPr txBox="1"/>
          <p:nvPr/>
        </p:nvSpPr>
        <p:spPr>
          <a:xfrm>
            <a:off x="6440567" y="4490334"/>
            <a:ext cx="1914000" cy="738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" sz="1067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Больше магистров с </a:t>
            </a:r>
            <a:r>
              <a:rPr lang="ru" sz="1067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профильным образованием </a:t>
            </a:r>
            <a:endParaRPr sz="1067" b="1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Google Shape;879;p114">
            <a:extLst>
              <a:ext uri="{FF2B5EF4-FFF2-40B4-BE49-F238E27FC236}">
                <a16:creationId xmlns="" xmlns:a16="http://schemas.microsoft.com/office/drawing/2014/main" id="{94E4FD5C-7BCB-427F-9D07-F341C2C666EE}"/>
              </a:ext>
            </a:extLst>
          </p:cNvPr>
          <p:cNvSpPr txBox="1"/>
          <p:nvPr/>
        </p:nvSpPr>
        <p:spPr>
          <a:xfrm>
            <a:off x="6440567" y="5275534"/>
            <a:ext cx="1914000" cy="57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" sz="1067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Целевая </a:t>
            </a:r>
            <a:r>
              <a:rPr lang="ru" sz="1067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привязка к предприятиями</a:t>
            </a:r>
            <a:endParaRPr sz="1067" b="1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" name="Google Shape;880;p114">
            <a:extLst>
              <a:ext uri="{FF2B5EF4-FFF2-40B4-BE49-F238E27FC236}">
                <a16:creationId xmlns="" xmlns:a16="http://schemas.microsoft.com/office/drawing/2014/main" id="{4A4ECD35-7312-4D9F-8F10-589DB2291CC3}"/>
              </a:ext>
            </a:extLst>
          </p:cNvPr>
          <p:cNvSpPr txBox="1"/>
          <p:nvPr/>
        </p:nvSpPr>
        <p:spPr>
          <a:xfrm>
            <a:off x="8351497" y="3573800"/>
            <a:ext cx="1336400" cy="903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defTabSz="1219170">
              <a:buClr>
                <a:srgbClr val="000000"/>
              </a:buClr>
              <a:defRPr/>
            </a:pPr>
            <a:r>
              <a:rPr lang="ru" sz="1067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Подготовка докторов PhD </a:t>
            </a:r>
            <a:r>
              <a:rPr lang="ru" sz="1067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только для науки</a:t>
            </a:r>
            <a:endParaRPr sz="1067" b="1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" name="Google Shape;881;p114">
            <a:extLst>
              <a:ext uri="{FF2B5EF4-FFF2-40B4-BE49-F238E27FC236}">
                <a16:creationId xmlns="" xmlns:a16="http://schemas.microsoft.com/office/drawing/2014/main" id="{721084EF-2112-489D-9185-089AAD461C60}"/>
              </a:ext>
            </a:extLst>
          </p:cNvPr>
          <p:cNvSpPr txBox="1"/>
          <p:nvPr/>
        </p:nvSpPr>
        <p:spPr>
          <a:xfrm>
            <a:off x="8464231" y="4652601"/>
            <a:ext cx="1226800" cy="738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defTabSz="1219170">
              <a:buClr>
                <a:srgbClr val="000000"/>
              </a:buClr>
              <a:defRPr/>
            </a:pPr>
            <a:r>
              <a:rPr lang="ru" sz="1067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Мало докторов PhD, </a:t>
            </a:r>
            <a:r>
              <a:rPr lang="ru" sz="1067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нехватка </a:t>
            </a:r>
            <a:endParaRPr sz="1067" b="1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r" defTabSz="1219170">
              <a:buClr>
                <a:srgbClr val="000000"/>
              </a:buClr>
              <a:defRPr/>
            </a:pPr>
            <a:r>
              <a:rPr lang="ru" sz="1067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ППС </a:t>
            </a:r>
            <a:r>
              <a:rPr lang="ru" sz="1067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для вузов</a:t>
            </a:r>
            <a:endParaRPr sz="1067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58" name="Google Shape;882;p114">
            <a:extLst>
              <a:ext uri="{FF2B5EF4-FFF2-40B4-BE49-F238E27FC236}">
                <a16:creationId xmlns="" xmlns:a16="http://schemas.microsoft.com/office/drawing/2014/main" id="{A777E9C8-7B5B-4B08-BFEE-3CA062EABD71}"/>
              </a:ext>
            </a:extLst>
          </p:cNvPr>
          <p:cNvCxnSpPr/>
          <p:nvPr/>
        </p:nvCxnSpPr>
        <p:spPr>
          <a:xfrm rot="10800000">
            <a:off x="9770567" y="6046500"/>
            <a:ext cx="277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9" name="Google Shape;883;p114">
            <a:extLst>
              <a:ext uri="{FF2B5EF4-FFF2-40B4-BE49-F238E27FC236}">
                <a16:creationId xmlns="" xmlns:a16="http://schemas.microsoft.com/office/drawing/2014/main" id="{799FB0EA-C022-42CC-B8A0-C510CC3E430D}"/>
              </a:ext>
            </a:extLst>
          </p:cNvPr>
          <p:cNvSpPr txBox="1"/>
          <p:nvPr/>
        </p:nvSpPr>
        <p:spPr>
          <a:xfrm>
            <a:off x="8320915" y="5728300"/>
            <a:ext cx="1397600" cy="738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defTabSz="1219170">
              <a:buClr>
                <a:srgbClr val="000000"/>
              </a:buClr>
              <a:defRPr/>
            </a:pPr>
            <a:r>
              <a:rPr lang="ru" sz="1067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Дефицит</a:t>
            </a:r>
            <a:r>
              <a:rPr lang="ru" sz="1067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остепененных научных кадров</a:t>
            </a:r>
            <a:endParaRPr sz="1067" b="1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0" name="Google Shape;884;p114">
            <a:extLst>
              <a:ext uri="{FF2B5EF4-FFF2-40B4-BE49-F238E27FC236}">
                <a16:creationId xmlns="" xmlns:a16="http://schemas.microsoft.com/office/drawing/2014/main" id="{402BDD37-9891-4E81-841C-3B56CDAE1AC3}"/>
              </a:ext>
            </a:extLst>
          </p:cNvPr>
          <p:cNvSpPr txBox="1"/>
          <p:nvPr/>
        </p:nvSpPr>
        <p:spPr>
          <a:xfrm>
            <a:off x="10389967" y="3705134"/>
            <a:ext cx="1644000" cy="903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" sz="1067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Подготовка</a:t>
            </a:r>
            <a:r>
              <a:rPr lang="ru" sz="1067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профильных докторов</a:t>
            </a:r>
            <a:endParaRPr sz="1067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defTabSz="1219170">
              <a:buClr>
                <a:srgbClr val="000000"/>
              </a:buClr>
              <a:defRPr/>
            </a:pPr>
            <a:r>
              <a:rPr lang="ru" sz="1067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(DBA, DM, DE, LLD, EdD)</a:t>
            </a:r>
            <a:endParaRPr sz="1067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1" name="Google Shape;885;p114">
            <a:extLst>
              <a:ext uri="{FF2B5EF4-FFF2-40B4-BE49-F238E27FC236}">
                <a16:creationId xmlns="" xmlns:a16="http://schemas.microsoft.com/office/drawing/2014/main" id="{B829F79A-39E8-4CE6-A7BF-E4C7C61832F6}"/>
              </a:ext>
            </a:extLst>
          </p:cNvPr>
          <p:cNvSpPr txBox="1"/>
          <p:nvPr/>
        </p:nvSpPr>
        <p:spPr>
          <a:xfrm>
            <a:off x="10362500" y="5675633"/>
            <a:ext cx="1746800" cy="738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" sz="1067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Точечные </a:t>
            </a:r>
            <a:r>
              <a:rPr lang="ru" sz="1067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высококвалифицированные научные работы</a:t>
            </a:r>
            <a:endParaRPr sz="1067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2" name="Google Shape;886;p114">
            <a:extLst>
              <a:ext uri="{FF2B5EF4-FFF2-40B4-BE49-F238E27FC236}">
                <a16:creationId xmlns="" xmlns:a16="http://schemas.microsoft.com/office/drawing/2014/main" id="{403418D4-BB60-4F4E-A184-0C56CDFA1918}"/>
              </a:ext>
            </a:extLst>
          </p:cNvPr>
          <p:cNvSpPr/>
          <p:nvPr/>
        </p:nvSpPr>
        <p:spPr>
          <a:xfrm>
            <a:off x="1331033" y="2070267"/>
            <a:ext cx="1668400" cy="1668400"/>
          </a:xfrm>
          <a:prstGeom prst="pie">
            <a:avLst>
              <a:gd name="adj1" fmla="val 5376352"/>
              <a:gd name="adj2" fmla="val 16200000"/>
            </a:avLst>
          </a:prstGeom>
          <a:solidFill>
            <a:srgbClr val="E6B8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887;p114">
            <a:extLst>
              <a:ext uri="{FF2B5EF4-FFF2-40B4-BE49-F238E27FC236}">
                <a16:creationId xmlns="" xmlns:a16="http://schemas.microsoft.com/office/drawing/2014/main" id="{9FD9B546-750B-4A6E-9CE2-13D2F6E4E2DE}"/>
              </a:ext>
            </a:extLst>
          </p:cNvPr>
          <p:cNvSpPr/>
          <p:nvPr/>
        </p:nvSpPr>
        <p:spPr>
          <a:xfrm rot="10800000">
            <a:off x="1331033" y="2070267"/>
            <a:ext cx="1668400" cy="1668400"/>
          </a:xfrm>
          <a:prstGeom prst="pie">
            <a:avLst>
              <a:gd name="adj1" fmla="val 5400144"/>
              <a:gd name="adj2" fmla="val 10850271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888;p114">
            <a:extLst>
              <a:ext uri="{FF2B5EF4-FFF2-40B4-BE49-F238E27FC236}">
                <a16:creationId xmlns="" xmlns:a16="http://schemas.microsoft.com/office/drawing/2014/main" id="{E8814CA9-173B-41E8-B0AB-46A4F837D0EB}"/>
              </a:ext>
            </a:extLst>
          </p:cNvPr>
          <p:cNvSpPr/>
          <p:nvPr/>
        </p:nvSpPr>
        <p:spPr>
          <a:xfrm rot="-5400000">
            <a:off x="1331033" y="2070267"/>
            <a:ext cx="1668400" cy="1668400"/>
          </a:xfrm>
          <a:prstGeom prst="pie">
            <a:avLst>
              <a:gd name="adj1" fmla="val 5400144"/>
              <a:gd name="adj2" fmla="val 10775356"/>
            </a:avLst>
          </a:prstGeom>
          <a:solidFill>
            <a:srgbClr val="0B53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889;p114">
            <a:extLst>
              <a:ext uri="{FF2B5EF4-FFF2-40B4-BE49-F238E27FC236}">
                <a16:creationId xmlns="" xmlns:a16="http://schemas.microsoft.com/office/drawing/2014/main" id="{EF2167F9-1B9C-47E6-9A01-41655683E42D}"/>
              </a:ext>
            </a:extLst>
          </p:cNvPr>
          <p:cNvSpPr txBox="1"/>
          <p:nvPr/>
        </p:nvSpPr>
        <p:spPr>
          <a:xfrm rot="-2700000">
            <a:off x="981501" y="2053311"/>
            <a:ext cx="1042559" cy="38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ru" sz="933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Как есть</a:t>
            </a:r>
            <a:endParaRPr sz="933" b="1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" name="Google Shape;890;p114">
            <a:extLst>
              <a:ext uri="{FF2B5EF4-FFF2-40B4-BE49-F238E27FC236}">
                <a16:creationId xmlns="" xmlns:a16="http://schemas.microsoft.com/office/drawing/2014/main" id="{1A336F46-4104-4C3A-8092-CFBE57A0A970}"/>
              </a:ext>
            </a:extLst>
          </p:cNvPr>
          <p:cNvSpPr txBox="1"/>
          <p:nvPr/>
        </p:nvSpPr>
        <p:spPr>
          <a:xfrm rot="2700000">
            <a:off x="2282167" y="2053127"/>
            <a:ext cx="1042559" cy="38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ru" sz="933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Как надо</a:t>
            </a:r>
            <a:endParaRPr sz="933" b="1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7" name="Google Shape;891;p114">
            <a:extLst>
              <a:ext uri="{FF2B5EF4-FFF2-40B4-BE49-F238E27FC236}">
                <a16:creationId xmlns="" xmlns:a16="http://schemas.microsoft.com/office/drawing/2014/main" id="{827EEE7D-39BA-4BAD-9856-E6C971E1E138}"/>
              </a:ext>
            </a:extLst>
          </p:cNvPr>
          <p:cNvSpPr txBox="1"/>
          <p:nvPr/>
        </p:nvSpPr>
        <p:spPr>
          <a:xfrm>
            <a:off x="996367" y="2499118"/>
            <a:ext cx="12268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defTabSz="1219170">
              <a:buClr>
                <a:srgbClr val="000000"/>
              </a:buClr>
              <a:defRPr/>
            </a:pPr>
            <a:r>
              <a:rPr lang="ru" sz="1467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90%</a:t>
            </a:r>
            <a:endParaRPr sz="1467" b="1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r" defTabSz="1219170">
              <a:buClr>
                <a:srgbClr val="000000"/>
              </a:buClr>
              <a:defRPr/>
            </a:pPr>
            <a:r>
              <a:rPr lang="ru" sz="1333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6 ISCED</a:t>
            </a:r>
            <a:endParaRPr sz="1333" b="1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8" name="Google Shape;892;p114">
            <a:extLst>
              <a:ext uri="{FF2B5EF4-FFF2-40B4-BE49-F238E27FC236}">
                <a16:creationId xmlns="" xmlns:a16="http://schemas.microsoft.com/office/drawing/2014/main" id="{1932E0B7-E710-4816-BB1C-9D5599B54B19}"/>
              </a:ext>
            </a:extLst>
          </p:cNvPr>
          <p:cNvSpPr txBox="1"/>
          <p:nvPr/>
        </p:nvSpPr>
        <p:spPr>
          <a:xfrm>
            <a:off x="2165235" y="2242768"/>
            <a:ext cx="790400" cy="533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" sz="933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45%</a:t>
            </a:r>
            <a:endParaRPr sz="933" b="1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defTabSz="1219170">
              <a:buClr>
                <a:srgbClr val="000000"/>
              </a:buClr>
              <a:defRPr/>
            </a:pPr>
            <a:r>
              <a:rPr lang="ru" sz="933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6 ISCED</a:t>
            </a:r>
            <a:endParaRPr sz="933" b="1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9" name="Google Shape;893;p114">
            <a:extLst>
              <a:ext uri="{FF2B5EF4-FFF2-40B4-BE49-F238E27FC236}">
                <a16:creationId xmlns="" xmlns:a16="http://schemas.microsoft.com/office/drawing/2014/main" id="{3333ADF8-6E2E-47C5-9B59-24DEC19E7A6A}"/>
              </a:ext>
            </a:extLst>
          </p:cNvPr>
          <p:cNvSpPr txBox="1"/>
          <p:nvPr/>
        </p:nvSpPr>
        <p:spPr>
          <a:xfrm>
            <a:off x="2165235" y="2973952"/>
            <a:ext cx="790400" cy="533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" sz="933" b="1" ker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30%</a:t>
            </a:r>
            <a:endParaRPr sz="933" b="1" ker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defTabSz="1219170">
              <a:buClr>
                <a:srgbClr val="000000"/>
              </a:buClr>
              <a:defRPr/>
            </a:pPr>
            <a:r>
              <a:rPr lang="ru" sz="933" b="1" ker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5 ISCED</a:t>
            </a:r>
            <a:endParaRPr sz="933" b="1" ker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70" name="Google Shape;894;p114">
            <a:extLst>
              <a:ext uri="{FF2B5EF4-FFF2-40B4-BE49-F238E27FC236}">
                <a16:creationId xmlns="" xmlns:a16="http://schemas.microsoft.com/office/drawing/2014/main" id="{EAF0F054-558A-428C-87DE-AF9F7FD2D2A8}"/>
              </a:ext>
            </a:extLst>
          </p:cNvPr>
          <p:cNvCxnSpPr/>
          <p:nvPr/>
        </p:nvCxnSpPr>
        <p:spPr>
          <a:xfrm rot="10800000">
            <a:off x="3095833" y="3140700"/>
            <a:ext cx="441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1" name="Google Shape;895;p114">
            <a:extLst>
              <a:ext uri="{FF2B5EF4-FFF2-40B4-BE49-F238E27FC236}">
                <a16:creationId xmlns="" xmlns:a16="http://schemas.microsoft.com/office/drawing/2014/main" id="{2DF3615F-5CCD-459B-90C6-ABD7784E0161}"/>
              </a:ext>
            </a:extLst>
          </p:cNvPr>
          <p:cNvSpPr txBox="1"/>
          <p:nvPr/>
        </p:nvSpPr>
        <p:spPr>
          <a:xfrm>
            <a:off x="3406900" y="2945834"/>
            <a:ext cx="739200" cy="38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ru" sz="933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Рынок</a:t>
            </a:r>
            <a:endParaRPr sz="933" b="1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2" name="Google Shape;896;p114">
            <a:extLst>
              <a:ext uri="{FF2B5EF4-FFF2-40B4-BE49-F238E27FC236}">
                <a16:creationId xmlns="" xmlns:a16="http://schemas.microsoft.com/office/drawing/2014/main" id="{36A77CEF-B756-471E-9CE5-6CF541F86EFC}"/>
              </a:ext>
            </a:extLst>
          </p:cNvPr>
          <p:cNvSpPr txBox="1"/>
          <p:nvPr/>
        </p:nvSpPr>
        <p:spPr>
          <a:xfrm rot="-2700000">
            <a:off x="4913101" y="2027444"/>
            <a:ext cx="1042559" cy="38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ru" sz="933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Как есть</a:t>
            </a:r>
            <a:endParaRPr sz="933" b="1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3" name="Google Shape;897;p114">
            <a:extLst>
              <a:ext uri="{FF2B5EF4-FFF2-40B4-BE49-F238E27FC236}">
                <a16:creationId xmlns="" xmlns:a16="http://schemas.microsoft.com/office/drawing/2014/main" id="{79E1423E-BE4C-42B4-8DD7-D2348CCA7262}"/>
              </a:ext>
            </a:extLst>
          </p:cNvPr>
          <p:cNvSpPr txBox="1"/>
          <p:nvPr/>
        </p:nvSpPr>
        <p:spPr>
          <a:xfrm rot="2700000">
            <a:off x="6213767" y="2027260"/>
            <a:ext cx="1042559" cy="38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ru" sz="933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Как надо</a:t>
            </a:r>
            <a:endParaRPr sz="933" b="1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4" name="Google Shape;898;p114">
            <a:extLst>
              <a:ext uri="{FF2B5EF4-FFF2-40B4-BE49-F238E27FC236}">
                <a16:creationId xmlns="" xmlns:a16="http://schemas.microsoft.com/office/drawing/2014/main" id="{C9345805-5380-46FA-90CA-512FDE41EAD7}"/>
              </a:ext>
            </a:extLst>
          </p:cNvPr>
          <p:cNvSpPr txBox="1"/>
          <p:nvPr/>
        </p:nvSpPr>
        <p:spPr>
          <a:xfrm>
            <a:off x="6096835" y="2259867"/>
            <a:ext cx="790400" cy="51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" sz="933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12%</a:t>
            </a:r>
            <a:endParaRPr sz="933" b="1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defTabSz="1219170">
              <a:buClr>
                <a:srgbClr val="000000"/>
              </a:buClr>
              <a:defRPr/>
            </a:pPr>
            <a:r>
              <a:rPr lang="ru" sz="800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НАУЧНАЯ</a:t>
            </a:r>
            <a:endParaRPr sz="800" b="1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5" name="Google Shape;899;p114">
            <a:extLst>
              <a:ext uri="{FF2B5EF4-FFF2-40B4-BE49-F238E27FC236}">
                <a16:creationId xmlns="" xmlns:a16="http://schemas.microsoft.com/office/drawing/2014/main" id="{EAA9FCD4-4A32-4EB2-ADA4-25836DB0A572}"/>
              </a:ext>
            </a:extLst>
          </p:cNvPr>
          <p:cNvSpPr txBox="1"/>
          <p:nvPr/>
        </p:nvSpPr>
        <p:spPr>
          <a:xfrm>
            <a:off x="6096835" y="2948084"/>
            <a:ext cx="790400" cy="635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" sz="933" b="1" ker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10%</a:t>
            </a:r>
            <a:endParaRPr sz="933" b="1" ker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defTabSz="1219170">
              <a:buClr>
                <a:srgbClr val="000000"/>
              </a:buClr>
              <a:defRPr/>
            </a:pPr>
            <a:r>
              <a:rPr lang="ru" sz="800" b="1" ker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ПРОФИЛЬНАЯ</a:t>
            </a:r>
            <a:endParaRPr sz="800" b="1" ker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76" name="Google Shape;900;p114">
            <a:extLst>
              <a:ext uri="{FF2B5EF4-FFF2-40B4-BE49-F238E27FC236}">
                <a16:creationId xmlns="" xmlns:a16="http://schemas.microsoft.com/office/drawing/2014/main" id="{04DED980-1691-4C38-B41F-FC2E0BB54345}"/>
              </a:ext>
            </a:extLst>
          </p:cNvPr>
          <p:cNvCxnSpPr/>
          <p:nvPr/>
        </p:nvCxnSpPr>
        <p:spPr>
          <a:xfrm rot="10800000">
            <a:off x="7027433" y="3114833"/>
            <a:ext cx="441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7" name="Google Shape;901;p114">
            <a:extLst>
              <a:ext uri="{FF2B5EF4-FFF2-40B4-BE49-F238E27FC236}">
                <a16:creationId xmlns="" xmlns:a16="http://schemas.microsoft.com/office/drawing/2014/main" id="{3B6981B7-60C0-4DE9-B994-2BC7500223ED}"/>
              </a:ext>
            </a:extLst>
          </p:cNvPr>
          <p:cNvSpPr txBox="1"/>
          <p:nvPr/>
        </p:nvSpPr>
        <p:spPr>
          <a:xfrm>
            <a:off x="7338500" y="2919967"/>
            <a:ext cx="739200" cy="38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ru" sz="933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Рынок</a:t>
            </a:r>
            <a:endParaRPr sz="933" b="1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8" name="Google Shape;902;p114">
            <a:extLst>
              <a:ext uri="{FF2B5EF4-FFF2-40B4-BE49-F238E27FC236}">
                <a16:creationId xmlns="" xmlns:a16="http://schemas.microsoft.com/office/drawing/2014/main" id="{81CDAB1B-8BC5-456B-A79E-D7E93CECD860}"/>
              </a:ext>
            </a:extLst>
          </p:cNvPr>
          <p:cNvSpPr txBox="1"/>
          <p:nvPr/>
        </p:nvSpPr>
        <p:spPr>
          <a:xfrm>
            <a:off x="5299135" y="2242367"/>
            <a:ext cx="790400" cy="51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defTabSz="1219170">
              <a:buClr>
                <a:srgbClr val="000000"/>
              </a:buClr>
              <a:defRPr/>
            </a:pPr>
            <a:r>
              <a:rPr lang="ru" sz="933" b="1" ker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8%</a:t>
            </a:r>
            <a:endParaRPr sz="933" b="1" ker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r" defTabSz="1219170">
              <a:buClr>
                <a:srgbClr val="000000"/>
              </a:buClr>
              <a:defRPr/>
            </a:pPr>
            <a:r>
              <a:rPr lang="ru" sz="800" b="1" ker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НАУЧНАЯ</a:t>
            </a:r>
            <a:endParaRPr sz="800" b="1" ker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9" name="Google Shape;903;p114">
            <a:extLst>
              <a:ext uri="{FF2B5EF4-FFF2-40B4-BE49-F238E27FC236}">
                <a16:creationId xmlns="" xmlns:a16="http://schemas.microsoft.com/office/drawing/2014/main" id="{AF680DA3-1698-46B5-AB2E-E4795046F600}"/>
              </a:ext>
            </a:extLst>
          </p:cNvPr>
          <p:cNvSpPr txBox="1"/>
          <p:nvPr/>
        </p:nvSpPr>
        <p:spPr>
          <a:xfrm>
            <a:off x="5299135" y="2930584"/>
            <a:ext cx="790400" cy="635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defTabSz="1219170">
              <a:buClr>
                <a:srgbClr val="000000"/>
              </a:buClr>
              <a:defRPr/>
            </a:pPr>
            <a:r>
              <a:rPr lang="ru" sz="933" b="1" ker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1%</a:t>
            </a:r>
            <a:endParaRPr sz="933" b="1" ker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r" defTabSz="1219170">
              <a:buClr>
                <a:srgbClr val="000000"/>
              </a:buClr>
              <a:defRPr/>
            </a:pPr>
            <a:r>
              <a:rPr lang="ru" sz="800" b="1" ker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ПРОФИЛЬНАЯ</a:t>
            </a:r>
            <a:endParaRPr sz="800" b="1" ker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" name="Google Shape;904;p114">
            <a:extLst>
              <a:ext uri="{FF2B5EF4-FFF2-40B4-BE49-F238E27FC236}">
                <a16:creationId xmlns="" xmlns:a16="http://schemas.microsoft.com/office/drawing/2014/main" id="{D51EE69F-C570-4240-83D3-351FE0D68883}"/>
              </a:ext>
            </a:extLst>
          </p:cNvPr>
          <p:cNvSpPr/>
          <p:nvPr/>
        </p:nvSpPr>
        <p:spPr>
          <a:xfrm>
            <a:off x="9298467" y="2177900"/>
            <a:ext cx="1508800" cy="1508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905;p114">
            <a:extLst>
              <a:ext uri="{FF2B5EF4-FFF2-40B4-BE49-F238E27FC236}">
                <a16:creationId xmlns="" xmlns:a16="http://schemas.microsoft.com/office/drawing/2014/main" id="{0EB84D09-75FB-4BE1-81D9-F09329E2ABA3}"/>
              </a:ext>
            </a:extLst>
          </p:cNvPr>
          <p:cNvSpPr/>
          <p:nvPr/>
        </p:nvSpPr>
        <p:spPr>
          <a:xfrm>
            <a:off x="9218667" y="2090600"/>
            <a:ext cx="1668400" cy="1668400"/>
          </a:xfrm>
          <a:prstGeom prst="pie">
            <a:avLst>
              <a:gd name="adj1" fmla="val 5376352"/>
              <a:gd name="adj2" fmla="val 16200000"/>
            </a:avLst>
          </a:prstGeom>
          <a:solidFill>
            <a:srgbClr val="E6B8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906;p114">
            <a:extLst>
              <a:ext uri="{FF2B5EF4-FFF2-40B4-BE49-F238E27FC236}">
                <a16:creationId xmlns="" xmlns:a16="http://schemas.microsoft.com/office/drawing/2014/main" id="{EADA9E40-691B-4879-9627-A2BFA39D1470}"/>
              </a:ext>
            </a:extLst>
          </p:cNvPr>
          <p:cNvSpPr/>
          <p:nvPr/>
        </p:nvSpPr>
        <p:spPr>
          <a:xfrm rot="10800000">
            <a:off x="9218667" y="2090600"/>
            <a:ext cx="1668400" cy="1668400"/>
          </a:xfrm>
          <a:prstGeom prst="pie">
            <a:avLst>
              <a:gd name="adj1" fmla="val 5400144"/>
              <a:gd name="adj2" fmla="val 10850271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907;p114">
            <a:extLst>
              <a:ext uri="{FF2B5EF4-FFF2-40B4-BE49-F238E27FC236}">
                <a16:creationId xmlns="" xmlns:a16="http://schemas.microsoft.com/office/drawing/2014/main" id="{25E316AB-C7B0-4B8F-AF65-F0BD5A544974}"/>
              </a:ext>
            </a:extLst>
          </p:cNvPr>
          <p:cNvSpPr/>
          <p:nvPr/>
        </p:nvSpPr>
        <p:spPr>
          <a:xfrm rot="-5400000">
            <a:off x="9218667" y="2090600"/>
            <a:ext cx="1668400" cy="1668400"/>
          </a:xfrm>
          <a:prstGeom prst="pie">
            <a:avLst>
              <a:gd name="adj1" fmla="val 5400144"/>
              <a:gd name="adj2" fmla="val 10775356"/>
            </a:avLst>
          </a:prstGeom>
          <a:solidFill>
            <a:srgbClr val="0B53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908;p114">
            <a:extLst>
              <a:ext uri="{FF2B5EF4-FFF2-40B4-BE49-F238E27FC236}">
                <a16:creationId xmlns="" xmlns:a16="http://schemas.microsoft.com/office/drawing/2014/main" id="{B7C782DB-9BF5-4940-9244-1338DAA46F23}"/>
              </a:ext>
            </a:extLst>
          </p:cNvPr>
          <p:cNvSpPr txBox="1"/>
          <p:nvPr/>
        </p:nvSpPr>
        <p:spPr>
          <a:xfrm rot="-2700000">
            <a:off x="8869134" y="2073644"/>
            <a:ext cx="1042559" cy="38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ru" sz="933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Как есть</a:t>
            </a:r>
            <a:endParaRPr sz="933" b="1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5" name="Google Shape;909;p114">
            <a:extLst>
              <a:ext uri="{FF2B5EF4-FFF2-40B4-BE49-F238E27FC236}">
                <a16:creationId xmlns="" xmlns:a16="http://schemas.microsoft.com/office/drawing/2014/main" id="{F3EDBA7D-7424-4FF6-92B9-54C5724CFA7B}"/>
              </a:ext>
            </a:extLst>
          </p:cNvPr>
          <p:cNvSpPr txBox="1"/>
          <p:nvPr/>
        </p:nvSpPr>
        <p:spPr>
          <a:xfrm rot="2700000">
            <a:off x="10169801" y="2073460"/>
            <a:ext cx="1042559" cy="38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ru" sz="933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Как надо</a:t>
            </a:r>
            <a:endParaRPr sz="933" b="1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6" name="Google Shape;910;p114">
            <a:extLst>
              <a:ext uri="{FF2B5EF4-FFF2-40B4-BE49-F238E27FC236}">
                <a16:creationId xmlns="" xmlns:a16="http://schemas.microsoft.com/office/drawing/2014/main" id="{FB9C210C-5580-4E4D-9073-E672EAF550CC}"/>
              </a:ext>
            </a:extLst>
          </p:cNvPr>
          <p:cNvSpPr txBox="1"/>
          <p:nvPr/>
        </p:nvSpPr>
        <p:spPr>
          <a:xfrm>
            <a:off x="9204327" y="2612100"/>
            <a:ext cx="790400" cy="697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defTabSz="1219170">
              <a:buClr>
                <a:srgbClr val="000000"/>
              </a:buClr>
              <a:defRPr/>
            </a:pPr>
            <a:r>
              <a:rPr lang="ru" sz="1467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1%</a:t>
            </a:r>
            <a:endParaRPr sz="1467" b="1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r" defTabSz="1219170">
              <a:buClr>
                <a:srgbClr val="000000"/>
              </a:buClr>
              <a:defRPr/>
            </a:pPr>
            <a:r>
              <a:rPr lang="ru" sz="1467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PhD</a:t>
            </a:r>
            <a:endParaRPr sz="1467" b="1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7" name="Google Shape;911;p114">
            <a:extLst>
              <a:ext uri="{FF2B5EF4-FFF2-40B4-BE49-F238E27FC236}">
                <a16:creationId xmlns="" xmlns:a16="http://schemas.microsoft.com/office/drawing/2014/main" id="{41E78CA0-7D0A-45CD-AA6A-CC769A98BF48}"/>
              </a:ext>
            </a:extLst>
          </p:cNvPr>
          <p:cNvSpPr txBox="1"/>
          <p:nvPr/>
        </p:nvSpPr>
        <p:spPr>
          <a:xfrm>
            <a:off x="10052868" y="2263100"/>
            <a:ext cx="790400" cy="533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" sz="933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2%</a:t>
            </a:r>
            <a:endParaRPr sz="933" b="1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defTabSz="1219170">
              <a:buClr>
                <a:srgbClr val="000000"/>
              </a:buClr>
              <a:defRPr/>
            </a:pPr>
            <a:r>
              <a:rPr lang="ru" sz="933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PhD</a:t>
            </a:r>
            <a:endParaRPr sz="933" b="1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8" name="Google Shape;912;p114">
            <a:extLst>
              <a:ext uri="{FF2B5EF4-FFF2-40B4-BE49-F238E27FC236}">
                <a16:creationId xmlns="" xmlns:a16="http://schemas.microsoft.com/office/drawing/2014/main" id="{64841AEA-1AE5-4E25-9697-4F2A6392572D}"/>
              </a:ext>
            </a:extLst>
          </p:cNvPr>
          <p:cNvSpPr txBox="1"/>
          <p:nvPr/>
        </p:nvSpPr>
        <p:spPr>
          <a:xfrm>
            <a:off x="10052868" y="2994285"/>
            <a:ext cx="790400" cy="67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" sz="933" b="1" ker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1%</a:t>
            </a:r>
            <a:endParaRPr sz="933" b="1" ker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defTabSz="1219170">
              <a:buClr>
                <a:srgbClr val="000000"/>
              </a:buClr>
              <a:defRPr/>
            </a:pPr>
            <a:r>
              <a:rPr lang="ru" sz="933" b="1" ker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PROF DOC</a:t>
            </a:r>
            <a:endParaRPr sz="933" b="1" ker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89" name="Google Shape;913;p114">
            <a:extLst>
              <a:ext uri="{FF2B5EF4-FFF2-40B4-BE49-F238E27FC236}">
                <a16:creationId xmlns="" xmlns:a16="http://schemas.microsoft.com/office/drawing/2014/main" id="{0E5B4A6E-07F6-4369-9530-7AB296EB8030}"/>
              </a:ext>
            </a:extLst>
          </p:cNvPr>
          <p:cNvCxnSpPr/>
          <p:nvPr/>
        </p:nvCxnSpPr>
        <p:spPr>
          <a:xfrm rot="10800000">
            <a:off x="10983467" y="3161033"/>
            <a:ext cx="441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0" name="Google Shape;914;p114">
            <a:extLst>
              <a:ext uri="{FF2B5EF4-FFF2-40B4-BE49-F238E27FC236}">
                <a16:creationId xmlns="" xmlns:a16="http://schemas.microsoft.com/office/drawing/2014/main" id="{B9A4BF10-1CEF-4DCD-96EC-98A3CC10EBBF}"/>
              </a:ext>
            </a:extLst>
          </p:cNvPr>
          <p:cNvSpPr txBox="1"/>
          <p:nvPr/>
        </p:nvSpPr>
        <p:spPr>
          <a:xfrm>
            <a:off x="11294533" y="2966167"/>
            <a:ext cx="739200" cy="38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ru" sz="933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Рынок</a:t>
            </a:r>
            <a:endParaRPr sz="933" b="1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91" name="Google Shape;915;p114">
            <a:extLst>
              <a:ext uri="{FF2B5EF4-FFF2-40B4-BE49-F238E27FC236}">
                <a16:creationId xmlns="" xmlns:a16="http://schemas.microsoft.com/office/drawing/2014/main" id="{9D889FA9-4EEC-423D-BDCE-220FE7365141}"/>
              </a:ext>
            </a:extLst>
          </p:cNvPr>
          <p:cNvCxnSpPr/>
          <p:nvPr/>
        </p:nvCxnSpPr>
        <p:spPr>
          <a:xfrm>
            <a:off x="4220300" y="1488633"/>
            <a:ext cx="0" cy="52752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dash"/>
            <a:round/>
            <a:headEnd type="oval" w="med" len="med"/>
            <a:tailEnd type="oval" w="med" len="med"/>
          </a:ln>
        </p:spPr>
      </p:cxnSp>
      <p:cxnSp>
        <p:nvCxnSpPr>
          <p:cNvPr id="92" name="Google Shape;916;p114">
            <a:extLst>
              <a:ext uri="{FF2B5EF4-FFF2-40B4-BE49-F238E27FC236}">
                <a16:creationId xmlns="" xmlns:a16="http://schemas.microsoft.com/office/drawing/2014/main" id="{FA123BD3-8248-45CB-93A5-A96FD54528DB}"/>
              </a:ext>
            </a:extLst>
          </p:cNvPr>
          <p:cNvCxnSpPr/>
          <p:nvPr/>
        </p:nvCxnSpPr>
        <p:spPr>
          <a:xfrm>
            <a:off x="8268867" y="1488633"/>
            <a:ext cx="0" cy="52752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dash"/>
            <a:round/>
            <a:headEnd type="oval" w="med" len="med"/>
            <a:tailEnd type="oval" w="med" len="med"/>
          </a:ln>
        </p:spPr>
      </p:cxnSp>
      <p:sp>
        <p:nvSpPr>
          <p:cNvPr id="93" name="Google Shape;917;p114">
            <a:extLst>
              <a:ext uri="{FF2B5EF4-FFF2-40B4-BE49-F238E27FC236}">
                <a16:creationId xmlns="" xmlns:a16="http://schemas.microsoft.com/office/drawing/2014/main" id="{E1B88CB2-F087-4612-8AB2-5BBADAA4139C}"/>
              </a:ext>
            </a:extLst>
          </p:cNvPr>
          <p:cNvSpPr txBox="1"/>
          <p:nvPr/>
        </p:nvSpPr>
        <p:spPr>
          <a:xfrm>
            <a:off x="159767" y="2246001"/>
            <a:ext cx="1226800" cy="57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" sz="1067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 мире:</a:t>
            </a:r>
            <a:endParaRPr sz="1067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defTabSz="1219170">
              <a:buClr>
                <a:srgbClr val="000000"/>
              </a:buClr>
              <a:defRPr/>
            </a:pPr>
            <a:r>
              <a:rPr lang="ru" sz="1067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54,5%</a:t>
            </a:r>
            <a:endParaRPr sz="1067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4" name="Google Shape;918;p114">
            <a:extLst>
              <a:ext uri="{FF2B5EF4-FFF2-40B4-BE49-F238E27FC236}">
                <a16:creationId xmlns="" xmlns:a16="http://schemas.microsoft.com/office/drawing/2014/main" id="{B5E3E3A8-A53A-4C28-852F-447D11FBC41B}"/>
              </a:ext>
            </a:extLst>
          </p:cNvPr>
          <p:cNvSpPr txBox="1"/>
          <p:nvPr/>
        </p:nvSpPr>
        <p:spPr>
          <a:xfrm>
            <a:off x="4214316" y="2303867"/>
            <a:ext cx="1226800" cy="718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" sz="1067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 мире:</a:t>
            </a:r>
            <a:endParaRPr sz="1067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defTabSz="1219170">
              <a:buClr>
                <a:srgbClr val="000000"/>
              </a:buClr>
              <a:defRPr/>
            </a:pPr>
            <a:r>
              <a:rPr lang="ru" sz="1067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42,4%</a:t>
            </a:r>
            <a:endParaRPr sz="1067" b="1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defTabSz="1219170">
              <a:buClr>
                <a:srgbClr val="000000"/>
              </a:buClr>
              <a:defRPr/>
            </a:pPr>
            <a:endParaRPr sz="933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" name="Google Shape;919;p114">
            <a:extLst>
              <a:ext uri="{FF2B5EF4-FFF2-40B4-BE49-F238E27FC236}">
                <a16:creationId xmlns="" xmlns:a16="http://schemas.microsoft.com/office/drawing/2014/main" id="{65980AF2-85D6-482A-891C-F54E7E60992E}"/>
              </a:ext>
            </a:extLst>
          </p:cNvPr>
          <p:cNvSpPr txBox="1"/>
          <p:nvPr/>
        </p:nvSpPr>
        <p:spPr>
          <a:xfrm>
            <a:off x="8268849" y="2337451"/>
            <a:ext cx="12268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" sz="1067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 мире:</a:t>
            </a:r>
            <a:endParaRPr sz="1067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defTabSz="1219170">
              <a:buClr>
                <a:srgbClr val="000000"/>
              </a:buClr>
              <a:defRPr/>
            </a:pPr>
            <a:r>
              <a:rPr lang="ru" sz="1067" b="1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3%</a:t>
            </a:r>
            <a:endParaRPr sz="1067" b="1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defTabSz="1219170">
              <a:buClr>
                <a:srgbClr val="000000"/>
              </a:buClr>
              <a:defRPr/>
            </a:pPr>
            <a:endParaRPr sz="933" b="1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defTabSz="1219170">
              <a:buClr>
                <a:srgbClr val="000000"/>
              </a:buClr>
              <a:defRPr/>
            </a:pPr>
            <a:endParaRPr sz="933" ker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11695610" y="648866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6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24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5CC6B5F7-2730-4A4B-8515-B28E97CC5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3DE8498-0DAE-4806-B5BC-3C7370C1CE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54"/>
          <a:stretch/>
        </p:blipFill>
        <p:spPr>
          <a:xfrm>
            <a:off x="0" y="0"/>
            <a:ext cx="12192000" cy="103868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BC9FB58-8F93-4A01-98FB-9DA038CCFA8B}"/>
              </a:ext>
            </a:extLst>
          </p:cNvPr>
          <p:cNvSpPr/>
          <p:nvPr/>
        </p:nvSpPr>
        <p:spPr>
          <a:xfrm>
            <a:off x="319596" y="288401"/>
            <a:ext cx="9061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ПРИОРИТЕТНЫЕ ЗАДАЧИ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ВЫСШЕГО ОБРАЗОВАНИЯ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AA4E757-8353-4E5E-9E04-3DE72439B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255924"/>
            <a:ext cx="1764739" cy="526621"/>
          </a:xfrm>
          <a:prstGeom prst="rect">
            <a:avLst/>
          </a:prstGeom>
        </p:spPr>
      </p:pic>
      <p:sp>
        <p:nvSpPr>
          <p:cNvPr id="96" name="Google Shape;682;p107">
            <a:extLst>
              <a:ext uri="{FF2B5EF4-FFF2-40B4-BE49-F238E27FC236}">
                <a16:creationId xmlns="" xmlns:a16="http://schemas.microsoft.com/office/drawing/2014/main" id="{A06CDA7D-FA6F-453F-90F3-074D9B21C3C8}"/>
              </a:ext>
            </a:extLst>
          </p:cNvPr>
          <p:cNvSpPr/>
          <p:nvPr/>
        </p:nvSpPr>
        <p:spPr>
          <a:xfrm>
            <a:off x="958789" y="5478069"/>
            <a:ext cx="4107481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1C4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ЦИФРОВИЗАЦИЯ ВЫСШЕГО ОБРАЗОВАНИЯ</a:t>
            </a:r>
          </a:p>
          <a:p>
            <a:pPr marL="177800" lvl="0" indent="-171450">
              <a:buClr>
                <a:schemeClr val="dk1"/>
              </a:buClr>
              <a:buSzPts val="900"/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Формирование цифровой архитектуры университетов</a:t>
            </a:r>
          </a:p>
          <a:p>
            <a:pPr marL="177800" marR="0" lvl="0" indent="-171450" algn="l" rtl="0">
              <a:spcAft>
                <a:spcPts val="0"/>
              </a:spcAft>
              <a:buClr>
                <a:schemeClr val="dk1"/>
              </a:buClr>
              <a:buSzPts val="900"/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Развитие новых моделей </a:t>
            </a:r>
            <a:r>
              <a:rPr lang="ru-RU" sz="12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цифрового университета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97" name="Google Shape;684;p107">
            <a:extLst>
              <a:ext uri="{FF2B5EF4-FFF2-40B4-BE49-F238E27FC236}">
                <a16:creationId xmlns="" xmlns:a16="http://schemas.microsoft.com/office/drawing/2014/main" id="{747215B2-4EEA-4167-A15C-06365B3F4A39}"/>
              </a:ext>
            </a:extLst>
          </p:cNvPr>
          <p:cNvSpPr/>
          <p:nvPr/>
        </p:nvSpPr>
        <p:spPr>
          <a:xfrm>
            <a:off x="940436" y="1305661"/>
            <a:ext cx="5038108" cy="1038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1C4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МАССИФИКАЦИЯ И ДОСТУПНОСТЬ ВЫСШЕГО ОБРАЗОВАНИЯ</a:t>
            </a:r>
            <a:endParaRPr sz="1200" dirty="0">
              <a:solidFill>
                <a:srgbClr val="1C458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177800" marR="0" lvl="0" indent="-171450" algn="l" rtl="0">
              <a:spcAft>
                <a:spcPts val="0"/>
              </a:spcAft>
              <a:buClr>
                <a:schemeClr val="dk1"/>
              </a:buClr>
              <a:buSzPts val="900"/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Дифференциация грантов</a:t>
            </a:r>
          </a:p>
          <a:p>
            <a:pPr marL="177800" marR="0" lvl="0" indent="-171450" algn="l" rtl="0">
              <a:spcAft>
                <a:spcPts val="0"/>
              </a:spcAft>
              <a:buClr>
                <a:schemeClr val="dk1"/>
              </a:buClr>
              <a:buSzPts val="900"/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Внедрение нового образовательного счета</a:t>
            </a:r>
          </a:p>
          <a:p>
            <a:pPr marL="177800" marR="0" lvl="0" indent="-171450" algn="l" rtl="0">
              <a:spcAft>
                <a:spcPts val="0"/>
              </a:spcAft>
              <a:buClr>
                <a:schemeClr val="dk1"/>
              </a:buClr>
              <a:buSzPts val="900"/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Новая модель ЕНТ</a:t>
            </a:r>
          </a:p>
          <a:p>
            <a:pPr marL="177800" lvl="0" indent="-171450">
              <a:buClr>
                <a:schemeClr val="dk1"/>
              </a:buClr>
              <a:buSzPts val="900"/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Сбалансированный подход к </a:t>
            </a:r>
            <a:r>
              <a:rPr lang="ru-RU" sz="12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массификации</a:t>
            </a:r>
            <a:endParaRPr sz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98" name="Google Shape;689;p107">
            <a:extLst>
              <a:ext uri="{FF2B5EF4-FFF2-40B4-BE49-F238E27FC236}">
                <a16:creationId xmlns="" xmlns:a16="http://schemas.microsoft.com/office/drawing/2014/main" id="{8EC2E713-5E93-4B9D-B208-D16D7DB6D185}"/>
              </a:ext>
            </a:extLst>
          </p:cNvPr>
          <p:cNvSpPr/>
          <p:nvPr/>
        </p:nvSpPr>
        <p:spPr>
          <a:xfrm>
            <a:off x="958788" y="2726121"/>
            <a:ext cx="5020174" cy="9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1C4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ОБЕСПЕЧЕНИЕ КАЧЕСТВА</a:t>
            </a:r>
            <a:endParaRPr sz="1200" dirty="0">
              <a:solidFill>
                <a:srgbClr val="1C458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177800" lvl="0" indent="-171450">
              <a:buClr>
                <a:schemeClr val="dk1"/>
              </a:buClr>
              <a:buSzPts val="900"/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Формирование культуры качества</a:t>
            </a:r>
          </a:p>
          <a:p>
            <a:pPr marL="177800" indent="-171450">
              <a:buClr>
                <a:schemeClr val="dk1"/>
              </a:buClr>
              <a:buSzPts val="900"/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Национальная модель обеспечения качества образования </a:t>
            </a:r>
          </a:p>
          <a:p>
            <a:pPr marL="177800" marR="0" lvl="0" indent="-171450" algn="l" rtl="0">
              <a:spcAft>
                <a:spcPts val="0"/>
              </a:spcAft>
              <a:buClr>
                <a:schemeClr val="dk1"/>
              </a:buClr>
              <a:buSzPts val="900"/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Внутреннее и внешнее обеспечение качества</a:t>
            </a:r>
          </a:p>
        </p:txBody>
      </p:sp>
      <p:sp>
        <p:nvSpPr>
          <p:cNvPr id="99" name="Google Shape;691;p107">
            <a:extLst>
              <a:ext uri="{FF2B5EF4-FFF2-40B4-BE49-F238E27FC236}">
                <a16:creationId xmlns="" xmlns:a16="http://schemas.microsoft.com/office/drawing/2014/main" id="{D6561C55-B880-487B-8B5A-DF1F7FB3A386}"/>
              </a:ext>
            </a:extLst>
          </p:cNvPr>
          <p:cNvSpPr/>
          <p:nvPr/>
        </p:nvSpPr>
        <p:spPr>
          <a:xfrm>
            <a:off x="6918980" y="1306567"/>
            <a:ext cx="4866002" cy="110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1C4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ИНТЕРНАЦИОНАЛИЗАЦИЯ</a:t>
            </a:r>
            <a:endParaRPr sz="1200" dirty="0">
              <a:solidFill>
                <a:srgbClr val="1C458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177800" indent="-171450">
              <a:buClr>
                <a:schemeClr val="dk1"/>
              </a:buClr>
              <a:buSzPts val="900"/>
              <a:buFont typeface="Wingdings" panose="05000000000000000000" pitchFamily="2" charset="2"/>
              <a:buChar char="Ø"/>
            </a:pPr>
            <a:r>
              <a:rPr lang="ru" sz="1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Создание филиалов ведущих зарубежных вузов</a:t>
            </a:r>
            <a:endParaRPr sz="12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177800" indent="-171450">
              <a:buClr>
                <a:schemeClr val="dk1"/>
              </a:buClr>
              <a:buSzPts val="900"/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единого Центрально-Азиатского пространства </a:t>
            </a:r>
          </a:p>
          <a:p>
            <a:pPr marL="177800" indent="-171450">
              <a:buClr>
                <a:schemeClr val="dk1"/>
              </a:buClr>
              <a:buSzPts val="900"/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Функционирование постоянного Бюро ЦАПВО</a:t>
            </a:r>
            <a:endParaRPr sz="12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00" name="Google Shape;689;p107">
            <a:extLst>
              <a:ext uri="{FF2B5EF4-FFF2-40B4-BE49-F238E27FC236}">
                <a16:creationId xmlns="" xmlns:a16="http://schemas.microsoft.com/office/drawing/2014/main" id="{5A7EB3CA-6069-4B75-9856-6D5B0F52B321}"/>
              </a:ext>
            </a:extLst>
          </p:cNvPr>
          <p:cNvSpPr/>
          <p:nvPr/>
        </p:nvSpPr>
        <p:spPr>
          <a:xfrm>
            <a:off x="6933878" y="2701220"/>
            <a:ext cx="4870967" cy="9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1C4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ДАЛЬНЕЙШЕЕ РАСШИРЕНИЕ АВТОНОМИИ ВУЗОВ</a:t>
            </a:r>
            <a:endParaRPr sz="1200" dirty="0">
              <a:solidFill>
                <a:srgbClr val="1C458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177800" marR="0" lvl="0" indent="-171450">
              <a:spcAft>
                <a:spcPts val="0"/>
              </a:spcAft>
              <a:buClr>
                <a:schemeClr val="dk1"/>
              </a:buClr>
              <a:buSzPts val="900"/>
              <a:buFont typeface="Wingdings" panose="05000000000000000000" pitchFamily="2" charset="2"/>
              <a:buChar char="Ø"/>
            </a:pPr>
            <a:r>
              <a:rPr lang="ru" sz="1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Повышение ответственности руководителей вузов </a:t>
            </a:r>
            <a:endParaRPr sz="12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177800" marR="0" lvl="0" indent="-171450">
              <a:spcAft>
                <a:spcPts val="0"/>
              </a:spcAft>
              <a:buClr>
                <a:schemeClr val="dk1"/>
              </a:buClr>
              <a:buSzPts val="900"/>
              <a:buFont typeface="Wingdings" panose="05000000000000000000" pitchFamily="2" charset="2"/>
              <a:buChar char="Ø"/>
            </a:pPr>
            <a:r>
              <a:rPr lang="ru" sz="1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Пересмотр системы KPI</a:t>
            </a:r>
            <a:endParaRPr sz="12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177800" marR="0" lvl="0" indent="-171450">
              <a:spcAft>
                <a:spcPts val="0"/>
              </a:spcAft>
              <a:buClr>
                <a:schemeClr val="dk1"/>
              </a:buClr>
              <a:buSzPts val="900"/>
              <a:buFont typeface="Wingdings" panose="05000000000000000000" pitchFamily="2" charset="2"/>
              <a:buChar char="Ø"/>
            </a:pPr>
            <a:r>
              <a:rPr lang="ru" sz="1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Развитие корпоративного </a:t>
            </a:r>
            <a:r>
              <a:rPr lang="ru" sz="12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управления</a:t>
            </a:r>
          </a:p>
          <a:p>
            <a:pPr marL="177800" indent="-171450">
              <a:buClr>
                <a:schemeClr val="dk1"/>
              </a:buClr>
              <a:buSzPts val="900"/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Развитие Исследовательских университетов, Университетов 5.0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01" name="Google Shape;679;p107">
            <a:extLst>
              <a:ext uri="{FF2B5EF4-FFF2-40B4-BE49-F238E27FC236}">
                <a16:creationId xmlns="" xmlns:a16="http://schemas.microsoft.com/office/drawing/2014/main" id="{2E158279-08FC-438C-A4AA-6DA9B6F57EC4}"/>
              </a:ext>
            </a:extLst>
          </p:cNvPr>
          <p:cNvSpPr/>
          <p:nvPr/>
        </p:nvSpPr>
        <p:spPr>
          <a:xfrm>
            <a:off x="959455" y="4027528"/>
            <a:ext cx="5038108" cy="1092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1C4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СИСТЕМА ОПЕРЕЖАЮЩЕГО КАДРОВОГО ОБЕСПЕЧЕНИЯ</a:t>
            </a:r>
            <a:endParaRPr sz="1200" dirty="0">
              <a:solidFill>
                <a:srgbClr val="1C458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177800" marR="0" lvl="0" indent="-171450">
              <a:spcAft>
                <a:spcPts val="0"/>
              </a:spcAft>
              <a:buClr>
                <a:schemeClr val="dk1"/>
              </a:buClr>
              <a:buSzPts val="900"/>
              <a:buFont typeface="Wingdings" panose="05000000000000000000" pitchFamily="2" charset="2"/>
              <a:buChar char="Ø"/>
            </a:pPr>
            <a:r>
              <a:rPr lang="ru" sz="1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Прогнозирование трудовых ресурсов совместно с МТСЗН</a:t>
            </a:r>
          </a:p>
          <a:p>
            <a:pPr marL="177800" marR="0" lvl="0" indent="-171450">
              <a:spcAft>
                <a:spcPts val="0"/>
              </a:spcAft>
              <a:buClr>
                <a:schemeClr val="dk1"/>
              </a:buClr>
              <a:buSzPts val="900"/>
              <a:buFont typeface="Wingdings" panose="05000000000000000000" pitchFamily="2" charset="2"/>
              <a:buChar char="Ø"/>
            </a:pPr>
            <a:r>
              <a:rPr lang="ru" sz="1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Разработка региональной карты профессий</a:t>
            </a:r>
          </a:p>
          <a:p>
            <a:pPr marL="177800" marR="0" lvl="0" indent="-171450">
              <a:spcAft>
                <a:spcPts val="0"/>
              </a:spcAft>
              <a:buClr>
                <a:schemeClr val="dk1"/>
              </a:buClr>
              <a:buSzPts val="900"/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З</a:t>
            </a:r>
            <a:r>
              <a:rPr lang="ru" sz="1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аконопроект «О профессиональных квалификациях»</a:t>
            </a:r>
          </a:p>
        </p:txBody>
      </p:sp>
      <p:sp>
        <p:nvSpPr>
          <p:cNvPr id="102" name="Google Shape;697;p107">
            <a:extLst>
              <a:ext uri="{FF2B5EF4-FFF2-40B4-BE49-F238E27FC236}">
                <a16:creationId xmlns="" xmlns:a16="http://schemas.microsoft.com/office/drawing/2014/main" id="{F71FEB3A-2A84-4935-BA2B-964C0D7A3F98}"/>
              </a:ext>
            </a:extLst>
          </p:cNvPr>
          <p:cNvSpPr/>
          <p:nvPr/>
        </p:nvSpPr>
        <p:spPr>
          <a:xfrm>
            <a:off x="6971063" y="4017858"/>
            <a:ext cx="4813920" cy="95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1C4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ОБУЧЕНИЕ В ТЕЧЕНИЕ ВСЕЙ ЖИЗНИ</a:t>
            </a:r>
            <a:endParaRPr sz="1200" dirty="0">
              <a:solidFill>
                <a:srgbClr val="1C458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177800" marR="0" lvl="0" indent="-1714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Wingdings" panose="05000000000000000000" pitchFamily="2" charset="2"/>
              <a:buChar char="Ø"/>
            </a:pPr>
            <a:r>
              <a:rPr lang="ru" sz="1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Развитие серебряных университетов</a:t>
            </a:r>
            <a:endParaRPr sz="12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17780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Wingdings" panose="05000000000000000000" pitchFamily="2" charset="2"/>
              <a:buChar char="Ø"/>
            </a:pPr>
            <a:r>
              <a:rPr lang="ru" sz="1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Система признания неформального образования через сертификацию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17780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Wingdings" panose="05000000000000000000" pitchFamily="2" charset="2"/>
              <a:buChar char="Ø"/>
            </a:pPr>
            <a:r>
              <a:rPr lang="ru" sz="1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Микроквалификации, наностепени, "Stackable degree"</a:t>
            </a:r>
            <a:endParaRPr sz="12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103" name="Google Shape;697;p107">
            <a:extLst>
              <a:ext uri="{FF2B5EF4-FFF2-40B4-BE49-F238E27FC236}">
                <a16:creationId xmlns="" xmlns:a16="http://schemas.microsoft.com/office/drawing/2014/main" id="{21E9BF64-E00F-4A75-B54B-DDC5F0F86B68}"/>
              </a:ext>
            </a:extLst>
          </p:cNvPr>
          <p:cNvSpPr/>
          <p:nvPr/>
        </p:nvSpPr>
        <p:spPr>
          <a:xfrm>
            <a:off x="6982915" y="5472629"/>
            <a:ext cx="4922039" cy="1161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1C458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РАЗВИТИЕ ВУЗОВСКОЙ НАУКИ</a:t>
            </a:r>
            <a:endParaRPr sz="1200" dirty="0">
              <a:solidFill>
                <a:srgbClr val="1C458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177800" indent="-171450">
              <a:buClr>
                <a:schemeClr val="dk1"/>
              </a:buClr>
              <a:buSzPts val="900"/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Поддержка региональных </a:t>
            </a:r>
            <a:r>
              <a:rPr lang="ru-RU" sz="12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хабов</a:t>
            </a:r>
            <a:r>
              <a:rPr lang="ru-RU" sz="1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</a:p>
          <a:p>
            <a:pPr marL="177800" lvl="0" indent="-171450">
              <a:buClr>
                <a:schemeClr val="dk1"/>
              </a:buClr>
              <a:buSzPts val="900"/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Создание Центров академического превосходства региональных вузов</a:t>
            </a:r>
          </a:p>
          <a:p>
            <a:pPr marL="177800" indent="-171450">
              <a:buClr>
                <a:schemeClr val="dk1"/>
              </a:buClr>
              <a:buSzPts val="900"/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Интеграция вузов и НИИ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48346B57-2F1B-4D86-8E13-C2D44C4A3985}"/>
              </a:ext>
            </a:extLst>
          </p:cNvPr>
          <p:cNvSpPr/>
          <p:nvPr/>
        </p:nvSpPr>
        <p:spPr>
          <a:xfrm>
            <a:off x="480910" y="1327089"/>
            <a:ext cx="404741" cy="404741"/>
          </a:xfrm>
          <a:prstGeom prst="ellipse">
            <a:avLst/>
          </a:prstGeom>
          <a:solidFill>
            <a:srgbClr val="1C4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04" name="Овал 103">
            <a:extLst>
              <a:ext uri="{FF2B5EF4-FFF2-40B4-BE49-F238E27FC236}">
                <a16:creationId xmlns="" xmlns:a16="http://schemas.microsoft.com/office/drawing/2014/main" id="{A8DFF62E-AA96-45C4-B791-703B9E157196}"/>
              </a:ext>
            </a:extLst>
          </p:cNvPr>
          <p:cNvSpPr/>
          <p:nvPr/>
        </p:nvSpPr>
        <p:spPr>
          <a:xfrm>
            <a:off x="480909" y="2726121"/>
            <a:ext cx="404741" cy="404741"/>
          </a:xfrm>
          <a:prstGeom prst="ellipse">
            <a:avLst/>
          </a:prstGeom>
          <a:solidFill>
            <a:srgbClr val="1C4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05" name="Овал 104">
            <a:extLst>
              <a:ext uri="{FF2B5EF4-FFF2-40B4-BE49-F238E27FC236}">
                <a16:creationId xmlns="" xmlns:a16="http://schemas.microsoft.com/office/drawing/2014/main" id="{BB5898BB-4C03-4805-BC1E-71FB3A1F435D}"/>
              </a:ext>
            </a:extLst>
          </p:cNvPr>
          <p:cNvSpPr/>
          <p:nvPr/>
        </p:nvSpPr>
        <p:spPr>
          <a:xfrm>
            <a:off x="480909" y="4027528"/>
            <a:ext cx="404741" cy="404741"/>
          </a:xfrm>
          <a:prstGeom prst="ellipse">
            <a:avLst/>
          </a:prstGeom>
          <a:solidFill>
            <a:srgbClr val="1C4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06" name="Овал 105">
            <a:extLst>
              <a:ext uri="{FF2B5EF4-FFF2-40B4-BE49-F238E27FC236}">
                <a16:creationId xmlns="" xmlns:a16="http://schemas.microsoft.com/office/drawing/2014/main" id="{EDA6CB9E-02FD-4A42-B04F-8B7CA38A3075}"/>
              </a:ext>
            </a:extLst>
          </p:cNvPr>
          <p:cNvSpPr/>
          <p:nvPr/>
        </p:nvSpPr>
        <p:spPr>
          <a:xfrm>
            <a:off x="480909" y="5469665"/>
            <a:ext cx="404741" cy="404741"/>
          </a:xfrm>
          <a:prstGeom prst="ellipse">
            <a:avLst/>
          </a:prstGeom>
          <a:solidFill>
            <a:srgbClr val="1C4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07" name="Овал 106">
            <a:extLst>
              <a:ext uri="{FF2B5EF4-FFF2-40B4-BE49-F238E27FC236}">
                <a16:creationId xmlns="" xmlns:a16="http://schemas.microsoft.com/office/drawing/2014/main" id="{DBF0F268-1071-4D1E-8B43-175895F094FD}"/>
              </a:ext>
            </a:extLst>
          </p:cNvPr>
          <p:cNvSpPr/>
          <p:nvPr/>
        </p:nvSpPr>
        <p:spPr>
          <a:xfrm>
            <a:off x="6481646" y="1327089"/>
            <a:ext cx="404741" cy="404741"/>
          </a:xfrm>
          <a:prstGeom prst="ellipse">
            <a:avLst/>
          </a:prstGeom>
          <a:solidFill>
            <a:srgbClr val="1C4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08" name="Овал 107">
            <a:extLst>
              <a:ext uri="{FF2B5EF4-FFF2-40B4-BE49-F238E27FC236}">
                <a16:creationId xmlns="" xmlns:a16="http://schemas.microsoft.com/office/drawing/2014/main" id="{6678052F-339E-4953-BA04-1E4DF73C48E6}"/>
              </a:ext>
            </a:extLst>
          </p:cNvPr>
          <p:cNvSpPr/>
          <p:nvPr/>
        </p:nvSpPr>
        <p:spPr>
          <a:xfrm>
            <a:off x="6481645" y="2726121"/>
            <a:ext cx="404741" cy="404741"/>
          </a:xfrm>
          <a:prstGeom prst="ellipse">
            <a:avLst/>
          </a:prstGeom>
          <a:solidFill>
            <a:srgbClr val="1C4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109" name="Овал 108">
            <a:extLst>
              <a:ext uri="{FF2B5EF4-FFF2-40B4-BE49-F238E27FC236}">
                <a16:creationId xmlns="" xmlns:a16="http://schemas.microsoft.com/office/drawing/2014/main" id="{4A2A7AD0-4377-4559-A760-27E2CD3D54F4}"/>
              </a:ext>
            </a:extLst>
          </p:cNvPr>
          <p:cNvSpPr/>
          <p:nvPr/>
        </p:nvSpPr>
        <p:spPr>
          <a:xfrm>
            <a:off x="6481645" y="4027528"/>
            <a:ext cx="404741" cy="404741"/>
          </a:xfrm>
          <a:prstGeom prst="ellipse">
            <a:avLst/>
          </a:prstGeom>
          <a:solidFill>
            <a:srgbClr val="1C4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110" name="Овал 109">
            <a:extLst>
              <a:ext uri="{FF2B5EF4-FFF2-40B4-BE49-F238E27FC236}">
                <a16:creationId xmlns="" xmlns:a16="http://schemas.microsoft.com/office/drawing/2014/main" id="{7F620624-6EF2-4D27-BB4E-2C107C7720CC}"/>
              </a:ext>
            </a:extLst>
          </p:cNvPr>
          <p:cNvSpPr/>
          <p:nvPr/>
        </p:nvSpPr>
        <p:spPr>
          <a:xfrm>
            <a:off x="6481645" y="5469665"/>
            <a:ext cx="404741" cy="404741"/>
          </a:xfrm>
          <a:prstGeom prst="ellipse">
            <a:avLst/>
          </a:prstGeom>
          <a:solidFill>
            <a:srgbClr val="1C4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1695610" y="648866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7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639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5CC6B5F7-2730-4A4B-8515-B28E97CC5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3DE8498-0DAE-4806-B5BC-3C7370C1CE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54"/>
          <a:stretch/>
        </p:blipFill>
        <p:spPr>
          <a:xfrm>
            <a:off x="0" y="0"/>
            <a:ext cx="12192000" cy="103868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BC9FB58-8F93-4A01-98FB-9DA038CCFA8B}"/>
              </a:ext>
            </a:extLst>
          </p:cNvPr>
          <p:cNvSpPr/>
          <p:nvPr/>
        </p:nvSpPr>
        <p:spPr>
          <a:xfrm>
            <a:off x="319596" y="215962"/>
            <a:ext cx="9061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МЕХАНИЗМЫ РАСШИРЕНИЯ ДОСТУПА</a:t>
            </a:r>
          </a:p>
          <a:p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ВЫСШЕМУ ОБРАЗОВАНИЮ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AA4E757-8353-4E5E-9E04-3DE72439B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255924"/>
            <a:ext cx="1764739" cy="52662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814B83E-CA79-48B9-9275-C2A4C96179CD}"/>
              </a:ext>
            </a:extLst>
          </p:cNvPr>
          <p:cNvSpPr/>
          <p:nvPr/>
        </p:nvSpPr>
        <p:spPr>
          <a:xfrm>
            <a:off x="387154" y="91167"/>
            <a:ext cx="855720" cy="1955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1</a:t>
            </a: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="" xmlns:a16="http://schemas.microsoft.com/office/drawing/2014/main" id="{DED7949E-A07B-4B79-A9F9-FCD350196FC1}"/>
              </a:ext>
            </a:extLst>
          </p:cNvPr>
          <p:cNvSpPr/>
          <p:nvPr/>
        </p:nvSpPr>
        <p:spPr>
          <a:xfrm>
            <a:off x="8310114" y="1520602"/>
            <a:ext cx="311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179388" algn="l"/>
              </a:tabLst>
            </a:pPr>
            <a:r>
              <a:rPr lang="kk-K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льготного </a:t>
            </a:r>
          </a:p>
          <a:p>
            <a:pPr algn="ctr">
              <a:buClr>
                <a:srgbClr val="0070C0"/>
              </a:buClr>
              <a:tabLst>
                <a:tab pos="179388" algn="l"/>
              </a:tabLst>
            </a:pPr>
            <a:r>
              <a:rPr lang="kk-K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кредитования под </a:t>
            </a:r>
            <a:r>
              <a:rPr lang="kk-K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2-3% </a:t>
            </a:r>
            <a:r>
              <a:rPr lang="kk-K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годовых</a:t>
            </a: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="" xmlns:a16="http://schemas.microsoft.com/office/drawing/2014/main" id="{8248EA59-7085-40AC-BAF5-0B5C5C4E7085}"/>
              </a:ext>
            </a:extLst>
          </p:cNvPr>
          <p:cNvSpPr/>
          <p:nvPr/>
        </p:nvSpPr>
        <p:spPr>
          <a:xfrm>
            <a:off x="539217" y="1520602"/>
            <a:ext cx="3204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kk-K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2025 году обеспечение доступа более </a:t>
            </a:r>
            <a:r>
              <a:rPr lang="kk-KZ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</a:t>
            </a:r>
            <a:r>
              <a:rPr lang="kk-K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тыс выпускников школ</a:t>
            </a: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="" xmlns:a16="http://schemas.microsoft.com/office/drawing/2014/main" id="{EA26B465-E6D8-4368-A655-D1A8EC46E68B}"/>
              </a:ext>
            </a:extLst>
          </p:cNvPr>
          <p:cNvSpPr/>
          <p:nvPr/>
        </p:nvSpPr>
        <p:spPr>
          <a:xfrm>
            <a:off x="4307050" y="1520602"/>
            <a:ext cx="3287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spcAft>
                <a:spcPts val="8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kk-KZ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Дифференциация грантов от </a:t>
            </a:r>
            <a:r>
              <a:rPr lang="kk-KZ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30%</a:t>
            </a:r>
            <a:r>
              <a:rPr lang="kk-KZ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 </a:t>
            </a:r>
            <a:r>
              <a:rPr lang="kk-KZ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</a:t>
            </a:r>
            <a:r>
              <a:rPr lang="kk-KZ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зависимости от ЕНТ</a:t>
            </a: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="" xmlns:a16="http://schemas.microsoft.com/office/drawing/2014/main" id="{ADE405B7-FC89-4F6D-BEC2-1DD20A2F442E}"/>
              </a:ext>
            </a:extLst>
          </p:cNvPr>
          <p:cNvSpPr/>
          <p:nvPr/>
        </p:nvSpPr>
        <p:spPr>
          <a:xfrm>
            <a:off x="387154" y="1308048"/>
            <a:ext cx="11417692" cy="125610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graphicFrame>
        <p:nvGraphicFramePr>
          <p:cNvPr id="130" name="Диаграмма 129">
            <a:extLst>
              <a:ext uri="{FF2B5EF4-FFF2-40B4-BE49-F238E27FC236}">
                <a16:creationId xmlns="" xmlns:a16="http://schemas.microsoft.com/office/drawing/2014/main" id="{695D7538-07D5-463C-8A3A-D033569CDD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2006311"/>
              </p:ext>
            </p:extLst>
          </p:nvPr>
        </p:nvGraphicFramePr>
        <p:xfrm>
          <a:off x="387154" y="3376808"/>
          <a:ext cx="5353234" cy="3054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957491EC-0234-44FF-BB73-433E950F301C}"/>
              </a:ext>
            </a:extLst>
          </p:cNvPr>
          <p:cNvSpPr txBox="1"/>
          <p:nvPr/>
        </p:nvSpPr>
        <p:spPr>
          <a:xfrm>
            <a:off x="454712" y="2990740"/>
            <a:ext cx="5108124" cy="338967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 anchor="ctr">
            <a:noAutofit/>
          </a:bodyPr>
          <a:lstStyle>
            <a:defPPr lvl="0">
              <a:defRPr lang="ru-RU"/>
            </a:defPPr>
            <a:lvl1pPr marL="150019" algn="ctr">
              <a:defRPr b="1"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УВЕЛИЧЕНИЕ КОЛИЧЕСТВА ГРАНТОВ</a:t>
            </a:r>
          </a:p>
        </p:txBody>
      </p:sp>
      <p:graphicFrame>
        <p:nvGraphicFramePr>
          <p:cNvPr id="132" name="Диаграмма 131">
            <a:extLst>
              <a:ext uri="{FF2B5EF4-FFF2-40B4-BE49-F238E27FC236}">
                <a16:creationId xmlns="" xmlns:a16="http://schemas.microsoft.com/office/drawing/2014/main" id="{285ABA88-8F94-4995-863E-91263960F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3777111"/>
              </p:ext>
            </p:extLst>
          </p:nvPr>
        </p:nvGraphicFramePr>
        <p:xfrm>
          <a:off x="6289577" y="3195962"/>
          <a:ext cx="2596971" cy="321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133C6966-46BD-4B45-846F-75E7123D113A}"/>
              </a:ext>
            </a:extLst>
          </p:cNvPr>
          <p:cNvSpPr txBox="1"/>
          <p:nvPr/>
        </p:nvSpPr>
        <p:spPr>
          <a:xfrm>
            <a:off x="6365665" y="2971950"/>
            <a:ext cx="5439178" cy="338967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 anchor="ctr">
            <a:noAutofit/>
          </a:bodyPr>
          <a:lstStyle>
            <a:defPPr lvl="0">
              <a:defRPr lang="ru-RU"/>
            </a:defPPr>
            <a:lvl1pPr marL="150019" algn="ctr">
              <a:defRPr b="1"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ПОВЫШЕНИЕ СТИПЕНДИИ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608EBE9A-FDDE-4794-94E1-CD1A43C6A25C}"/>
              </a:ext>
            </a:extLst>
          </p:cNvPr>
          <p:cNvSpPr txBox="1"/>
          <p:nvPr/>
        </p:nvSpPr>
        <p:spPr>
          <a:xfrm>
            <a:off x="6357134" y="6361224"/>
            <a:ext cx="2529414" cy="338967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 anchor="ctr">
            <a:noAutofit/>
          </a:bodyPr>
          <a:lstStyle>
            <a:defPPr lvl="0">
              <a:defRPr lang="ru-RU"/>
            </a:defPPr>
            <a:lvl1pPr marL="150019" algn="ctr">
              <a:defRPr b="1"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050" dirty="0">
                <a:latin typeface="Tahoma" panose="020B0604030504040204" pitchFamily="34" charset="0"/>
                <a:cs typeface="Tahoma" panose="020B0604030504040204" pitchFamily="34" charset="0"/>
              </a:rPr>
              <a:t>БАКАЛАВРИАТ</a:t>
            </a:r>
          </a:p>
        </p:txBody>
      </p:sp>
      <p:graphicFrame>
        <p:nvGraphicFramePr>
          <p:cNvPr id="135" name="Диаграмма 134">
            <a:extLst>
              <a:ext uri="{FF2B5EF4-FFF2-40B4-BE49-F238E27FC236}">
                <a16:creationId xmlns="" xmlns:a16="http://schemas.microsoft.com/office/drawing/2014/main" id="{ABA3FD3E-BE76-4AF7-8518-404482F899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0163072"/>
              </p:ext>
            </p:extLst>
          </p:nvPr>
        </p:nvGraphicFramePr>
        <p:xfrm>
          <a:off x="9207875" y="3195962"/>
          <a:ext cx="2596971" cy="321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1C84319B-6E43-4450-B1F5-E87A9F2985FA}"/>
              </a:ext>
            </a:extLst>
          </p:cNvPr>
          <p:cNvSpPr txBox="1"/>
          <p:nvPr/>
        </p:nvSpPr>
        <p:spPr>
          <a:xfrm>
            <a:off x="9275432" y="6361224"/>
            <a:ext cx="2529414" cy="338967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 anchor="ctr">
            <a:noAutofit/>
          </a:bodyPr>
          <a:lstStyle>
            <a:defPPr lvl="0">
              <a:defRPr lang="ru-RU"/>
            </a:defPPr>
            <a:lvl1pPr marL="150019" algn="ctr">
              <a:defRPr b="1"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050" dirty="0">
                <a:latin typeface="Tahoma" panose="020B0604030504040204" pitchFamily="34" charset="0"/>
                <a:cs typeface="Tahoma" panose="020B0604030504040204" pitchFamily="34" charset="0"/>
              </a:rPr>
              <a:t>ДОКТОРАНТУРА</a:t>
            </a:r>
          </a:p>
        </p:txBody>
      </p:sp>
      <p:cxnSp>
        <p:nvCxnSpPr>
          <p:cNvPr id="137" name="Прямая соединительная линия 136">
            <a:extLst>
              <a:ext uri="{FF2B5EF4-FFF2-40B4-BE49-F238E27FC236}">
                <a16:creationId xmlns="" xmlns:a16="http://schemas.microsoft.com/office/drawing/2014/main" id="{0B7EF66E-EC7A-44AE-9FE1-1C74B77026FE}"/>
              </a:ext>
            </a:extLst>
          </p:cNvPr>
          <p:cNvCxnSpPr>
            <a:cxnSpLocks/>
          </p:cNvCxnSpPr>
          <p:nvPr/>
        </p:nvCxnSpPr>
        <p:spPr>
          <a:xfrm>
            <a:off x="5964250" y="2894120"/>
            <a:ext cx="0" cy="38060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1695610" y="648866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8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541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5CC6B5F7-2730-4A4B-8515-B28E97CC5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3DE8498-0DAE-4806-B5BC-3C7370C1CE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54"/>
          <a:stretch/>
        </p:blipFill>
        <p:spPr>
          <a:xfrm>
            <a:off x="0" y="0"/>
            <a:ext cx="12192000" cy="103868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BC9FB58-8F93-4A01-98FB-9DA038CCFA8B}"/>
              </a:ext>
            </a:extLst>
          </p:cNvPr>
          <p:cNvSpPr/>
          <p:nvPr/>
        </p:nvSpPr>
        <p:spPr>
          <a:xfrm>
            <a:off x="319596" y="215962"/>
            <a:ext cx="9061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ПРИОРИТЕТНЫЕ НАПРАВЛЕНИЯ</a:t>
            </a:r>
          </a:p>
          <a:p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ПОДГОТОВКИ КАДРОВ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AA4E757-8353-4E5E-9E04-3DE72439B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255924"/>
            <a:ext cx="1764739" cy="52662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814B83E-CA79-48B9-9275-C2A4C96179CD}"/>
              </a:ext>
            </a:extLst>
          </p:cNvPr>
          <p:cNvSpPr/>
          <p:nvPr/>
        </p:nvSpPr>
        <p:spPr>
          <a:xfrm>
            <a:off x="387154" y="91167"/>
            <a:ext cx="855720" cy="1955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1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C104EE8B-BD5C-442E-9439-CDEADB6CFDBE}"/>
              </a:ext>
            </a:extLst>
          </p:cNvPr>
          <p:cNvSpPr/>
          <p:nvPr/>
        </p:nvSpPr>
        <p:spPr>
          <a:xfrm>
            <a:off x="4372536" y="2796297"/>
            <a:ext cx="2288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ПОТРЕБНОСТЬ В КАДРАХ НА 2021-2025 гг.</a:t>
            </a:r>
            <a:endParaRPr lang="ru-RU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72E296B-C6C0-45B3-9846-99DEA3A6322E}"/>
              </a:ext>
            </a:extLst>
          </p:cNvPr>
          <p:cNvSpPr/>
          <p:nvPr/>
        </p:nvSpPr>
        <p:spPr>
          <a:xfrm>
            <a:off x="1057442" y="3440089"/>
            <a:ext cx="3407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ИНЖЕНЕРНЫЕ ОТРАСЛИ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A74C6545-21D7-48F4-8A1E-C2F604DD6F35}"/>
              </a:ext>
            </a:extLst>
          </p:cNvPr>
          <p:cNvSpPr/>
          <p:nvPr/>
        </p:nvSpPr>
        <p:spPr>
          <a:xfrm>
            <a:off x="7194946" y="2791865"/>
            <a:ext cx="2565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ГОСЗАКАЗ НА </a:t>
            </a:r>
          </a:p>
          <a:p>
            <a:pPr algn="ctr"/>
            <a:r>
              <a:rPr lang="kk-K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2022-2023 гг.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47440E61-40E7-4D27-96D7-29FED3365E32}"/>
              </a:ext>
            </a:extLst>
          </p:cNvPr>
          <p:cNvSpPr/>
          <p:nvPr/>
        </p:nvSpPr>
        <p:spPr>
          <a:xfrm>
            <a:off x="4893606" y="3360033"/>
            <a:ext cx="1252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32 167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27B7D431-EF25-410A-B475-1CF5DAAF8D41}"/>
              </a:ext>
            </a:extLst>
          </p:cNvPr>
          <p:cNvSpPr/>
          <p:nvPr/>
        </p:nvSpPr>
        <p:spPr>
          <a:xfrm rot="5400000">
            <a:off x="6763687" y="3431464"/>
            <a:ext cx="424662" cy="42027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sym typeface="Wingdings 3" panose="05040102010807070707" pitchFamily="18" charset="2"/>
              </a:rPr>
              <a:t>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EEADB215-CD58-4583-83BD-4E25341CF7C0}"/>
              </a:ext>
            </a:extLst>
          </p:cNvPr>
          <p:cNvSpPr/>
          <p:nvPr/>
        </p:nvSpPr>
        <p:spPr>
          <a:xfrm>
            <a:off x="1057442" y="4014481"/>
            <a:ext cx="39178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ПЕДАГОГИЧЕСКИЕ НАПРАВЛЕНИЯ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D9A868AF-9516-486A-ABD9-7CA8788BE29F}"/>
              </a:ext>
            </a:extLst>
          </p:cNvPr>
          <p:cNvSpPr/>
          <p:nvPr/>
        </p:nvSpPr>
        <p:spPr>
          <a:xfrm>
            <a:off x="4893606" y="3934425"/>
            <a:ext cx="1252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15 254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AADBBF80-D13B-4861-994E-94FB84ADC64D}"/>
              </a:ext>
            </a:extLst>
          </p:cNvPr>
          <p:cNvSpPr/>
          <p:nvPr/>
        </p:nvSpPr>
        <p:spPr>
          <a:xfrm rot="5400000">
            <a:off x="6763687" y="4005856"/>
            <a:ext cx="424662" cy="42027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>
                <a:solidFill>
                  <a:schemeClr val="tx1"/>
                </a:solidFill>
                <a:sym typeface="Wingdings 3" panose="05040102010807070707" pitchFamily="18" charset="2"/>
              </a:rPr>
              <a:t></a:t>
            </a: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4AC85912-3577-43F6-A2A8-E72D7A10791C}"/>
              </a:ext>
            </a:extLst>
          </p:cNvPr>
          <p:cNvSpPr/>
          <p:nvPr/>
        </p:nvSpPr>
        <p:spPr>
          <a:xfrm>
            <a:off x="1057442" y="4631928"/>
            <a:ext cx="39178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ЕСТЕСТВЕННЫЕ НАУКИ 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79BA539-EFF1-4FF9-AE7E-436BC33B841B}"/>
              </a:ext>
            </a:extLst>
          </p:cNvPr>
          <p:cNvSpPr/>
          <p:nvPr/>
        </p:nvSpPr>
        <p:spPr>
          <a:xfrm>
            <a:off x="4893606" y="4551872"/>
            <a:ext cx="1342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10 894 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="" xmlns:a16="http://schemas.microsoft.com/office/drawing/2014/main" id="{6E953E03-6ECB-425D-BF01-0297C1237055}"/>
              </a:ext>
            </a:extLst>
          </p:cNvPr>
          <p:cNvSpPr/>
          <p:nvPr/>
        </p:nvSpPr>
        <p:spPr>
          <a:xfrm rot="5400000">
            <a:off x="6763687" y="4623303"/>
            <a:ext cx="424662" cy="42027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>
                <a:solidFill>
                  <a:schemeClr val="tx1"/>
                </a:solidFill>
                <a:sym typeface="Wingdings 3" panose="05040102010807070707" pitchFamily="18" charset="2"/>
              </a:rPr>
              <a:t></a:t>
            </a: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EE6154F8-9720-45D0-8516-E8689D8BD917}"/>
              </a:ext>
            </a:extLst>
          </p:cNvPr>
          <p:cNvSpPr/>
          <p:nvPr/>
        </p:nvSpPr>
        <p:spPr>
          <a:xfrm>
            <a:off x="1057442" y="5261005"/>
            <a:ext cx="39178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ИНФОРМАЦИОННЫЕ ТЕХНОЛОГИИ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A7AA837B-54F0-430F-9C42-0129917DBEA6}"/>
              </a:ext>
            </a:extLst>
          </p:cNvPr>
          <p:cNvSpPr/>
          <p:nvPr/>
        </p:nvSpPr>
        <p:spPr>
          <a:xfrm>
            <a:off x="4987446" y="5180949"/>
            <a:ext cx="1146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4 734 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66D3C2EE-AEBD-4802-B0E9-676B8B16863E}"/>
              </a:ext>
            </a:extLst>
          </p:cNvPr>
          <p:cNvSpPr/>
          <p:nvPr/>
        </p:nvSpPr>
        <p:spPr>
          <a:xfrm rot="5400000">
            <a:off x="6763687" y="5252380"/>
            <a:ext cx="424662" cy="42027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>
                <a:solidFill>
                  <a:schemeClr val="tx1"/>
                </a:solidFill>
                <a:sym typeface="Wingdings 3" panose="05040102010807070707" pitchFamily="18" charset="2"/>
              </a:rPr>
              <a:t></a:t>
            </a: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66045C70-1B32-4C24-9476-DDE2C0C81E4B}"/>
              </a:ext>
            </a:extLst>
          </p:cNvPr>
          <p:cNvSpPr/>
          <p:nvPr/>
        </p:nvSpPr>
        <p:spPr>
          <a:xfrm>
            <a:off x="1057442" y="5890082"/>
            <a:ext cx="39178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СЕЛЬСКОЕ ХОЗЯЙСТВО 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82DE4D84-DD9B-4855-9872-CD6433EBC060}"/>
              </a:ext>
            </a:extLst>
          </p:cNvPr>
          <p:cNvSpPr/>
          <p:nvPr/>
        </p:nvSpPr>
        <p:spPr>
          <a:xfrm>
            <a:off x="4996724" y="5810026"/>
            <a:ext cx="1146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4 771 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8B4CA35E-3448-4412-97DC-2ACA28B22274}"/>
              </a:ext>
            </a:extLst>
          </p:cNvPr>
          <p:cNvSpPr/>
          <p:nvPr/>
        </p:nvSpPr>
        <p:spPr>
          <a:xfrm rot="5400000">
            <a:off x="6763687" y="5881457"/>
            <a:ext cx="424662" cy="42027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>
                <a:solidFill>
                  <a:schemeClr val="tx1"/>
                </a:solidFill>
                <a:sym typeface="Wingdings 3" panose="05040102010807070707" pitchFamily="18" charset="2"/>
              </a:rPr>
              <a:t></a:t>
            </a: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36" name="Правая фигурная скобка 35">
            <a:extLst>
              <a:ext uri="{FF2B5EF4-FFF2-40B4-BE49-F238E27FC236}">
                <a16:creationId xmlns="" xmlns:a16="http://schemas.microsoft.com/office/drawing/2014/main" id="{537E02F1-D65F-4D13-9890-7E24F8CCFFFF}"/>
              </a:ext>
            </a:extLst>
          </p:cNvPr>
          <p:cNvSpPr/>
          <p:nvPr/>
        </p:nvSpPr>
        <p:spPr>
          <a:xfrm>
            <a:off x="9760346" y="3427854"/>
            <a:ext cx="231699" cy="28424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50ECF460-A592-4EBA-8F12-A75BB826FD2C}"/>
              </a:ext>
            </a:extLst>
          </p:cNvPr>
          <p:cNvSpPr/>
          <p:nvPr/>
        </p:nvSpPr>
        <p:spPr>
          <a:xfrm>
            <a:off x="10247514" y="4226035"/>
            <a:ext cx="1327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77%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BFB7F39E-AF1E-4201-AE02-6E6EEA1358D7}"/>
              </a:ext>
            </a:extLst>
          </p:cNvPr>
          <p:cNvSpPr/>
          <p:nvPr/>
        </p:nvSpPr>
        <p:spPr>
          <a:xfrm>
            <a:off x="9684807" y="4872366"/>
            <a:ext cx="24529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доля госзаказа на приоритетные направления в 2022 г.</a:t>
            </a:r>
          </a:p>
        </p:txBody>
      </p:sp>
      <p:pic>
        <p:nvPicPr>
          <p:cNvPr id="39" name="Google Shape;282;p10" descr="Пожарный">
            <a:extLst>
              <a:ext uri="{FF2B5EF4-FFF2-40B4-BE49-F238E27FC236}">
                <a16:creationId xmlns="" xmlns:a16="http://schemas.microsoft.com/office/drawing/2014/main" id="{A7730127-8553-43E3-9A24-7E5337387379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9463" y="3392692"/>
            <a:ext cx="443817" cy="433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274;p10" descr="Программист">
            <a:extLst>
              <a:ext uri="{FF2B5EF4-FFF2-40B4-BE49-F238E27FC236}">
                <a16:creationId xmlns="" xmlns:a16="http://schemas.microsoft.com/office/drawing/2014/main" id="{45EC80D6-F88F-450A-B4D6-B1B630C83313}"/>
              </a:ext>
            </a:extLst>
          </p:cNvPr>
          <p:cNvPicPr preferRelativeResize="0"/>
          <p:nvPr/>
        </p:nvPicPr>
        <p:blipFill rotWithShape="1">
          <a:blip r:embed="rId6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86829" y="5133976"/>
            <a:ext cx="549083" cy="482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277;p10" descr="Детектив">
            <a:extLst>
              <a:ext uri="{FF2B5EF4-FFF2-40B4-BE49-F238E27FC236}">
                <a16:creationId xmlns="" xmlns:a16="http://schemas.microsoft.com/office/drawing/2014/main" id="{277C9B2A-8A26-45E2-B2A5-A0FBC7CE1347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86829" y="3934425"/>
            <a:ext cx="516249" cy="498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283;p10" descr="Космонавт">
            <a:extLst>
              <a:ext uri="{FF2B5EF4-FFF2-40B4-BE49-F238E27FC236}">
                <a16:creationId xmlns="" xmlns:a16="http://schemas.microsoft.com/office/drawing/2014/main" id="{45F3F12E-6E79-4F19-9B7B-EF25471E5B9C}"/>
              </a:ext>
            </a:extLst>
          </p:cNvPr>
          <p:cNvPicPr preferRelativeResize="0"/>
          <p:nvPr/>
        </p:nvPicPr>
        <p:blipFill rotWithShape="1">
          <a:blip r:embed="rId8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07033" y="4527371"/>
            <a:ext cx="508674" cy="493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282;p10" descr="Пожарный">
            <a:extLst>
              <a:ext uri="{FF2B5EF4-FFF2-40B4-BE49-F238E27FC236}">
                <a16:creationId xmlns="" xmlns:a16="http://schemas.microsoft.com/office/drawing/2014/main" id="{DC923E2D-4D02-410C-BB8B-9302673A2BF9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42773" y="5810026"/>
            <a:ext cx="443817" cy="433347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3EC5E263-A74B-4694-8F90-69130E3DD663}"/>
              </a:ext>
            </a:extLst>
          </p:cNvPr>
          <p:cNvSpPr/>
          <p:nvPr/>
        </p:nvSpPr>
        <p:spPr>
          <a:xfrm>
            <a:off x="334887" y="1309460"/>
            <a:ext cx="1457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40%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34098904-9ACA-41E4-87A2-F85C25626EDB}"/>
              </a:ext>
            </a:extLst>
          </p:cNvPr>
          <p:cNvSpPr/>
          <p:nvPr/>
        </p:nvSpPr>
        <p:spPr>
          <a:xfrm>
            <a:off x="1693790" y="1170831"/>
            <a:ext cx="47217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основных навыков специалистов на рынке труда могут измениться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ближайшие 5 лет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каждый второй работник должен будет пройти переквалификацию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42B7D6C3-DAFB-487A-8DCD-CECE30386FB2}"/>
              </a:ext>
            </a:extLst>
          </p:cNvPr>
          <p:cNvSpPr/>
          <p:nvPr/>
        </p:nvSpPr>
        <p:spPr>
          <a:xfrm>
            <a:off x="6458142" y="1333397"/>
            <a:ext cx="1457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26%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CCA5AC7A-2D57-46A5-A32A-170803AF8EAE}"/>
              </a:ext>
            </a:extLst>
          </p:cNvPr>
          <p:cNvSpPr/>
          <p:nvPr/>
        </p:nvSpPr>
        <p:spPr>
          <a:xfrm>
            <a:off x="7707103" y="1272688"/>
            <a:ext cx="38845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составит доля работников, родившихся в цифровое поколение в структуре занятости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2025 году</a:t>
            </a: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="" xmlns:a16="http://schemas.microsoft.com/office/drawing/2014/main" id="{845853EA-3180-4B47-BCA4-DC0138C78064}"/>
              </a:ext>
            </a:extLst>
          </p:cNvPr>
          <p:cNvCxnSpPr/>
          <p:nvPr/>
        </p:nvCxnSpPr>
        <p:spPr>
          <a:xfrm flipV="1">
            <a:off x="0" y="2273783"/>
            <a:ext cx="12204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6208A6E0-855E-4925-985F-A80AE157F661}"/>
              </a:ext>
            </a:extLst>
          </p:cNvPr>
          <p:cNvSpPr/>
          <p:nvPr/>
        </p:nvSpPr>
        <p:spPr>
          <a:xfrm>
            <a:off x="7935979" y="3392269"/>
            <a:ext cx="1252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22 728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2BD1A6D6-570C-4C34-A0B1-8F079AED7A35}"/>
              </a:ext>
            </a:extLst>
          </p:cNvPr>
          <p:cNvSpPr/>
          <p:nvPr/>
        </p:nvSpPr>
        <p:spPr>
          <a:xfrm>
            <a:off x="7935979" y="3966661"/>
            <a:ext cx="1252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15 273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B6858766-CCBF-4431-BC38-34AF5B12E811}"/>
              </a:ext>
            </a:extLst>
          </p:cNvPr>
          <p:cNvSpPr/>
          <p:nvPr/>
        </p:nvSpPr>
        <p:spPr>
          <a:xfrm>
            <a:off x="7942652" y="4584108"/>
            <a:ext cx="1238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6 988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73E1AE87-FC1A-4DD8-B72B-AECD617BC619}"/>
              </a:ext>
            </a:extLst>
          </p:cNvPr>
          <p:cNvSpPr/>
          <p:nvPr/>
        </p:nvSpPr>
        <p:spPr>
          <a:xfrm>
            <a:off x="7935979" y="5213185"/>
            <a:ext cx="1252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12 587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4E5C90A1-FC01-4955-87F5-EB119A26C040}"/>
              </a:ext>
            </a:extLst>
          </p:cNvPr>
          <p:cNvSpPr/>
          <p:nvPr/>
        </p:nvSpPr>
        <p:spPr>
          <a:xfrm>
            <a:off x="8033762" y="5842262"/>
            <a:ext cx="1056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2 195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1695610" y="648866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9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591385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17392</TotalTime>
  <Words>4167</Words>
  <Application>Microsoft Office PowerPoint</Application>
  <PresentationFormat>Широкоэкранный</PresentationFormat>
  <Paragraphs>1111</Paragraphs>
  <Slides>37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55" baseType="lpstr">
      <vt:lpstr>맑은 고딕</vt:lpstr>
      <vt:lpstr>Arial</vt:lpstr>
      <vt:lpstr>Arial Narrow</vt:lpstr>
      <vt:lpstr>Calibri</vt:lpstr>
      <vt:lpstr>Courier New</vt:lpstr>
      <vt:lpstr>Lato Black</vt:lpstr>
      <vt:lpstr>Lucida Sans Unicode</vt:lpstr>
      <vt:lpstr>Montserrat</vt:lpstr>
      <vt:lpstr>Montserrat Medium</vt:lpstr>
      <vt:lpstr>Montserrat SemiBold</vt:lpstr>
      <vt:lpstr>Open Sans Light</vt:lpstr>
      <vt:lpstr>PT Sans Narrow</vt:lpstr>
      <vt:lpstr>Roboto Condensed</vt:lpstr>
      <vt:lpstr>Tahoma</vt:lpstr>
      <vt:lpstr>Times New Roman</vt:lpstr>
      <vt:lpstr>Wingdings</vt:lpstr>
      <vt:lpstr>Wingdings 3</vt:lpstr>
      <vt:lpstr>5_Office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Farjana Jaman</dc:creator>
  <cp:lastModifiedBy>Кайргалиева Гульбану</cp:lastModifiedBy>
  <cp:revision>1531</cp:revision>
  <cp:lastPrinted>2022-12-26T06:10:37Z</cp:lastPrinted>
  <dcterms:created xsi:type="dcterms:W3CDTF">2015-10-22T14:04:39Z</dcterms:created>
  <dcterms:modified xsi:type="dcterms:W3CDTF">2022-12-26T06:13:16Z</dcterms:modified>
</cp:coreProperties>
</file>