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47" r:id="rId2"/>
    <p:sldId id="346" r:id="rId3"/>
    <p:sldId id="354" r:id="rId4"/>
    <p:sldId id="361" r:id="rId5"/>
    <p:sldId id="336" r:id="rId6"/>
    <p:sldId id="337" r:id="rId7"/>
    <p:sldId id="325" r:id="rId8"/>
    <p:sldId id="334" r:id="rId9"/>
    <p:sldId id="351" r:id="rId10"/>
    <p:sldId id="352" r:id="rId11"/>
    <p:sldId id="338" r:id="rId12"/>
    <p:sldId id="340" r:id="rId13"/>
    <p:sldId id="350" r:id="rId14"/>
    <p:sldId id="341" r:id="rId15"/>
    <p:sldId id="343" r:id="rId16"/>
    <p:sldId id="358" r:id="rId17"/>
    <p:sldId id="359" r:id="rId18"/>
    <p:sldId id="360" r:id="rId19"/>
    <p:sldId id="345" r:id="rId20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  <a:srgbClr val="000000"/>
    <a:srgbClr val="E9E943"/>
    <a:srgbClr val="EFFFEF"/>
    <a:srgbClr val="CDFFCD"/>
    <a:srgbClr val="00B050"/>
    <a:srgbClr val="1C5686"/>
    <a:srgbClr val="0187AD"/>
    <a:srgbClr val="1AA4BE"/>
    <a:srgbClr val="52C3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40" autoAdjust="0"/>
    <p:restoredTop sz="96433" autoAdjust="0"/>
  </p:normalViewPr>
  <p:slideViewPr>
    <p:cSldViewPr snapToGrid="0">
      <p:cViewPr varScale="1">
        <p:scale>
          <a:sx n="113" d="100"/>
          <a:sy n="113" d="100"/>
        </p:scale>
        <p:origin x="906" y="84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4486658235521596"/>
          <c:w val="1"/>
          <c:h val="0.53965738892314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682F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60B-49E0-9C0F-DC96389F894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60B-49E0-9C0F-DC96389F894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60B-49E0-9C0F-DC96389F894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212032936647899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60B-49E0-9C0F-DC96389F894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29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60B-49E0-9C0F-DC96389F894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ru-RU"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Лист1!$B$3:$B$7</c:f>
              <c:numCache>
                <c:formatCode>General</c:formatCode>
                <c:ptCount val="5"/>
                <c:pt idx="0">
                  <c:v>6</c:v>
                </c:pt>
                <c:pt idx="1">
                  <c:v>15</c:v>
                </c:pt>
                <c:pt idx="2">
                  <c:v>25</c:v>
                </c:pt>
                <c:pt idx="3">
                  <c:v>25</c:v>
                </c:pt>
                <c:pt idx="4">
                  <c:v>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60B-49E0-9C0F-DC96389F89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34905512"/>
        <c:axId val="434898064"/>
      </c:barChart>
      <c:catAx>
        <c:axId val="434905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34898064"/>
        <c:crosses val="autoZero"/>
        <c:auto val="1"/>
        <c:lblAlgn val="ctr"/>
        <c:lblOffset val="100"/>
        <c:noMultiLvlLbl val="0"/>
      </c:catAx>
      <c:valAx>
        <c:axId val="4348980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4905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Arial Narrow" panose="020B060602020203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434926020699805E-2"/>
          <c:y val="4.6163501257547916E-2"/>
          <c:w val="0.950300998803559"/>
          <c:h val="0.627307054381197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682F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7DD-49D3-BF24-1B5EFCBDD76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25%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7DD-49D3-BF24-1B5EFCBDD76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30%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7DD-49D3-BF24-1B5EFCBDD76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7DD-49D3-BF24-1B5EFCBDD76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7DD-49D3-BF24-1B5EFCBDD76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7DD-49D3-BF24-1B5EFCBDD76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</c:numCache>
            </c:numRef>
          </c:cat>
          <c:val>
            <c:numRef>
              <c:f>Лист1!$B$2:$B$7</c:f>
              <c:numCache>
                <c:formatCode>0.00%</c:formatCode>
                <c:ptCount val="6"/>
                <c:pt idx="0" formatCode="0%">
                  <c:v>0.3</c:v>
                </c:pt>
                <c:pt idx="1">
                  <c:v>0.5</c:v>
                </c:pt>
                <c:pt idx="2" formatCode="0%">
                  <c:v>0.7</c:v>
                </c:pt>
                <c:pt idx="3" formatCode="0%">
                  <c:v>0.8</c:v>
                </c:pt>
                <c:pt idx="4" formatCode="0%">
                  <c:v>0.9</c:v>
                </c:pt>
                <c:pt idx="5" formatCode="0%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7DD-49D3-BF24-1B5EFCBDD7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34897672"/>
        <c:axId val="434900416"/>
      </c:barChart>
      <c:catAx>
        <c:axId val="434897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34900416"/>
        <c:crosses val="autoZero"/>
        <c:auto val="1"/>
        <c:lblAlgn val="ctr"/>
        <c:lblOffset val="100"/>
        <c:noMultiLvlLbl val="0"/>
      </c:catAx>
      <c:valAx>
        <c:axId val="4349004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34897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Arial Narrow" panose="020B060602020203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51F43-B770-4E4F-93F0-EC7B613FF91F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33AC9-4ACE-4578-B50C-F086FDF8A1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96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33AC9-4ACE-4578-B50C-F086FDF8A1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64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33AC9-4ACE-4578-B50C-F086FDF8A1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326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69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411" indent="-2855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171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040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908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776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644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651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38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49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496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2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86" name="Google Shape;186;p4:notes"/>
          <p:cNvSpPr txBox="1">
            <a:spLocks noGrp="1"/>
          </p:cNvSpPr>
          <p:nvPr>
            <p:ph type="body" idx="1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p4:notes"/>
          <p:cNvSpPr txBox="1">
            <a:spLocks noGrp="1"/>
          </p:cNvSpPr>
          <p:nvPr>
            <p:ph type="sldNum" idx="12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7972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22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223" indent="-28508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0344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6482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19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8756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4893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1030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7169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702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7026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328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69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411" indent="-2855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171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040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908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776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644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651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38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49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496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912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69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411" indent="-28554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171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040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908" indent="-22843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776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644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651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382" indent="-228434" defTabSz="9184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49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496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319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22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223" indent="-28508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0344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6482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2619" indent="-22806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8756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4893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1030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7169" indent="-228069" defTabSz="91702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702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>
                <a:solidFill>
                  <a:prstClr val="black"/>
                </a:solidFill>
              </a:rPr>
              <a:pPr defTabSz="917026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54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82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50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86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433525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41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486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91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41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1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80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78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3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28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614C8-9A63-461E-AEBE-7B473A1B26E0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CCCA8-0C52-4441-8826-AAAA8ACFC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2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8.png"/><Relationship Id="rId7" Type="http://schemas.openxmlformats.org/officeDocument/2006/relationships/chart" Target="../charts/chart1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7.png"/><Relationship Id="rId7" Type="http://schemas.openxmlformats.org/officeDocument/2006/relationships/image" Target="../media/image11.png"/><Relationship Id="rId12" Type="http://schemas.openxmlformats.org/officeDocument/2006/relationships/image" Target="../media/image22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svg"/><Relationship Id="rId11" Type="http://schemas.openxmlformats.org/officeDocument/2006/relationships/image" Target="../media/image20.png"/><Relationship Id="rId5" Type="http://schemas.openxmlformats.org/officeDocument/2006/relationships/image" Target="../media/image18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22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freepik.com/free-icon/customer-service_15629026.htm#query=%D0%BF%D0%BE%D0%B4%D0%B4%D0%B5%D1%80%D0%B6%D0%BA%D0%B0&amp;position=7&amp;from_view=search&amp;track=sph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13" Type="http://schemas.openxmlformats.org/officeDocument/2006/relationships/image" Target="../media/image11.png"/><Relationship Id="rId3" Type="http://schemas.openxmlformats.org/officeDocument/2006/relationships/image" Target="../media/image8.png"/><Relationship Id="rId12" Type="http://schemas.openxmlformats.org/officeDocument/2006/relationships/image" Target="../media/image23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33"/>
          <p:cNvSpPr/>
          <p:nvPr/>
        </p:nvSpPr>
        <p:spPr>
          <a:xfrm>
            <a:off x="12700" y="-9959"/>
            <a:ext cx="12192000" cy="6858000"/>
          </a:xfrm>
          <a:prstGeom prst="rect">
            <a:avLst/>
          </a:prstGeom>
          <a:solidFill>
            <a:srgbClr val="F6FAF4">
              <a:alpha val="27000"/>
            </a:srgb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0000" bIns="120000" rtlCol="0" anchor="ctr" anchorCtr="0"/>
          <a:lstStyle/>
          <a:p>
            <a:pPr algn="ctr"/>
            <a:endParaRPr lang="en-US" sz="1867" dirty="0">
              <a:solidFill>
                <a:schemeClr val="tx1"/>
              </a:solidFill>
            </a:endParaRPr>
          </a:p>
        </p:txBody>
      </p:sp>
      <p:sp>
        <p:nvSpPr>
          <p:cNvPr id="40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5723339" y="6587608"/>
            <a:ext cx="2181727" cy="289441"/>
          </a:xfrm>
          <a:prstGeom prst="round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АСТАНА, 2023 ГОД</a:t>
            </a:r>
          </a:p>
        </p:txBody>
      </p:sp>
      <p:sp>
        <p:nvSpPr>
          <p:cNvPr id="23" name="Прямоугольник 4"/>
          <p:cNvSpPr>
            <a:spLocks noChangeArrowheads="1"/>
          </p:cNvSpPr>
          <p:nvPr/>
        </p:nvSpPr>
        <p:spPr bwMode="auto">
          <a:xfrm>
            <a:off x="1909849" y="85048"/>
            <a:ext cx="92105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МИНИСТЕРСТВО ПРОСВЕЩЕНИЯ РЕСПУБЛИКИ КАЗАХСТАН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2605652" y="2407634"/>
            <a:ext cx="9210501" cy="185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noAutofit/>
          </a:bodyPr>
          <a:lstStyle/>
          <a:p>
            <a:pPr algn="ctr"/>
            <a:r>
              <a:rPr lang="ru-RU" sz="3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ПЕРСПЕКТИВАХ РАЗВИТИЯ</a:t>
            </a:r>
            <a:br>
              <a:rPr lang="ru-RU" sz="3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ДОШКОЛЬНОГО, СРЕДНЕГО, ТЕХНИЧЕСКОГО И ПРОФЕССИОНАЛЬНОГО </a:t>
            </a:r>
            <a:r>
              <a:rPr lang="ru-RU" sz="32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НА 2023-2029 ГОДЫ</a:t>
            </a:r>
          </a:p>
          <a:p>
            <a:pPr algn="ctr"/>
            <a:endParaRPr lang="en-US" sz="7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Группа 24">
            <a:extLst>
              <a:ext uri="{FF2B5EF4-FFF2-40B4-BE49-F238E27FC236}">
                <a16:creationId xmlns="" xmlns:a16="http://schemas.microsoft.com/office/drawing/2014/main" id="{FB7E02FC-7317-4ED5-A659-C5FCCDECC0B2}"/>
              </a:ext>
            </a:extLst>
          </p:cNvPr>
          <p:cNvGrpSpPr/>
          <p:nvPr/>
        </p:nvGrpSpPr>
        <p:grpSpPr>
          <a:xfrm rot="16200000">
            <a:off x="-1860828" y="2689318"/>
            <a:ext cx="6474597" cy="1535811"/>
            <a:chOff x="6913247" y="5249234"/>
            <a:chExt cx="4914895" cy="1308954"/>
          </a:xfrm>
          <a:solidFill>
            <a:schemeClr val="accent6">
              <a:lumMod val="75000"/>
            </a:schemeClr>
          </a:solidFill>
          <a:effectLst/>
        </p:grpSpPr>
        <p:grpSp>
          <p:nvGrpSpPr>
            <p:cNvPr id="26" name="Группа 21">
              <a:extLst>
                <a:ext uri="{FF2B5EF4-FFF2-40B4-BE49-F238E27FC236}">
                  <a16:creationId xmlns="" xmlns:a16="http://schemas.microsoft.com/office/drawing/2014/main" id="{FB78115B-C6A5-41E0-932C-34DB86D9E816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7209444" y="4966588"/>
              <a:ext cx="1295402" cy="1887795"/>
              <a:chOff x="464266" y="2731227"/>
              <a:chExt cx="970345" cy="1415087"/>
            </a:xfrm>
            <a:grpFill/>
          </p:grpSpPr>
          <p:sp>
            <p:nvSpPr>
              <p:cNvPr id="34" name="Graphic 1">
                <a:extLst>
                  <a:ext uri="{FF2B5EF4-FFF2-40B4-BE49-F238E27FC236}">
                    <a16:creationId xmlns="" xmlns:a16="http://schemas.microsoft.com/office/drawing/2014/main" id="{E90D109E-C172-40AE-BFF7-646FF506EE35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6" name="Graphic 1">
                <a:extLst>
                  <a:ext uri="{FF2B5EF4-FFF2-40B4-BE49-F238E27FC236}">
                    <a16:creationId xmlns="" xmlns:a16="http://schemas.microsoft.com/office/drawing/2014/main" id="{AFE94FE4-BB04-491E-8783-4E416C2D1168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7" name="Graphic 1">
                <a:extLst>
                  <a:ext uri="{FF2B5EF4-FFF2-40B4-BE49-F238E27FC236}">
                    <a16:creationId xmlns="" xmlns:a16="http://schemas.microsoft.com/office/drawing/2014/main" id="{4D7FE1F4-DA79-4BEA-B68D-8ED6A3859731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8" name="Graphic 1">
                <a:extLst>
                  <a:ext uri="{FF2B5EF4-FFF2-40B4-BE49-F238E27FC236}">
                    <a16:creationId xmlns="" xmlns:a16="http://schemas.microsoft.com/office/drawing/2014/main" id="{810D097D-B676-4253-A13E-CF1825774DEC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5" name="Graphic 1">
                <a:extLst>
                  <a:ext uri="{FF2B5EF4-FFF2-40B4-BE49-F238E27FC236}">
                    <a16:creationId xmlns="" xmlns:a16="http://schemas.microsoft.com/office/drawing/2014/main" id="{510FC17E-9063-05E3-F240-A45681AD7A0E}"/>
                  </a:ext>
                </a:extLst>
              </p:cNvPr>
              <p:cNvSpPr/>
              <p:nvPr/>
            </p:nvSpPr>
            <p:spPr>
              <a:xfrm>
                <a:off x="464266" y="367190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6" name="Graphic 1">
                <a:extLst>
                  <a:ext uri="{FF2B5EF4-FFF2-40B4-BE49-F238E27FC236}">
                    <a16:creationId xmlns="" xmlns:a16="http://schemas.microsoft.com/office/drawing/2014/main" id="{39FD89BE-C371-A360-8D34-ABC26A939DD1}"/>
                  </a:ext>
                </a:extLst>
              </p:cNvPr>
              <p:cNvSpPr/>
              <p:nvPr/>
            </p:nvSpPr>
            <p:spPr>
              <a:xfrm>
                <a:off x="949439" y="367190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</p:grpSp>
        <p:grpSp>
          <p:nvGrpSpPr>
            <p:cNvPr id="28" name="Группа 21">
              <a:extLst>
                <a:ext uri="{FF2B5EF4-FFF2-40B4-BE49-F238E27FC236}">
                  <a16:creationId xmlns="" xmlns:a16="http://schemas.microsoft.com/office/drawing/2014/main" id="{6014815E-13DD-442D-9A34-1CADCC0BFB59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10235894" y="4965939"/>
              <a:ext cx="1308954" cy="1875543"/>
              <a:chOff x="464266" y="3175353"/>
              <a:chExt cx="980497" cy="1405902"/>
            </a:xfrm>
            <a:grpFill/>
          </p:grpSpPr>
          <p:sp>
            <p:nvSpPr>
              <p:cNvPr id="29" name="Graphic 1">
                <a:extLst>
                  <a:ext uri="{FF2B5EF4-FFF2-40B4-BE49-F238E27FC236}">
                    <a16:creationId xmlns="" xmlns:a16="http://schemas.microsoft.com/office/drawing/2014/main" id="{F44172F0-E8A3-40B5-85FD-6C52A49A326B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0" name="Graphic 1">
                <a:extLst>
                  <a:ext uri="{FF2B5EF4-FFF2-40B4-BE49-F238E27FC236}">
                    <a16:creationId xmlns="" xmlns:a16="http://schemas.microsoft.com/office/drawing/2014/main" id="{D4735F7C-4CA0-4BEE-B329-B8CA1799A416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2" name="Graphic 1">
                <a:extLst>
                  <a:ext uri="{FF2B5EF4-FFF2-40B4-BE49-F238E27FC236}">
                    <a16:creationId xmlns="" xmlns:a16="http://schemas.microsoft.com/office/drawing/2014/main" id="{31A71428-443D-462F-98F8-A3E2FA43706A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3" name="Graphic 1">
                <a:extLst>
                  <a:ext uri="{FF2B5EF4-FFF2-40B4-BE49-F238E27FC236}">
                    <a16:creationId xmlns="" xmlns:a16="http://schemas.microsoft.com/office/drawing/2014/main" id="{DFF7CE6A-1D77-4201-B276-98D34E81D1CD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2" name="Graphic 1">
                <a:extLst>
                  <a:ext uri="{FF2B5EF4-FFF2-40B4-BE49-F238E27FC236}">
                    <a16:creationId xmlns="" xmlns:a16="http://schemas.microsoft.com/office/drawing/2014/main" id="{85FF87AB-9279-04A2-854E-DE3B4C72B1D7}"/>
                  </a:ext>
                </a:extLst>
              </p:cNvPr>
              <p:cNvSpPr/>
              <p:nvPr/>
            </p:nvSpPr>
            <p:spPr>
              <a:xfrm>
                <a:off x="464266" y="3175353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" name="Graphic 1">
                <a:extLst>
                  <a:ext uri="{FF2B5EF4-FFF2-40B4-BE49-F238E27FC236}">
                    <a16:creationId xmlns="" xmlns:a16="http://schemas.microsoft.com/office/drawing/2014/main" id="{D4432E16-5810-9AA7-7509-00625C412AD0}"/>
                  </a:ext>
                </a:extLst>
              </p:cNvPr>
              <p:cNvSpPr/>
              <p:nvPr/>
            </p:nvSpPr>
            <p:spPr>
              <a:xfrm>
                <a:off x="959591" y="3175353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</p:grpSp>
      </p:grpSp>
      <p:pic>
        <p:nvPicPr>
          <p:cNvPr id="42" name="Рисунок 3">
            <a:extLst>
              <a:ext uri="{FF2B5EF4-FFF2-40B4-BE49-F238E27FC236}">
                <a16:creationId xmlns="" xmlns:a16="http://schemas.microsoft.com/office/drawing/2014/main" id="{171B6A38-9E73-2B91-D322-CEFC64BC6E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91" y="2089365"/>
            <a:ext cx="2315807" cy="2468182"/>
          </a:xfrm>
          <a:prstGeom prst="rect">
            <a:avLst/>
          </a:prstGeom>
          <a:noFill/>
          <a:ln>
            <a:noFill/>
          </a:ln>
          <a:effectLst>
            <a:outerShdw blurRad="787400" dist="927100" dir="17940000" sx="57000" sy="57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382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115461" y="818799"/>
            <a:ext cx="11958005" cy="772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241543" y="881362"/>
            <a:ext cx="4057850" cy="609576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18431" y="913671"/>
            <a:ext cx="38644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Поручение Главы государства на 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открытии первой сессии парламента VIII </a:t>
            </a: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созыва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ounded Rectangle 2"/>
          <p:cNvSpPr/>
          <p:nvPr/>
        </p:nvSpPr>
        <p:spPr>
          <a:xfrm>
            <a:off x="8592499" y="2608562"/>
            <a:ext cx="3501773" cy="3799379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chemeClr val="accent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9191E659-BD5A-78CA-7269-BD16A0D9CD51}"/>
              </a:ext>
            </a:extLst>
          </p:cNvPr>
          <p:cNvSpPr/>
          <p:nvPr/>
        </p:nvSpPr>
        <p:spPr>
          <a:xfrm>
            <a:off x="-75570" y="-5179"/>
            <a:ext cx="1252199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ОТБОР И ПОДГОТОВКА 1 000 ЛИДЕРОВ ИЗМЕНЕНИЙ В ОБРАЗОВАНИИ </a:t>
            </a:r>
          </a:p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ПРИМЕРУ ПРЕЗИДЕНТСКОГО МОЛОДЕЖНОГО КАДРОВОГО РЕЗЕРВА</a:t>
            </a:r>
          </a:p>
        </p:txBody>
      </p:sp>
      <p:sp>
        <p:nvSpPr>
          <p:cNvPr id="58" name="Скругленный прямоугольник 60">
            <a:extLst>
              <a:ext uri="{FF2B5EF4-FFF2-40B4-BE49-F238E27FC236}">
                <a16:creationId xmlns="" xmlns:a16="http://schemas.microsoft.com/office/drawing/2014/main" id="{D0349EF6-2B66-962F-72BB-21ACCA31E399}"/>
              </a:ext>
            </a:extLst>
          </p:cNvPr>
          <p:cNvSpPr/>
          <p:nvPr/>
        </p:nvSpPr>
        <p:spPr>
          <a:xfrm>
            <a:off x="4425475" y="1023260"/>
            <a:ext cx="7474701" cy="300657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нового </a:t>
            </a:r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поколения лидеров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</a:t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улучшения качества образования</a:t>
            </a:r>
            <a:endParaRPr lang="ru-RU" dirty="0">
              <a:solidFill>
                <a:srgbClr val="185A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: Rounded Corners 109">
            <a:extLst>
              <a:ext uri="{FF2B5EF4-FFF2-40B4-BE49-F238E27FC236}">
                <a16:creationId xmlns="" xmlns:a16="http://schemas.microsoft.com/office/drawing/2014/main" id="{337100F8-FF29-4863-A518-70892A6E5950}"/>
              </a:ext>
            </a:extLst>
          </p:cNvPr>
          <p:cNvSpPr/>
          <p:nvPr/>
        </p:nvSpPr>
        <p:spPr>
          <a:xfrm>
            <a:off x="170773" y="1706653"/>
            <a:ext cx="3610652" cy="7256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1-этап: «Отбор»</a:t>
            </a:r>
          </a:p>
        </p:txBody>
      </p:sp>
      <p:sp>
        <p:nvSpPr>
          <p:cNvPr id="60" name="Rounded Rectangle 2"/>
          <p:cNvSpPr/>
          <p:nvPr/>
        </p:nvSpPr>
        <p:spPr>
          <a:xfrm>
            <a:off x="162191" y="2629134"/>
            <a:ext cx="3610653" cy="3799379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chemeClr val="accent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ounded Rectangle 2"/>
          <p:cNvSpPr/>
          <p:nvPr/>
        </p:nvSpPr>
        <p:spPr>
          <a:xfrm>
            <a:off x="4052614" y="2608562"/>
            <a:ext cx="4236253" cy="3799379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chemeClr val="accent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: Rounded Corners 109">
            <a:extLst>
              <a:ext uri="{FF2B5EF4-FFF2-40B4-BE49-F238E27FC236}">
                <a16:creationId xmlns="" xmlns:a16="http://schemas.microsoft.com/office/drawing/2014/main" id="{337100F8-FF29-4863-A518-70892A6E5950}"/>
              </a:ext>
            </a:extLst>
          </p:cNvPr>
          <p:cNvSpPr/>
          <p:nvPr/>
        </p:nvSpPr>
        <p:spPr>
          <a:xfrm>
            <a:off x="4052614" y="1706653"/>
            <a:ext cx="4236253" cy="7256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2-этап: «Обучение»</a:t>
            </a:r>
          </a:p>
        </p:txBody>
      </p:sp>
      <p:sp>
        <p:nvSpPr>
          <p:cNvPr id="65" name="Rectangle: Rounded Corners 109">
            <a:extLst>
              <a:ext uri="{FF2B5EF4-FFF2-40B4-BE49-F238E27FC236}">
                <a16:creationId xmlns="" xmlns:a16="http://schemas.microsoft.com/office/drawing/2014/main" id="{337100F8-FF29-4863-A518-70892A6E5950}"/>
              </a:ext>
            </a:extLst>
          </p:cNvPr>
          <p:cNvSpPr/>
          <p:nvPr/>
        </p:nvSpPr>
        <p:spPr>
          <a:xfrm>
            <a:off x="8532543" y="1723279"/>
            <a:ext cx="3501773" cy="7256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3-этап: «Включение </a:t>
            </a:r>
          </a:p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в Кадровый резерв»</a:t>
            </a:r>
          </a:p>
        </p:txBody>
      </p:sp>
      <p:sp>
        <p:nvSpPr>
          <p:cNvPr id="66" name="object 96">
            <a:extLst>
              <a:ext uri="{FF2B5EF4-FFF2-40B4-BE49-F238E27FC236}">
                <a16:creationId xmlns="" xmlns:a16="http://schemas.microsoft.com/office/drawing/2014/main" id="{D9D462D3-BF8C-A975-A108-6BD59C916FF5}"/>
              </a:ext>
            </a:extLst>
          </p:cNvPr>
          <p:cNvSpPr txBox="1"/>
          <p:nvPr/>
        </p:nvSpPr>
        <p:spPr>
          <a:xfrm>
            <a:off x="266184" y="2884017"/>
            <a:ext cx="3419830" cy="1213693"/>
          </a:xfrm>
          <a:prstGeom prst="rect">
            <a:avLst/>
          </a:prstGeom>
        </p:spPr>
        <p:txBody>
          <a:bodyPr vert="horz" wrap="square" lIns="0" tIns="8155" rIns="0" bIns="0" rtlCol="0">
            <a:spAutoFit/>
          </a:bodyPr>
          <a:lstStyle/>
          <a:p>
            <a:pPr marL="79508" algn="ctr">
              <a:spcBef>
                <a:spcPts val="64"/>
              </a:spcBef>
            </a:pP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Профиль 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участников</a:t>
            </a:r>
          </a:p>
          <a:p>
            <a:pPr marL="79508" algn="ctr">
              <a:spcBef>
                <a:spcPts val="64"/>
              </a:spcBef>
            </a:pPr>
            <a:endParaRPr lang="ru-RU" sz="5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508" algn="just">
              <a:spcBef>
                <a:spcPts val="64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Педагог или заместитель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руководителя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508" algn="just">
              <a:spcBef>
                <a:spcPts val="64"/>
              </a:spcBef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508" algn="just">
              <a:spcBef>
                <a:spcPts val="64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Гражданин РК,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высшее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образование, педагогический стаж не менее 3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="" xmlns:a16="http://schemas.microsoft.com/office/drawing/2014/main" id="{510C3F89-F8E1-877E-84B6-EC3241FEED02}"/>
              </a:ext>
            </a:extLst>
          </p:cNvPr>
          <p:cNvSpPr/>
          <p:nvPr/>
        </p:nvSpPr>
        <p:spPr>
          <a:xfrm>
            <a:off x="353631" y="4224124"/>
            <a:ext cx="3191458" cy="585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Анкетирование и подача заявки на онлайн-платформе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="" xmlns:a16="http://schemas.microsoft.com/office/drawing/2014/main" id="{91C3F678-D171-7CBB-4D59-FF8F89654D34}"/>
              </a:ext>
            </a:extLst>
          </p:cNvPr>
          <p:cNvSpPr/>
          <p:nvPr/>
        </p:nvSpPr>
        <p:spPr>
          <a:xfrm>
            <a:off x="357947" y="5106857"/>
            <a:ext cx="321914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естирование на определение лидерских, личностных и профессиональных 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компетенций</a:t>
            </a:r>
          </a:p>
        </p:txBody>
      </p:sp>
      <p:sp>
        <p:nvSpPr>
          <p:cNvPr id="69" name="Прямоугольник 68">
            <a:extLst>
              <a:ext uri="{FF2B5EF4-FFF2-40B4-BE49-F238E27FC236}">
                <a16:creationId xmlns="" xmlns:a16="http://schemas.microsoft.com/office/drawing/2014/main" id="{9116502E-5F85-7CE9-2832-7C81AA92B4DB}"/>
              </a:ext>
            </a:extLst>
          </p:cNvPr>
          <p:cNvSpPr/>
          <p:nvPr/>
        </p:nvSpPr>
        <p:spPr>
          <a:xfrm>
            <a:off x="4341597" y="2900817"/>
            <a:ext cx="332167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Базовый модуль</a:t>
            </a:r>
          </a:p>
          <a:p>
            <a:endParaRPr lang="ru-RU" sz="5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Стратегии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исследования, анализа и мониторинга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="" xmlns:a16="http://schemas.microsoft.com/office/drawing/2014/main" id="{1DFCE582-B2DC-1B37-43D4-BE1CBD21196A}"/>
              </a:ext>
            </a:extLst>
          </p:cNvPr>
          <p:cNvSpPr/>
          <p:nvPr/>
        </p:nvSpPr>
        <p:spPr>
          <a:xfrm>
            <a:off x="4313094" y="3958567"/>
            <a:ext cx="3971421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Продвинутый модуль</a:t>
            </a:r>
          </a:p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20000"/>
              </a:lnSpc>
              <a:buFont typeface="Microsoft Sans Serif" panose="020B0604020202020204" pitchFamily="34" charset="0"/>
              <a:buChar char="-"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Лидерство и внутришкольный менеджмент</a:t>
            </a:r>
          </a:p>
          <a:p>
            <a:pPr marL="171450" indent="-171450">
              <a:lnSpc>
                <a:spcPct val="120000"/>
              </a:lnSpc>
              <a:buFont typeface="Microsoft Sans Serif" panose="020B0604020202020204" pitchFamily="34" charset="0"/>
              <a:buChar char="-"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Тренды образования</a:t>
            </a:r>
          </a:p>
        </p:txBody>
      </p:sp>
      <p:sp>
        <p:nvSpPr>
          <p:cNvPr id="71" name="Прямоугольник 70">
            <a:extLst>
              <a:ext uri="{FF2B5EF4-FFF2-40B4-BE49-F238E27FC236}">
                <a16:creationId xmlns="" xmlns:a16="http://schemas.microsoft.com/office/drawing/2014/main" id="{6F2C2910-6EFF-2DDF-37D8-E949D414BA12}"/>
              </a:ext>
            </a:extLst>
          </p:cNvPr>
          <p:cNvSpPr/>
          <p:nvPr/>
        </p:nvSpPr>
        <p:spPr>
          <a:xfrm>
            <a:off x="4250550" y="5118621"/>
            <a:ext cx="350376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Профессиональный модуль</a:t>
            </a:r>
          </a:p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lvl="0" indent="-17145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Microsoft Sans Serif" panose="020B0604020202020204" pitchFamily="34" charset="0"/>
              <a:buChar char="-"/>
              <a:tabLst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Нормативные правовые акты</a:t>
            </a:r>
          </a:p>
          <a:p>
            <a:pPr marL="171450" marR="0" lvl="0" indent="-17145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Microsoft Sans Serif" panose="020B0604020202020204" pitchFamily="34" charset="0"/>
              <a:buChar char="-"/>
              <a:tabLst/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Стандарты/политики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</a:p>
          <a:p>
            <a:pPr marL="171450" marR="0" lvl="0" indent="-17145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Microsoft Sans Serif" panose="020B0604020202020204" pitchFamily="34" charset="0"/>
              <a:buChar char="-"/>
              <a:tabLst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Стратегический план развития школы</a:t>
            </a:r>
          </a:p>
        </p:txBody>
      </p:sp>
      <p:sp>
        <p:nvSpPr>
          <p:cNvPr id="78" name="Прямоугольник 77">
            <a:extLst>
              <a:ext uri="{FF2B5EF4-FFF2-40B4-BE49-F238E27FC236}">
                <a16:creationId xmlns="" xmlns:a16="http://schemas.microsoft.com/office/drawing/2014/main" id="{AAACBCB7-250E-54F6-0A74-54A268960EEB}"/>
              </a:ext>
            </a:extLst>
          </p:cNvPr>
          <p:cNvSpPr/>
          <p:nvPr/>
        </p:nvSpPr>
        <p:spPr>
          <a:xfrm>
            <a:off x="8652457" y="5855099"/>
            <a:ext cx="30668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Рекомендация для стажировки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 программе «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Болаша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52457" y="5428743"/>
            <a:ext cx="37120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err="1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Постсопровождение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течение 1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678955" y="3239277"/>
            <a:ext cx="338185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endParaRPr lang="ru-RU" sz="1400" b="1" dirty="0" smtClean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собеседование с экспертной группой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8645497" y="2740432"/>
            <a:ext cx="30641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Shadowing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стажировка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 базе ведущих школ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8652457" y="4097710"/>
            <a:ext cx="33818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Сертификация, включение в резерв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8652457" y="4597417"/>
            <a:ext cx="31987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Прямое назначение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состоящие в кадровом резерве назначаются вне конкурса </a:t>
            </a:r>
          </a:p>
        </p:txBody>
      </p:sp>
      <p:cxnSp>
        <p:nvCxnSpPr>
          <p:cNvPr id="36" name="Google Shape;199;p18"/>
          <p:cNvCxnSpPr/>
          <p:nvPr/>
        </p:nvCxnSpPr>
        <p:spPr>
          <a:xfrm rot="10800000">
            <a:off x="0" y="711287"/>
            <a:ext cx="12192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1779688" y="6645578"/>
            <a:ext cx="41253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73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142875" y="1960182"/>
            <a:ext cx="3267075" cy="30155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 </a:t>
            </a:r>
            <a:r>
              <a:rPr lang="ru-RU" sz="11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(2022 год)</a:t>
            </a:r>
          </a:p>
        </p:txBody>
      </p:sp>
      <p:sp>
        <p:nvSpPr>
          <p:cNvPr id="16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6" y="671791"/>
            <a:ext cx="12192000" cy="9730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0" y="50842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ИНФРАСТРУКТУРЫ И МОДЕРНИЗАЦИЯ ШКОЛ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1819401" y="884783"/>
            <a:ext cx="5161257" cy="646331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>
              <a:lnSpc>
                <a:spcPts val="1500"/>
              </a:lnSpc>
              <a:defRPr/>
            </a:pP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 2026 году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ввод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млн</a:t>
            </a:r>
            <a:r>
              <a:rPr lang="en-US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новых ученических мест 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(решение проблем 3-х сменного обучения, аварийности, дефицита ученических мест)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3" name="Прямая соединительная линия 202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771240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3723901" y="1968256"/>
            <a:ext cx="8327372" cy="29928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ПРИНИМАЕМЫЕ МЕРЫ</a:t>
            </a:r>
          </a:p>
        </p:txBody>
      </p:sp>
      <p:sp>
        <p:nvSpPr>
          <p:cNvPr id="123" name="Прямоугольник 122"/>
          <p:cNvSpPr/>
          <p:nvPr/>
        </p:nvSpPr>
        <p:spPr>
          <a:xfrm>
            <a:off x="728782" y="3584016"/>
            <a:ext cx="2835602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148</a:t>
            </a:r>
            <a:r>
              <a:rPr lang="ru-RU" b="1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трехсменных школ </a:t>
            </a:r>
          </a:p>
          <a:p>
            <a:r>
              <a:rPr lang="ru-RU" sz="1200" b="1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515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 аварийных, саманных и ветхих школ</a:t>
            </a:r>
          </a:p>
        </p:txBody>
      </p:sp>
      <p:cxnSp>
        <p:nvCxnSpPr>
          <p:cNvPr id="128" name="Прямая соединительная линия 127"/>
          <p:cNvCxnSpPr/>
          <p:nvPr/>
        </p:nvCxnSpPr>
        <p:spPr>
          <a:xfrm>
            <a:off x="378839" y="3204878"/>
            <a:ext cx="0" cy="8132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Прямоугольник 128"/>
          <p:cNvSpPr/>
          <p:nvPr/>
        </p:nvSpPr>
        <p:spPr>
          <a:xfrm>
            <a:off x="652042" y="2710585"/>
            <a:ext cx="31450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Дефицит – </a:t>
            </a:r>
            <a:r>
              <a:rPr lang="ru-RU" alt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270 </a:t>
            </a:r>
            <a:r>
              <a:rPr lang="ru-RU" altLang="ru-RU" sz="1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тыс. </a:t>
            </a:r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уч. мест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9" name="Picture 2" descr="Родители бесплатно иконка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82" y="2741122"/>
            <a:ext cx="378514" cy="3785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" name="Прямоугольник 152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674939" y="2802803"/>
            <a:ext cx="4502412" cy="601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defTabSz="685783"/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Реализация Национального проекта </a:t>
            </a:r>
            <a:r>
              <a:rPr lang="ru-RU" sz="12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«Комфортная школа»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05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(2023-2025 гг.)</a:t>
            </a:r>
            <a:endParaRPr lang="ru-RU" sz="1200" dirty="0"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54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414238" y="2733523"/>
            <a:ext cx="3637035" cy="58874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1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22946" y="2703906"/>
            <a:ext cx="3579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842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тыс.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новых уч. мест </a:t>
            </a:r>
          </a:p>
          <a:p>
            <a:pPr algn="ctr"/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401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новая школа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675373" y="3457426"/>
            <a:ext cx="4615890" cy="6941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defTabSz="685783"/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В рамках ТОХ, за счет БИП, ГЧП и Фонда по поддержке инфраструктуры образования, госзаказа в частных школах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(2023-2025 гг.)</a:t>
            </a:r>
            <a:endParaRPr lang="ru-RU" sz="12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68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422946" y="3432454"/>
            <a:ext cx="3607120" cy="662973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8540660" y="3480821"/>
            <a:ext cx="33387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660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тыс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.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новых уч. мест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Calibri"/>
              </a:rPr>
              <a:t>657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Calibri"/>
              </a:rPr>
              <a:t> новых школ 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/>
            <a:endParaRPr lang="ru-RU" sz="1000" dirty="0"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87" name="Прямая со стрелкой 86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372479" y="3376117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Прямоугольник 87"/>
          <p:cNvSpPr/>
          <p:nvPr/>
        </p:nvSpPr>
        <p:spPr>
          <a:xfrm>
            <a:off x="725053" y="3175475"/>
            <a:ext cx="3298305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 2026 году прогнозный дефицит – </a:t>
            </a:r>
            <a:b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1,2</a:t>
            </a:r>
            <a:r>
              <a:rPr lang="ru-RU" altLang="ru-RU" sz="1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млн </a:t>
            </a:r>
            <a:r>
              <a:rPr lang="ru-RU" altLang="ru-RU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уч. мест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: Rounded Corners 138">
            <a:extLst>
              <a:ext uri="{FF2B5EF4-FFF2-40B4-BE49-F238E27FC236}">
                <a16:creationId xmlns="" xmlns:a16="http://schemas.microsoft.com/office/drawing/2014/main" id="{1BE6054C-077F-43C4-94C6-88662520AA3A}"/>
              </a:ext>
            </a:extLst>
          </p:cNvPr>
          <p:cNvSpPr/>
          <p:nvPr/>
        </p:nvSpPr>
        <p:spPr>
          <a:xfrm>
            <a:off x="3724538" y="2359638"/>
            <a:ext cx="8315060" cy="25237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СТРОИТЕЛЬСТВО НОВЫХ ШКОЛ</a:t>
            </a:r>
          </a:p>
        </p:txBody>
      </p:sp>
      <p:sp>
        <p:nvSpPr>
          <p:cNvPr id="4" name="Rectangle: Rounded Corners 15">
            <a:extLst>
              <a:ext uri="{FF2B5EF4-FFF2-40B4-BE49-F238E27FC236}">
                <a16:creationId xmlns="" xmlns:a16="http://schemas.microsoft.com/office/drawing/2014/main" id="{14445826-129B-87CF-51DD-085C978A29F3}"/>
              </a:ext>
            </a:extLst>
          </p:cNvPr>
          <p:cNvSpPr/>
          <p:nvPr/>
        </p:nvSpPr>
        <p:spPr>
          <a:xfrm>
            <a:off x="6997108" y="4466171"/>
            <a:ext cx="3010263" cy="34489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Капитальный и текущий ремонты</a:t>
            </a:r>
          </a:p>
          <a:p>
            <a:pPr lvl="0"/>
            <a:endParaRPr lang="kk-KZ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15">
            <a:extLst>
              <a:ext uri="{FF2B5EF4-FFF2-40B4-BE49-F238E27FC236}">
                <a16:creationId xmlns="" xmlns:a16="http://schemas.microsoft.com/office/drawing/2014/main" id="{AA43AE44-07E5-A252-5A17-6AEE9BD2C7E6}"/>
              </a:ext>
            </a:extLst>
          </p:cNvPr>
          <p:cNvSpPr/>
          <p:nvPr/>
        </p:nvSpPr>
        <p:spPr>
          <a:xfrm>
            <a:off x="3628649" y="4885555"/>
            <a:ext cx="3015841" cy="41732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Оснащение предметными кабинетами</a:t>
            </a:r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15">
            <a:extLst>
              <a:ext uri="{FF2B5EF4-FFF2-40B4-BE49-F238E27FC236}">
                <a16:creationId xmlns="" xmlns:a16="http://schemas.microsoft.com/office/drawing/2014/main" id="{4EB7640D-C883-AA9F-52F0-530E9757216C}"/>
              </a:ext>
            </a:extLst>
          </p:cNvPr>
          <p:cNvSpPr/>
          <p:nvPr/>
        </p:nvSpPr>
        <p:spPr>
          <a:xfrm>
            <a:off x="3628651" y="5346565"/>
            <a:ext cx="3070490" cy="417322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Обновление школьной мебели </a:t>
            </a:r>
            <a:r>
              <a:rPr lang="ru-RU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(парты, доски, шкафы) </a:t>
            </a:r>
          </a:p>
          <a:p>
            <a:pPr lvl="0" algn="ctr"/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15">
            <a:extLst>
              <a:ext uri="{FF2B5EF4-FFF2-40B4-BE49-F238E27FC236}">
                <a16:creationId xmlns="" xmlns:a16="http://schemas.microsoft.com/office/drawing/2014/main" id="{BEC65617-19A5-31CE-0D92-35E22D257783}"/>
              </a:ext>
            </a:extLst>
          </p:cNvPr>
          <p:cNvSpPr/>
          <p:nvPr/>
        </p:nvSpPr>
        <p:spPr>
          <a:xfrm>
            <a:off x="3628650" y="4363250"/>
            <a:ext cx="3456029" cy="578009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</a:pP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Модернизация столовых 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(кухонное оборудование, внедрение </a:t>
            </a:r>
            <a:r>
              <a:rPr 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ID-</a:t>
            </a:r>
            <a:r>
              <a:rPr lang="kk-KZ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карт для безналичного расчета)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15">
            <a:extLst>
              <a:ext uri="{FF2B5EF4-FFF2-40B4-BE49-F238E27FC236}">
                <a16:creationId xmlns="" xmlns:a16="http://schemas.microsoft.com/office/drawing/2014/main" id="{2BFC881C-F077-1BBD-7962-B1562CCDCD37}"/>
              </a:ext>
            </a:extLst>
          </p:cNvPr>
          <p:cNvSpPr/>
          <p:nvPr/>
        </p:nvSpPr>
        <p:spPr>
          <a:xfrm>
            <a:off x="6997108" y="4831654"/>
            <a:ext cx="3511401" cy="459054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Модернизация библиотек 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(буккроссинг, закуп литературы, оцифровка книг) </a:t>
            </a:r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15">
            <a:extLst>
              <a:ext uri="{FF2B5EF4-FFF2-40B4-BE49-F238E27FC236}">
                <a16:creationId xmlns="" xmlns:a16="http://schemas.microsoft.com/office/drawing/2014/main" id="{DAE2F50B-2C64-B48E-070D-51368D2EA1B2}"/>
              </a:ext>
            </a:extLst>
          </p:cNvPr>
          <p:cNvSpPr/>
          <p:nvPr/>
        </p:nvSpPr>
        <p:spPr>
          <a:xfrm>
            <a:off x="6997108" y="5227025"/>
            <a:ext cx="3737487" cy="55545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Улучшение условий безопасности </a:t>
            </a:r>
            <a:r>
              <a:rPr lang="ru-RU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(видеонаблюдение, ЦОУ, турникеты, тревожные кнопки, охрана) </a:t>
            </a:r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kk-KZ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55">
            <a:extLst>
              <a:ext uri="{FF2B5EF4-FFF2-40B4-BE49-F238E27FC236}">
                <a16:creationId xmlns="" xmlns:a16="http://schemas.microsoft.com/office/drawing/2014/main" id="{EEF79530-CD94-A9F3-EE28-F0F3F3BDCEAB}"/>
              </a:ext>
            </a:extLst>
          </p:cNvPr>
          <p:cNvSpPr/>
          <p:nvPr/>
        </p:nvSpPr>
        <p:spPr>
          <a:xfrm>
            <a:off x="7645908" y="873461"/>
            <a:ext cx="4233535" cy="505267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Модернизация к 2026 году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тыс.</a:t>
            </a:r>
            <a:r>
              <a:rPr 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школ 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в селах, малых городах и районных центрах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38">
            <a:extLst>
              <a:ext uri="{FF2B5EF4-FFF2-40B4-BE49-F238E27FC236}">
                <a16:creationId xmlns="" xmlns:a16="http://schemas.microsoft.com/office/drawing/2014/main" id="{47318DBF-2F1E-6DF9-04A2-1B9EEE10B040}"/>
              </a:ext>
            </a:extLst>
          </p:cNvPr>
          <p:cNvSpPr/>
          <p:nvPr/>
        </p:nvSpPr>
        <p:spPr>
          <a:xfrm>
            <a:off x="3715007" y="4253981"/>
            <a:ext cx="8315060" cy="25237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МОДЕРНИЗАЦИЯ СЕЛЬСКИХ ШКОЛ</a:t>
            </a:r>
          </a:p>
        </p:txBody>
      </p:sp>
      <p:sp>
        <p:nvSpPr>
          <p:cNvPr id="12" name="Rectangle: Rounded Corners 15">
            <a:extLst>
              <a:ext uri="{FF2B5EF4-FFF2-40B4-BE49-F238E27FC236}">
                <a16:creationId xmlns="" xmlns:a16="http://schemas.microsoft.com/office/drawing/2014/main" id="{55ADF79E-BF03-9149-8717-97D0285B8178}"/>
              </a:ext>
            </a:extLst>
          </p:cNvPr>
          <p:cNvSpPr/>
          <p:nvPr/>
        </p:nvSpPr>
        <p:spPr>
          <a:xfrm>
            <a:off x="10672220" y="4552847"/>
            <a:ext cx="1362660" cy="1170547"/>
          </a:xfrm>
          <a:prstGeom prst="roundRect">
            <a:avLst>
              <a:gd name="adj" fmla="val 9336"/>
            </a:avLst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3 000 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сельских школ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2023-2025 г.</a:t>
            </a:r>
          </a:p>
          <a:p>
            <a:pPr algn="ctr"/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9912F140-6045-B56C-586B-58DCC3EF00C0}"/>
              </a:ext>
            </a:extLst>
          </p:cNvPr>
          <p:cNvSpPr/>
          <p:nvPr/>
        </p:nvSpPr>
        <p:spPr>
          <a:xfrm>
            <a:off x="652042" y="4615102"/>
            <a:ext cx="28513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Свыше </a:t>
            </a:r>
            <a:r>
              <a:rPr lang="ru-RU" sz="2000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тыс.</a:t>
            </a:r>
            <a:r>
              <a:rPr lang="ru-RU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школ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в малых городах, районных центрах </a:t>
            </a:r>
            <a:b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</a:b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и селах модернизированы</a:t>
            </a:r>
            <a:endParaRPr lang="ru-RU" sz="1000" dirty="0"/>
          </a:p>
        </p:txBody>
      </p:sp>
      <p:pic>
        <p:nvPicPr>
          <p:cNvPr id="26" name="Picture 12" descr="Управление проектом бесплатно иконка">
            <a:extLst>
              <a:ext uri="{FF2B5EF4-FFF2-40B4-BE49-F238E27FC236}">
                <a16:creationId xmlns="" xmlns:a16="http://schemas.microsoft.com/office/drawing/2014/main" id="{C935CB94-F1BE-6EAC-2C0D-7DF47370C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09" y="4901982"/>
            <a:ext cx="344104" cy="3441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Прямая со стрелкой 52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372479" y="3797080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372479" y="4018119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687837" y="6050271"/>
            <a:ext cx="4603426" cy="4801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defTabSz="685783"/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Закуп предметных кабинетов робототехники, химии, физики, биологии, STEM </a:t>
            </a:r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(ЦУР, п.80 Предвыборная программа Президента)</a:t>
            </a:r>
          </a:p>
        </p:txBody>
      </p:sp>
      <p:sp>
        <p:nvSpPr>
          <p:cNvPr id="65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422946" y="6103709"/>
            <a:ext cx="3579470" cy="39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9114509" y="6121914"/>
            <a:ext cx="2539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7 000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кабинетов в 2023-2029 г.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71" name="Rectangle: Rounded Corners 138">
            <a:extLst>
              <a:ext uri="{FF2B5EF4-FFF2-40B4-BE49-F238E27FC236}">
                <a16:creationId xmlns="" xmlns:a16="http://schemas.microsoft.com/office/drawing/2014/main" id="{47318DBF-2F1E-6DF9-04A2-1B9EEE10B040}"/>
              </a:ext>
            </a:extLst>
          </p:cNvPr>
          <p:cNvSpPr/>
          <p:nvPr/>
        </p:nvSpPr>
        <p:spPr>
          <a:xfrm>
            <a:off x="3715007" y="5776589"/>
            <a:ext cx="8315060" cy="25237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ОСНАЩЕНИЕ ШКОЛ ПРЕДМЕТНЫМИ КАБИНЕТАМИ</a:t>
            </a:r>
          </a:p>
        </p:txBody>
      </p:sp>
      <p:sp>
        <p:nvSpPr>
          <p:cNvPr id="13" name="Rectangle: Rounded Corners 127">
            <a:extLst>
              <a:ext uri="{FF2B5EF4-FFF2-40B4-BE49-F238E27FC236}">
                <a16:creationId xmlns="" xmlns:a16="http://schemas.microsoft.com/office/drawing/2014/main" id="{0431A0E6-B1E8-D553-16B6-073E0B42724E}"/>
              </a:ext>
            </a:extLst>
          </p:cNvPr>
          <p:cNvSpPr/>
          <p:nvPr/>
        </p:nvSpPr>
        <p:spPr>
          <a:xfrm>
            <a:off x="189582" y="716927"/>
            <a:ext cx="1439861" cy="831881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E0990C-A8BB-0085-7194-525FA1692AE6}"/>
              </a:ext>
            </a:extLst>
          </p:cNvPr>
          <p:cNvSpPr txBox="1"/>
          <p:nvPr/>
        </p:nvSpPr>
        <p:spPr>
          <a:xfrm>
            <a:off x="126823" y="757170"/>
            <a:ext cx="1565378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п.78, 79 Предвыборной программы Президента</a:t>
            </a:r>
            <a:endParaRPr lang="ru-RU" sz="1050" b="1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D271B0EB-0A2A-3490-65B6-48485FD84F6D}"/>
              </a:ext>
            </a:extLst>
          </p:cNvPr>
          <p:cNvCxnSpPr>
            <a:cxnSpLocks/>
          </p:cNvCxnSpPr>
          <p:nvPr/>
        </p:nvCxnSpPr>
        <p:spPr>
          <a:xfrm>
            <a:off x="3555614" y="2024001"/>
            <a:ext cx="0" cy="465962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1785600" y="6645578"/>
            <a:ext cx="406621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39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081250" y="50842"/>
            <a:ext cx="105621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ДОПОЛНИТЕЛЬНОГО ОБРАЗОВАНИЯ</a:t>
            </a:r>
          </a:p>
        </p:txBody>
      </p:sp>
      <p:sp>
        <p:nvSpPr>
          <p:cNvPr id="22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5" y="732977"/>
            <a:ext cx="6030397" cy="7271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278740" y="826340"/>
            <a:ext cx="5705303" cy="438582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algn="just">
              <a:defRPr/>
            </a:pP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100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</a:rPr>
              <a:t>%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</a:rPr>
              <a:t>охват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детей 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дополнительным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образованием</a:t>
            </a:r>
            <a:endParaRPr lang="ru-RU" sz="11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37029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692872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4639" y="1735233"/>
            <a:ext cx="4670183" cy="270395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</a:t>
            </a:r>
          </a:p>
        </p:txBody>
      </p:sp>
      <p:sp>
        <p:nvSpPr>
          <p:cNvPr id="62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4505738" y="1725746"/>
            <a:ext cx="7690292" cy="299280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ПРИНИМАЕМЫЕ МЕРЫ</a:t>
            </a:r>
          </a:p>
        </p:txBody>
      </p:sp>
      <p:sp>
        <p:nvSpPr>
          <p:cNvPr id="41" name="Rectangle: Rounded Corners 15">
            <a:extLst>
              <a:ext uri="{FF2B5EF4-FFF2-40B4-BE49-F238E27FC236}">
                <a16:creationId xmlns="" xmlns:a16="http://schemas.microsoft.com/office/drawing/2014/main" id="{E4A1EC09-EE9D-0F11-17DE-F0BCE03AE026}"/>
              </a:ext>
            </a:extLst>
          </p:cNvPr>
          <p:cNvSpPr/>
          <p:nvPr/>
        </p:nvSpPr>
        <p:spPr>
          <a:xfrm>
            <a:off x="6909999" y="1322988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: Rounded Corners 15">
            <a:extLst>
              <a:ext uri="{FF2B5EF4-FFF2-40B4-BE49-F238E27FC236}">
                <a16:creationId xmlns="" xmlns:a16="http://schemas.microsoft.com/office/drawing/2014/main" id="{E569533B-6925-5A6F-4013-D6BD2CA0E798}"/>
              </a:ext>
            </a:extLst>
          </p:cNvPr>
          <p:cNvSpPr/>
          <p:nvPr/>
        </p:nvSpPr>
        <p:spPr>
          <a:xfrm>
            <a:off x="7929542" y="1349128"/>
            <a:ext cx="553905" cy="169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: Rounded Corners 15">
            <a:extLst>
              <a:ext uri="{FF2B5EF4-FFF2-40B4-BE49-F238E27FC236}">
                <a16:creationId xmlns="" xmlns:a16="http://schemas.microsoft.com/office/drawing/2014/main" id="{4F94776F-0549-F5F7-923E-B9D5C6DD91BC}"/>
              </a:ext>
            </a:extLst>
          </p:cNvPr>
          <p:cNvSpPr/>
          <p:nvPr/>
        </p:nvSpPr>
        <p:spPr>
          <a:xfrm>
            <a:off x="8971125" y="1346326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угольный треугольник 43">
            <a:extLst>
              <a:ext uri="{FF2B5EF4-FFF2-40B4-BE49-F238E27FC236}">
                <a16:creationId xmlns="" xmlns:a16="http://schemas.microsoft.com/office/drawing/2014/main" id="{1546A97F-97B7-1052-3651-E6E2A520D5A9}"/>
              </a:ext>
            </a:extLst>
          </p:cNvPr>
          <p:cNvSpPr/>
          <p:nvPr/>
        </p:nvSpPr>
        <p:spPr>
          <a:xfrm flipH="1">
            <a:off x="6864020" y="697414"/>
            <a:ext cx="4790792" cy="465706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E95DCEDB-2504-9EA5-E130-4BC9C2517AE6}"/>
              </a:ext>
            </a:extLst>
          </p:cNvPr>
          <p:cNvSpPr/>
          <p:nvPr/>
        </p:nvSpPr>
        <p:spPr>
          <a:xfrm>
            <a:off x="6864023" y="1158998"/>
            <a:ext cx="4790789" cy="103654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="" xmlns:a16="http://schemas.microsoft.com/office/drawing/2014/main" id="{9158B000-EC24-896E-319F-DAD7EE018335}"/>
              </a:ext>
            </a:extLst>
          </p:cNvPr>
          <p:cNvSpPr/>
          <p:nvPr/>
        </p:nvSpPr>
        <p:spPr>
          <a:xfrm>
            <a:off x="7606614" y="754652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7" name="Rectangle: Rounded Corners 128">
            <a:extLst>
              <a:ext uri="{FF2B5EF4-FFF2-40B4-BE49-F238E27FC236}">
                <a16:creationId xmlns="" xmlns:a16="http://schemas.microsoft.com/office/drawing/2014/main" id="{C1ACE2FF-BAD8-95D3-C114-4350B419F585}"/>
              </a:ext>
            </a:extLst>
          </p:cNvPr>
          <p:cNvSpPr/>
          <p:nvPr/>
        </p:nvSpPr>
        <p:spPr>
          <a:xfrm>
            <a:off x="6780590" y="764952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81,1%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8" name="Rectangle: Rounded Corners 128">
            <a:extLst>
              <a:ext uri="{FF2B5EF4-FFF2-40B4-BE49-F238E27FC236}">
                <a16:creationId xmlns="" xmlns:a16="http://schemas.microsoft.com/office/drawing/2014/main" id="{C70784A5-EDF9-CEB2-E42D-86185FA80ECE}"/>
              </a:ext>
            </a:extLst>
          </p:cNvPr>
          <p:cNvSpPr/>
          <p:nvPr/>
        </p:nvSpPr>
        <p:spPr>
          <a:xfrm>
            <a:off x="7723296" y="683446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86,3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9" name="Rectangle: Rounded Corners 128">
            <a:extLst>
              <a:ext uri="{FF2B5EF4-FFF2-40B4-BE49-F238E27FC236}">
                <a16:creationId xmlns="" xmlns:a16="http://schemas.microsoft.com/office/drawing/2014/main" id="{D2082F74-6B79-A1F8-E741-F13179C017BF}"/>
              </a:ext>
            </a:extLst>
          </p:cNvPr>
          <p:cNvSpPr/>
          <p:nvPr/>
        </p:nvSpPr>
        <p:spPr>
          <a:xfrm>
            <a:off x="8744960" y="605721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="" xmlns:a16="http://schemas.microsoft.com/office/drawing/2014/main" id="{77BD9D90-1DC7-9019-26E0-8C7C9A9E99DC}"/>
              </a:ext>
            </a:extLst>
          </p:cNvPr>
          <p:cNvSpPr/>
          <p:nvPr/>
        </p:nvSpPr>
        <p:spPr>
          <a:xfrm>
            <a:off x="8618663" y="754652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="" xmlns:a16="http://schemas.microsoft.com/office/drawing/2014/main" id="{55A06302-2342-479A-6EA0-D1EB09223D3B}"/>
              </a:ext>
            </a:extLst>
          </p:cNvPr>
          <p:cNvSpPr/>
          <p:nvPr/>
        </p:nvSpPr>
        <p:spPr>
          <a:xfrm>
            <a:off x="9630712" y="754652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="" xmlns:a16="http://schemas.microsoft.com/office/drawing/2014/main" id="{A60D149C-3BD7-E67B-5361-FA896E8D5D53}"/>
              </a:ext>
            </a:extLst>
          </p:cNvPr>
          <p:cNvSpPr/>
          <p:nvPr/>
        </p:nvSpPr>
        <p:spPr>
          <a:xfrm>
            <a:off x="11654812" y="707027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="" xmlns:a16="http://schemas.microsoft.com/office/drawing/2014/main" id="{C31639B7-A6A6-9510-5DC0-4EB31D322882}"/>
              </a:ext>
            </a:extLst>
          </p:cNvPr>
          <p:cNvSpPr/>
          <p:nvPr/>
        </p:nvSpPr>
        <p:spPr>
          <a:xfrm>
            <a:off x="10642761" y="754652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4" name="Rectangle: Rounded Corners 128">
            <a:extLst>
              <a:ext uri="{FF2B5EF4-FFF2-40B4-BE49-F238E27FC236}">
                <a16:creationId xmlns="" xmlns:a16="http://schemas.microsoft.com/office/drawing/2014/main" id="{DD87E01F-E72B-65A1-B910-74128216441C}"/>
              </a:ext>
            </a:extLst>
          </p:cNvPr>
          <p:cNvSpPr/>
          <p:nvPr/>
        </p:nvSpPr>
        <p:spPr>
          <a:xfrm>
            <a:off x="9705401" y="521653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5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5" name="Rectangle: Rounded Corners 128">
            <a:extLst>
              <a:ext uri="{FF2B5EF4-FFF2-40B4-BE49-F238E27FC236}">
                <a16:creationId xmlns="" xmlns:a16="http://schemas.microsoft.com/office/drawing/2014/main" id="{0272AD0F-C364-3B20-7B00-FDBBA550C750}"/>
              </a:ext>
            </a:extLst>
          </p:cNvPr>
          <p:cNvSpPr/>
          <p:nvPr/>
        </p:nvSpPr>
        <p:spPr>
          <a:xfrm>
            <a:off x="10747442" y="455175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100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7" name="Rectangle: Rounded Corners 15">
            <a:extLst>
              <a:ext uri="{FF2B5EF4-FFF2-40B4-BE49-F238E27FC236}">
                <a16:creationId xmlns="" xmlns:a16="http://schemas.microsoft.com/office/drawing/2014/main" id="{AC306EC0-0557-33D8-E9B2-D88B4F86E125}"/>
              </a:ext>
            </a:extLst>
          </p:cNvPr>
          <p:cNvSpPr/>
          <p:nvPr/>
        </p:nvSpPr>
        <p:spPr>
          <a:xfrm>
            <a:off x="9969149" y="1346326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8" name="Rectangle: Rounded Corners 15">
            <a:extLst>
              <a:ext uri="{FF2B5EF4-FFF2-40B4-BE49-F238E27FC236}">
                <a16:creationId xmlns="" xmlns:a16="http://schemas.microsoft.com/office/drawing/2014/main" id="{48A00335-27F3-733B-5AC3-359CFE4332DB}"/>
              </a:ext>
            </a:extLst>
          </p:cNvPr>
          <p:cNvSpPr/>
          <p:nvPr/>
        </p:nvSpPr>
        <p:spPr>
          <a:xfrm>
            <a:off x="10988112" y="1346326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2" name="Прямоугольник 91">
            <a:extLst>
              <a:ext uri="{FF2B5EF4-FFF2-40B4-BE49-F238E27FC236}">
                <a16:creationId xmlns="" xmlns:a16="http://schemas.microsoft.com/office/drawing/2014/main" id="{59B8521B-53AC-FAE7-B875-7130EA16A8FB}"/>
              </a:ext>
            </a:extLst>
          </p:cNvPr>
          <p:cNvSpPr/>
          <p:nvPr/>
        </p:nvSpPr>
        <p:spPr>
          <a:xfrm>
            <a:off x="734702" y="3774226"/>
            <a:ext cx="2835057" cy="728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11,6</a:t>
            </a:r>
            <a:r>
              <a:rPr lang="kk-KZ" sz="16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kk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067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067" b="1" dirty="0">
                <a:latin typeface="Arial" panose="020B0604020202020204" pitchFamily="34" charset="0"/>
                <a:cs typeface="Arial" panose="020B0604020202020204" pitchFamily="34" charset="0"/>
              </a:rPr>
              <a:t>189 из 1625</a:t>
            </a:r>
            <a:r>
              <a:rPr lang="kk-KZ" sz="1067" dirty="0">
                <a:latin typeface="Arial" panose="020B0604020202020204" pitchFamily="34" charset="0"/>
                <a:cs typeface="Arial" panose="020B0604020202020204" pitchFamily="34" charset="0"/>
              </a:rPr>
              <a:t>) внешкольных организаций – монопрофильные (малый спектр услуг) </a:t>
            </a:r>
          </a:p>
        </p:txBody>
      </p:sp>
      <p:sp>
        <p:nvSpPr>
          <p:cNvPr id="96" name="Прямоугольник 95">
            <a:extLst>
              <a:ext uri="{FF2B5EF4-FFF2-40B4-BE49-F238E27FC236}">
                <a16:creationId xmlns="" xmlns:a16="http://schemas.microsoft.com/office/drawing/2014/main" id="{457CEB1A-F5A2-3E71-A7A5-6EA31F7C161C}"/>
              </a:ext>
            </a:extLst>
          </p:cNvPr>
          <p:cNvSpPr/>
          <p:nvPr/>
        </p:nvSpPr>
        <p:spPr>
          <a:xfrm>
            <a:off x="734702" y="3046981"/>
            <a:ext cx="2893759" cy="728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ru-RU" sz="2000" b="1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sz="1067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067" b="1" dirty="0">
                <a:latin typeface="Arial" panose="020B0604020202020204" pitchFamily="34" charset="0"/>
                <a:cs typeface="Arial" panose="020B0604020202020204" pitchFamily="34" charset="0"/>
              </a:rPr>
              <a:t>193 из 1625</a:t>
            </a:r>
            <a:r>
              <a:rPr lang="kk-KZ" sz="1067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 внешкольных организаций требуют капитального ремонта</a:t>
            </a:r>
          </a:p>
        </p:txBody>
      </p:sp>
      <p:sp>
        <p:nvSpPr>
          <p:cNvPr id="98" name="Прямоугольник 97">
            <a:extLst>
              <a:ext uri="{FF2B5EF4-FFF2-40B4-BE49-F238E27FC236}">
                <a16:creationId xmlns="" xmlns:a16="http://schemas.microsoft.com/office/drawing/2014/main" id="{AEB0CF01-B9FD-EC68-A5E3-C4A3B395B629}"/>
              </a:ext>
            </a:extLst>
          </p:cNvPr>
          <p:cNvSpPr/>
          <p:nvPr/>
        </p:nvSpPr>
        <p:spPr>
          <a:xfrm>
            <a:off x="745799" y="2221563"/>
            <a:ext cx="2835602" cy="728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43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ru-RU" sz="2000" b="1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1067" b="1" dirty="0">
                <a:latin typeface="Arial" panose="020B0604020202020204" pitchFamily="34" charset="0"/>
                <a:cs typeface="Arial" panose="020B0604020202020204" pitchFamily="34" charset="0"/>
              </a:rPr>
              <a:t>706</a:t>
            </a:r>
            <a:r>
              <a:rPr lang="en-US" sz="1067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067" b="1" dirty="0">
                <a:latin typeface="Arial" panose="020B0604020202020204" pitchFamily="34" charset="0"/>
                <a:cs typeface="Arial" panose="020B0604020202020204" pitchFamily="34" charset="0"/>
              </a:rPr>
              <a:t>из 1625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) внешкольных организаций находятся в приспособленных помещениях</a:t>
            </a:r>
          </a:p>
        </p:txBody>
      </p:sp>
      <p:pic>
        <p:nvPicPr>
          <p:cNvPr id="101" name="Picture 2" descr="Детский сад бесплатно иконка">
            <a:extLst>
              <a:ext uri="{FF2B5EF4-FFF2-40B4-BE49-F238E27FC236}">
                <a16:creationId xmlns="" xmlns:a16="http://schemas.microsoft.com/office/drawing/2014/main" id="{7D7E41C3-AE69-BD11-FBE3-ED74631D0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57" y="3142637"/>
            <a:ext cx="330565" cy="2619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Развитие навыка бесплатно иконка">
            <a:extLst>
              <a:ext uri="{FF2B5EF4-FFF2-40B4-BE49-F238E27FC236}">
                <a16:creationId xmlns="" xmlns:a16="http://schemas.microsoft.com/office/drawing/2014/main" id="{9371D2AA-B8E3-C2FA-EAFE-9A93E81F0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13" y="3866756"/>
            <a:ext cx="378593" cy="300037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2" descr="Школа бесплатно иконка">
            <a:extLst>
              <a:ext uri="{FF2B5EF4-FFF2-40B4-BE49-F238E27FC236}">
                <a16:creationId xmlns="" xmlns:a16="http://schemas.microsoft.com/office/drawing/2014/main" id="{68E72C07-2D55-2945-20B2-25C8182D4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87" y="2300922"/>
            <a:ext cx="445185" cy="31698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12" descr="Управление проектом бесплатно иконка">
            <a:extLst>
              <a:ext uri="{FF2B5EF4-FFF2-40B4-BE49-F238E27FC236}">
                <a16:creationId xmlns="" xmlns:a16="http://schemas.microsoft.com/office/drawing/2014/main" id="{14B9237D-E62A-3651-4CA5-DB4D1FD7A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51" y="4649330"/>
            <a:ext cx="399983" cy="31698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6" name="Прямоугольник 115">
            <a:extLst>
              <a:ext uri="{FF2B5EF4-FFF2-40B4-BE49-F238E27FC236}">
                <a16:creationId xmlns="" xmlns:a16="http://schemas.microsoft.com/office/drawing/2014/main" id="{880A1178-809D-FBD4-504F-F5AC64BCA60B}"/>
              </a:ext>
            </a:extLst>
          </p:cNvPr>
          <p:cNvSpPr/>
          <p:nvPr/>
        </p:nvSpPr>
        <p:spPr>
          <a:xfrm>
            <a:off x="759222" y="4626387"/>
            <a:ext cx="2866763" cy="564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r>
              <a:rPr lang="ru-RU" sz="2000" b="1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1067" b="1" dirty="0">
                <a:latin typeface="Arial" panose="020B0604020202020204" pitchFamily="34" charset="0"/>
                <a:cs typeface="Arial" panose="020B0604020202020204" pitchFamily="34" charset="0"/>
              </a:rPr>
              <a:t>11) 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внешкольных организаций находятся в аварийном состоянии </a:t>
            </a:r>
          </a:p>
        </p:txBody>
      </p:sp>
      <p:sp>
        <p:nvSpPr>
          <p:cNvPr id="117" name="Прямоугольник 116">
            <a:extLst>
              <a:ext uri="{FF2B5EF4-FFF2-40B4-BE49-F238E27FC236}">
                <a16:creationId xmlns="" xmlns:a16="http://schemas.microsoft.com/office/drawing/2014/main" id="{C393E5ED-5666-A227-11A5-38B9D8226C27}"/>
              </a:ext>
            </a:extLst>
          </p:cNvPr>
          <p:cNvSpPr/>
          <p:nvPr/>
        </p:nvSpPr>
        <p:spPr>
          <a:xfrm>
            <a:off x="757123" y="5384479"/>
            <a:ext cx="2828810" cy="584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20391" algn="l"/>
              </a:tabLst>
              <a:defRPr/>
            </a:pPr>
            <a:r>
              <a:rPr lang="kk-KZ" sz="1067" b="1" dirty="0">
                <a:latin typeface="Arial" panose="020B0604020202020204" pitchFamily="34" charset="0"/>
                <a:cs typeface="Arial" panose="020B0604020202020204" pitchFamily="34" charset="0"/>
              </a:rPr>
              <a:t>Слабая </a:t>
            </a:r>
            <a:r>
              <a:rPr lang="ru-RU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вовлеченность </a:t>
            </a:r>
            <a:r>
              <a:rPr lang="ru-RU" sz="1067" dirty="0">
                <a:latin typeface="Arial" panose="020B0604020202020204" pitchFamily="34" charset="0"/>
                <a:cs typeface="Arial" panose="020B0604020202020204" pitchFamily="34" charset="0"/>
              </a:rPr>
              <a:t>детей в организованную общественную деятельность</a:t>
            </a:r>
            <a:endParaRPr lang="x-none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Прямоугольник 118">
            <a:extLst>
              <a:ext uri="{FF2B5EF4-FFF2-40B4-BE49-F238E27FC236}">
                <a16:creationId xmlns="" xmlns:a16="http://schemas.microsoft.com/office/drawing/2014/main" id="{6F805431-224F-C89B-FDB8-385C5967634D}"/>
              </a:ext>
            </a:extLst>
          </p:cNvPr>
          <p:cNvSpPr/>
          <p:nvPr/>
        </p:nvSpPr>
        <p:spPr>
          <a:xfrm>
            <a:off x="757123" y="6159886"/>
            <a:ext cx="2828810" cy="584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20391" algn="l"/>
              </a:tabLst>
              <a:defRPr/>
            </a:pPr>
            <a:r>
              <a:rPr lang="kk-KZ" sz="1067" b="1" dirty="0">
                <a:latin typeface="Arial" panose="020B0604020202020204" pitchFamily="34" charset="0"/>
                <a:cs typeface="Arial" panose="020B0604020202020204" pitchFamily="34" charset="0"/>
              </a:rPr>
              <a:t>Потребность </a:t>
            </a:r>
            <a:r>
              <a:rPr lang="kk-KZ" sz="1067" dirty="0">
                <a:latin typeface="Arial" panose="020B0604020202020204" pitchFamily="34" charset="0"/>
                <a:cs typeface="Arial" panose="020B0604020202020204" pitchFamily="34" charset="0"/>
              </a:rPr>
              <a:t>в разработке образовательных дополнительных программ</a:t>
            </a:r>
            <a:endParaRPr lang="x-none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0" name="Picture 8" descr="Shape&#10;&#10;Description automatically generated with low confidence">
            <a:extLst>
              <a:ext uri="{FF2B5EF4-FFF2-40B4-BE49-F238E27FC236}">
                <a16:creationId xmlns="" xmlns:a16="http://schemas.microsoft.com/office/drawing/2014/main" id="{196211BC-3B47-6AC2-268E-FBB690CFC8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86" y="5438350"/>
            <a:ext cx="391261" cy="310077"/>
          </a:xfrm>
          <a:prstGeom prst="rect">
            <a:avLst/>
          </a:prstGeom>
        </p:spPr>
      </p:pic>
      <p:pic>
        <p:nvPicPr>
          <p:cNvPr id="122" name="Picture 12" descr="Управление проектом бесплатно иконка">
            <a:extLst>
              <a:ext uri="{FF2B5EF4-FFF2-40B4-BE49-F238E27FC236}">
                <a16:creationId xmlns="" xmlns:a16="http://schemas.microsoft.com/office/drawing/2014/main" id="{EE349BF2-AF31-F69E-C316-CEBF56A0C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36" y="6198212"/>
            <a:ext cx="344104" cy="3441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8" name="Rectangle: Rounded Corners 2">
            <a:extLst>
              <a:ext uri="{FF2B5EF4-FFF2-40B4-BE49-F238E27FC236}">
                <a16:creationId xmlns="" xmlns:a16="http://schemas.microsoft.com/office/drawing/2014/main" id="{D2AAE7AE-FC84-5C38-C22D-65FD876DFCD0}"/>
              </a:ext>
            </a:extLst>
          </p:cNvPr>
          <p:cNvSpPr/>
          <p:nvPr/>
        </p:nvSpPr>
        <p:spPr bwMode="auto">
          <a:xfrm>
            <a:off x="4101762" y="2206731"/>
            <a:ext cx="4225367" cy="6439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TextBox 8">
            <a:extLst>
              <a:ext uri="{FF2B5EF4-FFF2-40B4-BE49-F238E27FC236}">
                <a16:creationId xmlns="" xmlns:a16="http://schemas.microsoft.com/office/drawing/2014/main" id="{508C51E5-9750-0C86-DF56-B7D1570BF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762" y="3026468"/>
            <a:ext cx="422536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Поэтапное увеличение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государственного заказа на дополнительное образование по 7 направлениям (380 видов кружков и секции)</a:t>
            </a:r>
          </a:p>
        </p:txBody>
      </p:sp>
      <p:cxnSp>
        <p:nvCxnSpPr>
          <p:cNvPr id="170" name="Прямая соединительная линия 169">
            <a:extLst>
              <a:ext uri="{FF2B5EF4-FFF2-40B4-BE49-F238E27FC236}">
                <a16:creationId xmlns="" xmlns:a16="http://schemas.microsoft.com/office/drawing/2014/main" id="{0A5A7BD1-E70B-926D-40F1-6271DADC7D3A}"/>
              </a:ext>
            </a:extLst>
          </p:cNvPr>
          <p:cNvCxnSpPr/>
          <p:nvPr/>
        </p:nvCxnSpPr>
        <p:spPr>
          <a:xfrm flipH="1">
            <a:off x="3938661" y="2273375"/>
            <a:ext cx="3175" cy="437227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Прямоугольник 170">
            <a:extLst>
              <a:ext uri="{FF2B5EF4-FFF2-40B4-BE49-F238E27FC236}">
                <a16:creationId xmlns="" xmlns:a16="http://schemas.microsoft.com/office/drawing/2014/main" id="{90909ED1-78F2-293D-54C6-86F1D0EA8905}"/>
              </a:ext>
            </a:extLst>
          </p:cNvPr>
          <p:cNvSpPr/>
          <p:nvPr/>
        </p:nvSpPr>
        <p:spPr>
          <a:xfrm>
            <a:off x="4114769" y="2259393"/>
            <a:ext cx="3993265" cy="48173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Строительство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дворцов школьников школ искусств</a:t>
            </a:r>
          </a:p>
        </p:txBody>
      </p:sp>
      <p:graphicFrame>
        <p:nvGraphicFramePr>
          <p:cNvPr id="172" name="Диаграмма 171">
            <a:extLst>
              <a:ext uri="{FF2B5EF4-FFF2-40B4-BE49-F238E27FC236}">
                <a16:creationId xmlns="" xmlns:a16="http://schemas.microsoft.com/office/drawing/2014/main" id="{3F8E95AA-3D3F-10AD-8FF6-9EFA99ABC4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1819789"/>
              </p:ext>
            </p:extLst>
          </p:nvPr>
        </p:nvGraphicFramePr>
        <p:xfrm>
          <a:off x="8364917" y="1961962"/>
          <a:ext cx="3639254" cy="947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73" name="TextBox 8">
            <a:extLst>
              <a:ext uri="{FF2B5EF4-FFF2-40B4-BE49-F238E27FC236}">
                <a16:creationId xmlns="" xmlns:a16="http://schemas.microsoft.com/office/drawing/2014/main" id="{658B1D5F-0F0D-650F-9A9B-864F6D00E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769" y="3815757"/>
            <a:ext cx="4203881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Расширение спектра 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услуг через реорганизацию ДМ и ДХ сельских школ (монопрофильные) в ШИ с многопрофильной деятельностью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TextBox 8">
            <a:extLst>
              <a:ext uri="{FF2B5EF4-FFF2-40B4-BE49-F238E27FC236}">
                <a16:creationId xmlns="" xmlns:a16="http://schemas.microsoft.com/office/drawing/2014/main" id="{DE7A3E5D-6DE4-82D4-13F9-9B29F40AF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769" y="4753169"/>
            <a:ext cx="422420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Открытие комьюнити-центров 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внешкольных организаций в сельских школах (шаговая доступности)</a:t>
            </a:r>
          </a:p>
        </p:txBody>
      </p:sp>
      <p:sp>
        <p:nvSpPr>
          <p:cNvPr id="175" name="TextBox 8">
            <a:extLst>
              <a:ext uri="{FF2B5EF4-FFF2-40B4-BE49-F238E27FC236}">
                <a16:creationId xmlns="" xmlns:a16="http://schemas.microsoft.com/office/drawing/2014/main" id="{A00DABD7-6B18-0DDA-511F-6A43A4D13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762" y="5485192"/>
            <a:ext cx="423720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Модернизация (ремонт и оснащение МТБ) 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внешкольных организаций</a:t>
            </a:r>
          </a:p>
        </p:txBody>
      </p:sp>
      <p:sp>
        <p:nvSpPr>
          <p:cNvPr id="176" name="TextBox 8">
            <a:extLst>
              <a:ext uri="{FF2B5EF4-FFF2-40B4-BE49-F238E27FC236}">
                <a16:creationId xmlns="" xmlns:a16="http://schemas.microsoft.com/office/drawing/2014/main" id="{A1D83F6B-EEB1-D3AC-9E55-68406E071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3284" y="6175349"/>
            <a:ext cx="422536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spcAft>
                <a:spcPts val="200"/>
              </a:spcAft>
            </a:pPr>
            <a:r>
              <a:rPr lang="ru-RU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Реализация детских и молодежных инициатив 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(самоуправление, дебаты, </a:t>
            </a:r>
            <a:r>
              <a:rPr lang="ru-RU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волонтерство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и др.)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Rectangle: Rounded Corners 15">
            <a:extLst>
              <a:ext uri="{FF2B5EF4-FFF2-40B4-BE49-F238E27FC236}">
                <a16:creationId xmlns="" xmlns:a16="http://schemas.microsoft.com/office/drawing/2014/main" id="{073796C6-E05E-1ED4-F671-6F0307E80ABD}"/>
              </a:ext>
            </a:extLst>
          </p:cNvPr>
          <p:cNvSpPr/>
          <p:nvPr/>
        </p:nvSpPr>
        <p:spPr>
          <a:xfrm>
            <a:off x="8604594" y="4665298"/>
            <a:ext cx="3197691" cy="40930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менее 1000 в год </a:t>
            </a:r>
          </a:p>
          <a:p>
            <a:pPr algn="ctr">
              <a:lnSpc>
                <a:spcPts val="1500"/>
              </a:lnSpc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2023 по 2025 годы</a:t>
            </a:r>
          </a:p>
        </p:txBody>
      </p:sp>
      <p:sp>
        <p:nvSpPr>
          <p:cNvPr id="178" name="Rectangle: Rounded Corners 15">
            <a:extLst>
              <a:ext uri="{FF2B5EF4-FFF2-40B4-BE49-F238E27FC236}">
                <a16:creationId xmlns="" xmlns:a16="http://schemas.microsoft.com/office/drawing/2014/main" id="{7C0937B6-46B9-B5A6-31C3-5070200BB691}"/>
              </a:ext>
            </a:extLst>
          </p:cNvPr>
          <p:cNvSpPr/>
          <p:nvPr/>
        </p:nvSpPr>
        <p:spPr>
          <a:xfrm>
            <a:off x="8605736" y="5381064"/>
            <a:ext cx="3196549" cy="45288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менее 70 в год </a:t>
            </a:r>
          </a:p>
          <a:p>
            <a:pPr algn="ctr">
              <a:lnSpc>
                <a:spcPts val="1500"/>
              </a:lnSpc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2023 по 2025 годы</a:t>
            </a:r>
          </a:p>
        </p:txBody>
      </p:sp>
      <p:graphicFrame>
        <p:nvGraphicFramePr>
          <p:cNvPr id="179" name="Диаграмма 178">
            <a:extLst>
              <a:ext uri="{FF2B5EF4-FFF2-40B4-BE49-F238E27FC236}">
                <a16:creationId xmlns="" xmlns:a16="http://schemas.microsoft.com/office/drawing/2014/main" id="{6F7E0072-39E0-09D3-E391-833839868D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939068"/>
              </p:ext>
            </p:extLst>
          </p:nvPr>
        </p:nvGraphicFramePr>
        <p:xfrm>
          <a:off x="8410160" y="5961784"/>
          <a:ext cx="3525090" cy="82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80" name="Rectangle: Rounded Corners 15">
            <a:extLst>
              <a:ext uri="{FF2B5EF4-FFF2-40B4-BE49-F238E27FC236}">
                <a16:creationId xmlns="" xmlns:a16="http://schemas.microsoft.com/office/drawing/2014/main" id="{851AAFA9-25A1-8586-11A5-A6BFF7676B75}"/>
              </a:ext>
            </a:extLst>
          </p:cNvPr>
          <p:cNvSpPr/>
          <p:nvPr/>
        </p:nvSpPr>
        <p:spPr>
          <a:xfrm>
            <a:off x="8569902" y="3032385"/>
            <a:ext cx="986964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181" name="Rectangle: Rounded Corners 15">
            <a:extLst>
              <a:ext uri="{FF2B5EF4-FFF2-40B4-BE49-F238E27FC236}">
                <a16:creationId xmlns="" xmlns:a16="http://schemas.microsoft.com/office/drawing/2014/main" id="{805C1D71-C850-7AE2-7791-BA6125040676}"/>
              </a:ext>
            </a:extLst>
          </p:cNvPr>
          <p:cNvSpPr/>
          <p:nvPr/>
        </p:nvSpPr>
        <p:spPr>
          <a:xfrm>
            <a:off x="9701452" y="3026468"/>
            <a:ext cx="957819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 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182" name="Rectangle: Rounded Corners 15">
            <a:extLst>
              <a:ext uri="{FF2B5EF4-FFF2-40B4-BE49-F238E27FC236}">
                <a16:creationId xmlns="" xmlns:a16="http://schemas.microsoft.com/office/drawing/2014/main" id="{E44BF0EC-C2E0-C8E5-60C1-884E6321201A}"/>
              </a:ext>
            </a:extLst>
          </p:cNvPr>
          <p:cNvSpPr/>
          <p:nvPr/>
        </p:nvSpPr>
        <p:spPr>
          <a:xfrm>
            <a:off x="10803857" y="3022800"/>
            <a:ext cx="933997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183" name="Rectangle: Rounded Corners 15">
            <a:extLst>
              <a:ext uri="{FF2B5EF4-FFF2-40B4-BE49-F238E27FC236}">
                <a16:creationId xmlns="" xmlns:a16="http://schemas.microsoft.com/office/drawing/2014/main" id="{7AADBCEE-95E7-2E97-E367-FBAE1A83A3FE}"/>
              </a:ext>
            </a:extLst>
          </p:cNvPr>
          <p:cNvSpPr/>
          <p:nvPr/>
        </p:nvSpPr>
        <p:spPr>
          <a:xfrm>
            <a:off x="8556270" y="3863100"/>
            <a:ext cx="986964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</a:t>
            </a:r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</a:t>
            </a:r>
            <a:endParaRPr lang="ru-RU" sz="10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184" name="Rectangle: Rounded Corners 15">
            <a:extLst>
              <a:ext uri="{FF2B5EF4-FFF2-40B4-BE49-F238E27FC236}">
                <a16:creationId xmlns="" xmlns:a16="http://schemas.microsoft.com/office/drawing/2014/main" id="{6A44CA56-8F8E-26A7-B670-AA01F9C9A40C}"/>
              </a:ext>
            </a:extLst>
          </p:cNvPr>
          <p:cNvSpPr/>
          <p:nvPr/>
        </p:nvSpPr>
        <p:spPr>
          <a:xfrm>
            <a:off x="9701452" y="3868955"/>
            <a:ext cx="957819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</a:t>
            </a:r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185" name="Rectangle: Rounded Corners 15">
            <a:extLst>
              <a:ext uri="{FF2B5EF4-FFF2-40B4-BE49-F238E27FC236}">
                <a16:creationId xmlns="" xmlns:a16="http://schemas.microsoft.com/office/drawing/2014/main" id="{EAA2A6AF-950D-504E-2B9C-F1CF4B4193AD}"/>
              </a:ext>
            </a:extLst>
          </p:cNvPr>
          <p:cNvSpPr/>
          <p:nvPr/>
        </p:nvSpPr>
        <p:spPr>
          <a:xfrm>
            <a:off x="10817489" y="3863099"/>
            <a:ext cx="933997" cy="465401"/>
          </a:xfrm>
          <a:prstGeom prst="roundRect">
            <a:avLst>
              <a:gd name="adj" fmla="val 1050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</a:t>
            </a:r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1849983" y="6645578"/>
            <a:ext cx="342238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182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636563" y="77217"/>
            <a:ext cx="110293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ВОСПИТАТЕЛЬНАЯ РАБОТА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9628" y="2122713"/>
            <a:ext cx="3661018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400" b="1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Мероприятийный</a:t>
            </a:r>
            <a:r>
              <a:rPr lang="ru-RU" sz="1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подход 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 организации воспитательной работы</a:t>
            </a:r>
          </a:p>
          <a:p>
            <a:pPr algn="just">
              <a:lnSpc>
                <a:spcPct val="120000"/>
              </a:lnSpc>
            </a:pP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Недостаточный уровень </a:t>
            </a:r>
            <a:r>
              <a:rPr lang="ru-RU" sz="1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педагогического взаимодействия и сотрудничества 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учителей-предметников и классных руководителей</a:t>
            </a:r>
          </a:p>
          <a:p>
            <a:pPr algn="just">
              <a:lnSpc>
                <a:spcPct val="120000"/>
              </a:lnSpc>
            </a:pP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Неполная </a:t>
            </a:r>
            <a:r>
              <a:rPr lang="ru-RU" sz="1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занятость детей 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во внеурочное время</a:t>
            </a:r>
          </a:p>
          <a:p>
            <a:pPr algn="just">
              <a:lnSpc>
                <a:spcPct val="120000"/>
              </a:lnSpc>
            </a:pP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1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Устаревший формат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проведения родительских собраний и сотрудничества с родителями</a:t>
            </a:r>
          </a:p>
          <a:p>
            <a:pPr algn="just">
              <a:lnSpc>
                <a:spcPct val="120000"/>
              </a:lnSpc>
            </a:pP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Увеличение количества </a:t>
            </a:r>
            <a:r>
              <a:rPr lang="ru-RU" sz="1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NEET молодежи</a:t>
            </a: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Рисунок 29" descr="Диаграмма Венна">
            <a:extLst>
              <a:ext uri="{FF2B5EF4-FFF2-40B4-BE49-F238E27FC236}">
                <a16:creationId xmlns="" xmlns:a16="http://schemas.microsoft.com/office/drawing/2014/main" id="{EBEBC873-2B5A-D8C4-D1FD-D09EC3DC2A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8396" y="2588953"/>
            <a:ext cx="468729" cy="46872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</p:spPr>
      </p:pic>
      <p:pic>
        <p:nvPicPr>
          <p:cNvPr id="54" name="Рисунок 53" descr="Мозговой штурм группы">
            <a:extLst>
              <a:ext uri="{FF2B5EF4-FFF2-40B4-BE49-F238E27FC236}">
                <a16:creationId xmlns="" xmlns:a16="http://schemas.microsoft.com/office/drawing/2014/main" id="{A6D8D22D-DA14-6B96-3F3C-DB99F5F47A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8582" y="4550230"/>
            <a:ext cx="457200" cy="457200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</p:spPr>
      </p:pic>
      <p:cxnSp>
        <p:nvCxnSpPr>
          <p:cNvPr id="33" name="Прямая соединительная линия 32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66366" y="559917"/>
            <a:ext cx="12042134" cy="604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4639" y="688912"/>
            <a:ext cx="1130272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СОЗДАНИЕ УСЛОВИЙ ДЛЯ РАЗВИТИЯ И САМОРЕАЛИЗАЦИИ ЛИЧНОСТИ НА ОСНОВЕ НАЦИОНАЛЬНЫХ ЦЕННОСТЕЙ </a:t>
            </a:r>
          </a:p>
        </p:txBody>
      </p:sp>
      <p:sp>
        <p:nvSpPr>
          <p:cNvPr id="36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0" y="1311564"/>
            <a:ext cx="4670183" cy="270395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</a:t>
            </a:r>
          </a:p>
        </p:txBody>
      </p:sp>
      <p:pic>
        <p:nvPicPr>
          <p:cNvPr id="41" name="Picture 2" descr="Конкурс бесплатно иконка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18" y="3856226"/>
            <a:ext cx="352129" cy="35212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4512219" y="1304538"/>
            <a:ext cx="7690292" cy="299280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ПРИНИМАЕМЫЕ МЕРЫ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86C8B653-C709-2F66-2445-8E4AF050217E}"/>
              </a:ext>
            </a:extLst>
          </p:cNvPr>
          <p:cNvSpPr txBox="1"/>
          <p:nvPr/>
        </p:nvSpPr>
        <p:spPr>
          <a:xfrm>
            <a:off x="5073445" y="1923126"/>
            <a:ext cx="6851723" cy="48090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ru-RU" sz="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kk-KZ" sz="1200" b="1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КОНЦЕПЦИИ ВОСПИТАНИЯ: </a:t>
            </a:r>
          </a:p>
          <a:p>
            <a:pPr marL="612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национальной модели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воспитания в системе «семья-дошкола-школа-колледж» на основе национальных ценностей казахского народа </a:t>
            </a:r>
          </a:p>
          <a:p>
            <a:pPr algn="just">
              <a:lnSpc>
                <a:spcPct val="150000"/>
              </a:lnSpc>
            </a:pPr>
            <a:endParaRPr lang="ru-RU" sz="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СОЗДАНИЕ РОДИТЕЛЬСКОЙ АКАДЕМИИ:</a:t>
            </a:r>
          </a:p>
          <a:p>
            <a:pPr marL="612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переформатирование структуры и миссии родительского комитета </a:t>
            </a:r>
          </a:p>
          <a:p>
            <a:pPr marL="612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внедрение нового формата и содержания родительских собраний  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 сотрудничества с родителями</a:t>
            </a:r>
          </a:p>
          <a:p>
            <a:pPr marL="612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РАЗРАБОТКА  НОРМАТИВНОГО ДОКУМЕНТА  «КОДЕКС РОДИТЕЛЕЙ»</a:t>
            </a:r>
          </a:p>
          <a:p>
            <a:pPr algn="just">
              <a:lnSpc>
                <a:spcPct val="150000"/>
              </a:lnSpc>
            </a:pPr>
            <a:endParaRPr lang="ru-RU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ОБУЧАЮЩИХ ПРОГРАММ И ПОСОБИЙ ДЛЯ РОДИТЕЛЕЙ</a:t>
            </a:r>
          </a:p>
          <a:p>
            <a:pPr algn="just">
              <a:lnSpc>
                <a:spcPct val="150000"/>
              </a:lnSpc>
            </a:pPr>
            <a:endParaRPr lang="ru-RU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ПРОЕКТЫ ПО ВОСПИТАТЕЛЬНОЙ РАБОТЕ: 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участие обучающихся в управлении школы как средства формирования активной жизненной позиции: «Школьные и студенческие парламенты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0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продолжится реализация проектов: «Читающая школа», «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Дебатное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движение»,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start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kk-KZ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проекты,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экологические, краеведческие,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волонтерства,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патриотические клубы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 др.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Прямая соединительная линия 63">
            <a:extLst>
              <a:ext uri="{FF2B5EF4-FFF2-40B4-BE49-F238E27FC236}">
                <a16:creationId xmlns="" xmlns:a16="http://schemas.microsoft.com/office/drawing/2014/main" id="{0A5A7BD1-E70B-926D-40F1-6271DADC7D3A}"/>
              </a:ext>
            </a:extLst>
          </p:cNvPr>
          <p:cNvCxnSpPr/>
          <p:nvPr/>
        </p:nvCxnSpPr>
        <p:spPr>
          <a:xfrm flipH="1">
            <a:off x="4690281" y="2026943"/>
            <a:ext cx="3175" cy="4595303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1747361" y="6645578"/>
            <a:ext cx="444860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4" descr="Развитие навыка бесплатно иконка">
            <a:extLst>
              <a:ext uri="{FF2B5EF4-FFF2-40B4-BE49-F238E27FC236}">
                <a16:creationId xmlns="" xmlns:a16="http://schemas.microsoft.com/office/drawing/2014/main" id="{9371D2AA-B8E3-C2FA-EAFE-9A93E81F0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6" y="5691180"/>
            <a:ext cx="347181" cy="406208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Рисунок 21" descr="Подключения">
            <a:extLst>
              <a:ext uri="{FF2B5EF4-FFF2-40B4-BE49-F238E27FC236}">
                <a16:creationId xmlns="" xmlns:a16="http://schemas.microsoft.com/office/drawing/2014/main" id="{4BFABEDB-CB8A-79C7-6B28-DE73C622FEC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896797" y="2301728"/>
            <a:ext cx="353295" cy="521589"/>
          </a:xfrm>
          <a:prstGeom prst="rect">
            <a:avLst/>
          </a:prstGeom>
        </p:spPr>
      </p:pic>
      <p:pic>
        <p:nvPicPr>
          <p:cNvPr id="26" name="Рисунок 25" descr="Значок сотрудника">
            <a:extLst>
              <a:ext uri="{FF2B5EF4-FFF2-40B4-BE49-F238E27FC236}">
                <a16:creationId xmlns="" xmlns:a16="http://schemas.microsoft.com/office/drawing/2014/main" id="{9D7DCD33-C630-D193-E235-CFB766BA903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871762" y="5371340"/>
            <a:ext cx="403363" cy="522944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031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132118" y="73454"/>
            <a:ext cx="99277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БЕЗОПАСНОСТИ И ОХРАНА ПРАВ ДЕТЕЙ</a:t>
            </a:r>
          </a:p>
        </p:txBody>
      </p:sp>
      <p:sp>
        <p:nvSpPr>
          <p:cNvPr id="5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0" y="559917"/>
            <a:ext cx="8762259" cy="1025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111844" y="713616"/>
            <a:ext cx="8586585" cy="700192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100</a:t>
            </a:r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</a:rPr>
              <a:t>%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обеспечение организаций образования системами безопасности до 2024 года </a:t>
            </a:r>
          </a:p>
          <a:p>
            <a:pPr lvl="0">
              <a:spcAft>
                <a:spcPts val="600"/>
              </a:spcAft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</a:rPr>
              <a:t>(видеонаблюдение, специализированная охрана, тревожная кнопка) </a:t>
            </a:r>
            <a:endParaRPr lang="ru-RU" sz="11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734749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" descr="Конкурс бесплатно иконка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9" y="2246493"/>
            <a:ext cx="352129" cy="35212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681882" y="2200003"/>
            <a:ext cx="3568173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87313" algn="l"/>
                <a:tab pos="182563" algn="l"/>
                <a:tab pos="457200" algn="l"/>
              </a:tabLst>
            </a:pPr>
            <a:r>
              <a:rPr lang="ru-RU" sz="20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62</a:t>
            </a:r>
            <a:r>
              <a:rPr lang="en-US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r>
              <a:rPr lang="ru-RU" sz="20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организаций образования обеспечены комплексной защитой 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(спец. охрана,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подключение к ЦОУ, тревожные кнопки)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2022 году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4422014" y="2365561"/>
            <a:ext cx="0" cy="4303318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25031" y="2353554"/>
            <a:ext cx="7474302" cy="600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Дооснащение учебных заведений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системами безопасности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 конца 2023 года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(видеонаблюдение, специализированная охрана, тревожная кнопка)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(п.84 Предвыборной программы Президента)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37922" y="3584438"/>
            <a:ext cx="3612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87313" algn="l"/>
                <a:tab pos="182563" algn="l"/>
                <a:tab pos="457200" algn="l"/>
              </a:tabLst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регионов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обучающи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1-4 классов обеспечены бесплатным горячим питанием</a:t>
            </a:r>
          </a:p>
        </p:txBody>
      </p:sp>
      <p:pic>
        <p:nvPicPr>
          <p:cNvPr id="64" name="Picture 8" descr="Shape&#10;&#10;Description automatically generated with low confidence">
            <a:extLst>
              <a:ext uri="{FF2B5EF4-FFF2-40B4-BE49-F238E27FC236}">
                <a16:creationId xmlns="" xmlns:a16="http://schemas.microsoft.com/office/drawing/2014/main" id="{55ACA407-70CB-4F13-A823-A111B67D6B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15" y="3765658"/>
            <a:ext cx="370260" cy="370260"/>
          </a:xfrm>
          <a:prstGeom prst="rect">
            <a:avLst/>
          </a:prstGeom>
        </p:spPr>
      </p:pic>
      <p:cxnSp>
        <p:nvCxnSpPr>
          <p:cNvPr id="77" name="Прямая соединительная линия 76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/>
          <p:cNvGrpSpPr/>
          <p:nvPr/>
        </p:nvGrpSpPr>
        <p:grpSpPr>
          <a:xfrm>
            <a:off x="4536742" y="4080363"/>
            <a:ext cx="7490059" cy="1553101"/>
            <a:chOff x="4354287" y="3225114"/>
            <a:chExt cx="7661163" cy="1553101"/>
          </a:xfrm>
        </p:grpSpPr>
        <p:sp>
          <p:nvSpPr>
            <p:cNvPr id="83" name="Rectangle: Rounded Corners 15">
              <a:extLst>
                <a:ext uri="{FF2B5EF4-FFF2-40B4-BE49-F238E27FC236}">
                  <a16:creationId xmlns="" xmlns:a16="http://schemas.microsoft.com/office/drawing/2014/main" id="{A24C5B48-0D87-4B47-A635-9462B1DF013D}"/>
                </a:ext>
              </a:extLst>
            </p:cNvPr>
            <p:cNvSpPr/>
            <p:nvPr/>
          </p:nvSpPr>
          <p:spPr>
            <a:xfrm>
              <a:off x="4354287" y="3225114"/>
              <a:ext cx="7661163" cy="556718"/>
            </a:xfrm>
            <a:prstGeom prst="roundRect">
              <a:avLst>
                <a:gd name="adj" fmla="val 0"/>
              </a:avLst>
            </a:prstGeom>
            <a:solidFill>
              <a:schemeClr val="bg1">
                <a:lumMod val="9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spcAft>
                  <a:spcPts val="600"/>
                </a:spcAft>
              </a:pPr>
              <a:r>
                <a: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Организация </a:t>
              </a:r>
              <a:r>
                <a:rPr lang="ru-RU" sz="1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бесплатного питания </a:t>
              </a:r>
              <a:r>
                <a: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обучающихся 1-4 </a:t>
              </a:r>
              <a:r>
                <a:rPr lang="ru-RU" sz="14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кл</a:t>
              </a:r>
              <a:r>
                <a: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в 11 регионах до конца 2023 года </a:t>
              </a: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kk-KZ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9 регионах обеспечено</a:t>
              </a: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ru-RU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900" b="1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(п.77 Предвыборной программы Президента)</a:t>
              </a:r>
              <a:endParaRPr lang="ru-RU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Прямоугольник 71">
              <a:extLst>
                <a:ext uri="{FF2B5EF4-FFF2-40B4-BE49-F238E27FC236}">
                  <a16:creationId xmlns="" xmlns:a16="http://schemas.microsoft.com/office/drawing/2014/main" id="{087815F0-8BAD-4DED-A9E6-4865C075779F}"/>
                </a:ext>
              </a:extLst>
            </p:cNvPr>
            <p:cNvSpPr/>
            <p:nvPr/>
          </p:nvSpPr>
          <p:spPr>
            <a:xfrm>
              <a:off x="4354287" y="4066336"/>
              <a:ext cx="4407973" cy="71187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685783"/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Внедрение приемных профессиональных семей </a:t>
              </a:r>
              <a:b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</a:b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с 2024 года </a:t>
              </a:r>
              <a:r>
                <a:rPr lang="ru-RU" sz="1600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/>
              </a:r>
              <a:br>
                <a:rPr lang="ru-RU" sz="1600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</a:br>
              <a:r>
                <a:rPr lang="ru-RU" sz="1050" dirty="0">
                  <a:solidFill>
                    <a:prstClr val="black"/>
                  </a:solidFill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(разработка и принятие закона в 2023 г.)</a:t>
              </a:r>
            </a:p>
          </p:txBody>
        </p:sp>
        <p:sp>
          <p:nvSpPr>
            <p:cNvPr id="73" name="Rectangle: Rounded Corners 15">
              <a:extLst>
                <a:ext uri="{FF2B5EF4-FFF2-40B4-BE49-F238E27FC236}">
                  <a16:creationId xmlns="" xmlns:a16="http://schemas.microsoft.com/office/drawing/2014/main" id="{A24C5B48-0D87-4B47-A635-9462B1DF013D}"/>
                </a:ext>
              </a:extLst>
            </p:cNvPr>
            <p:cNvSpPr/>
            <p:nvPr/>
          </p:nvSpPr>
          <p:spPr>
            <a:xfrm>
              <a:off x="8925076" y="4066335"/>
              <a:ext cx="3074257" cy="711879"/>
            </a:xfrm>
            <a:prstGeom prst="roundRect">
              <a:avLst>
                <a:gd name="adj" fmla="val 8003"/>
              </a:avLst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9073665" y="4172391"/>
              <a:ext cx="277707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ru-RU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Ежегодно не менее </a:t>
              </a:r>
              <a:r>
                <a:rPr lang="ru-RU" sz="2000" b="1" dirty="0">
                  <a:solidFill>
                    <a:srgbClr val="00682F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500</a:t>
              </a:r>
              <a:r>
                <a:rPr lang="ru-RU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семей</a:t>
              </a:r>
            </a:p>
          </p:txBody>
        </p:sp>
      </p:grpSp>
      <p:sp>
        <p:nvSpPr>
          <p:cNvPr id="75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148211" y="1849235"/>
            <a:ext cx="4101844" cy="28184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</a:t>
            </a:r>
            <a:endParaRPr lang="ru-RU" sz="105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76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4440012" y="1849235"/>
            <a:ext cx="7661164" cy="29928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ПРИНИМАЕМЫЕ МЕРЫ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4525031" y="3162393"/>
            <a:ext cx="7474302" cy="630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Включение в программы курсов повышения квалификации педагогов специальных тем по вопросам безопасности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(6% от общего объема программ)</a:t>
            </a:r>
            <a:endParaRPr lang="ru-RU" sz="10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B99CB82-EACB-A352-A37F-A8221AE96A09}"/>
              </a:ext>
            </a:extLst>
          </p:cNvPr>
          <p:cNvSpPr txBox="1"/>
          <p:nvPr/>
        </p:nvSpPr>
        <p:spPr>
          <a:xfrm>
            <a:off x="742402" y="3151114"/>
            <a:ext cx="341906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87313" algn="l"/>
                <a:tab pos="182563" algn="l"/>
                <a:tab pos="457200" algn="l"/>
              </a:tabLst>
            </a:pPr>
            <a:r>
              <a:rPr lang="ru-RU" b="1" dirty="0">
                <a:solidFill>
                  <a:srgbClr val="00682F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b="1" dirty="0">
                <a:solidFill>
                  <a:srgbClr val="00682F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ru-RU" sz="14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организаций образования обеспечены комплексной защитой в 2019 году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D2D2C98F-6DEF-D57D-F0CC-6DF148EDDAC2}"/>
              </a:ext>
            </a:extLst>
          </p:cNvPr>
          <p:cNvCxnSpPr/>
          <p:nvPr/>
        </p:nvCxnSpPr>
        <p:spPr>
          <a:xfrm>
            <a:off x="378839" y="2705261"/>
            <a:ext cx="0" cy="71935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="" xmlns:a16="http://schemas.microsoft.com/office/drawing/2014/main" id="{405AA695-57D1-321E-DEFA-8CA1F789A06A}"/>
              </a:ext>
            </a:extLst>
          </p:cNvPr>
          <p:cNvCxnSpPr>
            <a:cxnSpLocks/>
          </p:cNvCxnSpPr>
          <p:nvPr/>
        </p:nvCxnSpPr>
        <p:spPr>
          <a:xfrm>
            <a:off x="372479" y="3424612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: Rounded Corners 15">
            <a:extLst>
              <a:ext uri="{FF2B5EF4-FFF2-40B4-BE49-F238E27FC236}">
                <a16:creationId xmlns="" xmlns:a16="http://schemas.microsoft.com/office/drawing/2014/main" id="{55ADF79E-BF03-9149-8717-97D0285B8178}"/>
              </a:ext>
            </a:extLst>
          </p:cNvPr>
          <p:cNvSpPr/>
          <p:nvPr/>
        </p:nvSpPr>
        <p:spPr>
          <a:xfrm>
            <a:off x="8925076" y="579699"/>
            <a:ext cx="1305262" cy="1005954"/>
          </a:xfrm>
          <a:prstGeom prst="roundRect">
            <a:avLst>
              <a:gd name="adj" fmla="val 9336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58" name="Rectangle: Rounded Corners 15">
            <a:extLst>
              <a:ext uri="{FF2B5EF4-FFF2-40B4-BE49-F238E27FC236}">
                <a16:creationId xmlns="" xmlns:a16="http://schemas.microsoft.com/office/drawing/2014/main" id="{55ADF79E-BF03-9149-8717-97D0285B8178}"/>
              </a:ext>
            </a:extLst>
          </p:cNvPr>
          <p:cNvSpPr/>
          <p:nvPr/>
        </p:nvSpPr>
        <p:spPr>
          <a:xfrm>
            <a:off x="10683631" y="579699"/>
            <a:ext cx="1312059" cy="1005954"/>
          </a:xfrm>
          <a:prstGeom prst="roundRect">
            <a:avLst>
              <a:gd name="adj" fmla="val 9336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95E0D03D-B314-5ECE-FF69-49CA0277D7E3}"/>
              </a:ext>
            </a:extLst>
          </p:cNvPr>
          <p:cNvSpPr/>
          <p:nvPr/>
        </p:nvSpPr>
        <p:spPr>
          <a:xfrm>
            <a:off x="4525078" y="6008803"/>
            <a:ext cx="7476421" cy="6060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Трансформация работы психологической службы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(цифровизация, повышение квалификации, связь с родителями) 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629358" y="4413016"/>
            <a:ext cx="368959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83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%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(18,2 тыс.) детей-сирот и детей ОБПР воспитываются в семьях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629358" y="5162564"/>
            <a:ext cx="3694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34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центрах поддержки детей отсутствуют службы по сопровождению приемных профессиональных семей</a:t>
            </a:r>
          </a:p>
        </p:txBody>
      </p:sp>
      <p:pic>
        <p:nvPicPr>
          <p:cNvPr id="43" name="Рисунок 40">
            <a:extLst>
              <a:ext uri="{FF2B5EF4-FFF2-40B4-BE49-F238E27FC236}">
                <a16:creationId xmlns="" xmlns:a16="http://schemas.microsoft.com/office/drawing/2014/main" id="{ACF0DE7E-3FA0-482C-AE59-DAA3B07B60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68" y="5392851"/>
            <a:ext cx="387248" cy="387248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629358" y="6149769"/>
            <a:ext cx="368959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60%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дефицит психологов, социальных педагогов (потребность – 225 чел.)</a:t>
            </a:r>
          </a:p>
        </p:txBody>
      </p:sp>
      <p:pic>
        <p:nvPicPr>
          <p:cNvPr id="47" name="Picture 6" descr="Рабочие бесплатно иконка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40" y="6264038"/>
            <a:ext cx="344104" cy="344104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Детский сад бесплатно иконка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81" y="4554288"/>
            <a:ext cx="312822" cy="3128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11865771" y="6645578"/>
            <a:ext cx="326450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02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0908" y="1892891"/>
            <a:ext cx="11672395" cy="484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-782936" y="1967328"/>
            <a:ext cx="5776783" cy="336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 </a:t>
            </a:r>
            <a:r>
              <a:rPr lang="ru-RU" sz="105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(2022 год)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0908" y="2611110"/>
            <a:ext cx="11672396" cy="355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ПРИНИМАЕМЫЕ МЕРЫ</a:t>
            </a:r>
          </a:p>
        </p:txBody>
      </p:sp>
      <p:sp>
        <p:nvSpPr>
          <p:cNvPr id="55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6" y="584703"/>
            <a:ext cx="7067366" cy="11239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1700770" y="511845"/>
            <a:ext cx="5192333" cy="1177245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lvl="0" algn="just">
              <a:defRPr/>
            </a:pP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100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</a:rPr>
              <a:t>% 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молодежи, желающей получить бесплатное обучение в колледжах по востребованным специальностям,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целях обеспечения экономики страны рабочими кадрами</a:t>
            </a:r>
            <a:endParaRPr lang="ru-RU" sz="9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76444" y="92178"/>
            <a:ext cx="1166595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И ПРОФЕССИОНАЛЬНОЕ ОБРАЗОВАНИЕ ПО ЗАПРОСАМ РЫНКА ТРУДА</a:t>
            </a:r>
          </a:p>
        </p:txBody>
      </p:sp>
      <p:cxnSp>
        <p:nvCxnSpPr>
          <p:cNvPr id="131" name="Прямая соединительная линия 130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770663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Прямоугольный треугольник 168">
            <a:extLst>
              <a:ext uri="{FF2B5EF4-FFF2-40B4-BE49-F238E27FC236}">
                <a16:creationId xmlns="" xmlns:a16="http://schemas.microsoft.com/office/drawing/2014/main" id="{65FCB0EA-0815-4EA6-8982-88FE343C2FA4}"/>
              </a:ext>
            </a:extLst>
          </p:cNvPr>
          <p:cNvSpPr/>
          <p:nvPr/>
        </p:nvSpPr>
        <p:spPr>
          <a:xfrm flipH="1">
            <a:off x="7297614" y="882905"/>
            <a:ext cx="4344723" cy="354720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170" name="Прямоугольник 169">
            <a:extLst>
              <a:ext uri="{FF2B5EF4-FFF2-40B4-BE49-F238E27FC236}">
                <a16:creationId xmlns="" xmlns:a16="http://schemas.microsoft.com/office/drawing/2014/main" id="{06FFCA7A-B3F1-4181-8DAB-119CC2EF0F7A}"/>
              </a:ext>
            </a:extLst>
          </p:cNvPr>
          <p:cNvSpPr/>
          <p:nvPr/>
        </p:nvSpPr>
        <p:spPr>
          <a:xfrm>
            <a:off x="7297614" y="1233771"/>
            <a:ext cx="4344725" cy="81924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8607344" y="778357"/>
            <a:ext cx="285750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2" name="Прямоугольник 171"/>
          <p:cNvSpPr/>
          <p:nvPr/>
        </p:nvSpPr>
        <p:spPr>
          <a:xfrm>
            <a:off x="10232723" y="689101"/>
            <a:ext cx="285750" cy="72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3" name="Rectangle: Rounded Corners 128">
            <a:extLst>
              <a:ext uri="{FF2B5EF4-FFF2-40B4-BE49-F238E27FC236}">
                <a16:creationId xmlns="" xmlns:a16="http://schemas.microsoft.com/office/drawing/2014/main" id="{92927C41-46BC-43A7-9990-59941DD124FF}"/>
              </a:ext>
            </a:extLst>
          </p:cNvPr>
          <p:cNvSpPr/>
          <p:nvPr/>
        </p:nvSpPr>
        <p:spPr>
          <a:xfrm>
            <a:off x="7507341" y="764198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80</a:t>
            </a:r>
            <a:r>
              <a:rPr lang="ru-RU" sz="105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9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74" name="Rectangle: Rounded Corners 128">
            <a:extLst>
              <a:ext uri="{FF2B5EF4-FFF2-40B4-BE49-F238E27FC236}">
                <a16:creationId xmlns="" xmlns:a16="http://schemas.microsoft.com/office/drawing/2014/main" id="{92927C41-46BC-43A7-9990-59941DD124FF}"/>
              </a:ext>
            </a:extLst>
          </p:cNvPr>
          <p:cNvSpPr/>
          <p:nvPr/>
        </p:nvSpPr>
        <p:spPr>
          <a:xfrm>
            <a:off x="8995863" y="642351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90</a:t>
            </a:r>
            <a:r>
              <a:rPr lang="ru-RU" sz="105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9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75" name="Rectangle: Rounded Corners 128">
            <a:extLst>
              <a:ext uri="{FF2B5EF4-FFF2-40B4-BE49-F238E27FC236}">
                <a16:creationId xmlns="" xmlns:a16="http://schemas.microsoft.com/office/drawing/2014/main" id="{92927C41-46BC-43A7-9990-59941DD124FF}"/>
              </a:ext>
            </a:extLst>
          </p:cNvPr>
          <p:cNvSpPr/>
          <p:nvPr/>
        </p:nvSpPr>
        <p:spPr>
          <a:xfrm>
            <a:off x="10636942" y="542857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100</a:t>
            </a:r>
            <a:r>
              <a:rPr lang="ru-RU" sz="105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9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66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7545161" y="1385085"/>
            <a:ext cx="810974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9150189" y="1385376"/>
            <a:ext cx="810974" cy="169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10674918" y="1385085"/>
            <a:ext cx="810974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: Rounded Corners 15">
            <a:extLst>
              <a:ext uri="{FF2B5EF4-FFF2-40B4-BE49-F238E27FC236}">
                <a16:creationId xmlns="" xmlns:a16="http://schemas.microsoft.com/office/drawing/2014/main" id="{6F05BA95-D0F9-4A1A-2333-5E8EBCE924D4}"/>
              </a:ext>
            </a:extLst>
          </p:cNvPr>
          <p:cNvSpPr/>
          <p:nvPr/>
        </p:nvSpPr>
        <p:spPr>
          <a:xfrm>
            <a:off x="4690858" y="5529147"/>
            <a:ext cx="2781736" cy="774572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колледжей имеют 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собственные учебные хозяйства 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мини-предприятия к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2028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="" xmlns:a16="http://schemas.microsoft.com/office/drawing/2014/main" id="{E0F81C12-0F68-FF0E-2946-0DE2C3D1B5D6}"/>
              </a:ext>
            </a:extLst>
          </p:cNvPr>
          <p:cNvSpPr/>
          <p:nvPr/>
        </p:nvSpPr>
        <p:spPr>
          <a:xfrm>
            <a:off x="8193475" y="4296432"/>
            <a:ext cx="3406999" cy="77457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Колледжи будут оснащены 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современным оборудованием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счет средств бизнеса к 2027 году</a:t>
            </a:r>
          </a:p>
        </p:txBody>
      </p:sp>
      <p:sp>
        <p:nvSpPr>
          <p:cNvPr id="17" name="Rectangle: Rounded Corners 15">
            <a:extLst>
              <a:ext uri="{FF2B5EF4-FFF2-40B4-BE49-F238E27FC236}">
                <a16:creationId xmlns="" xmlns:a16="http://schemas.microsoft.com/office/drawing/2014/main" id="{33889E37-C52E-974E-14F3-74BFE6C79373}"/>
              </a:ext>
            </a:extLst>
          </p:cNvPr>
          <p:cNvSpPr/>
          <p:nvPr/>
        </p:nvSpPr>
        <p:spPr>
          <a:xfrm>
            <a:off x="981811" y="4350475"/>
            <a:ext cx="2894629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999" lvl="0" algn="ctr">
              <a:buClr>
                <a:prstClr val="black"/>
              </a:buClr>
              <a:buSzPts val="1400"/>
            </a:pP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Специальные зарубежные стажировки 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руководителей колледжей </a:t>
            </a:r>
            <a:b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программе  «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Болаша</a:t>
            </a:r>
            <a:r>
              <a:rPr lang="kk-KZ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қ»</a:t>
            </a:r>
            <a:endParaRPr lang="ru-RU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: Rounded Corners 15">
            <a:extLst>
              <a:ext uri="{FF2B5EF4-FFF2-40B4-BE49-F238E27FC236}">
                <a16:creationId xmlns="" xmlns:a16="http://schemas.microsoft.com/office/drawing/2014/main" id="{36A2F3E3-F273-A133-11E1-FE1645D06104}"/>
              </a:ext>
            </a:extLst>
          </p:cNvPr>
          <p:cNvSpPr/>
          <p:nvPr/>
        </p:nvSpPr>
        <p:spPr>
          <a:xfrm>
            <a:off x="981811" y="3135990"/>
            <a:ext cx="2827276" cy="788878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увеличение 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госзаказа </a:t>
            </a:r>
            <a:b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2026 году</a:t>
            </a:r>
          </a:p>
        </p:txBody>
      </p:sp>
      <p:sp>
        <p:nvSpPr>
          <p:cNvPr id="25" name="Rectangle: Rounded Corners 15">
            <a:extLst>
              <a:ext uri="{FF2B5EF4-FFF2-40B4-BE49-F238E27FC236}">
                <a16:creationId xmlns="" xmlns:a16="http://schemas.microsoft.com/office/drawing/2014/main" id="{813F9446-81C5-B04A-B700-40F85AC056FF}"/>
              </a:ext>
            </a:extLst>
          </p:cNvPr>
          <p:cNvSpPr/>
          <p:nvPr/>
        </p:nvSpPr>
        <p:spPr>
          <a:xfrm>
            <a:off x="4735595" y="3143806"/>
            <a:ext cx="2718654" cy="788878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раза</a:t>
            </a:r>
          </a:p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увеличение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стоимости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госзаказа </a:t>
            </a:r>
          </a:p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году</a:t>
            </a:r>
          </a:p>
        </p:txBody>
      </p:sp>
      <p:sp>
        <p:nvSpPr>
          <p:cNvPr id="26" name="Rectangle: Rounded Corners 15">
            <a:extLst>
              <a:ext uri="{FF2B5EF4-FFF2-40B4-BE49-F238E27FC236}">
                <a16:creationId xmlns="" xmlns:a16="http://schemas.microsoft.com/office/drawing/2014/main" id="{ACB50F3B-4C2C-D6CD-0ED3-856551E8657F}"/>
              </a:ext>
            </a:extLst>
          </p:cNvPr>
          <p:cNvSpPr/>
          <p:nvPr/>
        </p:nvSpPr>
        <p:spPr>
          <a:xfrm>
            <a:off x="8470776" y="3160387"/>
            <a:ext cx="2780375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тыс.</a:t>
            </a:r>
          </a:p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введенных новых койко-мест </a:t>
            </a:r>
            <a:b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общежитиях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к 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2027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году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232C06E8-FE4B-248D-0521-119A0876E0D0}"/>
              </a:ext>
            </a:extLst>
          </p:cNvPr>
          <p:cNvSpPr/>
          <p:nvPr/>
        </p:nvSpPr>
        <p:spPr>
          <a:xfrm>
            <a:off x="3727032" y="1863865"/>
            <a:ext cx="79183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>
              <a:spcAft>
                <a:spcPts val="1800"/>
              </a:spcAft>
            </a:pPr>
            <a:r>
              <a:rPr lang="ru-RU" sz="28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125 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тыс</a:t>
            </a:r>
            <a:r>
              <a:rPr lang="ru-RU" sz="11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.</a:t>
            </a:r>
            <a:r>
              <a:rPr lang="ru-RU" sz="11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чел.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(70%)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охвачено бесплатным ТиПО по востребованным специальностям</a:t>
            </a:r>
          </a:p>
        </p:txBody>
      </p:sp>
      <p:sp>
        <p:nvSpPr>
          <p:cNvPr id="33" name="Rectangle: Rounded Corners 15">
            <a:extLst>
              <a:ext uri="{FF2B5EF4-FFF2-40B4-BE49-F238E27FC236}">
                <a16:creationId xmlns="" xmlns:a16="http://schemas.microsoft.com/office/drawing/2014/main" id="{215A12AD-1AEC-26DF-6E58-58AEE3429E6F}"/>
              </a:ext>
            </a:extLst>
          </p:cNvPr>
          <p:cNvSpPr/>
          <p:nvPr/>
        </p:nvSpPr>
        <p:spPr>
          <a:xfrm>
            <a:off x="4735595" y="4295776"/>
            <a:ext cx="2735911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Ежегодно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тыс.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целевого госзаказа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по заявкам предприятий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2030 году</a:t>
            </a:r>
          </a:p>
        </p:txBody>
      </p:sp>
      <p:sp>
        <p:nvSpPr>
          <p:cNvPr id="34" name="Rectangle: Rounded Corners 15">
            <a:extLst>
              <a:ext uri="{FF2B5EF4-FFF2-40B4-BE49-F238E27FC236}">
                <a16:creationId xmlns="" xmlns:a16="http://schemas.microsoft.com/office/drawing/2014/main" id="{63FA0C2A-4321-21FF-6BE3-EC9C43BC451A}"/>
              </a:ext>
            </a:extLst>
          </p:cNvPr>
          <p:cNvSpPr/>
          <p:nvPr/>
        </p:nvSpPr>
        <p:spPr>
          <a:xfrm>
            <a:off x="8542206" y="5556479"/>
            <a:ext cx="2704127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Вхождение в </a:t>
            </a:r>
            <a:r>
              <a:rPr lang="kk-KZ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ТОП-20</a:t>
            </a:r>
            <a:r>
              <a:rPr lang="kk-KZ" sz="1200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стран по 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WorldSkills</a:t>
            </a: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 2025 году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общекомандном зачете)</a:t>
            </a:r>
            <a:endParaRPr kumimoji="0" lang="ru-RU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Rectangle: Rounded Corners 15">
            <a:extLst>
              <a:ext uri="{FF2B5EF4-FFF2-40B4-BE49-F238E27FC236}">
                <a16:creationId xmlns="" xmlns:a16="http://schemas.microsoft.com/office/drawing/2014/main" id="{562F9E8B-E106-17F5-4219-FF045CB5C714}"/>
              </a:ext>
            </a:extLst>
          </p:cNvPr>
          <p:cNvSpPr/>
          <p:nvPr/>
        </p:nvSpPr>
        <p:spPr>
          <a:xfrm>
            <a:off x="833841" y="5493959"/>
            <a:ext cx="3116924" cy="764481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682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бизнес-инкубаторов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будут созданы</a:t>
            </a:r>
            <a:r>
              <a:rPr kumimoji="0" lang="ru-RU" sz="12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 колледжах к 2028 году (</a:t>
            </a:r>
            <a:r>
              <a:rPr kumimoji="0" lang="kk-KZ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развитие предпринимательских</a:t>
            </a:r>
            <a:r>
              <a:rPr kumimoji="0" lang="en-US" sz="12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навыков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kumimoji="0" lang="ru-RU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5" name="Прямая соединительная линия 44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260908" y="4095403"/>
            <a:ext cx="11701444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04683" y="3175474"/>
            <a:ext cx="0" cy="310722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7940423" y="3175474"/>
            <a:ext cx="0" cy="310722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260908" y="5316641"/>
            <a:ext cx="11701444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olid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115086" y="695839"/>
            <a:ext cx="1439861" cy="831881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1E231DC6-A8E5-659E-9D72-B0DE2BE64792}"/>
              </a:ext>
            </a:extLst>
          </p:cNvPr>
          <p:cNvSpPr txBox="1"/>
          <p:nvPr/>
        </p:nvSpPr>
        <p:spPr>
          <a:xfrm>
            <a:off x="20080" y="970898"/>
            <a:ext cx="156537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п.46 ОНП </a:t>
            </a:r>
            <a:endParaRPr lang="ru-RU" sz="1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32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oogle Shape;124;g228b3f49665_0_0"/>
          <p:cNvCxnSpPr>
            <a:cxnSpLocks/>
            <a:stCxn id="5" idx="2"/>
          </p:cNvCxnSpPr>
          <p:nvPr/>
        </p:nvCxnSpPr>
        <p:spPr bwMode="auto">
          <a:xfrm>
            <a:off x="6096000" y="1046163"/>
            <a:ext cx="49213" cy="5383212"/>
          </a:xfrm>
          <a:prstGeom prst="straightConnector1">
            <a:avLst/>
          </a:prstGeom>
          <a:noFill/>
          <a:ln w="38100">
            <a:solidFill>
              <a:srgbClr val="BFBFB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Google Shape;126;g228b3f49665_0_0"/>
          <p:cNvSpPr txBox="1">
            <a:spLocks noChangeArrowheads="1"/>
          </p:cNvSpPr>
          <p:nvPr/>
        </p:nvSpPr>
        <p:spPr bwMode="auto">
          <a:xfrm>
            <a:off x="896938" y="911225"/>
            <a:ext cx="4408487" cy="1523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800" b="1" dirty="0"/>
              <a:t>ИННОВАЦИОННЫЕ </a:t>
            </a:r>
          </a:p>
          <a:p>
            <a:pPr algn="ctr" eaLnBrk="1" hangingPunct="1"/>
            <a:r>
              <a:rPr lang="ru-RU" altLang="ru-RU" sz="1800" b="1" dirty="0"/>
              <a:t>СПОСОБЫ ПРЕПОДАВАНИЯ</a:t>
            </a:r>
            <a:r>
              <a:rPr lang="ru-RU" altLang="ru-RU" sz="1800" dirty="0"/>
              <a:t> </a:t>
            </a:r>
          </a:p>
          <a:p>
            <a:pPr algn="ctr" eaLnBrk="1" hangingPunct="1"/>
            <a:r>
              <a:rPr lang="ru-RU" altLang="ru-RU" sz="1600" dirty="0"/>
              <a:t>способы, позволяющие развивать познавательную, коммуникативную и личностную деятельность обучающихся</a:t>
            </a:r>
            <a:endParaRPr lang="ru-RU" altLang="ru-RU" sz="1200" dirty="0"/>
          </a:p>
        </p:txBody>
      </p:sp>
      <p:sp>
        <p:nvSpPr>
          <p:cNvPr id="4" name="Google Shape;127;g228b3f49665_0_0"/>
          <p:cNvSpPr txBox="1">
            <a:spLocks noChangeArrowheads="1"/>
          </p:cNvSpPr>
          <p:nvPr/>
        </p:nvSpPr>
        <p:spPr bwMode="auto">
          <a:xfrm>
            <a:off x="6597650" y="973138"/>
            <a:ext cx="4884738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 b="1" dirty="0"/>
              <a:t>ЦИФРОВОЙ ФОРМАТ</a:t>
            </a:r>
            <a:r>
              <a:rPr lang="ru-RU" altLang="ru-RU" sz="1700" dirty="0"/>
              <a:t> </a:t>
            </a:r>
          </a:p>
          <a:p>
            <a:pPr algn="ctr" eaLnBrk="1" hangingPunct="1"/>
            <a:r>
              <a:rPr lang="ru-RU" altLang="ru-RU" sz="1700" dirty="0"/>
              <a:t> </a:t>
            </a:r>
            <a:r>
              <a:rPr lang="ru-RU" altLang="ru-RU" sz="1600" dirty="0"/>
              <a:t>формат, предполагающий использование различных программ, приложений и других цифровых ресурсов для обучения как удалённо, так и непосредственно в организациях образования</a:t>
            </a:r>
            <a:endParaRPr lang="ru-RU" altLang="ru-RU" sz="1200" dirty="0"/>
          </a:p>
        </p:txBody>
      </p:sp>
      <p:sp>
        <p:nvSpPr>
          <p:cNvPr id="5" name="Google Shape;125;g228b3f49665_0_0"/>
          <p:cNvSpPr>
            <a:spLocks noChangeArrowheads="1"/>
          </p:cNvSpPr>
          <p:nvPr/>
        </p:nvSpPr>
        <p:spPr bwMode="auto">
          <a:xfrm>
            <a:off x="0" y="46038"/>
            <a:ext cx="12192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</a:pPr>
            <a:endParaRPr lang="ru-RU" altLang="ru-RU" dirty="0"/>
          </a:p>
        </p:txBody>
      </p:sp>
      <p:sp>
        <p:nvSpPr>
          <p:cNvPr id="6" name="Google Shape;128;g228b3f49665_0_0"/>
          <p:cNvSpPr/>
          <p:nvPr/>
        </p:nvSpPr>
        <p:spPr>
          <a:xfrm>
            <a:off x="395288" y="2763838"/>
            <a:ext cx="5354637" cy="4587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Google Shape;129;g228b3f49665_0_0"/>
          <p:cNvSpPr txBox="1">
            <a:spLocks noChangeArrowheads="1"/>
          </p:cNvSpPr>
          <p:nvPr/>
        </p:nvSpPr>
        <p:spPr bwMode="auto">
          <a:xfrm>
            <a:off x="433388" y="2784475"/>
            <a:ext cx="49911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Персонализация и адаптивное обучение</a:t>
            </a:r>
          </a:p>
        </p:txBody>
      </p:sp>
      <p:sp>
        <p:nvSpPr>
          <p:cNvPr id="8" name="Google Shape;130;g228b3f49665_0_0"/>
          <p:cNvSpPr/>
          <p:nvPr/>
        </p:nvSpPr>
        <p:spPr>
          <a:xfrm>
            <a:off x="395288" y="4824413"/>
            <a:ext cx="5353050" cy="4587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9" name="Google Shape;132;g228b3f49665_0_0"/>
          <p:cNvSpPr/>
          <p:nvPr/>
        </p:nvSpPr>
        <p:spPr>
          <a:xfrm>
            <a:off x="395288" y="5441950"/>
            <a:ext cx="5353050" cy="44767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0" name="Google Shape;133;g228b3f49665_0_0"/>
          <p:cNvSpPr txBox="1">
            <a:spLocks noChangeArrowheads="1"/>
          </p:cNvSpPr>
          <p:nvPr/>
        </p:nvSpPr>
        <p:spPr bwMode="auto">
          <a:xfrm>
            <a:off x="447675" y="5465763"/>
            <a:ext cx="4976813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Перевернутый класс</a:t>
            </a:r>
          </a:p>
        </p:txBody>
      </p:sp>
      <p:sp>
        <p:nvSpPr>
          <p:cNvPr id="11" name="Google Shape;134;g228b3f49665_0_0"/>
          <p:cNvSpPr/>
          <p:nvPr/>
        </p:nvSpPr>
        <p:spPr>
          <a:xfrm>
            <a:off x="395288" y="3438525"/>
            <a:ext cx="5353050" cy="484188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2" name="Google Shape;135;g228b3f49665_0_0"/>
          <p:cNvSpPr/>
          <p:nvPr/>
        </p:nvSpPr>
        <p:spPr>
          <a:xfrm>
            <a:off x="395288" y="6013450"/>
            <a:ext cx="5353050" cy="41592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3" name="Google Shape;136;g228b3f49665_0_0"/>
          <p:cNvSpPr txBox="1">
            <a:spLocks noChangeArrowheads="1"/>
          </p:cNvSpPr>
          <p:nvPr/>
        </p:nvSpPr>
        <p:spPr bwMode="auto">
          <a:xfrm>
            <a:off x="447676" y="6013450"/>
            <a:ext cx="514508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Обучение с элементами развлечения (edutainment)</a:t>
            </a:r>
          </a:p>
        </p:txBody>
      </p:sp>
      <p:sp>
        <p:nvSpPr>
          <p:cNvPr id="14" name="Google Shape;137;g228b3f49665_0_0"/>
          <p:cNvSpPr/>
          <p:nvPr/>
        </p:nvSpPr>
        <p:spPr>
          <a:xfrm>
            <a:off x="6492875" y="2751138"/>
            <a:ext cx="5137150" cy="4714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5" name="Google Shape;138;g228b3f49665_0_0"/>
          <p:cNvSpPr txBox="1">
            <a:spLocks noChangeArrowheads="1"/>
          </p:cNvSpPr>
          <p:nvPr/>
        </p:nvSpPr>
        <p:spPr bwMode="auto">
          <a:xfrm>
            <a:off x="6551613" y="2784475"/>
            <a:ext cx="488473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Цифровой учебник</a:t>
            </a:r>
          </a:p>
        </p:txBody>
      </p:sp>
      <p:sp>
        <p:nvSpPr>
          <p:cNvPr id="16" name="Google Shape;139;g228b3f49665_0_0"/>
          <p:cNvSpPr/>
          <p:nvPr/>
        </p:nvSpPr>
        <p:spPr>
          <a:xfrm>
            <a:off x="6491288" y="3454400"/>
            <a:ext cx="5138737" cy="471488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Google Shape;140;g228b3f49665_0_0"/>
          <p:cNvSpPr txBox="1">
            <a:spLocks noChangeArrowheads="1"/>
          </p:cNvSpPr>
          <p:nvPr/>
        </p:nvSpPr>
        <p:spPr bwMode="auto">
          <a:xfrm>
            <a:off x="6551613" y="3492500"/>
            <a:ext cx="48958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Цифровые образовательные ресурсы </a:t>
            </a:r>
          </a:p>
        </p:txBody>
      </p:sp>
      <p:sp>
        <p:nvSpPr>
          <p:cNvPr id="18" name="Google Shape;141;g228b3f49665_0_0"/>
          <p:cNvSpPr/>
          <p:nvPr/>
        </p:nvSpPr>
        <p:spPr>
          <a:xfrm>
            <a:off x="6491288" y="6013450"/>
            <a:ext cx="5138737" cy="41592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9" name="Google Shape;142;g228b3f49665_0_0"/>
          <p:cNvSpPr txBox="1">
            <a:spLocks noChangeArrowheads="1"/>
          </p:cNvSpPr>
          <p:nvPr/>
        </p:nvSpPr>
        <p:spPr bwMode="auto">
          <a:xfrm>
            <a:off x="6550025" y="6013450"/>
            <a:ext cx="49625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Обучение с помощью социальных медиа</a:t>
            </a:r>
          </a:p>
        </p:txBody>
      </p:sp>
      <p:sp>
        <p:nvSpPr>
          <p:cNvPr id="20" name="Google Shape;143;g228b3f49665_0_0"/>
          <p:cNvSpPr/>
          <p:nvPr/>
        </p:nvSpPr>
        <p:spPr>
          <a:xfrm>
            <a:off x="6491288" y="4789488"/>
            <a:ext cx="5138737" cy="4714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1" name="Google Shape;144;g228b3f49665_0_0"/>
          <p:cNvSpPr txBox="1">
            <a:spLocks noChangeArrowheads="1"/>
          </p:cNvSpPr>
          <p:nvPr/>
        </p:nvSpPr>
        <p:spPr bwMode="auto">
          <a:xfrm>
            <a:off x="6551613" y="4818063"/>
            <a:ext cx="402748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Виртуальные уроки</a:t>
            </a:r>
          </a:p>
        </p:txBody>
      </p:sp>
      <p:sp>
        <p:nvSpPr>
          <p:cNvPr id="22" name="Google Shape;147;g228b3f49665_0_0"/>
          <p:cNvSpPr/>
          <p:nvPr/>
        </p:nvSpPr>
        <p:spPr>
          <a:xfrm>
            <a:off x="6491288" y="5405438"/>
            <a:ext cx="5132387" cy="471487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3" name="Google Shape;148;g228b3f49665_0_0"/>
          <p:cNvSpPr/>
          <p:nvPr/>
        </p:nvSpPr>
        <p:spPr>
          <a:xfrm>
            <a:off x="395288" y="4138613"/>
            <a:ext cx="5353050" cy="48577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4" name="Google Shape;149;g228b3f49665_0_0"/>
          <p:cNvSpPr txBox="1">
            <a:spLocks noChangeArrowheads="1"/>
          </p:cNvSpPr>
          <p:nvPr/>
        </p:nvSpPr>
        <p:spPr bwMode="auto">
          <a:xfrm>
            <a:off x="6551613" y="5441950"/>
            <a:ext cx="46799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Stream-уроки (live)</a:t>
            </a:r>
          </a:p>
        </p:txBody>
      </p:sp>
      <p:sp>
        <p:nvSpPr>
          <p:cNvPr id="25" name="Google Shape;150;g228b3f49665_0_0"/>
          <p:cNvSpPr txBox="1">
            <a:spLocks noChangeArrowheads="1"/>
          </p:cNvSpPr>
          <p:nvPr/>
        </p:nvSpPr>
        <p:spPr bwMode="auto">
          <a:xfrm>
            <a:off x="447675" y="3478213"/>
            <a:ext cx="37544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Смешанное (гибридное) обучение</a:t>
            </a:r>
          </a:p>
        </p:txBody>
      </p:sp>
      <p:sp>
        <p:nvSpPr>
          <p:cNvPr id="26" name="Google Shape;151;g228b3f49665_0_0"/>
          <p:cNvSpPr txBox="1">
            <a:spLocks noChangeArrowheads="1"/>
          </p:cNvSpPr>
          <p:nvPr/>
        </p:nvSpPr>
        <p:spPr bwMode="auto">
          <a:xfrm>
            <a:off x="447675" y="4181475"/>
            <a:ext cx="514508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Синхронный и асинхронный формат обучения</a:t>
            </a:r>
          </a:p>
        </p:txBody>
      </p:sp>
      <p:sp>
        <p:nvSpPr>
          <p:cNvPr id="27" name="Google Shape;145;g228b3f49665_0_0"/>
          <p:cNvSpPr/>
          <p:nvPr/>
        </p:nvSpPr>
        <p:spPr>
          <a:xfrm>
            <a:off x="6491288" y="4133850"/>
            <a:ext cx="5138737" cy="466725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8" name="Google Shape;146;g228b3f49665_0_0"/>
          <p:cNvSpPr txBox="1">
            <a:spLocks noChangeArrowheads="1"/>
          </p:cNvSpPr>
          <p:nvPr/>
        </p:nvSpPr>
        <p:spPr bwMode="auto">
          <a:xfrm>
            <a:off x="6551613" y="4164013"/>
            <a:ext cx="507206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Геймификация</a:t>
            </a:r>
          </a:p>
        </p:txBody>
      </p:sp>
      <p:sp>
        <p:nvSpPr>
          <p:cNvPr id="29" name="Google Shape;144;g228b3f49665_0_0"/>
          <p:cNvSpPr txBox="1">
            <a:spLocks noChangeArrowheads="1"/>
          </p:cNvSpPr>
          <p:nvPr/>
        </p:nvSpPr>
        <p:spPr bwMode="auto">
          <a:xfrm>
            <a:off x="447675" y="4852988"/>
            <a:ext cx="40211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500"/>
            </a:pPr>
            <a:r>
              <a:rPr lang="ru-RU" altLang="ru-RU" sz="1500" b="1">
                <a:solidFill>
                  <a:srgbClr val="00682F"/>
                </a:solidFill>
              </a:rPr>
              <a:t>Ротация станций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76444" y="92178"/>
            <a:ext cx="116659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ЦИФРОВИЗАЦИЯ УЧЕБНОГО ПРОЦЕССА: 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инновационные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способы преподавания и цифровой формат</a:t>
            </a:r>
          </a:p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85335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26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25;g228b3f49665_0_0"/>
          <p:cNvSpPr>
            <a:spLocks noChangeArrowheads="1"/>
          </p:cNvSpPr>
          <p:nvPr/>
        </p:nvSpPr>
        <p:spPr bwMode="auto">
          <a:xfrm>
            <a:off x="0" y="46038"/>
            <a:ext cx="12192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</a:pPr>
            <a:endParaRPr lang="ru-RU" altLang="ru-RU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76444" y="92178"/>
            <a:ext cx="116659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ЦИФРОВИЗАЦИЯ УЧЕБНОГО 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ПРОЦЕССА: </a:t>
            </a:r>
            <a:b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инновационные способы преподавания и цифровой формат</a:t>
            </a:r>
          </a:p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85335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Google Shape;157;g1fa1abc381b_3_83"/>
          <p:cNvSpPr>
            <a:spLocks noChangeArrowheads="1"/>
          </p:cNvSpPr>
          <p:nvPr/>
        </p:nvSpPr>
        <p:spPr bwMode="auto">
          <a:xfrm>
            <a:off x="614363" y="3435350"/>
            <a:ext cx="1023937" cy="1023938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sp>
        <p:nvSpPr>
          <p:cNvPr id="33" name="Google Shape;158;g1fa1abc381b_3_83"/>
          <p:cNvSpPr>
            <a:spLocks noChangeArrowheads="1"/>
          </p:cNvSpPr>
          <p:nvPr/>
        </p:nvSpPr>
        <p:spPr bwMode="auto">
          <a:xfrm>
            <a:off x="614363" y="1271588"/>
            <a:ext cx="1023937" cy="1023937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sp>
        <p:nvSpPr>
          <p:cNvPr id="34" name="Google Shape;160;g1fa1abc381b_3_83"/>
          <p:cNvSpPr txBox="1">
            <a:spLocks noChangeArrowheads="1"/>
          </p:cNvSpPr>
          <p:nvPr/>
        </p:nvSpPr>
        <p:spPr bwMode="auto">
          <a:xfrm>
            <a:off x="1938338" y="1289050"/>
            <a:ext cx="10082212" cy="494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ts val="1000"/>
              </a:spcBef>
              <a:buSzPts val="2000"/>
            </a:pPr>
            <a:r>
              <a:rPr lang="ru-RU" altLang="ru-RU" sz="2000" b="1" dirty="0">
                <a:solidFill>
                  <a:srgbClr val="00682F"/>
                </a:solidFill>
              </a:rPr>
              <a:t>ЦЕЛЬ: </a:t>
            </a:r>
            <a:r>
              <a:rPr lang="ru-RU" altLang="ru-RU" sz="2000" dirty="0"/>
              <a:t>рост качества образования и эффективности обучения через    </a:t>
            </a:r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SzPts val="2000"/>
            </a:pPr>
            <a:r>
              <a:rPr lang="ru-RU" altLang="ru-RU" sz="2000" dirty="0"/>
              <a:t>            широкое внедрение цифровых решений в учебный процесс       </a:t>
            </a:r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SzPts val="1900"/>
            </a:pPr>
            <a:endParaRPr lang="ru-RU" altLang="ru-RU" sz="1900" b="1" dirty="0"/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SzPts val="1900"/>
            </a:pPr>
            <a:r>
              <a:rPr lang="ru-RU" altLang="ru-RU" sz="1900" b="1" dirty="0">
                <a:solidFill>
                  <a:srgbClr val="00682F"/>
                </a:solidFill>
              </a:rPr>
              <a:t>ЗАДАЧИ:</a:t>
            </a:r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b="1" dirty="0"/>
              <a:t> ИНТЕРНЕТ:</a:t>
            </a:r>
            <a:r>
              <a:rPr lang="ru-RU" altLang="ru-RU" sz="1900" dirty="0"/>
              <a:t> </a:t>
            </a:r>
            <a:r>
              <a:rPr lang="ru-RU" altLang="ru-RU" sz="1900" b="1" dirty="0">
                <a:solidFill>
                  <a:srgbClr val="00682F"/>
                </a:solidFill>
              </a:rPr>
              <a:t>100% </a:t>
            </a:r>
            <a:r>
              <a:rPr lang="ru-RU" altLang="ru-RU" sz="1900" dirty="0"/>
              <a:t>охват школ скоростным интернетом</a:t>
            </a:r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b="1" dirty="0"/>
              <a:t> ОБОРУДОВАНИЕ:</a:t>
            </a:r>
            <a:r>
              <a:rPr lang="ru-RU" altLang="ru-RU" sz="1900" dirty="0"/>
              <a:t> оснащение школ интерактивным и компьютерным оборудованием</a:t>
            </a:r>
            <a:endParaRPr lang="ru-RU" altLang="ru-RU" sz="1900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b="1" dirty="0"/>
              <a:t> ЦИФРОВОЙ КОНТЕНТ:</a:t>
            </a:r>
            <a:r>
              <a:rPr lang="ru-RU" altLang="ru-RU" sz="1900" dirty="0"/>
              <a:t> </a:t>
            </a:r>
            <a:r>
              <a:rPr lang="ru-RU" altLang="ru-RU" sz="1900" b="1" dirty="0">
                <a:solidFill>
                  <a:srgbClr val="00682F"/>
                </a:solidFill>
              </a:rPr>
              <a:t>100% </a:t>
            </a:r>
            <a:r>
              <a:rPr lang="ru-RU" altLang="ru-RU" sz="1900" dirty="0"/>
              <a:t>доступ учащихся к ЦОР и цифровым учебникам</a:t>
            </a:r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b="1" dirty="0"/>
              <a:t> КОМПЕТЕНЦИИ:</a:t>
            </a:r>
            <a:r>
              <a:rPr lang="ru-RU" altLang="ru-RU" sz="1900" dirty="0"/>
              <a:t> </a:t>
            </a:r>
            <a:r>
              <a:rPr lang="ru-RU" altLang="ru-RU" sz="1900" b="1" dirty="0">
                <a:solidFill>
                  <a:srgbClr val="00682F"/>
                </a:solidFill>
              </a:rPr>
              <a:t>100% </a:t>
            </a:r>
            <a:r>
              <a:rPr lang="ru-RU" altLang="ru-RU" sz="1900" dirty="0"/>
              <a:t>цифровая грамотность педагогов</a:t>
            </a:r>
          </a:p>
          <a:p>
            <a:pPr algn="just" eaLnBrk="1" hangingPunct="1">
              <a:lnSpc>
                <a:spcPct val="115000"/>
              </a:lnSpc>
              <a:spcBef>
                <a:spcPts val="1000"/>
              </a:spcBef>
              <a:buClrTx/>
              <a:buSzPts val="1200"/>
              <a:buFont typeface="Arial" panose="020B0604020202020204" pitchFamily="34" charset="0"/>
              <a:buChar char="●"/>
            </a:pPr>
            <a:r>
              <a:rPr lang="ru-RU" altLang="ru-RU" sz="1900" dirty="0"/>
              <a:t> </a:t>
            </a:r>
            <a:r>
              <a:rPr lang="ru-RU" altLang="ru-RU" sz="1900" b="1" dirty="0"/>
              <a:t>МЕТОДИКА: </a:t>
            </a:r>
            <a:r>
              <a:rPr lang="ru-RU" altLang="ru-RU" sz="1900" dirty="0"/>
              <a:t>практическое внедрение индивидуальных траекторий обучения через цифровые образовательные технологии, обеспечивающие успешное развитие каждого ребенка</a:t>
            </a:r>
          </a:p>
        </p:txBody>
      </p:sp>
      <p:pic>
        <p:nvPicPr>
          <p:cNvPr id="35" name="Google Shape;162;g1fa1abc381b_3_83"/>
          <p:cNvPicPr preferRelativeResize="0"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1449388"/>
            <a:ext cx="1217613" cy="668337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Google Shape;163;g1fa1abc381b_3_83"/>
          <p:cNvPicPr preferRelativeResize="0"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3571875"/>
            <a:ext cx="1217613" cy="735013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Google Shape;164;g1fa1abc381b_3_83"/>
          <p:cNvCxnSpPr>
            <a:cxnSpLocks noChangeShapeType="1"/>
          </p:cNvCxnSpPr>
          <p:nvPr/>
        </p:nvCxnSpPr>
        <p:spPr bwMode="auto">
          <a:xfrm>
            <a:off x="2132013" y="2490788"/>
            <a:ext cx="9483725" cy="0"/>
          </a:xfrm>
          <a:prstGeom prst="straightConnector1">
            <a:avLst/>
          </a:prstGeom>
          <a:noFill/>
          <a:ln w="9525">
            <a:solidFill>
              <a:srgbClr val="BFBFB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Box 37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25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25;g228b3f49665_0_0"/>
          <p:cNvSpPr>
            <a:spLocks noChangeArrowheads="1"/>
          </p:cNvSpPr>
          <p:nvPr/>
        </p:nvSpPr>
        <p:spPr bwMode="auto">
          <a:xfrm>
            <a:off x="0" y="46038"/>
            <a:ext cx="12192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</a:pPr>
            <a:endParaRPr lang="ru-RU" altLang="ru-RU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76444" y="92178"/>
            <a:ext cx="116659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ЦИФРОВИЗАЦИЯ УЧЕБНОГО ПРОЦЕССА: </a:t>
            </a:r>
            <a:b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ПИЛОТНЫЙ ПРОЕКТ «ЦИФРЛЫ МЕКТЕП» 2023</a:t>
            </a:r>
          </a:p>
          <a:p>
            <a:pPr algn="ctr"/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85335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247;g1fa1abc381b_3_165"/>
          <p:cNvSpPr txBox="1">
            <a:spLocks noChangeArrowheads="1"/>
          </p:cNvSpPr>
          <p:nvPr/>
        </p:nvSpPr>
        <p:spPr bwMode="auto">
          <a:xfrm>
            <a:off x="5197475" y="965199"/>
            <a:ext cx="179705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000"/>
              </a:spcBef>
              <a:buSzPts val="1600"/>
            </a:pPr>
            <a:r>
              <a:rPr lang="ru-RU" altLang="ru-RU" sz="1600" b="1" dirty="0">
                <a:solidFill>
                  <a:srgbClr val="00682F"/>
                </a:solidFill>
              </a:rPr>
              <a:t>ЗАДАЧИ</a:t>
            </a:r>
            <a:endParaRPr lang="ru-RU" altLang="ru-RU" sz="1600" dirty="0">
              <a:solidFill>
                <a:srgbClr val="00682F"/>
              </a:solidFill>
            </a:endParaRPr>
          </a:p>
        </p:txBody>
      </p:sp>
      <p:sp>
        <p:nvSpPr>
          <p:cNvPr id="12" name="Google Shape;249;g1fa1abc381b_3_165"/>
          <p:cNvSpPr txBox="1">
            <a:spLocks noChangeArrowheads="1"/>
          </p:cNvSpPr>
          <p:nvPr/>
        </p:nvSpPr>
        <p:spPr bwMode="auto">
          <a:xfrm>
            <a:off x="2054225" y="1393821"/>
            <a:ext cx="9029700" cy="96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 marL="457200" indent="-3365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SzPts val="1700"/>
              <a:buFont typeface="Arial" panose="020B0604020202020204" pitchFamily="34" charset="0"/>
              <a:buChar char="•"/>
            </a:pPr>
            <a:r>
              <a:rPr lang="ru-RU" altLang="ru-RU" sz="1700" dirty="0"/>
              <a:t>Подготовительные мероприятия до августа 2023 г.</a:t>
            </a:r>
          </a:p>
          <a:p>
            <a:pPr algn="just" eaLnBrk="1" hangingPunct="1">
              <a:buSzPts val="1700"/>
              <a:buFont typeface="Arial" panose="020B0604020202020204" pitchFamily="34" charset="0"/>
              <a:buChar char="•"/>
            </a:pPr>
            <a:r>
              <a:rPr lang="ru-RU" altLang="ru-RU" sz="1700" dirty="0"/>
              <a:t>Запуск с 1 сентября 2023 г. пилотного проекта в МКШ </a:t>
            </a:r>
            <a:r>
              <a:rPr lang="ru-RU" altLang="ru-RU" sz="1700" dirty="0" smtClean="0"/>
              <a:t>с совмещенными </a:t>
            </a:r>
            <a:r>
              <a:rPr lang="ru-RU" altLang="ru-RU" sz="1700" dirty="0"/>
              <a:t>классами в пяти областях РК с дальнейшим поэтапным внедрением во всех МКШ Казахстана   </a:t>
            </a:r>
          </a:p>
        </p:txBody>
      </p:sp>
      <p:sp>
        <p:nvSpPr>
          <p:cNvPr id="13" name="Google Shape;250;g1fa1abc381b_3_165"/>
          <p:cNvSpPr txBox="1">
            <a:spLocks noChangeArrowheads="1"/>
          </p:cNvSpPr>
          <p:nvPr/>
        </p:nvSpPr>
        <p:spPr bwMode="auto">
          <a:xfrm>
            <a:off x="2054225" y="2441574"/>
            <a:ext cx="9317038" cy="1569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>
            <a:spAutoFit/>
          </a:bodyPr>
          <a:lstStyle>
            <a:lvl1pPr marL="457200" indent="-3429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/>
              <a:t>В пилоте примут участие </a:t>
            </a:r>
            <a:r>
              <a:rPr lang="ru-RU" altLang="ru-RU" sz="1800" b="1" dirty="0">
                <a:solidFill>
                  <a:srgbClr val="00682F"/>
                </a:solidFill>
              </a:rPr>
              <a:t>1000</a:t>
            </a:r>
            <a:r>
              <a:rPr lang="ru-RU" altLang="ru-RU" sz="1800" dirty="0"/>
              <a:t> МКШ с общим контингентом в </a:t>
            </a:r>
            <a:r>
              <a:rPr lang="ru-RU" altLang="ru-RU" sz="1800" b="1" dirty="0">
                <a:solidFill>
                  <a:srgbClr val="00682F"/>
                </a:solidFill>
              </a:rPr>
              <a:t>9 672 тыс. </a:t>
            </a:r>
            <a:r>
              <a:rPr lang="ru-RU" altLang="ru-RU" sz="1800" dirty="0"/>
              <a:t>детей</a:t>
            </a:r>
          </a:p>
          <a:p>
            <a:pPr eaLnBrk="1" hangingPunct="1"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/>
              <a:t>Ежедневные занятия по единому расписанию для МКШ</a:t>
            </a:r>
          </a:p>
          <a:p>
            <a:pPr eaLnBrk="1" hangingPunct="1"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/>
              <a:t>Обучение в синхронном и асинхронном режиме</a:t>
            </a:r>
          </a:p>
          <a:p>
            <a:pPr eaLnBrk="1" hangingPunct="1"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/>
              <a:t>Контроль качества преподавания</a:t>
            </a:r>
          </a:p>
          <a:p>
            <a:pPr eaLnBrk="1" hangingPunct="1"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/>
              <a:t>Мониторинг знаний и рефлексия</a:t>
            </a:r>
            <a:endParaRPr lang="ru-RU" altLang="ru-RU" sz="1500" dirty="0"/>
          </a:p>
        </p:txBody>
      </p:sp>
      <p:sp>
        <p:nvSpPr>
          <p:cNvPr id="14" name="Google Shape;251;g1fa1abc381b_3_165"/>
          <p:cNvSpPr txBox="1">
            <a:spLocks noChangeArrowheads="1"/>
          </p:cNvSpPr>
          <p:nvPr/>
        </p:nvSpPr>
        <p:spPr bwMode="auto">
          <a:xfrm>
            <a:off x="2054225" y="4097867"/>
            <a:ext cx="9317038" cy="1292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>
            <a:spAutoFit/>
          </a:bodyPr>
          <a:lstStyle>
            <a:lvl1pPr marL="457200" indent="-3429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/>
              <a:t>Внедрение и апробирование инновационных моделей цифрового обучения </a:t>
            </a:r>
          </a:p>
          <a:p>
            <a:pPr eaLnBrk="1" hangingPunct="1"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/>
              <a:t>Сокращение разрыва в качестве образования между селом и городом</a:t>
            </a:r>
          </a:p>
          <a:p>
            <a:pPr eaLnBrk="1" hangingPunct="1">
              <a:buSzPts val="1800"/>
              <a:buFont typeface="Arial" panose="020B0604020202020204" pitchFamily="34" charset="0"/>
              <a:buChar char="•"/>
            </a:pPr>
            <a:r>
              <a:rPr lang="ru-RU" altLang="ru-RU" sz="1800" dirty="0"/>
              <a:t>Создание основы для эффективного повышения качества образования через цифровые решения</a:t>
            </a:r>
          </a:p>
        </p:txBody>
      </p:sp>
      <p:sp>
        <p:nvSpPr>
          <p:cNvPr id="15" name="Google Shape;252;g1fa1abc381b_3_165"/>
          <p:cNvSpPr>
            <a:spLocks noChangeArrowheads="1"/>
          </p:cNvSpPr>
          <p:nvPr/>
        </p:nvSpPr>
        <p:spPr bwMode="auto">
          <a:xfrm>
            <a:off x="774700" y="2697162"/>
            <a:ext cx="1023938" cy="965200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sp>
        <p:nvSpPr>
          <p:cNvPr id="16" name="Google Shape;253;g1fa1abc381b_3_165"/>
          <p:cNvSpPr>
            <a:spLocks noChangeArrowheads="1"/>
          </p:cNvSpPr>
          <p:nvPr/>
        </p:nvSpPr>
        <p:spPr bwMode="auto">
          <a:xfrm>
            <a:off x="774700" y="4286780"/>
            <a:ext cx="1023938" cy="1023937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sp>
        <p:nvSpPr>
          <p:cNvPr id="17" name="Google Shape;254;g1fa1abc381b_3_165"/>
          <p:cNvSpPr>
            <a:spLocks noChangeArrowheads="1"/>
          </p:cNvSpPr>
          <p:nvPr/>
        </p:nvSpPr>
        <p:spPr bwMode="auto">
          <a:xfrm>
            <a:off x="774700" y="1412871"/>
            <a:ext cx="931863" cy="966788"/>
          </a:xfrm>
          <a:prstGeom prst="ellipse">
            <a:avLst/>
          </a:prstGeom>
          <a:solidFill>
            <a:srgbClr val="EB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1400"/>
            </a:pPr>
            <a:endParaRPr lang="ru-RU" altLang="ru-RU"/>
          </a:p>
        </p:txBody>
      </p:sp>
      <p:pic>
        <p:nvPicPr>
          <p:cNvPr id="18" name="Google Shape;255;g1fa1abc381b_3_165"/>
          <p:cNvPicPr preferRelativeResize="0"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8" y="2847974"/>
            <a:ext cx="692150" cy="663575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Google Shape;256;g1fa1abc381b_3_165"/>
          <p:cNvPicPr preferRelativeResize="0"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88" y="4272492"/>
            <a:ext cx="742950" cy="1054100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Google Shape;257;g1fa1abc381b_3_165"/>
          <p:cNvPicPr preferRelativeResize="0"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38" y="1474784"/>
            <a:ext cx="688975" cy="793750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11842398" y="6645578"/>
            <a:ext cx="34982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Google Shape;247;g1fa1abc381b_3_165"/>
          <p:cNvSpPr txBox="1">
            <a:spLocks noChangeArrowheads="1"/>
          </p:cNvSpPr>
          <p:nvPr/>
        </p:nvSpPr>
        <p:spPr bwMode="auto">
          <a:xfrm>
            <a:off x="0" y="5911155"/>
            <a:ext cx="12192000" cy="400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000"/>
              </a:spcBef>
              <a:buSzPts val="1600"/>
            </a:pPr>
            <a:r>
              <a:rPr lang="ru-RU" altLang="ru-RU" sz="1600" dirty="0" smtClean="0">
                <a:solidFill>
                  <a:schemeClr val="tx1"/>
                </a:solidFill>
              </a:rPr>
              <a:t>Масштабирование проекта –</a:t>
            </a:r>
            <a:r>
              <a:rPr lang="ru-RU" altLang="ru-RU" sz="1600" b="1" dirty="0" smtClean="0">
                <a:solidFill>
                  <a:schemeClr val="tx1"/>
                </a:solidFill>
              </a:rPr>
              <a:t> </a:t>
            </a:r>
            <a:r>
              <a:rPr lang="ru-RU" altLang="ru-RU" sz="1600" b="1" dirty="0" smtClean="0">
                <a:solidFill>
                  <a:srgbClr val="00682F"/>
                </a:solidFill>
              </a:rPr>
              <a:t>сентябрь 2024 года</a:t>
            </a:r>
            <a:endParaRPr lang="ru-RU" altLang="ru-RU" sz="1600" dirty="0">
              <a:solidFill>
                <a:srgbClr val="0068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4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1721841" y="2327035"/>
            <a:ext cx="9210501" cy="185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noAutofit/>
          </a:bodyPr>
          <a:lstStyle/>
          <a:p>
            <a:pPr algn="ctr"/>
            <a:r>
              <a:rPr lang="ru-RU" sz="3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</a:t>
            </a:r>
            <a:r>
              <a:rPr lang="en-US" sz="3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15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3;p3">
            <a:extLst>
              <a:ext uri="{FF2B5EF4-FFF2-40B4-BE49-F238E27FC236}">
                <a16:creationId xmlns="" xmlns:a16="http://schemas.microsoft.com/office/drawing/2014/main" id="{F0E76D15-E5FE-4E6D-9926-675770E69B7C}"/>
              </a:ext>
            </a:extLst>
          </p:cNvPr>
          <p:cNvSpPr txBox="1"/>
          <p:nvPr/>
        </p:nvSpPr>
        <p:spPr>
          <a:xfrm>
            <a:off x="1" y="15099"/>
            <a:ext cx="12192000" cy="443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  <a:p>
            <a:pPr lvl="0" algn="ctr" defTabSz="690563">
              <a:lnSpc>
                <a:spcPts val="2100"/>
              </a:lnSpc>
              <a:defRPr/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ОСНОВНЫЕ </a:t>
            </a: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ПРОГРАММНЫЕ ДОКУМЕНТЫ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Google Shape;315;p39"/>
          <p:cNvSpPr txBox="1"/>
          <p:nvPr/>
        </p:nvSpPr>
        <p:spPr>
          <a:xfrm>
            <a:off x="1120098" y="2499426"/>
            <a:ext cx="10665502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150000"/>
              </a:lnSpc>
              <a:buSzPts val="2800"/>
              <a:defRPr/>
            </a:pP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КОНЦЕПЦИЯ </a:t>
            </a:r>
            <a:r>
              <a:rPr lang="ru-RU" altLang="ru-RU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РАЗВИТИЯ </a:t>
            </a:r>
            <a:r>
              <a:rPr lang="ru-RU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ДОШКОЛЬНОГО, СРЕДНЕГО, ТЕХНИЧЕСКОГО И ПРОФЕССИОНАЛЬНОГО </a:t>
            </a:r>
            <a:r>
              <a:rPr 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ОБРАЗОВАНИЯ </a:t>
            </a: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НА 2023-2029 ГОДЫ  </a:t>
            </a:r>
            <a:endParaRPr lang="ru-RU" altLang="ru-RU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pic>
        <p:nvPicPr>
          <p:cNvPr id="3" name="Picture 135">
            <a:extLst>
              <a:ext uri="{FF2B5EF4-FFF2-40B4-BE49-F238E27FC236}">
                <a16:creationId xmlns="" xmlns:a16="http://schemas.microsoft.com/office/drawing/2014/main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2802127"/>
            <a:ext cx="460723" cy="460723"/>
          </a:xfrm>
          <a:prstGeom prst="rect">
            <a:avLst/>
          </a:prstGeom>
          <a:ln>
            <a:noFill/>
          </a:ln>
        </p:spPr>
      </p:pic>
      <p:sp>
        <p:nvSpPr>
          <p:cNvPr id="47" name="Google Shape;315;p39"/>
          <p:cNvSpPr txBox="1"/>
          <p:nvPr/>
        </p:nvSpPr>
        <p:spPr>
          <a:xfrm>
            <a:off x="1120097" y="539004"/>
            <a:ext cx="10665503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150000"/>
              </a:lnSpc>
              <a:buSzPts val="2800"/>
              <a:defRPr/>
            </a:pPr>
            <a:r>
              <a:rPr lang="ru-RU" altLang="ru-RU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ПРЕДВЫБОРНАЯ ПРОГРАММА ПРЕЗИДЕНТА </a:t>
            </a: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/>
            </a:r>
            <a:b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</a:b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«СПРАВЕДЛИВЫЙ КАЗАХСТАН – ДЛЯ ВСЕХ И ДЛЯ КАЖДОГО. СЕЙЧАС И НАВСЕГДА»</a:t>
            </a:r>
            <a:endParaRPr lang="ru-RU" altLang="ru-RU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pic>
        <p:nvPicPr>
          <p:cNvPr id="48" name="Picture 135">
            <a:extLst>
              <a:ext uri="{FF2B5EF4-FFF2-40B4-BE49-F238E27FC236}">
                <a16:creationId xmlns="" xmlns:a16="http://schemas.microsoft.com/office/drawing/2014/main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835355"/>
            <a:ext cx="460723" cy="460723"/>
          </a:xfrm>
          <a:prstGeom prst="rect">
            <a:avLst/>
          </a:prstGeom>
          <a:ln>
            <a:noFill/>
          </a:ln>
        </p:spPr>
      </p:pic>
      <p:sp>
        <p:nvSpPr>
          <p:cNvPr id="49" name="Google Shape;315;p39"/>
          <p:cNvSpPr txBox="1"/>
          <p:nvPr/>
        </p:nvSpPr>
        <p:spPr>
          <a:xfrm>
            <a:off x="1120098" y="3640697"/>
            <a:ext cx="10767102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150000"/>
              </a:lnSpc>
              <a:buSzPts val="2800"/>
              <a:defRPr/>
            </a:pP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ПИЛОТНЫЙ НАЦИОНАЛЬНЫЙ ПРОЕКТ В ОБЛАСТИ ОБРАЗОВАНИЯ «КОМФОРТНАЯ ШКОЛА»</a:t>
            </a:r>
            <a:endParaRPr lang="ru-RU" altLang="ru-RU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pic>
        <p:nvPicPr>
          <p:cNvPr id="50" name="Picture 135">
            <a:extLst>
              <a:ext uri="{FF2B5EF4-FFF2-40B4-BE49-F238E27FC236}">
                <a16:creationId xmlns="" xmlns:a16="http://schemas.microsoft.com/office/drawing/2014/main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3971973"/>
            <a:ext cx="460723" cy="460723"/>
          </a:xfrm>
          <a:prstGeom prst="rect">
            <a:avLst/>
          </a:prstGeom>
          <a:ln>
            <a:noFill/>
          </a:ln>
        </p:spPr>
      </p:pic>
      <p:sp>
        <p:nvSpPr>
          <p:cNvPr id="53" name="TextBox 52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Google Shape;315;p39"/>
          <p:cNvSpPr txBox="1"/>
          <p:nvPr/>
        </p:nvSpPr>
        <p:spPr>
          <a:xfrm>
            <a:off x="1120098" y="1814095"/>
            <a:ext cx="9624102" cy="433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90000"/>
              </a:lnSpc>
              <a:buSzPts val="2800"/>
              <a:defRPr/>
            </a:pPr>
            <a:r>
              <a:rPr lang="ru-RU" alt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ПОРУЧЕНИЯ ГЛАВЫ ГОСУДАРСТВА (ОНП, РАСШИРЕННЫЕ ЗАСЕДАНИЯ и др.)</a:t>
            </a:r>
            <a:endParaRPr lang="ru-RU" altLang="ru-RU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pic>
        <p:nvPicPr>
          <p:cNvPr id="57" name="Picture 135">
            <a:extLst>
              <a:ext uri="{FF2B5EF4-FFF2-40B4-BE49-F238E27FC236}">
                <a16:creationId xmlns="" xmlns:a16="http://schemas.microsoft.com/office/drawing/2014/main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1805646"/>
            <a:ext cx="460723" cy="460723"/>
          </a:xfrm>
          <a:prstGeom prst="rect">
            <a:avLst/>
          </a:prstGeom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500272" y="5036770"/>
            <a:ext cx="10713828" cy="2034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630238" indent="-630238" defTabSz="914436">
              <a:lnSpc>
                <a:spcPct val="90000"/>
              </a:lnSpc>
              <a:spcAft>
                <a:spcPts val="3000"/>
              </a:spcAft>
              <a:buSzPts val="2800"/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КОНЦЕПЦИЯ ЦИФРОВИЗАЦИИ УЧЕБНОГО ПРОЦЕССА</a:t>
            </a:r>
          </a:p>
          <a:p>
            <a:pPr marL="630238" indent="-630238" defTabSz="914436">
              <a:lnSpc>
                <a:spcPct val="150000"/>
              </a:lnSpc>
              <a:spcAft>
                <a:spcPts val="3000"/>
              </a:spcAft>
              <a:buSzPts val="2800"/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 4 РЕГИОНАХ ПРИНЯТЫ ДОРКАРТЫ ПО РАЗВИТИЮ СИСТЕМЫ </a:t>
            </a:r>
            <a:r>
              <a:rPr lang="ru-RU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ОБРАЗОВАНИЯ РЕГИОНОВ, В </a:t>
            </a:r>
            <a:r>
              <a:rPr lang="ru-RU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 ПОЛУГОДИИ ПЛАНИРУЕТСЯ ПОДПИСАТЬ ЕЩЕ 16 </a:t>
            </a:r>
            <a:r>
              <a:rPr lang="ru-RU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ДОРКАРТ</a:t>
            </a:r>
            <a:endParaRPr lang="ru-RU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="" xmlns:a16="http://schemas.microsoft.com/office/drawing/2014/main" id="{991397F4-F1EC-68E9-C7EC-DCE4EE23CD44}"/>
              </a:ext>
            </a:extLst>
          </p:cNvPr>
          <p:cNvCxnSpPr>
            <a:cxnSpLocks/>
          </p:cNvCxnSpPr>
          <p:nvPr/>
        </p:nvCxnSpPr>
        <p:spPr>
          <a:xfrm flipH="1">
            <a:off x="500272" y="4823661"/>
            <a:ext cx="11196428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50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3;p3">
            <a:extLst>
              <a:ext uri="{FF2B5EF4-FFF2-40B4-BE49-F238E27FC236}">
                <a16:creationId xmlns="" xmlns:a16="http://schemas.microsoft.com/office/drawing/2014/main" id="{F0E76D15-E5FE-4E6D-9926-675770E69B7C}"/>
              </a:ext>
            </a:extLst>
          </p:cNvPr>
          <p:cNvSpPr txBox="1"/>
          <p:nvPr/>
        </p:nvSpPr>
        <p:spPr>
          <a:xfrm>
            <a:off x="1" y="15099"/>
            <a:ext cx="12192000" cy="443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  <a:p>
            <a:pPr lvl="0" algn="ctr" defTabSz="690563">
              <a:lnSpc>
                <a:spcPts val="2100"/>
              </a:lnSpc>
              <a:defRPr/>
            </a:pPr>
            <a:r>
              <a:rPr lang="ru-RU" sz="20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БЮДЖЕТ: ПЕРЕДАНЫ ТОХ из РБ в МБ</a:t>
            </a:r>
            <a:endParaRPr lang="ru-RU"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</p:txBody>
      </p:sp>
      <p:sp>
        <p:nvSpPr>
          <p:cNvPr id="5" name="Google Shape;315;p39"/>
          <p:cNvSpPr txBox="1"/>
          <p:nvPr/>
        </p:nvSpPr>
        <p:spPr>
          <a:xfrm>
            <a:off x="595257" y="1754561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2020 год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6" name="Google Shape;315;p39"/>
          <p:cNvSpPr txBox="1"/>
          <p:nvPr/>
        </p:nvSpPr>
        <p:spPr>
          <a:xfrm>
            <a:off x="595257" y="1241240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236,8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23" name="Google Shape;315;p39"/>
          <p:cNvSpPr txBox="1"/>
          <p:nvPr/>
        </p:nvSpPr>
        <p:spPr>
          <a:xfrm>
            <a:off x="0" y="654332"/>
            <a:ext cx="12191999" cy="5170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2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ТОХ из РБ </a:t>
            </a:r>
            <a:endParaRPr lang="ru-RU" altLang="ru-RU" sz="24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Google Shape;315;p39"/>
          <p:cNvSpPr txBox="1"/>
          <p:nvPr/>
        </p:nvSpPr>
        <p:spPr>
          <a:xfrm>
            <a:off x="595257" y="3033027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2021 год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0" name="Google Shape;315;p39"/>
          <p:cNvSpPr txBox="1"/>
          <p:nvPr/>
        </p:nvSpPr>
        <p:spPr>
          <a:xfrm>
            <a:off x="595257" y="2519706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269,4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1" name="Google Shape;315;p39"/>
          <p:cNvSpPr txBox="1"/>
          <p:nvPr/>
        </p:nvSpPr>
        <p:spPr>
          <a:xfrm>
            <a:off x="595257" y="4487943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2022 год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2" name="Google Shape;315;p39"/>
          <p:cNvSpPr txBox="1"/>
          <p:nvPr/>
        </p:nvSpPr>
        <p:spPr>
          <a:xfrm>
            <a:off x="595257" y="3974622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284,7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39" name="Стрелка вправо 38"/>
          <p:cNvSpPr/>
          <p:nvPr/>
        </p:nvSpPr>
        <p:spPr>
          <a:xfrm rot="5400000">
            <a:off x="2624667" y="4995956"/>
            <a:ext cx="296333" cy="35044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568868" y="5477373"/>
            <a:ext cx="4694810" cy="11129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Google Shape;315;p39"/>
          <p:cNvSpPr txBox="1"/>
          <p:nvPr/>
        </p:nvSpPr>
        <p:spPr>
          <a:xfrm>
            <a:off x="740433" y="5703272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790,9</a:t>
            </a:r>
            <a:r>
              <a:rPr lang="ru-RU" altLang="ru-RU" sz="1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1" name="Google Shape;315;p39"/>
          <p:cNvSpPr txBox="1"/>
          <p:nvPr/>
        </p:nvSpPr>
        <p:spPr>
          <a:xfrm>
            <a:off x="6894457" y="1754561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2023 год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2" name="Google Shape;315;p39"/>
          <p:cNvSpPr txBox="1"/>
          <p:nvPr/>
        </p:nvSpPr>
        <p:spPr>
          <a:xfrm>
            <a:off x="6894457" y="1241240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1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трлн </a:t>
            </a:r>
            <a:r>
              <a:rPr lang="ru-RU" altLang="ru-RU" sz="3600" b="1" dirty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760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3" name="Google Shape;315;p39"/>
          <p:cNvSpPr txBox="1"/>
          <p:nvPr/>
        </p:nvSpPr>
        <p:spPr>
          <a:xfrm>
            <a:off x="6894457" y="3033027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2024 год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5" name="Google Shape;315;p39"/>
          <p:cNvSpPr txBox="1"/>
          <p:nvPr/>
        </p:nvSpPr>
        <p:spPr>
          <a:xfrm>
            <a:off x="6894457" y="4487943"/>
            <a:ext cx="4471938" cy="406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2025 год</a:t>
            </a:r>
            <a:endParaRPr lang="ru-RU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47" name="Стрелка вправо 46"/>
          <p:cNvSpPr/>
          <p:nvPr/>
        </p:nvSpPr>
        <p:spPr>
          <a:xfrm rot="5400000">
            <a:off x="8957735" y="4995956"/>
            <a:ext cx="296333" cy="35044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6868068" y="5477373"/>
            <a:ext cx="4561932" cy="11129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Google Shape;315;p39"/>
          <p:cNvSpPr txBox="1"/>
          <p:nvPr/>
        </p:nvSpPr>
        <p:spPr>
          <a:xfrm>
            <a:off x="6894457" y="2519418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1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трлн </a:t>
            </a: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933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61" name="Google Shape;315;p39"/>
          <p:cNvSpPr txBox="1"/>
          <p:nvPr/>
        </p:nvSpPr>
        <p:spPr>
          <a:xfrm>
            <a:off x="6894457" y="3918644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2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трлн </a:t>
            </a: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127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sp>
        <p:nvSpPr>
          <p:cNvPr id="62" name="Google Shape;315;p39"/>
          <p:cNvSpPr txBox="1"/>
          <p:nvPr/>
        </p:nvSpPr>
        <p:spPr>
          <a:xfrm>
            <a:off x="6894457" y="5687140"/>
            <a:ext cx="4471938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defTabSz="914436">
              <a:lnSpc>
                <a:spcPct val="90000"/>
              </a:lnSpc>
              <a:buSzPts val="2800"/>
              <a:defRPr/>
            </a:pP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5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трлн </a:t>
            </a:r>
            <a:r>
              <a:rPr lang="ru-RU" altLang="ru-RU" sz="3600" b="1" dirty="0" smtClean="0">
                <a:solidFill>
                  <a:srgbClr val="00682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820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млрд </a:t>
            </a:r>
            <a:r>
              <a:rPr lang="ru-RU" altLang="ru-RU" sz="1600" b="1" dirty="0" err="1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тг</a:t>
            </a:r>
            <a:r>
              <a:rPr lang="ru-RU" altLang="ru-RU" sz="1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 </a:t>
            </a:r>
            <a:endParaRPr lang="ru-RU" altLang="ru-RU" sz="1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Barlow Condensed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079067" y="1329267"/>
            <a:ext cx="0" cy="518160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66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315;p39"/>
          <p:cNvSpPr txBox="1"/>
          <p:nvPr/>
        </p:nvSpPr>
        <p:spPr>
          <a:xfrm>
            <a:off x="7123527" y="3939497"/>
            <a:ext cx="4788877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defRPr/>
            </a:pP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ТЕХНИЧЕСКОЕ И ПРОФЕССИОНАЛЬНОЕ ОБРАЗОВАНИЕ ПО ЗАПРОСАМ РЫНКА ТРУДА</a:t>
            </a:r>
          </a:p>
        </p:txBody>
      </p:sp>
      <p:sp>
        <p:nvSpPr>
          <p:cNvPr id="27" name="Google Shape;315;p39"/>
          <p:cNvSpPr txBox="1"/>
          <p:nvPr/>
        </p:nvSpPr>
        <p:spPr>
          <a:xfrm>
            <a:off x="1255658" y="1370014"/>
            <a:ext cx="4336378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defRPr/>
            </a:pP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ПОВЫШЕНИЕ КАЧЕСТВА СРЕДНЕГО ОБРАЗОВАНИЯ</a:t>
            </a:r>
          </a:p>
        </p:txBody>
      </p:sp>
      <p:sp>
        <p:nvSpPr>
          <p:cNvPr id="28" name="Google Shape;315;p39"/>
          <p:cNvSpPr txBox="1"/>
          <p:nvPr/>
        </p:nvSpPr>
        <p:spPr>
          <a:xfrm>
            <a:off x="1255658" y="289994"/>
            <a:ext cx="4471938" cy="849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ДОСТУПНОСТЬ И КАЧЕСТВО ДОШКОЛЬНОГО ВОСПИТАНИЯ </a:t>
            </a:r>
            <a:b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</a:b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И ОБУЧЕНИЯ</a:t>
            </a:r>
          </a:p>
        </p:txBody>
      </p:sp>
      <p:sp>
        <p:nvSpPr>
          <p:cNvPr id="35" name="Google Shape;315;p39"/>
          <p:cNvSpPr txBox="1"/>
          <p:nvPr/>
        </p:nvSpPr>
        <p:spPr>
          <a:xfrm>
            <a:off x="7123527" y="1081199"/>
            <a:ext cx="4384927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defRPr/>
            </a:pP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РАЗВИТИЕ ДОПОЛНИТЕЛЬНОГО ОБРАЗОВАНИЯ</a:t>
            </a:r>
          </a:p>
        </p:txBody>
      </p:sp>
      <p:sp>
        <p:nvSpPr>
          <p:cNvPr id="37" name="Google Shape;315;p39"/>
          <p:cNvSpPr txBox="1"/>
          <p:nvPr/>
        </p:nvSpPr>
        <p:spPr>
          <a:xfrm>
            <a:off x="1255658" y="3428324"/>
            <a:ext cx="4838653" cy="849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lnSpc>
                <a:spcPct val="90000"/>
              </a:lnSpc>
              <a:buSzPts val="2800"/>
              <a:defRPr/>
            </a:pP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ПРОФЕССИОНАЛЬНОЕ РАЗВИТИЕ ПЕДАГОГА И  КАЧЕСТВЕННЫЙ МЕНЕДЖМЕНТ В ОБРАЗОВАНИИ 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123527" y="2922142"/>
            <a:ext cx="4826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ОБЕСПЕЧЕНИЕ БЕЗОПАСНОСТИ И ОХРАНА ПРАВ ДЕТЕЙ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Google Shape;315;p39"/>
          <p:cNvSpPr txBox="1"/>
          <p:nvPr/>
        </p:nvSpPr>
        <p:spPr>
          <a:xfrm>
            <a:off x="7147801" y="217490"/>
            <a:ext cx="4336378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>
              <a:defRPr/>
            </a:pPr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РАЗВИТИЕ ИНФРАСТРУКТУРЫ И МОДЕРНИЗАЦИЯ ШКОЛ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7832FFF4-51D4-48A6-9AFF-0FA5B0376CC2}"/>
              </a:ext>
            </a:extLst>
          </p:cNvPr>
          <p:cNvSpPr txBox="1"/>
          <p:nvPr/>
        </p:nvSpPr>
        <p:spPr>
          <a:xfrm>
            <a:off x="1245240" y="2113247"/>
            <a:ext cx="4849071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>
              <a:defRPr lang="ru-RU"/>
            </a:defPPr>
            <a:lvl1pPr algn="just" defTabSz="914436">
              <a:defRPr sz="1600" b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ru-RU" b="0" dirty="0"/>
              <a:t>СПЕЦИАЛЬНАЯ ПСИХОЛОГО-ПЕДАГОГИЧЕСКАЯ ПОДДЕРЖКА ДЕТЕЙ </a:t>
            </a:r>
            <a:br>
              <a:rPr lang="ru-RU" b="0" dirty="0"/>
            </a:br>
            <a:r>
              <a:rPr lang="ru-RU" b="0" dirty="0"/>
              <a:t>С ОСОБЫМИ ОБРАЗОВАТЕЛЬНЫМИ ПОТРЕБНОСТЯМИ </a:t>
            </a:r>
          </a:p>
        </p:txBody>
      </p:sp>
      <p:pic>
        <p:nvPicPr>
          <p:cNvPr id="3" name="Picture 135">
            <a:extLst>
              <a:ext uri="{FF2B5EF4-FFF2-40B4-BE49-F238E27FC236}">
                <a16:creationId xmlns:a16="http://schemas.microsoft.com/office/drawing/2014/main" xmlns="" id="{5D15D910-E730-AD83-6AC0-B4B1090169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401829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7" name="Picture 135">
            <a:extLst>
              <a:ext uri="{FF2B5EF4-FFF2-40B4-BE49-F238E27FC236}">
                <a16:creationId xmlns:a16="http://schemas.microsoft.com/office/drawing/2014/main" xmlns="" id="{D78947B1-F9CE-F376-800A-FD69A5EBF0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1446806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8" name="Picture 135">
            <a:extLst>
              <a:ext uri="{FF2B5EF4-FFF2-40B4-BE49-F238E27FC236}">
                <a16:creationId xmlns:a16="http://schemas.microsoft.com/office/drawing/2014/main" xmlns="" id="{C0A1054C-820C-EC2F-2D93-21D07922AC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2363401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9" name="Picture 135">
            <a:extLst>
              <a:ext uri="{FF2B5EF4-FFF2-40B4-BE49-F238E27FC236}">
                <a16:creationId xmlns:a16="http://schemas.microsoft.com/office/drawing/2014/main" xmlns="" id="{89EB2BA5-8499-1617-5E48-C9D12C03E8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4570485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10" name="Picture 135">
            <a:extLst>
              <a:ext uri="{FF2B5EF4-FFF2-40B4-BE49-F238E27FC236}">
                <a16:creationId xmlns:a16="http://schemas.microsoft.com/office/drawing/2014/main" xmlns="" id="{CF576362-E129-DB34-4CEE-7816645BB2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5689077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11" name="Picture 135">
            <a:extLst>
              <a:ext uri="{FF2B5EF4-FFF2-40B4-BE49-F238E27FC236}">
                <a16:creationId xmlns:a16="http://schemas.microsoft.com/office/drawing/2014/main" xmlns="" id="{ABA378B6-01DD-6CD8-A525-01615E275E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2017194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12" name="Picture 135">
            <a:extLst>
              <a:ext uri="{FF2B5EF4-FFF2-40B4-BE49-F238E27FC236}">
                <a16:creationId xmlns:a16="http://schemas.microsoft.com/office/drawing/2014/main" xmlns="" id="{C89C2CCC-8EC9-C4D9-2540-02DEC66149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2947167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13" name="Picture 135">
            <a:extLst>
              <a:ext uri="{FF2B5EF4-FFF2-40B4-BE49-F238E27FC236}">
                <a16:creationId xmlns:a16="http://schemas.microsoft.com/office/drawing/2014/main" xmlns="" id="{62F531A0-2114-2BFC-A561-645FD5767E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4012117"/>
            <a:ext cx="460723" cy="460723"/>
          </a:xfrm>
          <a:prstGeom prst="rect">
            <a:avLst/>
          </a:prstGeom>
          <a:ln>
            <a:noFill/>
          </a:ln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991397F4-F1EC-68E9-C7EC-DCE4EE23CD44}"/>
              </a:ext>
            </a:extLst>
          </p:cNvPr>
          <p:cNvCxnSpPr>
            <a:cxnSpLocks/>
          </p:cNvCxnSpPr>
          <p:nvPr/>
        </p:nvCxnSpPr>
        <p:spPr>
          <a:xfrm flipH="1">
            <a:off x="378352" y="1280363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DFE715F0-3552-8780-536D-A3F28EE19ED4}"/>
              </a:ext>
            </a:extLst>
          </p:cNvPr>
          <p:cNvCxnSpPr>
            <a:cxnSpLocks/>
          </p:cNvCxnSpPr>
          <p:nvPr/>
        </p:nvCxnSpPr>
        <p:spPr>
          <a:xfrm flipH="1">
            <a:off x="378352" y="2076108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46A0B7F3-AECC-B2DC-4CC8-CEDEFB718597}"/>
              </a:ext>
            </a:extLst>
          </p:cNvPr>
          <p:cNvCxnSpPr>
            <a:cxnSpLocks/>
          </p:cNvCxnSpPr>
          <p:nvPr/>
        </p:nvCxnSpPr>
        <p:spPr>
          <a:xfrm flipH="1">
            <a:off x="378352" y="3307557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76BF5CEB-1029-2592-2B2C-154E4838B094}"/>
              </a:ext>
            </a:extLst>
          </p:cNvPr>
          <p:cNvCxnSpPr>
            <a:cxnSpLocks/>
          </p:cNvCxnSpPr>
          <p:nvPr/>
        </p:nvCxnSpPr>
        <p:spPr>
          <a:xfrm flipH="1">
            <a:off x="378352" y="5272516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AC91E032-E2D0-35E6-94DA-032DCDE2AB12}"/>
              </a:ext>
            </a:extLst>
          </p:cNvPr>
          <p:cNvCxnSpPr>
            <a:cxnSpLocks/>
          </p:cNvCxnSpPr>
          <p:nvPr/>
        </p:nvCxnSpPr>
        <p:spPr>
          <a:xfrm flipH="1">
            <a:off x="6517895" y="3672362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623AAF0B-E0FA-6E80-0536-6B867DC4D0E6}"/>
              </a:ext>
            </a:extLst>
          </p:cNvPr>
          <p:cNvCxnSpPr>
            <a:cxnSpLocks/>
          </p:cNvCxnSpPr>
          <p:nvPr/>
        </p:nvCxnSpPr>
        <p:spPr>
          <a:xfrm flipH="1">
            <a:off x="6517895" y="4800813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7123527" y="1952085"/>
            <a:ext cx="4826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Barlow Condensed"/>
              </a:rPr>
              <a:t>ФОРМИРОВАНИЕ СИСТЕМЫ ЦЕННОСТЕЙ ЧЕРЕЗ ВОСПИТАТЕЛЬНУЮ РАБОТУ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9191E659-BD5A-78CA-7269-BD16A0D9CD51}"/>
              </a:ext>
            </a:extLst>
          </p:cNvPr>
          <p:cNvSpPr/>
          <p:nvPr/>
        </p:nvSpPr>
        <p:spPr>
          <a:xfrm>
            <a:off x="1236325" y="5338747"/>
            <a:ext cx="4656476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ОТБОР И ПОДГОТОВКА 1 000 ЛИДЕРОВ ИЗМЕНЕНИЙ В ОБРАЗОВАНИИ </a:t>
            </a:r>
          </a:p>
          <a:p>
            <a:pPr defTabSz="914436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ПО ПРИМЕРУ ПРЕЗИДЕНТСКОГО МОЛОДЕЖНОГО КАДРОВОГО РЕЗЕРВА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9191E659-BD5A-78CA-7269-BD16A0D9CD51}"/>
              </a:ext>
            </a:extLst>
          </p:cNvPr>
          <p:cNvSpPr/>
          <p:nvPr/>
        </p:nvSpPr>
        <p:spPr>
          <a:xfrm>
            <a:off x="1236324" y="4462307"/>
            <a:ext cx="4346795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defTabSz="914436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СОВЕРШЕНСТВОВАНИЕ ПРОЦЕДУРЫ АТТЕСТАЦИИ ПЕДАГОГОВ </a:t>
            </a:r>
          </a:p>
        </p:txBody>
      </p:sp>
      <p:pic>
        <p:nvPicPr>
          <p:cNvPr id="34" name="Picture 135">
            <a:extLst>
              <a:ext uri="{FF2B5EF4-FFF2-40B4-BE49-F238E27FC236}">
                <a16:creationId xmlns:a16="http://schemas.microsoft.com/office/drawing/2014/main" xmlns="" id="{ABA378B6-01DD-6CD8-A525-01615E275E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1101264"/>
            <a:ext cx="460723" cy="460723"/>
          </a:xfrm>
          <a:prstGeom prst="rect">
            <a:avLst/>
          </a:prstGeom>
          <a:ln>
            <a:noFill/>
          </a:ln>
        </p:spPr>
      </p:pic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xmlns="" id="{991397F4-F1EC-68E9-C7EC-DCE4EE23CD44}"/>
              </a:ext>
            </a:extLst>
          </p:cNvPr>
          <p:cNvCxnSpPr>
            <a:cxnSpLocks/>
          </p:cNvCxnSpPr>
          <p:nvPr/>
        </p:nvCxnSpPr>
        <p:spPr>
          <a:xfrm flipH="1">
            <a:off x="6517895" y="1715673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xmlns="" id="{76BF5CEB-1029-2592-2B2C-154E4838B094}"/>
              </a:ext>
            </a:extLst>
          </p:cNvPr>
          <p:cNvCxnSpPr>
            <a:cxnSpLocks/>
          </p:cNvCxnSpPr>
          <p:nvPr/>
        </p:nvCxnSpPr>
        <p:spPr>
          <a:xfrm flipH="1">
            <a:off x="378352" y="4319727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135">
            <a:extLst>
              <a:ext uri="{FF2B5EF4-FFF2-40B4-BE49-F238E27FC236}">
                <a16:creationId xmlns:a16="http://schemas.microsoft.com/office/drawing/2014/main" xmlns="" id="{C0A1054C-820C-EC2F-2D93-21D07922AC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2" y="3592057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45" name="Picture 135">
            <a:extLst>
              <a:ext uri="{FF2B5EF4-FFF2-40B4-BE49-F238E27FC236}">
                <a16:creationId xmlns:a16="http://schemas.microsoft.com/office/drawing/2014/main" xmlns="" id="{ABA378B6-01DD-6CD8-A525-01615E275E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315247"/>
            <a:ext cx="460723" cy="460723"/>
          </a:xfrm>
          <a:prstGeom prst="rect">
            <a:avLst/>
          </a:prstGeom>
          <a:ln>
            <a:noFill/>
          </a:ln>
        </p:spPr>
      </p:pic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xmlns="" id="{623AAF0B-E0FA-6E80-0536-6B867DC4D0E6}"/>
              </a:ext>
            </a:extLst>
          </p:cNvPr>
          <p:cNvCxnSpPr>
            <a:cxnSpLocks/>
          </p:cNvCxnSpPr>
          <p:nvPr/>
        </p:nvCxnSpPr>
        <p:spPr>
          <a:xfrm flipH="1">
            <a:off x="6517895" y="970981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7147801" y="4931576"/>
            <a:ext cx="47646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ЦИФРОВИЗАЦИЯ УЧЕБНОГО ПРОЦЕССА: </a:t>
            </a:r>
            <a:br>
              <a:rPr 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ИННОВАЦИОННЫЕ СПОСОБЫ ПРЕПОДАВАНИЯ И ЦИФРОВОЙ ФОРМАТ</a:t>
            </a:r>
            <a:endParaRPr 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7123527" y="6066192"/>
            <a:ext cx="50684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ПИЛОТНЫЙ ПРОЕКТ «ЦИФРЛЫ МЕКТЕП» </a:t>
            </a:r>
            <a:r>
              <a:rPr lang="ru-RU" sz="16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2023</a:t>
            </a:r>
            <a:endParaRPr 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49" name="Picture 135">
            <a:extLst>
              <a:ext uri="{FF2B5EF4-FFF2-40B4-BE49-F238E27FC236}">
                <a16:creationId xmlns:a16="http://schemas.microsoft.com/office/drawing/2014/main" xmlns="" id="{62F531A0-2114-2BFC-A561-645FD5767E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5043194"/>
            <a:ext cx="460723" cy="460723"/>
          </a:xfrm>
          <a:prstGeom prst="rect">
            <a:avLst/>
          </a:prstGeom>
          <a:ln>
            <a:noFill/>
          </a:ln>
        </p:spPr>
      </p:pic>
      <p:pic>
        <p:nvPicPr>
          <p:cNvPr id="50" name="Picture 135">
            <a:extLst>
              <a:ext uri="{FF2B5EF4-FFF2-40B4-BE49-F238E27FC236}">
                <a16:creationId xmlns:a16="http://schemas.microsoft.com/office/drawing/2014/main" xmlns="" id="{62F531A0-2114-2BFC-A561-645FD5767E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58" y="6047545"/>
            <a:ext cx="460723" cy="460723"/>
          </a:xfrm>
          <a:prstGeom prst="rect">
            <a:avLst/>
          </a:prstGeom>
          <a:ln>
            <a:noFill/>
          </a:ln>
        </p:spPr>
      </p:pic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xmlns="" id="{623AAF0B-E0FA-6E80-0536-6B867DC4D0E6}"/>
              </a:ext>
            </a:extLst>
          </p:cNvPr>
          <p:cNvCxnSpPr>
            <a:cxnSpLocks/>
          </p:cNvCxnSpPr>
          <p:nvPr/>
        </p:nvCxnSpPr>
        <p:spPr>
          <a:xfrm flipH="1">
            <a:off x="6517895" y="5867613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xmlns="" id="{AC91E032-E2D0-35E6-94DA-032DCDE2AB12}"/>
              </a:ext>
            </a:extLst>
          </p:cNvPr>
          <p:cNvCxnSpPr>
            <a:cxnSpLocks/>
          </p:cNvCxnSpPr>
          <p:nvPr/>
        </p:nvCxnSpPr>
        <p:spPr>
          <a:xfrm flipH="1">
            <a:off x="6517895" y="2731502"/>
            <a:ext cx="5013568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61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102005" y="1888895"/>
            <a:ext cx="2996303" cy="29984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 </a:t>
            </a:r>
            <a:r>
              <a:rPr lang="ru-RU" sz="11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(2022 год)</a:t>
            </a:r>
          </a:p>
        </p:txBody>
      </p:sp>
      <p:sp>
        <p:nvSpPr>
          <p:cNvPr id="16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6" y="577130"/>
            <a:ext cx="5671805" cy="11129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081250" y="50842"/>
            <a:ext cx="99277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И КАЧЕСТВО ДОШКОЛЬНОГО ВОСПИТАНИЯ И ОБУЧЕНИЯ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892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1997444" y="819014"/>
            <a:ext cx="3935690" cy="686085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>
              <a:lnSpc>
                <a:spcPts val="1600"/>
              </a:lnSpc>
              <a:defRPr/>
            </a:pP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100</a:t>
            </a:r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</a:rPr>
              <a:t>%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</a:rPr>
              <a:t>охват детей </a:t>
            </a:r>
            <a:r>
              <a:rPr lang="ru-RU" b="1" dirty="0">
                <a:latin typeface="Arial" panose="020B0604020202020204" pitchFamily="34" charset="0"/>
              </a:rPr>
              <a:t>2</a:t>
            </a:r>
            <a:r>
              <a:rPr lang="en-US" b="1" dirty="0">
                <a:latin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</a:rPr>
              <a:t>6 лет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дошкольным воспитанием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обучением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(от стоящих в очереди) </a:t>
            </a:r>
            <a:endParaRPr lang="ru-RU" sz="1050" b="1" dirty="0">
              <a:latin typeface="Arial" panose="020B0604020202020204" pitchFamily="34" charset="0"/>
            </a:endParaRPr>
          </a:p>
        </p:txBody>
      </p:sp>
      <p:sp>
        <p:nvSpPr>
          <p:cNvPr id="21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176443" y="726319"/>
            <a:ext cx="1439861" cy="831881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577347" y="4210496"/>
            <a:ext cx="2788959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Охват детей 2-6 лет</a:t>
            </a:r>
          </a:p>
          <a:p>
            <a:pPr lvl="0"/>
            <a:r>
              <a:rPr lang="ru-RU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стоящих в очереди</a:t>
            </a:r>
            <a:endParaRPr lang="ru-RU" altLang="ru-RU" sz="105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RU" alt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58" name="Picture 8" descr="Shape&#10;&#10;Description automatically generated with low confidence">
            <a:extLst>
              <a:ext uri="{FF2B5EF4-FFF2-40B4-BE49-F238E27FC236}">
                <a16:creationId xmlns="" xmlns:a16="http://schemas.microsoft.com/office/drawing/2014/main" id="{55ACA407-70CB-4F13-A823-A111B67D6B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5" y="2825767"/>
            <a:ext cx="370260" cy="370260"/>
          </a:xfrm>
          <a:prstGeom prst="rect">
            <a:avLst/>
          </a:prstGeom>
        </p:spPr>
      </p:pic>
      <p:sp>
        <p:nvSpPr>
          <p:cNvPr id="185" name="Прямоугольник 184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240170" y="2436540"/>
            <a:ext cx="8721750" cy="7320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800" b="1" dirty="0">
                <a:solidFill>
                  <a:srgbClr val="00682F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300 тыс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.</a:t>
            </a:r>
            <a:r>
              <a:rPr lang="ru-RU" sz="1400" dirty="0">
                <a:solidFill>
                  <a:srgbClr val="00682F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новых дошкольных мест за счет размещения госзаказа в частных организациях, расширения действующих гос. и частных детсадов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(дополнительные площади на 1-х этажах жилых домов, в других помещениях и т.д.)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44" name="Прямоугольник 143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3240170" y="5937496"/>
            <a:ext cx="8721749" cy="6152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Бесплатное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питание для дошкольников 2-6 лет из социально уязвимых слоёв населения за счет МБ</a:t>
            </a:r>
            <a:b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</a:b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(посещают детсады – 136 тыс. детей 2-6 лет из СУСН) </a:t>
            </a:r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(п.77 Предвыборной программы Президента) </a:t>
            </a:r>
            <a:endParaRPr lang="ru-RU" sz="8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3240170" y="5126644"/>
            <a:ext cx="5358707" cy="5441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defTabSz="685783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Создание единой базы учета и очередности </a:t>
            </a:r>
            <a:b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</a:br>
            <a:r>
              <a:rPr lang="ru-RU" sz="9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(п.76 Предвыборной программы Президента)</a:t>
            </a:r>
            <a:endParaRPr lang="ru-RU" sz="90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98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798215" y="5141113"/>
            <a:ext cx="1474606" cy="507143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1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Опытная эксплуатация</a:t>
            </a:r>
          </a:p>
          <a:p>
            <a:pPr algn="ctr">
              <a:defRPr/>
            </a:pP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г. – 1 этап</a:t>
            </a:r>
          </a:p>
        </p:txBody>
      </p:sp>
      <p:sp>
        <p:nvSpPr>
          <p:cNvPr id="199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10485003" y="5145475"/>
            <a:ext cx="1474606" cy="492769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altLang="ru-RU" sz="11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Промышленная эксплуатация</a:t>
            </a:r>
          </a:p>
          <a:p>
            <a:pPr algn="ctr">
              <a:defRPr/>
            </a:pP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г. – 2 этап</a:t>
            </a:r>
          </a:p>
        </p:txBody>
      </p:sp>
      <p:cxnSp>
        <p:nvCxnSpPr>
          <p:cNvPr id="203" name="Прямая соединительная линия 202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3444" y="1759759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3240170" y="1897584"/>
            <a:ext cx="8721749" cy="28246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ПРИНИМАЕМЫЕ МЕРЫ</a:t>
            </a:r>
          </a:p>
        </p:txBody>
      </p:sp>
      <p:sp>
        <p:nvSpPr>
          <p:cNvPr id="214" name="Прямоугольник 213"/>
          <p:cNvSpPr/>
          <p:nvPr/>
        </p:nvSpPr>
        <p:spPr>
          <a:xfrm>
            <a:off x="586108" y="6029565"/>
            <a:ext cx="2497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Отсутствует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единая база учета и очередности</a:t>
            </a:r>
          </a:p>
        </p:txBody>
      </p:sp>
      <p:pic>
        <p:nvPicPr>
          <p:cNvPr id="217" name="Рисунок 40">
            <a:extLst>
              <a:ext uri="{FF2B5EF4-FFF2-40B4-BE49-F238E27FC236}">
                <a16:creationId xmlns="" xmlns:a16="http://schemas.microsoft.com/office/drawing/2014/main" id="{ACF0DE7E-3FA0-482C-AE59-DAA3B07B60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71" y="6088320"/>
            <a:ext cx="352044" cy="352044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3241324" y="4489825"/>
            <a:ext cx="8719439" cy="429727"/>
            <a:chOff x="3240170" y="5255911"/>
            <a:chExt cx="8719439" cy="429727"/>
          </a:xfrm>
        </p:grpSpPr>
        <p:sp>
          <p:nvSpPr>
            <p:cNvPr id="101" name="Прямоугольник 100">
              <a:extLst>
                <a:ext uri="{FF2B5EF4-FFF2-40B4-BE49-F238E27FC236}">
                  <a16:creationId xmlns="" xmlns:a16="http://schemas.microsoft.com/office/drawing/2014/main" id="{087815F0-8BAD-4DED-A9E6-4865C075779F}"/>
                </a:ext>
              </a:extLst>
            </p:cNvPr>
            <p:cNvSpPr/>
            <p:nvPr/>
          </p:nvSpPr>
          <p:spPr>
            <a:xfrm>
              <a:off x="3240170" y="5255911"/>
              <a:ext cx="5358707" cy="42972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685783"/>
              <a:r>
                <a:rPr lang="ru-RU" sz="140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Повышение квалификации педагогов </a:t>
              </a:r>
              <a:r>
                <a:rPr lang="ru-RU" sz="105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(в стране </a:t>
              </a:r>
              <a:r>
                <a:rPr lang="ru-RU" sz="1050" dirty="0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– </a:t>
              </a:r>
              <a:r>
                <a:rPr lang="ru-RU" sz="1050" b="1" dirty="0" smtClean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98,9 </a:t>
              </a:r>
              <a:r>
                <a:rPr lang="ru-RU" sz="105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тыс.) </a:t>
              </a:r>
              <a:br>
                <a:rPr lang="ru-RU" sz="1050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</a:br>
              <a:r>
                <a:rPr lang="ru-RU" sz="900" b="1" dirty="0">
                  <a:latin typeface="Arial" panose="020B0604020202020204" pitchFamily="34" charset="0"/>
                  <a:ea typeface="Barlow Condensed"/>
                  <a:cs typeface="Arial" panose="020B0604020202020204" pitchFamily="34" charset="0"/>
                </a:rPr>
                <a:t>(Послание Президента 2021 г., ОНП п. 41)</a:t>
              </a:r>
              <a:endParaRPr lang="ru-RU" sz="1400" b="1" i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endParaRPr>
            </a:p>
          </p:txBody>
        </p:sp>
        <p:sp>
          <p:nvSpPr>
            <p:cNvPr id="102" name="Rectangle: Rounded Corners 15">
              <a:extLst>
                <a:ext uri="{FF2B5EF4-FFF2-40B4-BE49-F238E27FC236}">
                  <a16:creationId xmlns="" xmlns:a16="http://schemas.microsoft.com/office/drawing/2014/main" id="{A24C5B48-0D87-4B47-A635-9462B1DF013D}"/>
                </a:ext>
              </a:extLst>
            </p:cNvPr>
            <p:cNvSpPr/>
            <p:nvPr/>
          </p:nvSpPr>
          <p:spPr>
            <a:xfrm>
              <a:off x="8798215" y="5296880"/>
              <a:ext cx="3161394" cy="346222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>
                  <a:solidFill>
                    <a:srgbClr val="00682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один раз в 3 года </a:t>
              </a:r>
              <a:r>
                <a:rPr lang="ru-RU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 счет бюджета</a:t>
              </a:r>
            </a:p>
          </p:txBody>
        </p:sp>
      </p:grpSp>
      <p:sp>
        <p:nvSpPr>
          <p:cNvPr id="2" name="Rectangle: Rounded Corners 15">
            <a:extLst>
              <a:ext uri="{FF2B5EF4-FFF2-40B4-BE49-F238E27FC236}">
                <a16:creationId xmlns="" xmlns:a16="http://schemas.microsoft.com/office/drawing/2014/main" id="{FF2B14BC-6361-7D66-EC77-1C100A90601F}"/>
              </a:ext>
            </a:extLst>
          </p:cNvPr>
          <p:cNvSpPr/>
          <p:nvPr/>
        </p:nvSpPr>
        <p:spPr>
          <a:xfrm>
            <a:off x="4016912" y="3603425"/>
            <a:ext cx="1187347" cy="578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81 000 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</a:t>
            </a:r>
          </a:p>
        </p:txBody>
      </p:sp>
      <p:sp>
        <p:nvSpPr>
          <p:cNvPr id="3" name="Rectangle: Rounded Corners 15">
            <a:extLst>
              <a:ext uri="{FF2B5EF4-FFF2-40B4-BE49-F238E27FC236}">
                <a16:creationId xmlns="" xmlns:a16="http://schemas.microsoft.com/office/drawing/2014/main" id="{4E43D8C8-42C0-9E4B-8DBD-AF8598FEE76C}"/>
              </a:ext>
            </a:extLst>
          </p:cNvPr>
          <p:cNvSpPr/>
          <p:nvPr/>
        </p:nvSpPr>
        <p:spPr>
          <a:xfrm>
            <a:off x="5493100" y="3603027"/>
            <a:ext cx="1187347" cy="580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77 000 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</a:t>
            </a:r>
          </a:p>
        </p:txBody>
      </p:sp>
      <p:sp>
        <p:nvSpPr>
          <p:cNvPr id="4" name="Rectangle: Rounded Corners 15">
            <a:extLst>
              <a:ext uri="{FF2B5EF4-FFF2-40B4-BE49-F238E27FC236}">
                <a16:creationId xmlns="" xmlns:a16="http://schemas.microsoft.com/office/drawing/2014/main" id="{CC72ACAA-DDFA-4DDC-99DF-9686348E2D7E}"/>
              </a:ext>
            </a:extLst>
          </p:cNvPr>
          <p:cNvSpPr/>
          <p:nvPr/>
        </p:nvSpPr>
        <p:spPr>
          <a:xfrm>
            <a:off x="6969288" y="3603425"/>
            <a:ext cx="1187347" cy="578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64 000 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</a:t>
            </a:r>
          </a:p>
        </p:txBody>
      </p:sp>
      <p:sp>
        <p:nvSpPr>
          <p:cNvPr id="6" name="Rectangle: Rounded Corners 15">
            <a:extLst>
              <a:ext uri="{FF2B5EF4-FFF2-40B4-BE49-F238E27FC236}">
                <a16:creationId xmlns="" xmlns:a16="http://schemas.microsoft.com/office/drawing/2014/main" id="{8E1ED664-189D-6B0B-419F-0D8417F164A4}"/>
              </a:ext>
            </a:extLst>
          </p:cNvPr>
          <p:cNvSpPr/>
          <p:nvPr/>
        </p:nvSpPr>
        <p:spPr>
          <a:xfrm>
            <a:off x="4016912" y="4227962"/>
            <a:ext cx="1187347" cy="1536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15">
            <a:extLst>
              <a:ext uri="{FF2B5EF4-FFF2-40B4-BE49-F238E27FC236}">
                <a16:creationId xmlns="" xmlns:a16="http://schemas.microsoft.com/office/drawing/2014/main" id="{0D4635BE-ACCE-1BEB-E9AA-9C4106AADC45}"/>
              </a:ext>
            </a:extLst>
          </p:cNvPr>
          <p:cNvSpPr/>
          <p:nvPr/>
        </p:nvSpPr>
        <p:spPr>
          <a:xfrm>
            <a:off x="5493100" y="4227830"/>
            <a:ext cx="1187347" cy="15419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15">
            <a:extLst>
              <a:ext uri="{FF2B5EF4-FFF2-40B4-BE49-F238E27FC236}">
                <a16:creationId xmlns="" xmlns:a16="http://schemas.microsoft.com/office/drawing/2014/main" id="{671668B4-76AE-324E-5CD4-F6C0DCAA142D}"/>
              </a:ext>
            </a:extLst>
          </p:cNvPr>
          <p:cNvSpPr/>
          <p:nvPr/>
        </p:nvSpPr>
        <p:spPr>
          <a:xfrm>
            <a:off x="6969288" y="4228228"/>
            <a:ext cx="1187347" cy="1536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15">
            <a:extLst>
              <a:ext uri="{FF2B5EF4-FFF2-40B4-BE49-F238E27FC236}">
                <a16:creationId xmlns="" xmlns:a16="http://schemas.microsoft.com/office/drawing/2014/main" id="{3EF48F9D-296D-E52C-EE15-F6A63099EACD}"/>
              </a:ext>
            </a:extLst>
          </p:cNvPr>
          <p:cNvSpPr/>
          <p:nvPr/>
        </p:nvSpPr>
        <p:spPr>
          <a:xfrm>
            <a:off x="8445476" y="3603425"/>
            <a:ext cx="1187347" cy="578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</a:t>
            </a:r>
          </a:p>
        </p:txBody>
      </p:sp>
      <p:sp>
        <p:nvSpPr>
          <p:cNvPr id="10" name="Rectangle: Rounded Corners 15">
            <a:extLst>
              <a:ext uri="{FF2B5EF4-FFF2-40B4-BE49-F238E27FC236}">
                <a16:creationId xmlns="" xmlns:a16="http://schemas.microsoft.com/office/drawing/2014/main" id="{DA7CF19C-4CE0-C1F8-E675-CE423C262666}"/>
              </a:ext>
            </a:extLst>
          </p:cNvPr>
          <p:cNvSpPr/>
          <p:nvPr/>
        </p:nvSpPr>
        <p:spPr>
          <a:xfrm>
            <a:off x="8445476" y="4228096"/>
            <a:ext cx="1187347" cy="1536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5">
            <a:extLst>
              <a:ext uri="{FF2B5EF4-FFF2-40B4-BE49-F238E27FC236}">
                <a16:creationId xmlns="" xmlns:a16="http://schemas.microsoft.com/office/drawing/2014/main" id="{817A68C9-6045-A92C-17FE-B025A269F2EB}"/>
              </a:ext>
            </a:extLst>
          </p:cNvPr>
          <p:cNvSpPr/>
          <p:nvPr/>
        </p:nvSpPr>
        <p:spPr>
          <a:xfrm>
            <a:off x="9921663" y="3603425"/>
            <a:ext cx="1187347" cy="57849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33 000 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</a:t>
            </a:r>
          </a:p>
        </p:txBody>
      </p:sp>
      <p:sp>
        <p:nvSpPr>
          <p:cNvPr id="12" name="Rectangle: Rounded Corners 15">
            <a:extLst>
              <a:ext uri="{FF2B5EF4-FFF2-40B4-BE49-F238E27FC236}">
                <a16:creationId xmlns="" xmlns:a16="http://schemas.microsoft.com/office/drawing/2014/main" id="{180AABCB-E357-4D0F-7794-0B734203E0B4}"/>
              </a:ext>
            </a:extLst>
          </p:cNvPr>
          <p:cNvSpPr/>
          <p:nvPr/>
        </p:nvSpPr>
        <p:spPr>
          <a:xfrm>
            <a:off x="9921663" y="4227962"/>
            <a:ext cx="1187347" cy="15366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2027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5">
            <a:extLst>
              <a:ext uri="{FF2B5EF4-FFF2-40B4-BE49-F238E27FC236}">
                <a16:creationId xmlns="" xmlns:a16="http://schemas.microsoft.com/office/drawing/2014/main" id="{BC100DCF-0192-A8D5-0A17-48E15F44A793}"/>
              </a:ext>
            </a:extLst>
          </p:cNvPr>
          <p:cNvSpPr/>
          <p:nvPr/>
        </p:nvSpPr>
        <p:spPr>
          <a:xfrm>
            <a:off x="8462640" y="3269986"/>
            <a:ext cx="2663534" cy="2298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прогноз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7419" y="5036393"/>
            <a:ext cx="27344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>
                <a:latin typeface="Arial" panose="020B0604020202020204" pitchFamily="34" charset="0"/>
                <a:ea typeface="Calibri" panose="020F0502020204030204" pitchFamily="34" charset="0"/>
              </a:rPr>
              <a:t>В очереди – </a:t>
            </a:r>
            <a:r>
              <a:rPr 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131 559</a:t>
            </a:r>
            <a:r>
              <a:rPr lang="ru-RU" sz="105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sz="105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US" sz="1050" dirty="0"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ru-RU" sz="1050" dirty="0">
                <a:latin typeface="Arial" panose="020B0604020202020204" pitchFamily="34" charset="0"/>
                <a:ea typeface="Calibri" panose="020F0502020204030204" pitchFamily="34" charset="0"/>
              </a:rPr>
              <a:t>из них 2-летние – </a:t>
            </a:r>
            <a:r>
              <a:rPr 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115 819</a:t>
            </a:r>
            <a:r>
              <a:rPr lang="en-US" sz="1050" dirty="0" smtClean="0"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endParaRPr lang="ru-RU" sz="105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37712" y="4201704"/>
            <a:ext cx="904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89,4</a:t>
            </a:r>
            <a:r>
              <a:rPr lang="en-US" sz="12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%</a:t>
            </a:r>
            <a:r>
              <a:rPr lang="en-US" sz="2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000" dirty="0">
              <a:solidFill>
                <a:srgbClr val="00682F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586108" y="2657954"/>
            <a:ext cx="2749462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alt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Охват детей 3-6 лет</a:t>
            </a:r>
          </a:p>
          <a:p>
            <a:pPr lvl="0"/>
            <a:r>
              <a:rPr lang="ru-RU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стоящих в очереди </a:t>
            </a:r>
            <a:endParaRPr lang="ru-RU" altLang="ru-RU" sz="105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RU" alt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319956" y="2617338"/>
            <a:ext cx="904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98</a:t>
            </a:r>
            <a:r>
              <a:rPr lang="en-US" sz="20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</a:t>
            </a:r>
            <a:r>
              <a:rPr lang="kk-KZ" sz="20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en-US" sz="12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%</a:t>
            </a:r>
            <a:r>
              <a:rPr lang="en-US" sz="240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000" dirty="0">
              <a:solidFill>
                <a:srgbClr val="00682F"/>
              </a:solidFill>
            </a:endParaRPr>
          </a:p>
        </p:txBody>
      </p:sp>
      <p:sp>
        <p:nvSpPr>
          <p:cNvPr id="15" name="Rectangle: Rounded Corners 15">
            <a:extLst>
              <a:ext uri="{FF2B5EF4-FFF2-40B4-BE49-F238E27FC236}">
                <a16:creationId xmlns="" xmlns:a16="http://schemas.microsoft.com/office/drawing/2014/main" id="{74EA20A5-C75F-8CDC-04A9-9E5EC860271A}"/>
              </a:ext>
            </a:extLst>
          </p:cNvPr>
          <p:cNvSpPr/>
          <p:nvPr/>
        </p:nvSpPr>
        <p:spPr>
          <a:xfrm>
            <a:off x="6077502" y="1507976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: Rounded Corners 15">
            <a:extLst>
              <a:ext uri="{FF2B5EF4-FFF2-40B4-BE49-F238E27FC236}">
                <a16:creationId xmlns="" xmlns:a16="http://schemas.microsoft.com/office/drawing/2014/main" id="{C93A2A02-3080-006C-896A-BE9B95E14138}"/>
              </a:ext>
            </a:extLst>
          </p:cNvPr>
          <p:cNvSpPr/>
          <p:nvPr/>
        </p:nvSpPr>
        <p:spPr>
          <a:xfrm>
            <a:off x="7097045" y="1517293"/>
            <a:ext cx="553905" cy="169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: Rounded Corners 15">
            <a:extLst>
              <a:ext uri="{FF2B5EF4-FFF2-40B4-BE49-F238E27FC236}">
                <a16:creationId xmlns="" xmlns:a16="http://schemas.microsoft.com/office/drawing/2014/main" id="{53708E0B-2738-B018-2961-C208F89ADCD7}"/>
              </a:ext>
            </a:extLst>
          </p:cNvPr>
          <p:cNvSpPr/>
          <p:nvPr/>
        </p:nvSpPr>
        <p:spPr>
          <a:xfrm>
            <a:off x="8138628" y="1514491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ый треугольник 23">
            <a:extLst>
              <a:ext uri="{FF2B5EF4-FFF2-40B4-BE49-F238E27FC236}">
                <a16:creationId xmlns="" xmlns:a16="http://schemas.microsoft.com/office/drawing/2014/main" id="{E1CB8A96-16F0-288D-0328-7724FDE52320}"/>
              </a:ext>
            </a:extLst>
          </p:cNvPr>
          <p:cNvSpPr/>
          <p:nvPr/>
        </p:nvSpPr>
        <p:spPr>
          <a:xfrm flipH="1">
            <a:off x="6031523" y="882402"/>
            <a:ext cx="5717072" cy="465706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F22B480A-6C62-3180-53D5-2343DFD5D666}"/>
              </a:ext>
            </a:extLst>
          </p:cNvPr>
          <p:cNvSpPr/>
          <p:nvPr/>
        </p:nvSpPr>
        <p:spPr>
          <a:xfrm>
            <a:off x="6031526" y="1343985"/>
            <a:ext cx="5717076" cy="132993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6C5432ED-3F3C-EB7A-227F-7BB2C7079F00}"/>
              </a:ext>
            </a:extLst>
          </p:cNvPr>
          <p:cNvSpPr/>
          <p:nvPr/>
        </p:nvSpPr>
        <p:spPr>
          <a:xfrm>
            <a:off x="6774117" y="939640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Rectangle: Rounded Corners 128">
            <a:extLst>
              <a:ext uri="{FF2B5EF4-FFF2-40B4-BE49-F238E27FC236}">
                <a16:creationId xmlns="" xmlns:a16="http://schemas.microsoft.com/office/drawing/2014/main" id="{EA799BBE-B9FC-DB0E-EF88-93DE23529018}"/>
              </a:ext>
            </a:extLst>
          </p:cNvPr>
          <p:cNvSpPr/>
          <p:nvPr/>
        </p:nvSpPr>
        <p:spPr>
          <a:xfrm>
            <a:off x="5948093" y="949940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0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,2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0" name="Rectangle: Rounded Corners 128">
            <a:extLst>
              <a:ext uri="{FF2B5EF4-FFF2-40B4-BE49-F238E27FC236}">
                <a16:creationId xmlns="" xmlns:a16="http://schemas.microsoft.com/office/drawing/2014/main" id="{355540D9-C5F5-DA7A-42C4-B2ED5E143FD3}"/>
              </a:ext>
            </a:extLst>
          </p:cNvPr>
          <p:cNvSpPr/>
          <p:nvPr/>
        </p:nvSpPr>
        <p:spPr>
          <a:xfrm>
            <a:off x="6890799" y="868434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2,5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1" name="Rectangle: Rounded Corners 128">
            <a:extLst>
              <a:ext uri="{FF2B5EF4-FFF2-40B4-BE49-F238E27FC236}">
                <a16:creationId xmlns="" xmlns:a16="http://schemas.microsoft.com/office/drawing/2014/main" id="{C08B1B74-EBFC-FF8C-0CC0-6372469DE0E1}"/>
              </a:ext>
            </a:extLst>
          </p:cNvPr>
          <p:cNvSpPr/>
          <p:nvPr/>
        </p:nvSpPr>
        <p:spPr>
          <a:xfrm>
            <a:off x="7912463" y="790709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5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="" xmlns:a16="http://schemas.microsoft.com/office/drawing/2014/main" id="{17344F71-AFA2-B2D4-01C3-833FEE284698}"/>
              </a:ext>
            </a:extLst>
          </p:cNvPr>
          <p:cNvSpPr/>
          <p:nvPr/>
        </p:nvSpPr>
        <p:spPr>
          <a:xfrm>
            <a:off x="7786166" y="939640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05070D8B-E995-C7C8-B83A-9BFA0B706C0E}"/>
              </a:ext>
            </a:extLst>
          </p:cNvPr>
          <p:cNvSpPr/>
          <p:nvPr/>
        </p:nvSpPr>
        <p:spPr>
          <a:xfrm>
            <a:off x="8798215" y="939640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D08C0C01-662E-35D1-9851-1B4F771AA324}"/>
              </a:ext>
            </a:extLst>
          </p:cNvPr>
          <p:cNvSpPr/>
          <p:nvPr/>
        </p:nvSpPr>
        <p:spPr>
          <a:xfrm>
            <a:off x="10822315" y="892015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FACBFE1D-EFA8-0840-93CA-A83A53B046A5}"/>
              </a:ext>
            </a:extLst>
          </p:cNvPr>
          <p:cNvSpPr/>
          <p:nvPr/>
        </p:nvSpPr>
        <p:spPr>
          <a:xfrm>
            <a:off x="9810264" y="939640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6" name="Rectangle: Rounded Corners 128">
            <a:extLst>
              <a:ext uri="{FF2B5EF4-FFF2-40B4-BE49-F238E27FC236}">
                <a16:creationId xmlns="" xmlns:a16="http://schemas.microsoft.com/office/drawing/2014/main" id="{924AF397-6AA8-9DAF-5F16-06F8277F64CB}"/>
              </a:ext>
            </a:extLst>
          </p:cNvPr>
          <p:cNvSpPr/>
          <p:nvPr/>
        </p:nvSpPr>
        <p:spPr>
          <a:xfrm>
            <a:off x="8872904" y="706641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7,5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7" name="Rectangle: Rounded Corners 128">
            <a:extLst>
              <a:ext uri="{FF2B5EF4-FFF2-40B4-BE49-F238E27FC236}">
                <a16:creationId xmlns="" xmlns:a16="http://schemas.microsoft.com/office/drawing/2014/main" id="{2EE5BE3F-FB5C-F92D-89D1-99E23F6DA20C}"/>
              </a:ext>
            </a:extLst>
          </p:cNvPr>
          <p:cNvSpPr/>
          <p:nvPr/>
        </p:nvSpPr>
        <p:spPr>
          <a:xfrm>
            <a:off x="9914945" y="640163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9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8" name="Rectangle: Rounded Corners 128">
            <a:extLst>
              <a:ext uri="{FF2B5EF4-FFF2-40B4-BE49-F238E27FC236}">
                <a16:creationId xmlns="" xmlns:a16="http://schemas.microsoft.com/office/drawing/2014/main" id="{697A3062-3B58-05A4-C688-4867769467B7}"/>
              </a:ext>
            </a:extLst>
          </p:cNvPr>
          <p:cNvSpPr/>
          <p:nvPr/>
        </p:nvSpPr>
        <p:spPr>
          <a:xfrm>
            <a:off x="10870995" y="507152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100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9" name="Rectangle: Rounded Corners 15">
            <a:extLst>
              <a:ext uri="{FF2B5EF4-FFF2-40B4-BE49-F238E27FC236}">
                <a16:creationId xmlns="" xmlns:a16="http://schemas.microsoft.com/office/drawing/2014/main" id="{96A48EB1-DBFA-FDD1-8774-14C40F122DB6}"/>
              </a:ext>
            </a:extLst>
          </p:cNvPr>
          <p:cNvSpPr/>
          <p:nvPr/>
        </p:nvSpPr>
        <p:spPr>
          <a:xfrm>
            <a:off x="9136652" y="1514491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0" name="Rectangle: Rounded Corners 15">
            <a:extLst>
              <a:ext uri="{FF2B5EF4-FFF2-40B4-BE49-F238E27FC236}">
                <a16:creationId xmlns="" xmlns:a16="http://schemas.microsoft.com/office/drawing/2014/main" id="{3D114BA6-E07E-57E2-1C6D-CEDE2AE5524B}"/>
              </a:ext>
            </a:extLst>
          </p:cNvPr>
          <p:cNvSpPr/>
          <p:nvPr/>
        </p:nvSpPr>
        <p:spPr>
          <a:xfrm>
            <a:off x="10155615" y="1514491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1" name="Rectangle: Rounded Corners 15">
            <a:extLst>
              <a:ext uri="{FF2B5EF4-FFF2-40B4-BE49-F238E27FC236}">
                <a16:creationId xmlns="" xmlns:a16="http://schemas.microsoft.com/office/drawing/2014/main" id="{0D593C5C-EC74-8986-FAE4-D71B21E4C88C}"/>
              </a:ext>
            </a:extLst>
          </p:cNvPr>
          <p:cNvSpPr/>
          <p:nvPr/>
        </p:nvSpPr>
        <p:spPr>
          <a:xfrm>
            <a:off x="11086580" y="1514491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="" xmlns:a16="http://schemas.microsoft.com/office/drawing/2014/main" id="{B29E3F10-3CED-39B1-22B7-14BDC74BCE68}"/>
              </a:ext>
            </a:extLst>
          </p:cNvPr>
          <p:cNvSpPr/>
          <p:nvPr/>
        </p:nvSpPr>
        <p:spPr>
          <a:xfrm>
            <a:off x="587419" y="4637708"/>
            <a:ext cx="273441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050" dirty="0">
                <a:latin typeface="Arial" panose="020B0604020202020204" pitchFamily="34" charset="0"/>
                <a:ea typeface="Calibri" panose="020F0502020204030204" pitchFamily="34" charset="0"/>
              </a:rPr>
              <a:t>Всего детей 2-6 лет – </a:t>
            </a:r>
            <a:r>
              <a:rPr lang="kk-KZ" sz="105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1 650 000  </a:t>
            </a:r>
            <a:endParaRPr lang="ru-RU" sz="1050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="" xmlns:a16="http://schemas.microsoft.com/office/drawing/2014/main" id="{10FF2A0C-B394-83BF-F845-D187C2C5A28C}"/>
              </a:ext>
            </a:extLst>
          </p:cNvPr>
          <p:cNvSpPr/>
          <p:nvPr/>
        </p:nvSpPr>
        <p:spPr>
          <a:xfrm>
            <a:off x="587419" y="4831408"/>
            <a:ext cx="273441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050" dirty="0">
                <a:latin typeface="Arial" panose="020B0604020202020204" pitchFamily="34" charset="0"/>
                <a:ea typeface="Calibri" panose="020F0502020204030204" pitchFamily="34" charset="0"/>
              </a:rPr>
              <a:t>Посещают детсады – </a:t>
            </a:r>
            <a:r>
              <a:rPr lang="kk-KZ" sz="105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1 115 </a:t>
            </a:r>
            <a:r>
              <a:rPr lang="kk-KZ" sz="1050" b="1" dirty="0" smtClean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460 </a:t>
            </a:r>
            <a:endParaRPr lang="ru-RU" sz="1050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FEEC7C4F-15BE-0F29-E20A-0E0AEE7050EF}"/>
              </a:ext>
            </a:extLst>
          </p:cNvPr>
          <p:cNvSpPr txBox="1"/>
          <p:nvPr/>
        </p:nvSpPr>
        <p:spPr>
          <a:xfrm>
            <a:off x="599732" y="3052454"/>
            <a:ext cx="2581828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105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Всего детей 3-6 лет – </a:t>
            </a:r>
            <a:r>
              <a:rPr lang="ru-RU" altLang="ru-RU" sz="105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1 172 000</a:t>
            </a:r>
          </a:p>
          <a:p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Посещают детсады – </a:t>
            </a:r>
            <a:r>
              <a:rPr lang="ru-RU" sz="105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970 </a:t>
            </a:r>
            <a:r>
              <a:rPr 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563</a:t>
            </a:r>
            <a:endParaRPr lang="ru-RU" sz="105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В очереди – </a:t>
            </a:r>
            <a:r>
              <a:rPr lang="ru-RU" sz="105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15 740</a:t>
            </a:r>
            <a:endParaRPr lang="ru-RU" sz="9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E231DC6-A8E5-659E-9D72-B0DE2BE64792}"/>
              </a:ext>
            </a:extLst>
          </p:cNvPr>
          <p:cNvSpPr txBox="1"/>
          <p:nvPr/>
        </p:nvSpPr>
        <p:spPr>
          <a:xfrm>
            <a:off x="102982" y="783964"/>
            <a:ext cx="1565378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п.75 Предвыборной программы Президента;</a:t>
            </a:r>
          </a:p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п.46 ОНП </a:t>
            </a:r>
            <a:endParaRPr lang="ru-RU" sz="1050" b="1" dirty="0"/>
          </a:p>
        </p:txBody>
      </p:sp>
      <p:pic>
        <p:nvPicPr>
          <p:cNvPr id="54" name="Picture 8" descr="Shape&#10;&#10;Description automatically generated with low confidence">
            <a:extLst>
              <a:ext uri="{FF2B5EF4-FFF2-40B4-BE49-F238E27FC236}">
                <a16:creationId xmlns="" xmlns:a16="http://schemas.microsoft.com/office/drawing/2014/main" id="{C32DB552-D672-CA1D-8735-7D78EDB120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5" y="4345664"/>
            <a:ext cx="370260" cy="370260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868B1C2B-87EF-7803-DFFC-28CF77FA5DA8}"/>
              </a:ext>
            </a:extLst>
          </p:cNvPr>
          <p:cNvCxnSpPr>
            <a:cxnSpLocks/>
          </p:cNvCxnSpPr>
          <p:nvPr/>
        </p:nvCxnSpPr>
        <p:spPr>
          <a:xfrm>
            <a:off x="3149661" y="2445718"/>
            <a:ext cx="0" cy="4135175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50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: Rounded Corners 15">
            <a:extLst>
              <a:ext uri="{FF2B5EF4-FFF2-40B4-BE49-F238E27FC236}">
                <a16:creationId xmlns="" xmlns:a16="http://schemas.microsoft.com/office/drawing/2014/main" id="{4E43D8C8-42C0-9E4B-8DBD-AF8598FEE76C}"/>
              </a:ext>
            </a:extLst>
          </p:cNvPr>
          <p:cNvSpPr/>
          <p:nvPr/>
        </p:nvSpPr>
        <p:spPr>
          <a:xfrm>
            <a:off x="6290397" y="2577217"/>
            <a:ext cx="5775358" cy="4065216"/>
          </a:xfrm>
          <a:prstGeom prst="roundRect">
            <a:avLst>
              <a:gd name="adj" fmla="val 2861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: Rounded Corners 15">
            <a:extLst>
              <a:ext uri="{FF2B5EF4-FFF2-40B4-BE49-F238E27FC236}">
                <a16:creationId xmlns="" xmlns:a16="http://schemas.microsoft.com/office/drawing/2014/main" id="{4E43D8C8-42C0-9E4B-8DBD-AF8598FEE76C}"/>
              </a:ext>
            </a:extLst>
          </p:cNvPr>
          <p:cNvSpPr/>
          <p:nvPr/>
        </p:nvSpPr>
        <p:spPr>
          <a:xfrm>
            <a:off x="208945" y="2577217"/>
            <a:ext cx="5980660" cy="4080248"/>
          </a:xfrm>
          <a:prstGeom prst="roundRect">
            <a:avLst>
              <a:gd name="adj" fmla="val 2417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Google Shape;189;p18"/>
          <p:cNvSpPr/>
          <p:nvPr/>
        </p:nvSpPr>
        <p:spPr>
          <a:xfrm>
            <a:off x="6246800" y="5274460"/>
            <a:ext cx="5688900" cy="138300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Google Shape;193;p18"/>
          <p:cNvSpPr txBox="1"/>
          <p:nvPr/>
        </p:nvSpPr>
        <p:spPr>
          <a:xfrm>
            <a:off x="464225" y="69902"/>
            <a:ext cx="110127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КАЧЕСТВА </a:t>
            </a: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СРЕДНЕГО ОБРАЗОВАНИЯ</a:t>
            </a:r>
            <a:endParaRPr sz="20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Google Shape;194;p18"/>
          <p:cNvSpPr/>
          <p:nvPr/>
        </p:nvSpPr>
        <p:spPr>
          <a:xfrm>
            <a:off x="0" y="557525"/>
            <a:ext cx="8176846" cy="10203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lt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197" name="Google Shape;197;p18"/>
          <p:cNvCxnSpPr/>
          <p:nvPr/>
        </p:nvCxnSpPr>
        <p:spPr>
          <a:xfrm rot="10800000">
            <a:off x="0" y="1617700"/>
            <a:ext cx="121920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lgDash"/>
            <a:miter lim="800000"/>
            <a:headEnd type="none" w="sm" len="sm"/>
            <a:tailEnd type="none" w="sm" len="sm"/>
          </a:ln>
        </p:spPr>
      </p:cxnSp>
      <p:sp>
        <p:nvSpPr>
          <p:cNvPr id="198" name="Google Shape;198;p18"/>
          <p:cNvSpPr/>
          <p:nvPr/>
        </p:nvSpPr>
        <p:spPr>
          <a:xfrm>
            <a:off x="217482" y="2138412"/>
            <a:ext cx="11689117" cy="32760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ПРИНИМАЕМЫЕ МЕРЫ</a:t>
            </a:r>
            <a:endParaRPr sz="2000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9" name="Google Shape;199;p18"/>
          <p:cNvCxnSpPr/>
          <p:nvPr/>
        </p:nvCxnSpPr>
        <p:spPr>
          <a:xfrm rot="10800000">
            <a:off x="0" y="454112"/>
            <a:ext cx="12192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Google Shape;200;p18"/>
          <p:cNvSpPr/>
          <p:nvPr/>
        </p:nvSpPr>
        <p:spPr>
          <a:xfrm>
            <a:off x="209797" y="3260048"/>
            <a:ext cx="5808723" cy="1538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indent="-171450" algn="just">
              <a:lnSpc>
                <a:spcPct val="115000"/>
              </a:lnSpc>
              <a:spcAft>
                <a:spcPts val="60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Поэтапное и уровневое изучение языков, внедрение экзамена по казахскому языку в 5-8 классах, увеличение часов английского языка в 10-11 классах и предметов ЕМЦ в 7-11 классах </a:t>
            </a:r>
            <a:r>
              <a:rPr lang="ru-RU" sz="1050" b="1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(п.54 ОНП)</a:t>
            </a:r>
          </a:p>
          <a:p>
            <a:pPr marL="171450" lvl="0" indent="-171450" algn="just">
              <a:spcAft>
                <a:spcPts val="600"/>
              </a:spcAft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учебной программы в соответствие со стандартом ОЭСР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Фокус на развитие логического мышления,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научного объяснения, интерпретации данных и аргументирования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lvl="0" indent="-171450" algn="just" rtl="0">
              <a:spcBef>
                <a:spcPts val="0"/>
              </a:spcBef>
              <a:spcAft>
                <a:spcPts val="600"/>
              </a:spcAft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Ценностно-ориентированный подход к обучению и воспитанию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(трудолюбие, патриотизм, почитание национального наследия)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Google Shape;201;p18"/>
          <p:cNvSpPr/>
          <p:nvPr/>
        </p:nvSpPr>
        <p:spPr>
          <a:xfrm>
            <a:off x="7005" y="605539"/>
            <a:ext cx="8165409" cy="1107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Tx/>
              <a:buNone/>
              <a:tabLst/>
              <a:defRPr/>
            </a:pPr>
            <a:r>
              <a:rPr lang="ru-RU" sz="16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доли обучающихся, преодолевших пороговый уровень функциональной грамотности по результатам PISA, на </a:t>
            </a: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4-6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(ЦУР)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(средний прирост доли </a:t>
            </a:r>
            <a:r>
              <a:rPr lang="ru-RU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функционально грамотных обучающихся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 странах ОЭСР за 9 лет - 4%)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Google Shape;209;p18"/>
          <p:cNvSpPr/>
          <p:nvPr/>
        </p:nvSpPr>
        <p:spPr>
          <a:xfrm>
            <a:off x="9018738" y="823993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10" name="Google Shape;210;p18"/>
          <p:cNvSpPr/>
          <p:nvPr/>
        </p:nvSpPr>
        <p:spPr>
          <a:xfrm>
            <a:off x="10034904" y="823993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38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11" name="Google Shape;211;p18"/>
          <p:cNvSpPr/>
          <p:nvPr/>
        </p:nvSpPr>
        <p:spPr>
          <a:xfrm>
            <a:off x="11059555" y="823993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13" name="Google Shape;213;p18"/>
          <p:cNvSpPr txBox="1"/>
          <p:nvPr/>
        </p:nvSpPr>
        <p:spPr>
          <a:xfrm>
            <a:off x="8988805" y="510517"/>
            <a:ext cx="10062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Google Shape;214;p18"/>
          <p:cNvSpPr txBox="1"/>
          <p:nvPr/>
        </p:nvSpPr>
        <p:spPr>
          <a:xfrm>
            <a:off x="10010409" y="502162"/>
            <a:ext cx="10062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Чтение</a:t>
            </a:r>
            <a:endParaRPr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Google Shape;215;p18"/>
          <p:cNvSpPr txBox="1"/>
          <p:nvPr/>
        </p:nvSpPr>
        <p:spPr>
          <a:xfrm>
            <a:off x="10849422" y="502152"/>
            <a:ext cx="1342575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Естествознание</a:t>
            </a:r>
            <a:endParaRPr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Google Shape;217;p18"/>
          <p:cNvSpPr/>
          <p:nvPr/>
        </p:nvSpPr>
        <p:spPr>
          <a:xfrm>
            <a:off x="6303875" y="5468110"/>
            <a:ext cx="5495100" cy="11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07449" marR="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endParaRPr sz="1400" dirty="0">
              <a:solidFill>
                <a:schemeClr val="dk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218" name="Google Shape;218;p18"/>
          <p:cNvSpPr/>
          <p:nvPr/>
        </p:nvSpPr>
        <p:spPr>
          <a:xfrm>
            <a:off x="488975" y="2591250"/>
            <a:ext cx="5273650" cy="5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b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СОВЕРШЕНСТВОВАНИЕ СОДЕРЖАНИЯ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(ГОСО, учебные планы и программы, учебники)</a:t>
            </a:r>
            <a:endParaRPr sz="1050" b="1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Google Shape;221;p18"/>
          <p:cNvSpPr/>
          <p:nvPr/>
        </p:nvSpPr>
        <p:spPr>
          <a:xfrm>
            <a:off x="6768919" y="2640110"/>
            <a:ext cx="5030056" cy="4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2.ТРАНСФОРМАЦИЯ НАЦИОНАЛЬНОЙ СИСТЕМЫ ОЦЕНИВАНИЯ ДЛЯ СТИМУЛИРОВАНИЯ КАЧЕСТВА </a:t>
            </a:r>
          </a:p>
        </p:txBody>
      </p:sp>
      <p:sp>
        <p:nvSpPr>
          <p:cNvPr id="5" name="Google Shape;204;p18">
            <a:extLst>
              <a:ext uri="{FF2B5EF4-FFF2-40B4-BE49-F238E27FC236}">
                <a16:creationId xmlns="" xmlns:a16="http://schemas.microsoft.com/office/drawing/2014/main" id="{9DED50C6-E2BE-EE34-23BF-A644607C2E0C}"/>
              </a:ext>
            </a:extLst>
          </p:cNvPr>
          <p:cNvSpPr/>
          <p:nvPr/>
        </p:nvSpPr>
        <p:spPr>
          <a:xfrm>
            <a:off x="8281685" y="1243307"/>
            <a:ext cx="821244" cy="24223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PISA-2029</a:t>
            </a:r>
            <a:endParaRPr sz="900" b="1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6" name="Google Shape;204;p18">
            <a:extLst>
              <a:ext uri="{FF2B5EF4-FFF2-40B4-BE49-F238E27FC236}">
                <a16:creationId xmlns="" xmlns:a16="http://schemas.microsoft.com/office/drawing/2014/main" id="{ACC37D6D-6513-DB2F-9400-63334174C7E0}"/>
              </a:ext>
            </a:extLst>
          </p:cNvPr>
          <p:cNvSpPr/>
          <p:nvPr/>
        </p:nvSpPr>
        <p:spPr>
          <a:xfrm>
            <a:off x="8281685" y="900270"/>
            <a:ext cx="821244" cy="24223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9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PISA-2025</a:t>
            </a:r>
            <a:endParaRPr sz="900" b="1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Google Shape;209;p18">
            <a:extLst>
              <a:ext uri="{FF2B5EF4-FFF2-40B4-BE49-F238E27FC236}">
                <a16:creationId xmlns="" xmlns:a16="http://schemas.microsoft.com/office/drawing/2014/main" id="{87A6843C-043C-8077-321E-13BBF5623810}"/>
              </a:ext>
            </a:extLst>
          </p:cNvPr>
          <p:cNvSpPr/>
          <p:nvPr/>
        </p:nvSpPr>
        <p:spPr>
          <a:xfrm>
            <a:off x="9018738" y="1183894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8" name="Google Shape;210;p18">
            <a:extLst>
              <a:ext uri="{FF2B5EF4-FFF2-40B4-BE49-F238E27FC236}">
                <a16:creationId xmlns="" xmlns:a16="http://schemas.microsoft.com/office/drawing/2014/main" id="{5F50F7C3-FDEF-5DD0-8B98-FB5A5A0F5371}"/>
              </a:ext>
            </a:extLst>
          </p:cNvPr>
          <p:cNvSpPr/>
          <p:nvPr/>
        </p:nvSpPr>
        <p:spPr>
          <a:xfrm>
            <a:off x="10034904" y="1183894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9" name="Google Shape;211;p18">
            <a:extLst>
              <a:ext uri="{FF2B5EF4-FFF2-40B4-BE49-F238E27FC236}">
                <a16:creationId xmlns="" xmlns:a16="http://schemas.microsoft.com/office/drawing/2014/main" id="{DA53FCB0-86F0-A7B5-5B67-B250A589DC5A}"/>
              </a:ext>
            </a:extLst>
          </p:cNvPr>
          <p:cNvSpPr/>
          <p:nvPr/>
        </p:nvSpPr>
        <p:spPr>
          <a:xfrm>
            <a:off x="11059555" y="1183894"/>
            <a:ext cx="1006200" cy="396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%</a:t>
            </a:r>
            <a:endParaRPr sz="1100" b="1" dirty="0">
              <a:solidFill>
                <a:srgbClr val="00B05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0" name="Rectangle: Rounded Corners 15">
            <a:extLst>
              <a:ext uri="{FF2B5EF4-FFF2-40B4-BE49-F238E27FC236}">
                <a16:creationId xmlns="" xmlns:a16="http://schemas.microsoft.com/office/drawing/2014/main" id="{4877A4A6-F495-EA38-AA7C-B59C0DEE116D}"/>
              </a:ext>
            </a:extLst>
          </p:cNvPr>
          <p:cNvSpPr/>
          <p:nvPr/>
        </p:nvSpPr>
        <p:spPr>
          <a:xfrm>
            <a:off x="344528" y="5707090"/>
            <a:ext cx="1738395" cy="57849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и экспертиза</a:t>
            </a:r>
          </a:p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2022-2023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="" xmlns:a16="http://schemas.microsoft.com/office/drawing/2014/main" id="{9C4D5FCE-B9EB-6849-1805-3B66589A8BAB}"/>
              </a:ext>
            </a:extLst>
          </p:cNvPr>
          <p:cNvSpPr/>
          <p:nvPr/>
        </p:nvSpPr>
        <p:spPr>
          <a:xfrm>
            <a:off x="2447842" y="5707090"/>
            <a:ext cx="1384507" cy="57849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Пилотирование</a:t>
            </a:r>
          </a:p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2023-2024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: Rounded Corners 15">
            <a:extLst>
              <a:ext uri="{FF2B5EF4-FFF2-40B4-BE49-F238E27FC236}">
                <a16:creationId xmlns="" xmlns:a16="http://schemas.microsoft.com/office/drawing/2014/main" id="{3CA5F947-E522-9D8D-B6BA-7369E2966DE6}"/>
              </a:ext>
            </a:extLst>
          </p:cNvPr>
          <p:cNvSpPr/>
          <p:nvPr/>
        </p:nvSpPr>
        <p:spPr>
          <a:xfrm>
            <a:off x="4184006" y="5707090"/>
            <a:ext cx="1945229" cy="57849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Поэтапное внедрение </a:t>
            </a:r>
            <a:b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мониторинг</a:t>
            </a:r>
          </a:p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2024-2029</a:t>
            </a:r>
            <a:endParaRPr lang="en-US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трелка: вправо 19">
            <a:extLst>
              <a:ext uri="{FF2B5EF4-FFF2-40B4-BE49-F238E27FC236}">
                <a16:creationId xmlns="" xmlns:a16="http://schemas.microsoft.com/office/drawing/2014/main" id="{FEFB849F-FFD3-8F4A-59ED-922817D74CF0}"/>
              </a:ext>
            </a:extLst>
          </p:cNvPr>
          <p:cNvSpPr/>
          <p:nvPr/>
        </p:nvSpPr>
        <p:spPr>
          <a:xfrm>
            <a:off x="2165806" y="5880106"/>
            <a:ext cx="127982" cy="18188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68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: вправо 20">
            <a:extLst>
              <a:ext uri="{FF2B5EF4-FFF2-40B4-BE49-F238E27FC236}">
                <a16:creationId xmlns="" xmlns:a16="http://schemas.microsoft.com/office/drawing/2014/main" id="{327AF218-CCC8-0EB2-9B66-20AC5BFEA11C}"/>
              </a:ext>
            </a:extLst>
          </p:cNvPr>
          <p:cNvSpPr/>
          <p:nvPr/>
        </p:nvSpPr>
        <p:spPr>
          <a:xfrm>
            <a:off x="3944187" y="5880106"/>
            <a:ext cx="127982" cy="18188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68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F179AA4-3415-F38F-4F99-9FF0B3C36AE4}"/>
              </a:ext>
            </a:extLst>
          </p:cNvPr>
          <p:cNvSpPr/>
          <p:nvPr/>
        </p:nvSpPr>
        <p:spPr>
          <a:xfrm>
            <a:off x="197418" y="1702829"/>
            <a:ext cx="11709181" cy="3366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                              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PISA-2018: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математика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51%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чтение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36%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естествознание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40%</a:t>
            </a:r>
            <a:endParaRPr lang="ru-RU" sz="1050" b="1" dirty="0">
              <a:solidFill>
                <a:srgbClr val="00B050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="" xmlns:a16="http://schemas.microsoft.com/office/drawing/2014/main" id="{4F4A96F2-13D3-88ED-6FC3-2FDBE8B99056}"/>
              </a:ext>
            </a:extLst>
          </p:cNvPr>
          <p:cNvSpPr/>
          <p:nvPr/>
        </p:nvSpPr>
        <p:spPr>
          <a:xfrm>
            <a:off x="4104831" y="1753194"/>
            <a:ext cx="153660" cy="18328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68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220;p18">
            <a:extLst>
              <a:ext uri="{FF2B5EF4-FFF2-40B4-BE49-F238E27FC236}">
                <a16:creationId xmlns="" xmlns:a16="http://schemas.microsoft.com/office/drawing/2014/main" id="{C97237AC-F243-A3DD-0A9A-D0AB26D8181B}"/>
              </a:ext>
            </a:extLst>
          </p:cNvPr>
          <p:cNvSpPr/>
          <p:nvPr/>
        </p:nvSpPr>
        <p:spPr>
          <a:xfrm>
            <a:off x="6322393" y="3155562"/>
            <a:ext cx="5722096" cy="2390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5999"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kk-KZ" sz="1200" b="1" dirty="0">
                <a:latin typeface="Arial" panose="020B0604020202020204" pitchFamily="34" charset="0"/>
                <a:cs typeface="Arial" panose="020B0604020202020204" pitchFamily="34" charset="0"/>
              </a:rPr>
              <a:t>Внутришкольное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marR="0" lvl="0" indent="-1714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Критериальное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оценивание, тематический контроль, итоговая аттестация</a:t>
            </a:r>
          </a:p>
          <a:p>
            <a:pPr marL="207449" marR="0" lvl="0" indent="-1714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kk-KZ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marR="0" lvl="0" indent="-1714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kk-KZ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marR="0" lvl="0" indent="-1714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ru-RU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999"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Страновое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marR="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Мониторинг образовательных достижений обучающихся (МОДО) </a:t>
            </a:r>
            <a:r>
              <a:rPr lang="kk-KZ" sz="1200" dirty="0">
                <a:latin typeface="Arial" panose="020B0604020202020204" pitchFamily="34" charset="0"/>
                <a:cs typeface="Arial" panose="020B0604020202020204" pitchFamily="34" charset="0"/>
              </a:rPr>
              <a:t>преобразовывается в соответствии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200" dirty="0">
                <a:latin typeface="Arial" panose="020B0604020202020204" pitchFamily="34" charset="0"/>
                <a:cs typeface="Arial" panose="020B0604020202020204" pitchFamily="34" charset="0"/>
              </a:rPr>
              <a:t>стандартам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PISA</a:t>
            </a:r>
            <a:r>
              <a:rPr lang="kk-KZ" sz="1200" dirty="0">
                <a:latin typeface="Arial" panose="020B0604020202020204" pitchFamily="34" charset="0"/>
                <a:cs typeface="Arial" panose="020B0604020202020204" pitchFamily="34" charset="0"/>
              </a:rPr>
              <a:t> и аккредитуется международным центром экспертизы и сертификации по оценке качества знаний </a:t>
            </a:r>
            <a:r>
              <a:rPr lang="kk-K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</a:p>
          <a:p>
            <a:pPr marL="207449" marR="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kk-K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marR="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kk-KZ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999"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Международное</a:t>
            </a: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PISA / TIMSS / PIRLS / ICILS</a:t>
            </a:r>
            <a:endParaRPr lang="kk-K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PISA-based Test for Schools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»: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экспертная поддержка ОЭСР в виде индивидуальных отчетов каждой школе</a:t>
            </a: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Принятие Национальной рамки системы оценивания на основе рекомендации ОЭСР </a:t>
            </a: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ru-RU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999" algn="just">
              <a:buClr>
                <a:schemeClr val="dk1"/>
              </a:buClr>
              <a:buSzPts val="1400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Государственная аттестация </a:t>
            </a:r>
          </a:p>
          <a:p>
            <a:pPr marL="207449" indent="-171450" algn="just">
              <a:buClr>
                <a:schemeClr val="dk1"/>
              </a:buClr>
              <a:buSzPts val="1400"/>
              <a:buFont typeface="Symbol" panose="05050102010706020507" pitchFamily="18" charset="2"/>
              <a:buChar char="-"/>
            </a:pP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7832FFF4-51D4-48A6-9AFF-0FA5B0376CC2}"/>
              </a:ext>
            </a:extLst>
          </p:cNvPr>
          <p:cNvSpPr txBox="1"/>
          <p:nvPr/>
        </p:nvSpPr>
        <p:spPr>
          <a:xfrm>
            <a:off x="1081250" y="50842"/>
            <a:ext cx="105621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СПЕЦИАЛЬНАЯ ПСИХОЛОГО-ПЕДАГОГИЧЕСКАЯ ПОДДЕРЖКА ДЕТЕЙ С ООП </a:t>
            </a:r>
          </a:p>
        </p:txBody>
      </p:sp>
      <p:sp>
        <p:nvSpPr>
          <p:cNvPr id="22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5" y="703242"/>
            <a:ext cx="7210243" cy="9909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132725" y="895300"/>
            <a:ext cx="6884351" cy="654025"/>
          </a:xfrm>
          <a:prstGeom prst="rect">
            <a:avLst/>
          </a:prstGeom>
        </p:spPr>
        <p:txBody>
          <a:bodyPr wrap="square" lIns="68580" tIns="34290" rIns="68580" bIns="34290" anchor="ctr">
            <a:spAutoFit/>
          </a:bodyPr>
          <a:lstStyle/>
          <a:p>
            <a:pPr algn="just">
              <a:defRPr/>
            </a:pP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100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</a:rPr>
              <a:t>%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</a:rPr>
              <a:t>охват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</a:rPr>
              <a:t>детей с особыми образовательными потребностями специальной психолого-педагогической поддержкой и ранней коррекцией</a:t>
            </a:r>
            <a:endParaRPr lang="ru-RU" sz="11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437029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2064352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-4886" y="2301448"/>
            <a:ext cx="4670183" cy="270395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</a:t>
            </a:r>
          </a:p>
        </p:txBody>
      </p:sp>
      <p:sp>
        <p:nvSpPr>
          <p:cNvPr id="62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4477163" y="2291961"/>
            <a:ext cx="7690292" cy="299280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ПРИНИМАЕМЫЕ МЕРЫ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4312543" y="2749645"/>
            <a:ext cx="0" cy="379599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8409896" y="1498878"/>
            <a:ext cx="617907" cy="21360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9658231" y="1498636"/>
            <a:ext cx="617907" cy="212867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10895650" y="1499170"/>
            <a:ext cx="617907" cy="21360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Прямоугольный треугольник 92">
            <a:extLst>
              <a:ext uri="{FF2B5EF4-FFF2-40B4-BE49-F238E27FC236}">
                <a16:creationId xmlns="" xmlns:a16="http://schemas.microsoft.com/office/drawing/2014/main" id="{65FCB0EA-0815-4EA6-8982-88FE343C2FA4}"/>
              </a:ext>
            </a:extLst>
          </p:cNvPr>
          <p:cNvSpPr/>
          <p:nvPr/>
        </p:nvSpPr>
        <p:spPr>
          <a:xfrm flipH="1">
            <a:off x="8294247" y="922860"/>
            <a:ext cx="3568742" cy="446710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94" name="Прямоугольник 93">
            <a:extLst>
              <a:ext uri="{FF2B5EF4-FFF2-40B4-BE49-F238E27FC236}">
                <a16:creationId xmlns="" xmlns:a16="http://schemas.microsoft.com/office/drawing/2014/main" id="{06FFCA7A-B3F1-4181-8DAB-119CC2EF0F7A}"/>
              </a:ext>
            </a:extLst>
          </p:cNvPr>
          <p:cNvSpPr/>
          <p:nvPr/>
        </p:nvSpPr>
        <p:spPr>
          <a:xfrm>
            <a:off x="8294250" y="1344471"/>
            <a:ext cx="3568744" cy="103169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9170191" y="812554"/>
            <a:ext cx="217723" cy="812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5" name="Rectangle: Rounded Corners 128">
            <a:extLst>
              <a:ext uri="{FF2B5EF4-FFF2-40B4-BE49-F238E27FC236}">
                <a16:creationId xmlns="" xmlns:a16="http://schemas.microsoft.com/office/drawing/2014/main" id="{92927C41-46BC-43A7-9990-59941DD124FF}"/>
              </a:ext>
            </a:extLst>
          </p:cNvPr>
          <p:cNvSpPr/>
          <p:nvPr/>
        </p:nvSpPr>
        <p:spPr>
          <a:xfrm>
            <a:off x="10686322" y="566780"/>
            <a:ext cx="1122504" cy="498695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100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3125188" y="3420520"/>
            <a:ext cx="9382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72,4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%</a:t>
            </a:r>
            <a:r>
              <a:rPr lang="en-US" sz="2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723461" y="3434642"/>
            <a:ext cx="2026084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 специальной психолого-педагогической поддержкой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78329" y="5382313"/>
            <a:ext cx="2191163" cy="889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Очередь детей в психолого-</a:t>
            </a:r>
          </a:p>
          <a:p>
            <a:pPr>
              <a:lnSpc>
                <a:spcPct val="150000"/>
              </a:lnSpc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медико-педагогические </a:t>
            </a:r>
          </a:p>
          <a:p>
            <a:pPr>
              <a:lnSpc>
                <a:spcPct val="150000"/>
              </a:lnSpc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 (ПМПК)</a:t>
            </a:r>
            <a:endParaRPr lang="ru-RU" sz="1200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0" name="Прямая со стрелкой 109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2775130" y="3660993"/>
            <a:ext cx="27103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Прямоугольник 117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4489216" y="2776200"/>
            <a:ext cx="3251899" cy="796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Открытие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8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34</a:t>
            </a:r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ПМПК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и</a:t>
            </a:r>
            <a:r>
              <a:rPr lang="ru-RU" sz="1200" dirty="0">
                <a:solidFill>
                  <a:srgbClr val="00B050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8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26</a:t>
            </a:r>
            <a:r>
              <a:rPr lang="ru-RU" sz="18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КППК </a:t>
            </a:r>
          </a:p>
        </p:txBody>
      </p:sp>
      <p:sp>
        <p:nvSpPr>
          <p:cNvPr id="123" name="Прямоугольник 122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4477163" y="4070887"/>
            <a:ext cx="3251112" cy="10013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 defTabSz="685783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Размещение госзаказа на специальную психолого-педагогическую поддержку, в том числе в частном секторе</a:t>
            </a:r>
            <a:endParaRPr lang="ru-RU" sz="105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24" name="Прямоугольник 123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4477163" y="5680938"/>
            <a:ext cx="7458833" cy="5407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Цифровизация системы выявления, учета и сопровождения детей с ООП</a:t>
            </a:r>
            <a:endParaRPr lang="ru-RU" sz="1050" dirty="0">
              <a:solidFill>
                <a:prstClr val="black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128" name="Прямоугольник 127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7974241" y="2781370"/>
            <a:ext cx="3961755" cy="790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Открытие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200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кабинетов поддержки инклюзии при школах</a:t>
            </a:r>
          </a:p>
        </p:txBody>
      </p:sp>
      <p:pic>
        <p:nvPicPr>
          <p:cNvPr id="148" name="Picture 8" descr="Талант бесплатно иконка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13" y="3098278"/>
            <a:ext cx="284384" cy="284384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Обслуживание клиентов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90" y="5610900"/>
            <a:ext cx="326855" cy="326855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" name="Прямоугольник 152"/>
          <p:cNvSpPr/>
          <p:nvPr/>
        </p:nvSpPr>
        <p:spPr>
          <a:xfrm>
            <a:off x="3958704" y="6940812"/>
            <a:ext cx="7568388" cy="848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kk-KZ" sz="1600" dirty="0">
              <a:solidFill>
                <a:srgbClr val="4472C4">
                  <a:lumMod val="50000"/>
                </a:srgbClr>
              </a:solidFill>
              <a:latin typeface="Arial Narrow" pitchFamily="34" charset="0"/>
            </a:endParaRPr>
          </a:p>
        </p:txBody>
      </p:sp>
      <p:cxnSp>
        <p:nvCxnSpPr>
          <p:cNvPr id="157" name="Прямая со стрелкой 156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372718" y="3684027"/>
            <a:ext cx="305611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366708" y="3497127"/>
            <a:ext cx="0" cy="18690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Прямоугольник 158"/>
          <p:cNvSpPr/>
          <p:nvPr/>
        </p:nvSpPr>
        <p:spPr>
          <a:xfrm>
            <a:off x="655408" y="3016512"/>
            <a:ext cx="14583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Контингент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cxnSp>
        <p:nvCxnSpPr>
          <p:cNvPr id="73" name="Прямая со стрелкой 72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2775130" y="3282301"/>
            <a:ext cx="27103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3057968" y="3020794"/>
            <a:ext cx="11902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184 605 </a:t>
            </a:r>
            <a:r>
              <a:rPr lang="en-US" sz="2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178699" y="5583743"/>
            <a:ext cx="9997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23 374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cxnSp>
        <p:nvCxnSpPr>
          <p:cNvPr id="76" name="Прямая со стрелкой 75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2857379" y="5772875"/>
            <a:ext cx="27103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11935997" y="6645578"/>
            <a:ext cx="256224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686883" y="4216101"/>
            <a:ext cx="2191163" cy="889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Очередь детей в кабинеты </a:t>
            </a:r>
            <a:b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психолого-педагогической </a:t>
            </a:r>
            <a:b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коррекции (КППК)</a:t>
            </a:r>
            <a:endParaRPr lang="ru-RU" sz="1200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" name="Picture 7" descr="Обслуживание клиентов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90" y="4367525"/>
            <a:ext cx="326855" cy="326855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Прямоугольник 102"/>
          <p:cNvSpPr/>
          <p:nvPr/>
        </p:nvSpPr>
        <p:spPr>
          <a:xfrm>
            <a:off x="3178699" y="4264168"/>
            <a:ext cx="9997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12 268</a:t>
            </a:r>
            <a:r>
              <a:rPr lang="en-US" sz="2400" b="1" dirty="0">
                <a:solidFill>
                  <a:srgbClr val="00682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cxnSp>
        <p:nvCxnSpPr>
          <p:cNvPr id="111" name="Прямая со стрелкой 110">
            <a:extLst>
              <a:ext uri="{FF2B5EF4-FFF2-40B4-BE49-F238E27FC236}">
                <a16:creationId xmlns="" xmlns:a16="http://schemas.microsoft.com/office/drawing/2014/main" id="{B7A4F5D3-1D6C-47B8-9C6A-2C490BC8DE6B}"/>
              </a:ext>
            </a:extLst>
          </p:cNvPr>
          <p:cNvCxnSpPr>
            <a:cxnSpLocks/>
          </p:cNvCxnSpPr>
          <p:nvPr/>
        </p:nvCxnSpPr>
        <p:spPr>
          <a:xfrm>
            <a:off x="2857379" y="4529500"/>
            <a:ext cx="271035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lg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Прямоугольник 83"/>
          <p:cNvSpPr/>
          <p:nvPr/>
        </p:nvSpPr>
        <p:spPr>
          <a:xfrm>
            <a:off x="10341258" y="812554"/>
            <a:ext cx="217723" cy="812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6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7972965" y="4101576"/>
            <a:ext cx="3963031" cy="94846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Ежегодно не менее </a:t>
            </a:r>
            <a:r>
              <a:rPr lang="ru-RU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5000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</a:t>
            </a:r>
          </a:p>
        </p:txBody>
      </p:sp>
      <p:sp>
        <p:nvSpPr>
          <p:cNvPr id="2" name="Rectangle: Rounded Corners 128">
            <a:extLst>
              <a:ext uri="{FF2B5EF4-FFF2-40B4-BE49-F238E27FC236}">
                <a16:creationId xmlns="" xmlns:a16="http://schemas.microsoft.com/office/drawing/2014/main" id="{62068896-3C93-B390-5952-224EF4D85CB5}"/>
              </a:ext>
            </a:extLst>
          </p:cNvPr>
          <p:cNvSpPr/>
          <p:nvPr/>
        </p:nvSpPr>
        <p:spPr>
          <a:xfrm>
            <a:off x="8209189" y="832843"/>
            <a:ext cx="1122504" cy="498695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65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" name="Rectangle: Rounded Corners 128">
            <a:extLst>
              <a:ext uri="{FF2B5EF4-FFF2-40B4-BE49-F238E27FC236}">
                <a16:creationId xmlns="" xmlns:a16="http://schemas.microsoft.com/office/drawing/2014/main" id="{64975D51-7820-9668-6139-F3C66B98E963}"/>
              </a:ext>
            </a:extLst>
          </p:cNvPr>
          <p:cNvSpPr/>
          <p:nvPr/>
        </p:nvSpPr>
        <p:spPr>
          <a:xfrm>
            <a:off x="9353079" y="685062"/>
            <a:ext cx="1122504" cy="498695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80</a:t>
            </a: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70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133;p3">
            <a:extLst>
              <a:ext uri="{FF2B5EF4-FFF2-40B4-BE49-F238E27FC236}">
                <a16:creationId xmlns="" xmlns:a16="http://schemas.microsoft.com/office/drawing/2014/main" id="{F0E76D15-E5FE-4E6D-9926-675770E69B7C}"/>
              </a:ext>
            </a:extLst>
          </p:cNvPr>
          <p:cNvSpPr txBox="1">
            <a:spLocks/>
          </p:cNvSpPr>
          <p:nvPr/>
        </p:nvSpPr>
        <p:spPr>
          <a:xfrm>
            <a:off x="652121" y="11772"/>
            <a:ext cx="11394598" cy="816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Bef>
                <a:spcPts val="0"/>
              </a:spcBef>
              <a:defRPr/>
            </a:pPr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Oswald"/>
            </a:endParaRPr>
          </a:p>
          <a:p>
            <a:pPr algn="ctr">
              <a:lnSpc>
                <a:spcPct val="107000"/>
              </a:lnSpc>
              <a:defRPr/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Oswald"/>
              </a:rPr>
              <a:t>ПРОФЕССИОНАЛЬНОЕ РАЗВИТИЕ ПЕДАГОГА И КАЧЕСТВЕННЫЙ </a:t>
            </a:r>
          </a:p>
          <a:p>
            <a:pPr algn="ctr">
              <a:lnSpc>
                <a:spcPct val="107000"/>
              </a:lnSpc>
              <a:defRPr/>
            </a:pPr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Oswald"/>
              </a:rPr>
              <a:t>МЕНЕДЖМЕНТ В ОБРАЗОВАНИИ 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="" xmlns:a16="http://schemas.microsoft.com/office/drawing/2014/main" id="{D95808CA-554B-423B-A1C7-A1007CD6494B}"/>
              </a:ext>
            </a:extLst>
          </p:cNvPr>
          <p:cNvCxnSpPr>
            <a:cxnSpLocks/>
          </p:cNvCxnSpPr>
          <p:nvPr/>
        </p:nvCxnSpPr>
        <p:spPr>
          <a:xfrm flipH="1">
            <a:off x="0" y="794080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-375" y="889504"/>
            <a:ext cx="7655000" cy="9730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Прямоугольник 55">
            <a:extLst>
              <a:ext uri="{FF2B5EF4-FFF2-40B4-BE49-F238E27FC236}">
                <a16:creationId xmlns="" xmlns:a16="http://schemas.microsoft.com/office/drawing/2014/main" id="{EC3A8A02-219B-4E97-8B29-F84A588EC5F5}"/>
              </a:ext>
            </a:extLst>
          </p:cNvPr>
          <p:cNvSpPr/>
          <p:nvPr/>
        </p:nvSpPr>
        <p:spPr>
          <a:xfrm>
            <a:off x="1697721" y="954027"/>
            <a:ext cx="5934510" cy="869469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68580" tIns="34290" rIns="68580" bIns="34290" anchor="ctr">
            <a:spAutoFit/>
          </a:bodyPr>
          <a:lstStyle/>
          <a:p>
            <a:pPr algn="just">
              <a:defRPr/>
            </a:pPr>
            <a:r>
              <a:rPr lang="ru-RU" sz="2400" b="1" dirty="0">
                <a:solidFill>
                  <a:srgbClr val="00682F"/>
                </a:solidFill>
                <a:latin typeface="Arial" panose="020B0604020202020204" pitchFamily="34" charset="0"/>
              </a:rPr>
              <a:t>80</a:t>
            </a:r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</a:rPr>
              <a:t>%</a:t>
            </a:r>
            <a:r>
              <a:rPr lang="ru-RU" sz="1400" b="1" dirty="0">
                <a:solidFill>
                  <a:srgbClr val="00682F"/>
                </a:solidFill>
                <a:latin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</a:rPr>
              <a:t>педагогов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</a:rPr>
              <a:t>с квалификационным уровнем педагогического мастерства «педагог-модератор», «педагог-эксперт», «педагог-исследователь», «педагог-мастер»</a:t>
            </a:r>
            <a:endParaRPr lang="ru-RU" sz="1000" b="1" dirty="0">
              <a:latin typeface="Arial" panose="020B0604020202020204" pitchFamily="34" charset="0"/>
            </a:endParaRPr>
          </a:p>
        </p:txBody>
      </p:sp>
      <p:sp>
        <p:nvSpPr>
          <p:cNvPr id="147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-145281" y="2852912"/>
            <a:ext cx="12192000" cy="299280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ПРИНИМАЕМЫЕ МЕРЫ</a:t>
            </a:r>
          </a:p>
        </p:txBody>
      </p:sp>
      <p:cxnSp>
        <p:nvCxnSpPr>
          <p:cNvPr id="148" name="Прямая соединительная линия 147">
            <a:extLst>
              <a:ext uri="{FF2B5EF4-FFF2-40B4-BE49-F238E27FC236}">
                <a16:creationId xmlns="" xmlns:a16="http://schemas.microsoft.com/office/drawing/2014/main" id="{156F1053-7CFD-442C-8350-C8A1EC3375D1}"/>
              </a:ext>
            </a:extLst>
          </p:cNvPr>
          <p:cNvCxnSpPr>
            <a:cxnSpLocks/>
          </p:cNvCxnSpPr>
          <p:nvPr/>
        </p:nvCxnSpPr>
        <p:spPr>
          <a:xfrm flipH="1">
            <a:off x="0" y="1938807"/>
            <a:ext cx="12192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lgDash"/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841965" y="2283527"/>
            <a:ext cx="6814538" cy="3043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>
                <a:solidFill>
                  <a:srgbClr val="00682F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62,4%</a:t>
            </a:r>
            <a:r>
              <a:rPr lang="ru-RU" sz="12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 с квалификационным уровнем педагогического мастерства</a:t>
            </a:r>
          </a:p>
        </p:txBody>
      </p:sp>
      <p:sp>
        <p:nvSpPr>
          <p:cNvPr id="183" name="Прямоугольник 182">
            <a:extLst>
              <a:ext uri="{FF2B5EF4-FFF2-40B4-BE49-F238E27FC236}">
                <a16:creationId xmlns="" xmlns:a16="http://schemas.microsoft.com/office/drawing/2014/main" id="{087815F0-8BAD-4DED-A9E6-4865C075779F}"/>
              </a:ext>
            </a:extLst>
          </p:cNvPr>
          <p:cNvSpPr/>
          <p:nvPr/>
        </p:nvSpPr>
        <p:spPr>
          <a:xfrm>
            <a:off x="1157408" y="3189382"/>
            <a:ext cx="10661476" cy="4656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 defTabSz="685783"/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Проведение </a:t>
            </a:r>
            <a:r>
              <a:rPr lang="ru-RU" sz="1400" b="1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курсов повышения квалификации 1 раз в 3 года</a:t>
            </a:r>
            <a:r>
              <a:rPr lang="ru-RU" sz="1400" dirty="0"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, посткурсовая поддержка и методическое сопровождение педагогов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57408" y="3875297"/>
            <a:ext cx="10661476" cy="5308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Внедрение нового профессионального стандарта «Педагог» 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(обновление образовательных программ подготовки кадров, курсов повышения квалификации, процедуры сертификации и аттестации и др.)</a:t>
            </a:r>
          </a:p>
        </p:txBody>
      </p:sp>
      <p:sp>
        <p:nvSpPr>
          <p:cNvPr id="57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756547" y="2336482"/>
            <a:ext cx="4023128" cy="270395"/>
          </a:xfrm>
          <a:prstGeom prst="roundRect">
            <a:avLst>
              <a:gd name="adj" fmla="val 9034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ТЕКУЩАЯ СИТУАЦИЯ</a:t>
            </a:r>
          </a:p>
        </p:txBody>
      </p:sp>
      <p:sp>
        <p:nvSpPr>
          <p:cNvPr id="59" name="Rectangle: Rounded Corners 15">
            <a:extLst>
              <a:ext uri="{FF2B5EF4-FFF2-40B4-BE49-F238E27FC236}">
                <a16:creationId xmlns="" xmlns:a16="http://schemas.microsoft.com/office/drawing/2014/main" id="{A24C5B48-0D87-4B47-A635-9462B1DF013D}"/>
              </a:ext>
            </a:extLst>
          </p:cNvPr>
          <p:cNvSpPr/>
          <p:nvPr/>
        </p:nvSpPr>
        <p:spPr>
          <a:xfrm>
            <a:off x="167073" y="2212591"/>
            <a:ext cx="11637005" cy="507527"/>
          </a:xfrm>
          <a:prstGeom prst="round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endParaRPr lang="ru-RU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157408" y="6199834"/>
            <a:ext cx="10661475" cy="441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Наставничество </a:t>
            </a:r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над молодыми 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педагогами: совместное планирование уроков, наблюдение уроков, анализ, обратная связь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32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84745" y="993142"/>
            <a:ext cx="1439861" cy="831881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E231DC6-A8E5-659E-9D72-B0DE2BE64792}"/>
              </a:ext>
            </a:extLst>
          </p:cNvPr>
          <p:cNvSpPr txBox="1"/>
          <p:nvPr/>
        </p:nvSpPr>
        <p:spPr>
          <a:xfrm>
            <a:off x="1788" y="1259534"/>
            <a:ext cx="156537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п.47 ОНП </a:t>
            </a:r>
            <a:endParaRPr lang="ru-RU" sz="1200" b="1" dirty="0"/>
          </a:p>
        </p:txBody>
      </p:sp>
      <p:sp>
        <p:nvSpPr>
          <p:cNvPr id="34" name="Rectangle: Rounded Corners 15">
            <a:extLst>
              <a:ext uri="{FF2B5EF4-FFF2-40B4-BE49-F238E27FC236}">
                <a16:creationId xmlns="" xmlns:a16="http://schemas.microsoft.com/office/drawing/2014/main" id="{E4A1EC09-EE9D-0F11-17DE-F0BCE03AE026}"/>
              </a:ext>
            </a:extLst>
          </p:cNvPr>
          <p:cNvSpPr/>
          <p:nvPr/>
        </p:nvSpPr>
        <p:spPr>
          <a:xfrm>
            <a:off x="8091669" y="1587784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: Rounded Corners 15">
            <a:extLst>
              <a:ext uri="{FF2B5EF4-FFF2-40B4-BE49-F238E27FC236}">
                <a16:creationId xmlns="" xmlns:a16="http://schemas.microsoft.com/office/drawing/2014/main" id="{E569533B-6925-5A6F-4013-D6BD2CA0E798}"/>
              </a:ext>
            </a:extLst>
          </p:cNvPr>
          <p:cNvSpPr/>
          <p:nvPr/>
        </p:nvSpPr>
        <p:spPr>
          <a:xfrm>
            <a:off x="9055457" y="1613924"/>
            <a:ext cx="553905" cy="16903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: Rounded Corners 15">
            <a:extLst>
              <a:ext uri="{FF2B5EF4-FFF2-40B4-BE49-F238E27FC236}">
                <a16:creationId xmlns="" xmlns:a16="http://schemas.microsoft.com/office/drawing/2014/main" id="{4F94776F-0549-F5F7-923E-B9D5C6DD91BC}"/>
              </a:ext>
            </a:extLst>
          </p:cNvPr>
          <p:cNvSpPr/>
          <p:nvPr/>
        </p:nvSpPr>
        <p:spPr>
          <a:xfrm>
            <a:off x="10097040" y="1611122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n-US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ый треугольник 36">
            <a:extLst>
              <a:ext uri="{FF2B5EF4-FFF2-40B4-BE49-F238E27FC236}">
                <a16:creationId xmlns="" xmlns:a16="http://schemas.microsoft.com/office/drawing/2014/main" id="{1546A97F-97B7-1052-3651-E6E2A520D5A9}"/>
              </a:ext>
            </a:extLst>
          </p:cNvPr>
          <p:cNvSpPr/>
          <p:nvPr/>
        </p:nvSpPr>
        <p:spPr>
          <a:xfrm flipH="1">
            <a:off x="7989934" y="1037944"/>
            <a:ext cx="3778741" cy="367669"/>
          </a:xfrm>
          <a:prstGeom prst="rtTriangle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="" xmlns:a16="http://schemas.microsoft.com/office/drawing/2014/main" id="{E95DCEDB-2504-9EA5-E130-4BC9C2517AE6}"/>
              </a:ext>
            </a:extLst>
          </p:cNvPr>
          <p:cNvSpPr/>
          <p:nvPr/>
        </p:nvSpPr>
        <p:spPr>
          <a:xfrm>
            <a:off x="7989938" y="1401491"/>
            <a:ext cx="3778737" cy="148472"/>
          </a:xfrm>
          <a:prstGeom prst="rect">
            <a:avLst/>
          </a:prstGeom>
          <a:solidFill>
            <a:srgbClr val="006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prstClr val="white"/>
              </a:solidFill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="" xmlns:a16="http://schemas.microsoft.com/office/drawing/2014/main" id="{9158B000-EC24-896E-319F-DAD7EE018335}"/>
              </a:ext>
            </a:extLst>
          </p:cNvPr>
          <p:cNvSpPr/>
          <p:nvPr/>
        </p:nvSpPr>
        <p:spPr>
          <a:xfrm>
            <a:off x="8732529" y="997146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0" name="Rectangle: Rounded Corners 128">
            <a:extLst>
              <a:ext uri="{FF2B5EF4-FFF2-40B4-BE49-F238E27FC236}">
                <a16:creationId xmlns="" xmlns:a16="http://schemas.microsoft.com/office/drawing/2014/main" id="{C1ACE2FF-BAD8-95D3-C114-4350B419F585}"/>
              </a:ext>
            </a:extLst>
          </p:cNvPr>
          <p:cNvSpPr/>
          <p:nvPr/>
        </p:nvSpPr>
        <p:spPr>
          <a:xfrm>
            <a:off x="7906505" y="1007446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65%</a:t>
            </a:r>
            <a:endParaRPr lang="ru-RU" sz="8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1" name="Rectangle: Rounded Corners 128">
            <a:extLst>
              <a:ext uri="{FF2B5EF4-FFF2-40B4-BE49-F238E27FC236}">
                <a16:creationId xmlns="" xmlns:a16="http://schemas.microsoft.com/office/drawing/2014/main" id="{C70784A5-EDF9-CEB2-E42D-86185FA80ECE}"/>
              </a:ext>
            </a:extLst>
          </p:cNvPr>
          <p:cNvSpPr/>
          <p:nvPr/>
        </p:nvSpPr>
        <p:spPr>
          <a:xfrm>
            <a:off x="8849211" y="925940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70%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2" name="Rectangle: Rounded Corners 128">
            <a:extLst>
              <a:ext uri="{FF2B5EF4-FFF2-40B4-BE49-F238E27FC236}">
                <a16:creationId xmlns="" xmlns:a16="http://schemas.microsoft.com/office/drawing/2014/main" id="{D2082F74-6B79-A1F8-E741-F13179C017BF}"/>
              </a:ext>
            </a:extLst>
          </p:cNvPr>
          <p:cNvSpPr/>
          <p:nvPr/>
        </p:nvSpPr>
        <p:spPr>
          <a:xfrm>
            <a:off x="9870875" y="848215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ru-RU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75%</a:t>
            </a:r>
            <a:endParaRPr lang="ru-RU" sz="10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="" xmlns:a16="http://schemas.microsoft.com/office/drawing/2014/main" id="{77BD9D90-1DC7-9019-26E0-8C7C9A9E99DC}"/>
              </a:ext>
            </a:extLst>
          </p:cNvPr>
          <p:cNvSpPr/>
          <p:nvPr/>
        </p:nvSpPr>
        <p:spPr>
          <a:xfrm>
            <a:off x="9744578" y="997146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55A06302-2342-479A-6EA0-D1EB09223D3B}"/>
              </a:ext>
            </a:extLst>
          </p:cNvPr>
          <p:cNvSpPr/>
          <p:nvPr/>
        </p:nvSpPr>
        <p:spPr>
          <a:xfrm>
            <a:off x="10756627" y="997146"/>
            <a:ext cx="195171" cy="64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7" name="Rectangle: Rounded Corners 128">
            <a:extLst>
              <a:ext uri="{FF2B5EF4-FFF2-40B4-BE49-F238E27FC236}">
                <a16:creationId xmlns="" xmlns:a16="http://schemas.microsoft.com/office/drawing/2014/main" id="{DD87E01F-E72B-65A1-B910-74128216441C}"/>
              </a:ext>
            </a:extLst>
          </p:cNvPr>
          <p:cNvSpPr/>
          <p:nvPr/>
        </p:nvSpPr>
        <p:spPr>
          <a:xfrm>
            <a:off x="10831316" y="764147"/>
            <a:ext cx="1006236" cy="3960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lnSpc>
                <a:spcPct val="107000"/>
              </a:lnSpc>
              <a:defRPr/>
            </a:pPr>
            <a:r>
              <a:rPr lang="kk-KZ" sz="11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80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%</a:t>
            </a:r>
            <a:endParaRPr lang="ru-RU" sz="800" b="1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9" name="Rectangle: Rounded Corners 15">
            <a:extLst>
              <a:ext uri="{FF2B5EF4-FFF2-40B4-BE49-F238E27FC236}">
                <a16:creationId xmlns="" xmlns:a16="http://schemas.microsoft.com/office/drawing/2014/main" id="{AC306EC0-0557-33D8-E9B2-D88B4F86E125}"/>
              </a:ext>
            </a:extLst>
          </p:cNvPr>
          <p:cNvSpPr/>
          <p:nvPr/>
        </p:nvSpPr>
        <p:spPr>
          <a:xfrm>
            <a:off x="11095064" y="1611122"/>
            <a:ext cx="553905" cy="16961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pic>
        <p:nvPicPr>
          <p:cNvPr id="70" name="Picture 4" descr="Развитие навыка бесплатно иконка">
            <a:extLst>
              <a:ext uri="{FF2B5EF4-FFF2-40B4-BE49-F238E27FC236}">
                <a16:creationId xmlns="" xmlns:a16="http://schemas.microsoft.com/office/drawing/2014/main" id="{9371D2AA-B8E3-C2FA-EAFE-9A93E81F0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67" y="3977055"/>
            <a:ext cx="378593" cy="398164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8" descr="Shape&#10;&#10;Description automatically generated with low confidence">
            <a:extLst>
              <a:ext uri="{FF2B5EF4-FFF2-40B4-BE49-F238E27FC236}">
                <a16:creationId xmlns="" xmlns:a16="http://schemas.microsoft.com/office/drawing/2014/main" id="{196211BC-3B47-6AC2-268E-FBB690CFC8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62" y="6225235"/>
            <a:ext cx="391261" cy="373449"/>
          </a:xfrm>
          <a:prstGeom prst="rect">
            <a:avLst/>
          </a:prstGeom>
        </p:spPr>
      </p:pic>
      <p:pic>
        <p:nvPicPr>
          <p:cNvPr id="76" name="Рисунок 75" descr="Подключения">
            <a:extLst>
              <a:ext uri="{FF2B5EF4-FFF2-40B4-BE49-F238E27FC236}">
                <a16:creationId xmlns="" xmlns:a16="http://schemas.microsoft.com/office/drawing/2014/main" id="{4BFABEDB-CB8A-79C7-6B28-DE73C622FEC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2499" y="3219348"/>
            <a:ext cx="379488" cy="379488"/>
          </a:xfrm>
          <a:prstGeom prst="rect">
            <a:avLst/>
          </a:prstGeom>
        </p:spPr>
      </p:pic>
      <p:pic>
        <p:nvPicPr>
          <p:cNvPr id="82" name="Рисунок 81" descr="Значок сотрудника">
            <a:extLst>
              <a:ext uri="{FF2B5EF4-FFF2-40B4-BE49-F238E27FC236}">
                <a16:creationId xmlns="" xmlns:a16="http://schemas.microsoft.com/office/drawing/2014/main" id="{9D7DCD33-C630-D193-E235-CFB766BA903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23463" y="4698996"/>
            <a:ext cx="386261" cy="396751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</p:spPr>
      </p:pic>
      <p:sp>
        <p:nvSpPr>
          <p:cNvPr id="53" name="TextBox 52"/>
          <p:cNvSpPr txBox="1"/>
          <p:nvPr/>
        </p:nvSpPr>
        <p:spPr>
          <a:xfrm>
            <a:off x="11779688" y="6645578"/>
            <a:ext cx="41253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157408" y="4631968"/>
            <a:ext cx="10661476" cy="5308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Поддержка профессиональных (сетевых) сообществ педагогов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157408" y="5390499"/>
            <a:ext cx="10661476" cy="5308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just" defTabSz="685783"/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Педагогическая переподготовка, «боковой вход» 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ea typeface="Barlow Condensed"/>
                <a:cs typeface="Arial" panose="020B0604020202020204" pitchFamily="34" charset="0"/>
              </a:rPr>
              <a:t>в профессию</a:t>
            </a:r>
            <a:endParaRPr lang="ru-RU" sz="1100" dirty="0">
              <a:solidFill>
                <a:schemeClr val="tx1"/>
              </a:solidFill>
              <a:latin typeface="Arial" panose="020B0604020202020204" pitchFamily="34" charset="0"/>
              <a:ea typeface="Barlow Condensed"/>
              <a:cs typeface="Arial" panose="020B0604020202020204" pitchFamily="34" charset="0"/>
            </a:endParaRPr>
          </a:p>
        </p:txBody>
      </p:sp>
      <p:pic>
        <p:nvPicPr>
          <p:cNvPr id="48" name="Picture 2" descr="Конкурс бесплатно иконка"/>
          <p:cNvPicPr>
            <a:picLocks noChangeAspect="1" noChangeArrowheads="1"/>
          </p:cNvPicPr>
          <p:nvPr/>
        </p:nvPicPr>
        <p:blipFill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67" y="5479837"/>
            <a:ext cx="352129" cy="352129"/>
          </a:xfrm>
          <a:prstGeom prst="rect">
            <a:avLst/>
          </a:prstGeom>
          <a:effectLst>
            <a:outerShdw blurRad="63500" sx="105000" sy="105000" algn="ctr" rotWithShape="0">
              <a:schemeClr val="bg1">
                <a:lumMod val="7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100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: Rounded Corners 2">
            <a:extLst>
              <a:ext uri="{FF2B5EF4-FFF2-40B4-BE49-F238E27FC236}">
                <a16:creationId xmlns="" xmlns:a16="http://schemas.microsoft.com/office/drawing/2014/main" id="{73633804-6D60-48C9-B2B9-4CE51671F1E9}"/>
              </a:ext>
            </a:extLst>
          </p:cNvPr>
          <p:cNvSpPr/>
          <p:nvPr/>
        </p:nvSpPr>
        <p:spPr bwMode="auto">
          <a:xfrm>
            <a:off x="115461" y="573265"/>
            <a:ext cx="11958005" cy="772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9191E659-BD5A-78CA-7269-BD16A0D9CD51}"/>
              </a:ext>
            </a:extLst>
          </p:cNvPr>
          <p:cNvSpPr/>
          <p:nvPr/>
        </p:nvSpPr>
        <p:spPr>
          <a:xfrm>
            <a:off x="-75570" y="82034"/>
            <a:ext cx="1252199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20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ПРОЦЕДУРЫ АТТЕСТАЦИИ ПЕДАГОГОВ </a:t>
            </a:r>
          </a:p>
        </p:txBody>
      </p:sp>
      <p:cxnSp>
        <p:nvCxnSpPr>
          <p:cNvPr id="44" name="Straight Connector 54">
            <a:extLst>
              <a:ext uri="{FF2B5EF4-FFF2-40B4-BE49-F238E27FC236}">
                <a16:creationId xmlns="" xmlns:a16="http://schemas.microsoft.com/office/drawing/2014/main" id="{6696CA2E-08B0-4985-A9B2-F1053486BD7B}"/>
              </a:ext>
            </a:extLst>
          </p:cNvPr>
          <p:cNvCxnSpPr>
            <a:cxnSpLocks/>
          </p:cNvCxnSpPr>
          <p:nvPr/>
        </p:nvCxnSpPr>
        <p:spPr>
          <a:xfrm flipH="1" flipV="1">
            <a:off x="4036924" y="2431108"/>
            <a:ext cx="14087" cy="4057286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241190" y="599072"/>
            <a:ext cx="66888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АТТЕСТАЦИЯ ПЕДАГОГОВ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уровня квалификации педагогов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: Rounded Corners 2">
            <a:extLst>
              <a:ext uri="{FF2B5EF4-FFF2-40B4-BE49-F238E27FC236}">
                <a16:creationId xmlns=""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386224" y="1466476"/>
            <a:ext cx="3375505" cy="363580"/>
          </a:xfrm>
          <a:prstGeom prst="roundRect">
            <a:avLst>
              <a:gd name="adj" fmla="val 685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ДЕЙСТВУЮЩИЙ ФОРМАТ</a:t>
            </a:r>
            <a:endParaRPr lang="en-US" sz="160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9" name="Rectangle: Rounded Corners 2">
            <a:extLst>
              <a:ext uri="{FF2B5EF4-FFF2-40B4-BE49-F238E27FC236}">
                <a16:creationId xmlns="" xmlns:a16="http://schemas.microsoft.com/office/drawing/2014/main" id="{F273E1DF-5CE1-4BFC-AC1E-3A3A340C8AFD}"/>
              </a:ext>
            </a:extLst>
          </p:cNvPr>
          <p:cNvSpPr/>
          <p:nvPr/>
        </p:nvSpPr>
        <p:spPr bwMode="auto">
          <a:xfrm>
            <a:off x="5719296" y="1454720"/>
            <a:ext cx="4490781" cy="345435"/>
          </a:xfrm>
          <a:prstGeom prst="roundRect">
            <a:avLst>
              <a:gd name="adj" fmla="val 685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lnSpc>
                <a:spcPct val="107000"/>
              </a:lnSpc>
            </a:pPr>
            <a:r>
              <a:rPr lang="ru-RU" sz="1600" b="1" dirty="0">
                <a:solidFill>
                  <a:srgbClr val="00682F"/>
                </a:solidFill>
                <a:latin typeface="Arial" pitchFamily="34" charset="0"/>
                <a:ea typeface="Calibri"/>
                <a:cs typeface="Arial" pitchFamily="34" charset="0"/>
              </a:rPr>
              <a:t>ПРЕДЛАГАЕМЫЙ ФОРМАТ</a:t>
            </a:r>
            <a:endParaRPr lang="en-US" sz="1600" b="1" dirty="0">
              <a:solidFill>
                <a:srgbClr val="00682F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02547" y="3531495"/>
            <a:ext cx="341594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kk-K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обирает </a:t>
            </a: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в бумажном/электронном формате </a:t>
            </a:r>
            <a:r>
              <a:rPr lang="kk-KZ" sz="1300" b="1" dirty="0">
                <a:latin typeface="Arial" panose="020B0604020202020204" pitchFamily="34" charset="0"/>
                <a:cs typeface="Arial" panose="020B0604020202020204" pitchFamily="34" charset="0"/>
              </a:rPr>
              <a:t>11 видов </a:t>
            </a:r>
            <a:r>
              <a:rPr lang="kk-K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документов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портфолио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80745" y="4641337"/>
            <a:ext cx="343774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Аттестационная комиссия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1-2 месяца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рассматривает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портфолио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педагога </a:t>
            </a:r>
            <a:b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и допускает к этапу тестирования 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80347" y="5848215"/>
            <a:ext cx="345727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Проходит тестирование </a:t>
            </a:r>
            <a:r>
              <a:rPr lang="kk-KZ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(ранжирование идет по пороговым значениям)</a:t>
            </a:r>
            <a:r>
              <a:rPr lang="kk-K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пишет </a:t>
            </a:r>
            <a:r>
              <a:rPr lang="kk-K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эссе </a:t>
            </a:r>
            <a:r>
              <a:rPr lang="kk-KZ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(не учитывается при аттестации)</a:t>
            </a: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Скругленный прямоугольник 60">
            <a:extLst>
              <a:ext uri="{FF2B5EF4-FFF2-40B4-BE49-F238E27FC236}">
                <a16:creationId xmlns="" xmlns:a16="http://schemas.microsoft.com/office/drawing/2014/main" id="{8101C6DA-6341-A3A7-F54F-84988A01AFE7}"/>
              </a:ext>
            </a:extLst>
          </p:cNvPr>
          <p:cNvSpPr/>
          <p:nvPr/>
        </p:nvSpPr>
        <p:spPr>
          <a:xfrm>
            <a:off x="4511040" y="2267270"/>
            <a:ext cx="6986693" cy="438461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аполняет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электронное заявление 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повышении квалификационной категории 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Скругленный прямоугольник 60">
            <a:extLst>
              <a:ext uri="{FF2B5EF4-FFF2-40B4-BE49-F238E27FC236}">
                <a16:creationId xmlns="" xmlns:a16="http://schemas.microsoft.com/office/drawing/2014/main" id="{8101C6DA-6341-A3A7-F54F-84988A01AFE7}"/>
              </a:ext>
            </a:extLst>
          </p:cNvPr>
          <p:cNvSpPr/>
          <p:nvPr/>
        </p:nvSpPr>
        <p:spPr>
          <a:xfrm>
            <a:off x="4335355" y="3791293"/>
            <a:ext cx="7424945" cy="629485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деятельности педагога оцениваются на основании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роста успеваемости и достижений обучающихся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ИС </a:t>
            </a:r>
            <a:endParaRPr lang="ru-RU" sz="1400" dirty="0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530447" y="5189065"/>
            <a:ext cx="72454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Педагоги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которым до пенсии остается 5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лет, </a:t>
            </a:r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освобождаются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процедуры аттестации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2605" y="2274125"/>
            <a:ext cx="344501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kk-K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одает </a:t>
            </a: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заявление в аттестационную комиссию о </a:t>
            </a:r>
            <a:r>
              <a:rPr lang="kk-K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повышении квалификационной </a:t>
            </a: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категории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817" y="1910641"/>
            <a:ext cx="971163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3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</a:t>
            </a:r>
            <a:endParaRPr lang="ru-RU" sz="13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93041" y="2901006"/>
            <a:ext cx="40804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ИНФОРМАЦИОННАЯ СИСТЕМА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35355" y="3393576"/>
            <a:ext cx="70829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Все необходимые документы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для портфолио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формируются в ИС автоматически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64929" y="4751214"/>
            <a:ext cx="70747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Проходит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тестирование </a:t>
            </a:r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предмету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11040" y="5831728"/>
            <a:ext cx="733972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Выпускники вузов, лица, впервые приступающие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 профессиональной деятельности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педагога, лица, имеющие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перерыв в стаже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 проходят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диагностику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профессиональных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компетенций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5963" y="2356712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5963" y="3695914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5963" y="6006661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41542" y="4178272"/>
            <a:ext cx="0" cy="87379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41542" y="5052062"/>
            <a:ext cx="189779" cy="0"/>
          </a:xfrm>
          <a:prstGeom prst="straightConnector1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4267522" y="1910641"/>
            <a:ext cx="10318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4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</a:t>
            </a:r>
            <a:endParaRPr lang="ru-RU" sz="14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142834" y="219748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4208741" y="4666687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006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rgbClr val="006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9815">
            <a:off x="4257578" y="5348293"/>
            <a:ext cx="155554" cy="194408"/>
          </a:xfrm>
          <a:prstGeom prst="rect">
            <a:avLst/>
          </a:prstGeom>
        </p:spPr>
      </p:pic>
      <p:pic>
        <p:nvPicPr>
          <p:cNvPr id="80" name="Рисунок 7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9815">
            <a:off x="4257579" y="6085413"/>
            <a:ext cx="155554" cy="194408"/>
          </a:xfrm>
          <a:prstGeom prst="rect">
            <a:avLst/>
          </a:prstGeom>
        </p:spPr>
      </p:pic>
      <p:cxnSp>
        <p:nvCxnSpPr>
          <p:cNvPr id="43" name="Google Shape;199;p18"/>
          <p:cNvCxnSpPr/>
          <p:nvPr/>
        </p:nvCxnSpPr>
        <p:spPr>
          <a:xfrm rot="10800000">
            <a:off x="0" y="454112"/>
            <a:ext cx="12192000" cy="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: Rounded Corners 127">
            <a:extLst>
              <a:ext uri="{FF2B5EF4-FFF2-40B4-BE49-F238E27FC236}">
                <a16:creationId xmlns="" xmlns:a16="http://schemas.microsoft.com/office/drawing/2014/main" id="{8CC3FA49-C1B4-4819-A7BA-1C162A40504E}"/>
              </a:ext>
            </a:extLst>
          </p:cNvPr>
          <p:cNvSpPr/>
          <p:nvPr/>
        </p:nvSpPr>
        <p:spPr>
          <a:xfrm>
            <a:off x="241543" y="635828"/>
            <a:ext cx="4057850" cy="609576"/>
          </a:xfrm>
          <a:prstGeom prst="roundRect">
            <a:avLst>
              <a:gd name="adj" fmla="val 9034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algn="ctr"/>
            <a:endParaRPr lang="ru-RU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8431" y="668137"/>
            <a:ext cx="38644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Поручение Главы государства на 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открытии первой сессии парламента VIII </a:t>
            </a: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созыва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779688" y="6645578"/>
            <a:ext cx="412533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3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9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72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4623</TotalTime>
  <Words>2414</Words>
  <Application>Microsoft Office PowerPoint</Application>
  <PresentationFormat>Широкоэкранный</PresentationFormat>
  <Paragraphs>479</Paragraphs>
  <Slides>19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0" baseType="lpstr">
      <vt:lpstr>Arial</vt:lpstr>
      <vt:lpstr>Arial Narrow</vt:lpstr>
      <vt:lpstr>Barlow Condensed</vt:lpstr>
      <vt:lpstr>Calibri</vt:lpstr>
      <vt:lpstr>Calibri Light</vt:lpstr>
      <vt:lpstr>Microsoft Sans Serif</vt:lpstr>
      <vt:lpstr>Oswald</vt:lpstr>
      <vt:lpstr>Symbol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Дюсенбекова Акбота Сабырхановна</dc:creator>
  <cp:lastModifiedBy>Каринова Шолпан Танатовна</cp:lastModifiedBy>
  <cp:revision>696</cp:revision>
  <cp:lastPrinted>2023-01-28T11:04:07Z</cp:lastPrinted>
  <dcterms:created xsi:type="dcterms:W3CDTF">2023-01-04T08:50:18Z</dcterms:created>
  <dcterms:modified xsi:type="dcterms:W3CDTF">2023-04-06T08:19:50Z</dcterms:modified>
</cp:coreProperties>
</file>