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266" r:id="rId10"/>
    <p:sldId id="268" r:id="rId11"/>
    <p:sldId id="267" r:id="rId12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40" autoAdjust="0"/>
  </p:normalViewPr>
  <p:slideViewPr>
    <p:cSldViewPr>
      <p:cViewPr varScale="1">
        <p:scale>
          <a:sx n="106" d="100"/>
          <a:sy n="106" d="100"/>
        </p:scale>
        <p:origin x="876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254635"/>
          </a:xfrm>
          <a:custGeom>
            <a:avLst/>
            <a:gdLst/>
            <a:ahLst/>
            <a:cxnLst/>
            <a:rect l="l" t="t" r="r" b="b"/>
            <a:pathLst>
              <a:path w="9144000" h="254635">
                <a:moveTo>
                  <a:pt x="9144000" y="0"/>
                </a:moveTo>
                <a:lnTo>
                  <a:pt x="0" y="0"/>
                </a:lnTo>
                <a:lnTo>
                  <a:pt x="0" y="254508"/>
                </a:lnTo>
                <a:lnTo>
                  <a:pt x="9144000" y="25450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64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4867655"/>
            <a:ext cx="9144000" cy="276225"/>
          </a:xfrm>
          <a:custGeom>
            <a:avLst/>
            <a:gdLst/>
            <a:ahLst/>
            <a:cxnLst/>
            <a:rect l="l" t="t" r="r" b="b"/>
            <a:pathLst>
              <a:path w="9144000" h="276225">
                <a:moveTo>
                  <a:pt x="9144000" y="0"/>
                </a:moveTo>
                <a:lnTo>
                  <a:pt x="0" y="0"/>
                </a:lnTo>
                <a:lnTo>
                  <a:pt x="0" y="275843"/>
                </a:lnTo>
                <a:lnTo>
                  <a:pt x="9144000" y="275843"/>
                </a:lnTo>
                <a:lnTo>
                  <a:pt x="9144000" y="0"/>
                </a:lnTo>
                <a:close/>
              </a:path>
            </a:pathLst>
          </a:custGeom>
          <a:solidFill>
            <a:srgbClr val="0064B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204" y="2859521"/>
            <a:ext cx="655690" cy="64665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741" y="2951734"/>
            <a:ext cx="481177" cy="47053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7719" y="2805633"/>
            <a:ext cx="764971" cy="75443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3897" y="2951734"/>
            <a:ext cx="481203" cy="470535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1563" y="3264407"/>
            <a:ext cx="764971" cy="75443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7741" y="3410457"/>
            <a:ext cx="481177" cy="470585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7719" y="3264407"/>
            <a:ext cx="764971" cy="754430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53897" y="3410457"/>
            <a:ext cx="481203" cy="470585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1563" y="3723132"/>
            <a:ext cx="764971" cy="754430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7741" y="3869182"/>
            <a:ext cx="481177" cy="470585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7719" y="3723132"/>
            <a:ext cx="764971" cy="754430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53897" y="3869182"/>
            <a:ext cx="481203" cy="470585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21563" y="4183379"/>
            <a:ext cx="764971" cy="752932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67741" y="4329442"/>
            <a:ext cx="481177" cy="469049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07719" y="4183379"/>
            <a:ext cx="764971" cy="752932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53897" y="4329442"/>
            <a:ext cx="481203" cy="469049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33756" y="1751076"/>
            <a:ext cx="1226832" cy="1228344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09955" y="1827275"/>
            <a:ext cx="1078992" cy="1080516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1563" y="173685"/>
            <a:ext cx="764971" cy="754430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67741" y="319785"/>
            <a:ext cx="481177" cy="470535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7719" y="173685"/>
            <a:ext cx="764971" cy="754430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53897" y="319785"/>
            <a:ext cx="481203" cy="470535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1563" y="632409"/>
            <a:ext cx="764971" cy="754430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741" y="778510"/>
            <a:ext cx="481177" cy="470535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7719" y="632409"/>
            <a:ext cx="764971" cy="754430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3897" y="778510"/>
            <a:ext cx="481203" cy="470535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1563" y="1091133"/>
            <a:ext cx="764971" cy="754430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741" y="1237234"/>
            <a:ext cx="481177" cy="470535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7719" y="1091133"/>
            <a:ext cx="764971" cy="754430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3897" y="1237234"/>
            <a:ext cx="481203" cy="47053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948429" y="620090"/>
            <a:ext cx="2564129" cy="3003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5"/>
                </a:spcBef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5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5"/>
                </a:spcBef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9268" y="1347216"/>
            <a:ext cx="8730996" cy="339242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03276" y="1423416"/>
            <a:ext cx="4269105" cy="3001010"/>
          </a:xfrm>
          <a:custGeom>
            <a:avLst/>
            <a:gdLst/>
            <a:ahLst/>
            <a:cxnLst/>
            <a:rect l="l" t="t" r="r" b="b"/>
            <a:pathLst>
              <a:path w="4269105" h="3001010">
                <a:moveTo>
                  <a:pt x="4268724" y="0"/>
                </a:moveTo>
                <a:lnTo>
                  <a:pt x="0" y="0"/>
                </a:lnTo>
                <a:lnTo>
                  <a:pt x="0" y="3000756"/>
                </a:lnTo>
                <a:lnTo>
                  <a:pt x="4268724" y="3000756"/>
                </a:lnTo>
                <a:lnTo>
                  <a:pt x="42687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5"/>
                </a:spcBef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61" y="56006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8956">
            <a:solidFill>
              <a:srgbClr val="0064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5"/>
                </a:spcBef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5"/>
                </a:spcBef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13462" y="53797"/>
            <a:ext cx="9170924" cy="3733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5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0051" y="2098055"/>
            <a:ext cx="7590155" cy="1846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5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52281" y="4873707"/>
            <a:ext cx="265429" cy="2146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5"/>
                </a:spcBef>
              </a:pPr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05201" y="4591608"/>
            <a:ext cx="264159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200" b="1" spc="-15" dirty="0" smtClean="0">
                <a:solidFill>
                  <a:srgbClr val="001F5F"/>
                </a:solidFill>
                <a:latin typeface="Arial"/>
                <a:cs typeface="Arial"/>
              </a:rPr>
              <a:t>Астана қ.</a:t>
            </a:r>
            <a:r>
              <a:rPr sz="1200" b="1" spc="-15" dirty="0" smtClean="0">
                <a:solidFill>
                  <a:srgbClr val="001F5F"/>
                </a:solidFill>
                <a:latin typeface="Arial"/>
                <a:cs typeface="Arial"/>
              </a:rPr>
              <a:t>,</a:t>
            </a:r>
            <a:r>
              <a:rPr sz="1200" b="1" spc="20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dirty="0" smtClean="0">
                <a:solidFill>
                  <a:srgbClr val="001F5F"/>
                </a:solidFill>
                <a:latin typeface="Arial"/>
                <a:cs typeface="Arial"/>
              </a:rPr>
              <a:t>202</a:t>
            </a:r>
            <a:r>
              <a:rPr lang="kk-KZ" sz="1200" b="1" dirty="0" smtClean="0">
                <a:solidFill>
                  <a:srgbClr val="001F5F"/>
                </a:solidFill>
                <a:latin typeface="Arial"/>
                <a:cs typeface="Arial"/>
              </a:rPr>
              <a:t>3</a:t>
            </a:r>
            <a:r>
              <a:rPr sz="1200" b="1" spc="-40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kk-KZ" sz="1200" b="1" spc="-10" dirty="0" smtClean="0">
                <a:solidFill>
                  <a:srgbClr val="001F5F"/>
                </a:solidFill>
                <a:latin typeface="Arial"/>
                <a:cs typeface="Arial"/>
              </a:rPr>
              <a:t>жыл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18538" y="2083689"/>
            <a:ext cx="7125462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15110" marR="5080" indent="-1503045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>
                <a:solidFill>
                  <a:srgbClr val="001F5F"/>
                </a:solidFill>
                <a:latin typeface="Arial"/>
                <a:cs typeface="Arial"/>
              </a:rPr>
              <a:t>ҚАЗАҚСТАН РЕСПУБЛИКАСЫНДАҒЫ </a:t>
            </a:r>
            <a:r>
              <a:rPr lang="ru-RU" sz="2000" b="1" dirty="0" smtClean="0">
                <a:solidFill>
                  <a:srgbClr val="001F5F"/>
                </a:solidFill>
                <a:latin typeface="Arial"/>
                <a:cs typeface="Arial"/>
              </a:rPr>
              <a:t>ЖЕРГІЛІКТІ </a:t>
            </a:r>
          </a:p>
          <a:p>
            <a:pPr marL="1515110" marR="5080" indent="-1503045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 smtClean="0">
                <a:solidFill>
                  <a:srgbClr val="001F5F"/>
                </a:solidFill>
                <a:latin typeface="Arial"/>
                <a:cs typeface="Arial"/>
              </a:rPr>
              <a:t>ӨЗІН-ӨЗІ </a:t>
            </a:r>
            <a:r>
              <a:rPr lang="ru-RU" sz="2000" b="1" dirty="0">
                <a:solidFill>
                  <a:srgbClr val="001F5F"/>
                </a:solidFill>
                <a:latin typeface="Arial"/>
                <a:cs typeface="Arial"/>
              </a:rPr>
              <a:t>БАСҚАРУ ТУРАЛЫ ЗАҢ ЖОБАЛАРЫ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96870" y="346075"/>
            <a:ext cx="46628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b="1" spc="-10" dirty="0" err="1">
                <a:solidFill>
                  <a:srgbClr val="001F5F"/>
                </a:solidFill>
                <a:latin typeface="Arial"/>
                <a:cs typeface="Arial"/>
              </a:rPr>
              <a:t>Қазақстан</a:t>
            </a:r>
            <a:r>
              <a:rPr lang="ru-RU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ru-RU" b="1" spc="-10" dirty="0" err="1">
                <a:solidFill>
                  <a:srgbClr val="001F5F"/>
                </a:solidFill>
                <a:latin typeface="Arial"/>
                <a:cs typeface="Arial"/>
              </a:rPr>
              <a:t>Республикасы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xfrm>
            <a:off x="3505201" y="620090"/>
            <a:ext cx="35814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u="none" spc="-20" dirty="0" err="1"/>
              <a:t>Ұлттық</a:t>
            </a:r>
            <a:r>
              <a:rPr lang="ru-RU" u="none" spc="-20" dirty="0"/>
              <a:t> экономика </a:t>
            </a:r>
            <a:r>
              <a:rPr lang="ru-RU" u="none" spc="-20" dirty="0" err="1"/>
              <a:t>министрлігі</a:t>
            </a:r>
            <a:r>
              <a:rPr lang="ru-RU" u="none" spc="-20" dirty="0"/>
              <a:t> </a:t>
            </a:r>
            <a:endParaRPr u="none" spc="-1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9790"/>
            <a:ext cx="9170924" cy="33983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  <a:tabLst>
                <a:tab pos="9156700" algn="l"/>
              </a:tabLst>
            </a:pPr>
            <a:r>
              <a:rPr lang="ru-RU" sz="2100" u="none" spc="65" dirty="0" smtClean="0"/>
              <a:t>                          </a:t>
            </a:r>
            <a:r>
              <a:rPr lang="ru-RU" sz="2100" u="none" spc="65" dirty="0" err="1" smtClean="0"/>
              <a:t>Мәслихат</a:t>
            </a:r>
            <a:r>
              <a:rPr lang="ru-RU" sz="2100" u="none" spc="65" dirty="0" smtClean="0"/>
              <a:t> </a:t>
            </a:r>
            <a:r>
              <a:rPr lang="ru-RU" sz="2100" u="none" spc="65" dirty="0" smtClean="0"/>
              <a:t>ж</a:t>
            </a:r>
            <a:r>
              <a:rPr lang="kk-KZ" sz="2100" u="none" spc="65" dirty="0" smtClean="0"/>
              <a:t>әне</a:t>
            </a:r>
            <a:r>
              <a:rPr lang="ru-RU" sz="2100" u="none" spc="65" dirty="0" smtClean="0"/>
              <a:t> тексеру </a:t>
            </a:r>
            <a:r>
              <a:rPr lang="ru-RU" sz="2100" u="none" spc="65" dirty="0" err="1" smtClean="0"/>
              <a:t>комиссиялары</a:t>
            </a:r>
            <a:r>
              <a:rPr lang="ru-RU" sz="2100" u="none" spc="65" dirty="0"/>
              <a:t>	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04800" y="531737"/>
            <a:ext cx="3733800" cy="434340"/>
            <a:chOff x="654557" y="523493"/>
            <a:chExt cx="2609215" cy="434340"/>
          </a:xfrm>
        </p:grpSpPr>
        <p:sp>
          <p:nvSpPr>
            <p:cNvPr id="4" name="object 4"/>
            <p:cNvSpPr/>
            <p:nvPr/>
          </p:nvSpPr>
          <p:spPr>
            <a:xfrm>
              <a:off x="654557" y="523493"/>
              <a:ext cx="2609215" cy="434340"/>
            </a:xfrm>
            <a:custGeom>
              <a:avLst/>
              <a:gdLst/>
              <a:ahLst/>
              <a:cxnLst/>
              <a:rect l="l" t="t" r="r" b="b"/>
              <a:pathLst>
                <a:path w="2609215" h="434340">
                  <a:moveTo>
                    <a:pt x="2536698" y="0"/>
                  </a:moveTo>
                  <a:lnTo>
                    <a:pt x="72390" y="0"/>
                  </a:lnTo>
                  <a:lnTo>
                    <a:pt x="44212" y="5685"/>
                  </a:lnTo>
                  <a:lnTo>
                    <a:pt x="21202" y="21193"/>
                  </a:lnTo>
                  <a:lnTo>
                    <a:pt x="5688" y="44201"/>
                  </a:lnTo>
                  <a:lnTo>
                    <a:pt x="0" y="72389"/>
                  </a:lnTo>
                  <a:lnTo>
                    <a:pt x="0" y="361950"/>
                  </a:lnTo>
                  <a:lnTo>
                    <a:pt x="5688" y="390138"/>
                  </a:lnTo>
                  <a:lnTo>
                    <a:pt x="21202" y="413146"/>
                  </a:lnTo>
                  <a:lnTo>
                    <a:pt x="44212" y="428654"/>
                  </a:lnTo>
                  <a:lnTo>
                    <a:pt x="72390" y="434339"/>
                  </a:lnTo>
                  <a:lnTo>
                    <a:pt x="2536698" y="434339"/>
                  </a:lnTo>
                  <a:lnTo>
                    <a:pt x="2564886" y="428654"/>
                  </a:lnTo>
                  <a:lnTo>
                    <a:pt x="2587894" y="413146"/>
                  </a:lnTo>
                  <a:lnTo>
                    <a:pt x="2603402" y="390138"/>
                  </a:lnTo>
                  <a:lnTo>
                    <a:pt x="2609088" y="361950"/>
                  </a:lnTo>
                  <a:lnTo>
                    <a:pt x="2609088" y="72389"/>
                  </a:lnTo>
                  <a:lnTo>
                    <a:pt x="2603402" y="44201"/>
                  </a:lnTo>
                  <a:lnTo>
                    <a:pt x="2587894" y="21193"/>
                  </a:lnTo>
                  <a:lnTo>
                    <a:pt x="2564886" y="5685"/>
                  </a:lnTo>
                  <a:lnTo>
                    <a:pt x="2536698" y="0"/>
                  </a:lnTo>
                  <a:close/>
                </a:path>
              </a:pathLst>
            </a:custGeom>
            <a:solidFill>
              <a:srgbClr val="FFD966">
                <a:alpha val="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4557" y="523493"/>
              <a:ext cx="2609215" cy="434340"/>
            </a:xfrm>
            <a:custGeom>
              <a:avLst/>
              <a:gdLst/>
              <a:ahLst/>
              <a:cxnLst/>
              <a:rect l="l" t="t" r="r" b="b"/>
              <a:pathLst>
                <a:path w="2609215" h="434340">
                  <a:moveTo>
                    <a:pt x="0" y="72389"/>
                  </a:moveTo>
                  <a:lnTo>
                    <a:pt x="5688" y="44201"/>
                  </a:lnTo>
                  <a:lnTo>
                    <a:pt x="21202" y="21193"/>
                  </a:lnTo>
                  <a:lnTo>
                    <a:pt x="44212" y="5685"/>
                  </a:lnTo>
                  <a:lnTo>
                    <a:pt x="72390" y="0"/>
                  </a:lnTo>
                  <a:lnTo>
                    <a:pt x="2536698" y="0"/>
                  </a:lnTo>
                  <a:lnTo>
                    <a:pt x="2564886" y="5685"/>
                  </a:lnTo>
                  <a:lnTo>
                    <a:pt x="2587894" y="21193"/>
                  </a:lnTo>
                  <a:lnTo>
                    <a:pt x="2603402" y="44201"/>
                  </a:lnTo>
                  <a:lnTo>
                    <a:pt x="2609088" y="72389"/>
                  </a:lnTo>
                  <a:lnTo>
                    <a:pt x="2609088" y="361950"/>
                  </a:lnTo>
                  <a:lnTo>
                    <a:pt x="2603402" y="390138"/>
                  </a:lnTo>
                  <a:lnTo>
                    <a:pt x="2587894" y="413146"/>
                  </a:lnTo>
                  <a:lnTo>
                    <a:pt x="2564886" y="428654"/>
                  </a:lnTo>
                  <a:lnTo>
                    <a:pt x="2536698" y="434339"/>
                  </a:lnTo>
                  <a:lnTo>
                    <a:pt x="72390" y="434339"/>
                  </a:lnTo>
                  <a:lnTo>
                    <a:pt x="44212" y="428654"/>
                  </a:lnTo>
                  <a:lnTo>
                    <a:pt x="21202" y="413146"/>
                  </a:lnTo>
                  <a:lnTo>
                    <a:pt x="5688" y="390138"/>
                  </a:lnTo>
                  <a:lnTo>
                    <a:pt x="0" y="361950"/>
                  </a:lnTo>
                  <a:lnTo>
                    <a:pt x="0" y="72389"/>
                  </a:lnTo>
                  <a:close/>
                </a:path>
              </a:pathLst>
            </a:custGeom>
            <a:ln w="19812">
              <a:solidFill>
                <a:srgbClr val="FFD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015" y="1078090"/>
            <a:ext cx="4158996" cy="355092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43941" y="1095395"/>
            <a:ext cx="3932554" cy="3425938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94310" marR="6350" indent="-182245" algn="just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Font typeface="Wingdings"/>
              <a:buChar char=""/>
              <a:tabLst>
                <a:tab pos="194945" algn="l"/>
              </a:tabLst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әкімдердің халықпен кездесулерінде көтерілген проблемаларды әкімдіктердің шешуіне мониторинг жүргізу</a:t>
            </a:r>
          </a:p>
          <a:p>
            <a:pPr marL="194310" marR="6350" indent="-182245" algn="just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Font typeface="Wingdings"/>
              <a:buChar char=""/>
              <a:tabLst>
                <a:tab pos="194945" algn="l"/>
              </a:tabLst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көтермелеудің түрлері мен тәртібін, сондай-ақ қоғамдық тәртіпті қамтамасыз етуге қатысатын азаматтарға ақшалай сыйақы мөлшерін айқындау</a:t>
            </a:r>
          </a:p>
          <a:p>
            <a:pPr marL="194310" marR="6350" indent="-182245" algn="just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Font typeface="Wingdings"/>
              <a:buChar char=""/>
              <a:tabLst>
                <a:tab pos="194945" algn="l"/>
              </a:tabLst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депутаттардың әкімдіктің бюджеттік комиссияларының жұмысына қатысуы</a:t>
            </a:r>
          </a:p>
          <a:p>
            <a:pPr marL="194310" marR="6350" indent="-182245" algn="just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Font typeface="Wingdings"/>
              <a:buChar char=""/>
              <a:tabLst>
                <a:tab pos="194945" algn="l"/>
              </a:tabLst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құқық қажет болған жағдайда бюджетке бастамашылық жасау нақтылау</a:t>
            </a:r>
          </a:p>
          <a:p>
            <a:pPr marL="194310" marR="6350" indent="-182245" algn="just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Font typeface="Wingdings"/>
              <a:buChar char=""/>
              <a:tabLst>
                <a:tab pos="194945" algn="l"/>
              </a:tabLst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мәслихат төрағасының және мәслихат аппараты басшысының өкілеттіктерінің аражігін ажырату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8016" y="1036942"/>
            <a:ext cx="4174490" cy="3592195"/>
          </a:xfrm>
          <a:custGeom>
            <a:avLst/>
            <a:gdLst/>
            <a:ahLst/>
            <a:cxnLst/>
            <a:rect l="l" t="t" r="r" b="b"/>
            <a:pathLst>
              <a:path w="4174490" h="3592195">
                <a:moveTo>
                  <a:pt x="4158996" y="0"/>
                </a:moveTo>
                <a:lnTo>
                  <a:pt x="0" y="0"/>
                </a:lnTo>
                <a:lnTo>
                  <a:pt x="0" y="42672"/>
                </a:lnTo>
                <a:lnTo>
                  <a:pt x="4158996" y="42672"/>
                </a:lnTo>
                <a:lnTo>
                  <a:pt x="4158996" y="0"/>
                </a:lnTo>
                <a:close/>
              </a:path>
              <a:path w="4174490" h="3592195">
                <a:moveTo>
                  <a:pt x="4174236" y="3549396"/>
                </a:moveTo>
                <a:lnTo>
                  <a:pt x="15240" y="3549396"/>
                </a:lnTo>
                <a:lnTo>
                  <a:pt x="15240" y="3592068"/>
                </a:lnTo>
                <a:lnTo>
                  <a:pt x="4174236" y="3592068"/>
                </a:lnTo>
                <a:lnTo>
                  <a:pt x="4174236" y="3549396"/>
                </a:lnTo>
                <a:close/>
              </a:path>
            </a:pathLst>
          </a:custGeom>
          <a:solidFill>
            <a:srgbClr val="FADD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37532" y="1075042"/>
            <a:ext cx="4395216" cy="3553967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4637532" y="1036955"/>
            <a:ext cx="4395470" cy="3592195"/>
          </a:xfrm>
          <a:custGeom>
            <a:avLst/>
            <a:gdLst/>
            <a:ahLst/>
            <a:cxnLst/>
            <a:rect l="l" t="t" r="r" b="b"/>
            <a:pathLst>
              <a:path w="4395470" h="3592195">
                <a:moveTo>
                  <a:pt x="4395216" y="3535667"/>
                </a:moveTo>
                <a:lnTo>
                  <a:pt x="0" y="3535667"/>
                </a:lnTo>
                <a:lnTo>
                  <a:pt x="0" y="3592055"/>
                </a:lnTo>
                <a:lnTo>
                  <a:pt x="4395216" y="3592055"/>
                </a:lnTo>
                <a:lnTo>
                  <a:pt x="4395216" y="3535667"/>
                </a:lnTo>
                <a:close/>
              </a:path>
              <a:path w="4395470" h="3592195">
                <a:moveTo>
                  <a:pt x="4395216" y="0"/>
                </a:moveTo>
                <a:lnTo>
                  <a:pt x="0" y="0"/>
                </a:lnTo>
                <a:lnTo>
                  <a:pt x="0" y="56375"/>
                </a:lnTo>
                <a:lnTo>
                  <a:pt x="4395216" y="56375"/>
                </a:lnTo>
                <a:lnTo>
                  <a:pt x="4395216" y="0"/>
                </a:lnTo>
                <a:close/>
              </a:path>
            </a:pathLst>
          </a:custGeom>
          <a:solidFill>
            <a:srgbClr val="FADD7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4800600" y="470054"/>
            <a:ext cx="4112641" cy="454659"/>
            <a:chOff x="5685790" y="513333"/>
            <a:chExt cx="2629535" cy="454659"/>
          </a:xfrm>
        </p:grpSpPr>
        <p:sp>
          <p:nvSpPr>
            <p:cNvPr id="20" name="object 20"/>
            <p:cNvSpPr/>
            <p:nvPr/>
          </p:nvSpPr>
          <p:spPr>
            <a:xfrm>
              <a:off x="5695950" y="523493"/>
              <a:ext cx="2609215" cy="434340"/>
            </a:xfrm>
            <a:custGeom>
              <a:avLst/>
              <a:gdLst/>
              <a:ahLst/>
              <a:cxnLst/>
              <a:rect l="l" t="t" r="r" b="b"/>
              <a:pathLst>
                <a:path w="2609215" h="434340">
                  <a:moveTo>
                    <a:pt x="2536698" y="0"/>
                  </a:moveTo>
                  <a:lnTo>
                    <a:pt x="72389" y="0"/>
                  </a:lnTo>
                  <a:lnTo>
                    <a:pt x="44201" y="5685"/>
                  </a:lnTo>
                  <a:lnTo>
                    <a:pt x="21193" y="21193"/>
                  </a:lnTo>
                  <a:lnTo>
                    <a:pt x="5685" y="44201"/>
                  </a:lnTo>
                  <a:lnTo>
                    <a:pt x="0" y="72389"/>
                  </a:lnTo>
                  <a:lnTo>
                    <a:pt x="0" y="361950"/>
                  </a:lnTo>
                  <a:lnTo>
                    <a:pt x="5685" y="390138"/>
                  </a:lnTo>
                  <a:lnTo>
                    <a:pt x="21193" y="413146"/>
                  </a:lnTo>
                  <a:lnTo>
                    <a:pt x="44201" y="428654"/>
                  </a:lnTo>
                  <a:lnTo>
                    <a:pt x="72389" y="434339"/>
                  </a:lnTo>
                  <a:lnTo>
                    <a:pt x="2536698" y="434339"/>
                  </a:lnTo>
                  <a:lnTo>
                    <a:pt x="2564886" y="428654"/>
                  </a:lnTo>
                  <a:lnTo>
                    <a:pt x="2587894" y="413146"/>
                  </a:lnTo>
                  <a:lnTo>
                    <a:pt x="2603402" y="390138"/>
                  </a:lnTo>
                  <a:lnTo>
                    <a:pt x="2609088" y="361950"/>
                  </a:lnTo>
                  <a:lnTo>
                    <a:pt x="2609088" y="72389"/>
                  </a:lnTo>
                  <a:lnTo>
                    <a:pt x="2603402" y="44201"/>
                  </a:lnTo>
                  <a:lnTo>
                    <a:pt x="2587894" y="21193"/>
                  </a:lnTo>
                  <a:lnTo>
                    <a:pt x="2564886" y="5685"/>
                  </a:lnTo>
                  <a:lnTo>
                    <a:pt x="2536698" y="0"/>
                  </a:lnTo>
                  <a:close/>
                </a:path>
              </a:pathLst>
            </a:custGeom>
            <a:solidFill>
              <a:srgbClr val="FFD966">
                <a:alpha val="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95950" y="523493"/>
              <a:ext cx="2609215" cy="434340"/>
            </a:xfrm>
            <a:custGeom>
              <a:avLst/>
              <a:gdLst/>
              <a:ahLst/>
              <a:cxnLst/>
              <a:rect l="l" t="t" r="r" b="b"/>
              <a:pathLst>
                <a:path w="2609215" h="434340">
                  <a:moveTo>
                    <a:pt x="0" y="72389"/>
                  </a:moveTo>
                  <a:lnTo>
                    <a:pt x="5685" y="44201"/>
                  </a:lnTo>
                  <a:lnTo>
                    <a:pt x="21193" y="21193"/>
                  </a:lnTo>
                  <a:lnTo>
                    <a:pt x="44201" y="5685"/>
                  </a:lnTo>
                  <a:lnTo>
                    <a:pt x="72389" y="0"/>
                  </a:lnTo>
                  <a:lnTo>
                    <a:pt x="2536698" y="0"/>
                  </a:lnTo>
                  <a:lnTo>
                    <a:pt x="2564886" y="5685"/>
                  </a:lnTo>
                  <a:lnTo>
                    <a:pt x="2587894" y="21193"/>
                  </a:lnTo>
                  <a:lnTo>
                    <a:pt x="2603402" y="44201"/>
                  </a:lnTo>
                  <a:lnTo>
                    <a:pt x="2609088" y="72389"/>
                  </a:lnTo>
                  <a:lnTo>
                    <a:pt x="2609088" y="361950"/>
                  </a:lnTo>
                  <a:lnTo>
                    <a:pt x="2603402" y="390138"/>
                  </a:lnTo>
                  <a:lnTo>
                    <a:pt x="2587894" y="413146"/>
                  </a:lnTo>
                  <a:lnTo>
                    <a:pt x="2564886" y="428654"/>
                  </a:lnTo>
                  <a:lnTo>
                    <a:pt x="2536698" y="434339"/>
                  </a:lnTo>
                  <a:lnTo>
                    <a:pt x="72389" y="434339"/>
                  </a:lnTo>
                  <a:lnTo>
                    <a:pt x="44201" y="428654"/>
                  </a:lnTo>
                  <a:lnTo>
                    <a:pt x="21193" y="413146"/>
                  </a:lnTo>
                  <a:lnTo>
                    <a:pt x="5685" y="390138"/>
                  </a:lnTo>
                  <a:lnTo>
                    <a:pt x="0" y="361950"/>
                  </a:lnTo>
                  <a:lnTo>
                    <a:pt x="0" y="72389"/>
                  </a:lnTo>
                  <a:close/>
                </a:path>
              </a:pathLst>
            </a:custGeom>
            <a:ln w="19812">
              <a:solidFill>
                <a:srgbClr val="FFD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04800" y="562772"/>
            <a:ext cx="365760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  <a:tabLst>
                <a:tab pos="4867910" algn="l"/>
              </a:tabLst>
            </a:pPr>
            <a:r>
              <a:rPr lang="ru-RU" sz="1600" spc="-55" dirty="0" smtClean="0">
                <a:solidFill>
                  <a:srgbClr val="006FCE"/>
                </a:solidFill>
                <a:latin typeface="Arial"/>
                <a:cs typeface="Arial"/>
              </a:rPr>
              <a:t>Мәслихаттардың өкілеттіктерін кеңейту</a:t>
            </a:r>
            <a:r>
              <a:rPr lang="kk-KZ" sz="1600" b="1" spc="-5" dirty="0" smtClean="0">
                <a:solidFill>
                  <a:srgbClr val="006FCE"/>
                </a:solidFill>
                <a:latin typeface="Arial"/>
                <a:cs typeface="Arial"/>
              </a:rPr>
              <a:t>                                                 </a:t>
            </a:r>
            <a:endParaRPr lang="ru-RU" sz="1600" b="1" spc="-80" dirty="0">
              <a:solidFill>
                <a:srgbClr val="006FCE"/>
              </a:solidFill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913241" y="4911198"/>
            <a:ext cx="203835" cy="144911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50"/>
              </a:spcBef>
            </a:pPr>
            <a:r>
              <a:rPr lang="ru-RU" sz="900" dirty="0" smtClean="0">
                <a:latin typeface="Microsoft Sans Serif"/>
                <a:cs typeface="Microsoft Sans Serif"/>
              </a:rPr>
              <a:t>9</a:t>
            </a:r>
            <a:endParaRPr sz="900" dirty="0">
              <a:latin typeface="Microsoft Sans Serif"/>
              <a:cs typeface="Microsoft Sans Serif"/>
            </a:endParaRPr>
          </a:p>
        </p:txBody>
      </p:sp>
      <p:sp>
        <p:nvSpPr>
          <p:cNvPr id="26" name="object 5"/>
          <p:cNvSpPr/>
          <p:nvPr/>
        </p:nvSpPr>
        <p:spPr>
          <a:xfrm>
            <a:off x="0" y="38317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3492" y="0"/>
                </a:lnTo>
              </a:path>
            </a:pathLst>
          </a:custGeom>
          <a:ln w="28956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8"/>
          <p:cNvSpPr txBox="1"/>
          <p:nvPr/>
        </p:nvSpPr>
        <p:spPr>
          <a:xfrm>
            <a:off x="4800600" y="1074901"/>
            <a:ext cx="3932554" cy="162288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94310" marR="5080" indent="-182245" algn="just">
              <a:lnSpc>
                <a:spcPct val="100000"/>
              </a:lnSpc>
              <a:spcBef>
                <a:spcPts val="105"/>
              </a:spcBef>
              <a:spcAft>
                <a:spcPts val="400"/>
              </a:spcAft>
              <a:buFont typeface="Wingdings"/>
              <a:buChar char=""/>
              <a:tabLst>
                <a:tab pos="194945" algn="l"/>
              </a:tabLst>
            </a:pPr>
            <a:r>
              <a:rPr lang="ru-RU" sz="14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Жоғары аудиторлық палатаны қаржыландыру тәртібіне ұқсас тексеру комиссиясын қаржыландырудың жеке тәртібі</a:t>
            </a:r>
          </a:p>
          <a:p>
            <a:pPr marL="194310" marR="5080" indent="-182245" algn="just">
              <a:lnSpc>
                <a:spcPct val="100000"/>
              </a:lnSpc>
              <a:spcBef>
                <a:spcPts val="105"/>
              </a:spcBef>
              <a:spcAft>
                <a:spcPts val="400"/>
              </a:spcAft>
              <a:buFont typeface="Wingdings"/>
              <a:buChar char=""/>
              <a:tabLst>
                <a:tab pos="194945" algn="l"/>
              </a:tabLst>
            </a:pPr>
            <a:r>
              <a:rPr lang="ru-RU" sz="14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Жоғары аудиторлық палатаның келісімі бойынша мәслихаттың тексеру комиссиясы төрағасының ұсынуы бойынша тексеру комиссияларының мүшелерін тағайындауы</a:t>
            </a:r>
            <a:endParaRPr lang="ru-RU" sz="1400" spc="-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22"/>
          <p:cNvSpPr txBox="1"/>
          <p:nvPr/>
        </p:nvSpPr>
        <p:spPr>
          <a:xfrm>
            <a:off x="4724400" y="560746"/>
            <a:ext cx="4191128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  <a:tabLst>
                <a:tab pos="4867910" algn="l"/>
              </a:tabLst>
            </a:pPr>
            <a:r>
              <a:rPr lang="ru-RU" sz="1600" spc="-55" dirty="0" smtClean="0">
                <a:solidFill>
                  <a:srgbClr val="006FCE"/>
                </a:solidFill>
                <a:latin typeface="Arial"/>
                <a:cs typeface="Arial"/>
              </a:rPr>
              <a:t>Тексеру комиссияларының қызметін күшейту</a:t>
            </a:r>
            <a:endParaRPr lang="ru-RU" sz="1600" b="1" spc="-80" dirty="0">
              <a:solidFill>
                <a:srgbClr val="006FCE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5412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2421458"/>
            <a:ext cx="632460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2800" u="none" spc="-25" dirty="0">
                <a:solidFill>
                  <a:srgbClr val="001F5F"/>
                </a:solidFill>
              </a:rPr>
              <a:t>НАЗАРЛАРЫҢЫЗҒА РАХМЕТ! </a:t>
            </a:r>
            <a:br>
              <a:rPr lang="ru-RU" sz="2800" u="none" spc="-25" dirty="0">
                <a:solidFill>
                  <a:srgbClr val="001F5F"/>
                </a:solidFill>
              </a:rPr>
            </a:br>
            <a:endParaRPr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4944" y="29972"/>
            <a:ext cx="6198870" cy="362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u="none" spc="15" dirty="0"/>
              <a:t>Кеңес – жергілікті өзін-өзі басқару </a:t>
            </a:r>
            <a:r>
              <a:rPr lang="ru-RU" u="none" spc="15" dirty="0" smtClean="0"/>
              <a:t>органы</a:t>
            </a:r>
            <a:endParaRPr u="none" spc="70" dirty="0"/>
          </a:p>
        </p:txBody>
      </p:sp>
      <p:sp>
        <p:nvSpPr>
          <p:cNvPr id="3" name="object 3"/>
          <p:cNvSpPr/>
          <p:nvPr/>
        </p:nvSpPr>
        <p:spPr>
          <a:xfrm>
            <a:off x="2352294" y="1721357"/>
            <a:ext cx="4815840" cy="634365"/>
          </a:xfrm>
          <a:custGeom>
            <a:avLst/>
            <a:gdLst/>
            <a:ahLst/>
            <a:cxnLst/>
            <a:rect l="l" t="t" r="r" b="b"/>
            <a:pathLst>
              <a:path w="4815840" h="634364">
                <a:moveTo>
                  <a:pt x="0" y="105663"/>
                </a:moveTo>
                <a:lnTo>
                  <a:pt x="8312" y="64561"/>
                </a:lnTo>
                <a:lnTo>
                  <a:pt x="30972" y="30972"/>
                </a:lnTo>
                <a:lnTo>
                  <a:pt x="64561" y="8312"/>
                </a:lnTo>
                <a:lnTo>
                  <a:pt x="105663" y="0"/>
                </a:lnTo>
                <a:lnTo>
                  <a:pt x="4710176" y="0"/>
                </a:lnTo>
                <a:lnTo>
                  <a:pt x="4751278" y="8312"/>
                </a:lnTo>
                <a:lnTo>
                  <a:pt x="4784867" y="30972"/>
                </a:lnTo>
                <a:lnTo>
                  <a:pt x="4807527" y="64561"/>
                </a:lnTo>
                <a:lnTo>
                  <a:pt x="4815839" y="105663"/>
                </a:lnTo>
                <a:lnTo>
                  <a:pt x="4815839" y="528319"/>
                </a:lnTo>
                <a:lnTo>
                  <a:pt x="4807527" y="569422"/>
                </a:lnTo>
                <a:lnTo>
                  <a:pt x="4784867" y="603011"/>
                </a:lnTo>
                <a:lnTo>
                  <a:pt x="4751278" y="625671"/>
                </a:lnTo>
                <a:lnTo>
                  <a:pt x="4710176" y="633983"/>
                </a:lnTo>
                <a:lnTo>
                  <a:pt x="105663" y="633983"/>
                </a:lnTo>
                <a:lnTo>
                  <a:pt x="64561" y="625671"/>
                </a:lnTo>
                <a:lnTo>
                  <a:pt x="30972" y="603011"/>
                </a:lnTo>
                <a:lnTo>
                  <a:pt x="8312" y="569422"/>
                </a:lnTo>
                <a:lnTo>
                  <a:pt x="0" y="528319"/>
                </a:lnTo>
                <a:lnTo>
                  <a:pt x="0" y="105663"/>
                </a:lnTo>
                <a:close/>
              </a:path>
            </a:pathLst>
          </a:custGeom>
          <a:ln w="1981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57854" y="1774952"/>
            <a:ext cx="3204845" cy="48346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130"/>
              </a:spcBef>
            </a:pPr>
            <a:r>
              <a:rPr lang="ru-RU" sz="1250" b="1" spc="15" dirty="0">
                <a:latin typeface="Arial"/>
                <a:cs typeface="Arial"/>
              </a:rPr>
              <a:t>АУЫЛДЫҚ ОКРУГ КЕҢЕСІ</a:t>
            </a:r>
          </a:p>
          <a:p>
            <a:pPr marL="5715" algn="ctr">
              <a:lnSpc>
                <a:spcPct val="100000"/>
              </a:lnSpc>
              <a:spcBef>
                <a:spcPts val="130"/>
              </a:spcBef>
            </a:pPr>
            <a:r>
              <a:rPr lang="ru-RU" sz="850" i="1" spc="15" dirty="0">
                <a:latin typeface="Arial"/>
                <a:cs typeface="Arial"/>
              </a:rPr>
              <a:t>(кеңес мүшелерінің саны </a:t>
            </a:r>
            <a:r>
              <a:rPr lang="ru-RU" sz="850" i="1" spc="15" dirty="0" err="1">
                <a:latin typeface="Arial"/>
                <a:cs typeface="Arial"/>
              </a:rPr>
              <a:t>елді</a:t>
            </a:r>
            <a:r>
              <a:rPr lang="ru-RU" sz="850" i="1" spc="15" dirty="0">
                <a:latin typeface="Arial"/>
                <a:cs typeface="Arial"/>
              </a:rPr>
              <a:t> </a:t>
            </a:r>
            <a:r>
              <a:rPr lang="ru-RU" sz="850" i="1" spc="15" dirty="0" err="1">
                <a:latin typeface="Arial"/>
                <a:cs typeface="Arial"/>
              </a:rPr>
              <a:t>мекендердің</a:t>
            </a:r>
            <a:r>
              <a:rPr lang="ru-RU" sz="850" i="1" spc="15" dirty="0">
                <a:latin typeface="Arial"/>
                <a:cs typeface="Arial"/>
              </a:rPr>
              <a:t> </a:t>
            </a:r>
            <a:r>
              <a:rPr lang="ru-RU" sz="850" i="1" spc="15" dirty="0" err="1">
                <a:latin typeface="Arial"/>
                <a:cs typeface="Arial"/>
              </a:rPr>
              <a:t>санына</a:t>
            </a:r>
            <a:r>
              <a:rPr lang="ru-RU" sz="850" i="1" spc="15" dirty="0">
                <a:latin typeface="Arial"/>
                <a:cs typeface="Arial"/>
              </a:rPr>
              <a:t> </a:t>
            </a:r>
            <a:r>
              <a:rPr lang="ru-RU" sz="850" i="1" spc="15" dirty="0" err="1">
                <a:latin typeface="Arial"/>
                <a:cs typeface="Arial"/>
              </a:rPr>
              <a:t>байланысты</a:t>
            </a:r>
            <a:r>
              <a:rPr lang="ru-RU" sz="850" i="1" spc="15" dirty="0">
                <a:latin typeface="Arial"/>
                <a:cs typeface="Arial"/>
              </a:rPr>
              <a:t> </a:t>
            </a:r>
            <a:r>
              <a:rPr lang="ru-RU" sz="850" i="1" spc="15" dirty="0" err="1">
                <a:latin typeface="Arial"/>
                <a:cs typeface="Arial"/>
              </a:rPr>
              <a:t>Үлгілік</a:t>
            </a:r>
            <a:r>
              <a:rPr lang="ru-RU" sz="850" i="1" spc="15" dirty="0">
                <a:latin typeface="Arial"/>
                <a:cs typeface="Arial"/>
              </a:rPr>
              <a:t> </a:t>
            </a:r>
            <a:r>
              <a:rPr lang="ru-RU" sz="850" i="1" spc="15" dirty="0" err="1">
                <a:latin typeface="Arial"/>
                <a:cs typeface="Arial"/>
              </a:rPr>
              <a:t>регламентте</a:t>
            </a:r>
            <a:r>
              <a:rPr lang="ru-RU" sz="850" i="1" spc="15" dirty="0">
                <a:latin typeface="Arial"/>
                <a:cs typeface="Arial"/>
              </a:rPr>
              <a:t> </a:t>
            </a:r>
            <a:r>
              <a:rPr lang="ru-RU" sz="850" i="1" spc="15" dirty="0" err="1">
                <a:latin typeface="Arial"/>
                <a:cs typeface="Arial"/>
              </a:rPr>
              <a:t>айқындалатын</a:t>
            </a:r>
            <a:r>
              <a:rPr lang="ru-RU" sz="850" i="1" spc="15" dirty="0">
                <a:latin typeface="Arial"/>
                <a:cs typeface="Arial"/>
              </a:rPr>
              <a:t> болады)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2246122" y="597154"/>
            <a:ext cx="5002530" cy="1109980"/>
            <a:chOff x="2246122" y="597154"/>
            <a:chExt cx="5002530" cy="1109980"/>
          </a:xfrm>
        </p:grpSpPr>
        <p:sp>
          <p:nvSpPr>
            <p:cNvPr id="6" name="object 6"/>
            <p:cNvSpPr/>
            <p:nvPr/>
          </p:nvSpPr>
          <p:spPr>
            <a:xfrm>
              <a:off x="4561332" y="1264920"/>
              <a:ext cx="236220" cy="436245"/>
            </a:xfrm>
            <a:custGeom>
              <a:avLst/>
              <a:gdLst/>
              <a:ahLst/>
              <a:cxnLst/>
              <a:rect l="l" t="t" r="r" b="b"/>
              <a:pathLst>
                <a:path w="236220" h="436244">
                  <a:moveTo>
                    <a:pt x="118109" y="0"/>
                  </a:moveTo>
                  <a:lnTo>
                    <a:pt x="0" y="118109"/>
                  </a:lnTo>
                  <a:lnTo>
                    <a:pt x="59054" y="118109"/>
                  </a:lnTo>
                  <a:lnTo>
                    <a:pt x="59054" y="435863"/>
                  </a:lnTo>
                  <a:lnTo>
                    <a:pt x="177164" y="435863"/>
                  </a:lnTo>
                  <a:lnTo>
                    <a:pt x="177164" y="118109"/>
                  </a:lnTo>
                  <a:lnTo>
                    <a:pt x="236219" y="118109"/>
                  </a:lnTo>
                  <a:lnTo>
                    <a:pt x="118109" y="0"/>
                  </a:lnTo>
                  <a:close/>
                </a:path>
              </a:pathLst>
            </a:custGeom>
            <a:solidFill>
              <a:srgbClr val="5B9BD4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61332" y="1264920"/>
              <a:ext cx="236220" cy="436245"/>
            </a:xfrm>
            <a:custGeom>
              <a:avLst/>
              <a:gdLst/>
              <a:ahLst/>
              <a:cxnLst/>
              <a:rect l="l" t="t" r="r" b="b"/>
              <a:pathLst>
                <a:path w="236220" h="436244">
                  <a:moveTo>
                    <a:pt x="0" y="118109"/>
                  </a:moveTo>
                  <a:lnTo>
                    <a:pt x="118109" y="0"/>
                  </a:lnTo>
                  <a:lnTo>
                    <a:pt x="236219" y="118109"/>
                  </a:lnTo>
                  <a:lnTo>
                    <a:pt x="177164" y="118109"/>
                  </a:lnTo>
                  <a:lnTo>
                    <a:pt x="177164" y="435863"/>
                  </a:lnTo>
                  <a:lnTo>
                    <a:pt x="59054" y="435863"/>
                  </a:lnTo>
                  <a:lnTo>
                    <a:pt x="59054" y="118109"/>
                  </a:lnTo>
                  <a:lnTo>
                    <a:pt x="0" y="118109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56282" y="607314"/>
              <a:ext cx="4981956" cy="61874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256282" y="607314"/>
              <a:ext cx="4982210" cy="619125"/>
            </a:xfrm>
            <a:custGeom>
              <a:avLst/>
              <a:gdLst/>
              <a:ahLst/>
              <a:cxnLst/>
              <a:rect l="l" t="t" r="r" b="b"/>
              <a:pathLst>
                <a:path w="4982209" h="619125">
                  <a:moveTo>
                    <a:pt x="0" y="113791"/>
                  </a:moveTo>
                  <a:lnTo>
                    <a:pt x="8939" y="69490"/>
                  </a:lnTo>
                  <a:lnTo>
                    <a:pt x="33321" y="33321"/>
                  </a:lnTo>
                  <a:lnTo>
                    <a:pt x="69490" y="8939"/>
                  </a:lnTo>
                  <a:lnTo>
                    <a:pt x="113792" y="0"/>
                  </a:lnTo>
                  <a:lnTo>
                    <a:pt x="4868164" y="0"/>
                  </a:lnTo>
                  <a:lnTo>
                    <a:pt x="4912465" y="8939"/>
                  </a:lnTo>
                  <a:lnTo>
                    <a:pt x="4948634" y="33321"/>
                  </a:lnTo>
                  <a:lnTo>
                    <a:pt x="4973016" y="69490"/>
                  </a:lnTo>
                  <a:lnTo>
                    <a:pt x="4981956" y="113791"/>
                  </a:lnTo>
                  <a:lnTo>
                    <a:pt x="4981956" y="504951"/>
                  </a:lnTo>
                  <a:lnTo>
                    <a:pt x="4973016" y="549253"/>
                  </a:lnTo>
                  <a:lnTo>
                    <a:pt x="4948634" y="585422"/>
                  </a:lnTo>
                  <a:lnTo>
                    <a:pt x="4912465" y="609804"/>
                  </a:lnTo>
                  <a:lnTo>
                    <a:pt x="4868164" y="618744"/>
                  </a:lnTo>
                  <a:lnTo>
                    <a:pt x="113792" y="618744"/>
                  </a:lnTo>
                  <a:lnTo>
                    <a:pt x="69490" y="609804"/>
                  </a:lnTo>
                  <a:lnTo>
                    <a:pt x="33321" y="585422"/>
                  </a:lnTo>
                  <a:lnTo>
                    <a:pt x="8939" y="549253"/>
                  </a:lnTo>
                  <a:lnTo>
                    <a:pt x="0" y="504951"/>
                  </a:lnTo>
                  <a:lnTo>
                    <a:pt x="0" y="113791"/>
                  </a:lnTo>
                  <a:close/>
                </a:path>
              </a:pathLst>
            </a:custGeom>
            <a:ln w="19812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535682" y="662127"/>
            <a:ext cx="4418330" cy="48410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35"/>
              </a:spcBef>
            </a:pPr>
            <a:r>
              <a:rPr lang="ru-RU" sz="1250" b="1" spc="10" dirty="0">
                <a:latin typeface="Arial"/>
                <a:cs typeface="Arial"/>
              </a:rPr>
              <a:t>КЕҢЕС </a:t>
            </a:r>
            <a:r>
              <a:rPr lang="ru-RU" sz="1250" b="1" spc="10" dirty="0" smtClean="0">
                <a:latin typeface="Arial"/>
                <a:cs typeface="Arial"/>
              </a:rPr>
              <a:t>ТӨРАҒАСЫ</a:t>
            </a:r>
            <a:endParaRPr lang="ru-RU" sz="1250" b="1" spc="10" dirty="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  <a:spcBef>
                <a:spcPts val="135"/>
              </a:spcBef>
            </a:pPr>
            <a:r>
              <a:rPr lang="ru-RU" sz="850" i="1" spc="10" dirty="0">
                <a:latin typeface="Arial"/>
                <a:cs typeface="Arial"/>
              </a:rPr>
              <a:t>(кеңес мүшелерінің </a:t>
            </a:r>
            <a:r>
              <a:rPr lang="ru-RU" sz="850" i="1" spc="10" dirty="0" err="1">
                <a:latin typeface="Arial"/>
                <a:cs typeface="Arial"/>
              </a:rPr>
              <a:t>ашық</a:t>
            </a:r>
            <a:r>
              <a:rPr lang="ru-RU" sz="850" i="1" spc="10" dirty="0">
                <a:latin typeface="Arial"/>
                <a:cs typeface="Arial"/>
              </a:rPr>
              <a:t> </a:t>
            </a:r>
            <a:r>
              <a:rPr lang="ru-RU" sz="850" i="1" spc="10" dirty="0" err="1">
                <a:latin typeface="Arial"/>
                <a:cs typeface="Arial"/>
              </a:rPr>
              <a:t>дауыс</a:t>
            </a:r>
            <a:r>
              <a:rPr lang="ru-RU" sz="850" i="1" spc="10" dirty="0">
                <a:latin typeface="Arial"/>
                <a:cs typeface="Arial"/>
              </a:rPr>
              <a:t> беру арқылы кеңес мүшелерінің </a:t>
            </a:r>
            <a:r>
              <a:rPr lang="ru-RU" sz="850" i="1" spc="10" dirty="0" err="1">
                <a:latin typeface="Arial"/>
                <a:cs typeface="Arial"/>
              </a:rPr>
              <a:t>қатарынан</a:t>
            </a:r>
            <a:r>
              <a:rPr lang="ru-RU" sz="850" i="1" spc="10" dirty="0">
                <a:latin typeface="Arial"/>
                <a:cs typeface="Arial"/>
              </a:rPr>
              <a:t> </a:t>
            </a:r>
            <a:r>
              <a:rPr lang="ru-RU" sz="850" i="1" spc="10" dirty="0" err="1">
                <a:latin typeface="Arial"/>
                <a:cs typeface="Arial"/>
              </a:rPr>
              <a:t>жалпы</a:t>
            </a:r>
            <a:r>
              <a:rPr lang="ru-RU" sz="850" i="1" spc="10" dirty="0">
                <a:latin typeface="Arial"/>
                <a:cs typeface="Arial"/>
              </a:rPr>
              <a:t> </a:t>
            </a:r>
            <a:r>
              <a:rPr lang="ru-RU" sz="850" i="1" spc="10" dirty="0" err="1">
                <a:latin typeface="Arial"/>
                <a:cs typeface="Arial"/>
              </a:rPr>
              <a:t>санының</a:t>
            </a:r>
            <a:r>
              <a:rPr lang="ru-RU" sz="850" i="1" spc="10" dirty="0">
                <a:latin typeface="Arial"/>
                <a:cs typeface="Arial"/>
              </a:rPr>
              <a:t> </a:t>
            </a:r>
            <a:r>
              <a:rPr lang="ru-RU" sz="850" i="1" spc="10" dirty="0" err="1">
                <a:latin typeface="Arial"/>
                <a:cs typeface="Arial"/>
              </a:rPr>
              <a:t>көпшілік</a:t>
            </a:r>
            <a:r>
              <a:rPr lang="ru-RU" sz="850" i="1" spc="10" dirty="0">
                <a:latin typeface="Arial"/>
                <a:cs typeface="Arial"/>
              </a:rPr>
              <a:t> </a:t>
            </a:r>
            <a:r>
              <a:rPr lang="ru-RU" sz="850" i="1" spc="10" dirty="0" err="1">
                <a:latin typeface="Arial"/>
                <a:cs typeface="Arial"/>
              </a:rPr>
              <a:t>даусымен</a:t>
            </a:r>
            <a:r>
              <a:rPr lang="ru-RU" sz="850" i="1" spc="10" dirty="0">
                <a:latin typeface="Arial"/>
                <a:cs typeface="Arial"/>
              </a:rPr>
              <a:t> </a:t>
            </a:r>
            <a:r>
              <a:rPr lang="ru-RU" sz="850" i="1" spc="10" dirty="0" err="1">
                <a:latin typeface="Arial"/>
                <a:cs typeface="Arial"/>
              </a:rPr>
              <a:t>сайланады</a:t>
            </a:r>
            <a:r>
              <a:rPr lang="ru-RU" sz="850" i="1" spc="10" dirty="0">
                <a:latin typeface="Arial"/>
                <a:cs typeface="Arial"/>
              </a:rPr>
              <a:t>)</a:t>
            </a:r>
          </a:p>
        </p:txBody>
      </p:sp>
      <p:sp>
        <p:nvSpPr>
          <p:cNvPr id="11" name="object 11"/>
          <p:cNvSpPr/>
          <p:nvPr/>
        </p:nvSpPr>
        <p:spPr>
          <a:xfrm>
            <a:off x="2602229" y="3687317"/>
            <a:ext cx="1351915" cy="428625"/>
          </a:xfrm>
          <a:custGeom>
            <a:avLst/>
            <a:gdLst/>
            <a:ahLst/>
            <a:cxnLst/>
            <a:rect l="l" t="t" r="r" b="b"/>
            <a:pathLst>
              <a:path w="1351914" h="428625">
                <a:moveTo>
                  <a:pt x="0" y="71373"/>
                </a:moveTo>
                <a:lnTo>
                  <a:pt x="5615" y="43612"/>
                </a:lnTo>
                <a:lnTo>
                  <a:pt x="20923" y="20923"/>
                </a:lnTo>
                <a:lnTo>
                  <a:pt x="43612" y="5615"/>
                </a:lnTo>
                <a:lnTo>
                  <a:pt x="71374" y="0"/>
                </a:lnTo>
                <a:lnTo>
                  <a:pt x="1280414" y="0"/>
                </a:lnTo>
                <a:lnTo>
                  <a:pt x="1308175" y="5615"/>
                </a:lnTo>
                <a:lnTo>
                  <a:pt x="1330864" y="20923"/>
                </a:lnTo>
                <a:lnTo>
                  <a:pt x="1346172" y="43612"/>
                </a:lnTo>
                <a:lnTo>
                  <a:pt x="1351787" y="71373"/>
                </a:lnTo>
                <a:lnTo>
                  <a:pt x="1351787" y="356869"/>
                </a:lnTo>
                <a:lnTo>
                  <a:pt x="1346172" y="384652"/>
                </a:lnTo>
                <a:lnTo>
                  <a:pt x="1330864" y="407339"/>
                </a:lnTo>
                <a:lnTo>
                  <a:pt x="1308175" y="422635"/>
                </a:lnTo>
                <a:lnTo>
                  <a:pt x="1280414" y="428243"/>
                </a:lnTo>
                <a:lnTo>
                  <a:pt x="71374" y="428243"/>
                </a:lnTo>
                <a:lnTo>
                  <a:pt x="43612" y="422635"/>
                </a:lnTo>
                <a:lnTo>
                  <a:pt x="20923" y="407339"/>
                </a:lnTo>
                <a:lnTo>
                  <a:pt x="5615" y="384652"/>
                </a:lnTo>
                <a:lnTo>
                  <a:pt x="0" y="356869"/>
                </a:lnTo>
                <a:lnTo>
                  <a:pt x="0" y="71373"/>
                </a:lnTo>
                <a:close/>
              </a:path>
            </a:pathLst>
          </a:custGeom>
          <a:ln w="19812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990850" y="3731463"/>
            <a:ext cx="673988" cy="20967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1250" b="1" spc="15" dirty="0" smtClean="0">
                <a:latin typeface="Arial"/>
                <a:cs typeface="Arial"/>
              </a:rPr>
              <a:t>1 ауыл </a:t>
            </a:r>
            <a:endParaRPr lang="ru-RU" sz="1250" b="1" spc="15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056126" y="3672078"/>
            <a:ext cx="1353820" cy="443865"/>
          </a:xfrm>
          <a:custGeom>
            <a:avLst/>
            <a:gdLst/>
            <a:ahLst/>
            <a:cxnLst/>
            <a:rect l="l" t="t" r="r" b="b"/>
            <a:pathLst>
              <a:path w="1353820" h="443864">
                <a:moveTo>
                  <a:pt x="0" y="73914"/>
                </a:moveTo>
                <a:lnTo>
                  <a:pt x="5816" y="45166"/>
                </a:lnTo>
                <a:lnTo>
                  <a:pt x="21669" y="21669"/>
                </a:lnTo>
                <a:lnTo>
                  <a:pt x="45166" y="5816"/>
                </a:lnTo>
                <a:lnTo>
                  <a:pt x="73913" y="0"/>
                </a:lnTo>
                <a:lnTo>
                  <a:pt x="1279398" y="0"/>
                </a:lnTo>
                <a:lnTo>
                  <a:pt x="1308145" y="5816"/>
                </a:lnTo>
                <a:lnTo>
                  <a:pt x="1331642" y="21669"/>
                </a:lnTo>
                <a:lnTo>
                  <a:pt x="1347495" y="45166"/>
                </a:lnTo>
                <a:lnTo>
                  <a:pt x="1353312" y="73914"/>
                </a:lnTo>
                <a:lnTo>
                  <a:pt x="1353312" y="369570"/>
                </a:lnTo>
                <a:lnTo>
                  <a:pt x="1347495" y="398339"/>
                </a:lnTo>
                <a:lnTo>
                  <a:pt x="1331642" y="421833"/>
                </a:lnTo>
                <a:lnTo>
                  <a:pt x="1308145" y="437674"/>
                </a:lnTo>
                <a:lnTo>
                  <a:pt x="1279398" y="443484"/>
                </a:lnTo>
                <a:lnTo>
                  <a:pt x="73913" y="443484"/>
                </a:lnTo>
                <a:lnTo>
                  <a:pt x="45166" y="437674"/>
                </a:lnTo>
                <a:lnTo>
                  <a:pt x="21669" y="421833"/>
                </a:lnTo>
                <a:lnTo>
                  <a:pt x="5816" y="398339"/>
                </a:lnTo>
                <a:lnTo>
                  <a:pt x="0" y="369570"/>
                </a:lnTo>
                <a:lnTo>
                  <a:pt x="0" y="73914"/>
                </a:lnTo>
                <a:close/>
              </a:path>
            </a:pathLst>
          </a:custGeom>
          <a:ln w="19812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446523" y="3716832"/>
            <a:ext cx="669163" cy="20967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1250" b="1" spc="15" dirty="0">
                <a:latin typeface="Arial"/>
                <a:cs typeface="Arial"/>
              </a:rPr>
              <a:t>2</a:t>
            </a:r>
            <a:r>
              <a:rPr lang="ru-RU" sz="1250" b="1" spc="15" dirty="0" smtClean="0">
                <a:latin typeface="Arial"/>
                <a:cs typeface="Arial"/>
              </a:rPr>
              <a:t> ауыл </a:t>
            </a:r>
            <a:endParaRPr lang="ru-RU" sz="1250" b="1" spc="15" dirty="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506973" y="3672078"/>
            <a:ext cx="1353820" cy="443865"/>
          </a:xfrm>
          <a:custGeom>
            <a:avLst/>
            <a:gdLst/>
            <a:ahLst/>
            <a:cxnLst/>
            <a:rect l="l" t="t" r="r" b="b"/>
            <a:pathLst>
              <a:path w="1353820" h="443864">
                <a:moveTo>
                  <a:pt x="0" y="73914"/>
                </a:moveTo>
                <a:lnTo>
                  <a:pt x="5816" y="45166"/>
                </a:lnTo>
                <a:lnTo>
                  <a:pt x="21669" y="21669"/>
                </a:lnTo>
                <a:lnTo>
                  <a:pt x="45166" y="5816"/>
                </a:lnTo>
                <a:lnTo>
                  <a:pt x="73913" y="0"/>
                </a:lnTo>
                <a:lnTo>
                  <a:pt x="1279398" y="0"/>
                </a:lnTo>
                <a:lnTo>
                  <a:pt x="1308145" y="5816"/>
                </a:lnTo>
                <a:lnTo>
                  <a:pt x="1331642" y="21669"/>
                </a:lnTo>
                <a:lnTo>
                  <a:pt x="1347495" y="45166"/>
                </a:lnTo>
                <a:lnTo>
                  <a:pt x="1353311" y="73914"/>
                </a:lnTo>
                <a:lnTo>
                  <a:pt x="1353311" y="369570"/>
                </a:lnTo>
                <a:lnTo>
                  <a:pt x="1347495" y="398339"/>
                </a:lnTo>
                <a:lnTo>
                  <a:pt x="1331642" y="421833"/>
                </a:lnTo>
                <a:lnTo>
                  <a:pt x="1308145" y="437674"/>
                </a:lnTo>
                <a:lnTo>
                  <a:pt x="1279398" y="443484"/>
                </a:lnTo>
                <a:lnTo>
                  <a:pt x="73913" y="443484"/>
                </a:lnTo>
                <a:lnTo>
                  <a:pt x="45166" y="437674"/>
                </a:lnTo>
                <a:lnTo>
                  <a:pt x="21669" y="421833"/>
                </a:lnTo>
                <a:lnTo>
                  <a:pt x="5816" y="398339"/>
                </a:lnTo>
                <a:lnTo>
                  <a:pt x="0" y="369570"/>
                </a:lnTo>
                <a:lnTo>
                  <a:pt x="0" y="73914"/>
                </a:lnTo>
                <a:close/>
              </a:path>
            </a:pathLst>
          </a:custGeom>
          <a:ln w="19812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897371" y="3717137"/>
            <a:ext cx="655829" cy="20967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1250" b="1" spc="15" dirty="0">
                <a:latin typeface="Arial"/>
                <a:cs typeface="Arial"/>
              </a:rPr>
              <a:t>3</a:t>
            </a:r>
            <a:r>
              <a:rPr lang="ru-RU" sz="1250" b="1" spc="15" dirty="0" smtClean="0">
                <a:latin typeface="Arial"/>
                <a:cs typeface="Arial"/>
              </a:rPr>
              <a:t> ауыл </a:t>
            </a:r>
            <a:endParaRPr lang="ru-RU" sz="1250" b="1" spc="15" dirty="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038088" y="3314700"/>
            <a:ext cx="212090" cy="273050"/>
            <a:chOff x="6038088" y="3314700"/>
            <a:chExt cx="212090" cy="273050"/>
          </a:xfrm>
        </p:grpSpPr>
        <p:sp>
          <p:nvSpPr>
            <p:cNvPr id="18" name="object 18"/>
            <p:cNvSpPr/>
            <p:nvPr/>
          </p:nvSpPr>
          <p:spPr>
            <a:xfrm>
              <a:off x="6044184" y="3320795"/>
              <a:ext cx="200025" cy="260985"/>
            </a:xfrm>
            <a:custGeom>
              <a:avLst/>
              <a:gdLst/>
              <a:ahLst/>
              <a:cxnLst/>
              <a:rect l="l" t="t" r="r" b="b"/>
              <a:pathLst>
                <a:path w="200025" h="260985">
                  <a:moveTo>
                    <a:pt x="99821" y="0"/>
                  </a:moveTo>
                  <a:lnTo>
                    <a:pt x="0" y="99821"/>
                  </a:lnTo>
                  <a:lnTo>
                    <a:pt x="49911" y="99821"/>
                  </a:lnTo>
                  <a:lnTo>
                    <a:pt x="49911" y="260603"/>
                  </a:lnTo>
                  <a:lnTo>
                    <a:pt x="149732" y="260603"/>
                  </a:lnTo>
                  <a:lnTo>
                    <a:pt x="149732" y="99821"/>
                  </a:lnTo>
                  <a:lnTo>
                    <a:pt x="199643" y="99821"/>
                  </a:lnTo>
                  <a:lnTo>
                    <a:pt x="99821" y="0"/>
                  </a:lnTo>
                  <a:close/>
                </a:path>
              </a:pathLst>
            </a:custGeom>
            <a:solidFill>
              <a:srgbClr val="5B9BD4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044184" y="3320795"/>
              <a:ext cx="200025" cy="260985"/>
            </a:xfrm>
            <a:custGeom>
              <a:avLst/>
              <a:gdLst/>
              <a:ahLst/>
              <a:cxnLst/>
              <a:rect l="l" t="t" r="r" b="b"/>
              <a:pathLst>
                <a:path w="200025" h="260985">
                  <a:moveTo>
                    <a:pt x="0" y="99821"/>
                  </a:moveTo>
                  <a:lnTo>
                    <a:pt x="99821" y="0"/>
                  </a:lnTo>
                  <a:lnTo>
                    <a:pt x="199643" y="99821"/>
                  </a:lnTo>
                  <a:lnTo>
                    <a:pt x="149732" y="99821"/>
                  </a:lnTo>
                  <a:lnTo>
                    <a:pt x="149732" y="260603"/>
                  </a:lnTo>
                  <a:lnTo>
                    <a:pt x="49911" y="260603"/>
                  </a:lnTo>
                  <a:lnTo>
                    <a:pt x="49911" y="99821"/>
                  </a:lnTo>
                  <a:lnTo>
                    <a:pt x="0" y="99821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2592070" y="2387854"/>
            <a:ext cx="3696335" cy="1195705"/>
            <a:chOff x="2592070" y="2387854"/>
            <a:chExt cx="3696335" cy="1195705"/>
          </a:xfrm>
        </p:grpSpPr>
        <p:sp>
          <p:nvSpPr>
            <p:cNvPr id="21" name="object 21"/>
            <p:cNvSpPr/>
            <p:nvPr/>
          </p:nvSpPr>
          <p:spPr>
            <a:xfrm>
              <a:off x="3168396" y="2394204"/>
              <a:ext cx="218440" cy="260985"/>
            </a:xfrm>
            <a:custGeom>
              <a:avLst/>
              <a:gdLst/>
              <a:ahLst/>
              <a:cxnLst/>
              <a:rect l="l" t="t" r="r" b="b"/>
              <a:pathLst>
                <a:path w="218439" h="260985">
                  <a:moveTo>
                    <a:pt x="108966" y="0"/>
                  </a:moveTo>
                  <a:lnTo>
                    <a:pt x="0" y="108965"/>
                  </a:lnTo>
                  <a:lnTo>
                    <a:pt x="54483" y="108965"/>
                  </a:lnTo>
                  <a:lnTo>
                    <a:pt x="54483" y="260603"/>
                  </a:lnTo>
                  <a:lnTo>
                    <a:pt x="163449" y="260603"/>
                  </a:lnTo>
                  <a:lnTo>
                    <a:pt x="163449" y="108965"/>
                  </a:lnTo>
                  <a:lnTo>
                    <a:pt x="217931" y="108965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5B9BD4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168396" y="2394204"/>
              <a:ext cx="218440" cy="260985"/>
            </a:xfrm>
            <a:custGeom>
              <a:avLst/>
              <a:gdLst/>
              <a:ahLst/>
              <a:cxnLst/>
              <a:rect l="l" t="t" r="r" b="b"/>
              <a:pathLst>
                <a:path w="218439" h="260985">
                  <a:moveTo>
                    <a:pt x="0" y="108965"/>
                  </a:moveTo>
                  <a:lnTo>
                    <a:pt x="108966" y="0"/>
                  </a:lnTo>
                  <a:lnTo>
                    <a:pt x="217931" y="108965"/>
                  </a:lnTo>
                  <a:lnTo>
                    <a:pt x="163449" y="108965"/>
                  </a:lnTo>
                  <a:lnTo>
                    <a:pt x="163449" y="260603"/>
                  </a:lnTo>
                  <a:lnTo>
                    <a:pt x="54483" y="260603"/>
                  </a:lnTo>
                  <a:lnTo>
                    <a:pt x="54483" y="108965"/>
                  </a:lnTo>
                  <a:lnTo>
                    <a:pt x="0" y="108965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56760" y="2403348"/>
              <a:ext cx="218440" cy="262255"/>
            </a:xfrm>
            <a:custGeom>
              <a:avLst/>
              <a:gdLst/>
              <a:ahLst/>
              <a:cxnLst/>
              <a:rect l="l" t="t" r="r" b="b"/>
              <a:pathLst>
                <a:path w="218439" h="262255">
                  <a:moveTo>
                    <a:pt x="108965" y="0"/>
                  </a:moveTo>
                  <a:lnTo>
                    <a:pt x="0" y="108965"/>
                  </a:lnTo>
                  <a:lnTo>
                    <a:pt x="54482" y="108965"/>
                  </a:lnTo>
                  <a:lnTo>
                    <a:pt x="54482" y="262127"/>
                  </a:lnTo>
                  <a:lnTo>
                    <a:pt x="163449" y="262127"/>
                  </a:lnTo>
                  <a:lnTo>
                    <a:pt x="163449" y="108965"/>
                  </a:lnTo>
                  <a:lnTo>
                    <a:pt x="217931" y="108965"/>
                  </a:lnTo>
                  <a:lnTo>
                    <a:pt x="108965" y="0"/>
                  </a:lnTo>
                  <a:close/>
                </a:path>
              </a:pathLst>
            </a:custGeom>
            <a:solidFill>
              <a:srgbClr val="5B9BD4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556760" y="2403348"/>
              <a:ext cx="218440" cy="262255"/>
            </a:xfrm>
            <a:custGeom>
              <a:avLst/>
              <a:gdLst/>
              <a:ahLst/>
              <a:cxnLst/>
              <a:rect l="l" t="t" r="r" b="b"/>
              <a:pathLst>
                <a:path w="218439" h="262255">
                  <a:moveTo>
                    <a:pt x="0" y="108965"/>
                  </a:moveTo>
                  <a:lnTo>
                    <a:pt x="108965" y="0"/>
                  </a:lnTo>
                  <a:lnTo>
                    <a:pt x="217931" y="108965"/>
                  </a:lnTo>
                  <a:lnTo>
                    <a:pt x="163449" y="108965"/>
                  </a:lnTo>
                  <a:lnTo>
                    <a:pt x="163449" y="262127"/>
                  </a:lnTo>
                  <a:lnTo>
                    <a:pt x="54482" y="262127"/>
                  </a:lnTo>
                  <a:lnTo>
                    <a:pt x="54482" y="108965"/>
                  </a:lnTo>
                  <a:lnTo>
                    <a:pt x="0" y="108965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083808" y="2394204"/>
              <a:ext cx="198120" cy="260985"/>
            </a:xfrm>
            <a:custGeom>
              <a:avLst/>
              <a:gdLst/>
              <a:ahLst/>
              <a:cxnLst/>
              <a:rect l="l" t="t" r="r" b="b"/>
              <a:pathLst>
                <a:path w="198120" h="260985">
                  <a:moveTo>
                    <a:pt x="99059" y="0"/>
                  </a:moveTo>
                  <a:lnTo>
                    <a:pt x="0" y="99059"/>
                  </a:lnTo>
                  <a:lnTo>
                    <a:pt x="49529" y="99059"/>
                  </a:lnTo>
                  <a:lnTo>
                    <a:pt x="49529" y="260603"/>
                  </a:lnTo>
                  <a:lnTo>
                    <a:pt x="148589" y="260603"/>
                  </a:lnTo>
                  <a:lnTo>
                    <a:pt x="148589" y="99059"/>
                  </a:lnTo>
                  <a:lnTo>
                    <a:pt x="198119" y="99059"/>
                  </a:lnTo>
                  <a:lnTo>
                    <a:pt x="99059" y="0"/>
                  </a:lnTo>
                  <a:close/>
                </a:path>
              </a:pathLst>
            </a:custGeom>
            <a:solidFill>
              <a:srgbClr val="5B9BD4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083808" y="2394204"/>
              <a:ext cx="198120" cy="260985"/>
            </a:xfrm>
            <a:custGeom>
              <a:avLst/>
              <a:gdLst/>
              <a:ahLst/>
              <a:cxnLst/>
              <a:rect l="l" t="t" r="r" b="b"/>
              <a:pathLst>
                <a:path w="198120" h="260985">
                  <a:moveTo>
                    <a:pt x="0" y="99059"/>
                  </a:moveTo>
                  <a:lnTo>
                    <a:pt x="99059" y="0"/>
                  </a:lnTo>
                  <a:lnTo>
                    <a:pt x="198119" y="99059"/>
                  </a:lnTo>
                  <a:lnTo>
                    <a:pt x="148589" y="99059"/>
                  </a:lnTo>
                  <a:lnTo>
                    <a:pt x="148589" y="260603"/>
                  </a:lnTo>
                  <a:lnTo>
                    <a:pt x="49529" y="260603"/>
                  </a:lnTo>
                  <a:lnTo>
                    <a:pt x="49529" y="99059"/>
                  </a:lnTo>
                  <a:lnTo>
                    <a:pt x="0" y="99059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168396" y="3316224"/>
              <a:ext cx="218440" cy="260985"/>
            </a:xfrm>
            <a:custGeom>
              <a:avLst/>
              <a:gdLst/>
              <a:ahLst/>
              <a:cxnLst/>
              <a:rect l="l" t="t" r="r" b="b"/>
              <a:pathLst>
                <a:path w="218439" h="260985">
                  <a:moveTo>
                    <a:pt x="108966" y="0"/>
                  </a:moveTo>
                  <a:lnTo>
                    <a:pt x="0" y="108965"/>
                  </a:lnTo>
                  <a:lnTo>
                    <a:pt x="54483" y="108965"/>
                  </a:lnTo>
                  <a:lnTo>
                    <a:pt x="54483" y="260603"/>
                  </a:lnTo>
                  <a:lnTo>
                    <a:pt x="163449" y="260603"/>
                  </a:lnTo>
                  <a:lnTo>
                    <a:pt x="163449" y="108965"/>
                  </a:lnTo>
                  <a:lnTo>
                    <a:pt x="217931" y="108965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5B9BD4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168396" y="3316224"/>
              <a:ext cx="218440" cy="260985"/>
            </a:xfrm>
            <a:custGeom>
              <a:avLst/>
              <a:gdLst/>
              <a:ahLst/>
              <a:cxnLst/>
              <a:rect l="l" t="t" r="r" b="b"/>
              <a:pathLst>
                <a:path w="218439" h="260985">
                  <a:moveTo>
                    <a:pt x="0" y="108965"/>
                  </a:moveTo>
                  <a:lnTo>
                    <a:pt x="108966" y="0"/>
                  </a:lnTo>
                  <a:lnTo>
                    <a:pt x="217931" y="108965"/>
                  </a:lnTo>
                  <a:lnTo>
                    <a:pt x="163449" y="108965"/>
                  </a:lnTo>
                  <a:lnTo>
                    <a:pt x="163449" y="260603"/>
                  </a:lnTo>
                  <a:lnTo>
                    <a:pt x="54483" y="260603"/>
                  </a:lnTo>
                  <a:lnTo>
                    <a:pt x="54483" y="108965"/>
                  </a:lnTo>
                  <a:lnTo>
                    <a:pt x="0" y="108965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602230" y="2707386"/>
              <a:ext cx="1409700" cy="556260"/>
            </a:xfrm>
            <a:custGeom>
              <a:avLst/>
              <a:gdLst/>
              <a:ahLst/>
              <a:cxnLst/>
              <a:rect l="l" t="t" r="r" b="b"/>
              <a:pathLst>
                <a:path w="1409700" h="556260">
                  <a:moveTo>
                    <a:pt x="0" y="92709"/>
                  </a:moveTo>
                  <a:lnTo>
                    <a:pt x="7288" y="56632"/>
                  </a:lnTo>
                  <a:lnTo>
                    <a:pt x="27162" y="27162"/>
                  </a:lnTo>
                  <a:lnTo>
                    <a:pt x="56632" y="7288"/>
                  </a:lnTo>
                  <a:lnTo>
                    <a:pt x="92709" y="0"/>
                  </a:lnTo>
                  <a:lnTo>
                    <a:pt x="1316990" y="0"/>
                  </a:lnTo>
                  <a:lnTo>
                    <a:pt x="1353067" y="7288"/>
                  </a:lnTo>
                  <a:lnTo>
                    <a:pt x="1382537" y="27162"/>
                  </a:lnTo>
                  <a:lnTo>
                    <a:pt x="1402411" y="56632"/>
                  </a:lnTo>
                  <a:lnTo>
                    <a:pt x="1409699" y="92709"/>
                  </a:lnTo>
                  <a:lnTo>
                    <a:pt x="1409699" y="463550"/>
                  </a:lnTo>
                  <a:lnTo>
                    <a:pt x="1402411" y="499627"/>
                  </a:lnTo>
                  <a:lnTo>
                    <a:pt x="1382537" y="529097"/>
                  </a:lnTo>
                  <a:lnTo>
                    <a:pt x="1353067" y="548971"/>
                  </a:lnTo>
                  <a:lnTo>
                    <a:pt x="1316990" y="556259"/>
                  </a:lnTo>
                  <a:lnTo>
                    <a:pt x="92709" y="556259"/>
                  </a:lnTo>
                  <a:lnTo>
                    <a:pt x="56632" y="548971"/>
                  </a:lnTo>
                  <a:lnTo>
                    <a:pt x="27162" y="529097"/>
                  </a:lnTo>
                  <a:lnTo>
                    <a:pt x="7288" y="499627"/>
                  </a:lnTo>
                  <a:lnTo>
                    <a:pt x="0" y="463550"/>
                  </a:lnTo>
                  <a:lnTo>
                    <a:pt x="0" y="92709"/>
                  </a:lnTo>
                  <a:close/>
                </a:path>
              </a:pathLst>
            </a:custGeom>
            <a:ln w="19812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761" y="43967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8956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065779" y="3018282"/>
            <a:ext cx="527813" cy="20967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1250" b="1" spc="-35" dirty="0">
                <a:latin typeface="Arial"/>
                <a:cs typeface="Arial"/>
              </a:rPr>
              <a:t>ЖИЫН</a:t>
            </a:r>
          </a:p>
        </p:txBody>
      </p:sp>
      <p:sp>
        <p:nvSpPr>
          <p:cNvPr id="32" name="object 32"/>
          <p:cNvSpPr/>
          <p:nvPr/>
        </p:nvSpPr>
        <p:spPr>
          <a:xfrm>
            <a:off x="4040885" y="2695194"/>
            <a:ext cx="1409700" cy="556260"/>
          </a:xfrm>
          <a:custGeom>
            <a:avLst/>
            <a:gdLst/>
            <a:ahLst/>
            <a:cxnLst/>
            <a:rect l="l" t="t" r="r" b="b"/>
            <a:pathLst>
              <a:path w="1409700" h="556260">
                <a:moveTo>
                  <a:pt x="0" y="92710"/>
                </a:moveTo>
                <a:lnTo>
                  <a:pt x="7288" y="56632"/>
                </a:lnTo>
                <a:lnTo>
                  <a:pt x="27162" y="27162"/>
                </a:lnTo>
                <a:lnTo>
                  <a:pt x="56632" y="7288"/>
                </a:lnTo>
                <a:lnTo>
                  <a:pt x="92710" y="0"/>
                </a:lnTo>
                <a:lnTo>
                  <a:pt x="1316989" y="0"/>
                </a:lnTo>
                <a:lnTo>
                  <a:pt x="1353067" y="7288"/>
                </a:lnTo>
                <a:lnTo>
                  <a:pt x="1382537" y="27162"/>
                </a:lnTo>
                <a:lnTo>
                  <a:pt x="1402411" y="56632"/>
                </a:lnTo>
                <a:lnTo>
                  <a:pt x="1409700" y="92710"/>
                </a:lnTo>
                <a:lnTo>
                  <a:pt x="1409700" y="463550"/>
                </a:lnTo>
                <a:lnTo>
                  <a:pt x="1402411" y="499627"/>
                </a:lnTo>
                <a:lnTo>
                  <a:pt x="1382537" y="529097"/>
                </a:lnTo>
                <a:lnTo>
                  <a:pt x="1353067" y="548971"/>
                </a:lnTo>
                <a:lnTo>
                  <a:pt x="1316989" y="556260"/>
                </a:lnTo>
                <a:lnTo>
                  <a:pt x="92710" y="556260"/>
                </a:lnTo>
                <a:lnTo>
                  <a:pt x="56632" y="548971"/>
                </a:lnTo>
                <a:lnTo>
                  <a:pt x="27162" y="529097"/>
                </a:lnTo>
                <a:lnTo>
                  <a:pt x="7288" y="499627"/>
                </a:lnTo>
                <a:lnTo>
                  <a:pt x="0" y="463550"/>
                </a:lnTo>
                <a:lnTo>
                  <a:pt x="0" y="92710"/>
                </a:lnTo>
                <a:close/>
              </a:path>
            </a:pathLst>
          </a:custGeom>
          <a:ln w="19812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727450" y="3005785"/>
            <a:ext cx="1946910" cy="57404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88900" algn="ctr">
              <a:lnSpc>
                <a:spcPct val="100000"/>
              </a:lnSpc>
              <a:spcBef>
                <a:spcPts val="135"/>
              </a:spcBef>
            </a:pPr>
            <a:r>
              <a:rPr lang="ru-RU" sz="1250" b="1" spc="-5" dirty="0">
                <a:latin typeface="Arial"/>
                <a:cs typeface="Arial"/>
              </a:rPr>
              <a:t>ЖИЫН</a:t>
            </a:r>
          </a:p>
          <a:p>
            <a:pPr marL="620395" marR="5080" indent="-608330">
              <a:lnSpc>
                <a:spcPct val="104000"/>
              </a:lnSpc>
              <a:spcBef>
                <a:spcPts val="905"/>
              </a:spcBef>
            </a:pPr>
            <a:r>
              <a:rPr sz="750" b="1" spc="15" dirty="0" err="1" smtClean="0">
                <a:solidFill>
                  <a:srgbClr val="1F4E79"/>
                </a:solidFill>
                <a:latin typeface="Arial"/>
                <a:cs typeface="Arial"/>
              </a:rPr>
              <a:t>избирают</a:t>
            </a:r>
            <a:r>
              <a:rPr sz="750" b="1" spc="30" dirty="0" smtClean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750" b="1" spc="10" dirty="0">
                <a:solidFill>
                  <a:srgbClr val="1F4E79"/>
                </a:solidFill>
                <a:latin typeface="Arial"/>
                <a:cs typeface="Arial"/>
              </a:rPr>
              <a:t>на</a:t>
            </a:r>
            <a:r>
              <a:rPr sz="750" b="1" spc="2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750" b="1" spc="10" dirty="0">
                <a:solidFill>
                  <a:srgbClr val="1F4E79"/>
                </a:solidFill>
                <a:latin typeface="Arial"/>
                <a:cs typeface="Arial"/>
              </a:rPr>
              <a:t>сходе</a:t>
            </a:r>
            <a:r>
              <a:rPr sz="750" b="1" spc="2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750" b="1" spc="15" dirty="0">
                <a:solidFill>
                  <a:srgbClr val="1F4E79"/>
                </a:solidFill>
                <a:latin typeface="Arial"/>
                <a:cs typeface="Arial"/>
              </a:rPr>
              <a:t>прямым</a:t>
            </a:r>
            <a:r>
              <a:rPr sz="750" b="1" spc="1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750" b="1" spc="15" dirty="0">
                <a:solidFill>
                  <a:srgbClr val="1F4E79"/>
                </a:solidFill>
                <a:latin typeface="Arial"/>
                <a:cs typeface="Arial"/>
              </a:rPr>
              <a:t>открытым </a:t>
            </a:r>
            <a:r>
              <a:rPr sz="750" b="1" spc="-19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750" b="1" spc="15" dirty="0">
                <a:solidFill>
                  <a:srgbClr val="1F4E79"/>
                </a:solidFill>
                <a:latin typeface="Arial"/>
                <a:cs typeface="Arial"/>
              </a:rPr>
              <a:t>голосованием</a:t>
            </a:r>
            <a:endParaRPr sz="750" dirty="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479541" y="2695194"/>
            <a:ext cx="1408430" cy="556260"/>
          </a:xfrm>
          <a:custGeom>
            <a:avLst/>
            <a:gdLst/>
            <a:ahLst/>
            <a:cxnLst/>
            <a:rect l="l" t="t" r="r" b="b"/>
            <a:pathLst>
              <a:path w="1408429" h="556260">
                <a:moveTo>
                  <a:pt x="0" y="92710"/>
                </a:moveTo>
                <a:lnTo>
                  <a:pt x="7288" y="56632"/>
                </a:lnTo>
                <a:lnTo>
                  <a:pt x="27162" y="27162"/>
                </a:lnTo>
                <a:lnTo>
                  <a:pt x="56632" y="7288"/>
                </a:lnTo>
                <a:lnTo>
                  <a:pt x="92710" y="0"/>
                </a:lnTo>
                <a:lnTo>
                  <a:pt x="1315465" y="0"/>
                </a:lnTo>
                <a:lnTo>
                  <a:pt x="1351543" y="7288"/>
                </a:lnTo>
                <a:lnTo>
                  <a:pt x="1381013" y="27162"/>
                </a:lnTo>
                <a:lnTo>
                  <a:pt x="1400887" y="56632"/>
                </a:lnTo>
                <a:lnTo>
                  <a:pt x="1408176" y="92710"/>
                </a:lnTo>
                <a:lnTo>
                  <a:pt x="1408176" y="463550"/>
                </a:lnTo>
                <a:lnTo>
                  <a:pt x="1400887" y="499627"/>
                </a:lnTo>
                <a:lnTo>
                  <a:pt x="1381013" y="529097"/>
                </a:lnTo>
                <a:lnTo>
                  <a:pt x="1351543" y="548971"/>
                </a:lnTo>
                <a:lnTo>
                  <a:pt x="1315465" y="556260"/>
                </a:lnTo>
                <a:lnTo>
                  <a:pt x="92710" y="556260"/>
                </a:lnTo>
                <a:lnTo>
                  <a:pt x="56632" y="548971"/>
                </a:lnTo>
                <a:lnTo>
                  <a:pt x="27162" y="529097"/>
                </a:lnTo>
                <a:lnTo>
                  <a:pt x="7288" y="499627"/>
                </a:lnTo>
                <a:lnTo>
                  <a:pt x="0" y="463550"/>
                </a:lnTo>
                <a:lnTo>
                  <a:pt x="0" y="92710"/>
                </a:lnTo>
                <a:close/>
              </a:path>
            </a:pathLst>
          </a:custGeom>
          <a:ln w="19812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943091" y="3005785"/>
            <a:ext cx="610109" cy="20967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1250" b="1" spc="-30" dirty="0">
                <a:latin typeface="Arial"/>
                <a:cs typeface="Arial"/>
              </a:rPr>
              <a:t>ЖИЫН</a:t>
            </a:r>
          </a:p>
        </p:txBody>
      </p:sp>
      <p:grpSp>
        <p:nvGrpSpPr>
          <p:cNvPr id="36" name="object 36"/>
          <p:cNvGrpSpPr/>
          <p:nvPr/>
        </p:nvGrpSpPr>
        <p:grpSpPr>
          <a:xfrm>
            <a:off x="3185160" y="670559"/>
            <a:ext cx="3133725" cy="2273935"/>
            <a:chOff x="3185160" y="670559"/>
            <a:chExt cx="3133725" cy="2273935"/>
          </a:xfrm>
        </p:grpSpPr>
        <p:pic>
          <p:nvPicPr>
            <p:cNvPr id="37" name="object 3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85160" y="2764536"/>
              <a:ext cx="210312" cy="17983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39056" y="2753867"/>
              <a:ext cx="210312" cy="18135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08192" y="2764536"/>
              <a:ext cx="210312" cy="179831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89732" y="1717548"/>
              <a:ext cx="231647" cy="28955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21380" y="670559"/>
              <a:ext cx="172212" cy="172212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578307" y="4523333"/>
            <a:ext cx="8084820" cy="3783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1050" b="1" spc="-5" dirty="0" smtClean="0">
                <a:solidFill>
                  <a:srgbClr val="001F5F"/>
                </a:solidFill>
                <a:latin typeface="Arial"/>
                <a:cs typeface="Arial"/>
              </a:rPr>
              <a:t>*</a:t>
            </a:r>
            <a:r>
              <a:rPr lang="kk-KZ" sz="105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kk-KZ" sz="1050" b="1" spc="-5" dirty="0">
                <a:solidFill>
                  <a:srgbClr val="00B050"/>
                </a:solidFill>
                <a:latin typeface="Arial"/>
                <a:cs typeface="Arial"/>
              </a:rPr>
              <a:t>КЕҢЕС ТӨРАҒАСЫ </a:t>
            </a:r>
            <a:r>
              <a:rPr lang="kk-KZ" sz="1050" b="1" spc="-5" dirty="0" smtClean="0">
                <a:solidFill>
                  <a:srgbClr val="001F5F"/>
                </a:solidFill>
                <a:latin typeface="Arial"/>
                <a:cs typeface="Arial"/>
              </a:rPr>
              <a:t>лауазымы – </a:t>
            </a:r>
            <a:r>
              <a:rPr lang="kk-KZ" sz="1050" b="1" spc="-5" dirty="0" smtClean="0">
                <a:solidFill>
                  <a:srgbClr val="00B050"/>
                </a:solidFill>
                <a:latin typeface="Arial"/>
                <a:cs typeface="Arial"/>
              </a:rPr>
              <a:t>ТҰРАҚТЫ</a:t>
            </a:r>
            <a:r>
              <a:rPr sz="1000" b="1" spc="-15" dirty="0" smtClean="0">
                <a:solidFill>
                  <a:srgbClr val="001F5F"/>
                </a:solidFill>
                <a:latin typeface="Arial"/>
                <a:cs typeface="Arial"/>
              </a:rPr>
              <a:t>,</a:t>
            </a:r>
            <a:r>
              <a:rPr sz="1000" b="1" spc="65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ru-RU" sz="1000" b="1" spc="65" dirty="0">
                <a:solidFill>
                  <a:srgbClr val="001F5F"/>
                </a:solidFill>
                <a:latin typeface="Arial"/>
                <a:cs typeface="Arial"/>
              </a:rPr>
              <a:t>оның </a:t>
            </a:r>
            <a:r>
              <a:rPr lang="ru-RU" sz="1000" b="1" spc="65" dirty="0" err="1">
                <a:solidFill>
                  <a:srgbClr val="001F5F"/>
                </a:solidFill>
                <a:latin typeface="Arial"/>
                <a:cs typeface="Arial"/>
              </a:rPr>
              <a:t>жалақысының</a:t>
            </a:r>
            <a:r>
              <a:rPr lang="ru-RU" sz="1000" b="1" spc="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ru-RU" sz="1000" b="1" spc="65" dirty="0" err="1">
                <a:solidFill>
                  <a:srgbClr val="001F5F"/>
                </a:solidFill>
                <a:latin typeface="Arial"/>
                <a:cs typeface="Arial"/>
              </a:rPr>
              <a:t>мөлшері</a:t>
            </a:r>
            <a:r>
              <a:rPr lang="ru-RU" sz="1000" b="1" spc="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ru-RU" sz="1000" b="1" spc="65" dirty="0" err="1">
                <a:solidFill>
                  <a:srgbClr val="001F5F"/>
                </a:solidFill>
                <a:latin typeface="Arial"/>
                <a:cs typeface="Arial"/>
              </a:rPr>
              <a:t>ауылдық</a:t>
            </a:r>
            <a:r>
              <a:rPr lang="ru-RU" sz="1000" b="1" spc="65" dirty="0">
                <a:solidFill>
                  <a:srgbClr val="001F5F"/>
                </a:solidFill>
                <a:latin typeface="Arial"/>
                <a:cs typeface="Arial"/>
              </a:rPr>
              <a:t> округ </a:t>
            </a:r>
            <a:r>
              <a:rPr lang="ru-RU" sz="1000" b="1" spc="65" dirty="0" err="1">
                <a:solidFill>
                  <a:srgbClr val="001F5F"/>
                </a:solidFill>
                <a:latin typeface="Arial"/>
                <a:cs typeface="Arial"/>
              </a:rPr>
              <a:t>әкімі</a:t>
            </a:r>
            <a:r>
              <a:rPr lang="ru-RU" sz="1000" b="1" spc="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ru-RU" sz="1000" b="1" spc="65" dirty="0" err="1">
                <a:solidFill>
                  <a:srgbClr val="001F5F"/>
                </a:solidFill>
                <a:latin typeface="Arial"/>
                <a:cs typeface="Arial"/>
              </a:rPr>
              <a:t>аппаратының</a:t>
            </a:r>
            <a:r>
              <a:rPr lang="ru-RU" sz="1000" b="1" spc="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</a:p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lang="ru-RU" sz="1000" b="1" spc="65" dirty="0" err="1">
                <a:solidFill>
                  <a:srgbClr val="001F5F"/>
                </a:solidFill>
                <a:latin typeface="Arial"/>
                <a:cs typeface="Arial"/>
              </a:rPr>
              <a:t>құрылымдық</a:t>
            </a:r>
            <a:r>
              <a:rPr lang="ru-RU" sz="1000" b="1" spc="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ru-RU" sz="1000" b="1" spc="65" dirty="0" err="1">
                <a:solidFill>
                  <a:srgbClr val="001F5F"/>
                </a:solidFill>
                <a:latin typeface="Arial"/>
                <a:cs typeface="Arial"/>
              </a:rPr>
              <a:t>бөлімшесі</a:t>
            </a:r>
            <a:r>
              <a:rPr lang="ru-RU" sz="1000" b="1" spc="65" dirty="0">
                <a:solidFill>
                  <a:srgbClr val="001F5F"/>
                </a:solidFill>
                <a:latin typeface="Arial"/>
                <a:cs typeface="Arial"/>
              </a:rPr>
              <a:t> басшысының </a:t>
            </a:r>
            <a:r>
              <a:rPr lang="ru-RU" sz="1000" b="1" spc="65" dirty="0" err="1">
                <a:solidFill>
                  <a:srgbClr val="001F5F"/>
                </a:solidFill>
                <a:latin typeface="Arial"/>
                <a:cs typeface="Arial"/>
              </a:rPr>
              <a:t>жалақысына</a:t>
            </a:r>
            <a:r>
              <a:rPr lang="ru-RU" sz="1000" b="1" spc="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ru-RU" sz="1000" b="1" spc="65" dirty="0" err="1">
                <a:solidFill>
                  <a:srgbClr val="001F5F"/>
                </a:solidFill>
                <a:latin typeface="Arial"/>
                <a:cs typeface="Arial"/>
              </a:rPr>
              <a:t>теңестірілетін</a:t>
            </a:r>
            <a:r>
              <a:rPr lang="ru-RU" sz="1000" b="1" spc="65" dirty="0">
                <a:solidFill>
                  <a:srgbClr val="001F5F"/>
                </a:solidFill>
                <a:latin typeface="Arial"/>
                <a:cs typeface="Arial"/>
              </a:rPr>
              <a:t> болады </a:t>
            </a:r>
            <a:r>
              <a:rPr sz="1000" b="1" spc="15" dirty="0" smtClean="0">
                <a:solidFill>
                  <a:srgbClr val="001F5F"/>
                </a:solidFill>
                <a:latin typeface="Arial"/>
                <a:cs typeface="Arial"/>
              </a:rPr>
              <a:t>(</a:t>
            </a:r>
            <a:r>
              <a:rPr sz="1250" b="1" spc="20" dirty="0" smtClean="0">
                <a:solidFill>
                  <a:srgbClr val="00AF50"/>
                </a:solidFill>
                <a:latin typeface="Arial"/>
                <a:cs typeface="Arial"/>
              </a:rPr>
              <a:t>263</a:t>
            </a:r>
            <a:r>
              <a:rPr sz="1250" b="1" spc="-80" dirty="0" smtClean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lang="ru-RU" sz="1000" b="1" spc="-5" dirty="0" smtClean="0">
                <a:solidFill>
                  <a:srgbClr val="00AF50"/>
                </a:solidFill>
                <a:latin typeface="Arial"/>
                <a:cs typeface="Arial"/>
              </a:rPr>
              <a:t>мы</a:t>
            </a:r>
            <a:r>
              <a:rPr lang="kk-KZ" sz="1000" b="1" spc="-5" dirty="0" smtClean="0">
                <a:solidFill>
                  <a:srgbClr val="00AF50"/>
                </a:solidFill>
                <a:latin typeface="Arial"/>
                <a:cs typeface="Arial"/>
              </a:rPr>
              <a:t>ң</a:t>
            </a:r>
            <a:r>
              <a:rPr sz="1000" b="1" dirty="0" smtClean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lang="ru-RU" sz="1000" b="1" spc="-10" dirty="0">
                <a:solidFill>
                  <a:srgbClr val="00AF50"/>
                </a:solidFill>
                <a:latin typeface="Arial"/>
                <a:cs typeface="Arial"/>
              </a:rPr>
              <a:t>т</a:t>
            </a:r>
            <a:r>
              <a:rPr sz="1000" b="1" spc="-10" dirty="0" smtClean="0">
                <a:solidFill>
                  <a:srgbClr val="00AF50"/>
                </a:solidFill>
                <a:latin typeface="Arial"/>
                <a:cs typeface="Arial"/>
              </a:rPr>
              <a:t>е</a:t>
            </a:r>
            <a:r>
              <a:rPr lang="kk-KZ" sz="1000" b="1" spc="-10" dirty="0" smtClean="0">
                <a:solidFill>
                  <a:srgbClr val="00AF50"/>
                </a:solidFill>
                <a:latin typeface="Arial"/>
                <a:cs typeface="Arial"/>
              </a:rPr>
              <a:t>ң</a:t>
            </a:r>
            <a:r>
              <a:rPr sz="1000" b="1" spc="-10" dirty="0" smtClean="0">
                <a:solidFill>
                  <a:srgbClr val="00AF50"/>
                </a:solidFill>
                <a:latin typeface="Arial"/>
                <a:cs typeface="Arial"/>
              </a:rPr>
              <a:t>ге</a:t>
            </a:r>
            <a:r>
              <a:rPr lang="kk-KZ" sz="1000" b="1" spc="-10" dirty="0" smtClean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lang="kk-KZ" sz="1000" b="1" spc="-1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мөлшерінде</a:t>
            </a:r>
            <a:r>
              <a:rPr sz="1000" b="1" spc="-1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)</a:t>
            </a:r>
            <a:endParaRPr sz="1000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913241" y="4911198"/>
            <a:ext cx="203835" cy="17716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50"/>
              </a:spcBef>
            </a:pPr>
            <a:r>
              <a:rPr sz="900" spc="-5" dirty="0">
                <a:latin typeface="Microsoft Sans Serif"/>
                <a:cs typeface="Microsoft Sans Serif"/>
              </a:rPr>
              <a:t>1</a:t>
            </a:r>
            <a:endParaRPr sz="9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" y="1153617"/>
            <a:ext cx="8740140" cy="363016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53390" y="1393063"/>
            <a:ext cx="8585835" cy="323909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5265" indent="-20320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215900" algn="l"/>
              </a:tabLst>
            </a:pPr>
            <a:r>
              <a:rPr lang="ru-RU" sz="1200" spc="-5" dirty="0">
                <a:latin typeface="Arial" panose="020B0604020202020204" pitchFamily="34" charset="0"/>
                <a:cs typeface="Arial" panose="020B0604020202020204" pitchFamily="34" charset="0"/>
              </a:rPr>
              <a:t>а/о бюджеттін және оның атқарылуы туралы </a:t>
            </a:r>
            <a:r>
              <a:rPr lang="ru-RU" sz="1200" spc="-5" dirty="0" err="1">
                <a:latin typeface="Arial" panose="020B0604020202020204" pitchFamily="34" charset="0"/>
                <a:cs typeface="Arial" panose="020B0604020202020204" pitchFamily="34" charset="0"/>
              </a:rPr>
              <a:t>есепті</a:t>
            </a:r>
            <a:r>
              <a:rPr lang="ru-RU" sz="1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бекіту</a:t>
            </a:r>
            <a:r>
              <a:rPr lang="ru-RU" sz="1200" spc="-5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бюджеттің</a:t>
            </a:r>
            <a:r>
              <a:rPr lang="ru-RU" sz="12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атқарылуы </a:t>
            </a:r>
            <a:r>
              <a:rPr lang="ru-RU" sz="12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бақылау</a:t>
            </a:r>
            <a:endParaRPr lang="ru-RU" sz="120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265" indent="-203200">
              <a:lnSpc>
                <a:spcPct val="100000"/>
              </a:lnSpc>
              <a:spcBef>
                <a:spcPts val="1030"/>
              </a:spcBef>
              <a:buFont typeface="Wingdings"/>
              <a:buChar char=""/>
              <a:tabLst>
                <a:tab pos="215900" algn="l"/>
              </a:tabLst>
            </a:pPr>
            <a:r>
              <a:rPr lang="ru-RU" sz="1200" spc="-5" dirty="0">
                <a:latin typeface="Arial" panose="020B0604020202020204" pitchFamily="34" charset="0"/>
                <a:cs typeface="Arial" panose="020B0604020202020204" pitchFamily="34" charset="0"/>
              </a:rPr>
              <a:t>жергілікті </a:t>
            </a:r>
            <a:r>
              <a:rPr lang="ru-RU" sz="1200" spc="-5" dirty="0" err="1">
                <a:latin typeface="Arial" panose="020B0604020202020204" pitchFamily="34" charset="0"/>
                <a:cs typeface="Arial" panose="020B0604020202020204" pitchFamily="34" charset="0"/>
              </a:rPr>
              <a:t>қоғамдастықты</a:t>
            </a:r>
            <a:r>
              <a:rPr lang="ru-RU" sz="1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spc="-5" dirty="0" err="1">
                <a:latin typeface="Arial" panose="020B0604020202020204" pitchFamily="34" charset="0"/>
                <a:cs typeface="Arial" panose="020B0604020202020204" pitchFamily="34" charset="0"/>
              </a:rPr>
              <a:t>дамыту</a:t>
            </a:r>
            <a:r>
              <a:rPr lang="ru-RU" sz="1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spc="-5" dirty="0" err="1">
                <a:latin typeface="Arial" panose="020B0604020202020204" pitchFamily="34" charset="0"/>
                <a:cs typeface="Arial" panose="020B0604020202020204" pitchFamily="34" charset="0"/>
              </a:rPr>
              <a:t>бағдарламаларын</a:t>
            </a:r>
            <a:r>
              <a:rPr lang="ru-RU" sz="1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spc="-5" dirty="0" err="1">
                <a:latin typeface="Arial" panose="020B0604020202020204" pitchFamily="34" charset="0"/>
                <a:cs typeface="Arial" panose="020B0604020202020204" pitchFamily="34" charset="0"/>
              </a:rPr>
              <a:t>бекіту</a:t>
            </a:r>
            <a:endParaRPr lang="ru-RU" sz="120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265" indent="-203200">
              <a:lnSpc>
                <a:spcPct val="100000"/>
              </a:lnSpc>
              <a:spcBef>
                <a:spcPts val="1030"/>
              </a:spcBef>
              <a:buFont typeface="Wingdings"/>
              <a:buChar char=""/>
              <a:tabLst>
                <a:tab pos="215900" algn="l"/>
              </a:tabLst>
            </a:pPr>
            <a:r>
              <a:rPr lang="ru-RU" sz="1200" spc="-5" dirty="0" err="1">
                <a:latin typeface="Arial" panose="020B0604020202020204" pitchFamily="34" charset="0"/>
                <a:cs typeface="Arial" panose="020B0604020202020204" pitchFamily="34" charset="0"/>
              </a:rPr>
              <a:t>әкім</a:t>
            </a:r>
            <a:r>
              <a:rPr lang="ru-RU" sz="1200" spc="-5" dirty="0">
                <a:latin typeface="Arial" panose="020B0604020202020204" pitchFamily="34" charset="0"/>
                <a:cs typeface="Arial" panose="020B0604020202020204" pitchFamily="34" charset="0"/>
              </a:rPr>
              <a:t> аппараты а/о </a:t>
            </a:r>
            <a:r>
              <a:rPr lang="ru-RU" sz="1200" spc="-5" dirty="0" err="1">
                <a:latin typeface="Arial" panose="020B0604020202020204" pitchFamily="34" charset="0"/>
                <a:cs typeface="Arial" panose="020B0604020202020204" pitchFamily="34" charset="0"/>
              </a:rPr>
              <a:t>ақылы</a:t>
            </a:r>
            <a:r>
              <a:rPr lang="ru-RU" sz="1200" spc="-5" dirty="0">
                <a:latin typeface="Arial" panose="020B0604020202020204" pitchFamily="34" charset="0"/>
                <a:cs typeface="Arial" panose="020B0604020202020204" pitchFamily="34" charset="0"/>
              </a:rPr>
              <a:t> негізде </a:t>
            </a:r>
            <a:r>
              <a:rPr lang="ru-RU" sz="1200" spc="-5" dirty="0" err="1">
                <a:latin typeface="Arial" panose="020B0604020202020204" pitchFamily="34" charset="0"/>
                <a:cs typeface="Arial" panose="020B0604020202020204" pitchFamily="34" charset="0"/>
              </a:rPr>
              <a:t>көрсететін</a:t>
            </a:r>
            <a:r>
              <a:rPr lang="ru-RU" sz="1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spc="-5" dirty="0" err="1">
                <a:latin typeface="Arial" panose="020B0604020202020204" pitchFamily="34" charset="0"/>
                <a:cs typeface="Arial" panose="020B0604020202020204" pitchFamily="34" charset="0"/>
              </a:rPr>
              <a:t>қызметтер</a:t>
            </a:r>
            <a:r>
              <a:rPr lang="ru-RU" sz="1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spc="-5" dirty="0" err="1">
                <a:latin typeface="Arial" panose="020B0604020202020204" pitchFamily="34" charset="0"/>
                <a:cs typeface="Arial" panose="020B0604020202020204" pitchFamily="34" charset="0"/>
              </a:rPr>
              <a:t>түрлерінің</a:t>
            </a:r>
            <a:r>
              <a:rPr lang="ru-RU" sz="1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spc="-5" dirty="0" err="1">
                <a:latin typeface="Arial" panose="020B0604020202020204" pitchFamily="34" charset="0"/>
                <a:cs typeface="Arial" panose="020B0604020202020204" pitchFamily="34" charset="0"/>
              </a:rPr>
              <a:t>тізбесін</a:t>
            </a:r>
            <a:r>
              <a:rPr lang="ru-RU" sz="1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spc="-5" dirty="0" err="1">
                <a:latin typeface="Arial" panose="020B0604020202020204" pitchFamily="34" charset="0"/>
                <a:cs typeface="Arial" panose="020B0604020202020204" pitchFamily="34" charset="0"/>
              </a:rPr>
              <a:t>бекіту</a:t>
            </a:r>
            <a:endParaRPr lang="ru-RU" sz="120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265" indent="-203200">
              <a:lnSpc>
                <a:spcPct val="100000"/>
              </a:lnSpc>
              <a:spcBef>
                <a:spcPts val="1030"/>
              </a:spcBef>
              <a:buFont typeface="Wingdings"/>
              <a:buChar char=""/>
              <a:tabLst>
                <a:tab pos="215900" algn="l"/>
              </a:tabLst>
            </a:pPr>
            <a:r>
              <a:rPr lang="kk-KZ" sz="1200" dirty="0">
                <a:latin typeface="Arial" panose="020B0604020202020204" pitchFamily="34" charset="0"/>
                <a:cs typeface="Arial" panose="020B0604020202020204" pitchFamily="34" charset="0"/>
              </a:rPr>
              <a:t>әкім аппараты а/о ақылы негізде қызмет көрсеткен қезде еңбекке ақы төлеудің кесімді бағасын келісу</a:t>
            </a:r>
          </a:p>
          <a:p>
            <a:pPr marL="215265" indent="-203200">
              <a:lnSpc>
                <a:spcPct val="100000"/>
              </a:lnSpc>
              <a:spcBef>
                <a:spcPts val="1030"/>
              </a:spcBef>
              <a:buFont typeface="Wingdings"/>
              <a:buChar char=""/>
              <a:tabLst>
                <a:tab pos="215900" algn="l"/>
              </a:tabLst>
            </a:pPr>
            <a:r>
              <a:rPr lang="kk-KZ" sz="1200" spc="-5" dirty="0">
                <a:latin typeface="Arial" panose="020B0604020202020204" pitchFamily="34" charset="0"/>
                <a:cs typeface="Arial" panose="020B0604020202020204" pitchFamily="34" charset="0"/>
              </a:rPr>
              <a:t>елді мекендердің аумақтарын абаттандырудың қағидаларын бекіту</a:t>
            </a:r>
          </a:p>
          <a:p>
            <a:pPr marL="215265" indent="-203200">
              <a:lnSpc>
                <a:spcPct val="100000"/>
              </a:lnSpc>
              <a:spcBef>
                <a:spcPts val="1035"/>
              </a:spcBef>
              <a:buFont typeface="Wingdings"/>
              <a:buChar char=""/>
              <a:tabLst>
                <a:tab pos="215900" algn="l"/>
              </a:tabLs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көше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саудасы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орындарын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айқындау,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мерекелік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іс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-шаралар және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конкурстар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өткізу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15265" marR="5715" indent="-203200" algn="just">
              <a:lnSpc>
                <a:spcPct val="148100"/>
              </a:lnSpc>
              <a:spcBef>
                <a:spcPts val="425"/>
              </a:spcBef>
              <a:buFont typeface="Wingdings"/>
              <a:buChar char=""/>
              <a:tabLst>
                <a:tab pos="215900" algn="l"/>
              </a:tabLst>
            </a:pPr>
            <a:r>
              <a:rPr lang="kk-KZ" sz="1200" spc="-10" dirty="0">
                <a:latin typeface="Arial" panose="020B0604020202020204" pitchFamily="34" charset="0"/>
                <a:cs typeface="Arial" panose="020B0604020202020204" pitchFamily="34" charset="0"/>
              </a:rPr>
              <a:t>жергілікті маңызы бар жалпы мәселелер бойынша басқа елді мекендермен ынтымақтастық туралы келісімдер жасасу </a:t>
            </a:r>
            <a:r>
              <a:rPr lang="kk-KZ" sz="1200" i="1" spc="-10" dirty="0">
                <a:latin typeface="Arial" panose="020B0604020202020204" pitchFamily="34" charset="0"/>
                <a:cs typeface="Arial" panose="020B0604020202020204" pitchFamily="34" charset="0"/>
              </a:rPr>
              <a:t>(төтенше жағдай туындаған жағдайда өзара </a:t>
            </a:r>
            <a:r>
              <a:rPr lang="kk-KZ" sz="1200" i="1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көмек, </a:t>
            </a:r>
            <a:r>
              <a:rPr lang="kk-KZ" sz="1200" i="1" spc="-10" dirty="0">
                <a:latin typeface="Arial" panose="020B0604020202020204" pitchFamily="34" charset="0"/>
                <a:cs typeface="Arial" panose="020B0604020202020204" pitchFamily="34" charset="0"/>
              </a:rPr>
              <a:t>арнайы техниканы сатып алу., коммуникацияларды жөндеу және салу, ортақ орман, су, жер қорын пайдалану, </a:t>
            </a:r>
            <a:r>
              <a:rPr lang="kk-KZ" sz="1200" i="1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және </a:t>
            </a:r>
            <a:r>
              <a:rPr lang="kk-KZ" sz="1200" i="1" spc="-10" dirty="0">
                <a:latin typeface="Arial" panose="020B0604020202020204" pitchFamily="34" charset="0"/>
                <a:cs typeface="Arial" panose="020B0604020202020204" pitchFamily="34" charset="0"/>
              </a:rPr>
              <a:t>т.б.)</a:t>
            </a:r>
          </a:p>
          <a:p>
            <a:pPr marL="215265" marR="5080" indent="-203200" algn="just">
              <a:lnSpc>
                <a:spcPct val="149500"/>
              </a:lnSpc>
              <a:spcBef>
                <a:spcPts val="370"/>
              </a:spcBef>
              <a:buFont typeface="Wingdings"/>
              <a:buChar char=""/>
              <a:tabLst>
                <a:tab pos="215900" algn="l"/>
              </a:tabLst>
            </a:pPr>
            <a:r>
              <a:rPr lang="ru-RU" sz="1200" spc="-5" dirty="0" err="1">
                <a:latin typeface="Arial" panose="020B0604020202020204" pitchFamily="34" charset="0"/>
                <a:cs typeface="Arial" panose="020B0604020202020204" pitchFamily="34" charset="0"/>
              </a:rPr>
              <a:t>аудан</a:t>
            </a:r>
            <a:r>
              <a:rPr lang="ru-RU" sz="1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spc="-5" dirty="0" err="1">
                <a:latin typeface="Arial" panose="020B0604020202020204" pitchFamily="34" charset="0"/>
                <a:cs typeface="Arial" panose="020B0604020202020204" pitchFamily="34" charset="0"/>
              </a:rPr>
              <a:t>әкіміне</a:t>
            </a:r>
            <a:r>
              <a:rPr lang="ru-RU" sz="1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spc="-5" dirty="0" err="1">
                <a:latin typeface="Arial" panose="020B0604020202020204" pitchFamily="34" charset="0"/>
                <a:cs typeface="Arial" panose="020B0604020202020204" pitchFamily="34" charset="0"/>
              </a:rPr>
              <a:t>тәртіптік</a:t>
            </a:r>
            <a:r>
              <a:rPr lang="ru-RU" sz="1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spc="-5" dirty="0" err="1">
                <a:latin typeface="Arial" panose="020B0604020202020204" pitchFamily="34" charset="0"/>
                <a:cs typeface="Arial" panose="020B0604020202020204" pitchFamily="34" charset="0"/>
              </a:rPr>
              <a:t>жауапкершілікке</a:t>
            </a:r>
            <a:r>
              <a:rPr lang="ru-RU" sz="1200" spc="-5" dirty="0">
                <a:latin typeface="Arial" panose="020B0604020202020204" pitchFamily="34" charset="0"/>
                <a:cs typeface="Arial" panose="020B0604020202020204" pitchFamily="34" charset="0"/>
              </a:rPr>
              <a:t> тарту туралы </a:t>
            </a:r>
            <a:r>
              <a:rPr lang="ru-RU" sz="1200" spc="-5" dirty="0" err="1">
                <a:latin typeface="Arial" panose="020B0604020202020204" pitchFamily="34" charset="0"/>
                <a:cs typeface="Arial" panose="020B0604020202020204" pitchFamily="34" charset="0"/>
              </a:rPr>
              <a:t>ұсыныс</a:t>
            </a:r>
            <a:r>
              <a:rPr lang="ru-RU" sz="1200" spc="-5" dirty="0">
                <a:latin typeface="Arial" panose="020B0604020202020204" pitchFamily="34" charset="0"/>
                <a:cs typeface="Arial" panose="020B0604020202020204" pitchFamily="34" charset="0"/>
              </a:rPr>
              <a:t> енгізу, сондай-ақ мәслихат </a:t>
            </a:r>
            <a:r>
              <a:rPr lang="ru-RU" sz="1200" spc="-5" dirty="0" err="1">
                <a:latin typeface="Arial" panose="020B0604020202020204" pitchFamily="34" charset="0"/>
                <a:cs typeface="Arial" panose="020B0604020202020204" pitchFamily="34" charset="0"/>
              </a:rPr>
              <a:t>алдында</a:t>
            </a:r>
            <a:r>
              <a:rPr lang="ru-RU" sz="1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spc="-5" dirty="0" err="1">
                <a:latin typeface="Arial" panose="020B0604020202020204" pitchFamily="34" charset="0"/>
                <a:cs typeface="Arial" panose="020B0604020202020204" pitchFamily="34" charset="0"/>
              </a:rPr>
              <a:t>тиісті</a:t>
            </a:r>
            <a:r>
              <a:rPr lang="ru-RU" sz="1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spc="-5" dirty="0" err="1">
                <a:latin typeface="Arial" panose="020B0604020202020204" pitchFamily="34" charset="0"/>
                <a:cs typeface="Arial" panose="020B0604020202020204" pitchFamily="34" charset="0"/>
              </a:rPr>
              <a:t>әкімшілік-аумақтық</a:t>
            </a:r>
            <a:r>
              <a:rPr lang="ru-RU" sz="1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spc="-5" dirty="0" err="1">
                <a:latin typeface="Arial" panose="020B0604020202020204" pitchFamily="34" charset="0"/>
                <a:cs typeface="Arial" panose="020B0604020202020204" pitchFamily="34" charset="0"/>
              </a:rPr>
              <a:t>бірліктің</a:t>
            </a:r>
            <a:r>
              <a:rPr lang="ru-RU" sz="1200" spc="-5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spc="-5" dirty="0" err="1">
                <a:latin typeface="Arial" panose="020B0604020202020204" pitchFamily="34" charset="0"/>
                <a:cs typeface="Arial" panose="020B0604020202020204" pitchFamily="34" charset="0"/>
              </a:rPr>
              <a:t>әкімін</a:t>
            </a:r>
            <a:r>
              <a:rPr lang="ru-RU" sz="1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spc="-5" dirty="0" err="1">
                <a:latin typeface="Arial" panose="020B0604020202020204" pitchFamily="34" charset="0"/>
                <a:cs typeface="Arial" panose="020B0604020202020204" pitchFamily="34" charset="0"/>
              </a:rPr>
              <a:t>қызметтен</a:t>
            </a:r>
            <a:r>
              <a:rPr lang="ru-RU" sz="1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spc="-5" dirty="0" err="1">
                <a:latin typeface="Arial" panose="020B0604020202020204" pitchFamily="34" charset="0"/>
                <a:cs typeface="Arial" panose="020B0604020202020204" pitchFamily="34" charset="0"/>
              </a:rPr>
              <a:t>босату</a:t>
            </a:r>
            <a:r>
              <a:rPr lang="ru-RU" sz="1200" spc="-5" dirty="0">
                <a:latin typeface="Arial" panose="020B0604020202020204" pitchFamily="34" charset="0"/>
                <a:cs typeface="Arial" panose="020B0604020202020204" pitchFamily="34" charset="0"/>
              </a:rPr>
              <a:t> туралы </a:t>
            </a:r>
            <a:r>
              <a:rPr lang="ru-RU" sz="1200" spc="-5" dirty="0" err="1">
                <a:latin typeface="Arial" panose="020B0604020202020204" pitchFamily="34" charset="0"/>
                <a:cs typeface="Arial" panose="020B0604020202020204" pitchFamily="34" charset="0"/>
              </a:rPr>
              <a:t>мәселеге</a:t>
            </a:r>
            <a:r>
              <a:rPr lang="ru-RU" sz="1200" spc="-5" dirty="0">
                <a:latin typeface="Arial" panose="020B0604020202020204" pitchFamily="34" charset="0"/>
                <a:cs typeface="Arial" panose="020B0604020202020204" pitchFamily="34" charset="0"/>
              </a:rPr>
              <a:t> бастамашылық жасау және </a:t>
            </a:r>
            <a:r>
              <a:rPr lang="ru-RU" sz="12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т.б</a:t>
            </a:r>
            <a:endParaRPr lang="ru-RU" sz="1200" spc="-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5260" y="1153667"/>
            <a:ext cx="8740140" cy="3630295"/>
          </a:xfrm>
          <a:custGeom>
            <a:avLst/>
            <a:gdLst/>
            <a:ahLst/>
            <a:cxnLst/>
            <a:rect l="l" t="t" r="r" b="b"/>
            <a:pathLst>
              <a:path w="8740140" h="3630295">
                <a:moveTo>
                  <a:pt x="8740140" y="3585972"/>
                </a:moveTo>
                <a:lnTo>
                  <a:pt x="0" y="3585972"/>
                </a:lnTo>
                <a:lnTo>
                  <a:pt x="0" y="3630168"/>
                </a:lnTo>
                <a:lnTo>
                  <a:pt x="8740140" y="3630168"/>
                </a:lnTo>
                <a:lnTo>
                  <a:pt x="8740140" y="3585972"/>
                </a:lnTo>
                <a:close/>
              </a:path>
              <a:path w="8740140" h="3630295">
                <a:moveTo>
                  <a:pt x="8740140" y="0"/>
                </a:moveTo>
                <a:lnTo>
                  <a:pt x="0" y="0"/>
                </a:lnTo>
                <a:lnTo>
                  <a:pt x="0" y="44196"/>
                </a:lnTo>
                <a:lnTo>
                  <a:pt x="8740140" y="44196"/>
                </a:lnTo>
                <a:lnTo>
                  <a:pt x="8740140" y="0"/>
                </a:lnTo>
                <a:close/>
              </a:path>
            </a:pathLst>
          </a:custGeom>
          <a:solidFill>
            <a:srgbClr val="FADD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1" y="46710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3492" y="0"/>
                </a:lnTo>
              </a:path>
            </a:pathLst>
          </a:custGeom>
          <a:ln w="28956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3954" y="524713"/>
            <a:ext cx="532765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kk-KZ" sz="1400" b="1" spc="-10" dirty="0">
                <a:solidFill>
                  <a:srgbClr val="001F5F"/>
                </a:solidFill>
                <a:latin typeface="Arial"/>
                <a:cs typeface="Arial"/>
              </a:rPr>
              <a:t> Кеңеске келесі өкілеттіктер беру </a:t>
            </a:r>
            <a:r>
              <a:rPr lang="kk-KZ" sz="1400" b="1" spc="-10" dirty="0" smtClean="0">
                <a:solidFill>
                  <a:srgbClr val="001F5F"/>
                </a:solidFill>
                <a:latin typeface="Arial"/>
                <a:cs typeface="Arial"/>
              </a:rPr>
              <a:t>ұсынылады</a:t>
            </a:r>
            <a:r>
              <a:rPr sz="1400" b="1" spc="-10" dirty="0" smtClean="0">
                <a:solidFill>
                  <a:srgbClr val="001F5F"/>
                </a:solidFill>
                <a:latin typeface="Arial"/>
                <a:cs typeface="Arial"/>
              </a:rPr>
              <a:t>: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5165" y="805433"/>
            <a:ext cx="2599690" cy="0"/>
          </a:xfrm>
          <a:custGeom>
            <a:avLst/>
            <a:gdLst/>
            <a:ahLst/>
            <a:cxnLst/>
            <a:rect l="l" t="t" r="r" b="b"/>
            <a:pathLst>
              <a:path w="2599690">
                <a:moveTo>
                  <a:pt x="0" y="0"/>
                </a:moveTo>
                <a:lnTo>
                  <a:pt x="2599182" y="0"/>
                </a:lnTo>
              </a:path>
            </a:pathLst>
          </a:custGeom>
          <a:ln w="2895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5165" y="881633"/>
            <a:ext cx="2148205" cy="0"/>
          </a:xfrm>
          <a:custGeom>
            <a:avLst/>
            <a:gdLst/>
            <a:ahLst/>
            <a:cxnLst/>
            <a:rect l="l" t="t" r="r" b="b"/>
            <a:pathLst>
              <a:path w="2148205">
                <a:moveTo>
                  <a:pt x="0" y="0"/>
                </a:moveTo>
                <a:lnTo>
                  <a:pt x="2148078" y="0"/>
                </a:lnTo>
              </a:path>
            </a:pathLst>
          </a:custGeom>
          <a:ln w="28956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464944" y="60705"/>
            <a:ext cx="6459856" cy="362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u="none" spc="65" dirty="0"/>
              <a:t>Кеңес – жергілікті өзін-өзі басқару </a:t>
            </a:r>
            <a:r>
              <a:rPr lang="ru-RU" u="none" spc="65" dirty="0" smtClean="0"/>
              <a:t>органы</a:t>
            </a:r>
            <a:endParaRPr u="none" spc="70" dirty="0"/>
          </a:p>
        </p:txBody>
      </p:sp>
      <p:sp>
        <p:nvSpPr>
          <p:cNvPr id="10" name="object 10"/>
          <p:cNvSpPr txBox="1"/>
          <p:nvPr/>
        </p:nvSpPr>
        <p:spPr>
          <a:xfrm>
            <a:off x="8913241" y="4911198"/>
            <a:ext cx="203835" cy="17716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50"/>
              </a:spcBef>
            </a:pPr>
            <a:r>
              <a:rPr sz="900" spc="-5" dirty="0">
                <a:latin typeface="Microsoft Sans Serif"/>
                <a:cs typeface="Microsoft Sans Serif"/>
              </a:rPr>
              <a:t>2</a:t>
            </a:r>
            <a:endParaRPr sz="9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9790"/>
            <a:ext cx="9170924" cy="66300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  <a:tabLst>
                <a:tab pos="9156700" algn="l"/>
              </a:tabLst>
            </a:pPr>
            <a:r>
              <a:rPr lang="ru-RU" sz="2100" u="none" spc="65" dirty="0"/>
              <a:t>Ауыл </a:t>
            </a:r>
            <a:r>
              <a:rPr lang="ru-RU" sz="2100" u="none" spc="65" dirty="0" err="1"/>
              <a:t>әкімі</a:t>
            </a:r>
            <a:r>
              <a:rPr lang="ru-RU" sz="2100" u="none" spc="65" dirty="0"/>
              <a:t> және оның </a:t>
            </a:r>
            <a:r>
              <a:rPr lang="ru-RU" sz="2100" u="none" spc="65" dirty="0" err="1"/>
              <a:t>аппаратының</a:t>
            </a:r>
            <a:r>
              <a:rPr lang="ru-RU" sz="2100" u="none" spc="65" dirty="0"/>
              <a:t> </a:t>
            </a:r>
            <a:r>
              <a:rPr lang="ru-RU" sz="2100" u="none" spc="65" dirty="0" err="1"/>
              <a:t>қосымша</a:t>
            </a:r>
            <a:r>
              <a:rPr lang="ru-RU" sz="2100" u="none" spc="65" dirty="0"/>
              <a:t> </a:t>
            </a:r>
            <a:r>
              <a:rPr lang="ru-RU" sz="2100" u="none" spc="65" dirty="0" err="1"/>
              <a:t>функциялары</a:t>
            </a:r>
            <a:r>
              <a:rPr lang="ru-RU" sz="2100" u="none" spc="65" dirty="0"/>
              <a:t/>
            </a:r>
            <a:br>
              <a:rPr lang="ru-RU" sz="2100" u="none" spc="65" dirty="0"/>
            </a:br>
            <a:endParaRPr sz="2100" u="none" spc="70" dirty="0"/>
          </a:p>
        </p:txBody>
      </p:sp>
      <p:grpSp>
        <p:nvGrpSpPr>
          <p:cNvPr id="3" name="object 3"/>
          <p:cNvGrpSpPr/>
          <p:nvPr/>
        </p:nvGrpSpPr>
        <p:grpSpPr>
          <a:xfrm>
            <a:off x="838200" y="513333"/>
            <a:ext cx="2628900" cy="454659"/>
            <a:chOff x="644651" y="513587"/>
            <a:chExt cx="2628900" cy="454659"/>
          </a:xfrm>
        </p:grpSpPr>
        <p:sp>
          <p:nvSpPr>
            <p:cNvPr id="4" name="object 4"/>
            <p:cNvSpPr/>
            <p:nvPr/>
          </p:nvSpPr>
          <p:spPr>
            <a:xfrm>
              <a:off x="654557" y="523493"/>
              <a:ext cx="2609215" cy="434340"/>
            </a:xfrm>
            <a:custGeom>
              <a:avLst/>
              <a:gdLst/>
              <a:ahLst/>
              <a:cxnLst/>
              <a:rect l="l" t="t" r="r" b="b"/>
              <a:pathLst>
                <a:path w="2609215" h="434340">
                  <a:moveTo>
                    <a:pt x="2536698" y="0"/>
                  </a:moveTo>
                  <a:lnTo>
                    <a:pt x="72390" y="0"/>
                  </a:lnTo>
                  <a:lnTo>
                    <a:pt x="44212" y="5685"/>
                  </a:lnTo>
                  <a:lnTo>
                    <a:pt x="21202" y="21193"/>
                  </a:lnTo>
                  <a:lnTo>
                    <a:pt x="5688" y="44201"/>
                  </a:lnTo>
                  <a:lnTo>
                    <a:pt x="0" y="72389"/>
                  </a:lnTo>
                  <a:lnTo>
                    <a:pt x="0" y="361950"/>
                  </a:lnTo>
                  <a:lnTo>
                    <a:pt x="5688" y="390138"/>
                  </a:lnTo>
                  <a:lnTo>
                    <a:pt x="21202" y="413146"/>
                  </a:lnTo>
                  <a:lnTo>
                    <a:pt x="44212" y="428654"/>
                  </a:lnTo>
                  <a:lnTo>
                    <a:pt x="72390" y="434339"/>
                  </a:lnTo>
                  <a:lnTo>
                    <a:pt x="2536698" y="434339"/>
                  </a:lnTo>
                  <a:lnTo>
                    <a:pt x="2564886" y="428654"/>
                  </a:lnTo>
                  <a:lnTo>
                    <a:pt x="2587894" y="413146"/>
                  </a:lnTo>
                  <a:lnTo>
                    <a:pt x="2603402" y="390138"/>
                  </a:lnTo>
                  <a:lnTo>
                    <a:pt x="2609088" y="361950"/>
                  </a:lnTo>
                  <a:lnTo>
                    <a:pt x="2609088" y="72389"/>
                  </a:lnTo>
                  <a:lnTo>
                    <a:pt x="2603402" y="44201"/>
                  </a:lnTo>
                  <a:lnTo>
                    <a:pt x="2587894" y="21193"/>
                  </a:lnTo>
                  <a:lnTo>
                    <a:pt x="2564886" y="5685"/>
                  </a:lnTo>
                  <a:lnTo>
                    <a:pt x="2536698" y="0"/>
                  </a:lnTo>
                  <a:close/>
                </a:path>
              </a:pathLst>
            </a:custGeom>
            <a:solidFill>
              <a:srgbClr val="FFD966">
                <a:alpha val="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4557" y="523493"/>
              <a:ext cx="2609215" cy="434340"/>
            </a:xfrm>
            <a:custGeom>
              <a:avLst/>
              <a:gdLst/>
              <a:ahLst/>
              <a:cxnLst/>
              <a:rect l="l" t="t" r="r" b="b"/>
              <a:pathLst>
                <a:path w="2609215" h="434340">
                  <a:moveTo>
                    <a:pt x="0" y="72389"/>
                  </a:moveTo>
                  <a:lnTo>
                    <a:pt x="5688" y="44201"/>
                  </a:lnTo>
                  <a:lnTo>
                    <a:pt x="21202" y="21193"/>
                  </a:lnTo>
                  <a:lnTo>
                    <a:pt x="44212" y="5685"/>
                  </a:lnTo>
                  <a:lnTo>
                    <a:pt x="72390" y="0"/>
                  </a:lnTo>
                  <a:lnTo>
                    <a:pt x="2536698" y="0"/>
                  </a:lnTo>
                  <a:lnTo>
                    <a:pt x="2564886" y="5685"/>
                  </a:lnTo>
                  <a:lnTo>
                    <a:pt x="2587894" y="21193"/>
                  </a:lnTo>
                  <a:lnTo>
                    <a:pt x="2603402" y="44201"/>
                  </a:lnTo>
                  <a:lnTo>
                    <a:pt x="2609088" y="72389"/>
                  </a:lnTo>
                  <a:lnTo>
                    <a:pt x="2609088" y="361950"/>
                  </a:lnTo>
                  <a:lnTo>
                    <a:pt x="2603402" y="390138"/>
                  </a:lnTo>
                  <a:lnTo>
                    <a:pt x="2587894" y="413146"/>
                  </a:lnTo>
                  <a:lnTo>
                    <a:pt x="2564886" y="428654"/>
                  </a:lnTo>
                  <a:lnTo>
                    <a:pt x="2536698" y="434339"/>
                  </a:lnTo>
                  <a:lnTo>
                    <a:pt x="72390" y="434339"/>
                  </a:lnTo>
                  <a:lnTo>
                    <a:pt x="44212" y="428654"/>
                  </a:lnTo>
                  <a:lnTo>
                    <a:pt x="21202" y="413146"/>
                  </a:lnTo>
                  <a:lnTo>
                    <a:pt x="5688" y="390138"/>
                  </a:lnTo>
                  <a:lnTo>
                    <a:pt x="0" y="361950"/>
                  </a:lnTo>
                  <a:lnTo>
                    <a:pt x="0" y="72389"/>
                  </a:lnTo>
                  <a:close/>
                </a:path>
              </a:pathLst>
            </a:custGeom>
            <a:ln w="19812">
              <a:solidFill>
                <a:srgbClr val="FFD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7863" y="591311"/>
              <a:ext cx="228600" cy="207263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015" y="1060703"/>
            <a:ext cx="4158996" cy="355092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43941" y="1078008"/>
            <a:ext cx="3932554" cy="3646511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94310" marR="6350" indent="-182245" algn="just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Font typeface="Wingdings"/>
              <a:buChar char=""/>
              <a:tabLst>
                <a:tab pos="194945" algn="l"/>
              </a:tabLst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көрме-жәрмеңке қызметін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ұйымдастыру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және көше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саудасының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мониторингі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4310" marR="6350" indent="-182245" algn="just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Font typeface="Wingdings"/>
              <a:buChar char=""/>
              <a:tabLst>
                <a:tab pos="194945" algn="l"/>
              </a:tabLst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коммуналдық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қалдықтарды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бөлек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жинауды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ұйымдастыру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4310" marR="6350" indent="-182245" algn="just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Font typeface="Wingdings"/>
              <a:buChar char=""/>
              <a:tabLst>
                <a:tab pos="194945" algn="l"/>
              </a:tabLst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қоғамдық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орындарды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сыртқы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безендіру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бойынша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жұмыстарды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ұйымдастыру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4310" marR="6350" indent="-182245" algn="just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Font typeface="Wingdings"/>
              <a:buChar char=""/>
              <a:tabLst>
                <a:tab pos="194945" algn="l"/>
              </a:tabLst>
            </a:pP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балалар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ойын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алаңдарына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арналған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жабдықтардың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қауіпсіз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пайдаланылуына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мониторингті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жүзеге асыру</a:t>
            </a:r>
          </a:p>
          <a:p>
            <a:pPr marL="194310" marR="6350" indent="-182245" algn="just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Font typeface="Wingdings"/>
              <a:buChar char=""/>
              <a:tabLst>
                <a:tab pos="194945" algn="l"/>
              </a:tabLst>
            </a:pP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жайылымдарды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басқару және оларды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пайдалану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жөніндегі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жоспардың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іске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асырылуын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қамтамасыз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ету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94310" marR="6350" indent="-182245" algn="just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Font typeface="Wingdings"/>
              <a:buChar char=""/>
              <a:tabLst>
                <a:tab pos="194945" algn="l"/>
              </a:tabLst>
            </a:pP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бекітілген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жер-шаруашылық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құрылғылар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жобаларын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арнайы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ақпараттық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стенділерде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орналастыру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4310" marR="6350" indent="-182245" algn="just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Font typeface="Wingdings"/>
              <a:buChar char=""/>
              <a:tabLst>
                <a:tab pos="194945" algn="l"/>
              </a:tabLst>
            </a:pP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тұрғындарға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ақылы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негізде қызмет көрсету </a:t>
            </a:r>
          </a:p>
          <a:p>
            <a:pPr marL="194310" marR="6350" indent="-182245" algn="just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Font typeface="Wingdings"/>
              <a:buChar char=""/>
              <a:tabLst>
                <a:tab pos="194945" algn="l"/>
              </a:tabLst>
            </a:pP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еңбек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шарты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бойынша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жалданатын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әкім аппараты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қызметкерлерінің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еңбегіне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кесімді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ақы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төлеу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кезінде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кесімді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бағаларды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кенеспен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келісу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бойынша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бекіту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5" marR="6350" algn="just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tabLst>
                <a:tab pos="194945" algn="l"/>
              </a:tabLst>
            </a:pPr>
            <a:endParaRPr lang="ru-RU" sz="110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8016" y="1019555"/>
            <a:ext cx="4174490" cy="3592195"/>
          </a:xfrm>
          <a:custGeom>
            <a:avLst/>
            <a:gdLst/>
            <a:ahLst/>
            <a:cxnLst/>
            <a:rect l="l" t="t" r="r" b="b"/>
            <a:pathLst>
              <a:path w="4174490" h="3592195">
                <a:moveTo>
                  <a:pt x="4158996" y="0"/>
                </a:moveTo>
                <a:lnTo>
                  <a:pt x="0" y="0"/>
                </a:lnTo>
                <a:lnTo>
                  <a:pt x="0" y="42672"/>
                </a:lnTo>
                <a:lnTo>
                  <a:pt x="4158996" y="42672"/>
                </a:lnTo>
                <a:lnTo>
                  <a:pt x="4158996" y="0"/>
                </a:lnTo>
                <a:close/>
              </a:path>
              <a:path w="4174490" h="3592195">
                <a:moveTo>
                  <a:pt x="4174236" y="3549396"/>
                </a:moveTo>
                <a:lnTo>
                  <a:pt x="15240" y="3549396"/>
                </a:lnTo>
                <a:lnTo>
                  <a:pt x="15240" y="3592068"/>
                </a:lnTo>
                <a:lnTo>
                  <a:pt x="4174236" y="3592068"/>
                </a:lnTo>
                <a:lnTo>
                  <a:pt x="4174236" y="3549396"/>
                </a:lnTo>
                <a:close/>
              </a:path>
            </a:pathLst>
          </a:custGeom>
          <a:solidFill>
            <a:srgbClr val="FADD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37532" y="1057655"/>
            <a:ext cx="4395216" cy="3553967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4637532" y="1019568"/>
            <a:ext cx="4395470" cy="3592195"/>
          </a:xfrm>
          <a:custGeom>
            <a:avLst/>
            <a:gdLst/>
            <a:ahLst/>
            <a:cxnLst/>
            <a:rect l="l" t="t" r="r" b="b"/>
            <a:pathLst>
              <a:path w="4395470" h="3592195">
                <a:moveTo>
                  <a:pt x="4395216" y="3535667"/>
                </a:moveTo>
                <a:lnTo>
                  <a:pt x="0" y="3535667"/>
                </a:lnTo>
                <a:lnTo>
                  <a:pt x="0" y="3592055"/>
                </a:lnTo>
                <a:lnTo>
                  <a:pt x="4395216" y="3592055"/>
                </a:lnTo>
                <a:lnTo>
                  <a:pt x="4395216" y="3535667"/>
                </a:lnTo>
                <a:close/>
              </a:path>
              <a:path w="4395470" h="3592195">
                <a:moveTo>
                  <a:pt x="4395216" y="0"/>
                </a:moveTo>
                <a:lnTo>
                  <a:pt x="0" y="0"/>
                </a:lnTo>
                <a:lnTo>
                  <a:pt x="0" y="56375"/>
                </a:lnTo>
                <a:lnTo>
                  <a:pt x="4395216" y="56375"/>
                </a:lnTo>
                <a:lnTo>
                  <a:pt x="4395216" y="0"/>
                </a:lnTo>
                <a:close/>
              </a:path>
            </a:pathLst>
          </a:custGeom>
          <a:solidFill>
            <a:srgbClr val="FADD7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5685790" y="513333"/>
            <a:ext cx="2629535" cy="454659"/>
            <a:chOff x="5685790" y="513333"/>
            <a:chExt cx="2629535" cy="454659"/>
          </a:xfrm>
        </p:grpSpPr>
        <p:sp>
          <p:nvSpPr>
            <p:cNvPr id="20" name="object 20"/>
            <p:cNvSpPr/>
            <p:nvPr/>
          </p:nvSpPr>
          <p:spPr>
            <a:xfrm>
              <a:off x="5695950" y="523493"/>
              <a:ext cx="2609215" cy="434340"/>
            </a:xfrm>
            <a:custGeom>
              <a:avLst/>
              <a:gdLst/>
              <a:ahLst/>
              <a:cxnLst/>
              <a:rect l="l" t="t" r="r" b="b"/>
              <a:pathLst>
                <a:path w="2609215" h="434340">
                  <a:moveTo>
                    <a:pt x="2536698" y="0"/>
                  </a:moveTo>
                  <a:lnTo>
                    <a:pt x="72389" y="0"/>
                  </a:lnTo>
                  <a:lnTo>
                    <a:pt x="44201" y="5685"/>
                  </a:lnTo>
                  <a:lnTo>
                    <a:pt x="21193" y="21193"/>
                  </a:lnTo>
                  <a:lnTo>
                    <a:pt x="5685" y="44201"/>
                  </a:lnTo>
                  <a:lnTo>
                    <a:pt x="0" y="72389"/>
                  </a:lnTo>
                  <a:lnTo>
                    <a:pt x="0" y="361950"/>
                  </a:lnTo>
                  <a:lnTo>
                    <a:pt x="5685" y="390138"/>
                  </a:lnTo>
                  <a:lnTo>
                    <a:pt x="21193" y="413146"/>
                  </a:lnTo>
                  <a:lnTo>
                    <a:pt x="44201" y="428654"/>
                  </a:lnTo>
                  <a:lnTo>
                    <a:pt x="72389" y="434339"/>
                  </a:lnTo>
                  <a:lnTo>
                    <a:pt x="2536698" y="434339"/>
                  </a:lnTo>
                  <a:lnTo>
                    <a:pt x="2564886" y="428654"/>
                  </a:lnTo>
                  <a:lnTo>
                    <a:pt x="2587894" y="413146"/>
                  </a:lnTo>
                  <a:lnTo>
                    <a:pt x="2603402" y="390138"/>
                  </a:lnTo>
                  <a:lnTo>
                    <a:pt x="2609088" y="361950"/>
                  </a:lnTo>
                  <a:lnTo>
                    <a:pt x="2609088" y="72389"/>
                  </a:lnTo>
                  <a:lnTo>
                    <a:pt x="2603402" y="44201"/>
                  </a:lnTo>
                  <a:lnTo>
                    <a:pt x="2587894" y="21193"/>
                  </a:lnTo>
                  <a:lnTo>
                    <a:pt x="2564886" y="5685"/>
                  </a:lnTo>
                  <a:lnTo>
                    <a:pt x="2536698" y="0"/>
                  </a:lnTo>
                  <a:close/>
                </a:path>
              </a:pathLst>
            </a:custGeom>
            <a:solidFill>
              <a:srgbClr val="FFD966">
                <a:alpha val="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95950" y="523493"/>
              <a:ext cx="2609215" cy="434340"/>
            </a:xfrm>
            <a:custGeom>
              <a:avLst/>
              <a:gdLst/>
              <a:ahLst/>
              <a:cxnLst/>
              <a:rect l="l" t="t" r="r" b="b"/>
              <a:pathLst>
                <a:path w="2609215" h="434340">
                  <a:moveTo>
                    <a:pt x="0" y="72389"/>
                  </a:moveTo>
                  <a:lnTo>
                    <a:pt x="5685" y="44201"/>
                  </a:lnTo>
                  <a:lnTo>
                    <a:pt x="21193" y="21193"/>
                  </a:lnTo>
                  <a:lnTo>
                    <a:pt x="44201" y="5685"/>
                  </a:lnTo>
                  <a:lnTo>
                    <a:pt x="72389" y="0"/>
                  </a:lnTo>
                  <a:lnTo>
                    <a:pt x="2536698" y="0"/>
                  </a:lnTo>
                  <a:lnTo>
                    <a:pt x="2564886" y="5685"/>
                  </a:lnTo>
                  <a:lnTo>
                    <a:pt x="2587894" y="21193"/>
                  </a:lnTo>
                  <a:lnTo>
                    <a:pt x="2603402" y="44201"/>
                  </a:lnTo>
                  <a:lnTo>
                    <a:pt x="2609088" y="72389"/>
                  </a:lnTo>
                  <a:lnTo>
                    <a:pt x="2609088" y="361950"/>
                  </a:lnTo>
                  <a:lnTo>
                    <a:pt x="2603402" y="390138"/>
                  </a:lnTo>
                  <a:lnTo>
                    <a:pt x="2587894" y="413146"/>
                  </a:lnTo>
                  <a:lnTo>
                    <a:pt x="2564886" y="428654"/>
                  </a:lnTo>
                  <a:lnTo>
                    <a:pt x="2536698" y="434339"/>
                  </a:lnTo>
                  <a:lnTo>
                    <a:pt x="72389" y="434339"/>
                  </a:lnTo>
                  <a:lnTo>
                    <a:pt x="44201" y="428654"/>
                  </a:lnTo>
                  <a:lnTo>
                    <a:pt x="21193" y="413146"/>
                  </a:lnTo>
                  <a:lnTo>
                    <a:pt x="5685" y="390138"/>
                  </a:lnTo>
                  <a:lnTo>
                    <a:pt x="0" y="361950"/>
                  </a:lnTo>
                  <a:lnTo>
                    <a:pt x="0" y="72389"/>
                  </a:lnTo>
                  <a:close/>
                </a:path>
              </a:pathLst>
            </a:custGeom>
            <a:ln w="19812">
              <a:solidFill>
                <a:srgbClr val="FFD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721294" y="560746"/>
            <a:ext cx="70118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867910" algn="l"/>
              </a:tabLst>
            </a:pPr>
            <a:r>
              <a:rPr lang="kk-KZ" sz="1600" b="1" spc="-55" dirty="0" smtClean="0">
                <a:solidFill>
                  <a:srgbClr val="006FCE"/>
                </a:solidFill>
                <a:latin typeface="Arial"/>
                <a:cs typeface="Arial"/>
              </a:rPr>
              <a:t>ӘКІ</a:t>
            </a:r>
            <a:r>
              <a:rPr sz="1600" b="1" spc="-5" dirty="0" smtClean="0">
                <a:solidFill>
                  <a:srgbClr val="006FCE"/>
                </a:solidFill>
                <a:latin typeface="Arial"/>
                <a:cs typeface="Arial"/>
              </a:rPr>
              <a:t>М</a:t>
            </a:r>
            <a:r>
              <a:rPr lang="kk-KZ" sz="1600" b="1" spc="-5" dirty="0" smtClean="0">
                <a:solidFill>
                  <a:srgbClr val="006FCE"/>
                </a:solidFill>
                <a:latin typeface="Arial"/>
                <a:cs typeface="Arial"/>
              </a:rPr>
              <a:t>                                                     </a:t>
            </a:r>
            <a:r>
              <a:rPr sz="1600" b="1" dirty="0" smtClean="0">
                <a:solidFill>
                  <a:srgbClr val="006FCE"/>
                </a:solidFill>
                <a:latin typeface="Arial"/>
                <a:cs typeface="Arial"/>
              </a:rPr>
              <a:t>	</a:t>
            </a:r>
            <a:r>
              <a:rPr sz="1600" b="1" spc="-80" dirty="0" smtClean="0">
                <a:solidFill>
                  <a:srgbClr val="006FCE"/>
                </a:solidFill>
                <a:latin typeface="Arial"/>
                <a:cs typeface="Arial"/>
              </a:rPr>
              <a:t>А</a:t>
            </a:r>
            <a:r>
              <a:rPr sz="1600" b="1" spc="-5" dirty="0" smtClean="0">
                <a:solidFill>
                  <a:srgbClr val="006FCE"/>
                </a:solidFill>
                <a:latin typeface="Arial"/>
                <a:cs typeface="Arial"/>
              </a:rPr>
              <a:t>П</a:t>
            </a:r>
            <a:r>
              <a:rPr sz="1600" b="1" spc="10" dirty="0" smtClean="0">
                <a:solidFill>
                  <a:srgbClr val="006FCE"/>
                </a:solidFill>
                <a:latin typeface="Arial"/>
                <a:cs typeface="Arial"/>
              </a:rPr>
              <a:t>П</a:t>
            </a:r>
            <a:r>
              <a:rPr sz="1600" b="1" spc="-35" dirty="0" smtClean="0">
                <a:solidFill>
                  <a:srgbClr val="006FCE"/>
                </a:solidFill>
                <a:latin typeface="Arial"/>
                <a:cs typeface="Arial"/>
              </a:rPr>
              <a:t>А</a:t>
            </a:r>
            <a:r>
              <a:rPr sz="1600" b="1" spc="-135" dirty="0" smtClean="0">
                <a:solidFill>
                  <a:srgbClr val="006FCE"/>
                </a:solidFill>
                <a:latin typeface="Arial"/>
                <a:cs typeface="Arial"/>
              </a:rPr>
              <a:t>Р</a:t>
            </a:r>
            <a:r>
              <a:rPr sz="1600" b="1" spc="-105" dirty="0" smtClean="0">
                <a:solidFill>
                  <a:srgbClr val="006FCE"/>
                </a:solidFill>
                <a:latin typeface="Arial"/>
                <a:cs typeface="Arial"/>
              </a:rPr>
              <a:t>А</a:t>
            </a:r>
            <a:r>
              <a:rPr sz="1600" b="1" spc="-5" dirty="0" smtClean="0">
                <a:solidFill>
                  <a:srgbClr val="006FCE"/>
                </a:solidFill>
                <a:latin typeface="Arial"/>
                <a:cs typeface="Arial"/>
              </a:rPr>
              <a:t>Т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72200" y="546661"/>
            <a:ext cx="245363" cy="242315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8913241" y="4911198"/>
            <a:ext cx="203835" cy="17716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50"/>
              </a:spcBef>
            </a:pPr>
            <a:r>
              <a:rPr sz="900" spc="-5" dirty="0">
                <a:latin typeface="Microsoft Sans Serif"/>
                <a:cs typeface="Microsoft Sans Serif"/>
              </a:rPr>
              <a:t>3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26" name="object 5"/>
          <p:cNvSpPr/>
          <p:nvPr/>
        </p:nvSpPr>
        <p:spPr>
          <a:xfrm>
            <a:off x="0" y="38317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3492" y="0"/>
                </a:lnTo>
              </a:path>
            </a:pathLst>
          </a:custGeom>
          <a:ln w="28956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8"/>
          <p:cNvSpPr txBox="1"/>
          <p:nvPr/>
        </p:nvSpPr>
        <p:spPr>
          <a:xfrm>
            <a:off x="4800600" y="1057514"/>
            <a:ext cx="3932554" cy="2635978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94310" marR="5080" indent="-182245" algn="just">
              <a:lnSpc>
                <a:spcPct val="100000"/>
              </a:lnSpc>
              <a:spcBef>
                <a:spcPts val="105"/>
              </a:spcBef>
              <a:spcAft>
                <a:spcPts val="400"/>
              </a:spcAft>
              <a:buFont typeface="Wingdings"/>
              <a:buChar char=""/>
              <a:tabLst>
                <a:tab pos="194945" algn="l"/>
              </a:tabLst>
            </a:pPr>
            <a:r>
              <a:rPr lang="ru-RU" sz="1100" spc="-5" dirty="0">
                <a:latin typeface="Arial" panose="020B0604020202020204" pitchFamily="34" charset="0"/>
                <a:cs typeface="Arial" panose="020B0604020202020204" pitchFamily="34" charset="0"/>
              </a:rPr>
              <a:t>кеңес қызметін қамтамасыз </a:t>
            </a:r>
            <a:r>
              <a:rPr lang="ru-RU" sz="1100" spc="-5" dirty="0" err="1">
                <a:latin typeface="Arial" panose="020B0604020202020204" pitchFamily="34" charset="0"/>
                <a:cs typeface="Arial" panose="020B0604020202020204" pitchFamily="34" charset="0"/>
              </a:rPr>
              <a:t>ету</a:t>
            </a:r>
            <a:endParaRPr lang="ru-RU" sz="110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4310" marR="5080" indent="-182245" algn="just">
              <a:lnSpc>
                <a:spcPct val="100000"/>
              </a:lnSpc>
              <a:spcBef>
                <a:spcPts val="105"/>
              </a:spcBef>
              <a:spcAft>
                <a:spcPts val="400"/>
              </a:spcAft>
              <a:buFont typeface="Wingdings"/>
              <a:buChar char=""/>
              <a:tabLst>
                <a:tab pos="194945" algn="l"/>
              </a:tabLst>
            </a:pPr>
            <a:r>
              <a:rPr lang="ru-RU" sz="1100" spc="-5" dirty="0" err="1">
                <a:latin typeface="Arial" panose="020B0604020202020204" pitchFamily="34" charset="0"/>
                <a:cs typeface="Arial" panose="020B0604020202020204" pitchFamily="34" charset="0"/>
              </a:rPr>
              <a:t>ақылы</a:t>
            </a:r>
            <a:r>
              <a:rPr lang="ru-RU" sz="1100" spc="-5" dirty="0">
                <a:latin typeface="Arial" panose="020B0604020202020204" pitchFamily="34" charset="0"/>
                <a:cs typeface="Arial" panose="020B0604020202020204" pitchFamily="34" charset="0"/>
              </a:rPr>
              <a:t> негізде қызмет көрсету үшін оның </a:t>
            </a:r>
            <a:r>
              <a:rPr lang="ru-RU" sz="1100" spc="-5" dirty="0" err="1">
                <a:latin typeface="Arial" panose="020B0604020202020204" pitchFamily="34" charset="0"/>
                <a:cs typeface="Arial" panose="020B0604020202020204" pitchFamily="34" charset="0"/>
              </a:rPr>
              <a:t>түрлерінің</a:t>
            </a:r>
            <a:r>
              <a:rPr lang="ru-RU" sz="11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spc="-5" dirty="0" err="1">
                <a:latin typeface="Arial" panose="020B0604020202020204" pitchFamily="34" charset="0"/>
                <a:cs typeface="Arial" panose="020B0604020202020204" pitchFamily="34" charset="0"/>
              </a:rPr>
              <a:t>тізбесін</a:t>
            </a:r>
            <a:r>
              <a:rPr lang="ru-RU" sz="11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spc="-5" dirty="0" err="1">
                <a:latin typeface="Arial" panose="020B0604020202020204" pitchFamily="34" charset="0"/>
                <a:cs typeface="Arial" panose="020B0604020202020204" pitchFamily="34" charset="0"/>
              </a:rPr>
              <a:t>әзірлеу</a:t>
            </a:r>
            <a:endParaRPr lang="ru-RU" sz="110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4310" marR="5080" indent="-182245" algn="just">
              <a:lnSpc>
                <a:spcPct val="100000"/>
              </a:lnSpc>
              <a:spcBef>
                <a:spcPts val="105"/>
              </a:spcBef>
              <a:spcAft>
                <a:spcPts val="400"/>
              </a:spcAft>
              <a:buFont typeface="Wingdings"/>
              <a:buChar char=""/>
              <a:tabLst>
                <a:tab pos="194945" algn="l"/>
              </a:tabLst>
            </a:pPr>
            <a:r>
              <a:rPr lang="ru-RU" sz="1100" spc="-5" dirty="0" err="1">
                <a:latin typeface="Arial" panose="020B0604020202020204" pitchFamily="34" charset="0"/>
                <a:cs typeface="Arial" panose="020B0604020202020204" pitchFamily="34" charset="0"/>
              </a:rPr>
              <a:t>жерлеу</a:t>
            </a:r>
            <a:r>
              <a:rPr lang="ru-RU" sz="1100" spc="-5" dirty="0">
                <a:latin typeface="Arial" panose="020B0604020202020204" pitchFamily="34" charset="0"/>
                <a:cs typeface="Arial" panose="020B0604020202020204" pitchFamily="34" charset="0"/>
              </a:rPr>
              <a:t> және </a:t>
            </a:r>
            <a:r>
              <a:rPr lang="ru-RU" sz="1100" spc="-5" dirty="0" err="1">
                <a:latin typeface="Arial" panose="020B0604020202020204" pitchFamily="34" charset="0"/>
                <a:cs typeface="Arial" panose="020B0604020202020204" pitchFamily="34" charset="0"/>
              </a:rPr>
              <a:t>қабірлерді</a:t>
            </a:r>
            <a:r>
              <a:rPr lang="ru-RU" sz="11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spc="-5" dirty="0" err="1">
                <a:latin typeface="Arial" panose="020B0604020202020204" pitchFamily="34" charset="0"/>
                <a:cs typeface="Arial" panose="020B0604020202020204" pitchFamily="34" charset="0"/>
              </a:rPr>
              <a:t>қарап-күту</a:t>
            </a:r>
            <a:r>
              <a:rPr lang="ru-RU" sz="1100" spc="-5" dirty="0">
                <a:latin typeface="Arial" panose="020B0604020202020204" pitchFamily="34" charset="0"/>
                <a:cs typeface="Arial" panose="020B0604020202020204" pitchFamily="34" charset="0"/>
              </a:rPr>
              <a:t> жөніндегі </a:t>
            </a:r>
            <a:r>
              <a:rPr lang="ru-RU" sz="1100" spc="-5" dirty="0" err="1">
                <a:latin typeface="Arial" panose="020B0604020202020204" pitchFamily="34" charset="0"/>
                <a:cs typeface="Arial" panose="020B0604020202020204" pitchFamily="34" charset="0"/>
              </a:rPr>
              <a:t>істі</a:t>
            </a:r>
            <a:r>
              <a:rPr lang="ru-RU" sz="11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spc="-5" dirty="0" err="1">
                <a:latin typeface="Arial" panose="020B0604020202020204" pitchFamily="34" charset="0"/>
                <a:cs typeface="Arial" panose="020B0604020202020204" pitchFamily="34" charset="0"/>
              </a:rPr>
              <a:t>ұйымдастыру</a:t>
            </a:r>
            <a:r>
              <a:rPr lang="ru-RU" sz="11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spc="-5" dirty="0" err="1">
                <a:latin typeface="Arial" panose="020B0604020202020204" pitchFamily="34" charset="0"/>
                <a:cs typeface="Arial" panose="020B0604020202020204" pitchFamily="34" charset="0"/>
              </a:rPr>
              <a:t>қағидаларына</a:t>
            </a:r>
            <a:r>
              <a:rPr lang="ru-RU" sz="11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spc="-5" dirty="0" err="1">
                <a:latin typeface="Arial" panose="020B0604020202020204" pitchFamily="34" charset="0"/>
                <a:cs typeface="Arial" panose="020B0604020202020204" pitchFamily="34" charset="0"/>
              </a:rPr>
              <a:t>сәйкес</a:t>
            </a:r>
            <a:r>
              <a:rPr lang="ru-RU" sz="11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spc="-5" dirty="0" err="1">
                <a:latin typeface="Arial" panose="020B0604020202020204" pitchFamily="34" charset="0"/>
                <a:cs typeface="Arial" panose="020B0604020202020204" pitchFamily="34" charset="0"/>
              </a:rPr>
              <a:t>қабірге</a:t>
            </a:r>
            <a:r>
              <a:rPr lang="ru-RU" sz="1100" spc="-5" dirty="0">
                <a:latin typeface="Arial" panose="020B0604020202020204" pitchFamily="34" charset="0"/>
                <a:cs typeface="Arial" panose="020B0604020202020204" pitchFamily="34" charset="0"/>
              </a:rPr>
              <a:t> арналған жер </a:t>
            </a:r>
            <a:r>
              <a:rPr lang="ru-RU" sz="1100" spc="-5" dirty="0" err="1">
                <a:latin typeface="Arial" panose="020B0604020202020204" pitchFamily="34" charset="0"/>
                <a:cs typeface="Arial" panose="020B0604020202020204" pitchFamily="34" charset="0"/>
              </a:rPr>
              <a:t>учаскелерін</a:t>
            </a:r>
            <a:r>
              <a:rPr lang="ru-RU" sz="11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spc="-5" dirty="0" err="1">
                <a:latin typeface="Arial" panose="020B0604020202020204" pitchFamily="34" charset="0"/>
                <a:cs typeface="Arial" panose="020B0604020202020204" pitchFamily="34" charset="0"/>
              </a:rPr>
              <a:t>есепке</a:t>
            </a:r>
            <a:r>
              <a:rPr lang="ru-RU" sz="1100" spc="-5" dirty="0">
                <a:latin typeface="Arial" panose="020B0604020202020204" pitchFamily="34" charset="0"/>
                <a:cs typeface="Arial" panose="020B0604020202020204" pitchFamily="34" charset="0"/>
              </a:rPr>
              <a:t> алу мен </a:t>
            </a:r>
            <a:r>
              <a:rPr lang="ru-RU" sz="1100" spc="-5" dirty="0" err="1">
                <a:latin typeface="Arial" panose="020B0604020202020204" pitchFamily="34" charset="0"/>
                <a:cs typeface="Arial" panose="020B0604020202020204" pitchFamily="34" charset="0"/>
              </a:rPr>
              <a:t>тіркеуді</a:t>
            </a:r>
            <a:r>
              <a:rPr lang="ru-RU" sz="1100" spc="-5" dirty="0">
                <a:latin typeface="Arial" panose="020B0604020202020204" pitchFamily="34" charset="0"/>
                <a:cs typeface="Arial" panose="020B0604020202020204" pitchFamily="34" charset="0"/>
              </a:rPr>
              <a:t> жүргізу</a:t>
            </a:r>
          </a:p>
          <a:p>
            <a:pPr marL="194310" marR="5080" indent="-182245" algn="just">
              <a:lnSpc>
                <a:spcPct val="100000"/>
              </a:lnSpc>
              <a:spcBef>
                <a:spcPts val="105"/>
              </a:spcBef>
              <a:spcAft>
                <a:spcPts val="400"/>
              </a:spcAft>
              <a:buFont typeface="Wingdings"/>
              <a:buChar char=""/>
              <a:tabLst>
                <a:tab pos="194945" algn="l"/>
              </a:tabLst>
            </a:pPr>
            <a:r>
              <a:rPr lang="ru-RU" sz="1100" spc="-5" dirty="0">
                <a:latin typeface="Arial" panose="020B0604020202020204" pitchFamily="34" charset="0"/>
                <a:cs typeface="Arial" panose="020B0604020202020204" pitchFamily="34" charset="0"/>
              </a:rPr>
              <a:t>мүлік </a:t>
            </a:r>
            <a:r>
              <a:rPr lang="ru-RU" sz="1100" spc="-5" dirty="0" err="1">
                <a:latin typeface="Arial" panose="020B0604020202020204" pitchFamily="34" charset="0"/>
                <a:cs typeface="Arial" panose="020B0604020202020204" pitchFamily="34" charset="0"/>
              </a:rPr>
              <a:t>тізілімін</a:t>
            </a:r>
            <a:r>
              <a:rPr lang="ru-RU" sz="1100" spc="-5" dirty="0">
                <a:latin typeface="Arial" panose="020B0604020202020204" pitchFamily="34" charset="0"/>
                <a:cs typeface="Arial" panose="020B0604020202020204" pitchFamily="34" charset="0"/>
              </a:rPr>
              <a:t> жүргізу (оның </a:t>
            </a:r>
            <a:r>
              <a:rPr lang="ru-RU" sz="1100" spc="-5" dirty="0" err="1">
                <a:latin typeface="Arial" panose="020B0604020202020204" pitchFamily="34" charset="0"/>
                <a:cs typeface="Arial" panose="020B0604020202020204" pitchFamily="34" charset="0"/>
              </a:rPr>
              <a:t>ішінде</a:t>
            </a:r>
            <a:r>
              <a:rPr lang="ru-RU" sz="1100" spc="-5" dirty="0">
                <a:latin typeface="Arial" panose="020B0604020202020204" pitchFamily="34" charset="0"/>
                <a:cs typeface="Arial" panose="020B0604020202020204" pitchFamily="34" charset="0"/>
              </a:rPr>
              <a:t> ҚР </a:t>
            </a:r>
            <a:r>
              <a:rPr lang="ru-RU" sz="1100" spc="-5" dirty="0" err="1">
                <a:latin typeface="Arial" panose="020B0604020202020204" pitchFamily="34" charset="0"/>
                <a:cs typeface="Arial" panose="020B0604020202020204" pitchFamily="34" charset="0"/>
              </a:rPr>
              <a:t>заңнамасында</a:t>
            </a:r>
            <a:r>
              <a:rPr lang="ru-RU" sz="11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spc="-5" dirty="0" err="1">
                <a:latin typeface="Arial" panose="020B0604020202020204" pitchFamily="34" charset="0"/>
                <a:cs typeface="Arial" panose="020B0604020202020204" pitchFamily="34" charset="0"/>
              </a:rPr>
              <a:t>белгіленген</a:t>
            </a:r>
            <a:r>
              <a:rPr lang="ru-RU" sz="11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spc="-5" dirty="0" err="1">
                <a:latin typeface="Arial" panose="020B0604020202020204" pitchFamily="34" charset="0"/>
                <a:cs typeface="Arial" panose="020B0604020202020204" pitchFamily="34" charset="0"/>
              </a:rPr>
              <a:t>тәртіппен</a:t>
            </a:r>
            <a:r>
              <a:rPr lang="ru-RU" sz="11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spc="-5" dirty="0" err="1">
                <a:latin typeface="Arial" panose="020B0604020202020204" pitchFamily="34" charset="0"/>
                <a:cs typeface="Arial" panose="020B0604020202020204" pitchFamily="34" charset="0"/>
              </a:rPr>
              <a:t>иесіз</a:t>
            </a:r>
            <a:r>
              <a:rPr lang="ru-RU" sz="11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spc="-5" dirty="0" err="1">
                <a:latin typeface="Arial" panose="020B0604020202020204" pitchFamily="34" charset="0"/>
                <a:cs typeface="Arial" panose="020B0604020202020204" pitchFamily="34" charset="0"/>
              </a:rPr>
              <a:t>деп</a:t>
            </a:r>
            <a:r>
              <a:rPr lang="ru-RU" sz="11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spc="-5" dirty="0" err="1">
                <a:latin typeface="Arial" panose="020B0604020202020204" pitchFamily="34" charset="0"/>
                <a:cs typeface="Arial" panose="020B0604020202020204" pitchFamily="34" charset="0"/>
              </a:rPr>
              <a:t>танылған</a:t>
            </a:r>
            <a:r>
              <a:rPr lang="ru-RU" sz="1100" spc="-5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94310" marR="5080" indent="-182245" algn="just">
              <a:lnSpc>
                <a:spcPct val="100000"/>
              </a:lnSpc>
              <a:spcBef>
                <a:spcPts val="105"/>
              </a:spcBef>
              <a:spcAft>
                <a:spcPts val="400"/>
              </a:spcAft>
              <a:buFont typeface="Wingdings"/>
              <a:buChar char=""/>
              <a:tabLst>
                <a:tab pos="194945" algn="l"/>
              </a:tabLst>
            </a:pPr>
            <a:r>
              <a:rPr lang="ru-RU" sz="1100" spc="-5" dirty="0" err="1">
                <a:latin typeface="Arial" panose="020B0604020202020204" pitchFamily="34" charset="0"/>
                <a:cs typeface="Arial" panose="020B0604020202020204" pitchFamily="34" charset="0"/>
              </a:rPr>
              <a:t>сыртқы</a:t>
            </a:r>
            <a:r>
              <a:rPr lang="ru-RU" sz="1100" spc="-5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100" spc="-5" dirty="0" err="1">
                <a:latin typeface="Arial" panose="020B0604020202020204" pitchFamily="34" charset="0"/>
                <a:cs typeface="Arial" panose="020B0604020202020204" pitchFamily="34" charset="0"/>
              </a:rPr>
              <a:t>көрнекі</a:t>
            </a:r>
            <a:r>
              <a:rPr lang="ru-RU" sz="1100" spc="-5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100" spc="-5" dirty="0" err="1">
                <a:latin typeface="Arial" panose="020B0604020202020204" pitchFamily="34" charset="0"/>
                <a:cs typeface="Arial" panose="020B0604020202020204" pitchFamily="34" charset="0"/>
              </a:rPr>
              <a:t>жарнаманы</a:t>
            </a:r>
            <a:r>
              <a:rPr lang="ru-RU" sz="11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spc="-5" dirty="0" err="1">
                <a:latin typeface="Arial" panose="020B0604020202020204" pitchFamily="34" charset="0"/>
                <a:cs typeface="Arial" panose="020B0604020202020204" pitchFamily="34" charset="0"/>
              </a:rPr>
              <a:t>орналастыру</a:t>
            </a:r>
            <a:r>
              <a:rPr lang="ru-RU" sz="1100" spc="-5" dirty="0">
                <a:latin typeface="Arial" panose="020B0604020202020204" pitchFamily="34" charset="0"/>
                <a:cs typeface="Arial" panose="020B0604020202020204" pitchFamily="34" charset="0"/>
              </a:rPr>
              <a:t> туралы </a:t>
            </a:r>
            <a:r>
              <a:rPr lang="ru-RU" sz="1100" spc="-5" dirty="0" err="1">
                <a:latin typeface="Arial" panose="020B0604020202020204" pitchFamily="34" charset="0"/>
                <a:cs typeface="Arial" panose="020B0604020202020204" pitchFamily="34" charset="0"/>
              </a:rPr>
              <a:t>хабарламаларды</a:t>
            </a:r>
            <a:r>
              <a:rPr lang="ru-RU" sz="11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spc="-5" dirty="0" err="1">
                <a:latin typeface="Arial" panose="020B0604020202020204" pitchFamily="34" charset="0"/>
                <a:cs typeface="Arial" panose="020B0604020202020204" pitchFamily="34" charset="0"/>
              </a:rPr>
              <a:t>қарауды</a:t>
            </a:r>
            <a:r>
              <a:rPr lang="ru-RU" sz="1100" spc="-5" dirty="0">
                <a:latin typeface="Arial" panose="020B0604020202020204" pitchFamily="34" charset="0"/>
                <a:cs typeface="Arial" panose="020B0604020202020204" pitchFamily="34" charset="0"/>
              </a:rPr>
              <a:t> және </a:t>
            </a:r>
            <a:r>
              <a:rPr lang="ru-RU" sz="1100" spc="-5" dirty="0" err="1">
                <a:latin typeface="Arial" panose="020B0604020202020204" pitchFamily="34" charset="0"/>
                <a:cs typeface="Arial" panose="020B0604020202020204" pitchFamily="34" charset="0"/>
              </a:rPr>
              <a:t>қабылдауды</a:t>
            </a:r>
            <a:r>
              <a:rPr lang="ru-RU" sz="1100" spc="-5" dirty="0">
                <a:latin typeface="Arial" panose="020B0604020202020204" pitchFamily="34" charset="0"/>
                <a:cs typeface="Arial" panose="020B0604020202020204" pitchFamily="34" charset="0"/>
              </a:rPr>
              <a:t> жүзеге асыру және т.б</a:t>
            </a:r>
          </a:p>
          <a:p>
            <a:pPr marL="12065" marR="5080" algn="just">
              <a:lnSpc>
                <a:spcPct val="100000"/>
              </a:lnSpc>
              <a:spcBef>
                <a:spcPts val="105"/>
              </a:spcBef>
              <a:spcAft>
                <a:spcPts val="400"/>
              </a:spcAft>
              <a:tabLst>
                <a:tab pos="194945" algn="l"/>
              </a:tabLst>
            </a:pPr>
            <a:endParaRPr lang="ru-RU" sz="1100" spc="-10" dirty="0" smtClean="0">
              <a:latin typeface="Microsoft Sans Serif"/>
              <a:cs typeface="Microsoft Sans Serif"/>
            </a:endParaRPr>
          </a:p>
          <a:p>
            <a:pPr marL="194310" marR="5080" indent="-182245" algn="just">
              <a:lnSpc>
                <a:spcPct val="100000"/>
              </a:lnSpc>
              <a:spcBef>
                <a:spcPts val="105"/>
              </a:spcBef>
              <a:spcAft>
                <a:spcPts val="400"/>
              </a:spcAft>
              <a:buFont typeface="Wingdings"/>
              <a:buChar char=""/>
              <a:tabLst>
                <a:tab pos="194945" algn="l"/>
              </a:tabLst>
            </a:pPr>
            <a:endParaRPr lang="ru-RU" sz="11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915" y="43129"/>
            <a:ext cx="8902065" cy="2936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ru-RU" sz="1800" u="none" spc="55" dirty="0" smtClean="0"/>
              <a:t>Жергілікті </a:t>
            </a:r>
            <a:r>
              <a:rPr lang="ru-RU" sz="1800" u="none" spc="55" dirty="0"/>
              <a:t>өзін-өзі басқару бюджеттіне </a:t>
            </a:r>
            <a:r>
              <a:rPr lang="ru-RU" sz="1800" u="none" spc="55" dirty="0" smtClean="0"/>
              <a:t>түсетін салықтар </a:t>
            </a:r>
            <a:r>
              <a:rPr lang="ru-RU" sz="1800" u="none" spc="55" dirty="0"/>
              <a:t>мен төлемдер</a:t>
            </a:r>
          </a:p>
        </p:txBody>
      </p:sp>
      <p:sp>
        <p:nvSpPr>
          <p:cNvPr id="3" name="object 3"/>
          <p:cNvSpPr/>
          <p:nvPr/>
        </p:nvSpPr>
        <p:spPr>
          <a:xfrm>
            <a:off x="761" y="4381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3492" y="0"/>
                </a:lnTo>
              </a:path>
            </a:pathLst>
          </a:custGeom>
          <a:ln w="28956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981" y="2913126"/>
            <a:ext cx="2108200" cy="937260"/>
          </a:xfrm>
          <a:custGeom>
            <a:avLst/>
            <a:gdLst/>
            <a:ahLst/>
            <a:cxnLst/>
            <a:rect l="l" t="t" r="r" b="b"/>
            <a:pathLst>
              <a:path w="2108200" h="937260">
                <a:moveTo>
                  <a:pt x="0" y="156210"/>
                </a:moveTo>
                <a:lnTo>
                  <a:pt x="7963" y="106850"/>
                </a:lnTo>
                <a:lnTo>
                  <a:pt x="30139" y="63971"/>
                </a:lnTo>
                <a:lnTo>
                  <a:pt x="63954" y="30150"/>
                </a:lnTo>
                <a:lnTo>
                  <a:pt x="106836" y="7967"/>
                </a:lnTo>
                <a:lnTo>
                  <a:pt x="156210" y="0"/>
                </a:lnTo>
                <a:lnTo>
                  <a:pt x="1951482" y="0"/>
                </a:lnTo>
                <a:lnTo>
                  <a:pt x="2000841" y="7967"/>
                </a:lnTo>
                <a:lnTo>
                  <a:pt x="2043720" y="30150"/>
                </a:lnTo>
                <a:lnTo>
                  <a:pt x="2077541" y="63971"/>
                </a:lnTo>
                <a:lnTo>
                  <a:pt x="2099724" y="106850"/>
                </a:lnTo>
                <a:lnTo>
                  <a:pt x="2107692" y="156210"/>
                </a:lnTo>
                <a:lnTo>
                  <a:pt x="2107692" y="781050"/>
                </a:lnTo>
                <a:lnTo>
                  <a:pt x="2099724" y="830409"/>
                </a:lnTo>
                <a:lnTo>
                  <a:pt x="2077541" y="873288"/>
                </a:lnTo>
                <a:lnTo>
                  <a:pt x="2043720" y="907109"/>
                </a:lnTo>
                <a:lnTo>
                  <a:pt x="2000841" y="929292"/>
                </a:lnTo>
                <a:lnTo>
                  <a:pt x="1951482" y="937260"/>
                </a:lnTo>
                <a:lnTo>
                  <a:pt x="156210" y="937260"/>
                </a:lnTo>
                <a:lnTo>
                  <a:pt x="106836" y="929292"/>
                </a:lnTo>
                <a:lnTo>
                  <a:pt x="63954" y="907109"/>
                </a:lnTo>
                <a:lnTo>
                  <a:pt x="30139" y="873288"/>
                </a:lnTo>
                <a:lnTo>
                  <a:pt x="7963" y="830409"/>
                </a:lnTo>
                <a:lnTo>
                  <a:pt x="0" y="781050"/>
                </a:lnTo>
                <a:lnTo>
                  <a:pt x="0" y="156210"/>
                </a:lnTo>
                <a:close/>
              </a:path>
            </a:pathLst>
          </a:custGeom>
          <a:ln w="1981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5789" y="2995736"/>
            <a:ext cx="2104263" cy="9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200" b="1" spc="-35" dirty="0" smtClean="0">
                <a:latin typeface="Arial"/>
                <a:cs typeface="Arial"/>
              </a:rPr>
              <a:t>ЗТ </a:t>
            </a:r>
            <a:r>
              <a:rPr lang="ru-RU" sz="1200" b="1" spc="-35" dirty="0">
                <a:latin typeface="Arial"/>
                <a:cs typeface="Arial"/>
              </a:rPr>
              <a:t>және ЖК мүлік 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400" b="1" spc="-10" dirty="0">
                <a:solidFill>
                  <a:srgbClr val="006FCE"/>
                </a:solidFill>
                <a:latin typeface="Arial"/>
                <a:cs typeface="Arial"/>
              </a:rPr>
              <a:t>САЛЫҒЫ 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000" i="1" spc="-10" dirty="0">
                <a:latin typeface="Arial"/>
                <a:cs typeface="Arial"/>
              </a:rPr>
              <a:t>(бөлу әдістемесін 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000" i="1" spc="-10" dirty="0">
                <a:latin typeface="Arial"/>
                <a:cs typeface="Arial"/>
              </a:rPr>
              <a:t>мәслихат айқындайды)</a:t>
            </a:r>
          </a:p>
          <a:p>
            <a:pPr marL="12700" marR="5080" indent="45720" algn="just">
              <a:lnSpc>
                <a:spcPct val="100000"/>
              </a:lnSpc>
            </a:pPr>
            <a:endParaRPr sz="1000" i="1" dirty="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821168" y="3881628"/>
            <a:ext cx="335280" cy="448309"/>
            <a:chOff x="7821168" y="3881628"/>
            <a:chExt cx="335280" cy="448309"/>
          </a:xfrm>
        </p:grpSpPr>
        <p:sp>
          <p:nvSpPr>
            <p:cNvPr id="7" name="object 7"/>
            <p:cNvSpPr/>
            <p:nvPr/>
          </p:nvSpPr>
          <p:spPr>
            <a:xfrm>
              <a:off x="7827264" y="3887724"/>
              <a:ext cx="323215" cy="436245"/>
            </a:xfrm>
            <a:custGeom>
              <a:avLst/>
              <a:gdLst/>
              <a:ahLst/>
              <a:cxnLst/>
              <a:rect l="l" t="t" r="r" b="b"/>
              <a:pathLst>
                <a:path w="323215" h="436245">
                  <a:moveTo>
                    <a:pt x="242315" y="0"/>
                  </a:moveTo>
                  <a:lnTo>
                    <a:pt x="80771" y="0"/>
                  </a:lnTo>
                  <a:lnTo>
                    <a:pt x="80771" y="274319"/>
                  </a:lnTo>
                  <a:lnTo>
                    <a:pt x="0" y="274319"/>
                  </a:lnTo>
                  <a:lnTo>
                    <a:pt x="161543" y="435863"/>
                  </a:lnTo>
                  <a:lnTo>
                    <a:pt x="323087" y="274319"/>
                  </a:lnTo>
                  <a:lnTo>
                    <a:pt x="242315" y="274319"/>
                  </a:lnTo>
                  <a:lnTo>
                    <a:pt x="242315" y="0"/>
                  </a:lnTo>
                  <a:close/>
                </a:path>
              </a:pathLst>
            </a:custGeom>
            <a:solidFill>
              <a:srgbClr val="006FC0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27264" y="3887724"/>
              <a:ext cx="323215" cy="436245"/>
            </a:xfrm>
            <a:custGeom>
              <a:avLst/>
              <a:gdLst/>
              <a:ahLst/>
              <a:cxnLst/>
              <a:rect l="l" t="t" r="r" b="b"/>
              <a:pathLst>
                <a:path w="323215" h="436245">
                  <a:moveTo>
                    <a:pt x="0" y="274319"/>
                  </a:moveTo>
                  <a:lnTo>
                    <a:pt x="80771" y="274319"/>
                  </a:lnTo>
                  <a:lnTo>
                    <a:pt x="80771" y="0"/>
                  </a:lnTo>
                  <a:lnTo>
                    <a:pt x="242315" y="0"/>
                  </a:lnTo>
                  <a:lnTo>
                    <a:pt x="242315" y="274319"/>
                  </a:lnTo>
                  <a:lnTo>
                    <a:pt x="323087" y="274319"/>
                  </a:lnTo>
                  <a:lnTo>
                    <a:pt x="161543" y="435863"/>
                  </a:lnTo>
                  <a:lnTo>
                    <a:pt x="0" y="274319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970788" y="3924300"/>
            <a:ext cx="335280" cy="448309"/>
            <a:chOff x="970788" y="3924300"/>
            <a:chExt cx="335280" cy="448309"/>
          </a:xfrm>
        </p:grpSpPr>
        <p:sp>
          <p:nvSpPr>
            <p:cNvPr id="10" name="object 10"/>
            <p:cNvSpPr/>
            <p:nvPr/>
          </p:nvSpPr>
          <p:spPr>
            <a:xfrm>
              <a:off x="976884" y="3930395"/>
              <a:ext cx="323215" cy="436245"/>
            </a:xfrm>
            <a:custGeom>
              <a:avLst/>
              <a:gdLst/>
              <a:ahLst/>
              <a:cxnLst/>
              <a:rect l="l" t="t" r="r" b="b"/>
              <a:pathLst>
                <a:path w="323215" h="436245">
                  <a:moveTo>
                    <a:pt x="242315" y="0"/>
                  </a:moveTo>
                  <a:lnTo>
                    <a:pt x="80772" y="0"/>
                  </a:lnTo>
                  <a:lnTo>
                    <a:pt x="80772" y="274319"/>
                  </a:lnTo>
                  <a:lnTo>
                    <a:pt x="0" y="274319"/>
                  </a:lnTo>
                  <a:lnTo>
                    <a:pt x="161544" y="435863"/>
                  </a:lnTo>
                  <a:lnTo>
                    <a:pt x="323088" y="274319"/>
                  </a:lnTo>
                  <a:lnTo>
                    <a:pt x="242315" y="274319"/>
                  </a:lnTo>
                  <a:lnTo>
                    <a:pt x="242315" y="0"/>
                  </a:lnTo>
                  <a:close/>
                </a:path>
              </a:pathLst>
            </a:custGeom>
            <a:solidFill>
              <a:srgbClr val="006FC0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76884" y="3930395"/>
              <a:ext cx="323215" cy="436245"/>
            </a:xfrm>
            <a:custGeom>
              <a:avLst/>
              <a:gdLst/>
              <a:ahLst/>
              <a:cxnLst/>
              <a:rect l="l" t="t" r="r" b="b"/>
              <a:pathLst>
                <a:path w="323215" h="436245">
                  <a:moveTo>
                    <a:pt x="0" y="274319"/>
                  </a:moveTo>
                  <a:lnTo>
                    <a:pt x="80772" y="274319"/>
                  </a:lnTo>
                  <a:lnTo>
                    <a:pt x="80772" y="0"/>
                  </a:lnTo>
                  <a:lnTo>
                    <a:pt x="242315" y="0"/>
                  </a:lnTo>
                  <a:lnTo>
                    <a:pt x="242315" y="274319"/>
                  </a:lnTo>
                  <a:lnTo>
                    <a:pt x="323088" y="274319"/>
                  </a:lnTo>
                  <a:lnTo>
                    <a:pt x="161544" y="435863"/>
                  </a:lnTo>
                  <a:lnTo>
                    <a:pt x="0" y="274319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3415284" y="3924300"/>
            <a:ext cx="335280" cy="448309"/>
            <a:chOff x="3415284" y="3924300"/>
            <a:chExt cx="335280" cy="448309"/>
          </a:xfrm>
        </p:grpSpPr>
        <p:sp>
          <p:nvSpPr>
            <p:cNvPr id="13" name="object 13"/>
            <p:cNvSpPr/>
            <p:nvPr/>
          </p:nvSpPr>
          <p:spPr>
            <a:xfrm>
              <a:off x="3421380" y="3930395"/>
              <a:ext cx="323215" cy="436245"/>
            </a:xfrm>
            <a:custGeom>
              <a:avLst/>
              <a:gdLst/>
              <a:ahLst/>
              <a:cxnLst/>
              <a:rect l="l" t="t" r="r" b="b"/>
              <a:pathLst>
                <a:path w="323214" h="436245">
                  <a:moveTo>
                    <a:pt x="242316" y="0"/>
                  </a:moveTo>
                  <a:lnTo>
                    <a:pt x="80772" y="0"/>
                  </a:lnTo>
                  <a:lnTo>
                    <a:pt x="80772" y="274319"/>
                  </a:lnTo>
                  <a:lnTo>
                    <a:pt x="0" y="274319"/>
                  </a:lnTo>
                  <a:lnTo>
                    <a:pt x="161544" y="435863"/>
                  </a:lnTo>
                  <a:lnTo>
                    <a:pt x="323088" y="274319"/>
                  </a:lnTo>
                  <a:lnTo>
                    <a:pt x="242316" y="274319"/>
                  </a:lnTo>
                  <a:lnTo>
                    <a:pt x="242316" y="0"/>
                  </a:lnTo>
                  <a:close/>
                </a:path>
              </a:pathLst>
            </a:custGeom>
            <a:solidFill>
              <a:srgbClr val="006FC0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21380" y="3930395"/>
              <a:ext cx="323215" cy="436245"/>
            </a:xfrm>
            <a:custGeom>
              <a:avLst/>
              <a:gdLst/>
              <a:ahLst/>
              <a:cxnLst/>
              <a:rect l="l" t="t" r="r" b="b"/>
              <a:pathLst>
                <a:path w="323214" h="436245">
                  <a:moveTo>
                    <a:pt x="0" y="274319"/>
                  </a:moveTo>
                  <a:lnTo>
                    <a:pt x="80772" y="274319"/>
                  </a:lnTo>
                  <a:lnTo>
                    <a:pt x="80772" y="0"/>
                  </a:lnTo>
                  <a:lnTo>
                    <a:pt x="242316" y="0"/>
                  </a:lnTo>
                  <a:lnTo>
                    <a:pt x="242316" y="274319"/>
                  </a:lnTo>
                  <a:lnTo>
                    <a:pt x="323088" y="274319"/>
                  </a:lnTo>
                  <a:lnTo>
                    <a:pt x="161544" y="435863"/>
                  </a:lnTo>
                  <a:lnTo>
                    <a:pt x="0" y="274319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785500" y="3911357"/>
            <a:ext cx="5448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10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0%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18986" y="3864661"/>
            <a:ext cx="6273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AF50"/>
                </a:solidFill>
                <a:latin typeface="Arial"/>
                <a:cs typeface="Arial"/>
              </a:rPr>
              <a:t>1,4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200" b="1" spc="-25" dirty="0">
                <a:solidFill>
                  <a:srgbClr val="00AF50"/>
                </a:solidFill>
                <a:latin typeface="Arial"/>
                <a:cs typeface="Arial"/>
              </a:rPr>
              <a:t>млрд.тг.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696711" y="3906011"/>
            <a:ext cx="337185" cy="448309"/>
            <a:chOff x="5696711" y="3906011"/>
            <a:chExt cx="337185" cy="448309"/>
          </a:xfrm>
        </p:grpSpPr>
        <p:sp>
          <p:nvSpPr>
            <p:cNvPr id="18" name="object 18"/>
            <p:cNvSpPr/>
            <p:nvPr/>
          </p:nvSpPr>
          <p:spPr>
            <a:xfrm>
              <a:off x="5702807" y="3912107"/>
              <a:ext cx="325120" cy="436245"/>
            </a:xfrm>
            <a:custGeom>
              <a:avLst/>
              <a:gdLst/>
              <a:ahLst/>
              <a:cxnLst/>
              <a:rect l="l" t="t" r="r" b="b"/>
              <a:pathLst>
                <a:path w="325120" h="436245">
                  <a:moveTo>
                    <a:pt x="243458" y="0"/>
                  </a:moveTo>
                  <a:lnTo>
                    <a:pt x="81152" y="0"/>
                  </a:lnTo>
                  <a:lnTo>
                    <a:pt x="81152" y="273557"/>
                  </a:lnTo>
                  <a:lnTo>
                    <a:pt x="0" y="273557"/>
                  </a:lnTo>
                  <a:lnTo>
                    <a:pt x="162305" y="435863"/>
                  </a:lnTo>
                  <a:lnTo>
                    <a:pt x="324612" y="273557"/>
                  </a:lnTo>
                  <a:lnTo>
                    <a:pt x="243458" y="273557"/>
                  </a:lnTo>
                  <a:lnTo>
                    <a:pt x="243458" y="0"/>
                  </a:lnTo>
                  <a:close/>
                </a:path>
              </a:pathLst>
            </a:custGeom>
            <a:solidFill>
              <a:srgbClr val="006FC0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02807" y="3912107"/>
              <a:ext cx="325120" cy="436245"/>
            </a:xfrm>
            <a:custGeom>
              <a:avLst/>
              <a:gdLst/>
              <a:ahLst/>
              <a:cxnLst/>
              <a:rect l="l" t="t" r="r" b="b"/>
              <a:pathLst>
                <a:path w="325120" h="436245">
                  <a:moveTo>
                    <a:pt x="0" y="273557"/>
                  </a:moveTo>
                  <a:lnTo>
                    <a:pt x="81152" y="273557"/>
                  </a:lnTo>
                  <a:lnTo>
                    <a:pt x="81152" y="0"/>
                  </a:lnTo>
                  <a:lnTo>
                    <a:pt x="243458" y="0"/>
                  </a:lnTo>
                  <a:lnTo>
                    <a:pt x="243458" y="273557"/>
                  </a:lnTo>
                  <a:lnTo>
                    <a:pt x="324612" y="273557"/>
                  </a:lnTo>
                  <a:lnTo>
                    <a:pt x="162305" y="435863"/>
                  </a:lnTo>
                  <a:lnTo>
                    <a:pt x="0" y="27355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092065" y="3930802"/>
            <a:ext cx="5448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10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0%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220" y="4442459"/>
            <a:ext cx="8577072" cy="583692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1683766" y="4477003"/>
            <a:ext cx="6094730" cy="5174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kk-KZ" sz="1600" b="1" spc="-15" dirty="0">
                <a:latin typeface="Arial"/>
                <a:cs typeface="Arial"/>
              </a:rPr>
              <a:t> </a:t>
            </a:r>
            <a:r>
              <a:rPr lang="en-US" sz="1600" b="1" spc="-15" dirty="0">
                <a:latin typeface="Arial"/>
                <a:cs typeface="Arial"/>
              </a:rPr>
              <a:t>IV </a:t>
            </a:r>
            <a:r>
              <a:rPr lang="kk-KZ" sz="1600" b="1" spc="-15" dirty="0">
                <a:latin typeface="Arial"/>
                <a:cs typeface="Arial"/>
              </a:rPr>
              <a:t>ДЕҢГЕЙДЕГІ </a:t>
            </a:r>
            <a:r>
              <a:rPr lang="kk-KZ" sz="1600" b="1" spc="-15" dirty="0" smtClean="0">
                <a:latin typeface="Arial"/>
                <a:cs typeface="Arial"/>
              </a:rPr>
              <a:t>БЮДЖЕТТІҢ МЕНШІКТІ КІРІСТЕРІ </a:t>
            </a:r>
            <a:r>
              <a:rPr lang="kk-KZ" sz="1600" b="1" spc="-15" dirty="0">
                <a:latin typeface="Arial"/>
                <a:cs typeface="Arial"/>
              </a:rPr>
              <a:t>~ </a:t>
            </a:r>
            <a:r>
              <a:rPr lang="kk-KZ" sz="1600" b="1" spc="-15" dirty="0" smtClean="0">
                <a:latin typeface="Arial"/>
                <a:cs typeface="Arial"/>
              </a:rPr>
              <a:t>3 </a:t>
            </a:r>
            <a:r>
              <a:rPr lang="kk-KZ" sz="1600" b="1" spc="-15" dirty="0">
                <a:latin typeface="Arial"/>
                <a:cs typeface="Arial"/>
              </a:rPr>
              <a:t>есеге, 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kk-KZ" sz="1600" b="1" spc="-15" dirty="0" smtClean="0">
                <a:latin typeface="Arial"/>
                <a:cs typeface="Arial"/>
              </a:rPr>
              <a:t>137,1 </a:t>
            </a:r>
            <a:r>
              <a:rPr lang="kk-KZ" sz="1600" b="1" spc="-15" dirty="0">
                <a:latin typeface="Arial"/>
                <a:cs typeface="Arial"/>
              </a:rPr>
              <a:t>млрд. теңгеге дейін ұлғаяды (+95,1 млрд. теңге</a:t>
            </a:r>
            <a:r>
              <a:rPr lang="kk-KZ" sz="1600" b="1" spc="-15" dirty="0" smtClean="0">
                <a:latin typeface="Arial"/>
                <a:cs typeface="Arial"/>
              </a:rPr>
              <a:t>)</a:t>
            </a:r>
            <a:endParaRPr lang="kk-KZ" sz="1600" b="1" spc="-15" dirty="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19684" y="4427220"/>
            <a:ext cx="8056245" cy="629920"/>
          </a:xfrm>
          <a:custGeom>
            <a:avLst/>
            <a:gdLst/>
            <a:ahLst/>
            <a:cxnLst/>
            <a:rect l="l" t="t" r="r" b="b"/>
            <a:pathLst>
              <a:path w="8056245" h="629920">
                <a:moveTo>
                  <a:pt x="8054340" y="0"/>
                </a:moveTo>
                <a:lnTo>
                  <a:pt x="0" y="0"/>
                </a:lnTo>
                <a:lnTo>
                  <a:pt x="0" y="35052"/>
                </a:lnTo>
                <a:lnTo>
                  <a:pt x="8054340" y="35052"/>
                </a:lnTo>
                <a:lnTo>
                  <a:pt x="8054340" y="0"/>
                </a:lnTo>
                <a:close/>
              </a:path>
              <a:path w="8056245" h="629920">
                <a:moveTo>
                  <a:pt x="8055864" y="594360"/>
                </a:moveTo>
                <a:lnTo>
                  <a:pt x="1524" y="594360"/>
                </a:lnTo>
                <a:lnTo>
                  <a:pt x="1524" y="629412"/>
                </a:lnTo>
                <a:lnTo>
                  <a:pt x="8055864" y="629412"/>
                </a:lnTo>
                <a:lnTo>
                  <a:pt x="8055864" y="594360"/>
                </a:lnTo>
                <a:close/>
              </a:path>
            </a:pathLst>
          </a:custGeom>
          <a:solidFill>
            <a:srgbClr val="FADD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6784" y="1901951"/>
            <a:ext cx="8731250" cy="26034"/>
          </a:xfrm>
          <a:custGeom>
            <a:avLst/>
            <a:gdLst/>
            <a:ahLst/>
            <a:cxnLst/>
            <a:rect l="l" t="t" r="r" b="b"/>
            <a:pathLst>
              <a:path w="8731250" h="26035">
                <a:moveTo>
                  <a:pt x="8730996" y="0"/>
                </a:moveTo>
                <a:lnTo>
                  <a:pt x="0" y="0"/>
                </a:lnTo>
                <a:lnTo>
                  <a:pt x="0" y="25907"/>
                </a:lnTo>
                <a:lnTo>
                  <a:pt x="8730996" y="25907"/>
                </a:lnTo>
                <a:lnTo>
                  <a:pt x="8730996" y="0"/>
                </a:lnTo>
                <a:close/>
              </a:path>
            </a:pathLst>
          </a:custGeom>
          <a:solidFill>
            <a:srgbClr val="006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970533" y="2407666"/>
            <a:ext cx="335915" cy="448945"/>
            <a:chOff x="970533" y="2407666"/>
            <a:chExt cx="335915" cy="448945"/>
          </a:xfrm>
        </p:grpSpPr>
        <p:sp>
          <p:nvSpPr>
            <p:cNvPr id="26" name="object 26"/>
            <p:cNvSpPr/>
            <p:nvPr/>
          </p:nvSpPr>
          <p:spPr>
            <a:xfrm>
              <a:off x="976883" y="2414016"/>
              <a:ext cx="323215" cy="436245"/>
            </a:xfrm>
            <a:custGeom>
              <a:avLst/>
              <a:gdLst/>
              <a:ahLst/>
              <a:cxnLst/>
              <a:rect l="l" t="t" r="r" b="b"/>
              <a:pathLst>
                <a:path w="323215" h="436244">
                  <a:moveTo>
                    <a:pt x="161544" y="0"/>
                  </a:moveTo>
                  <a:lnTo>
                    <a:pt x="0" y="161544"/>
                  </a:lnTo>
                  <a:lnTo>
                    <a:pt x="80772" y="161544"/>
                  </a:lnTo>
                  <a:lnTo>
                    <a:pt x="80772" y="435863"/>
                  </a:lnTo>
                  <a:lnTo>
                    <a:pt x="242315" y="435863"/>
                  </a:lnTo>
                  <a:lnTo>
                    <a:pt x="242315" y="161544"/>
                  </a:lnTo>
                  <a:lnTo>
                    <a:pt x="323088" y="161544"/>
                  </a:lnTo>
                  <a:lnTo>
                    <a:pt x="161544" y="0"/>
                  </a:lnTo>
                  <a:close/>
                </a:path>
              </a:pathLst>
            </a:custGeom>
            <a:solidFill>
              <a:srgbClr val="5B9BD4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76883" y="2414016"/>
              <a:ext cx="323215" cy="436245"/>
            </a:xfrm>
            <a:custGeom>
              <a:avLst/>
              <a:gdLst/>
              <a:ahLst/>
              <a:cxnLst/>
              <a:rect l="l" t="t" r="r" b="b"/>
              <a:pathLst>
                <a:path w="323215" h="436244">
                  <a:moveTo>
                    <a:pt x="323088" y="161544"/>
                  </a:moveTo>
                  <a:lnTo>
                    <a:pt x="242315" y="161544"/>
                  </a:lnTo>
                  <a:lnTo>
                    <a:pt x="242315" y="435863"/>
                  </a:lnTo>
                  <a:lnTo>
                    <a:pt x="80772" y="435863"/>
                  </a:lnTo>
                  <a:lnTo>
                    <a:pt x="80772" y="161544"/>
                  </a:lnTo>
                  <a:lnTo>
                    <a:pt x="0" y="161544"/>
                  </a:lnTo>
                  <a:lnTo>
                    <a:pt x="161544" y="0"/>
                  </a:lnTo>
                  <a:lnTo>
                    <a:pt x="323088" y="161544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07263" y="2550109"/>
            <a:ext cx="353695" cy="2216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50" b="1" spc="20" dirty="0">
                <a:solidFill>
                  <a:srgbClr val="006FC0"/>
                </a:solidFill>
                <a:latin typeface="Arial"/>
                <a:cs typeface="Arial"/>
              </a:rPr>
              <a:t>50%</a:t>
            </a:r>
            <a:endParaRPr sz="125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31647" y="1988820"/>
            <a:ext cx="2057400" cy="388620"/>
            <a:chOff x="231647" y="1988820"/>
            <a:chExt cx="2057400" cy="388620"/>
          </a:xfrm>
        </p:grpSpPr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6219" y="1993392"/>
              <a:ext cx="2048256" cy="379475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36219" y="1993392"/>
              <a:ext cx="2048510" cy="379730"/>
            </a:xfrm>
            <a:custGeom>
              <a:avLst/>
              <a:gdLst/>
              <a:ahLst/>
              <a:cxnLst/>
              <a:rect l="l" t="t" r="r" b="b"/>
              <a:pathLst>
                <a:path w="2048510" h="379730">
                  <a:moveTo>
                    <a:pt x="0" y="63245"/>
                  </a:moveTo>
                  <a:lnTo>
                    <a:pt x="4970" y="38629"/>
                  </a:lnTo>
                  <a:lnTo>
                    <a:pt x="18526" y="18526"/>
                  </a:lnTo>
                  <a:lnTo>
                    <a:pt x="38629" y="4970"/>
                  </a:lnTo>
                  <a:lnTo>
                    <a:pt x="63245" y="0"/>
                  </a:lnTo>
                  <a:lnTo>
                    <a:pt x="1985010" y="0"/>
                  </a:lnTo>
                  <a:lnTo>
                    <a:pt x="2009626" y="4970"/>
                  </a:lnTo>
                  <a:lnTo>
                    <a:pt x="2029729" y="18526"/>
                  </a:lnTo>
                  <a:lnTo>
                    <a:pt x="2043285" y="38629"/>
                  </a:lnTo>
                  <a:lnTo>
                    <a:pt x="2048256" y="63245"/>
                  </a:lnTo>
                  <a:lnTo>
                    <a:pt x="2048256" y="316230"/>
                  </a:lnTo>
                  <a:lnTo>
                    <a:pt x="2043285" y="340846"/>
                  </a:lnTo>
                  <a:lnTo>
                    <a:pt x="2029729" y="360949"/>
                  </a:lnTo>
                  <a:lnTo>
                    <a:pt x="2009626" y="374505"/>
                  </a:lnTo>
                  <a:lnTo>
                    <a:pt x="1985010" y="379475"/>
                  </a:lnTo>
                  <a:lnTo>
                    <a:pt x="63245" y="379475"/>
                  </a:lnTo>
                  <a:lnTo>
                    <a:pt x="38629" y="374505"/>
                  </a:lnTo>
                  <a:lnTo>
                    <a:pt x="18526" y="360949"/>
                  </a:lnTo>
                  <a:lnTo>
                    <a:pt x="4970" y="340846"/>
                  </a:lnTo>
                  <a:lnTo>
                    <a:pt x="0" y="316230"/>
                  </a:lnTo>
                  <a:lnTo>
                    <a:pt x="0" y="6324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365861" y="2068830"/>
            <a:ext cx="1788160" cy="20967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1250" b="1" dirty="0">
                <a:latin typeface="Arial"/>
                <a:cs typeface="Arial"/>
              </a:rPr>
              <a:t>АУДАНДЫҚ </a:t>
            </a:r>
            <a:r>
              <a:rPr lang="ru-RU" sz="1250" b="1" dirty="0" smtClean="0">
                <a:latin typeface="Arial"/>
                <a:cs typeface="Arial"/>
              </a:rPr>
              <a:t>БЮДЖЕТ</a:t>
            </a:r>
            <a:endParaRPr lang="ru-RU" sz="1250" b="1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8915" y="473023"/>
            <a:ext cx="8902065" cy="1435649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lang="en-US" sz="1200" b="1" dirty="0">
                <a:latin typeface="Arial"/>
                <a:cs typeface="Arial"/>
              </a:rPr>
              <a:t>IV </a:t>
            </a:r>
            <a:r>
              <a:rPr lang="ru-RU" sz="1200" b="1" dirty="0">
                <a:latin typeface="Arial"/>
                <a:cs typeface="Arial"/>
              </a:rPr>
              <a:t>деңгейдегі бюджетке: 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kk-KZ" sz="1200" b="1" spc="-5" dirty="0">
                <a:solidFill>
                  <a:srgbClr val="006FCE"/>
                </a:solidFill>
                <a:latin typeface="Arial"/>
                <a:cs typeface="Arial"/>
              </a:rPr>
              <a:t>с</a:t>
            </a:r>
            <a:r>
              <a:rPr lang="kk-KZ" sz="1200" b="1" spc="-5" dirty="0" smtClean="0">
                <a:solidFill>
                  <a:srgbClr val="006FCE"/>
                </a:solidFill>
                <a:latin typeface="Arial"/>
                <a:cs typeface="Arial"/>
              </a:rPr>
              <a:t>алық түсімдері: </a:t>
            </a:r>
            <a:r>
              <a:rPr lang="kk-KZ" sz="1100" b="1" i="1" spc="-5" dirty="0">
                <a:latin typeface="Arial"/>
                <a:cs typeface="Arial"/>
              </a:rPr>
              <a:t>ЖТС, </a:t>
            </a:r>
            <a:r>
              <a:rPr lang="kk-KZ" sz="1100" b="1" i="1" spc="-5" dirty="0" smtClean="0">
                <a:latin typeface="Arial"/>
                <a:cs typeface="Arial"/>
              </a:rPr>
              <a:t>ЖТ </a:t>
            </a:r>
            <a:r>
              <a:rPr lang="kk-KZ" sz="1100" b="1" i="1" spc="-5" dirty="0">
                <a:latin typeface="Arial"/>
                <a:cs typeface="Arial"/>
              </a:rPr>
              <a:t>мүлік салығы, </a:t>
            </a:r>
            <a:r>
              <a:rPr lang="kk-KZ" sz="1100" b="1" i="1" spc="-5" dirty="0" smtClean="0">
                <a:latin typeface="Arial"/>
                <a:cs typeface="Arial"/>
              </a:rPr>
              <a:t>ЖТ </a:t>
            </a:r>
            <a:r>
              <a:rPr lang="kk-KZ" sz="1100" b="1" i="1" spc="-5" dirty="0">
                <a:latin typeface="Arial"/>
                <a:cs typeface="Arial"/>
              </a:rPr>
              <a:t>және </a:t>
            </a:r>
            <a:r>
              <a:rPr lang="kk-KZ" sz="1100" b="1" i="1" spc="-5" dirty="0" smtClean="0">
                <a:latin typeface="Arial"/>
                <a:cs typeface="Arial"/>
              </a:rPr>
              <a:t>ЗТ </a:t>
            </a:r>
            <a:r>
              <a:rPr lang="kk-KZ" sz="1100" b="1" i="1" spc="-5" dirty="0">
                <a:latin typeface="Arial"/>
                <a:cs typeface="Arial"/>
              </a:rPr>
              <a:t>жер салығы, БЖС, ЗТ және </a:t>
            </a:r>
            <a:r>
              <a:rPr lang="kk-KZ" sz="1100" b="1" i="1" spc="-5" dirty="0" smtClean="0">
                <a:latin typeface="Arial"/>
                <a:cs typeface="Arial"/>
              </a:rPr>
              <a:t>ЖТ </a:t>
            </a:r>
            <a:r>
              <a:rPr lang="kk-KZ" sz="1100" b="1" i="1" spc="-5" dirty="0">
                <a:latin typeface="Arial"/>
                <a:cs typeface="Arial"/>
              </a:rPr>
              <a:t>көлік салығы, жер учаскелерін пайдаланғаны үшін </a:t>
            </a:r>
            <a:r>
              <a:rPr lang="kk-KZ" sz="1100" b="1" i="1" spc="-5" dirty="0" smtClean="0">
                <a:latin typeface="Arial"/>
                <a:cs typeface="Arial"/>
              </a:rPr>
              <a:t>төлем, </a:t>
            </a:r>
            <a:r>
              <a:rPr lang="kk-KZ" sz="1100" b="1" i="1" spc="-5" dirty="0">
                <a:latin typeface="Arial"/>
                <a:cs typeface="Arial"/>
              </a:rPr>
              <a:t>сыртқы жарнаманы орналастырғаны үшін төлем </a:t>
            </a: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lang="ru-RU" sz="1200" b="1" spc="-10" dirty="0">
                <a:solidFill>
                  <a:srgbClr val="006FCE"/>
                </a:solidFill>
                <a:latin typeface="Arial"/>
                <a:cs typeface="Arial"/>
              </a:rPr>
              <a:t>с</a:t>
            </a:r>
            <a:r>
              <a:rPr lang="ru-RU" sz="1200" b="1" spc="-10" dirty="0" smtClean="0">
                <a:solidFill>
                  <a:srgbClr val="006FCE"/>
                </a:solidFill>
                <a:latin typeface="Arial"/>
                <a:cs typeface="Arial"/>
              </a:rPr>
              <a:t>алықтық </a:t>
            </a:r>
            <a:r>
              <a:rPr lang="ru-RU" sz="1200" b="1" spc="-10" dirty="0">
                <a:solidFill>
                  <a:srgbClr val="006FCE"/>
                </a:solidFill>
                <a:latin typeface="Arial"/>
                <a:cs typeface="Arial"/>
              </a:rPr>
              <a:t>емес түсімдер</a:t>
            </a:r>
            <a:r>
              <a:rPr sz="1200" b="1" spc="-10" dirty="0" smtClean="0">
                <a:solidFill>
                  <a:srgbClr val="006FCE"/>
                </a:solidFill>
                <a:latin typeface="Arial"/>
                <a:cs typeface="Arial"/>
              </a:rPr>
              <a:t>:</a:t>
            </a:r>
            <a:r>
              <a:rPr sz="1200" b="1" spc="60" dirty="0" smtClean="0">
                <a:solidFill>
                  <a:srgbClr val="006FCE"/>
                </a:solidFill>
                <a:latin typeface="Arial"/>
                <a:cs typeface="Arial"/>
              </a:rPr>
              <a:t> </a:t>
            </a:r>
            <a:r>
              <a:rPr lang="ru-RU" sz="1100" b="1" i="1" spc="60" dirty="0">
                <a:latin typeface="Arial"/>
                <a:cs typeface="Arial"/>
              </a:rPr>
              <a:t>айыппұлдар, ерікті алымдар, коммуналдық меншіктен түсетін кірістер және </a:t>
            </a:r>
            <a:r>
              <a:rPr lang="ru-RU" sz="1100" b="1" i="1" spc="60" dirty="0" smtClean="0">
                <a:latin typeface="Arial"/>
                <a:cs typeface="Arial"/>
              </a:rPr>
              <a:t>т.б.</a:t>
            </a:r>
            <a:endParaRPr lang="ru-RU" sz="1100" b="1" i="1" spc="6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50" dirty="0">
              <a:latin typeface="Arial"/>
              <a:cs typeface="Arial"/>
            </a:endParaRPr>
          </a:p>
          <a:p>
            <a:pPr marL="135890" algn="ctr">
              <a:lnSpc>
                <a:spcPct val="100000"/>
              </a:lnSpc>
            </a:pPr>
            <a:r>
              <a:rPr lang="ru-RU" sz="1600" b="1" spc="-10" dirty="0">
                <a:solidFill>
                  <a:srgbClr val="006FCE"/>
                </a:solidFill>
                <a:latin typeface="Arial"/>
                <a:cs typeface="Arial"/>
              </a:rPr>
              <a:t>Қосымша салықтар мен </a:t>
            </a:r>
            <a:r>
              <a:rPr lang="ru-RU" sz="1600" b="1" spc="-10" dirty="0" smtClean="0">
                <a:solidFill>
                  <a:srgbClr val="006FCE"/>
                </a:solidFill>
                <a:latin typeface="Arial"/>
                <a:cs typeface="Arial"/>
              </a:rPr>
              <a:t>төлемдер</a:t>
            </a:r>
            <a:endParaRPr lang="ru-RU" sz="1600" b="1" spc="-10" dirty="0">
              <a:solidFill>
                <a:srgbClr val="006FCE"/>
              </a:solidFill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07263" y="3971035"/>
            <a:ext cx="353060" cy="2216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50" b="1" spc="20" dirty="0">
                <a:solidFill>
                  <a:srgbClr val="006FC0"/>
                </a:solidFill>
                <a:latin typeface="Arial"/>
                <a:cs typeface="Arial"/>
              </a:rPr>
              <a:t>50</a:t>
            </a:r>
            <a:r>
              <a:rPr sz="1250" b="1" spc="25" dirty="0">
                <a:solidFill>
                  <a:srgbClr val="006FC0"/>
                </a:solidFill>
                <a:latin typeface="Arial"/>
                <a:cs typeface="Arial"/>
              </a:rPr>
              <a:t>%</a:t>
            </a:r>
            <a:endParaRPr sz="1250" dirty="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426252" y="2920580"/>
            <a:ext cx="2136775" cy="897342"/>
          </a:xfrm>
          <a:custGeom>
            <a:avLst/>
            <a:gdLst/>
            <a:ahLst/>
            <a:cxnLst/>
            <a:rect l="l" t="t" r="r" b="b"/>
            <a:pathLst>
              <a:path w="2136775" h="922020">
                <a:moveTo>
                  <a:pt x="0" y="153670"/>
                </a:moveTo>
                <a:lnTo>
                  <a:pt x="7837" y="105111"/>
                </a:lnTo>
                <a:lnTo>
                  <a:pt x="29659" y="62929"/>
                </a:lnTo>
                <a:lnTo>
                  <a:pt x="62929" y="29659"/>
                </a:lnTo>
                <a:lnTo>
                  <a:pt x="105111" y="7837"/>
                </a:lnTo>
                <a:lnTo>
                  <a:pt x="153670" y="0"/>
                </a:lnTo>
                <a:lnTo>
                  <a:pt x="1982977" y="0"/>
                </a:lnTo>
                <a:lnTo>
                  <a:pt x="2031536" y="7837"/>
                </a:lnTo>
                <a:lnTo>
                  <a:pt x="2073718" y="29659"/>
                </a:lnTo>
                <a:lnTo>
                  <a:pt x="2106988" y="62929"/>
                </a:lnTo>
                <a:lnTo>
                  <a:pt x="2128810" y="105111"/>
                </a:lnTo>
                <a:lnTo>
                  <a:pt x="2136648" y="153670"/>
                </a:lnTo>
                <a:lnTo>
                  <a:pt x="2136648" y="768350"/>
                </a:lnTo>
                <a:lnTo>
                  <a:pt x="2128810" y="816908"/>
                </a:lnTo>
                <a:lnTo>
                  <a:pt x="2106988" y="859090"/>
                </a:lnTo>
                <a:lnTo>
                  <a:pt x="2073718" y="892360"/>
                </a:lnTo>
                <a:lnTo>
                  <a:pt x="2031536" y="914182"/>
                </a:lnTo>
                <a:lnTo>
                  <a:pt x="1982977" y="922020"/>
                </a:lnTo>
                <a:lnTo>
                  <a:pt x="153670" y="922020"/>
                </a:lnTo>
                <a:lnTo>
                  <a:pt x="105111" y="914182"/>
                </a:lnTo>
                <a:lnTo>
                  <a:pt x="62929" y="892360"/>
                </a:lnTo>
                <a:lnTo>
                  <a:pt x="29659" y="859090"/>
                </a:lnTo>
                <a:lnTo>
                  <a:pt x="7837" y="816908"/>
                </a:lnTo>
                <a:lnTo>
                  <a:pt x="0" y="768350"/>
                </a:lnTo>
                <a:lnTo>
                  <a:pt x="0" y="153670"/>
                </a:lnTo>
                <a:close/>
              </a:path>
            </a:pathLst>
          </a:custGeom>
          <a:ln w="1981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438733" y="2969225"/>
            <a:ext cx="2103795" cy="7950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200" b="1" spc="-35" dirty="0" smtClean="0">
                <a:latin typeface="Arial"/>
                <a:cs typeface="Arial"/>
              </a:rPr>
              <a:t>Жекелеген </a:t>
            </a:r>
            <a:r>
              <a:rPr lang="ru-RU" sz="1200" b="1" spc="-35" dirty="0">
                <a:latin typeface="Arial"/>
                <a:cs typeface="Arial"/>
              </a:rPr>
              <a:t>қызмет түрлерімен айналысу құқығы үшін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400" b="1" spc="-5" dirty="0" smtClean="0">
                <a:solidFill>
                  <a:srgbClr val="0070C0"/>
                </a:solidFill>
                <a:latin typeface="Arial"/>
                <a:cs typeface="Arial"/>
              </a:rPr>
              <a:t>ЛИЦЕНЗИЯЛЫҚ </a:t>
            </a:r>
            <a:r>
              <a:rPr lang="ru-RU" sz="1400" b="1" spc="-5" dirty="0">
                <a:solidFill>
                  <a:srgbClr val="0070C0"/>
                </a:solidFill>
                <a:latin typeface="Arial"/>
                <a:cs typeface="Arial"/>
              </a:rPr>
              <a:t>АЛЫМ </a:t>
            </a:r>
          </a:p>
        </p:txBody>
      </p:sp>
      <p:sp>
        <p:nvSpPr>
          <p:cNvPr id="37" name="object 37"/>
          <p:cNvSpPr/>
          <p:nvPr/>
        </p:nvSpPr>
        <p:spPr>
          <a:xfrm>
            <a:off x="4669835" y="2920580"/>
            <a:ext cx="2340565" cy="922019"/>
          </a:xfrm>
          <a:custGeom>
            <a:avLst/>
            <a:gdLst/>
            <a:ahLst/>
            <a:cxnLst/>
            <a:rect l="l" t="t" r="r" b="b"/>
            <a:pathLst>
              <a:path w="2108200" h="922020">
                <a:moveTo>
                  <a:pt x="0" y="153670"/>
                </a:moveTo>
                <a:lnTo>
                  <a:pt x="7837" y="105111"/>
                </a:lnTo>
                <a:lnTo>
                  <a:pt x="29659" y="62929"/>
                </a:lnTo>
                <a:lnTo>
                  <a:pt x="62929" y="29659"/>
                </a:lnTo>
                <a:lnTo>
                  <a:pt x="105111" y="7837"/>
                </a:lnTo>
                <a:lnTo>
                  <a:pt x="153670" y="0"/>
                </a:lnTo>
                <a:lnTo>
                  <a:pt x="1954022" y="0"/>
                </a:lnTo>
                <a:lnTo>
                  <a:pt x="2002580" y="7837"/>
                </a:lnTo>
                <a:lnTo>
                  <a:pt x="2044762" y="29659"/>
                </a:lnTo>
                <a:lnTo>
                  <a:pt x="2078032" y="62929"/>
                </a:lnTo>
                <a:lnTo>
                  <a:pt x="2099854" y="105111"/>
                </a:lnTo>
                <a:lnTo>
                  <a:pt x="2107692" y="153670"/>
                </a:lnTo>
                <a:lnTo>
                  <a:pt x="2107692" y="768350"/>
                </a:lnTo>
                <a:lnTo>
                  <a:pt x="2099854" y="816908"/>
                </a:lnTo>
                <a:lnTo>
                  <a:pt x="2078032" y="859090"/>
                </a:lnTo>
                <a:lnTo>
                  <a:pt x="2044762" y="892360"/>
                </a:lnTo>
                <a:lnTo>
                  <a:pt x="2002580" y="914182"/>
                </a:lnTo>
                <a:lnTo>
                  <a:pt x="1954022" y="922020"/>
                </a:lnTo>
                <a:lnTo>
                  <a:pt x="153670" y="922020"/>
                </a:lnTo>
                <a:lnTo>
                  <a:pt x="105111" y="914182"/>
                </a:lnTo>
                <a:lnTo>
                  <a:pt x="62929" y="892360"/>
                </a:lnTo>
                <a:lnTo>
                  <a:pt x="29659" y="859090"/>
                </a:lnTo>
                <a:lnTo>
                  <a:pt x="7837" y="816908"/>
                </a:lnTo>
                <a:lnTo>
                  <a:pt x="0" y="768350"/>
                </a:lnTo>
                <a:lnTo>
                  <a:pt x="0" y="153670"/>
                </a:lnTo>
                <a:close/>
              </a:path>
            </a:pathLst>
          </a:custGeom>
          <a:ln w="1981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4819097" y="2906945"/>
            <a:ext cx="2137330" cy="979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200" b="1" spc="-35" dirty="0">
                <a:latin typeface="Arial"/>
                <a:cs typeface="Arial"/>
              </a:rPr>
              <a:t>Жекелеген қызмет түрлерімен айналысуға арналған лицензияларды пайдаланғаны үшін 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400" b="1" spc="-35" dirty="0" smtClean="0">
                <a:solidFill>
                  <a:srgbClr val="0070C0"/>
                </a:solidFill>
                <a:latin typeface="Arial"/>
                <a:cs typeface="Arial"/>
              </a:rPr>
              <a:t>ТӨЛЕМАҚЫ</a:t>
            </a:r>
            <a:endParaRPr lang="ru-RU" sz="1400" b="1" spc="-35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086600" y="2913125"/>
            <a:ext cx="1936748" cy="904239"/>
          </a:xfrm>
          <a:custGeom>
            <a:avLst/>
            <a:gdLst/>
            <a:ahLst/>
            <a:cxnLst/>
            <a:rect l="l" t="t" r="r" b="b"/>
            <a:pathLst>
              <a:path w="2047240" h="896620">
                <a:moveTo>
                  <a:pt x="0" y="149352"/>
                </a:moveTo>
                <a:lnTo>
                  <a:pt x="7620" y="102168"/>
                </a:lnTo>
                <a:lnTo>
                  <a:pt x="28834" y="61173"/>
                </a:lnTo>
                <a:lnTo>
                  <a:pt x="61173" y="28834"/>
                </a:lnTo>
                <a:lnTo>
                  <a:pt x="102168" y="7619"/>
                </a:lnTo>
                <a:lnTo>
                  <a:pt x="149351" y="0"/>
                </a:lnTo>
                <a:lnTo>
                  <a:pt x="1897380" y="0"/>
                </a:lnTo>
                <a:lnTo>
                  <a:pt x="1944563" y="7619"/>
                </a:lnTo>
                <a:lnTo>
                  <a:pt x="1985558" y="28834"/>
                </a:lnTo>
                <a:lnTo>
                  <a:pt x="2017897" y="61173"/>
                </a:lnTo>
                <a:lnTo>
                  <a:pt x="2039111" y="102168"/>
                </a:lnTo>
                <a:lnTo>
                  <a:pt x="2046732" y="149352"/>
                </a:lnTo>
                <a:lnTo>
                  <a:pt x="2046732" y="746760"/>
                </a:lnTo>
                <a:lnTo>
                  <a:pt x="2039112" y="793943"/>
                </a:lnTo>
                <a:lnTo>
                  <a:pt x="2017897" y="834938"/>
                </a:lnTo>
                <a:lnTo>
                  <a:pt x="1985558" y="867277"/>
                </a:lnTo>
                <a:lnTo>
                  <a:pt x="1944563" y="888492"/>
                </a:lnTo>
                <a:lnTo>
                  <a:pt x="1897380" y="896112"/>
                </a:lnTo>
                <a:lnTo>
                  <a:pt x="149351" y="896112"/>
                </a:lnTo>
                <a:lnTo>
                  <a:pt x="102168" y="888492"/>
                </a:lnTo>
                <a:lnTo>
                  <a:pt x="61173" y="867277"/>
                </a:lnTo>
                <a:lnTo>
                  <a:pt x="28834" y="834938"/>
                </a:lnTo>
                <a:lnTo>
                  <a:pt x="7620" y="793943"/>
                </a:lnTo>
                <a:lnTo>
                  <a:pt x="0" y="746760"/>
                </a:lnTo>
                <a:lnTo>
                  <a:pt x="0" y="149352"/>
                </a:lnTo>
                <a:close/>
              </a:path>
            </a:pathLst>
          </a:custGeom>
          <a:ln w="1981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7167086" y="2985812"/>
            <a:ext cx="1768475" cy="90088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ru-RU" sz="1400" b="1" spc="-40" dirty="0">
                <a:latin typeface="Arial"/>
                <a:cs typeface="Arial"/>
              </a:rPr>
              <a:t>С</a:t>
            </a:r>
            <a:r>
              <a:rPr lang="ru-RU" sz="1400" b="1" spc="-40" dirty="0" smtClean="0">
                <a:latin typeface="Arial"/>
                <a:cs typeface="Arial"/>
              </a:rPr>
              <a:t>у </a:t>
            </a:r>
            <a:r>
              <a:rPr lang="ru-RU" sz="1400" b="1" spc="-40" dirty="0">
                <a:latin typeface="Arial"/>
                <a:cs typeface="Arial"/>
              </a:rPr>
              <a:t>ресурстарын пайдаланғаны </a:t>
            </a:r>
            <a:r>
              <a:rPr lang="ru-RU" sz="1400" b="1" spc="-40" dirty="0" smtClean="0">
                <a:latin typeface="Arial"/>
                <a:cs typeface="Arial"/>
              </a:rPr>
              <a:t>үшін</a:t>
            </a: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ru-RU" sz="1400" b="1" spc="-40" dirty="0" smtClean="0">
                <a:solidFill>
                  <a:srgbClr val="0070C0"/>
                </a:solidFill>
                <a:latin typeface="Arial"/>
                <a:cs typeface="Arial"/>
              </a:rPr>
              <a:t>ТӨЛЕМ</a:t>
            </a:r>
            <a:endParaRPr lang="ru-RU" sz="1400" b="1" spc="-40" dirty="0">
              <a:solidFill>
                <a:srgbClr val="0070C0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endParaRPr lang="ru-RU" sz="1400" b="1" spc="-40" dirty="0">
              <a:latin typeface="Arial"/>
              <a:cs typeface="Arial"/>
            </a:endParaRPr>
          </a:p>
        </p:txBody>
      </p:sp>
      <p:sp>
        <p:nvSpPr>
          <p:cNvPr id="47" name="object 47"/>
          <p:cNvSpPr txBox="1">
            <a:spLocks noGrp="1"/>
          </p:cNvSpPr>
          <p:nvPr>
            <p:ph type="sldNum" sz="quarter" idx="7"/>
          </p:nvPr>
        </p:nvSpPr>
        <p:spPr>
          <a:xfrm>
            <a:off x="8915400" y="4945927"/>
            <a:ext cx="265429" cy="140423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r>
              <a:rPr lang="ru-RU" spc="-5" dirty="0" smtClean="0"/>
              <a:t>4</a:t>
            </a:r>
            <a:endParaRPr spc="-5" dirty="0"/>
          </a:p>
        </p:txBody>
      </p:sp>
      <p:sp>
        <p:nvSpPr>
          <p:cNvPr id="41" name="object 41"/>
          <p:cNvSpPr txBox="1"/>
          <p:nvPr/>
        </p:nvSpPr>
        <p:spPr>
          <a:xfrm>
            <a:off x="7293151" y="3900835"/>
            <a:ext cx="543976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100%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397253" y="2415920"/>
            <a:ext cx="6280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AF50"/>
                </a:solidFill>
                <a:latin typeface="Arial"/>
                <a:cs typeface="Arial"/>
              </a:rPr>
              <a:t>91,7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b="1" spc="-25" dirty="0">
                <a:solidFill>
                  <a:srgbClr val="00AF50"/>
                </a:solidFill>
                <a:latin typeface="Arial"/>
                <a:cs typeface="Arial"/>
              </a:rPr>
              <a:t>млрд.тг.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251952" y="3857955"/>
            <a:ext cx="5327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AF50"/>
                </a:solidFill>
                <a:latin typeface="Arial"/>
                <a:cs typeface="Arial"/>
              </a:rPr>
              <a:t>546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b="1" spc="-25" dirty="0">
                <a:solidFill>
                  <a:srgbClr val="00AF50"/>
                </a:solidFill>
                <a:latin typeface="Arial"/>
                <a:cs typeface="Arial"/>
              </a:rPr>
              <a:t>млн.тг.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846703" y="3874719"/>
            <a:ext cx="5327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AF50"/>
                </a:solidFill>
                <a:latin typeface="Arial"/>
                <a:cs typeface="Arial"/>
              </a:rPr>
              <a:t>565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b="1" spc="-25" dirty="0">
                <a:solidFill>
                  <a:srgbClr val="00AF50"/>
                </a:solidFill>
                <a:latin typeface="Arial"/>
                <a:cs typeface="Arial"/>
              </a:rPr>
              <a:t>млн.тг.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418971" y="3919220"/>
            <a:ext cx="627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AF50"/>
                </a:solidFill>
                <a:latin typeface="Arial"/>
                <a:cs typeface="Arial"/>
              </a:rPr>
              <a:t>91,7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b="1" spc="-25" dirty="0">
                <a:solidFill>
                  <a:srgbClr val="00AF50"/>
                </a:solidFill>
                <a:latin typeface="Arial"/>
                <a:cs typeface="Arial"/>
              </a:rPr>
              <a:t>млрд.тг.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702807" y="2085213"/>
            <a:ext cx="3149474" cy="556563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indent="-1905" algn="ctr">
              <a:lnSpc>
                <a:spcPts val="1370"/>
              </a:lnSpc>
              <a:spcBef>
                <a:spcPts val="140"/>
              </a:spcBef>
            </a:pPr>
            <a:r>
              <a:rPr lang="ru-RU" sz="1150" b="1" i="1" spc="-10" dirty="0">
                <a:latin typeface="Arial"/>
                <a:cs typeface="Arial"/>
              </a:rPr>
              <a:t>2021 жылдың қорытындысы бойынша жергілікті өзін-өзі басқарудың  </a:t>
            </a:r>
            <a:r>
              <a:rPr lang="ru-RU" sz="1150" b="1" i="1" spc="-10" dirty="0">
                <a:solidFill>
                  <a:srgbClr val="00B050"/>
                </a:solidFill>
                <a:latin typeface="Arial"/>
                <a:cs typeface="Arial"/>
              </a:rPr>
              <a:t>өз кірістері </a:t>
            </a:r>
            <a:r>
              <a:rPr lang="ru-RU" sz="1150" b="1" i="1" spc="-10" dirty="0" smtClean="0">
                <a:solidFill>
                  <a:srgbClr val="00B050"/>
                </a:solidFill>
                <a:latin typeface="Arial"/>
                <a:cs typeface="Arial"/>
              </a:rPr>
              <a:t>42,0 млрд</a:t>
            </a:r>
            <a:r>
              <a:rPr lang="ru-RU" sz="1150" b="1" i="1" spc="-10" dirty="0">
                <a:solidFill>
                  <a:srgbClr val="00B050"/>
                </a:solidFill>
                <a:latin typeface="Arial"/>
                <a:cs typeface="Arial"/>
              </a:rPr>
              <a:t>. тг. </a:t>
            </a:r>
            <a:r>
              <a:rPr lang="ru-RU" sz="1150" b="1" i="1" spc="-10" dirty="0" smtClean="0">
                <a:latin typeface="Arial"/>
                <a:cs typeface="Arial"/>
              </a:rPr>
              <a:t>құрады</a:t>
            </a:r>
            <a:endParaRPr lang="ru-RU" sz="1150" b="1" i="1" spc="-1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69400" cy="373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  <a:tabLst>
                <a:tab pos="2161540" algn="l"/>
                <a:tab pos="9156065" algn="l"/>
              </a:tabLst>
            </a:pPr>
            <a:r>
              <a:rPr b="0" u="none" spc="5" dirty="0">
                <a:latin typeface="Times New Roman"/>
                <a:cs typeface="Times New Roman"/>
              </a:rPr>
              <a:t> 	</a:t>
            </a:r>
            <a:r>
              <a:rPr lang="ru-RU" u="none" spc="5" dirty="0">
                <a:latin typeface="Arial" panose="020B0604020202020204" pitchFamily="34" charset="0"/>
                <a:cs typeface="Arial" panose="020B0604020202020204" pitchFamily="34" charset="0"/>
              </a:rPr>
              <a:t>Ақылы қызметтерді көрсету</a:t>
            </a:r>
            <a:r>
              <a:rPr lang="kk-KZ" u="none" spc="5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u="none" spc="60" dirty="0"/>
              <a:t>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76985" y="1770634"/>
            <a:ext cx="599630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81455" algn="l"/>
                <a:tab pos="2570480" algn="l"/>
                <a:tab pos="3790950" algn="l"/>
                <a:tab pos="4900930" algn="l"/>
              </a:tabLst>
            </a:pPr>
            <a:r>
              <a:rPr sz="1400" b="1" spc="-15" dirty="0" smtClean="0">
                <a:solidFill>
                  <a:srgbClr val="001F5F"/>
                </a:solidFill>
                <a:latin typeface="Arial"/>
                <a:cs typeface="Arial"/>
              </a:rPr>
              <a:t>Механизатор,	</a:t>
            </a:r>
            <a:r>
              <a:rPr lang="ru-RU" sz="1400" b="1" spc="-15" dirty="0">
                <a:solidFill>
                  <a:srgbClr val="001F5F"/>
                </a:solidFill>
                <a:latin typeface="Arial"/>
                <a:cs typeface="Arial"/>
              </a:rPr>
              <a:t>дәнекерлеуші, </a:t>
            </a:r>
            <a:r>
              <a:rPr sz="1400" b="1" spc="-5" dirty="0" smtClean="0">
                <a:solidFill>
                  <a:srgbClr val="001F5F"/>
                </a:solidFill>
                <a:latin typeface="Arial"/>
                <a:cs typeface="Arial"/>
              </a:rPr>
              <a:t>сантехник,	</a:t>
            </a:r>
            <a:r>
              <a:rPr sz="1400" b="1" spc="-10" dirty="0" smtClean="0">
                <a:solidFill>
                  <a:srgbClr val="001F5F"/>
                </a:solidFill>
                <a:latin typeface="Arial"/>
                <a:cs typeface="Arial"/>
              </a:rPr>
              <a:t>электрик,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lang="kk-KZ" sz="1400" b="1" spc="-10" dirty="0" smtClean="0">
                <a:solidFill>
                  <a:srgbClr val="001F5F"/>
                </a:solidFill>
                <a:latin typeface="Arial"/>
                <a:cs typeface="Arial"/>
              </a:rPr>
              <a:t>шатыршы -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42556" y="1770634"/>
            <a:ext cx="170972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60045" algn="l"/>
              </a:tabLst>
            </a:pPr>
            <a:r>
              <a:rPr lang="kk-KZ" sz="1400" i="1" spc="-5" dirty="0" smtClean="0">
                <a:solidFill>
                  <a:srgbClr val="001F5F"/>
                </a:solidFill>
                <a:latin typeface="Arial"/>
                <a:cs typeface="Arial"/>
              </a:rPr>
              <a:t>абаттандыру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5360" y="1985140"/>
            <a:ext cx="7541895" cy="23903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83840" algn="l"/>
              </a:tabLst>
            </a:pPr>
            <a:r>
              <a:rPr lang="ru-RU" sz="1400" i="1" spc="-10" dirty="0">
                <a:solidFill>
                  <a:srgbClr val="001F5F"/>
                </a:solidFill>
                <a:latin typeface="Arial"/>
                <a:cs typeface="Arial"/>
              </a:rPr>
              <a:t>объектілерін жөндеу-қалпына келтіру жұмыстары, инженерлік желілердегі авариялар кезінде оларды жою жөніндегі жедел </a:t>
            </a:r>
            <a:r>
              <a:rPr lang="ru-RU" sz="1400" i="1" spc="-10" dirty="0" smtClean="0">
                <a:solidFill>
                  <a:srgbClr val="001F5F"/>
                </a:solidFill>
                <a:latin typeface="Arial"/>
                <a:cs typeface="Arial"/>
              </a:rPr>
              <a:t>шаралар</a:t>
            </a:r>
            <a:endParaRPr sz="1250" dirty="0">
              <a:latin typeface="Arial"/>
              <a:cs typeface="Arial"/>
            </a:endParaRPr>
          </a:p>
          <a:p>
            <a:pPr marL="12700" marR="6985">
              <a:lnSpc>
                <a:spcPct val="100000"/>
              </a:lnSpc>
              <a:spcBef>
                <a:spcPts val="5"/>
              </a:spcBef>
            </a:pPr>
            <a:endParaRPr lang="kk-KZ" sz="1400" b="1" spc="-10" dirty="0" smtClean="0">
              <a:solidFill>
                <a:srgbClr val="001F5F"/>
              </a:solidFill>
              <a:latin typeface="Arial"/>
              <a:cs typeface="Arial"/>
            </a:endParaRPr>
          </a:p>
          <a:p>
            <a:pPr marL="12700" marR="6985">
              <a:lnSpc>
                <a:spcPct val="100000"/>
              </a:lnSpc>
              <a:spcBef>
                <a:spcPts val="5"/>
              </a:spcBef>
            </a:pPr>
            <a:r>
              <a:rPr lang="kk-KZ" sz="1400" b="1" spc="-10" dirty="0">
                <a:solidFill>
                  <a:srgbClr val="001F5F"/>
                </a:solidFill>
                <a:latin typeface="Arial"/>
                <a:cs typeface="Arial"/>
              </a:rPr>
              <a:t>Мамандандырылған техниканың жүргізушісі және механигі – </a:t>
            </a:r>
            <a:r>
              <a:rPr lang="kk-KZ" sz="1400" i="1" spc="-10" dirty="0">
                <a:solidFill>
                  <a:srgbClr val="001F5F"/>
                </a:solidFill>
                <a:latin typeface="Arial"/>
                <a:cs typeface="Arial"/>
              </a:rPr>
              <a:t>қар тазалау жұмыстары, ассенизатор (трактор, камаз, кран-манипулятор) қызметтері</a:t>
            </a:r>
          </a:p>
          <a:p>
            <a:pPr marL="12700" marR="6985">
              <a:lnSpc>
                <a:spcPct val="100000"/>
              </a:lnSpc>
              <a:spcBef>
                <a:spcPts val="5"/>
              </a:spcBef>
            </a:pPr>
            <a:r>
              <a:rPr lang="kk-KZ" sz="1400" b="1" spc="-10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endParaRPr sz="13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kk-KZ" sz="1400" b="1" spc="-25" dirty="0">
                <a:solidFill>
                  <a:srgbClr val="001F5F"/>
                </a:solidFill>
                <a:latin typeface="Arial"/>
                <a:cs typeface="Arial"/>
              </a:rPr>
              <a:t> Заңгер, есепші – </a:t>
            </a:r>
            <a:r>
              <a:rPr lang="kk-KZ" sz="1400" i="1" spc="-25" dirty="0">
                <a:solidFill>
                  <a:srgbClr val="001F5F"/>
                </a:solidFill>
                <a:latin typeface="Arial"/>
                <a:cs typeface="Arial"/>
              </a:rPr>
              <a:t>нотариалдық, заңгерлік қызметтер</a:t>
            </a:r>
          </a:p>
          <a:p>
            <a:pPr marL="12700">
              <a:lnSpc>
                <a:spcPct val="100000"/>
              </a:lnSpc>
            </a:pPr>
            <a:endParaRPr sz="14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kk-KZ" sz="1400" b="1" spc="-10" dirty="0">
                <a:solidFill>
                  <a:srgbClr val="001F5F"/>
                </a:solidFill>
                <a:latin typeface="Arial"/>
                <a:cs typeface="Arial"/>
              </a:rPr>
              <a:t> Мамандығы жоқ жұмысшы (сырлаушы, ағаш ұстасы, сылақшы) – </a:t>
            </a:r>
            <a:r>
              <a:rPr lang="kk-KZ" sz="1400" i="1" spc="-10" dirty="0">
                <a:solidFill>
                  <a:srgbClr val="001F5F"/>
                </a:solidFill>
                <a:latin typeface="Arial"/>
                <a:cs typeface="Arial"/>
              </a:rPr>
              <a:t>ғимаратты жөндеу, шөп шабу және т.б.</a:t>
            </a:r>
          </a:p>
          <a:p>
            <a:pPr marL="12700">
              <a:lnSpc>
                <a:spcPct val="100000"/>
              </a:lnSpc>
            </a:pPr>
            <a:r>
              <a:rPr lang="kk-KZ" sz="1400" i="1" spc="-10" dirty="0" smtClean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endParaRPr sz="1400" i="1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5740" y="4783835"/>
            <a:ext cx="8732520" cy="27940"/>
          </a:xfrm>
          <a:custGeom>
            <a:avLst/>
            <a:gdLst/>
            <a:ahLst/>
            <a:cxnLst/>
            <a:rect l="l" t="t" r="r" b="b"/>
            <a:pathLst>
              <a:path w="8732520" h="27939">
                <a:moveTo>
                  <a:pt x="8732520" y="0"/>
                </a:moveTo>
                <a:lnTo>
                  <a:pt x="0" y="0"/>
                </a:lnTo>
                <a:lnTo>
                  <a:pt x="0" y="27431"/>
                </a:lnTo>
                <a:lnTo>
                  <a:pt x="8732520" y="27431"/>
                </a:lnTo>
                <a:lnTo>
                  <a:pt x="8732520" y="0"/>
                </a:lnTo>
                <a:close/>
              </a:path>
            </a:pathLst>
          </a:custGeom>
          <a:solidFill>
            <a:srgbClr val="006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1748" y="743712"/>
            <a:ext cx="6960236" cy="51206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800225" y="760159"/>
            <a:ext cx="5594350" cy="2212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1350" b="1" dirty="0">
                <a:solidFill>
                  <a:srgbClr val="001F5F"/>
                </a:solidFill>
                <a:latin typeface="Arial"/>
                <a:cs typeface="Arial"/>
              </a:rPr>
              <a:t>АҚЫЛЫ НЕГІЗДЕ ҚЫЗМЕТ КӨРСЕТУ БОЙЫНША </a:t>
            </a:r>
            <a:r>
              <a:rPr lang="ru-RU" sz="1350" b="1" dirty="0" smtClean="0">
                <a:solidFill>
                  <a:srgbClr val="001F5F"/>
                </a:solidFill>
                <a:latin typeface="Arial"/>
                <a:cs typeface="Arial"/>
              </a:rPr>
              <a:t>МЫСАЛДАР</a:t>
            </a:r>
            <a:endParaRPr lang="ru-RU" sz="1350" b="1" dirty="0">
              <a:solidFill>
                <a:srgbClr val="001F5F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46988" y="702563"/>
            <a:ext cx="6944995" cy="567055"/>
          </a:xfrm>
          <a:custGeom>
            <a:avLst/>
            <a:gdLst/>
            <a:ahLst/>
            <a:cxnLst/>
            <a:rect l="l" t="t" r="r" b="b"/>
            <a:pathLst>
              <a:path w="6944995" h="567055">
                <a:moveTo>
                  <a:pt x="6944868" y="534924"/>
                </a:moveTo>
                <a:lnTo>
                  <a:pt x="1524" y="534924"/>
                </a:lnTo>
                <a:lnTo>
                  <a:pt x="1524" y="566928"/>
                </a:lnTo>
                <a:lnTo>
                  <a:pt x="6944868" y="566928"/>
                </a:lnTo>
                <a:lnTo>
                  <a:pt x="6944868" y="534924"/>
                </a:lnTo>
                <a:close/>
              </a:path>
              <a:path w="6944995" h="567055">
                <a:moveTo>
                  <a:pt x="6944868" y="0"/>
                </a:moveTo>
                <a:lnTo>
                  <a:pt x="0" y="0"/>
                </a:lnTo>
                <a:lnTo>
                  <a:pt x="0" y="32004"/>
                </a:lnTo>
                <a:lnTo>
                  <a:pt x="6944868" y="32004"/>
                </a:lnTo>
                <a:lnTo>
                  <a:pt x="6944868" y="0"/>
                </a:lnTo>
                <a:close/>
              </a:path>
            </a:pathLst>
          </a:custGeom>
          <a:solidFill>
            <a:srgbClr val="FADD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8536" y="2519172"/>
            <a:ext cx="8100059" cy="3810"/>
          </a:xfrm>
          <a:custGeom>
            <a:avLst/>
            <a:gdLst/>
            <a:ahLst/>
            <a:cxnLst/>
            <a:rect l="l" t="t" r="r" b="b"/>
            <a:pathLst>
              <a:path w="8100059" h="3810">
                <a:moveTo>
                  <a:pt x="0" y="0"/>
                </a:moveTo>
                <a:lnTo>
                  <a:pt x="8099552" y="3555"/>
                </a:lnTo>
              </a:path>
            </a:pathLst>
          </a:custGeom>
          <a:ln w="9144">
            <a:solidFill>
              <a:srgbClr val="A6A6A6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8536" y="3118104"/>
            <a:ext cx="8063865" cy="3810"/>
          </a:xfrm>
          <a:custGeom>
            <a:avLst/>
            <a:gdLst/>
            <a:ahLst/>
            <a:cxnLst/>
            <a:rect l="l" t="t" r="r" b="b"/>
            <a:pathLst>
              <a:path w="8063865" h="3810">
                <a:moveTo>
                  <a:pt x="0" y="0"/>
                </a:moveTo>
                <a:lnTo>
                  <a:pt x="8063611" y="3556"/>
                </a:lnTo>
              </a:path>
            </a:pathLst>
          </a:custGeom>
          <a:ln w="9144">
            <a:solidFill>
              <a:srgbClr val="A6A6A6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2063" y="1776983"/>
            <a:ext cx="295656" cy="25907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9872" y="2624327"/>
            <a:ext cx="320040" cy="320039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478536" y="3570732"/>
            <a:ext cx="8063865" cy="3810"/>
          </a:xfrm>
          <a:custGeom>
            <a:avLst/>
            <a:gdLst/>
            <a:ahLst/>
            <a:cxnLst/>
            <a:rect l="l" t="t" r="r" b="b"/>
            <a:pathLst>
              <a:path w="8063865" h="3810">
                <a:moveTo>
                  <a:pt x="0" y="0"/>
                </a:moveTo>
                <a:lnTo>
                  <a:pt x="8063611" y="3556"/>
                </a:lnTo>
              </a:path>
            </a:pathLst>
          </a:custGeom>
          <a:ln w="9144">
            <a:solidFill>
              <a:srgbClr val="A6A6A6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2544" y="3679460"/>
            <a:ext cx="280416" cy="21840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7326" y="3203710"/>
            <a:ext cx="272585" cy="270746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8915400" y="4933950"/>
            <a:ext cx="265429" cy="140423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r>
              <a:rPr lang="ru-RU" spc="-5" dirty="0" smtClean="0"/>
              <a:t>5</a:t>
            </a:r>
            <a:endParaRPr spc="-5" dirty="0"/>
          </a:p>
        </p:txBody>
      </p:sp>
      <p:sp>
        <p:nvSpPr>
          <p:cNvPr id="18" name="object 3"/>
          <p:cNvSpPr/>
          <p:nvPr/>
        </p:nvSpPr>
        <p:spPr>
          <a:xfrm>
            <a:off x="25400" y="37338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3492" y="0"/>
                </a:lnTo>
              </a:path>
            </a:pathLst>
          </a:custGeom>
          <a:ln w="28956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3462" y="53797"/>
            <a:ext cx="9170924" cy="362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30"/>
              </a:spcBef>
              <a:tabLst>
                <a:tab pos="1898014" algn="l"/>
                <a:tab pos="9157335" algn="l"/>
              </a:tabLst>
            </a:pPr>
            <a:r>
              <a:rPr b="0" u="none" spc="5" dirty="0">
                <a:latin typeface="Times New Roman"/>
                <a:cs typeface="Times New Roman"/>
              </a:rPr>
              <a:t> </a:t>
            </a:r>
            <a:r>
              <a:rPr lang="ru-RU" u="none" spc="5" dirty="0" smtClean="0">
                <a:latin typeface="Arial" panose="020B0604020202020204" pitchFamily="34" charset="0"/>
                <a:cs typeface="Arial" panose="020B0604020202020204" pitchFamily="34" charset="0"/>
              </a:rPr>
              <a:t>Жергілікті </a:t>
            </a:r>
            <a:r>
              <a:rPr lang="ru-RU" u="none" spc="5" dirty="0">
                <a:latin typeface="Arial" panose="020B0604020202020204" pitchFamily="34" charset="0"/>
                <a:cs typeface="Arial" panose="020B0604020202020204" pitchFamily="34" charset="0"/>
              </a:rPr>
              <a:t>өзін-өзі басқару </a:t>
            </a:r>
            <a:r>
              <a:rPr lang="ru-RU" u="none" spc="5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органы үшін </a:t>
            </a:r>
            <a:r>
              <a:rPr lang="ru-RU" u="none" spc="5" dirty="0">
                <a:latin typeface="Arial" panose="020B0604020202020204" pitchFamily="34" charset="0"/>
                <a:cs typeface="Arial" panose="020B0604020202020204" pitchFamily="34" charset="0"/>
              </a:rPr>
              <a:t>мемлекеттік сатып алу </a:t>
            </a:r>
            <a:r>
              <a:rPr u="none" spc="65" dirty="0"/>
              <a:t>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0" y="517354"/>
            <a:ext cx="7507124" cy="53412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  <a:tabLst>
                <a:tab pos="4606290" algn="l"/>
              </a:tabLst>
            </a:pPr>
            <a:r>
              <a:rPr lang="ru-RU" sz="1650" b="1" spc="-10" dirty="0" smtClean="0">
                <a:solidFill>
                  <a:srgbClr val="001F5F"/>
                </a:solidFill>
                <a:latin typeface="Arial"/>
                <a:cs typeface="Arial"/>
              </a:rPr>
              <a:t>Мемлекеттік сатып алудың                               Мемлекеттік сатып алудың</a:t>
            </a:r>
          </a:p>
          <a:p>
            <a:pPr marL="12700" algn="ctr">
              <a:lnSpc>
                <a:spcPct val="100000"/>
              </a:lnSpc>
              <a:spcBef>
                <a:spcPts val="105"/>
              </a:spcBef>
              <a:tabLst>
                <a:tab pos="4606290" algn="l"/>
              </a:tabLst>
            </a:pPr>
            <a:r>
              <a:rPr lang="ru-RU" sz="1650" b="1" spc="-10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ru-RU" sz="1650" b="1" spc="-10" dirty="0">
                <a:solidFill>
                  <a:srgbClr val="001F5F"/>
                </a:solidFill>
                <a:latin typeface="Arial"/>
                <a:cs typeface="Arial"/>
              </a:rPr>
              <a:t>қолданыстағы </a:t>
            </a:r>
            <a:r>
              <a:rPr lang="ru-RU" sz="1650" b="1" spc="-10" dirty="0" smtClean="0">
                <a:solidFill>
                  <a:srgbClr val="001F5F"/>
                </a:solidFill>
                <a:latin typeface="Arial"/>
                <a:cs typeface="Arial"/>
              </a:rPr>
              <a:t>тәртібі</a:t>
            </a:r>
            <a:r>
              <a:rPr sz="165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lang="ru-RU" sz="1650" b="1" dirty="0" smtClean="0">
                <a:solidFill>
                  <a:srgbClr val="001F5F"/>
                </a:solidFill>
                <a:latin typeface="Arial"/>
                <a:cs typeface="Arial"/>
              </a:rPr>
              <a:t>ұсынылатын тәртібі</a:t>
            </a:r>
            <a:endParaRPr lang="ru-RU" sz="1650" b="1" dirty="0">
              <a:solidFill>
                <a:srgbClr val="001F5F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53000" y="1187957"/>
            <a:ext cx="3780000" cy="3502641"/>
          </a:xfrm>
          <a:prstGeom prst="rect">
            <a:avLst/>
          </a:prstGeom>
          <a:ln w="25907">
            <a:solidFill>
              <a:srgbClr val="FFC000"/>
            </a:solidFill>
          </a:ln>
        </p:spPr>
        <p:txBody>
          <a:bodyPr vert="horz" wrap="square" lIns="0" tIns="108000" rIns="0" bIns="0" rtlCol="0">
            <a:noAutofit/>
          </a:bodyPr>
          <a:lstStyle/>
          <a:p>
            <a:pPr marL="284480" marR="469900" indent="-204470" algn="just">
              <a:lnSpc>
                <a:spcPct val="110000"/>
              </a:lnSpc>
              <a:spcAft>
                <a:spcPts val="700"/>
              </a:spcAft>
              <a:buFont typeface="Wingdings"/>
              <a:buChar char=""/>
              <a:tabLst>
                <a:tab pos="285115" algn="l"/>
              </a:tabLst>
            </a:pPr>
            <a:r>
              <a:rPr lang="kk-KZ" sz="1200" b="1" spc="-15" dirty="0">
                <a:solidFill>
                  <a:srgbClr val="001F5F"/>
                </a:solidFill>
                <a:latin typeface="Arial"/>
                <a:cs typeface="Arial"/>
              </a:rPr>
              <a:t>конкурс – </a:t>
            </a:r>
            <a:r>
              <a:rPr lang="kk-KZ" sz="1200" b="1" spc="-15" dirty="0">
                <a:solidFill>
                  <a:srgbClr val="00B050"/>
                </a:solidFill>
                <a:latin typeface="Arial"/>
                <a:cs typeface="Arial"/>
              </a:rPr>
              <a:t>2000 АЕК-тен жоғары</a:t>
            </a:r>
            <a:r>
              <a:rPr lang="kk-KZ" sz="1200" b="1" spc="-15" dirty="0">
                <a:solidFill>
                  <a:srgbClr val="001F5F"/>
                </a:solidFill>
                <a:latin typeface="Arial"/>
                <a:cs typeface="Arial"/>
              </a:rPr>
              <a:t/>
            </a:r>
            <a:br>
              <a:rPr lang="kk-KZ" sz="1200" b="1" spc="-15" dirty="0">
                <a:solidFill>
                  <a:srgbClr val="001F5F"/>
                </a:solidFill>
                <a:latin typeface="Arial"/>
                <a:cs typeface="Arial"/>
              </a:rPr>
            </a:br>
            <a:r>
              <a:rPr lang="kk-KZ" sz="1200" b="1" i="1" spc="-1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(25 күнтізбелік күн)</a:t>
            </a:r>
          </a:p>
          <a:p>
            <a:pPr marL="284480" marR="307340" indent="-204470" algn="just">
              <a:lnSpc>
                <a:spcPct val="110000"/>
              </a:lnSpc>
              <a:spcBef>
                <a:spcPts val="600"/>
              </a:spcBef>
              <a:spcAft>
                <a:spcPts val="700"/>
              </a:spcAft>
              <a:buFont typeface="Wingdings"/>
              <a:buChar char=""/>
              <a:tabLst>
                <a:tab pos="284163" algn="l"/>
                <a:tab pos="3770313" algn="l"/>
              </a:tabLst>
            </a:pPr>
            <a:r>
              <a:rPr lang="ru-RU" sz="1200" b="1" spc="-5" dirty="0">
                <a:solidFill>
                  <a:srgbClr val="001F5F"/>
                </a:solidFill>
                <a:latin typeface="Arial"/>
                <a:cs typeface="Arial"/>
              </a:rPr>
              <a:t>баға ұсыныстарын сұрау – </a:t>
            </a:r>
            <a:r>
              <a:rPr lang="ru-RU" sz="1200" b="1" spc="-5" dirty="0">
                <a:solidFill>
                  <a:srgbClr val="00B050"/>
                </a:solidFill>
                <a:latin typeface="Arial"/>
                <a:cs typeface="Arial"/>
              </a:rPr>
              <a:t>8000 АЕК-</a:t>
            </a:r>
            <a:r>
              <a:rPr lang="ru-RU" sz="1200" b="1" spc="-5" dirty="0" err="1">
                <a:solidFill>
                  <a:srgbClr val="00B050"/>
                </a:solidFill>
                <a:latin typeface="Arial"/>
                <a:cs typeface="Arial"/>
              </a:rPr>
              <a:t>ке</a:t>
            </a:r>
            <a:r>
              <a:rPr lang="ru-RU" sz="1200" b="1" spc="-5" dirty="0">
                <a:solidFill>
                  <a:srgbClr val="00B050"/>
                </a:solidFill>
                <a:latin typeface="Arial"/>
                <a:cs typeface="Arial"/>
              </a:rPr>
              <a:t> дейін</a:t>
            </a:r>
            <a:r>
              <a:rPr lang="ru-RU" sz="1200" b="1" spc="-5" dirty="0">
                <a:solidFill>
                  <a:srgbClr val="001F5F"/>
                </a:solidFill>
                <a:latin typeface="Arial"/>
                <a:cs typeface="Arial"/>
              </a:rPr>
              <a:t> – </a:t>
            </a:r>
            <a:r>
              <a:rPr lang="ru-RU" sz="1200" b="1" i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(7 күнтізбелік күн)</a:t>
            </a:r>
          </a:p>
          <a:p>
            <a:pPr marL="284480" marR="307340" indent="-204470" algn="just">
              <a:lnSpc>
                <a:spcPct val="110000"/>
              </a:lnSpc>
              <a:spcBef>
                <a:spcPts val="600"/>
              </a:spcBef>
              <a:spcAft>
                <a:spcPts val="700"/>
              </a:spcAft>
              <a:buFont typeface="Wingdings"/>
              <a:buChar char=""/>
              <a:tabLst>
                <a:tab pos="284163" algn="l"/>
                <a:tab pos="3770313" algn="l"/>
              </a:tabLst>
            </a:pPr>
            <a:r>
              <a:rPr lang="ru-RU" sz="1200" b="1" spc="-5" dirty="0">
                <a:solidFill>
                  <a:srgbClr val="001F5F"/>
                </a:solidFill>
                <a:latin typeface="Arial"/>
                <a:cs typeface="Arial"/>
              </a:rPr>
              <a:t>бір көзден – </a:t>
            </a:r>
            <a:r>
              <a:rPr lang="ru-RU" sz="1200" b="1" spc="-5" dirty="0">
                <a:solidFill>
                  <a:srgbClr val="00B050"/>
                </a:solidFill>
                <a:latin typeface="Arial"/>
                <a:cs typeface="Arial"/>
              </a:rPr>
              <a:t>2000 АЕК-</a:t>
            </a:r>
            <a:r>
              <a:rPr lang="ru-RU" sz="1200" b="1" spc="-5" dirty="0" err="1">
                <a:solidFill>
                  <a:srgbClr val="00B050"/>
                </a:solidFill>
                <a:latin typeface="Arial"/>
                <a:cs typeface="Arial"/>
              </a:rPr>
              <a:t>ке</a:t>
            </a:r>
            <a:r>
              <a:rPr lang="ru-RU" sz="1200" b="1" spc="-5" dirty="0">
                <a:solidFill>
                  <a:srgbClr val="00B050"/>
                </a:solidFill>
                <a:latin typeface="Arial"/>
                <a:cs typeface="Arial"/>
              </a:rPr>
              <a:t> дейін</a:t>
            </a:r>
          </a:p>
          <a:p>
            <a:pPr marL="284480" marR="307340" indent="-204470" algn="just">
              <a:lnSpc>
                <a:spcPct val="110000"/>
              </a:lnSpc>
              <a:spcBef>
                <a:spcPts val="600"/>
              </a:spcBef>
              <a:spcAft>
                <a:spcPts val="700"/>
              </a:spcAft>
              <a:buFont typeface="Wingdings"/>
              <a:buChar char=""/>
              <a:tabLst>
                <a:tab pos="284163" algn="l"/>
                <a:tab pos="3770313" algn="l"/>
              </a:tabLst>
            </a:pPr>
            <a:r>
              <a:rPr lang="ru-RU" sz="1200" b="1" spc="-5" dirty="0">
                <a:solidFill>
                  <a:srgbClr val="001F5F"/>
                </a:solidFill>
                <a:latin typeface="Arial"/>
                <a:cs typeface="Arial"/>
              </a:rPr>
              <a:t>сатып алуды өзге тәсілдермен жүргізу құқығын сақтау </a:t>
            </a:r>
            <a:r>
              <a:rPr lang="ru-RU" sz="1200" b="1" i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(электрондық дүкен, аукцион, рейтингтік-балдық жүйені пайдаланатын конкурс және т.б.) </a:t>
            </a:r>
          </a:p>
          <a:p>
            <a:pPr marL="80010" marR="307340" algn="just">
              <a:lnSpc>
                <a:spcPct val="110000"/>
              </a:lnSpc>
              <a:spcBef>
                <a:spcPts val="600"/>
              </a:spcBef>
              <a:spcAft>
                <a:spcPts val="700"/>
              </a:spcAft>
              <a:tabLst>
                <a:tab pos="284163" algn="l"/>
                <a:tab pos="3770313" algn="l"/>
              </a:tabLst>
            </a:pPr>
            <a:r>
              <a:rPr lang="ru-RU" sz="1200" b="1" i="1" spc="-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*</a:t>
            </a:r>
            <a:r>
              <a:rPr lang="ru-RU" sz="1200" b="1" i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жергілікті өзін-өзі басқару бюджеттері үшін мемлекеттік сатып алу рәсімі жекелеген Ережелермен реттелетін болады</a:t>
            </a:r>
          </a:p>
          <a:p>
            <a:pPr marL="80010" marR="123825" algn="just">
              <a:lnSpc>
                <a:spcPct val="110000"/>
              </a:lnSpc>
              <a:spcBef>
                <a:spcPts val="600"/>
              </a:spcBef>
              <a:tabLst>
                <a:tab pos="285115" algn="l"/>
              </a:tabLst>
            </a:pPr>
            <a:endParaRPr sz="3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4622" y="1187958"/>
            <a:ext cx="3889375" cy="3539392"/>
          </a:xfrm>
          <a:custGeom>
            <a:avLst/>
            <a:gdLst/>
            <a:ahLst/>
            <a:cxnLst/>
            <a:rect l="l" t="t" r="r" b="b"/>
            <a:pathLst>
              <a:path w="3889375" h="3252470">
                <a:moveTo>
                  <a:pt x="0" y="3252216"/>
                </a:moveTo>
                <a:lnTo>
                  <a:pt x="3889248" y="3252216"/>
                </a:lnTo>
                <a:lnTo>
                  <a:pt x="3889248" y="0"/>
                </a:lnTo>
                <a:lnTo>
                  <a:pt x="0" y="0"/>
                </a:lnTo>
                <a:lnTo>
                  <a:pt x="0" y="3252216"/>
                </a:lnTo>
                <a:close/>
              </a:path>
            </a:pathLst>
          </a:custGeom>
          <a:ln w="25908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04622" y="1276350"/>
            <a:ext cx="3822421" cy="1679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835" marR="5080" indent="-204470" algn="just">
              <a:lnSpc>
                <a:spcPct val="120000"/>
              </a:lnSpc>
              <a:spcBef>
                <a:spcPts val="100"/>
              </a:spcBef>
              <a:spcAft>
                <a:spcPts val="800"/>
              </a:spcAft>
              <a:buFont typeface="Wingdings"/>
              <a:buChar char=""/>
              <a:tabLst>
                <a:tab pos="204470" algn="l"/>
              </a:tabLst>
            </a:pPr>
            <a:r>
              <a:rPr lang="kk-KZ" sz="1200" b="1" spc="-10" dirty="0">
                <a:solidFill>
                  <a:srgbClr val="001F5F"/>
                </a:solidFill>
                <a:latin typeface="Arial"/>
                <a:cs typeface="Arial"/>
              </a:rPr>
              <a:t>конкурс/аукцион – </a:t>
            </a:r>
            <a:r>
              <a:rPr lang="kk-KZ" sz="1200" spc="-10" dirty="0">
                <a:latin typeface="Arial"/>
                <a:cs typeface="Arial"/>
              </a:rPr>
              <a:t>облыстағы ауданының бірыңғай ұйымдастырушысы арқылы </a:t>
            </a:r>
            <a:r>
              <a:rPr lang="kk-KZ" sz="1200" b="1" spc="-10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br>
              <a:rPr lang="kk-KZ" sz="1200" b="1" spc="-10" dirty="0">
                <a:solidFill>
                  <a:srgbClr val="001F5F"/>
                </a:solidFill>
                <a:latin typeface="Arial"/>
                <a:cs typeface="Arial"/>
              </a:rPr>
            </a:br>
            <a:r>
              <a:rPr lang="kk-KZ" sz="1200" b="1" spc="-10" dirty="0">
                <a:solidFill>
                  <a:srgbClr val="00B050"/>
                </a:solidFill>
                <a:latin typeface="Arial"/>
                <a:cs typeface="Arial"/>
              </a:rPr>
              <a:t>40 мың АЕК-ке дейін, </a:t>
            </a:r>
            <a:r>
              <a:rPr lang="kk-KZ" sz="1200" spc="-10" dirty="0">
                <a:latin typeface="Arial"/>
                <a:cs typeface="Arial"/>
              </a:rPr>
              <a:t>облыстың бірыңғай ұйымдастырушысы арқылы - </a:t>
            </a:r>
            <a:r>
              <a:rPr lang="kk-KZ" sz="1200" b="1" spc="-10" dirty="0">
                <a:solidFill>
                  <a:srgbClr val="00B050"/>
                </a:solidFill>
                <a:latin typeface="Arial"/>
                <a:cs typeface="Arial"/>
              </a:rPr>
              <a:t>40 мың АЕК-тен жоғары</a:t>
            </a:r>
            <a:r>
              <a:rPr lang="kk-KZ" sz="12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kk-KZ" sz="1200" b="1" i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(60 күнтізбелік күн)</a:t>
            </a:r>
          </a:p>
          <a:p>
            <a:pPr marL="203835" marR="5080" indent="-204470" algn="just">
              <a:lnSpc>
                <a:spcPct val="120000"/>
              </a:lnSpc>
              <a:spcBef>
                <a:spcPts val="100"/>
              </a:spcBef>
              <a:spcAft>
                <a:spcPts val="800"/>
              </a:spcAft>
              <a:buFont typeface="Wingdings"/>
              <a:buChar char=""/>
              <a:tabLst>
                <a:tab pos="204470" algn="l"/>
              </a:tabLst>
            </a:pPr>
            <a:r>
              <a:rPr lang="kk-KZ" sz="1200" b="1" spc="-10" dirty="0">
                <a:solidFill>
                  <a:srgbClr val="001F5F"/>
                </a:solidFill>
                <a:latin typeface="Arial"/>
                <a:cs typeface="Arial"/>
              </a:rPr>
              <a:t>баға ұсыныстарын сұрау – </a:t>
            </a:r>
            <a:r>
              <a:rPr lang="kk-KZ" sz="1200" b="1" spc="-10" dirty="0">
                <a:solidFill>
                  <a:srgbClr val="00B050"/>
                </a:solidFill>
                <a:latin typeface="Arial"/>
                <a:cs typeface="Arial"/>
              </a:rPr>
              <a:t>8000 АЕК-ке дейін </a:t>
            </a:r>
            <a:r>
              <a:rPr lang="kk-KZ" sz="1200" b="1" i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(15 күнтізбелік күн</a:t>
            </a:r>
            <a:r>
              <a:rPr lang="kk-KZ" sz="1200" b="1" i="1" spc="-1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)</a:t>
            </a:r>
            <a:endParaRPr lang="kk-KZ" sz="1200" b="1" i="1" spc="-10" dirty="0">
              <a:solidFill>
                <a:schemeClr val="tx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0800" y="3088114"/>
            <a:ext cx="3769842" cy="12362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835" marR="6985" indent="-204470" algn="just">
              <a:lnSpc>
                <a:spcPct val="120000"/>
              </a:lnSpc>
              <a:spcBef>
                <a:spcPts val="100"/>
              </a:spcBef>
              <a:spcAft>
                <a:spcPts val="800"/>
              </a:spcAft>
              <a:buFont typeface="Wingdings"/>
              <a:buChar char=""/>
              <a:tabLst>
                <a:tab pos="204470" algn="l"/>
                <a:tab pos="555625" algn="l"/>
                <a:tab pos="1269365" algn="l"/>
                <a:tab pos="2228215" algn="l"/>
                <a:tab pos="2496185" algn="l"/>
                <a:tab pos="2870200" algn="l"/>
                <a:tab pos="3389629" algn="l"/>
              </a:tabLst>
            </a:pPr>
            <a:r>
              <a:rPr lang="ru-RU" sz="1200" b="1" i="1" spc="-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бір көзден </a:t>
            </a:r>
            <a:r>
              <a:rPr lang="ru-RU" sz="1200" b="1" i="1" spc="-5" dirty="0">
                <a:solidFill>
                  <a:srgbClr val="006FC0"/>
                </a:solidFill>
                <a:latin typeface="Arial"/>
                <a:cs typeface="Arial"/>
              </a:rPr>
              <a:t>– </a:t>
            </a:r>
            <a:r>
              <a:rPr lang="ru-RU" sz="1200" b="1" i="1" spc="-5" dirty="0">
                <a:solidFill>
                  <a:srgbClr val="00B050"/>
                </a:solidFill>
                <a:latin typeface="Arial"/>
                <a:cs typeface="Arial"/>
              </a:rPr>
              <a:t>3000 АЕК-</a:t>
            </a:r>
            <a:r>
              <a:rPr lang="ru-RU" sz="1200" b="1" i="1" spc="-5" dirty="0" err="1">
                <a:solidFill>
                  <a:srgbClr val="00B050"/>
                </a:solidFill>
                <a:latin typeface="Arial"/>
                <a:cs typeface="Arial"/>
              </a:rPr>
              <a:t>ке</a:t>
            </a:r>
            <a:r>
              <a:rPr lang="ru-RU" sz="1200" b="1" i="1" spc="-5" dirty="0">
                <a:solidFill>
                  <a:srgbClr val="00B050"/>
                </a:solidFill>
                <a:latin typeface="Arial"/>
                <a:cs typeface="Arial"/>
              </a:rPr>
              <a:t> дейін </a:t>
            </a:r>
            <a:r>
              <a:rPr lang="ru-RU" sz="1200" i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(бәсекелестік тәсілдермен мүмкін болмаған ерекше жағдайларда) </a:t>
            </a:r>
          </a:p>
          <a:p>
            <a:pPr marL="203835" marR="6985" indent="-204470" algn="just">
              <a:lnSpc>
                <a:spcPct val="120000"/>
              </a:lnSpc>
              <a:spcBef>
                <a:spcPts val="100"/>
              </a:spcBef>
              <a:spcAft>
                <a:spcPts val="800"/>
              </a:spcAft>
              <a:buFont typeface="Wingdings"/>
              <a:buChar char=""/>
              <a:tabLst>
                <a:tab pos="204470" algn="l"/>
                <a:tab pos="555625" algn="l"/>
                <a:tab pos="1269365" algn="l"/>
                <a:tab pos="2228215" algn="l"/>
                <a:tab pos="2496185" algn="l"/>
                <a:tab pos="2870200" algn="l"/>
                <a:tab pos="3389629" algn="l"/>
              </a:tabLst>
            </a:pPr>
            <a:r>
              <a:rPr lang="ru-RU" sz="1200" b="1" i="1" spc="-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электрондық дүкен арқылы</a:t>
            </a:r>
            <a:r>
              <a:rPr lang="ru-RU" sz="1200" b="1" i="1" spc="-5" dirty="0">
                <a:solidFill>
                  <a:srgbClr val="006FC0"/>
                </a:solidFill>
                <a:latin typeface="Arial"/>
                <a:cs typeface="Arial"/>
              </a:rPr>
              <a:t/>
            </a:r>
            <a:br>
              <a:rPr lang="ru-RU" sz="1200" b="1" i="1" spc="-5" dirty="0">
                <a:solidFill>
                  <a:srgbClr val="006FC0"/>
                </a:solidFill>
                <a:latin typeface="Arial"/>
                <a:cs typeface="Arial"/>
              </a:rPr>
            </a:br>
            <a:r>
              <a:rPr lang="ru-RU" sz="1200" b="1" i="1" spc="-5" dirty="0">
                <a:solidFill>
                  <a:srgbClr val="006FC0"/>
                </a:solidFill>
                <a:latin typeface="Arial"/>
                <a:cs typeface="Arial"/>
              </a:rPr>
              <a:t>– </a:t>
            </a:r>
            <a:r>
              <a:rPr lang="ru-RU" sz="1200" b="1" i="1" spc="-5" dirty="0">
                <a:solidFill>
                  <a:srgbClr val="00B050"/>
                </a:solidFill>
                <a:latin typeface="Arial"/>
                <a:cs typeface="Arial"/>
              </a:rPr>
              <a:t>4000 АЕК-</a:t>
            </a:r>
            <a:r>
              <a:rPr lang="ru-RU" sz="1200" b="1" i="1" spc="-5" dirty="0" err="1">
                <a:solidFill>
                  <a:srgbClr val="00B050"/>
                </a:solidFill>
                <a:latin typeface="Arial"/>
                <a:cs typeface="Arial"/>
              </a:rPr>
              <a:t>ке</a:t>
            </a:r>
            <a:r>
              <a:rPr lang="ru-RU" sz="1200" b="1" i="1" spc="-5" dirty="0">
                <a:solidFill>
                  <a:srgbClr val="00B050"/>
                </a:solidFill>
                <a:latin typeface="Arial"/>
                <a:cs typeface="Arial"/>
              </a:rPr>
              <a:t> дейін </a:t>
            </a:r>
            <a:r>
              <a:rPr lang="ru-RU" sz="1200" i="1" spc="-5" dirty="0">
                <a:solidFill>
                  <a:srgbClr val="006FC0"/>
                </a:solidFill>
                <a:latin typeface="Arial"/>
                <a:cs typeface="Arial"/>
              </a:rPr>
              <a:t>(5 күнтізбелік күн</a:t>
            </a:r>
            <a:r>
              <a:rPr lang="ru-RU" sz="1200" i="1" spc="-5" dirty="0" smtClean="0">
                <a:solidFill>
                  <a:srgbClr val="006FC0"/>
                </a:solidFill>
                <a:latin typeface="Arial"/>
                <a:cs typeface="Arial"/>
              </a:rPr>
              <a:t>)</a:t>
            </a:r>
            <a:endParaRPr lang="ru-RU" sz="1200" i="1" spc="-5" dirty="0">
              <a:solidFill>
                <a:srgbClr val="006FC0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92582" y="4712033"/>
            <a:ext cx="8732520" cy="26034"/>
          </a:xfrm>
          <a:custGeom>
            <a:avLst/>
            <a:gdLst/>
            <a:ahLst/>
            <a:cxnLst/>
            <a:rect l="l" t="t" r="r" b="b"/>
            <a:pathLst>
              <a:path w="8732520" h="26035">
                <a:moveTo>
                  <a:pt x="8732520" y="0"/>
                </a:moveTo>
                <a:lnTo>
                  <a:pt x="0" y="0"/>
                </a:lnTo>
                <a:lnTo>
                  <a:pt x="0" y="25907"/>
                </a:lnTo>
                <a:lnTo>
                  <a:pt x="8732520" y="25907"/>
                </a:lnTo>
                <a:lnTo>
                  <a:pt x="8732520" y="0"/>
                </a:lnTo>
                <a:close/>
              </a:path>
            </a:pathLst>
          </a:custGeom>
          <a:solidFill>
            <a:srgbClr val="006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8852281" y="4873707"/>
            <a:ext cx="265429" cy="140423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r>
              <a:rPr lang="ru-RU" spc="-5" dirty="0" smtClean="0"/>
              <a:t>6</a:t>
            </a:r>
            <a:endParaRPr spc="-5" dirty="0"/>
          </a:p>
        </p:txBody>
      </p:sp>
      <p:sp>
        <p:nvSpPr>
          <p:cNvPr id="11" name="object 4"/>
          <p:cNvSpPr/>
          <p:nvPr/>
        </p:nvSpPr>
        <p:spPr>
          <a:xfrm>
            <a:off x="761" y="4381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8956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53797"/>
            <a:ext cx="8471661" cy="70916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3970" algn="l">
              <a:lnSpc>
                <a:spcPct val="100000"/>
              </a:lnSpc>
              <a:spcBef>
                <a:spcPts val="130"/>
              </a:spcBef>
              <a:tabLst>
                <a:tab pos="1511935" algn="l"/>
                <a:tab pos="9157335" algn="l"/>
              </a:tabLst>
            </a:pPr>
            <a:r>
              <a:rPr b="0" u="none" spc="5" dirty="0">
                <a:latin typeface="Times New Roman"/>
                <a:cs typeface="Times New Roman"/>
              </a:rPr>
              <a:t> 	</a:t>
            </a:r>
            <a:r>
              <a:rPr lang="ru-RU" u="none" spc="5" dirty="0">
                <a:latin typeface="Arial" panose="020B0604020202020204" pitchFamily="34" charset="0"/>
                <a:cs typeface="Arial" panose="020B0604020202020204" pitchFamily="34" charset="0"/>
              </a:rPr>
              <a:t>Қ</a:t>
            </a:r>
            <a:r>
              <a:rPr lang="ru-RU" u="none" spc="5" dirty="0" smtClean="0">
                <a:latin typeface="Arial" panose="020B0604020202020204" pitchFamily="34" charset="0"/>
                <a:cs typeface="Arial" panose="020B0604020202020204" pitchFamily="34" charset="0"/>
              </a:rPr>
              <a:t>алалық </a:t>
            </a:r>
            <a:r>
              <a:rPr lang="ru-RU" u="none" spc="5" dirty="0">
                <a:latin typeface="Arial" panose="020B0604020202020204" pitchFamily="34" charset="0"/>
                <a:cs typeface="Arial" panose="020B0604020202020204" pitchFamily="34" charset="0"/>
              </a:rPr>
              <a:t>өзін-өзі басқару кеңесі </a:t>
            </a:r>
            <a:r>
              <a:rPr u="none" spc="85" dirty="0"/>
              <a:t>	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590545" y="1514602"/>
            <a:ext cx="5037455" cy="454659"/>
            <a:chOff x="2590545" y="1514602"/>
            <a:chExt cx="5037455" cy="45465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00705" y="1524762"/>
              <a:ext cx="5017008" cy="43433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600705" y="1524762"/>
              <a:ext cx="5017135" cy="434340"/>
            </a:xfrm>
            <a:custGeom>
              <a:avLst/>
              <a:gdLst/>
              <a:ahLst/>
              <a:cxnLst/>
              <a:rect l="l" t="t" r="r" b="b"/>
              <a:pathLst>
                <a:path w="5017134" h="434339">
                  <a:moveTo>
                    <a:pt x="0" y="79883"/>
                  </a:moveTo>
                  <a:lnTo>
                    <a:pt x="6284" y="48809"/>
                  </a:lnTo>
                  <a:lnTo>
                    <a:pt x="23415" y="23415"/>
                  </a:lnTo>
                  <a:lnTo>
                    <a:pt x="48809" y="6284"/>
                  </a:lnTo>
                  <a:lnTo>
                    <a:pt x="79882" y="0"/>
                  </a:lnTo>
                  <a:lnTo>
                    <a:pt x="4937125" y="0"/>
                  </a:lnTo>
                  <a:lnTo>
                    <a:pt x="4968198" y="6284"/>
                  </a:lnTo>
                  <a:lnTo>
                    <a:pt x="4993592" y="23415"/>
                  </a:lnTo>
                  <a:lnTo>
                    <a:pt x="5010723" y="48809"/>
                  </a:lnTo>
                  <a:lnTo>
                    <a:pt x="5017008" y="79883"/>
                  </a:lnTo>
                  <a:lnTo>
                    <a:pt x="5017008" y="354457"/>
                  </a:lnTo>
                  <a:lnTo>
                    <a:pt x="5010723" y="385530"/>
                  </a:lnTo>
                  <a:lnTo>
                    <a:pt x="4993592" y="410924"/>
                  </a:lnTo>
                  <a:lnTo>
                    <a:pt x="4968198" y="428055"/>
                  </a:lnTo>
                  <a:lnTo>
                    <a:pt x="4937125" y="434339"/>
                  </a:lnTo>
                  <a:lnTo>
                    <a:pt x="79882" y="434339"/>
                  </a:lnTo>
                  <a:lnTo>
                    <a:pt x="48809" y="428055"/>
                  </a:lnTo>
                  <a:lnTo>
                    <a:pt x="23415" y="410924"/>
                  </a:lnTo>
                  <a:lnTo>
                    <a:pt x="6284" y="385530"/>
                  </a:lnTo>
                  <a:lnTo>
                    <a:pt x="0" y="354457"/>
                  </a:lnTo>
                  <a:lnTo>
                    <a:pt x="0" y="79883"/>
                  </a:lnTo>
                  <a:close/>
                </a:path>
              </a:pathLst>
            </a:custGeom>
            <a:ln w="19812">
              <a:solidFill>
                <a:srgbClr val="0038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297428" y="1569796"/>
            <a:ext cx="3620770" cy="37638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35"/>
              </a:spcBef>
            </a:pPr>
            <a:r>
              <a:rPr lang="kk-KZ" sz="1250" b="1" spc="10" dirty="0" smtClean="0">
                <a:latin typeface="Arial"/>
                <a:cs typeface="Arial"/>
              </a:rPr>
              <a:t>ҚАЛАЛЫҚ ӨЗІН-ӨЗІ БАСҚАРУ КЕҢЕСІ</a:t>
            </a:r>
          </a:p>
          <a:p>
            <a:pPr marL="2540" algn="ctr">
              <a:lnSpc>
                <a:spcPct val="100000"/>
              </a:lnSpc>
              <a:spcBef>
                <a:spcPts val="135"/>
              </a:spcBef>
            </a:pPr>
            <a:r>
              <a:rPr sz="1000" i="1" spc="-5" dirty="0" smtClean="0">
                <a:solidFill>
                  <a:srgbClr val="001F5F"/>
                </a:solidFill>
                <a:latin typeface="Arial"/>
                <a:cs typeface="Arial"/>
              </a:rPr>
              <a:t>(</a:t>
            </a:r>
            <a:r>
              <a:rPr lang="kk-KZ" sz="1000" i="1" spc="-5" dirty="0" smtClean="0">
                <a:solidFill>
                  <a:srgbClr val="001F5F"/>
                </a:solidFill>
                <a:latin typeface="Arial"/>
                <a:cs typeface="Arial"/>
              </a:rPr>
              <a:t>әр </a:t>
            </a:r>
            <a:r>
              <a:rPr lang="kk-KZ" sz="1000" i="1" spc="-5" dirty="0">
                <a:solidFill>
                  <a:srgbClr val="001F5F"/>
                </a:solidFill>
                <a:latin typeface="Arial"/>
                <a:cs typeface="Arial"/>
              </a:rPr>
              <a:t>округтен бір өкіл санымен </a:t>
            </a:r>
            <a:r>
              <a:rPr lang="kk-KZ" sz="1000" i="1" spc="-5" dirty="0" smtClean="0">
                <a:solidFill>
                  <a:srgbClr val="001F5F"/>
                </a:solidFill>
                <a:latin typeface="Arial"/>
                <a:cs typeface="Arial"/>
              </a:rPr>
              <a:t>құрылады</a:t>
            </a:r>
            <a:r>
              <a:rPr sz="1000" i="1" spc="-10" dirty="0" smtClean="0">
                <a:solidFill>
                  <a:srgbClr val="001F5F"/>
                </a:solidFill>
                <a:latin typeface="Arial"/>
                <a:cs typeface="Arial"/>
              </a:rPr>
              <a:t>)</a:t>
            </a:r>
            <a:endParaRPr sz="1000" dirty="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790444" y="1964435"/>
            <a:ext cx="4669790" cy="295910"/>
            <a:chOff x="2790444" y="1964435"/>
            <a:chExt cx="4669790" cy="295910"/>
          </a:xfrm>
        </p:grpSpPr>
        <p:sp>
          <p:nvSpPr>
            <p:cNvPr id="8" name="object 8"/>
            <p:cNvSpPr/>
            <p:nvPr/>
          </p:nvSpPr>
          <p:spPr>
            <a:xfrm>
              <a:off x="2796540" y="1993391"/>
              <a:ext cx="218440" cy="260985"/>
            </a:xfrm>
            <a:custGeom>
              <a:avLst/>
              <a:gdLst/>
              <a:ahLst/>
              <a:cxnLst/>
              <a:rect l="l" t="t" r="r" b="b"/>
              <a:pathLst>
                <a:path w="218439" h="260985">
                  <a:moveTo>
                    <a:pt x="108966" y="0"/>
                  </a:moveTo>
                  <a:lnTo>
                    <a:pt x="0" y="108965"/>
                  </a:lnTo>
                  <a:lnTo>
                    <a:pt x="54483" y="108965"/>
                  </a:lnTo>
                  <a:lnTo>
                    <a:pt x="54483" y="260603"/>
                  </a:lnTo>
                  <a:lnTo>
                    <a:pt x="163449" y="260603"/>
                  </a:lnTo>
                  <a:lnTo>
                    <a:pt x="163449" y="108965"/>
                  </a:lnTo>
                  <a:lnTo>
                    <a:pt x="217932" y="108965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5B9BD4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796540" y="1993391"/>
              <a:ext cx="218440" cy="260985"/>
            </a:xfrm>
            <a:custGeom>
              <a:avLst/>
              <a:gdLst/>
              <a:ahLst/>
              <a:cxnLst/>
              <a:rect l="l" t="t" r="r" b="b"/>
              <a:pathLst>
                <a:path w="218439" h="260985">
                  <a:moveTo>
                    <a:pt x="0" y="108965"/>
                  </a:moveTo>
                  <a:lnTo>
                    <a:pt x="108966" y="0"/>
                  </a:lnTo>
                  <a:lnTo>
                    <a:pt x="217932" y="108965"/>
                  </a:lnTo>
                  <a:lnTo>
                    <a:pt x="163449" y="108965"/>
                  </a:lnTo>
                  <a:lnTo>
                    <a:pt x="163449" y="260603"/>
                  </a:lnTo>
                  <a:lnTo>
                    <a:pt x="54483" y="260603"/>
                  </a:lnTo>
                  <a:lnTo>
                    <a:pt x="54483" y="108965"/>
                  </a:lnTo>
                  <a:lnTo>
                    <a:pt x="0" y="108965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85004" y="1993391"/>
              <a:ext cx="218440" cy="260985"/>
            </a:xfrm>
            <a:custGeom>
              <a:avLst/>
              <a:gdLst/>
              <a:ahLst/>
              <a:cxnLst/>
              <a:rect l="l" t="t" r="r" b="b"/>
              <a:pathLst>
                <a:path w="218439" h="260985">
                  <a:moveTo>
                    <a:pt x="108966" y="0"/>
                  </a:moveTo>
                  <a:lnTo>
                    <a:pt x="0" y="108965"/>
                  </a:lnTo>
                  <a:lnTo>
                    <a:pt x="54483" y="108965"/>
                  </a:lnTo>
                  <a:lnTo>
                    <a:pt x="54483" y="260603"/>
                  </a:lnTo>
                  <a:lnTo>
                    <a:pt x="163449" y="260603"/>
                  </a:lnTo>
                  <a:lnTo>
                    <a:pt x="163449" y="108965"/>
                  </a:lnTo>
                  <a:lnTo>
                    <a:pt x="217932" y="108965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5B9BD4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85004" y="1993391"/>
              <a:ext cx="218440" cy="260985"/>
            </a:xfrm>
            <a:custGeom>
              <a:avLst/>
              <a:gdLst/>
              <a:ahLst/>
              <a:cxnLst/>
              <a:rect l="l" t="t" r="r" b="b"/>
              <a:pathLst>
                <a:path w="218439" h="260985">
                  <a:moveTo>
                    <a:pt x="0" y="108965"/>
                  </a:moveTo>
                  <a:lnTo>
                    <a:pt x="108966" y="0"/>
                  </a:lnTo>
                  <a:lnTo>
                    <a:pt x="217932" y="108965"/>
                  </a:lnTo>
                  <a:lnTo>
                    <a:pt x="163449" y="108965"/>
                  </a:lnTo>
                  <a:lnTo>
                    <a:pt x="163449" y="260603"/>
                  </a:lnTo>
                  <a:lnTo>
                    <a:pt x="54483" y="260603"/>
                  </a:lnTo>
                  <a:lnTo>
                    <a:pt x="54483" y="108965"/>
                  </a:lnTo>
                  <a:lnTo>
                    <a:pt x="0" y="108965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54240" y="1970531"/>
              <a:ext cx="200025" cy="260985"/>
            </a:xfrm>
            <a:custGeom>
              <a:avLst/>
              <a:gdLst/>
              <a:ahLst/>
              <a:cxnLst/>
              <a:rect l="l" t="t" r="r" b="b"/>
              <a:pathLst>
                <a:path w="200025" h="260985">
                  <a:moveTo>
                    <a:pt x="99821" y="0"/>
                  </a:moveTo>
                  <a:lnTo>
                    <a:pt x="0" y="99822"/>
                  </a:lnTo>
                  <a:lnTo>
                    <a:pt x="49910" y="99822"/>
                  </a:lnTo>
                  <a:lnTo>
                    <a:pt x="49910" y="260604"/>
                  </a:lnTo>
                  <a:lnTo>
                    <a:pt x="149732" y="260604"/>
                  </a:lnTo>
                  <a:lnTo>
                    <a:pt x="149732" y="99822"/>
                  </a:lnTo>
                  <a:lnTo>
                    <a:pt x="199643" y="99822"/>
                  </a:lnTo>
                  <a:lnTo>
                    <a:pt x="99821" y="0"/>
                  </a:lnTo>
                  <a:close/>
                </a:path>
              </a:pathLst>
            </a:custGeom>
            <a:solidFill>
              <a:srgbClr val="5B9BD4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254240" y="1970531"/>
              <a:ext cx="200025" cy="260985"/>
            </a:xfrm>
            <a:custGeom>
              <a:avLst/>
              <a:gdLst/>
              <a:ahLst/>
              <a:cxnLst/>
              <a:rect l="l" t="t" r="r" b="b"/>
              <a:pathLst>
                <a:path w="200025" h="260985">
                  <a:moveTo>
                    <a:pt x="0" y="99822"/>
                  </a:moveTo>
                  <a:lnTo>
                    <a:pt x="99821" y="0"/>
                  </a:lnTo>
                  <a:lnTo>
                    <a:pt x="199643" y="99822"/>
                  </a:lnTo>
                  <a:lnTo>
                    <a:pt x="149732" y="99822"/>
                  </a:lnTo>
                  <a:lnTo>
                    <a:pt x="149732" y="260604"/>
                  </a:lnTo>
                  <a:lnTo>
                    <a:pt x="49910" y="260604"/>
                  </a:lnTo>
                  <a:lnTo>
                    <a:pt x="49910" y="99822"/>
                  </a:lnTo>
                  <a:lnTo>
                    <a:pt x="0" y="99822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63727" y="4641900"/>
            <a:ext cx="8525510" cy="4007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ru-RU" sz="1250" b="1" spc="15" dirty="0" smtClean="0">
                <a:solidFill>
                  <a:srgbClr val="00B050"/>
                </a:solidFill>
                <a:latin typeface="Arial"/>
                <a:cs typeface="Arial"/>
              </a:rPr>
              <a:t>Қалалық өзін-өзі басқару</a:t>
            </a:r>
            <a:r>
              <a:rPr lang="ru-RU" sz="1250" b="1" spc="1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lang="ru-RU" sz="1250" b="1" spc="15" dirty="0" smtClean="0">
                <a:solidFill>
                  <a:srgbClr val="00B050"/>
                </a:solidFill>
                <a:latin typeface="Arial"/>
                <a:cs typeface="Arial"/>
              </a:rPr>
              <a:t>кеңесі және округтік </a:t>
            </a:r>
            <a:r>
              <a:rPr lang="ru-RU" sz="1250" b="1" spc="15" dirty="0">
                <a:solidFill>
                  <a:srgbClr val="00B050"/>
                </a:solidFill>
                <a:latin typeface="Arial"/>
                <a:cs typeface="Arial"/>
              </a:rPr>
              <a:t>кеңес  мүшелерінің </a:t>
            </a:r>
            <a:r>
              <a:rPr lang="ru-RU" sz="1250" b="1" spc="15" dirty="0" smtClean="0">
                <a:solidFill>
                  <a:srgbClr val="001F5F"/>
                </a:solidFill>
                <a:latin typeface="Arial"/>
                <a:cs typeface="Arial"/>
              </a:rPr>
              <a:t>қызметі </a:t>
            </a:r>
            <a:r>
              <a:rPr lang="ru-RU" sz="1250" b="1" spc="15" dirty="0" smtClean="0">
                <a:solidFill>
                  <a:srgbClr val="00B050"/>
                </a:solidFill>
                <a:latin typeface="Arial"/>
                <a:cs typeface="Arial"/>
              </a:rPr>
              <a:t>қоғамдық негізде </a:t>
            </a:r>
            <a:r>
              <a:rPr lang="ru-RU" sz="1250" b="1" spc="15" dirty="0" smtClean="0">
                <a:solidFill>
                  <a:srgbClr val="001F5F"/>
                </a:solidFill>
                <a:latin typeface="Arial"/>
                <a:cs typeface="Arial"/>
              </a:rPr>
              <a:t>жүзеге асырылатын болады.</a:t>
            </a:r>
          </a:p>
        </p:txBody>
      </p:sp>
      <p:grpSp>
        <p:nvGrpSpPr>
          <p:cNvPr id="15" name="object 15"/>
          <p:cNvGrpSpPr/>
          <p:nvPr/>
        </p:nvGrpSpPr>
        <p:grpSpPr>
          <a:xfrm>
            <a:off x="7248143" y="3108960"/>
            <a:ext cx="212090" cy="273050"/>
            <a:chOff x="7248143" y="3108960"/>
            <a:chExt cx="212090" cy="273050"/>
          </a:xfrm>
        </p:grpSpPr>
        <p:sp>
          <p:nvSpPr>
            <p:cNvPr id="16" name="object 16"/>
            <p:cNvSpPr/>
            <p:nvPr/>
          </p:nvSpPr>
          <p:spPr>
            <a:xfrm>
              <a:off x="7254239" y="3115056"/>
              <a:ext cx="200025" cy="260985"/>
            </a:xfrm>
            <a:custGeom>
              <a:avLst/>
              <a:gdLst/>
              <a:ahLst/>
              <a:cxnLst/>
              <a:rect l="l" t="t" r="r" b="b"/>
              <a:pathLst>
                <a:path w="200025" h="260985">
                  <a:moveTo>
                    <a:pt x="99821" y="0"/>
                  </a:moveTo>
                  <a:lnTo>
                    <a:pt x="0" y="99821"/>
                  </a:lnTo>
                  <a:lnTo>
                    <a:pt x="49910" y="99821"/>
                  </a:lnTo>
                  <a:lnTo>
                    <a:pt x="49910" y="260604"/>
                  </a:lnTo>
                  <a:lnTo>
                    <a:pt x="149732" y="260604"/>
                  </a:lnTo>
                  <a:lnTo>
                    <a:pt x="149732" y="99821"/>
                  </a:lnTo>
                  <a:lnTo>
                    <a:pt x="199643" y="99821"/>
                  </a:lnTo>
                  <a:lnTo>
                    <a:pt x="99821" y="0"/>
                  </a:lnTo>
                  <a:close/>
                </a:path>
              </a:pathLst>
            </a:custGeom>
            <a:solidFill>
              <a:srgbClr val="5B9BD4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254239" y="3115056"/>
              <a:ext cx="200025" cy="260985"/>
            </a:xfrm>
            <a:custGeom>
              <a:avLst/>
              <a:gdLst/>
              <a:ahLst/>
              <a:cxnLst/>
              <a:rect l="l" t="t" r="r" b="b"/>
              <a:pathLst>
                <a:path w="200025" h="260985">
                  <a:moveTo>
                    <a:pt x="0" y="99821"/>
                  </a:moveTo>
                  <a:lnTo>
                    <a:pt x="99821" y="0"/>
                  </a:lnTo>
                  <a:lnTo>
                    <a:pt x="199643" y="99821"/>
                  </a:lnTo>
                  <a:lnTo>
                    <a:pt x="149732" y="99821"/>
                  </a:lnTo>
                  <a:lnTo>
                    <a:pt x="149732" y="260604"/>
                  </a:lnTo>
                  <a:lnTo>
                    <a:pt x="49910" y="260604"/>
                  </a:lnTo>
                  <a:lnTo>
                    <a:pt x="49910" y="99821"/>
                  </a:lnTo>
                  <a:lnTo>
                    <a:pt x="0" y="99821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2117598" y="2372105"/>
            <a:ext cx="1671955" cy="556260"/>
          </a:xfrm>
          <a:custGeom>
            <a:avLst/>
            <a:gdLst/>
            <a:ahLst/>
            <a:cxnLst/>
            <a:rect l="l" t="t" r="r" b="b"/>
            <a:pathLst>
              <a:path w="1671954" h="556260">
                <a:moveTo>
                  <a:pt x="0" y="92710"/>
                </a:moveTo>
                <a:lnTo>
                  <a:pt x="7288" y="56632"/>
                </a:lnTo>
                <a:lnTo>
                  <a:pt x="27162" y="27162"/>
                </a:lnTo>
                <a:lnTo>
                  <a:pt x="56632" y="7288"/>
                </a:lnTo>
                <a:lnTo>
                  <a:pt x="92709" y="0"/>
                </a:lnTo>
                <a:lnTo>
                  <a:pt x="1579117" y="0"/>
                </a:lnTo>
                <a:lnTo>
                  <a:pt x="1615195" y="7288"/>
                </a:lnTo>
                <a:lnTo>
                  <a:pt x="1644665" y="27162"/>
                </a:lnTo>
                <a:lnTo>
                  <a:pt x="1664539" y="56632"/>
                </a:lnTo>
                <a:lnTo>
                  <a:pt x="1671827" y="92710"/>
                </a:lnTo>
                <a:lnTo>
                  <a:pt x="1671827" y="463550"/>
                </a:lnTo>
                <a:lnTo>
                  <a:pt x="1664539" y="499627"/>
                </a:lnTo>
                <a:lnTo>
                  <a:pt x="1644665" y="529097"/>
                </a:lnTo>
                <a:lnTo>
                  <a:pt x="1615195" y="548971"/>
                </a:lnTo>
                <a:lnTo>
                  <a:pt x="1579117" y="556260"/>
                </a:lnTo>
                <a:lnTo>
                  <a:pt x="92709" y="556260"/>
                </a:lnTo>
                <a:lnTo>
                  <a:pt x="56632" y="548971"/>
                </a:lnTo>
                <a:lnTo>
                  <a:pt x="27162" y="529097"/>
                </a:lnTo>
                <a:lnTo>
                  <a:pt x="7288" y="499627"/>
                </a:lnTo>
                <a:lnTo>
                  <a:pt x="0" y="463550"/>
                </a:lnTo>
                <a:lnTo>
                  <a:pt x="0" y="92710"/>
                </a:lnTo>
                <a:close/>
              </a:path>
            </a:pathLst>
          </a:custGeom>
          <a:ln w="19811">
            <a:solidFill>
              <a:srgbClr val="0038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260854" y="2421763"/>
            <a:ext cx="1448435" cy="3783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25425">
              <a:lnSpc>
                <a:spcPct val="100000"/>
              </a:lnSpc>
              <a:spcBef>
                <a:spcPts val="90"/>
              </a:spcBef>
            </a:pPr>
            <a:r>
              <a:rPr lang="ru-RU" sz="1150" b="1" spc="-10" dirty="0" smtClean="0">
                <a:latin typeface="Arial"/>
                <a:cs typeface="Arial"/>
              </a:rPr>
              <a:t>Округтік кеңес</a:t>
            </a:r>
          </a:p>
          <a:p>
            <a:pPr marL="225425">
              <a:lnSpc>
                <a:spcPct val="100000"/>
              </a:lnSpc>
              <a:spcBef>
                <a:spcPts val="90"/>
              </a:spcBef>
            </a:pPr>
            <a:r>
              <a:rPr sz="1150" b="1" spc="-10" dirty="0" smtClean="0">
                <a:latin typeface="Arial"/>
                <a:cs typeface="Arial"/>
              </a:rPr>
              <a:t> </a:t>
            </a:r>
            <a:r>
              <a:rPr sz="750" i="1" spc="-5" dirty="0" smtClean="0">
                <a:solidFill>
                  <a:srgbClr val="001F5F"/>
                </a:solidFill>
                <a:latin typeface="Arial"/>
                <a:cs typeface="Arial"/>
              </a:rPr>
              <a:t>(</a:t>
            </a:r>
            <a:r>
              <a:rPr lang="kk-KZ" sz="750" i="1" spc="-5" dirty="0" smtClean="0">
                <a:solidFill>
                  <a:srgbClr val="001F5F"/>
                </a:solidFill>
                <a:latin typeface="Arial"/>
                <a:cs typeface="Arial"/>
              </a:rPr>
              <a:t>әр </a:t>
            </a:r>
            <a:r>
              <a:rPr sz="750" i="1" spc="-10" dirty="0" err="1" smtClean="0">
                <a:solidFill>
                  <a:srgbClr val="001F5F"/>
                </a:solidFill>
                <a:latin typeface="Arial"/>
                <a:cs typeface="Arial"/>
              </a:rPr>
              <a:t>учас</a:t>
            </a:r>
            <a:r>
              <a:rPr lang="kk-KZ" sz="750" i="1" spc="-10" dirty="0" smtClean="0">
                <a:solidFill>
                  <a:srgbClr val="001F5F"/>
                </a:solidFill>
                <a:latin typeface="Arial"/>
                <a:cs typeface="Arial"/>
              </a:rPr>
              <a:t>кеден </a:t>
            </a:r>
            <a:r>
              <a:rPr lang="ru-RU" sz="750" i="1" spc="-10" dirty="0" smtClean="0">
                <a:solidFill>
                  <a:srgbClr val="001F5F"/>
                </a:solidFill>
                <a:latin typeface="Arial"/>
                <a:cs typeface="Arial"/>
              </a:rPr>
              <a:t>бір </a:t>
            </a:r>
            <a:r>
              <a:rPr lang="ru-RU" sz="750" i="1" spc="-10" dirty="0">
                <a:solidFill>
                  <a:srgbClr val="001F5F"/>
                </a:solidFill>
                <a:latin typeface="Arial"/>
                <a:cs typeface="Arial"/>
              </a:rPr>
              <a:t>өкіл</a:t>
            </a:r>
            <a:r>
              <a:rPr sz="750" i="1" spc="-10" dirty="0" smtClean="0">
                <a:solidFill>
                  <a:srgbClr val="001F5F"/>
                </a:solidFill>
                <a:latin typeface="Arial"/>
                <a:cs typeface="Arial"/>
              </a:rPr>
              <a:t>)</a:t>
            </a:r>
            <a:endParaRPr sz="750" dirty="0">
              <a:latin typeface="Arial"/>
              <a:cs typeface="Arial"/>
            </a:endParaRPr>
          </a:p>
        </p:txBody>
      </p:sp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68651" y="2438400"/>
            <a:ext cx="266700" cy="228600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6454902" y="3534917"/>
            <a:ext cx="1844039" cy="315595"/>
          </a:xfrm>
          <a:custGeom>
            <a:avLst/>
            <a:gdLst/>
            <a:ahLst/>
            <a:cxnLst/>
            <a:rect l="l" t="t" r="r" b="b"/>
            <a:pathLst>
              <a:path w="1844040" h="315595">
                <a:moveTo>
                  <a:pt x="0" y="58927"/>
                </a:moveTo>
                <a:lnTo>
                  <a:pt x="4034" y="38963"/>
                </a:lnTo>
                <a:lnTo>
                  <a:pt x="15033" y="22653"/>
                </a:lnTo>
                <a:lnTo>
                  <a:pt x="31343" y="11654"/>
                </a:lnTo>
                <a:lnTo>
                  <a:pt x="51307" y="7619"/>
                </a:lnTo>
                <a:lnTo>
                  <a:pt x="538479" y="7619"/>
                </a:lnTo>
                <a:lnTo>
                  <a:pt x="558444" y="11654"/>
                </a:lnTo>
                <a:lnTo>
                  <a:pt x="574754" y="22653"/>
                </a:lnTo>
                <a:lnTo>
                  <a:pt x="585753" y="38963"/>
                </a:lnTo>
                <a:lnTo>
                  <a:pt x="589788" y="58927"/>
                </a:lnTo>
                <a:lnTo>
                  <a:pt x="589788" y="264159"/>
                </a:lnTo>
                <a:lnTo>
                  <a:pt x="585753" y="284124"/>
                </a:lnTo>
                <a:lnTo>
                  <a:pt x="574754" y="300434"/>
                </a:lnTo>
                <a:lnTo>
                  <a:pt x="558444" y="311433"/>
                </a:lnTo>
                <a:lnTo>
                  <a:pt x="538479" y="315467"/>
                </a:lnTo>
                <a:lnTo>
                  <a:pt x="51307" y="315467"/>
                </a:lnTo>
                <a:lnTo>
                  <a:pt x="31343" y="311433"/>
                </a:lnTo>
                <a:lnTo>
                  <a:pt x="15033" y="300434"/>
                </a:lnTo>
                <a:lnTo>
                  <a:pt x="4034" y="284124"/>
                </a:lnTo>
                <a:lnTo>
                  <a:pt x="0" y="264159"/>
                </a:lnTo>
                <a:lnTo>
                  <a:pt x="0" y="58927"/>
                </a:lnTo>
                <a:close/>
              </a:path>
              <a:path w="1844040" h="315595">
                <a:moveTo>
                  <a:pt x="629412" y="51307"/>
                </a:moveTo>
                <a:lnTo>
                  <a:pt x="633446" y="31343"/>
                </a:lnTo>
                <a:lnTo>
                  <a:pt x="644445" y="15033"/>
                </a:lnTo>
                <a:lnTo>
                  <a:pt x="660755" y="4034"/>
                </a:lnTo>
                <a:lnTo>
                  <a:pt x="680720" y="0"/>
                </a:lnTo>
                <a:lnTo>
                  <a:pt x="1167892" y="0"/>
                </a:lnTo>
                <a:lnTo>
                  <a:pt x="1187856" y="4034"/>
                </a:lnTo>
                <a:lnTo>
                  <a:pt x="1204166" y="15033"/>
                </a:lnTo>
                <a:lnTo>
                  <a:pt x="1215165" y="31343"/>
                </a:lnTo>
                <a:lnTo>
                  <a:pt x="1219200" y="51307"/>
                </a:lnTo>
                <a:lnTo>
                  <a:pt x="1219200" y="256539"/>
                </a:lnTo>
                <a:lnTo>
                  <a:pt x="1215165" y="276504"/>
                </a:lnTo>
                <a:lnTo>
                  <a:pt x="1204166" y="292814"/>
                </a:lnTo>
                <a:lnTo>
                  <a:pt x="1187856" y="303813"/>
                </a:lnTo>
                <a:lnTo>
                  <a:pt x="1167892" y="307847"/>
                </a:lnTo>
                <a:lnTo>
                  <a:pt x="680720" y="307847"/>
                </a:lnTo>
                <a:lnTo>
                  <a:pt x="660755" y="303813"/>
                </a:lnTo>
                <a:lnTo>
                  <a:pt x="644445" y="292814"/>
                </a:lnTo>
                <a:lnTo>
                  <a:pt x="633446" y="276504"/>
                </a:lnTo>
                <a:lnTo>
                  <a:pt x="629412" y="256539"/>
                </a:lnTo>
                <a:lnTo>
                  <a:pt x="629412" y="51307"/>
                </a:lnTo>
                <a:close/>
              </a:path>
              <a:path w="1844040" h="315595">
                <a:moveTo>
                  <a:pt x="1254252" y="52831"/>
                </a:moveTo>
                <a:lnTo>
                  <a:pt x="1258286" y="32867"/>
                </a:lnTo>
                <a:lnTo>
                  <a:pt x="1269285" y="16557"/>
                </a:lnTo>
                <a:lnTo>
                  <a:pt x="1285595" y="5558"/>
                </a:lnTo>
                <a:lnTo>
                  <a:pt x="1305559" y="1523"/>
                </a:lnTo>
                <a:lnTo>
                  <a:pt x="1792731" y="1523"/>
                </a:lnTo>
                <a:lnTo>
                  <a:pt x="1812696" y="5558"/>
                </a:lnTo>
                <a:lnTo>
                  <a:pt x="1829006" y="16557"/>
                </a:lnTo>
                <a:lnTo>
                  <a:pt x="1840005" y="32867"/>
                </a:lnTo>
                <a:lnTo>
                  <a:pt x="1844040" y="52831"/>
                </a:lnTo>
                <a:lnTo>
                  <a:pt x="1844040" y="258063"/>
                </a:lnTo>
                <a:lnTo>
                  <a:pt x="1840005" y="278028"/>
                </a:lnTo>
                <a:lnTo>
                  <a:pt x="1829006" y="294338"/>
                </a:lnTo>
                <a:lnTo>
                  <a:pt x="1812696" y="305337"/>
                </a:lnTo>
                <a:lnTo>
                  <a:pt x="1792731" y="309371"/>
                </a:lnTo>
                <a:lnTo>
                  <a:pt x="1305559" y="309371"/>
                </a:lnTo>
                <a:lnTo>
                  <a:pt x="1285595" y="305337"/>
                </a:lnTo>
                <a:lnTo>
                  <a:pt x="1269285" y="294338"/>
                </a:lnTo>
                <a:lnTo>
                  <a:pt x="1258286" y="278028"/>
                </a:lnTo>
                <a:lnTo>
                  <a:pt x="1254252" y="258063"/>
                </a:lnTo>
                <a:lnTo>
                  <a:pt x="1254252" y="52831"/>
                </a:lnTo>
                <a:close/>
              </a:path>
            </a:pathLst>
          </a:custGeom>
          <a:ln w="19812">
            <a:solidFill>
              <a:srgbClr val="0038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08915" y="2324480"/>
            <a:ext cx="124650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880" marR="5080" indent="-170815" algn="ctr">
              <a:lnSpc>
                <a:spcPct val="99500"/>
              </a:lnSpc>
              <a:spcBef>
                <a:spcPts val="100"/>
              </a:spcBef>
            </a:pPr>
            <a:r>
              <a:rPr lang="ru-RU" sz="1000" b="1" spc="-5" dirty="0">
                <a:solidFill>
                  <a:srgbClr val="001F5F"/>
                </a:solidFill>
                <a:latin typeface="Arial"/>
                <a:cs typeface="Arial"/>
              </a:rPr>
              <a:t>к</a:t>
            </a:r>
            <a:r>
              <a:rPr lang="ru-RU" sz="1000" b="1" spc="-5" dirty="0" smtClean="0">
                <a:solidFill>
                  <a:srgbClr val="001F5F"/>
                </a:solidFill>
                <a:latin typeface="Arial"/>
                <a:cs typeface="Arial"/>
              </a:rPr>
              <a:t>еңес мүшелерінің</a:t>
            </a:r>
            <a:r>
              <a:rPr lang="ru-RU" sz="10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ru-RU" sz="1000" b="1" spc="-5" dirty="0" smtClean="0">
                <a:solidFill>
                  <a:srgbClr val="001F5F"/>
                </a:solidFill>
                <a:latin typeface="Arial"/>
                <a:cs typeface="Arial"/>
              </a:rPr>
              <a:t>саны учаскелер санымен анықталады</a:t>
            </a:r>
            <a:endParaRPr lang="ru-RU" sz="1000" b="1" spc="-5" dirty="0">
              <a:solidFill>
                <a:srgbClr val="001F5F"/>
              </a:solidFill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636776" y="2511551"/>
            <a:ext cx="304800" cy="248920"/>
            <a:chOff x="1636776" y="2511551"/>
            <a:chExt cx="304800" cy="248920"/>
          </a:xfrm>
        </p:grpSpPr>
        <p:sp>
          <p:nvSpPr>
            <p:cNvPr id="24" name="object 24"/>
            <p:cNvSpPr/>
            <p:nvPr/>
          </p:nvSpPr>
          <p:spPr>
            <a:xfrm>
              <a:off x="1642872" y="2517647"/>
              <a:ext cx="292735" cy="236220"/>
            </a:xfrm>
            <a:custGeom>
              <a:avLst/>
              <a:gdLst/>
              <a:ahLst/>
              <a:cxnLst/>
              <a:rect l="l" t="t" r="r" b="b"/>
              <a:pathLst>
                <a:path w="292735" h="236219">
                  <a:moveTo>
                    <a:pt x="174497" y="0"/>
                  </a:moveTo>
                  <a:lnTo>
                    <a:pt x="174497" y="59054"/>
                  </a:lnTo>
                  <a:lnTo>
                    <a:pt x="0" y="59054"/>
                  </a:lnTo>
                  <a:lnTo>
                    <a:pt x="0" y="177164"/>
                  </a:lnTo>
                  <a:lnTo>
                    <a:pt x="174497" y="177164"/>
                  </a:lnTo>
                  <a:lnTo>
                    <a:pt x="174497" y="236219"/>
                  </a:lnTo>
                  <a:lnTo>
                    <a:pt x="292607" y="118109"/>
                  </a:lnTo>
                  <a:lnTo>
                    <a:pt x="174497" y="0"/>
                  </a:lnTo>
                  <a:close/>
                </a:path>
              </a:pathLst>
            </a:custGeom>
            <a:solidFill>
              <a:srgbClr val="00AF50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42872" y="2517647"/>
              <a:ext cx="292735" cy="236220"/>
            </a:xfrm>
            <a:custGeom>
              <a:avLst/>
              <a:gdLst/>
              <a:ahLst/>
              <a:cxnLst/>
              <a:rect l="l" t="t" r="r" b="b"/>
              <a:pathLst>
                <a:path w="292735" h="236219">
                  <a:moveTo>
                    <a:pt x="174497" y="0"/>
                  </a:moveTo>
                  <a:lnTo>
                    <a:pt x="292607" y="118109"/>
                  </a:lnTo>
                  <a:lnTo>
                    <a:pt x="174497" y="236219"/>
                  </a:lnTo>
                  <a:lnTo>
                    <a:pt x="174497" y="177164"/>
                  </a:lnTo>
                  <a:lnTo>
                    <a:pt x="0" y="177164"/>
                  </a:lnTo>
                  <a:lnTo>
                    <a:pt x="0" y="59054"/>
                  </a:lnTo>
                  <a:lnTo>
                    <a:pt x="174497" y="59054"/>
                  </a:lnTo>
                  <a:lnTo>
                    <a:pt x="174497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3302253" y="530098"/>
            <a:ext cx="3608070" cy="678815"/>
            <a:chOff x="3302253" y="530098"/>
            <a:chExt cx="3608070" cy="678815"/>
          </a:xfrm>
        </p:grpSpPr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12413" y="540258"/>
              <a:ext cx="3587495" cy="65836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3312413" y="540258"/>
              <a:ext cx="3587750" cy="658495"/>
            </a:xfrm>
            <a:custGeom>
              <a:avLst/>
              <a:gdLst/>
              <a:ahLst/>
              <a:cxnLst/>
              <a:rect l="l" t="t" r="r" b="b"/>
              <a:pathLst>
                <a:path w="3587750" h="658494">
                  <a:moveTo>
                    <a:pt x="0" y="121157"/>
                  </a:moveTo>
                  <a:lnTo>
                    <a:pt x="9519" y="73991"/>
                  </a:lnTo>
                  <a:lnTo>
                    <a:pt x="35480" y="35480"/>
                  </a:lnTo>
                  <a:lnTo>
                    <a:pt x="73991" y="9519"/>
                  </a:lnTo>
                  <a:lnTo>
                    <a:pt x="121158" y="0"/>
                  </a:lnTo>
                  <a:lnTo>
                    <a:pt x="3466338" y="0"/>
                  </a:lnTo>
                  <a:lnTo>
                    <a:pt x="3513504" y="9519"/>
                  </a:lnTo>
                  <a:lnTo>
                    <a:pt x="3552015" y="35480"/>
                  </a:lnTo>
                  <a:lnTo>
                    <a:pt x="3577976" y="73991"/>
                  </a:lnTo>
                  <a:lnTo>
                    <a:pt x="3587495" y="121157"/>
                  </a:lnTo>
                  <a:lnTo>
                    <a:pt x="3587495" y="537209"/>
                  </a:lnTo>
                  <a:lnTo>
                    <a:pt x="3577976" y="584376"/>
                  </a:lnTo>
                  <a:lnTo>
                    <a:pt x="3552015" y="622887"/>
                  </a:lnTo>
                  <a:lnTo>
                    <a:pt x="3513504" y="648848"/>
                  </a:lnTo>
                  <a:lnTo>
                    <a:pt x="3466338" y="658367"/>
                  </a:lnTo>
                  <a:lnTo>
                    <a:pt x="121158" y="658367"/>
                  </a:lnTo>
                  <a:lnTo>
                    <a:pt x="73991" y="648848"/>
                  </a:lnTo>
                  <a:lnTo>
                    <a:pt x="35480" y="622887"/>
                  </a:lnTo>
                  <a:lnTo>
                    <a:pt x="9519" y="584376"/>
                  </a:lnTo>
                  <a:lnTo>
                    <a:pt x="0" y="537209"/>
                  </a:lnTo>
                  <a:lnTo>
                    <a:pt x="0" y="121157"/>
                  </a:lnTo>
                  <a:close/>
                </a:path>
              </a:pathLst>
            </a:custGeom>
            <a:ln w="19812">
              <a:solidFill>
                <a:srgbClr val="0038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888484" y="598423"/>
            <a:ext cx="2504696" cy="51680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30"/>
              </a:spcBef>
            </a:pPr>
            <a:r>
              <a:rPr lang="kk-KZ" sz="1250" b="1" spc="10" dirty="0" smtClean="0">
                <a:latin typeface="Arial"/>
                <a:cs typeface="Arial"/>
              </a:rPr>
              <a:t>ТӨРАҒА</a:t>
            </a:r>
            <a:endParaRPr sz="12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lang="kk-KZ" sz="1000" i="1" spc="-5" dirty="0" smtClean="0">
                <a:solidFill>
                  <a:srgbClr val="001F5F"/>
                </a:solidFill>
                <a:latin typeface="Arial"/>
                <a:cs typeface="Arial"/>
              </a:rPr>
              <a:t>кеңес мүшелері қатарынан ашық дауыс беру арқылы сайланады</a:t>
            </a:r>
            <a:endParaRPr sz="1000" dirty="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494532" y="752855"/>
            <a:ext cx="1705610" cy="713740"/>
            <a:chOff x="3494532" y="752855"/>
            <a:chExt cx="1705610" cy="713740"/>
          </a:xfrm>
        </p:grpSpPr>
        <p:sp>
          <p:nvSpPr>
            <p:cNvPr id="31" name="object 31"/>
            <p:cNvSpPr/>
            <p:nvPr/>
          </p:nvSpPr>
          <p:spPr>
            <a:xfrm>
              <a:off x="4975860" y="1197863"/>
              <a:ext cx="218440" cy="262255"/>
            </a:xfrm>
            <a:custGeom>
              <a:avLst/>
              <a:gdLst/>
              <a:ahLst/>
              <a:cxnLst/>
              <a:rect l="l" t="t" r="r" b="b"/>
              <a:pathLst>
                <a:path w="218439" h="262255">
                  <a:moveTo>
                    <a:pt x="108965" y="0"/>
                  </a:moveTo>
                  <a:lnTo>
                    <a:pt x="0" y="108965"/>
                  </a:lnTo>
                  <a:lnTo>
                    <a:pt x="54482" y="108965"/>
                  </a:lnTo>
                  <a:lnTo>
                    <a:pt x="54482" y="262127"/>
                  </a:lnTo>
                  <a:lnTo>
                    <a:pt x="163449" y="262127"/>
                  </a:lnTo>
                  <a:lnTo>
                    <a:pt x="163449" y="108965"/>
                  </a:lnTo>
                  <a:lnTo>
                    <a:pt x="217931" y="108965"/>
                  </a:lnTo>
                  <a:lnTo>
                    <a:pt x="108965" y="0"/>
                  </a:lnTo>
                  <a:close/>
                </a:path>
              </a:pathLst>
            </a:custGeom>
            <a:solidFill>
              <a:srgbClr val="5B9BD4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975860" y="1197863"/>
              <a:ext cx="218440" cy="262255"/>
            </a:xfrm>
            <a:custGeom>
              <a:avLst/>
              <a:gdLst/>
              <a:ahLst/>
              <a:cxnLst/>
              <a:rect l="l" t="t" r="r" b="b"/>
              <a:pathLst>
                <a:path w="218439" h="262255">
                  <a:moveTo>
                    <a:pt x="0" y="108965"/>
                  </a:moveTo>
                  <a:lnTo>
                    <a:pt x="108965" y="0"/>
                  </a:lnTo>
                  <a:lnTo>
                    <a:pt x="217931" y="108965"/>
                  </a:lnTo>
                  <a:lnTo>
                    <a:pt x="163449" y="108965"/>
                  </a:lnTo>
                  <a:lnTo>
                    <a:pt x="163449" y="262127"/>
                  </a:lnTo>
                  <a:lnTo>
                    <a:pt x="54482" y="262127"/>
                  </a:lnTo>
                  <a:lnTo>
                    <a:pt x="54482" y="108965"/>
                  </a:lnTo>
                  <a:lnTo>
                    <a:pt x="0" y="108965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94532" y="752855"/>
              <a:ext cx="240791" cy="240791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2790444" y="3108960"/>
            <a:ext cx="230504" cy="274320"/>
            <a:chOff x="2790444" y="3108960"/>
            <a:chExt cx="230504" cy="274320"/>
          </a:xfrm>
        </p:grpSpPr>
        <p:sp>
          <p:nvSpPr>
            <p:cNvPr id="35" name="object 35"/>
            <p:cNvSpPr/>
            <p:nvPr/>
          </p:nvSpPr>
          <p:spPr>
            <a:xfrm>
              <a:off x="2796540" y="3115056"/>
              <a:ext cx="218440" cy="262255"/>
            </a:xfrm>
            <a:custGeom>
              <a:avLst/>
              <a:gdLst/>
              <a:ahLst/>
              <a:cxnLst/>
              <a:rect l="l" t="t" r="r" b="b"/>
              <a:pathLst>
                <a:path w="218439" h="262254">
                  <a:moveTo>
                    <a:pt x="108966" y="0"/>
                  </a:moveTo>
                  <a:lnTo>
                    <a:pt x="0" y="108966"/>
                  </a:lnTo>
                  <a:lnTo>
                    <a:pt x="54483" y="108966"/>
                  </a:lnTo>
                  <a:lnTo>
                    <a:pt x="54483" y="262127"/>
                  </a:lnTo>
                  <a:lnTo>
                    <a:pt x="163449" y="262127"/>
                  </a:lnTo>
                  <a:lnTo>
                    <a:pt x="163449" y="108966"/>
                  </a:lnTo>
                  <a:lnTo>
                    <a:pt x="217932" y="108966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5B9BD4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796540" y="3115056"/>
              <a:ext cx="218440" cy="262255"/>
            </a:xfrm>
            <a:custGeom>
              <a:avLst/>
              <a:gdLst/>
              <a:ahLst/>
              <a:cxnLst/>
              <a:rect l="l" t="t" r="r" b="b"/>
              <a:pathLst>
                <a:path w="218439" h="262254">
                  <a:moveTo>
                    <a:pt x="0" y="108966"/>
                  </a:moveTo>
                  <a:lnTo>
                    <a:pt x="108966" y="0"/>
                  </a:lnTo>
                  <a:lnTo>
                    <a:pt x="217932" y="108966"/>
                  </a:lnTo>
                  <a:lnTo>
                    <a:pt x="163449" y="108966"/>
                  </a:lnTo>
                  <a:lnTo>
                    <a:pt x="163449" y="262127"/>
                  </a:lnTo>
                  <a:lnTo>
                    <a:pt x="54483" y="262127"/>
                  </a:lnTo>
                  <a:lnTo>
                    <a:pt x="54483" y="108966"/>
                  </a:lnTo>
                  <a:lnTo>
                    <a:pt x="0" y="108966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/>
          <p:nvPr/>
        </p:nvSpPr>
        <p:spPr>
          <a:xfrm>
            <a:off x="2044445" y="3536441"/>
            <a:ext cx="1844039" cy="315595"/>
          </a:xfrm>
          <a:custGeom>
            <a:avLst/>
            <a:gdLst/>
            <a:ahLst/>
            <a:cxnLst/>
            <a:rect l="l" t="t" r="r" b="b"/>
            <a:pathLst>
              <a:path w="1844039" h="315595">
                <a:moveTo>
                  <a:pt x="0" y="58928"/>
                </a:moveTo>
                <a:lnTo>
                  <a:pt x="4034" y="38963"/>
                </a:lnTo>
                <a:lnTo>
                  <a:pt x="15033" y="22653"/>
                </a:lnTo>
                <a:lnTo>
                  <a:pt x="31343" y="11654"/>
                </a:lnTo>
                <a:lnTo>
                  <a:pt x="51308" y="7620"/>
                </a:lnTo>
                <a:lnTo>
                  <a:pt x="538480" y="7620"/>
                </a:lnTo>
                <a:lnTo>
                  <a:pt x="558444" y="11654"/>
                </a:lnTo>
                <a:lnTo>
                  <a:pt x="574754" y="22653"/>
                </a:lnTo>
                <a:lnTo>
                  <a:pt x="585753" y="38963"/>
                </a:lnTo>
                <a:lnTo>
                  <a:pt x="589788" y="58928"/>
                </a:lnTo>
                <a:lnTo>
                  <a:pt x="589788" y="264160"/>
                </a:lnTo>
                <a:lnTo>
                  <a:pt x="585753" y="284124"/>
                </a:lnTo>
                <a:lnTo>
                  <a:pt x="574754" y="300434"/>
                </a:lnTo>
                <a:lnTo>
                  <a:pt x="558444" y="311433"/>
                </a:lnTo>
                <a:lnTo>
                  <a:pt x="538480" y="315468"/>
                </a:lnTo>
                <a:lnTo>
                  <a:pt x="51308" y="315468"/>
                </a:lnTo>
                <a:lnTo>
                  <a:pt x="31343" y="311433"/>
                </a:lnTo>
                <a:lnTo>
                  <a:pt x="15033" y="300434"/>
                </a:lnTo>
                <a:lnTo>
                  <a:pt x="4034" y="284124"/>
                </a:lnTo>
                <a:lnTo>
                  <a:pt x="0" y="264160"/>
                </a:lnTo>
                <a:lnTo>
                  <a:pt x="0" y="58928"/>
                </a:lnTo>
                <a:close/>
              </a:path>
              <a:path w="1844039" h="315595">
                <a:moveTo>
                  <a:pt x="629412" y="51308"/>
                </a:moveTo>
                <a:lnTo>
                  <a:pt x="633446" y="31343"/>
                </a:lnTo>
                <a:lnTo>
                  <a:pt x="644445" y="15033"/>
                </a:lnTo>
                <a:lnTo>
                  <a:pt x="660755" y="4034"/>
                </a:lnTo>
                <a:lnTo>
                  <a:pt x="680720" y="0"/>
                </a:lnTo>
                <a:lnTo>
                  <a:pt x="1167892" y="0"/>
                </a:lnTo>
                <a:lnTo>
                  <a:pt x="1187856" y="4034"/>
                </a:lnTo>
                <a:lnTo>
                  <a:pt x="1204166" y="15033"/>
                </a:lnTo>
                <a:lnTo>
                  <a:pt x="1215165" y="31343"/>
                </a:lnTo>
                <a:lnTo>
                  <a:pt x="1219200" y="51308"/>
                </a:lnTo>
                <a:lnTo>
                  <a:pt x="1219200" y="256540"/>
                </a:lnTo>
                <a:lnTo>
                  <a:pt x="1215165" y="276504"/>
                </a:lnTo>
                <a:lnTo>
                  <a:pt x="1204166" y="292814"/>
                </a:lnTo>
                <a:lnTo>
                  <a:pt x="1187856" y="303813"/>
                </a:lnTo>
                <a:lnTo>
                  <a:pt x="1167892" y="307848"/>
                </a:lnTo>
                <a:lnTo>
                  <a:pt x="680720" y="307848"/>
                </a:lnTo>
                <a:lnTo>
                  <a:pt x="660755" y="303813"/>
                </a:lnTo>
                <a:lnTo>
                  <a:pt x="644445" y="292814"/>
                </a:lnTo>
                <a:lnTo>
                  <a:pt x="633446" y="276504"/>
                </a:lnTo>
                <a:lnTo>
                  <a:pt x="629412" y="256540"/>
                </a:lnTo>
                <a:lnTo>
                  <a:pt x="629412" y="51308"/>
                </a:lnTo>
                <a:close/>
              </a:path>
              <a:path w="1844039" h="315595">
                <a:moveTo>
                  <a:pt x="1254252" y="52578"/>
                </a:moveTo>
                <a:lnTo>
                  <a:pt x="1258264" y="32706"/>
                </a:lnTo>
                <a:lnTo>
                  <a:pt x="1269206" y="16478"/>
                </a:lnTo>
                <a:lnTo>
                  <a:pt x="1285434" y="5536"/>
                </a:lnTo>
                <a:lnTo>
                  <a:pt x="1305306" y="1524"/>
                </a:lnTo>
                <a:lnTo>
                  <a:pt x="1792986" y="1524"/>
                </a:lnTo>
                <a:lnTo>
                  <a:pt x="1812857" y="5536"/>
                </a:lnTo>
                <a:lnTo>
                  <a:pt x="1829085" y="16478"/>
                </a:lnTo>
                <a:lnTo>
                  <a:pt x="1840027" y="32706"/>
                </a:lnTo>
                <a:lnTo>
                  <a:pt x="1844040" y="52578"/>
                </a:lnTo>
                <a:lnTo>
                  <a:pt x="1844040" y="256794"/>
                </a:lnTo>
                <a:lnTo>
                  <a:pt x="1840027" y="276665"/>
                </a:lnTo>
                <a:lnTo>
                  <a:pt x="1829085" y="292893"/>
                </a:lnTo>
                <a:lnTo>
                  <a:pt x="1812857" y="303835"/>
                </a:lnTo>
                <a:lnTo>
                  <a:pt x="1792986" y="307848"/>
                </a:lnTo>
                <a:lnTo>
                  <a:pt x="1305306" y="307848"/>
                </a:lnTo>
                <a:lnTo>
                  <a:pt x="1285434" y="303835"/>
                </a:lnTo>
                <a:lnTo>
                  <a:pt x="1269206" y="292893"/>
                </a:lnTo>
                <a:lnTo>
                  <a:pt x="1258264" y="276665"/>
                </a:lnTo>
                <a:lnTo>
                  <a:pt x="1254252" y="256794"/>
                </a:lnTo>
                <a:lnTo>
                  <a:pt x="1254252" y="52578"/>
                </a:lnTo>
                <a:close/>
              </a:path>
            </a:pathLst>
          </a:custGeom>
          <a:ln w="19812">
            <a:solidFill>
              <a:srgbClr val="0038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" name="object 38"/>
          <p:cNvGrpSpPr/>
          <p:nvPr/>
        </p:nvGrpSpPr>
        <p:grpSpPr>
          <a:xfrm>
            <a:off x="4969764" y="3108960"/>
            <a:ext cx="239395" cy="274320"/>
            <a:chOff x="4969764" y="3108960"/>
            <a:chExt cx="239395" cy="274320"/>
          </a:xfrm>
        </p:grpSpPr>
        <p:sp>
          <p:nvSpPr>
            <p:cNvPr id="39" name="object 39"/>
            <p:cNvSpPr/>
            <p:nvPr/>
          </p:nvSpPr>
          <p:spPr>
            <a:xfrm>
              <a:off x="4975860" y="3115056"/>
              <a:ext cx="227329" cy="262255"/>
            </a:xfrm>
            <a:custGeom>
              <a:avLst/>
              <a:gdLst/>
              <a:ahLst/>
              <a:cxnLst/>
              <a:rect l="l" t="t" r="r" b="b"/>
              <a:pathLst>
                <a:path w="227329" h="262254">
                  <a:moveTo>
                    <a:pt x="113537" y="0"/>
                  </a:moveTo>
                  <a:lnTo>
                    <a:pt x="0" y="113537"/>
                  </a:lnTo>
                  <a:lnTo>
                    <a:pt x="56768" y="113537"/>
                  </a:lnTo>
                  <a:lnTo>
                    <a:pt x="56768" y="262127"/>
                  </a:lnTo>
                  <a:lnTo>
                    <a:pt x="170306" y="262127"/>
                  </a:lnTo>
                  <a:lnTo>
                    <a:pt x="170306" y="113537"/>
                  </a:lnTo>
                  <a:lnTo>
                    <a:pt x="227075" y="113537"/>
                  </a:lnTo>
                  <a:lnTo>
                    <a:pt x="113537" y="0"/>
                  </a:lnTo>
                  <a:close/>
                </a:path>
              </a:pathLst>
            </a:custGeom>
            <a:solidFill>
              <a:srgbClr val="5B9BD4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975860" y="3115056"/>
              <a:ext cx="227329" cy="262255"/>
            </a:xfrm>
            <a:custGeom>
              <a:avLst/>
              <a:gdLst/>
              <a:ahLst/>
              <a:cxnLst/>
              <a:rect l="l" t="t" r="r" b="b"/>
              <a:pathLst>
                <a:path w="227329" h="262254">
                  <a:moveTo>
                    <a:pt x="0" y="113537"/>
                  </a:moveTo>
                  <a:lnTo>
                    <a:pt x="113537" y="0"/>
                  </a:lnTo>
                  <a:lnTo>
                    <a:pt x="227075" y="113537"/>
                  </a:lnTo>
                  <a:lnTo>
                    <a:pt x="170306" y="113537"/>
                  </a:lnTo>
                  <a:lnTo>
                    <a:pt x="170306" y="262127"/>
                  </a:lnTo>
                  <a:lnTo>
                    <a:pt x="56768" y="262127"/>
                  </a:lnTo>
                  <a:lnTo>
                    <a:pt x="56768" y="113537"/>
                  </a:lnTo>
                  <a:lnTo>
                    <a:pt x="0" y="11353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/>
          <p:nvPr/>
        </p:nvSpPr>
        <p:spPr>
          <a:xfrm>
            <a:off x="4223765" y="3536441"/>
            <a:ext cx="1845945" cy="315595"/>
          </a:xfrm>
          <a:custGeom>
            <a:avLst/>
            <a:gdLst/>
            <a:ahLst/>
            <a:cxnLst/>
            <a:rect l="l" t="t" r="r" b="b"/>
            <a:pathLst>
              <a:path w="1845945" h="315595">
                <a:moveTo>
                  <a:pt x="0" y="58928"/>
                </a:moveTo>
                <a:lnTo>
                  <a:pt x="4034" y="38963"/>
                </a:lnTo>
                <a:lnTo>
                  <a:pt x="15033" y="22653"/>
                </a:lnTo>
                <a:lnTo>
                  <a:pt x="31343" y="11654"/>
                </a:lnTo>
                <a:lnTo>
                  <a:pt x="51308" y="7620"/>
                </a:lnTo>
                <a:lnTo>
                  <a:pt x="538480" y="7620"/>
                </a:lnTo>
                <a:lnTo>
                  <a:pt x="558444" y="11654"/>
                </a:lnTo>
                <a:lnTo>
                  <a:pt x="574754" y="22653"/>
                </a:lnTo>
                <a:lnTo>
                  <a:pt x="585753" y="38963"/>
                </a:lnTo>
                <a:lnTo>
                  <a:pt x="589788" y="58928"/>
                </a:lnTo>
                <a:lnTo>
                  <a:pt x="589788" y="264160"/>
                </a:lnTo>
                <a:lnTo>
                  <a:pt x="585753" y="284124"/>
                </a:lnTo>
                <a:lnTo>
                  <a:pt x="574754" y="300434"/>
                </a:lnTo>
                <a:lnTo>
                  <a:pt x="558444" y="311433"/>
                </a:lnTo>
                <a:lnTo>
                  <a:pt x="538480" y="315468"/>
                </a:lnTo>
                <a:lnTo>
                  <a:pt x="51308" y="315468"/>
                </a:lnTo>
                <a:lnTo>
                  <a:pt x="31343" y="311433"/>
                </a:lnTo>
                <a:lnTo>
                  <a:pt x="15033" y="300434"/>
                </a:lnTo>
                <a:lnTo>
                  <a:pt x="4034" y="284124"/>
                </a:lnTo>
                <a:lnTo>
                  <a:pt x="0" y="264160"/>
                </a:lnTo>
                <a:lnTo>
                  <a:pt x="0" y="58928"/>
                </a:lnTo>
                <a:close/>
              </a:path>
              <a:path w="1845945" h="315595">
                <a:moveTo>
                  <a:pt x="629412" y="51308"/>
                </a:moveTo>
                <a:lnTo>
                  <a:pt x="633446" y="31343"/>
                </a:lnTo>
                <a:lnTo>
                  <a:pt x="644445" y="15033"/>
                </a:lnTo>
                <a:lnTo>
                  <a:pt x="660755" y="4034"/>
                </a:lnTo>
                <a:lnTo>
                  <a:pt x="680720" y="0"/>
                </a:lnTo>
                <a:lnTo>
                  <a:pt x="1167892" y="0"/>
                </a:lnTo>
                <a:lnTo>
                  <a:pt x="1187856" y="4034"/>
                </a:lnTo>
                <a:lnTo>
                  <a:pt x="1204166" y="15033"/>
                </a:lnTo>
                <a:lnTo>
                  <a:pt x="1215165" y="31343"/>
                </a:lnTo>
                <a:lnTo>
                  <a:pt x="1219200" y="51308"/>
                </a:lnTo>
                <a:lnTo>
                  <a:pt x="1219200" y="256540"/>
                </a:lnTo>
                <a:lnTo>
                  <a:pt x="1215165" y="276504"/>
                </a:lnTo>
                <a:lnTo>
                  <a:pt x="1204166" y="292814"/>
                </a:lnTo>
                <a:lnTo>
                  <a:pt x="1187856" y="303813"/>
                </a:lnTo>
                <a:lnTo>
                  <a:pt x="1167892" y="307848"/>
                </a:lnTo>
                <a:lnTo>
                  <a:pt x="680720" y="307848"/>
                </a:lnTo>
                <a:lnTo>
                  <a:pt x="660755" y="303813"/>
                </a:lnTo>
                <a:lnTo>
                  <a:pt x="644445" y="292814"/>
                </a:lnTo>
                <a:lnTo>
                  <a:pt x="633446" y="276504"/>
                </a:lnTo>
                <a:lnTo>
                  <a:pt x="629412" y="256540"/>
                </a:lnTo>
                <a:lnTo>
                  <a:pt x="629412" y="51308"/>
                </a:lnTo>
                <a:close/>
              </a:path>
              <a:path w="1845945" h="315595">
                <a:moveTo>
                  <a:pt x="1255776" y="52578"/>
                </a:moveTo>
                <a:lnTo>
                  <a:pt x="1259788" y="32706"/>
                </a:lnTo>
                <a:lnTo>
                  <a:pt x="1270730" y="16478"/>
                </a:lnTo>
                <a:lnTo>
                  <a:pt x="1286958" y="5536"/>
                </a:lnTo>
                <a:lnTo>
                  <a:pt x="1306830" y="1524"/>
                </a:lnTo>
                <a:lnTo>
                  <a:pt x="1794510" y="1524"/>
                </a:lnTo>
                <a:lnTo>
                  <a:pt x="1814381" y="5536"/>
                </a:lnTo>
                <a:lnTo>
                  <a:pt x="1830609" y="16478"/>
                </a:lnTo>
                <a:lnTo>
                  <a:pt x="1841551" y="32706"/>
                </a:lnTo>
                <a:lnTo>
                  <a:pt x="1845564" y="52578"/>
                </a:lnTo>
                <a:lnTo>
                  <a:pt x="1845564" y="256794"/>
                </a:lnTo>
                <a:lnTo>
                  <a:pt x="1841551" y="276665"/>
                </a:lnTo>
                <a:lnTo>
                  <a:pt x="1830609" y="292893"/>
                </a:lnTo>
                <a:lnTo>
                  <a:pt x="1814381" y="303835"/>
                </a:lnTo>
                <a:lnTo>
                  <a:pt x="1794510" y="307848"/>
                </a:lnTo>
                <a:lnTo>
                  <a:pt x="1306830" y="307848"/>
                </a:lnTo>
                <a:lnTo>
                  <a:pt x="1286958" y="303835"/>
                </a:lnTo>
                <a:lnTo>
                  <a:pt x="1270730" y="292893"/>
                </a:lnTo>
                <a:lnTo>
                  <a:pt x="1259788" y="276665"/>
                </a:lnTo>
                <a:lnTo>
                  <a:pt x="1255776" y="256794"/>
                </a:lnTo>
                <a:lnTo>
                  <a:pt x="1255776" y="52578"/>
                </a:lnTo>
                <a:close/>
              </a:path>
            </a:pathLst>
          </a:custGeom>
          <a:ln w="19812">
            <a:solidFill>
              <a:srgbClr val="0038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096261" y="3638550"/>
            <a:ext cx="6149340" cy="493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629285" algn="l"/>
                <a:tab pos="1254125" algn="l"/>
                <a:tab pos="2179955" algn="l"/>
                <a:tab pos="2809875" algn="l"/>
                <a:tab pos="3434715" algn="l"/>
                <a:tab pos="4411345" algn="l"/>
                <a:tab pos="5041265" algn="l"/>
                <a:tab pos="5666105" algn="l"/>
              </a:tabLst>
            </a:pPr>
            <a:r>
              <a:rPr lang="ru-RU" sz="850" b="1" i="1" spc="-10" dirty="0">
                <a:solidFill>
                  <a:srgbClr val="001F5F"/>
                </a:solidFill>
                <a:latin typeface="Arial"/>
                <a:cs typeface="Arial"/>
              </a:rPr>
              <a:t>учаске</a:t>
            </a:r>
            <a:r>
              <a:rPr sz="850" b="1" i="1" spc="-10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lang="ru-RU" sz="1275" b="1" i="1" spc="-15" baseline="3267" dirty="0">
                <a:solidFill>
                  <a:srgbClr val="001F5F"/>
                </a:solidFill>
                <a:latin typeface="Arial"/>
                <a:cs typeface="Arial"/>
              </a:rPr>
              <a:t>учаске</a:t>
            </a:r>
            <a:r>
              <a:rPr sz="1275" b="1" i="1" spc="-15" baseline="3267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lang="ru-RU" sz="1275" b="1" i="1" spc="-15" baseline="3267" dirty="0">
                <a:solidFill>
                  <a:srgbClr val="001F5F"/>
                </a:solidFill>
                <a:latin typeface="Arial"/>
                <a:cs typeface="Arial"/>
              </a:rPr>
              <a:t>учаске</a:t>
            </a:r>
            <a:r>
              <a:rPr sz="1275" b="1" i="1" spc="-15" baseline="3267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lang="ru-RU" sz="850" b="1" i="1" spc="-10" dirty="0">
                <a:solidFill>
                  <a:srgbClr val="001F5F"/>
                </a:solidFill>
                <a:latin typeface="Arial"/>
                <a:cs typeface="Arial"/>
              </a:rPr>
              <a:t>учаске</a:t>
            </a:r>
            <a:r>
              <a:rPr sz="850" b="1" i="1" spc="-10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lang="ru-RU" sz="1275" b="1" i="1" spc="-15" baseline="3267" dirty="0">
                <a:solidFill>
                  <a:srgbClr val="001F5F"/>
                </a:solidFill>
                <a:latin typeface="Arial"/>
                <a:cs typeface="Arial"/>
              </a:rPr>
              <a:t>учаске</a:t>
            </a:r>
            <a:r>
              <a:rPr sz="1275" b="1" i="1" spc="-15" baseline="3267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lang="ru-RU" sz="1275" b="1" i="1" spc="-15" baseline="3267" dirty="0">
                <a:solidFill>
                  <a:srgbClr val="001F5F"/>
                </a:solidFill>
                <a:latin typeface="Arial"/>
                <a:cs typeface="Arial"/>
              </a:rPr>
              <a:t>учаске</a:t>
            </a:r>
            <a:r>
              <a:rPr sz="1275" b="1" i="1" spc="-15" baseline="3267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lang="ru-RU" sz="850" b="1" i="1" spc="-10" dirty="0">
                <a:solidFill>
                  <a:srgbClr val="001F5F"/>
                </a:solidFill>
                <a:latin typeface="Arial"/>
                <a:cs typeface="Arial"/>
              </a:rPr>
              <a:t>учаске</a:t>
            </a:r>
            <a:r>
              <a:rPr sz="850" b="1" i="1" spc="-10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lang="ru-RU" sz="1275" b="1" i="1" spc="-15" baseline="3267" dirty="0">
                <a:solidFill>
                  <a:srgbClr val="001F5F"/>
                </a:solidFill>
                <a:latin typeface="Arial"/>
                <a:cs typeface="Arial"/>
              </a:rPr>
              <a:t>учаске</a:t>
            </a:r>
            <a:r>
              <a:rPr sz="1275" b="1" i="1" spc="-15" baseline="3267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lang="ru-RU" sz="1275" b="1" i="1" spc="-15" baseline="3267" dirty="0">
                <a:solidFill>
                  <a:srgbClr val="001F5F"/>
                </a:solidFill>
                <a:latin typeface="Arial"/>
                <a:cs typeface="Arial"/>
              </a:rPr>
              <a:t>учаске</a:t>
            </a:r>
            <a:endParaRPr sz="1050" dirty="0">
              <a:latin typeface="Arial"/>
              <a:cs typeface="Arial"/>
            </a:endParaRPr>
          </a:p>
          <a:p>
            <a:pPr marR="40640" algn="ctr">
              <a:lnSpc>
                <a:spcPct val="100000"/>
              </a:lnSpc>
              <a:spcBef>
                <a:spcPts val="1200"/>
              </a:spcBef>
            </a:pPr>
            <a:r>
              <a:rPr lang="ru-RU" sz="850" b="1" i="1" u="sng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Учаскелерде аудандық кеңес мүшелерін сайлауды жүзеге асыру тәртібін әкімдік айқындайтын болады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148539" y="632205"/>
            <a:ext cx="3065322" cy="73609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28600" marR="221615" algn="ctr">
              <a:lnSpc>
                <a:spcPts val="1370"/>
              </a:lnSpc>
              <a:spcBef>
                <a:spcPts val="140"/>
              </a:spcBef>
            </a:pPr>
            <a:r>
              <a:rPr lang="ru-RU" sz="1150" b="1" spc="-15" dirty="0">
                <a:solidFill>
                  <a:srgbClr val="001F5F"/>
                </a:solidFill>
                <a:latin typeface="Arial"/>
                <a:cs typeface="Arial"/>
              </a:rPr>
              <a:t>Астананың, республикалық және облыстық маңызы бар қаланың аумағы </a:t>
            </a:r>
            <a:r>
              <a:rPr lang="ru-RU" sz="1150" b="1" spc="-15" dirty="0">
                <a:solidFill>
                  <a:srgbClr val="00B050"/>
                </a:solidFill>
                <a:latin typeface="Arial"/>
                <a:cs typeface="Arial"/>
              </a:rPr>
              <a:t>мәслихат</a:t>
            </a:r>
            <a:r>
              <a:rPr lang="ru-RU" sz="1150" b="1" spc="-15" dirty="0">
                <a:solidFill>
                  <a:srgbClr val="001F5F"/>
                </a:solidFill>
                <a:latin typeface="Arial"/>
                <a:cs typeface="Arial"/>
              </a:rPr>
              <a:t> айқындайтын </a:t>
            </a:r>
            <a:r>
              <a:rPr lang="ru-RU" sz="1150" b="1" spc="-15" dirty="0">
                <a:solidFill>
                  <a:srgbClr val="00B050"/>
                </a:solidFill>
                <a:latin typeface="Arial"/>
                <a:cs typeface="Arial"/>
              </a:rPr>
              <a:t>округтер мен учаскелерге </a:t>
            </a:r>
            <a:r>
              <a:rPr lang="ru-RU" sz="1150" b="1" spc="-15" dirty="0" smtClean="0">
                <a:solidFill>
                  <a:srgbClr val="001F5F"/>
                </a:solidFill>
                <a:latin typeface="Arial"/>
                <a:cs typeface="Arial"/>
              </a:rPr>
              <a:t>бөлінеді</a:t>
            </a:r>
            <a:endParaRPr lang="ru-RU" sz="1150" b="1" spc="-15" dirty="0">
              <a:solidFill>
                <a:srgbClr val="001F5F"/>
              </a:solidFill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35432" y="3373628"/>
            <a:ext cx="1297305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kk-KZ" sz="1000" b="1" spc="-5" dirty="0" smtClean="0">
                <a:solidFill>
                  <a:srgbClr val="001F5F"/>
                </a:solidFill>
                <a:latin typeface="Arial"/>
                <a:cs typeface="Arial"/>
              </a:rPr>
              <a:t>учаскелер саны халық санына байланысты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518909" y="2375154"/>
            <a:ext cx="1670685" cy="556260"/>
          </a:xfrm>
          <a:custGeom>
            <a:avLst/>
            <a:gdLst/>
            <a:ahLst/>
            <a:cxnLst/>
            <a:rect l="l" t="t" r="r" b="b"/>
            <a:pathLst>
              <a:path w="1670684" h="556260">
                <a:moveTo>
                  <a:pt x="0" y="92709"/>
                </a:moveTo>
                <a:lnTo>
                  <a:pt x="7288" y="56632"/>
                </a:lnTo>
                <a:lnTo>
                  <a:pt x="27162" y="27162"/>
                </a:lnTo>
                <a:lnTo>
                  <a:pt x="56632" y="7288"/>
                </a:lnTo>
                <a:lnTo>
                  <a:pt x="92710" y="0"/>
                </a:lnTo>
                <a:lnTo>
                  <a:pt x="1577594" y="0"/>
                </a:lnTo>
                <a:lnTo>
                  <a:pt x="1613671" y="7288"/>
                </a:lnTo>
                <a:lnTo>
                  <a:pt x="1643141" y="27162"/>
                </a:lnTo>
                <a:lnTo>
                  <a:pt x="1663015" y="56632"/>
                </a:lnTo>
                <a:lnTo>
                  <a:pt x="1670304" y="92709"/>
                </a:lnTo>
                <a:lnTo>
                  <a:pt x="1670304" y="463550"/>
                </a:lnTo>
                <a:lnTo>
                  <a:pt x="1663015" y="499627"/>
                </a:lnTo>
                <a:lnTo>
                  <a:pt x="1643141" y="529097"/>
                </a:lnTo>
                <a:lnTo>
                  <a:pt x="1613671" y="548971"/>
                </a:lnTo>
                <a:lnTo>
                  <a:pt x="1577594" y="556259"/>
                </a:lnTo>
                <a:lnTo>
                  <a:pt x="92710" y="556259"/>
                </a:lnTo>
                <a:lnTo>
                  <a:pt x="56632" y="548971"/>
                </a:lnTo>
                <a:lnTo>
                  <a:pt x="27162" y="529097"/>
                </a:lnTo>
                <a:lnTo>
                  <a:pt x="7288" y="499627"/>
                </a:lnTo>
                <a:lnTo>
                  <a:pt x="0" y="463550"/>
                </a:lnTo>
                <a:lnTo>
                  <a:pt x="0" y="92709"/>
                </a:lnTo>
                <a:close/>
              </a:path>
            </a:pathLst>
          </a:custGeom>
          <a:ln w="19812">
            <a:solidFill>
              <a:srgbClr val="0038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6662673" y="2425065"/>
            <a:ext cx="1447800" cy="41934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25425">
              <a:lnSpc>
                <a:spcPct val="100000"/>
              </a:lnSpc>
              <a:spcBef>
                <a:spcPts val="90"/>
              </a:spcBef>
            </a:pPr>
            <a:r>
              <a:rPr lang="ru-RU" sz="1150" b="1" spc="-10" dirty="0">
                <a:latin typeface="Arial"/>
                <a:cs typeface="Arial"/>
              </a:rPr>
              <a:t>Округтік кеңес</a:t>
            </a:r>
          </a:p>
          <a:p>
            <a:pPr marL="12700" algn="ctr">
              <a:lnSpc>
                <a:spcPct val="100000"/>
              </a:lnSpc>
              <a:spcBef>
                <a:spcPts val="940"/>
              </a:spcBef>
            </a:pPr>
            <a:r>
              <a:rPr sz="750" i="1" spc="-5" dirty="0" smtClean="0">
                <a:solidFill>
                  <a:srgbClr val="001F5F"/>
                </a:solidFill>
                <a:latin typeface="Arial"/>
                <a:cs typeface="Arial"/>
              </a:rPr>
              <a:t>(</a:t>
            </a:r>
            <a:r>
              <a:rPr lang="kk-KZ" sz="750" i="1" spc="-5" dirty="0" smtClean="0">
                <a:solidFill>
                  <a:srgbClr val="001F5F"/>
                </a:solidFill>
                <a:latin typeface="Arial"/>
                <a:cs typeface="Arial"/>
              </a:rPr>
              <a:t>әр </a:t>
            </a:r>
            <a:r>
              <a:rPr lang="ru-RU" sz="750" i="1" spc="-5" dirty="0" smtClean="0">
                <a:solidFill>
                  <a:srgbClr val="001F5F"/>
                </a:solidFill>
                <a:latin typeface="Arial"/>
                <a:cs typeface="Arial"/>
              </a:rPr>
              <a:t>учаскеден </a:t>
            </a:r>
            <a:r>
              <a:rPr lang="ru-RU" sz="750" i="1" spc="-5" dirty="0">
                <a:solidFill>
                  <a:srgbClr val="001F5F"/>
                </a:solidFill>
                <a:latin typeface="Arial"/>
                <a:cs typeface="Arial"/>
              </a:rPr>
              <a:t>бір өкіл</a:t>
            </a:r>
            <a:r>
              <a:rPr sz="750" i="1" spc="-10" dirty="0" smtClean="0">
                <a:solidFill>
                  <a:srgbClr val="001F5F"/>
                </a:solidFill>
                <a:latin typeface="Arial"/>
                <a:cs typeface="Arial"/>
              </a:rPr>
              <a:t>)</a:t>
            </a:r>
            <a:endParaRPr sz="750" dirty="0">
              <a:latin typeface="Arial"/>
              <a:cs typeface="Arial"/>
            </a:endParaRPr>
          </a:p>
        </p:txBody>
      </p:sp>
      <p:pic>
        <p:nvPicPr>
          <p:cNvPr id="47" name="object 4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69964" y="2441448"/>
            <a:ext cx="266700" cy="228600"/>
          </a:xfrm>
          <a:prstGeom prst="rect">
            <a:avLst/>
          </a:prstGeom>
        </p:spPr>
      </p:pic>
      <p:sp>
        <p:nvSpPr>
          <p:cNvPr id="48" name="object 48"/>
          <p:cNvSpPr/>
          <p:nvPr/>
        </p:nvSpPr>
        <p:spPr>
          <a:xfrm>
            <a:off x="4266438" y="2375154"/>
            <a:ext cx="1671955" cy="556260"/>
          </a:xfrm>
          <a:custGeom>
            <a:avLst/>
            <a:gdLst/>
            <a:ahLst/>
            <a:cxnLst/>
            <a:rect l="l" t="t" r="r" b="b"/>
            <a:pathLst>
              <a:path w="1671954" h="556260">
                <a:moveTo>
                  <a:pt x="0" y="92709"/>
                </a:moveTo>
                <a:lnTo>
                  <a:pt x="7288" y="56632"/>
                </a:lnTo>
                <a:lnTo>
                  <a:pt x="27162" y="27162"/>
                </a:lnTo>
                <a:lnTo>
                  <a:pt x="56632" y="7288"/>
                </a:lnTo>
                <a:lnTo>
                  <a:pt x="92710" y="0"/>
                </a:lnTo>
                <a:lnTo>
                  <a:pt x="1579117" y="0"/>
                </a:lnTo>
                <a:lnTo>
                  <a:pt x="1615195" y="7288"/>
                </a:lnTo>
                <a:lnTo>
                  <a:pt x="1644665" y="27162"/>
                </a:lnTo>
                <a:lnTo>
                  <a:pt x="1664539" y="56632"/>
                </a:lnTo>
                <a:lnTo>
                  <a:pt x="1671827" y="92709"/>
                </a:lnTo>
                <a:lnTo>
                  <a:pt x="1671827" y="463550"/>
                </a:lnTo>
                <a:lnTo>
                  <a:pt x="1664539" y="499627"/>
                </a:lnTo>
                <a:lnTo>
                  <a:pt x="1644665" y="529097"/>
                </a:lnTo>
                <a:lnTo>
                  <a:pt x="1615195" y="548971"/>
                </a:lnTo>
                <a:lnTo>
                  <a:pt x="1579117" y="556259"/>
                </a:lnTo>
                <a:lnTo>
                  <a:pt x="92710" y="556259"/>
                </a:lnTo>
                <a:lnTo>
                  <a:pt x="56632" y="548971"/>
                </a:lnTo>
                <a:lnTo>
                  <a:pt x="27162" y="529097"/>
                </a:lnTo>
                <a:lnTo>
                  <a:pt x="7288" y="499627"/>
                </a:lnTo>
                <a:lnTo>
                  <a:pt x="0" y="463550"/>
                </a:lnTo>
                <a:lnTo>
                  <a:pt x="0" y="92709"/>
                </a:lnTo>
                <a:close/>
              </a:path>
            </a:pathLst>
          </a:custGeom>
          <a:ln w="19812">
            <a:solidFill>
              <a:srgbClr val="0038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4410583" y="2425065"/>
            <a:ext cx="1447800" cy="4330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25425">
              <a:lnSpc>
                <a:spcPct val="100000"/>
              </a:lnSpc>
              <a:spcBef>
                <a:spcPts val="90"/>
              </a:spcBef>
            </a:pPr>
            <a:r>
              <a:rPr lang="kk-KZ" sz="1150" b="1" spc="-10" dirty="0" smtClean="0">
                <a:latin typeface="Arial"/>
                <a:cs typeface="Arial"/>
              </a:rPr>
              <a:t> </a:t>
            </a:r>
            <a:r>
              <a:rPr sz="1150" b="1" spc="-10" dirty="0" smtClean="0">
                <a:latin typeface="Arial"/>
                <a:cs typeface="Arial"/>
              </a:rPr>
              <a:t>Окру</a:t>
            </a:r>
            <a:r>
              <a:rPr lang="kk-KZ" sz="1150" b="1" spc="-10" dirty="0" smtClean="0">
                <a:latin typeface="Arial"/>
                <a:cs typeface="Arial"/>
              </a:rPr>
              <a:t>гтік</a:t>
            </a:r>
            <a:r>
              <a:rPr sz="1150" b="1" spc="-10" dirty="0" smtClean="0">
                <a:latin typeface="Arial"/>
                <a:cs typeface="Arial"/>
              </a:rPr>
              <a:t> </a:t>
            </a:r>
            <a:r>
              <a:rPr lang="kk-KZ" sz="1150" b="1" spc="-15" dirty="0" smtClean="0">
                <a:latin typeface="Arial"/>
                <a:cs typeface="Arial"/>
              </a:rPr>
              <a:t>кеңес</a:t>
            </a:r>
            <a:endParaRPr sz="1150" dirty="0" smtClean="0"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940"/>
              </a:spcBef>
            </a:pPr>
            <a:r>
              <a:rPr sz="750" i="1" spc="-5" dirty="0" smtClean="0">
                <a:solidFill>
                  <a:srgbClr val="001F5F"/>
                </a:solidFill>
                <a:latin typeface="Arial"/>
                <a:cs typeface="Arial"/>
              </a:rPr>
              <a:t>(</a:t>
            </a:r>
            <a:r>
              <a:rPr lang="kk-KZ" sz="750" i="1" spc="-5" dirty="0" smtClean="0">
                <a:solidFill>
                  <a:srgbClr val="001F5F"/>
                </a:solidFill>
                <a:latin typeface="Arial"/>
                <a:cs typeface="Arial"/>
              </a:rPr>
              <a:t>әр учаскеден </a:t>
            </a:r>
            <a:r>
              <a:rPr lang="ru-RU" sz="750" i="1" spc="-5" dirty="0" smtClean="0">
                <a:solidFill>
                  <a:srgbClr val="001F5F"/>
                </a:solidFill>
                <a:latin typeface="Arial"/>
                <a:cs typeface="Arial"/>
              </a:rPr>
              <a:t>бір </a:t>
            </a:r>
            <a:r>
              <a:rPr lang="ru-RU" sz="750" i="1" spc="-5" dirty="0">
                <a:solidFill>
                  <a:srgbClr val="001F5F"/>
                </a:solidFill>
                <a:latin typeface="Arial"/>
                <a:cs typeface="Arial"/>
              </a:rPr>
              <a:t>өкіл</a:t>
            </a:r>
            <a:r>
              <a:rPr sz="750" i="1" spc="-10" dirty="0" smtClean="0">
                <a:solidFill>
                  <a:srgbClr val="001F5F"/>
                </a:solidFill>
                <a:latin typeface="Arial"/>
                <a:cs typeface="Arial"/>
              </a:rPr>
              <a:t>)</a:t>
            </a:r>
            <a:endParaRPr sz="750" dirty="0">
              <a:latin typeface="Arial"/>
              <a:cs typeface="Arial"/>
            </a:endParaRPr>
          </a:p>
        </p:txBody>
      </p:sp>
      <p:pic>
        <p:nvPicPr>
          <p:cNvPr id="50" name="object 5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9015" y="2441448"/>
            <a:ext cx="266700" cy="228600"/>
          </a:xfrm>
          <a:prstGeom prst="rect">
            <a:avLst/>
          </a:prstGeom>
        </p:spPr>
      </p:pic>
      <p:grpSp>
        <p:nvGrpSpPr>
          <p:cNvPr id="51" name="object 51"/>
          <p:cNvGrpSpPr/>
          <p:nvPr/>
        </p:nvGrpSpPr>
        <p:grpSpPr>
          <a:xfrm>
            <a:off x="1630679" y="3558540"/>
            <a:ext cx="303530" cy="248920"/>
            <a:chOff x="1630679" y="3558540"/>
            <a:chExt cx="303530" cy="248920"/>
          </a:xfrm>
        </p:grpSpPr>
        <p:sp>
          <p:nvSpPr>
            <p:cNvPr id="52" name="object 52"/>
            <p:cNvSpPr/>
            <p:nvPr/>
          </p:nvSpPr>
          <p:spPr>
            <a:xfrm>
              <a:off x="1636775" y="3564636"/>
              <a:ext cx="291465" cy="236220"/>
            </a:xfrm>
            <a:custGeom>
              <a:avLst/>
              <a:gdLst/>
              <a:ahLst/>
              <a:cxnLst/>
              <a:rect l="l" t="t" r="r" b="b"/>
              <a:pathLst>
                <a:path w="291464" h="236220">
                  <a:moveTo>
                    <a:pt x="172974" y="0"/>
                  </a:moveTo>
                  <a:lnTo>
                    <a:pt x="172974" y="59054"/>
                  </a:lnTo>
                  <a:lnTo>
                    <a:pt x="0" y="59054"/>
                  </a:lnTo>
                  <a:lnTo>
                    <a:pt x="0" y="177164"/>
                  </a:lnTo>
                  <a:lnTo>
                    <a:pt x="172974" y="177164"/>
                  </a:lnTo>
                  <a:lnTo>
                    <a:pt x="172974" y="236219"/>
                  </a:lnTo>
                  <a:lnTo>
                    <a:pt x="291084" y="118109"/>
                  </a:lnTo>
                  <a:lnTo>
                    <a:pt x="172974" y="0"/>
                  </a:lnTo>
                  <a:close/>
                </a:path>
              </a:pathLst>
            </a:custGeom>
            <a:solidFill>
              <a:srgbClr val="00AF50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636775" y="3564636"/>
              <a:ext cx="291465" cy="236220"/>
            </a:xfrm>
            <a:custGeom>
              <a:avLst/>
              <a:gdLst/>
              <a:ahLst/>
              <a:cxnLst/>
              <a:rect l="l" t="t" r="r" b="b"/>
              <a:pathLst>
                <a:path w="291464" h="236220">
                  <a:moveTo>
                    <a:pt x="172974" y="0"/>
                  </a:moveTo>
                  <a:lnTo>
                    <a:pt x="291084" y="118109"/>
                  </a:lnTo>
                  <a:lnTo>
                    <a:pt x="172974" y="236219"/>
                  </a:lnTo>
                  <a:lnTo>
                    <a:pt x="172974" y="177164"/>
                  </a:lnTo>
                  <a:lnTo>
                    <a:pt x="0" y="177164"/>
                  </a:lnTo>
                  <a:lnTo>
                    <a:pt x="0" y="59054"/>
                  </a:lnTo>
                  <a:lnTo>
                    <a:pt x="172974" y="59054"/>
                  </a:lnTo>
                  <a:lnTo>
                    <a:pt x="172974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>
            <a:spLocks noGrp="1"/>
          </p:cNvSpPr>
          <p:nvPr>
            <p:ph type="sldNum" sz="quarter" idx="7"/>
          </p:nvPr>
        </p:nvSpPr>
        <p:spPr>
          <a:xfrm>
            <a:off x="8852281" y="4873707"/>
            <a:ext cx="265429" cy="140423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r>
              <a:rPr lang="ru-RU" spc="-5" dirty="0"/>
              <a:t>7</a:t>
            </a:r>
            <a:endParaRPr spc="-5" dirty="0"/>
          </a:p>
        </p:txBody>
      </p:sp>
      <p:sp>
        <p:nvSpPr>
          <p:cNvPr id="55" name="object 4"/>
          <p:cNvSpPr/>
          <p:nvPr/>
        </p:nvSpPr>
        <p:spPr>
          <a:xfrm>
            <a:off x="761" y="4381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8956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3462" y="53797"/>
            <a:ext cx="9170924" cy="362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30"/>
              </a:spcBef>
              <a:tabLst>
                <a:tab pos="1911350" algn="l"/>
                <a:tab pos="9157335" algn="l"/>
              </a:tabLst>
            </a:pPr>
            <a:r>
              <a:rPr b="0" u="none" spc="5" dirty="0">
                <a:latin typeface="Times New Roman"/>
                <a:cs typeface="Times New Roman"/>
              </a:rPr>
              <a:t> 	</a:t>
            </a:r>
            <a:r>
              <a:rPr lang="ru-RU" u="none" spc="5" dirty="0">
                <a:latin typeface="Arial" panose="020B0604020202020204" pitchFamily="34" charset="0"/>
                <a:cs typeface="Arial" panose="020B0604020202020204" pitchFamily="34" charset="0"/>
              </a:rPr>
              <a:t>Қалалық өзін-өзі басқару </a:t>
            </a:r>
            <a:r>
              <a:rPr lang="ru-RU" u="none" spc="5" dirty="0" smtClean="0">
                <a:latin typeface="Arial" panose="020B0604020202020204" pitchFamily="34" charset="0"/>
                <a:cs typeface="Arial" panose="020B0604020202020204" pitchFamily="34" charset="0"/>
              </a:rPr>
              <a:t>кеңесі</a:t>
            </a:r>
            <a:endParaRPr u="none" spc="75" dirty="0"/>
          </a:p>
        </p:txBody>
      </p:sp>
      <p:sp>
        <p:nvSpPr>
          <p:cNvPr id="3" name="object 3"/>
          <p:cNvSpPr txBox="1"/>
          <p:nvPr/>
        </p:nvSpPr>
        <p:spPr>
          <a:xfrm>
            <a:off x="3461765" y="804632"/>
            <a:ext cx="2265680" cy="3193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2000" b="1" spc="-10" dirty="0" smtClean="0">
                <a:solidFill>
                  <a:srgbClr val="006FCE"/>
                </a:solidFill>
                <a:latin typeface="Arial"/>
                <a:cs typeface="Arial"/>
              </a:rPr>
              <a:t>Негізгі міндеттер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1" y="1352550"/>
            <a:ext cx="8069578" cy="32004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81670" y="1437022"/>
            <a:ext cx="7590155" cy="26199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3675" marR="5080" indent="-181610">
              <a:lnSpc>
                <a:spcPct val="102400"/>
              </a:lnSpc>
              <a:spcBef>
                <a:spcPts val="95"/>
              </a:spcBef>
              <a:spcAft>
                <a:spcPts val="800"/>
              </a:spcAft>
              <a:buFont typeface="Wingdings"/>
              <a:buChar char=""/>
              <a:tabLst>
                <a:tab pos="194310" algn="l"/>
                <a:tab pos="1690370" algn="l"/>
                <a:tab pos="1754505" algn="l"/>
                <a:tab pos="2028825" algn="l"/>
                <a:tab pos="2990850" algn="l"/>
                <a:tab pos="3054985" algn="l"/>
                <a:tab pos="4340860" algn="l"/>
                <a:tab pos="4842510" algn="l"/>
                <a:tab pos="5190490" algn="l"/>
                <a:tab pos="5414010" algn="l"/>
                <a:tab pos="5735955" algn="l"/>
              </a:tabLst>
            </a:pPr>
            <a:r>
              <a:rPr lang="ru-RU" sz="1400" spc="10" dirty="0">
                <a:latin typeface="Arial" panose="020B0604020202020204" pitchFamily="34" charset="0"/>
                <a:cs typeface="Arial" panose="020B0604020202020204" pitchFamily="34" charset="0"/>
              </a:rPr>
              <a:t>жергілікті қоғамдастықтың басым міндеттерін және оларды іске асыру мерзімдерін </a:t>
            </a:r>
            <a:r>
              <a:rPr lang="ru-RU" sz="1400" spc="10" dirty="0" smtClean="0">
                <a:latin typeface="Arial" panose="020B0604020202020204" pitchFamily="34" charset="0"/>
                <a:cs typeface="Arial" panose="020B0604020202020204" pitchFamily="34" charset="0"/>
              </a:rPr>
              <a:t>айқындау</a:t>
            </a:r>
          </a:p>
          <a:p>
            <a:pPr marL="193675" marR="5080" indent="-181610">
              <a:lnSpc>
                <a:spcPct val="102400"/>
              </a:lnSpc>
              <a:spcBef>
                <a:spcPts val="95"/>
              </a:spcBef>
              <a:spcAft>
                <a:spcPts val="800"/>
              </a:spcAft>
              <a:buFont typeface="Wingdings"/>
              <a:buChar char=""/>
              <a:tabLst>
                <a:tab pos="194310" algn="l"/>
                <a:tab pos="1690370" algn="l"/>
                <a:tab pos="1754505" algn="l"/>
                <a:tab pos="2028825" algn="l"/>
                <a:tab pos="2990850" algn="l"/>
                <a:tab pos="3054985" algn="l"/>
                <a:tab pos="4340860" algn="l"/>
                <a:tab pos="4842510" algn="l"/>
                <a:tab pos="5190490" algn="l"/>
                <a:tab pos="5414010" algn="l"/>
                <a:tab pos="5735955" algn="l"/>
              </a:tabLst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жергілікті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өкілді және атқарушы органдармен, мүлік иелері бірлестігінің және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қарапайым серіктестіктердің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өкілдерімен өзара іс-қимыл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жасау</a:t>
            </a:r>
          </a:p>
          <a:p>
            <a:pPr marL="193675" marR="5080" indent="-181610" algn="just">
              <a:lnSpc>
                <a:spcPct val="103200"/>
              </a:lnSpc>
              <a:spcBef>
                <a:spcPts val="385"/>
              </a:spcBef>
              <a:spcAft>
                <a:spcPts val="800"/>
              </a:spcAft>
              <a:buFont typeface="Wingdings"/>
              <a:buChar char=""/>
              <a:tabLst>
                <a:tab pos="194310" algn="l"/>
              </a:tabLst>
            </a:pPr>
            <a:r>
              <a:rPr lang="ru-RU" sz="1400" spc="-25" dirty="0">
                <a:latin typeface="Arial" panose="020B0604020202020204" pitchFamily="34" charset="0"/>
                <a:cs typeface="Arial" panose="020B0604020202020204" pitchFamily="34" charset="0"/>
              </a:rPr>
              <a:t>азаматтарды тұрғын үйлер мен үй маңындағы аумақтардың сақталуын, пайдаланылуын, жөнделуін, абаттандырылуын жақсарту мәселелерін шешуге </a:t>
            </a:r>
            <a:r>
              <a:rPr lang="ru-RU" sz="1400" spc="-25" dirty="0" smtClean="0">
                <a:latin typeface="Arial" panose="020B0604020202020204" pitchFamily="34" charset="0"/>
                <a:cs typeface="Arial" panose="020B0604020202020204" pitchFamily="34" charset="0"/>
              </a:rPr>
              <a:t>тарту</a:t>
            </a:r>
          </a:p>
          <a:p>
            <a:pPr marL="193675" indent="-181610" algn="just">
              <a:lnSpc>
                <a:spcPct val="100000"/>
              </a:lnSpc>
              <a:spcBef>
                <a:spcPts val="430"/>
              </a:spcBef>
              <a:spcAft>
                <a:spcPts val="800"/>
              </a:spcAft>
              <a:buFont typeface="Wingdings"/>
              <a:buChar char=""/>
              <a:tabLst>
                <a:tab pos="194310" algn="l"/>
              </a:tabLst>
            </a:pPr>
            <a:r>
              <a:rPr lang="ru-RU" sz="1400" spc="1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құқық</a:t>
            </a:r>
            <a:r>
              <a:rPr lang="ru-RU" sz="1400" spc="1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15" dirty="0">
                <a:latin typeface="Arial" panose="020B0604020202020204" pitchFamily="34" charset="0"/>
                <a:cs typeface="Arial" panose="020B0604020202020204" pitchFamily="34" charset="0"/>
              </a:rPr>
              <a:t>бұзушылықтардың алдын алу, учаскелік полиция инспекторларының жұмысын жақсарту, абаттандыру, тұрғын үй-коммуналдық шаруашылық, санитариялық жай-күй, экология мәселелері бойынша ұсыныстарды өкілді және атқарушы органдардың қарауына </a:t>
            </a:r>
            <a:r>
              <a:rPr lang="ru-RU" sz="1400" spc="15" dirty="0" smtClean="0">
                <a:latin typeface="Arial" panose="020B0604020202020204" pitchFamily="34" charset="0"/>
                <a:cs typeface="Arial" panose="020B0604020202020204" pitchFamily="34" charset="0"/>
              </a:rPr>
              <a:t>енгізу және т.б.</a:t>
            </a:r>
          </a:p>
        </p:txBody>
      </p:sp>
      <p:sp>
        <p:nvSpPr>
          <p:cNvPr id="9" name="object 9"/>
          <p:cNvSpPr/>
          <p:nvPr/>
        </p:nvSpPr>
        <p:spPr>
          <a:xfrm>
            <a:off x="411179" y="1352550"/>
            <a:ext cx="7975600" cy="3263858"/>
          </a:xfrm>
          <a:custGeom>
            <a:avLst/>
            <a:gdLst/>
            <a:ahLst/>
            <a:cxnLst/>
            <a:rect l="l" t="t" r="r" b="b"/>
            <a:pathLst>
              <a:path w="7975600" h="2802890">
                <a:moveTo>
                  <a:pt x="7947660" y="0"/>
                </a:moveTo>
                <a:lnTo>
                  <a:pt x="0" y="0"/>
                </a:lnTo>
                <a:lnTo>
                  <a:pt x="0" y="33528"/>
                </a:lnTo>
                <a:lnTo>
                  <a:pt x="7947660" y="33528"/>
                </a:lnTo>
                <a:lnTo>
                  <a:pt x="7947660" y="0"/>
                </a:lnTo>
                <a:close/>
              </a:path>
              <a:path w="7975600" h="2802890">
                <a:moveTo>
                  <a:pt x="7975092" y="2769108"/>
                </a:moveTo>
                <a:lnTo>
                  <a:pt x="28956" y="2769108"/>
                </a:lnTo>
                <a:lnTo>
                  <a:pt x="28956" y="2802636"/>
                </a:lnTo>
                <a:lnTo>
                  <a:pt x="7975092" y="2802636"/>
                </a:lnTo>
                <a:lnTo>
                  <a:pt x="7975092" y="2769108"/>
                </a:lnTo>
                <a:close/>
              </a:path>
            </a:pathLst>
          </a:custGeom>
          <a:solidFill>
            <a:srgbClr val="FADD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8852281" y="4873707"/>
            <a:ext cx="265429" cy="140423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r>
              <a:rPr lang="ru-RU" spc="-5" dirty="0"/>
              <a:t>8</a:t>
            </a:r>
            <a:endParaRPr spc="-5" dirty="0"/>
          </a:p>
        </p:txBody>
      </p:sp>
      <p:sp>
        <p:nvSpPr>
          <p:cNvPr id="11" name="object 4"/>
          <p:cNvSpPr/>
          <p:nvPr/>
        </p:nvSpPr>
        <p:spPr>
          <a:xfrm>
            <a:off x="761" y="4381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8956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</TotalTime>
  <Words>939</Words>
  <Application>Microsoft Office PowerPoint</Application>
  <PresentationFormat>Экран (16:9)</PresentationFormat>
  <Paragraphs>146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Microsoft Sans Serif</vt:lpstr>
      <vt:lpstr>Times New Roman</vt:lpstr>
      <vt:lpstr>Wingdings</vt:lpstr>
      <vt:lpstr>Office Theme</vt:lpstr>
      <vt:lpstr>Ұлттық экономика министрлігі </vt:lpstr>
      <vt:lpstr>Кеңес – жергілікті өзін-өзі басқару органы</vt:lpstr>
      <vt:lpstr>Кеңес – жергілікті өзін-өзі басқару органы</vt:lpstr>
      <vt:lpstr>Ауыл әкімі және оның аппаратының қосымша функциялары </vt:lpstr>
      <vt:lpstr>Жергілікті өзін-өзі басқару бюджеттіне түсетін салықтар мен төлемдер</vt:lpstr>
      <vt:lpstr>  Ақылы қызметтерді көрсету   </vt:lpstr>
      <vt:lpstr> Жергілікті өзін-өзі басқару органы үшін мемлекеттік сатып алу  </vt:lpstr>
      <vt:lpstr>  Қалалық өзін-өзі басқару кеңесі  </vt:lpstr>
      <vt:lpstr>  Қалалық өзін-өзі басқару кеңесі</vt:lpstr>
      <vt:lpstr>                          Мәслихат және тексеру комиссиялары </vt:lpstr>
      <vt:lpstr>НАЗАРЛАРЫҢЫЗҒА РАХМЕТ!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Дастан Умирбаев</dc:creator>
  <cp:lastModifiedBy>Жулдыз Бораншина</cp:lastModifiedBy>
  <cp:revision>164</cp:revision>
  <dcterms:created xsi:type="dcterms:W3CDTF">2022-12-23T13:29:59Z</dcterms:created>
  <dcterms:modified xsi:type="dcterms:W3CDTF">2023-04-07T06:11:23Z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2022-10-08T00:00:00Z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2022-12-23T00:00:00Z</vt:filetime>
  </property>
</Properties>
</file>