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bin" ContentType="application/vnd.openxmlformats-officedocument.oleObject"/>
  <Default Extension="png" ContentType="image/png"/>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 id="2147483651" r:id="rId3"/>
    <p:sldMasterId id="2147483927" r:id="rId4"/>
    <p:sldMasterId id="2147483931" r:id="rId5"/>
    <p:sldMasterId id="2147483937" r:id="rId6"/>
  </p:sldMasterIdLst>
  <p:notesMasterIdLst>
    <p:notesMasterId r:id="rId35"/>
  </p:notesMasterIdLst>
  <p:handoutMasterIdLst>
    <p:handoutMasterId r:id="rId36"/>
  </p:handoutMasterIdLst>
  <p:sldIdLst>
    <p:sldId id="917" r:id="rId7"/>
    <p:sldId id="1088" r:id="rId8"/>
    <p:sldId id="1072" r:id="rId9"/>
    <p:sldId id="1061" r:id="rId10"/>
    <p:sldId id="1071" r:id="rId11"/>
    <p:sldId id="1087" r:id="rId12"/>
    <p:sldId id="1089" r:id="rId13"/>
    <p:sldId id="1037" r:id="rId14"/>
    <p:sldId id="1064" r:id="rId15"/>
    <p:sldId id="1092" r:id="rId16"/>
    <p:sldId id="1091" r:id="rId17"/>
    <p:sldId id="1086" r:id="rId18"/>
    <p:sldId id="1083" r:id="rId19"/>
    <p:sldId id="1081" r:id="rId20"/>
    <p:sldId id="1080" r:id="rId21"/>
    <p:sldId id="1069" r:id="rId22"/>
    <p:sldId id="1090" r:id="rId23"/>
    <p:sldId id="1075" r:id="rId24"/>
    <p:sldId id="1093" r:id="rId25"/>
    <p:sldId id="1094" r:id="rId26"/>
    <p:sldId id="1095" r:id="rId27"/>
    <p:sldId id="1096" r:id="rId28"/>
    <p:sldId id="1097" r:id="rId29"/>
    <p:sldId id="1098" r:id="rId30"/>
    <p:sldId id="1077" r:id="rId31"/>
    <p:sldId id="1078" r:id="rId32"/>
    <p:sldId id="1079" r:id="rId33"/>
    <p:sldId id="1070" r:id="rId34"/>
  </p:sldIdLst>
  <p:sldSz cx="9907588" cy="6858000"/>
  <p:notesSz cx="6797675" cy="9928225"/>
  <p:defaultTex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p:defaultTextStyle>
  <p:extLst>
    <p:ext uri="{EFAFB233-063F-42B5-8137-9DF3F51BA10A}">
      <p15:sldGuideLst xmlns:p15="http://schemas.microsoft.com/office/powerpoint/2012/main" xmlns="">
        <p15:guide id="1" orient="horz" pos="2160">
          <p15:clr>
            <a:srgbClr val="A4A3A4"/>
          </p15:clr>
        </p15:guide>
        <p15:guide id="2" pos="2894">
          <p15:clr>
            <a:srgbClr val="A4A3A4"/>
          </p15:clr>
        </p15:guide>
      </p15:sldGuideLst>
    </p:ext>
    <p:ext uri="{2D200454-40CA-4A62-9FC3-DE9A4176ACB9}">
      <p15:notesGuideLst xmlns:p15="http://schemas.microsoft.com/office/powerpoint/2012/main" xmlns="">
        <p15:guide id="1" orient="horz" pos="2875">
          <p15:clr>
            <a:srgbClr val="A4A3A4"/>
          </p15:clr>
        </p15:guide>
        <p15:guide id="2" pos="2154">
          <p15:clr>
            <a:srgbClr val="A4A3A4"/>
          </p15:clr>
        </p15:guide>
        <p15:guide id="3" orient="horz" pos="1968">
          <p15:clr>
            <a:srgbClr val="A4A3A4"/>
          </p15:clr>
        </p15:guide>
        <p15:guide id="4" pos="31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Чингиз Даулетбаев"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6F1FE"/>
    <a:srgbClr val="ABE9FF"/>
    <a:srgbClr val="67ADF9"/>
    <a:srgbClr val="D7E8F7"/>
    <a:srgbClr val="33CCFF"/>
    <a:srgbClr val="ADEAFD"/>
    <a:srgbClr val="FF0000"/>
    <a:srgbClr val="0000CC"/>
    <a:srgbClr val="0066FF"/>
    <a:srgbClr val="99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0" autoAdjust="0"/>
    <p:restoredTop sz="94876" autoAdjust="0"/>
  </p:normalViewPr>
  <p:slideViewPr>
    <p:cSldViewPr>
      <p:cViewPr>
        <p:scale>
          <a:sx n="73" d="100"/>
          <a:sy n="73" d="100"/>
        </p:scale>
        <p:origin x="-1350" y="-390"/>
      </p:cViewPr>
      <p:guideLst>
        <p:guide orient="horz" pos="2160"/>
        <p:guide pos="2894"/>
      </p:guideLst>
    </p:cSldViewPr>
  </p:slideViewPr>
  <p:outlineViewPr>
    <p:cViewPr varScale="1">
      <p:scale>
        <a:sx n="170" d="200"/>
        <a:sy n="170" d="200"/>
      </p:scale>
      <p:origin x="0" y="132"/>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5" d="100"/>
          <a:sy n="55" d="100"/>
        </p:scale>
        <p:origin x="-2658" y="-108"/>
      </p:cViewPr>
      <p:guideLst>
        <p:guide orient="horz" pos="4200"/>
        <p:guide orient="horz" pos="2873"/>
        <p:guide pos="1483"/>
        <p:guide pos="215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cked"/>
        <c:ser>
          <c:idx val="0"/>
          <c:order val="0"/>
          <c:tx>
            <c:strRef>
              <c:f>Лист1!$B$1</c:f>
              <c:strCache>
                <c:ptCount val="1"/>
                <c:pt idx="0">
                  <c:v>Ряд 1</c:v>
                </c:pt>
              </c:strCache>
            </c:strRef>
          </c:tx>
          <c:spPr>
            <a:ln w="38100">
              <a:solidFill>
                <a:srgbClr val="00B050"/>
              </a:solidFill>
              <a:prstDash val="solid"/>
            </a:ln>
          </c:spPr>
          <c:marker>
            <c:symbol val="circle"/>
            <c:size val="7"/>
            <c:spPr>
              <a:solidFill>
                <a:srgbClr val="00B050"/>
              </a:solidFill>
            </c:spPr>
          </c:marker>
          <c:dLbls>
            <c:dLbl>
              <c:idx val="0"/>
              <c:layout>
                <c:manualLayout>
                  <c:x val="-4.8624428651702467E-2"/>
                  <c:y val="-7.846928338675517E-2"/>
                </c:manualLayout>
              </c:layout>
              <c:showVal val="1"/>
            </c:dLbl>
            <c:dLbl>
              <c:idx val="1"/>
              <c:layout>
                <c:manualLayout>
                  <c:x val="2.9910391293862288E-3"/>
                  <c:y val="-4.2430959900237181E-2"/>
                </c:manualLayout>
              </c:layout>
              <c:showVal val="1"/>
            </c:dLbl>
            <c:dLbl>
              <c:idx val="2"/>
              <c:layout>
                <c:manualLayout>
                  <c:x val="-2.8602577098155089E-2"/>
                  <c:y val="-7.9755587647913337E-2"/>
                </c:manualLayout>
              </c:layout>
              <c:showVal val="1"/>
            </c:dLbl>
            <c:dLbl>
              <c:idx val="3"/>
              <c:layout>
                <c:manualLayout>
                  <c:x val="-3.7314272956107605E-2"/>
                  <c:y val="-9.3470476655037202E-2"/>
                </c:manualLayout>
              </c:layout>
              <c:showVal val="1"/>
            </c:dLbl>
            <c:dLbl>
              <c:idx val="4"/>
              <c:layout>
                <c:manualLayout>
                  <c:x val="-5.9934771795490199E-2"/>
                  <c:y val="-0.12072234532954573"/>
                </c:manualLayout>
              </c:layout>
              <c:showVal val="1"/>
            </c:dLbl>
            <c:dLbl>
              <c:idx val="5"/>
              <c:layout>
                <c:manualLayout>
                  <c:x val="-4.29039834046787E-2"/>
                  <c:y val="-0.1117575521679464"/>
                </c:manualLayout>
              </c:layout>
              <c:showVal val="1"/>
            </c:dLbl>
            <c:txPr>
              <a:bodyPr/>
              <a:lstStyle/>
              <a:p>
                <a:pPr>
                  <a:defRPr sz="1400" b="1"/>
                </a:pPr>
                <a:endParaRPr lang="ru-RU"/>
              </a:p>
            </c:txPr>
            <c:showVal val="1"/>
          </c:dLbls>
          <c:cat>
            <c:strRef>
              <c:f>Лист1!$A$2:$A$7</c:f>
              <c:strCache>
                <c:ptCount val="6"/>
                <c:pt idx="0">
                  <c:v>2010 г.</c:v>
                </c:pt>
                <c:pt idx="1">
                  <c:v>2011 г.</c:v>
                </c:pt>
                <c:pt idx="2">
                  <c:v>2012 г.</c:v>
                </c:pt>
                <c:pt idx="3">
                  <c:v>2013 г.</c:v>
                </c:pt>
                <c:pt idx="4">
                  <c:v>2014 г.</c:v>
                </c:pt>
                <c:pt idx="5">
                  <c:v>2015 г.</c:v>
                </c:pt>
              </c:strCache>
            </c:strRef>
          </c:cat>
          <c:val>
            <c:numRef>
              <c:f>Лист1!$B$2:$B$7</c:f>
              <c:numCache>
                <c:formatCode>General</c:formatCode>
                <c:ptCount val="6"/>
                <c:pt idx="0">
                  <c:v>6335</c:v>
                </c:pt>
                <c:pt idx="1">
                  <c:v>6967</c:v>
                </c:pt>
                <c:pt idx="2">
                  <c:v>2224</c:v>
                </c:pt>
                <c:pt idx="3">
                  <c:v>2171</c:v>
                </c:pt>
                <c:pt idx="4">
                  <c:v>2332</c:v>
                </c:pt>
                <c:pt idx="5">
                  <c:v>3097</c:v>
                </c:pt>
              </c:numCache>
            </c:numRef>
          </c:val>
        </c:ser>
        <c:dLbls/>
        <c:marker val="1"/>
        <c:axId val="133171072"/>
        <c:axId val="133172608"/>
      </c:lineChart>
      <c:catAx>
        <c:axId val="133171072"/>
        <c:scaling>
          <c:orientation val="minMax"/>
        </c:scaling>
        <c:axPos val="b"/>
        <c:numFmt formatCode="General" sourceLinked="1"/>
        <c:tickLblPos val="nextTo"/>
        <c:txPr>
          <a:bodyPr/>
          <a:lstStyle/>
          <a:p>
            <a:pPr>
              <a:defRPr sz="1200" b="1"/>
            </a:pPr>
            <a:endParaRPr lang="ru-RU"/>
          </a:p>
        </c:txPr>
        <c:crossAx val="133172608"/>
        <c:crosses val="autoZero"/>
        <c:auto val="1"/>
        <c:lblAlgn val="ctr"/>
        <c:lblOffset val="100"/>
      </c:catAx>
      <c:valAx>
        <c:axId val="133172608"/>
        <c:scaling>
          <c:orientation val="minMax"/>
        </c:scaling>
        <c:axPos val="l"/>
        <c:numFmt formatCode="General" sourceLinked="1"/>
        <c:tickLblPos val="nextTo"/>
        <c:txPr>
          <a:bodyPr/>
          <a:lstStyle/>
          <a:p>
            <a:pPr>
              <a:defRPr sz="1200" b="1"/>
            </a:pPr>
            <a:endParaRPr lang="ru-RU"/>
          </a:p>
        </c:txPr>
        <c:crossAx val="133171072"/>
        <c:crosses val="autoZero"/>
        <c:crossBetween val="between"/>
      </c:valAx>
      <c:spPr>
        <a:solidFill>
          <a:schemeClr val="bg1">
            <a:lumMod val="95000"/>
          </a:schemeClr>
        </a:solidFill>
        <a:ln>
          <a:solidFill>
            <a:schemeClr val="accent1">
              <a:shade val="95000"/>
              <a:satMod val="105000"/>
            </a:schemeClr>
          </a:solidFill>
        </a:ln>
      </c:spPr>
    </c:plotArea>
    <c:plotVisOnly val="1"/>
    <c:dispBlanksAs val="zero"/>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2789981347834292"/>
          <c:y val="0.11213258075862574"/>
          <c:w val="0.84148442398426126"/>
          <c:h val="0.77573483848274905"/>
        </c:manualLayout>
      </c:layout>
      <c:lineChart>
        <c:grouping val="stacked"/>
        <c:ser>
          <c:idx val="0"/>
          <c:order val="0"/>
          <c:tx>
            <c:strRef>
              <c:f>Лист1!$B$1</c:f>
              <c:strCache>
                <c:ptCount val="1"/>
                <c:pt idx="0">
                  <c:v>Ряд 1</c:v>
                </c:pt>
              </c:strCache>
            </c:strRef>
          </c:tx>
          <c:spPr>
            <a:ln w="38100">
              <a:solidFill>
                <a:srgbClr val="00B050"/>
              </a:solidFill>
            </a:ln>
          </c:spPr>
          <c:marker>
            <c:symbol val="circle"/>
            <c:size val="7"/>
            <c:spPr>
              <a:solidFill>
                <a:srgbClr val="00B050"/>
              </a:solidFill>
            </c:spPr>
          </c:marker>
          <c:dLbls>
            <c:dLbl>
              <c:idx val="0"/>
              <c:layout>
                <c:manualLayout>
                  <c:x val="-1.6699506838579542E-2"/>
                  <c:y val="-6.3197947342333208E-2"/>
                </c:manualLayout>
              </c:layout>
              <c:spPr/>
              <c:txPr>
                <a:bodyPr/>
                <a:lstStyle/>
                <a:p>
                  <a:pPr>
                    <a:defRPr sz="1400" b="1"/>
                  </a:pPr>
                  <a:endParaRPr lang="ru-RU"/>
                </a:p>
              </c:txPr>
              <c:showVal val="1"/>
            </c:dLbl>
            <c:dLbl>
              <c:idx val="1"/>
              <c:layout>
                <c:manualLayout>
                  <c:x val="-3.3399013677159091E-2"/>
                  <c:y val="-0.1077458669854507"/>
                </c:manualLayout>
              </c:layout>
              <c:spPr/>
              <c:txPr>
                <a:bodyPr/>
                <a:lstStyle/>
                <a:p>
                  <a:pPr>
                    <a:defRPr sz="1400" b="1"/>
                  </a:pPr>
                  <a:endParaRPr lang="ru-RU"/>
                </a:p>
              </c:txPr>
              <c:showVal val="1"/>
            </c:dLbl>
            <c:showVal val="1"/>
          </c:dLbls>
          <c:cat>
            <c:strRef>
              <c:f>Лист1!$A$2:$A$3</c:f>
              <c:strCache>
                <c:ptCount val="2"/>
                <c:pt idx="0">
                  <c:v>2010 г.</c:v>
                </c:pt>
                <c:pt idx="1">
                  <c:v>2015 г.</c:v>
                </c:pt>
              </c:strCache>
            </c:strRef>
          </c:cat>
          <c:val>
            <c:numRef>
              <c:f>Лист1!$B$2:$B$3</c:f>
              <c:numCache>
                <c:formatCode>General</c:formatCode>
                <c:ptCount val="2"/>
                <c:pt idx="0">
                  <c:v>796</c:v>
                </c:pt>
                <c:pt idx="1">
                  <c:v>475</c:v>
                </c:pt>
              </c:numCache>
            </c:numRef>
          </c:val>
        </c:ser>
        <c:dLbls/>
        <c:marker val="1"/>
        <c:axId val="133308800"/>
        <c:axId val="133321856"/>
      </c:lineChart>
      <c:catAx>
        <c:axId val="133308800"/>
        <c:scaling>
          <c:orientation val="minMax"/>
        </c:scaling>
        <c:delete val="1"/>
        <c:axPos val="b"/>
        <c:tickLblPos val="none"/>
        <c:crossAx val="133321856"/>
        <c:crosses val="autoZero"/>
        <c:auto val="1"/>
        <c:lblAlgn val="ctr"/>
        <c:lblOffset val="100"/>
      </c:catAx>
      <c:valAx>
        <c:axId val="133321856"/>
        <c:scaling>
          <c:orientation val="minMax"/>
        </c:scaling>
        <c:axPos val="l"/>
        <c:numFmt formatCode="General" sourceLinked="1"/>
        <c:tickLblPos val="nextTo"/>
        <c:txPr>
          <a:bodyPr/>
          <a:lstStyle/>
          <a:p>
            <a:pPr>
              <a:defRPr sz="1200" b="1"/>
            </a:pPr>
            <a:endParaRPr lang="ru-RU"/>
          </a:p>
        </c:txPr>
        <c:crossAx val="133308800"/>
        <c:crosses val="autoZero"/>
        <c:crossBetween val="between"/>
      </c:valAx>
      <c:spPr>
        <a:solidFill>
          <a:schemeClr val="bg1">
            <a:lumMod val="95000"/>
          </a:schemeClr>
        </a:solidFill>
      </c:spPr>
    </c:plotArea>
    <c:plotVisOnly val="1"/>
    <c:dispBlanksAs val="zero"/>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676680891929002"/>
          <c:y val="5.4248476543137893E-2"/>
          <c:w val="0.84996910219485566"/>
          <c:h val="0.74034308687923567"/>
        </c:manualLayout>
      </c:layout>
      <c:lineChart>
        <c:grouping val="stacked"/>
        <c:ser>
          <c:idx val="0"/>
          <c:order val="0"/>
          <c:tx>
            <c:strRef>
              <c:f>Лист1!$B$1</c:f>
              <c:strCache>
                <c:ptCount val="1"/>
                <c:pt idx="0">
                  <c:v>Ряд 1</c:v>
                </c:pt>
              </c:strCache>
            </c:strRef>
          </c:tx>
          <c:spPr>
            <a:ln w="38100">
              <a:solidFill>
                <a:srgbClr val="00B050"/>
              </a:solidFill>
            </a:ln>
          </c:spPr>
          <c:marker>
            <c:symbol val="circle"/>
            <c:size val="7"/>
            <c:spPr>
              <a:solidFill>
                <a:srgbClr val="00B050"/>
              </a:solidFill>
            </c:spPr>
          </c:marker>
          <c:dLbls>
            <c:dLbl>
              <c:idx val="0"/>
              <c:layout>
                <c:manualLayout>
                  <c:x val="-1.6699506838579542E-2"/>
                  <c:y val="-6.3197947342333208E-2"/>
                </c:manualLayout>
              </c:layout>
              <c:spPr/>
              <c:txPr>
                <a:bodyPr/>
                <a:lstStyle/>
                <a:p>
                  <a:pPr>
                    <a:defRPr sz="1400" b="1"/>
                  </a:pPr>
                  <a:endParaRPr lang="ru-RU"/>
                </a:p>
              </c:txPr>
              <c:showVal val="1"/>
            </c:dLbl>
            <c:dLbl>
              <c:idx val="1"/>
              <c:layout>
                <c:manualLayout>
                  <c:x val="-3.3399013677159091E-2"/>
                  <c:y val="-0.1077458669854507"/>
                </c:manualLayout>
              </c:layout>
              <c:spPr/>
              <c:txPr>
                <a:bodyPr/>
                <a:lstStyle/>
                <a:p>
                  <a:pPr>
                    <a:defRPr sz="1400" b="1"/>
                  </a:pPr>
                  <a:endParaRPr lang="ru-RU"/>
                </a:p>
              </c:txPr>
              <c:showVal val="1"/>
            </c:dLbl>
            <c:showVal val="1"/>
          </c:dLbls>
          <c:cat>
            <c:strRef>
              <c:f>Лист1!$A$2:$A$3</c:f>
              <c:strCache>
                <c:ptCount val="2"/>
                <c:pt idx="0">
                  <c:v>2010 г.</c:v>
                </c:pt>
                <c:pt idx="1">
                  <c:v>2015 г.</c:v>
                </c:pt>
              </c:strCache>
            </c:strRef>
          </c:cat>
          <c:val>
            <c:numRef>
              <c:f>Лист1!$B$2:$B$3</c:f>
              <c:numCache>
                <c:formatCode>General</c:formatCode>
                <c:ptCount val="2"/>
                <c:pt idx="0">
                  <c:v>2455</c:v>
                </c:pt>
                <c:pt idx="1">
                  <c:v>779</c:v>
                </c:pt>
              </c:numCache>
            </c:numRef>
          </c:val>
        </c:ser>
        <c:dLbls/>
        <c:marker val="1"/>
        <c:axId val="133326336"/>
        <c:axId val="133327488"/>
      </c:lineChart>
      <c:catAx>
        <c:axId val="133326336"/>
        <c:scaling>
          <c:orientation val="minMax"/>
        </c:scaling>
        <c:axPos val="b"/>
        <c:tickLblPos val="nextTo"/>
        <c:txPr>
          <a:bodyPr/>
          <a:lstStyle/>
          <a:p>
            <a:pPr>
              <a:defRPr sz="1200" b="1"/>
            </a:pPr>
            <a:endParaRPr lang="ru-RU"/>
          </a:p>
        </c:txPr>
        <c:crossAx val="133327488"/>
        <c:crosses val="autoZero"/>
        <c:auto val="1"/>
        <c:lblAlgn val="ctr"/>
        <c:lblOffset val="100"/>
      </c:catAx>
      <c:valAx>
        <c:axId val="133327488"/>
        <c:scaling>
          <c:orientation val="minMax"/>
        </c:scaling>
        <c:axPos val="l"/>
        <c:numFmt formatCode="General" sourceLinked="1"/>
        <c:tickLblPos val="nextTo"/>
        <c:txPr>
          <a:bodyPr/>
          <a:lstStyle/>
          <a:p>
            <a:pPr>
              <a:defRPr sz="1200" b="1"/>
            </a:pPr>
            <a:endParaRPr lang="ru-RU"/>
          </a:p>
        </c:txPr>
        <c:crossAx val="133326336"/>
        <c:crosses val="autoZero"/>
        <c:crossBetween val="between"/>
      </c:valAx>
      <c:spPr>
        <a:solidFill>
          <a:schemeClr val="bg1">
            <a:lumMod val="95000"/>
          </a:schemeClr>
        </a:solidFill>
      </c:spPr>
    </c:plotArea>
    <c:plotVisOnly val="1"/>
    <c:dispBlanksAs val="zero"/>
  </c:chart>
  <c:txPr>
    <a:bodyPr/>
    <a:lstStyle/>
    <a:p>
      <a:pPr>
        <a:defRPr sz="1800"/>
      </a:pPr>
      <a:endParaRPr lang="ru-RU"/>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0.26122</cdr:x>
      <cdr:y>0.72157</cdr:y>
    </cdr:from>
    <cdr:to>
      <cdr:x>0.9517</cdr:x>
      <cdr:y>0.86609</cdr:y>
    </cdr:to>
    <cdr:sp macro="" textlink="">
      <cdr:nvSpPr>
        <cdr:cNvPr id="2" name="TextBox 1"/>
        <cdr:cNvSpPr txBox="1"/>
      </cdr:nvSpPr>
      <cdr:spPr>
        <a:xfrm xmlns:a="http://schemas.openxmlformats.org/drawingml/2006/main">
          <a:off x="1109130" y="2150349"/>
          <a:ext cx="2931815" cy="4306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200" b="1" dirty="0" smtClean="0"/>
            <a:t>Количество ЦИ и ППР в сравнении с 2010 г. </a:t>
          </a:r>
        </a:p>
        <a:p xmlns:a="http://schemas.openxmlformats.org/drawingml/2006/main">
          <a:pPr algn="ctr"/>
          <a:r>
            <a:rPr lang="ru-RU" sz="1200" b="1" dirty="0" smtClean="0"/>
            <a:t>сократилось  в 2 раза</a:t>
          </a:r>
          <a:endParaRPr lang="ru-RU"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0.23402</cdr:x>
      <cdr:y>0.67851</cdr:y>
    </cdr:from>
    <cdr:to>
      <cdr:x>0.77057</cdr:x>
      <cdr:y>0.94083</cdr:y>
    </cdr:to>
    <cdr:sp macro="" textlink="">
      <cdr:nvSpPr>
        <cdr:cNvPr id="2" name="TextBox 1"/>
        <cdr:cNvSpPr txBox="1"/>
      </cdr:nvSpPr>
      <cdr:spPr>
        <a:xfrm xmlns:a="http://schemas.openxmlformats.org/drawingml/2006/main">
          <a:off x="1067858" y="947145"/>
          <a:ext cx="2448272" cy="3661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smtClean="0"/>
            <a:t>Количество целей уменьшилось в 1,6 раза</a:t>
          </a:r>
          <a:endParaRPr lang="ru-RU"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0.24032</cdr:x>
      <cdr:y>0.62692</cdr:y>
    </cdr:from>
    <cdr:to>
      <cdr:x>0.78988</cdr:x>
      <cdr:y>0.8388</cdr:y>
    </cdr:to>
    <cdr:sp macro="" textlink="">
      <cdr:nvSpPr>
        <cdr:cNvPr id="2" name="TextBox 1"/>
        <cdr:cNvSpPr txBox="1"/>
      </cdr:nvSpPr>
      <cdr:spPr>
        <a:xfrm xmlns:a="http://schemas.openxmlformats.org/drawingml/2006/main">
          <a:off x="1070633" y="1083433"/>
          <a:ext cx="2448272" cy="36618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t>Количество задач уменьшилось в 3 раза</a:t>
          </a:r>
          <a:endParaRPr lang="ru-RU"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10"/>
            <a:ext cx="2944814" cy="498006"/>
          </a:xfrm>
          <a:prstGeom prst="rect">
            <a:avLst/>
          </a:prstGeom>
        </p:spPr>
        <p:txBody>
          <a:bodyPr vert="horz" lIns="90901" tIns="45455" rIns="90901" bIns="45455" rtlCol="0"/>
          <a:lstStyle>
            <a:lvl1pPr algn="l" eaLnBrk="1" hangingPunct="1">
              <a:buClr>
                <a:srgbClr val="000000"/>
              </a:buClr>
              <a:buSzPct val="100000"/>
              <a:buFont typeface="Times New Roman" pitchFamily="18" charset="0"/>
              <a:buNone/>
              <a:defRPr sz="1200"/>
            </a:lvl1pPr>
          </a:lstStyle>
          <a:p>
            <a:pPr>
              <a:defRPr/>
            </a:pPr>
            <a:endParaRPr lang="ru-RU"/>
          </a:p>
        </p:txBody>
      </p:sp>
      <p:sp>
        <p:nvSpPr>
          <p:cNvPr id="3" name="Дата 2"/>
          <p:cNvSpPr>
            <a:spLocks noGrp="1"/>
          </p:cNvSpPr>
          <p:nvPr>
            <p:ph type="dt" sz="quarter" idx="1"/>
          </p:nvPr>
        </p:nvSpPr>
        <p:spPr>
          <a:xfrm>
            <a:off x="3851279" y="10"/>
            <a:ext cx="2944814" cy="498006"/>
          </a:xfrm>
          <a:prstGeom prst="rect">
            <a:avLst/>
          </a:prstGeom>
        </p:spPr>
        <p:txBody>
          <a:bodyPr vert="horz" lIns="90901" tIns="45455" rIns="90901" bIns="45455" rtlCol="0"/>
          <a:lstStyle>
            <a:lvl1pPr algn="r" eaLnBrk="1" hangingPunct="1">
              <a:buClr>
                <a:srgbClr val="000000"/>
              </a:buClr>
              <a:buSzPct val="100000"/>
              <a:buFont typeface="Times New Roman" pitchFamily="18" charset="0"/>
              <a:buNone/>
              <a:defRPr sz="1200"/>
            </a:lvl1pPr>
          </a:lstStyle>
          <a:p>
            <a:pPr>
              <a:defRPr/>
            </a:pPr>
            <a:fld id="{A93A4D47-6B4F-47B4-A5E7-C8F8617695EE}" type="datetimeFigureOut">
              <a:rPr lang="ru-RU"/>
              <a:pPr>
                <a:defRPr/>
              </a:pPr>
              <a:t>30.03.2017</a:t>
            </a:fld>
            <a:endParaRPr lang="ru-RU"/>
          </a:p>
        </p:txBody>
      </p:sp>
      <p:sp>
        <p:nvSpPr>
          <p:cNvPr id="4" name="Нижний колонтитул 3"/>
          <p:cNvSpPr>
            <a:spLocks noGrp="1"/>
          </p:cNvSpPr>
          <p:nvPr>
            <p:ph type="ftr" sz="quarter" idx="2"/>
          </p:nvPr>
        </p:nvSpPr>
        <p:spPr>
          <a:xfrm>
            <a:off x="4" y="9430221"/>
            <a:ext cx="2944814" cy="496411"/>
          </a:xfrm>
          <a:prstGeom prst="rect">
            <a:avLst/>
          </a:prstGeom>
        </p:spPr>
        <p:txBody>
          <a:bodyPr vert="horz" lIns="90901" tIns="45455" rIns="90901" bIns="45455" rtlCol="0" anchor="b"/>
          <a:lstStyle>
            <a:lvl1pPr algn="l" eaLnBrk="1" hangingPunct="1">
              <a:buClr>
                <a:srgbClr val="000000"/>
              </a:buClr>
              <a:buSzPct val="100000"/>
              <a:buFont typeface="Times New Roman" pitchFamily="18" charset="0"/>
              <a:buNone/>
              <a:defRPr sz="1200"/>
            </a:lvl1pPr>
          </a:lstStyle>
          <a:p>
            <a:pPr>
              <a:defRPr/>
            </a:pPr>
            <a:endParaRPr lang="ru-RU"/>
          </a:p>
        </p:txBody>
      </p:sp>
      <p:sp>
        <p:nvSpPr>
          <p:cNvPr id="5" name="Номер слайда 4"/>
          <p:cNvSpPr>
            <a:spLocks noGrp="1"/>
          </p:cNvSpPr>
          <p:nvPr>
            <p:ph type="sldNum" sz="quarter" idx="3"/>
          </p:nvPr>
        </p:nvSpPr>
        <p:spPr>
          <a:xfrm>
            <a:off x="3851279" y="9430221"/>
            <a:ext cx="2944814" cy="496411"/>
          </a:xfrm>
          <a:prstGeom prst="rect">
            <a:avLst/>
          </a:prstGeom>
        </p:spPr>
        <p:txBody>
          <a:bodyPr vert="horz" wrap="square" lIns="90901" tIns="45455" rIns="90901" bIns="45455" numCol="1" anchor="b" anchorCtr="0" compatLnSpc="1">
            <a:prstTxWarp prst="textNoShape">
              <a:avLst/>
            </a:prstTxWarp>
          </a:bodyPr>
          <a:lstStyle>
            <a:lvl1pPr algn="r" eaLnBrk="1" hangingPunct="1">
              <a:buClr>
                <a:srgbClr val="000000"/>
              </a:buClr>
              <a:buSzPct val="100000"/>
              <a:buFont typeface="Times New Roman" pitchFamily="18" charset="0"/>
              <a:buNone/>
              <a:defRPr sz="1200"/>
            </a:lvl1pPr>
          </a:lstStyle>
          <a:p>
            <a:pPr>
              <a:defRPr/>
            </a:pPr>
            <a:fld id="{CAD0726F-70DF-4528-B91C-CB949320D343}" type="slidenum">
              <a:rPr lang="ru-RU"/>
              <a:pPr>
                <a:defRPr/>
              </a:pPr>
              <a:t>‹#›</a:t>
            </a:fld>
            <a:endParaRPr lang="ru-RU"/>
          </a:p>
        </p:txBody>
      </p:sp>
    </p:spTree>
    <p:extLst>
      <p:ext uri="{BB962C8B-B14F-4D97-AF65-F5344CB8AC3E}">
        <p14:creationId xmlns:p14="http://schemas.microsoft.com/office/powerpoint/2010/main" xmlns="" val="1947872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AutoShape 1"/>
          <p:cNvSpPr>
            <a:spLocks noChangeArrowheads="1"/>
          </p:cNvSpPr>
          <p:nvPr/>
        </p:nvSpPr>
        <p:spPr bwMode="auto">
          <a:xfrm>
            <a:off x="7" y="5"/>
            <a:ext cx="6797675" cy="9928225"/>
          </a:xfrm>
          <a:prstGeom prst="roundRect">
            <a:avLst>
              <a:gd name="adj" fmla="val 23"/>
            </a:avLst>
          </a:prstGeom>
          <a:solidFill>
            <a:srgbClr val="FFFFFF"/>
          </a:solidFill>
          <a:ln w="9525">
            <a:noFill/>
            <a:round/>
            <a:headEnd/>
            <a:tailEnd/>
          </a:ln>
        </p:spPr>
        <p:txBody>
          <a:bodyPr wrap="none" lIns="90894" tIns="45450" rIns="90894" bIns="45450" anchor="ctr"/>
          <a:lstStyle/>
          <a:p>
            <a:pPr eaLnBrk="1" hangingPunct="1">
              <a:buClr>
                <a:srgbClr val="000000"/>
              </a:buClr>
              <a:buSzPct val="100000"/>
              <a:buFont typeface="Times New Roman" pitchFamily="18" charset="0"/>
              <a:buNone/>
            </a:pPr>
            <a:endParaRPr lang="ru-RU" altLang="ru-RU" sz="1400" dirty="0"/>
          </a:p>
        </p:txBody>
      </p:sp>
      <p:sp>
        <p:nvSpPr>
          <p:cNvPr id="2" name="Rectangle 2"/>
          <p:cNvSpPr>
            <a:spLocks noGrp="1" noChangeArrowheads="1"/>
          </p:cNvSpPr>
          <p:nvPr>
            <p:ph type="hdr"/>
          </p:nvPr>
        </p:nvSpPr>
        <p:spPr bwMode="auto">
          <a:xfrm>
            <a:off x="15" y="6"/>
            <a:ext cx="2943225" cy="493219"/>
          </a:xfrm>
          <a:prstGeom prst="rect">
            <a:avLst/>
          </a:prstGeom>
          <a:noFill/>
          <a:ln w="9525">
            <a:noFill/>
            <a:round/>
            <a:headEnd/>
            <a:tailEnd/>
          </a:ln>
          <a:effectLst/>
        </p:spPr>
        <p:txBody>
          <a:bodyPr vert="horz" wrap="square" lIns="95191" tIns="47593" rIns="95191" bIns="47593" numCol="1" anchor="t" anchorCtr="0" compatLnSpc="1">
            <a:prstTxWarp prst="textNoShape">
              <a:avLst/>
            </a:prstTxWarp>
          </a:bodyPr>
          <a:lstStyle>
            <a:lvl1pPr eaLnBrk="1" hangingPunct="1">
              <a:buClr>
                <a:srgbClr val="000000"/>
              </a:buClr>
              <a:buSzPct val="45000"/>
              <a:buFont typeface="StarSymbol"/>
              <a:buNone/>
              <a:tabLst>
                <a:tab pos="718003" algn="l"/>
                <a:tab pos="1437587" algn="l"/>
                <a:tab pos="2157172" algn="l"/>
                <a:tab pos="2876758" algn="l"/>
              </a:tabLst>
              <a:defRPr sz="1300">
                <a:solidFill>
                  <a:srgbClr val="000000"/>
                </a:solidFill>
                <a:latin typeface="Times New Roman" pitchFamily="18" charset="0"/>
              </a:defRPr>
            </a:lvl1pPr>
          </a:lstStyle>
          <a:p>
            <a:pPr>
              <a:defRPr/>
            </a:pPr>
            <a:r>
              <a:rPr lang="ru-RU"/>
              <a:t>ДЛЯ ОБСУЖДЕНИЯ</a:t>
            </a:r>
          </a:p>
        </p:txBody>
      </p:sp>
      <p:sp>
        <p:nvSpPr>
          <p:cNvPr id="39940" name="Text Box 3"/>
          <p:cNvSpPr txBox="1">
            <a:spLocks noChangeArrowheads="1"/>
          </p:cNvSpPr>
          <p:nvPr/>
        </p:nvSpPr>
        <p:spPr bwMode="auto">
          <a:xfrm>
            <a:off x="3849700" y="10"/>
            <a:ext cx="2944813" cy="498006"/>
          </a:xfrm>
          <a:prstGeom prst="rect">
            <a:avLst/>
          </a:prstGeom>
          <a:noFill/>
          <a:ln w="9525">
            <a:noFill/>
            <a:miter lim="800000"/>
            <a:headEnd/>
            <a:tailEnd/>
          </a:ln>
        </p:spPr>
        <p:txBody>
          <a:bodyPr wrap="none" lIns="90894" tIns="45450" rIns="90894" bIns="45450" anchor="ctr"/>
          <a:lstStyle/>
          <a:p>
            <a:pPr eaLnBrk="1" hangingPunct="1">
              <a:buClr>
                <a:srgbClr val="000000"/>
              </a:buClr>
              <a:buSzPct val="100000"/>
              <a:buFont typeface="Times New Roman" pitchFamily="18" charset="0"/>
              <a:buNone/>
            </a:pPr>
            <a:endParaRPr lang="ru-RU" altLang="ru-RU" sz="1400" dirty="0"/>
          </a:p>
        </p:txBody>
      </p:sp>
      <p:sp>
        <p:nvSpPr>
          <p:cNvPr id="39941" name="Rectangle 4"/>
          <p:cNvSpPr>
            <a:spLocks noGrp="1" noRot="1" noChangeAspect="1" noChangeArrowheads="1"/>
          </p:cNvSpPr>
          <p:nvPr>
            <p:ph type="sldImg"/>
          </p:nvPr>
        </p:nvSpPr>
        <p:spPr bwMode="auto">
          <a:xfrm>
            <a:off x="708025" y="746125"/>
            <a:ext cx="5378450" cy="3722688"/>
          </a:xfrm>
          <a:prstGeom prst="rect">
            <a:avLst/>
          </a:prstGeom>
          <a:noFill/>
          <a:ln w="9360">
            <a:solidFill>
              <a:srgbClr val="000000"/>
            </a:solidFill>
            <a:miter lim="800000"/>
            <a:headEnd/>
            <a:tailEnd/>
          </a:ln>
        </p:spPr>
      </p:sp>
      <p:sp>
        <p:nvSpPr>
          <p:cNvPr id="3" name="Rectangle 5"/>
          <p:cNvSpPr>
            <a:spLocks noGrp="1" noChangeArrowheads="1"/>
          </p:cNvSpPr>
          <p:nvPr>
            <p:ph type="body"/>
          </p:nvPr>
        </p:nvSpPr>
        <p:spPr bwMode="auto">
          <a:xfrm>
            <a:off x="679451" y="4713524"/>
            <a:ext cx="5435600" cy="4464508"/>
          </a:xfrm>
          <a:prstGeom prst="rect">
            <a:avLst/>
          </a:prstGeom>
          <a:noFill/>
          <a:ln w="9525">
            <a:noFill/>
            <a:round/>
            <a:headEnd/>
            <a:tailEnd/>
          </a:ln>
          <a:effectLst/>
        </p:spPr>
        <p:txBody>
          <a:bodyPr vert="horz" wrap="square" lIns="95191" tIns="47593" rIns="95191" bIns="47593" numCol="1" anchor="t" anchorCtr="0" compatLnSpc="1">
            <a:prstTxWarp prst="textNoShape">
              <a:avLst/>
            </a:prstTxWarp>
          </a:bodyPr>
          <a:lstStyle/>
          <a:p>
            <a:pPr lvl="0"/>
            <a:endParaRPr lang="ru-RU" noProof="0" smtClean="0"/>
          </a:p>
        </p:txBody>
      </p:sp>
      <p:sp>
        <p:nvSpPr>
          <p:cNvPr id="39943" name="Text Box 6"/>
          <p:cNvSpPr txBox="1">
            <a:spLocks noChangeArrowheads="1"/>
          </p:cNvSpPr>
          <p:nvPr/>
        </p:nvSpPr>
        <p:spPr bwMode="auto">
          <a:xfrm>
            <a:off x="4" y="9428629"/>
            <a:ext cx="2944814" cy="494816"/>
          </a:xfrm>
          <a:prstGeom prst="rect">
            <a:avLst/>
          </a:prstGeom>
          <a:noFill/>
          <a:ln w="9525">
            <a:noFill/>
            <a:miter lim="800000"/>
            <a:headEnd/>
            <a:tailEnd/>
          </a:ln>
        </p:spPr>
        <p:txBody>
          <a:bodyPr wrap="none" lIns="90894" tIns="45450" rIns="90894" bIns="45450" anchor="ctr"/>
          <a:lstStyle/>
          <a:p>
            <a:pPr eaLnBrk="1" hangingPunct="1">
              <a:buClr>
                <a:srgbClr val="000000"/>
              </a:buClr>
              <a:buSzPct val="100000"/>
              <a:buFont typeface="Times New Roman" pitchFamily="18" charset="0"/>
              <a:buNone/>
            </a:pPr>
            <a:endParaRPr lang="ru-RU" altLang="ru-RU" sz="1400" dirty="0"/>
          </a:p>
        </p:txBody>
      </p:sp>
      <p:sp>
        <p:nvSpPr>
          <p:cNvPr id="4" name="Rectangle 7"/>
          <p:cNvSpPr>
            <a:spLocks noGrp="1" noChangeArrowheads="1"/>
          </p:cNvSpPr>
          <p:nvPr>
            <p:ph type="sldNum"/>
          </p:nvPr>
        </p:nvSpPr>
        <p:spPr bwMode="auto">
          <a:xfrm>
            <a:off x="3849702" y="9428637"/>
            <a:ext cx="2943225" cy="493218"/>
          </a:xfrm>
          <a:prstGeom prst="rect">
            <a:avLst/>
          </a:prstGeom>
          <a:noFill/>
          <a:ln w="9525">
            <a:noFill/>
            <a:round/>
            <a:headEnd/>
            <a:tailEnd/>
          </a:ln>
          <a:effectLst/>
        </p:spPr>
        <p:txBody>
          <a:bodyPr vert="horz" wrap="square" lIns="95191" tIns="47593" rIns="95191" bIns="47593" numCol="1" anchor="b" anchorCtr="0" compatLnSpc="1">
            <a:prstTxWarp prst="textNoShape">
              <a:avLst/>
            </a:prstTxWarp>
          </a:bodyPr>
          <a:lstStyle>
            <a:lvl1pPr algn="r" eaLnBrk="1" hangingPunct="1">
              <a:buClr>
                <a:srgbClr val="000000"/>
              </a:buClr>
              <a:buSzPct val="45000"/>
              <a:buFont typeface="StarSymbol"/>
              <a:buNone/>
              <a:tabLst>
                <a:tab pos="717286" algn="l"/>
                <a:tab pos="1437747" algn="l"/>
                <a:tab pos="2156620" algn="l"/>
                <a:tab pos="2877080" algn="l"/>
              </a:tabLst>
              <a:defRPr sz="1300">
                <a:solidFill>
                  <a:srgbClr val="000000"/>
                </a:solidFill>
                <a:latin typeface="Times New Roman" pitchFamily="18" charset="0"/>
                <a:cs typeface="Segoe UI" pitchFamily="34" charset="0"/>
              </a:defRPr>
            </a:lvl1pPr>
          </a:lstStyle>
          <a:p>
            <a:pPr>
              <a:defRPr/>
            </a:pPr>
            <a:fld id="{86960715-5E40-4DCE-94D3-10EB9677469E}" type="slidenum">
              <a:rPr lang="ru-RU"/>
              <a:pPr>
                <a:defRPr/>
              </a:pPr>
              <a:t>‹#›</a:t>
            </a:fld>
            <a:endParaRPr lang="ru-RU"/>
          </a:p>
        </p:txBody>
      </p:sp>
    </p:spTree>
    <p:extLst>
      <p:ext uri="{BB962C8B-B14F-4D97-AF65-F5344CB8AC3E}">
        <p14:creationId xmlns:p14="http://schemas.microsoft.com/office/powerpoint/2010/main" xmlns="" val="3068941032"/>
      </p:ext>
    </p:extLst>
  </p:cSld>
  <p:clrMap bg1="lt1" tx1="dk1" bg2="lt2" tx2="dk2" accent1="accent1" accent2="accent2" accent3="accent3" accent4="accent4" accent5="accent5" accent6="accent6" hlink="hlink" folHlink="folHlink"/>
  <p:hf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a:xfrm>
            <a:off x="501651" y="5334839"/>
            <a:ext cx="5794376" cy="247607"/>
          </a:xfrm>
        </p:spPr>
        <p:txBody>
          <a:bodyPr/>
          <a:lstStyle/>
          <a:p>
            <a:endParaRPr lang="en-US" dirty="0"/>
          </a:p>
        </p:txBody>
      </p:sp>
      <p:sp>
        <p:nvSpPr>
          <p:cNvPr id="4" name="Slide Number Placeholder 3"/>
          <p:cNvSpPr>
            <a:spLocks noGrp="1"/>
          </p:cNvSpPr>
          <p:nvPr>
            <p:ph type="sldNum" sz="quarter" idx="10"/>
          </p:nvPr>
        </p:nvSpPr>
        <p:spPr>
          <a:xfrm>
            <a:off x="6216833" y="9563256"/>
            <a:ext cx="79194" cy="169277"/>
          </a:xfrm>
        </p:spPr>
        <p:txBody>
          <a:bodyPr/>
          <a:lstStyle/>
          <a:p>
            <a:pPr>
              <a:defRPr/>
            </a:pPr>
            <a:fld id="{3C3A632B-FBDE-46D4-BF6F-6D14421E634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 val="224528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156283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156283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8108C0-BA3D-4CEC-A07A-4F5C81987FA8}"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156283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BF2CD4-7C84-4C08-9308-58E593D4CAFE}" type="slidenum">
              <a:rPr lang="ru-RU" smtClean="0"/>
              <a:pPr/>
              <a:t>25</a:t>
            </a:fld>
            <a:endParaRPr lang="ru-RU"/>
          </a:p>
        </p:txBody>
      </p:sp>
    </p:spTree>
    <p:extLst>
      <p:ext uri="{BB962C8B-B14F-4D97-AF65-F5344CB8AC3E}">
        <p14:creationId xmlns:p14="http://schemas.microsoft.com/office/powerpoint/2010/main" xmlns="" val="215401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BF2CD4-7C84-4C08-9308-58E593D4CAFE}" type="slidenum">
              <a:rPr lang="ru-RU" smtClean="0"/>
              <a:pPr/>
              <a:t>26</a:t>
            </a:fld>
            <a:endParaRPr lang="ru-RU" dirty="0"/>
          </a:p>
        </p:txBody>
      </p:sp>
    </p:spTree>
    <p:extLst>
      <p:ext uri="{BB962C8B-B14F-4D97-AF65-F5344CB8AC3E}">
        <p14:creationId xmlns:p14="http://schemas.microsoft.com/office/powerpoint/2010/main" xmlns="" val="237608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vmlDrawing" Target="../drawings/vmlDrawing5.vml"/><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1927"/>
            <a:ext cx="842168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53266" y="274638"/>
            <a:ext cx="2208212" cy="55292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28625" y="274638"/>
            <a:ext cx="6472238" cy="55292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1927"/>
            <a:ext cx="842168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393" y="4408402"/>
            <a:ext cx="8421687"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3393"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29380" y="1279526"/>
            <a:ext cx="347186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53100" y="1279526"/>
            <a:ext cx="34734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605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60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3130"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3130"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62"/>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73" y="4800600"/>
            <a:ext cx="5945187"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7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7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53266" y="274638"/>
            <a:ext cx="2208212" cy="55292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28625" y="274638"/>
            <a:ext cx="6472238" cy="55292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1927"/>
            <a:ext cx="842168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D4512F57-FBAC-4353-B189-0D11A4A22D90}"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902811BF-C344-4B68-BDDD-84E340F54ADD}"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393" y="4408402"/>
            <a:ext cx="8421687"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3393"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3C68241F-8D9E-4B3C-A05C-A07492F2EA24}"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29380" y="1279526"/>
            <a:ext cx="347186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53100" y="1279526"/>
            <a:ext cx="34734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C5BBE7A9-8899-47B7-A4AD-FE84631F11C5}"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605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60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3130"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3130"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96EE8C39-3EC0-4EA5-A2F9-E879EF43E5F6}"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1F295561-003B-4DA9-BBD4-91D10780DD30}"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52A267D-D333-46FF-8B57-BB8B6D95D97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393" y="4408402"/>
            <a:ext cx="8421687"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3393"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62"/>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5F2F284E-906E-4D61-9A5B-D9ED23645A4C}"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73" y="4800600"/>
            <a:ext cx="5945187"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7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7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BC7FFDB6-5524-41DF-842E-2870F0ABB8A1}"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7680A9F8-15FF-4256-B045-DEB38313BAD8}"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53266" y="274638"/>
            <a:ext cx="2208212" cy="55292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28625" y="274638"/>
            <a:ext cx="6472238" cy="55292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2AADA2AD-3586-4968-AB55-DED48A097D38}"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760" y="1625"/>
          <a:ext cx="1754" cy="1619"/>
        </p:xfrm>
        <a:graphic>
          <a:graphicData uri="http://schemas.openxmlformats.org/presentationml/2006/ole">
            <p:oleObj spid="_x0000_s83239" name="think-cell Slide" r:id="rId3" imgW="360" imgH="360" progId="">
              <p:embed/>
            </p:oleObj>
          </a:graphicData>
        </a:graphic>
      </p:graphicFrame>
      <p:sp>
        <p:nvSpPr>
          <p:cNvPr id="4" name="Working Draft Text" hidden="1"/>
          <p:cNvSpPr txBox="1">
            <a:spLocks noChangeArrowheads="1"/>
          </p:cNvSpPr>
          <p:nvPr/>
        </p:nvSpPr>
        <p:spPr bwMode="auto">
          <a:xfrm>
            <a:off x="506009" y="349865"/>
            <a:ext cx="99386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b="1" dirty="0" smtClean="0">
                <a:solidFill>
                  <a:srgbClr val="000000"/>
                </a:solidFill>
                <a:latin typeface="Arial"/>
                <a:cs typeface="+mn-cs"/>
              </a:rPr>
              <a:t>WORKING DRAFT</a:t>
            </a:r>
          </a:p>
        </p:txBody>
      </p:sp>
      <p:sp>
        <p:nvSpPr>
          <p:cNvPr id="6" name="Working Draft" hidden="1"/>
          <p:cNvSpPr txBox="1">
            <a:spLocks noChangeArrowheads="1"/>
          </p:cNvSpPr>
          <p:nvPr/>
        </p:nvSpPr>
        <p:spPr bwMode="auto">
          <a:xfrm>
            <a:off x="506008" y="508600"/>
            <a:ext cx="3270126"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latin typeface="Arial"/>
                <a:cs typeface="+mn-cs"/>
              </a:rPr>
              <a:t>Last Modified 10/26/2016 10:08 PM Central Asia Standard Time</a:t>
            </a:r>
          </a:p>
        </p:txBody>
      </p:sp>
      <p:sp>
        <p:nvSpPr>
          <p:cNvPr id="7" name="Printed" hidden="1"/>
          <p:cNvSpPr txBox="1">
            <a:spLocks noChangeArrowheads="1"/>
          </p:cNvSpPr>
          <p:nvPr/>
        </p:nvSpPr>
        <p:spPr bwMode="auto">
          <a:xfrm>
            <a:off x="506010" y="668960"/>
            <a:ext cx="2885405"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latin typeface="Arial"/>
                <a:cs typeface="+mn-cs"/>
              </a:rPr>
              <a:t>Printed 10/21/2016 8:31 AM Central Asia Standard Time</a:t>
            </a:r>
          </a:p>
        </p:txBody>
      </p:sp>
      <p:sp>
        <p:nvSpPr>
          <p:cNvPr id="13314" name="Rectangle 1026"/>
          <p:cNvSpPr>
            <a:spLocks noGrp="1" noChangeArrowheads="1"/>
          </p:cNvSpPr>
          <p:nvPr>
            <p:ph type="ctrTitle"/>
          </p:nvPr>
        </p:nvSpPr>
        <p:spPr bwMode="auto">
          <a:xfrm>
            <a:off x="506006" y="2167279"/>
            <a:ext cx="4764000" cy="1015663"/>
          </a:xfrm>
          <a:prstGeom prst="rect">
            <a:avLst/>
          </a:prstGeom>
        </p:spPr>
        <p:txBody>
          <a:bodyPr wrap="square" anchor="b" anchorCtr="0">
            <a:spAutoFit/>
          </a:bodyPr>
          <a:lstStyle>
            <a:lvl1pPr>
              <a:defRPr sz="3300" b="0"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506006" y="3805361"/>
            <a:ext cx="4764000"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grpSp>
        <p:nvGrpSpPr>
          <p:cNvPr id="3" name="Title Elements"/>
          <p:cNvGrpSpPr>
            <a:grpSpLocks/>
          </p:cNvGrpSpPr>
          <p:nvPr userDrawn="1"/>
        </p:nvGrpSpPr>
        <p:grpSpPr bwMode="auto">
          <a:xfrm>
            <a:off x="506006" y="4734495"/>
            <a:ext cx="4764000" cy="2013363"/>
            <a:chOff x="537729" y="4582044"/>
            <a:chExt cx="5121275" cy="1973282"/>
          </a:xfrm>
        </p:grpSpPr>
        <p:sp>
          <p:nvSpPr>
            <p:cNvPr id="14" name="Document type"/>
            <p:cNvSpPr txBox="1">
              <a:spLocks noChangeArrowheads="1"/>
            </p:cNvSpPr>
            <p:nvPr/>
          </p:nvSpPr>
          <p:spPr bwMode="auto">
            <a:xfrm>
              <a:off x="537729" y="4582044"/>
              <a:ext cx="4935539"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1400" dirty="0" smtClean="0">
                  <a:solidFill>
                    <a:srgbClr val="000000"/>
                  </a:solidFill>
                  <a:latin typeface="Arial"/>
                  <a:cs typeface="+mn-cs"/>
                </a:rPr>
                <a:t>Document type</a:t>
              </a:r>
            </a:p>
          </p:txBody>
        </p:sp>
        <p:sp>
          <p:nvSpPr>
            <p:cNvPr id="15" name="Date"/>
            <p:cNvSpPr txBox="1">
              <a:spLocks noChangeArrowheads="1"/>
            </p:cNvSpPr>
            <p:nvPr/>
          </p:nvSpPr>
          <p:spPr bwMode="auto">
            <a:xfrm>
              <a:off x="537729" y="4850332"/>
              <a:ext cx="4935539"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1400" dirty="0" smtClean="0">
                  <a:solidFill>
                    <a:srgbClr val="000000"/>
                  </a:solidFill>
                  <a:latin typeface="Arial"/>
                  <a:cs typeface="+mn-cs"/>
                </a:rPr>
                <a:t>Date</a:t>
              </a:r>
            </a:p>
          </p:txBody>
        </p:sp>
        <p:sp>
          <p:nvSpPr>
            <p:cNvPr id="16" name="Disclaimer-Ministry of National Economy of Kazakhstan Template"/>
            <p:cNvSpPr>
              <a:spLocks noChangeArrowheads="1"/>
            </p:cNvSpPr>
            <p:nvPr/>
          </p:nvSpPr>
          <p:spPr bwMode="auto">
            <a:xfrm>
              <a:off x="537729" y="6432215"/>
              <a:ext cx="512127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0941" fontAlgn="auto">
                <a:spcBef>
                  <a:spcPts val="0"/>
                </a:spcBef>
                <a:spcAft>
                  <a:spcPts val="0"/>
                </a:spcAft>
              </a:pPr>
              <a:r>
                <a:rPr lang="en-US" sz="800" dirty="0">
                  <a:solidFill>
                    <a:srgbClr val="000000"/>
                  </a:solidFill>
                  <a:latin typeface="Arial"/>
                  <a:cs typeface="+mn-cs"/>
                </a:rPr>
                <a:t>CONFIDENTIAL AND </a:t>
              </a:r>
              <a:r>
                <a:rPr lang="en-US" sz="800" dirty="0" smtClean="0">
                  <a:solidFill>
                    <a:srgbClr val="000000"/>
                  </a:solidFill>
                  <a:latin typeface="Arial"/>
                  <a:cs typeface="+mn-cs"/>
                </a:rPr>
                <a:t>PROPRIETARY</a:t>
              </a:r>
              <a:endParaRPr lang="en-US" sz="800" dirty="0">
                <a:solidFill>
                  <a:srgbClr val="000000"/>
                </a:solidFill>
                <a:latin typeface="Arial"/>
                <a:cs typeface="+mn-cs"/>
              </a:endParaRPr>
            </a:p>
          </p:txBody>
        </p:sp>
      </p:grpSp>
      <p:sp>
        <p:nvSpPr>
          <p:cNvPr id="19" name="doc id"/>
          <p:cNvSpPr>
            <a:spLocks noChangeArrowheads="1"/>
          </p:cNvSpPr>
          <p:nvPr userDrawn="1"/>
        </p:nvSpPr>
        <p:spPr bwMode="auto">
          <a:xfrm>
            <a:off x="8991425" y="37255"/>
            <a:ext cx="726615"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138" eaLnBrk="1" fontAlgn="auto" hangingPunct="1">
              <a:spcBef>
                <a:spcPts val="0"/>
              </a:spcBef>
              <a:spcAft>
                <a:spcPts val="0"/>
              </a:spcAft>
            </a:pPr>
            <a:endParaRPr lang="en-US" sz="800" dirty="0">
              <a:solidFill>
                <a:srgbClr val="000000"/>
              </a:solidFill>
              <a:latin typeface="Arial"/>
              <a:cs typeface="+mn-cs"/>
            </a:endParaRPr>
          </a:p>
        </p:txBody>
      </p:sp>
      <p:pic>
        <p:nvPicPr>
          <p:cNvPr id="20" name="Picture 1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7386"/>
          <a:stretch/>
        </p:blipFill>
        <p:spPr>
          <a:xfrm>
            <a:off x="3511" y="4"/>
            <a:ext cx="9904077" cy="6858000"/>
          </a:xfrm>
          <a:prstGeom prst="rect">
            <a:avLst/>
          </a:prstGeom>
        </p:spPr>
      </p:pic>
      <p:sp>
        <p:nvSpPr>
          <p:cNvPr id="21" name="Rectangle 20"/>
          <p:cNvSpPr/>
          <p:nvPr userDrawn="1"/>
        </p:nvSpPr>
        <p:spPr>
          <a:xfrm>
            <a:off x="3" y="3"/>
            <a:ext cx="8801869" cy="5772771"/>
          </a:xfrm>
          <a:prstGeom prst="rect">
            <a:avLst/>
          </a:prstGeom>
          <a:solidFill>
            <a:schemeClr val="bg1">
              <a:alpha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400" eaLnBrk="1" fontAlgn="auto" hangingPunct="1">
              <a:spcBef>
                <a:spcPts val="0"/>
              </a:spcBef>
              <a:spcAft>
                <a:spcPts val="0"/>
              </a:spcAft>
            </a:pPr>
            <a:endParaRPr lang="ru-RU" sz="1800" dirty="0" err="1" smtClean="0">
              <a:solidFill>
                <a:srgbClr val="000000"/>
              </a:solidFill>
            </a:endParaRPr>
          </a:p>
        </p:txBody>
      </p:sp>
      <p:sp>
        <p:nvSpPr>
          <p:cNvPr id="17" name="Rectangle 16"/>
          <p:cNvSpPr>
            <a:spLocks/>
          </p:cNvSpPr>
          <p:nvPr userDrawn="1"/>
        </p:nvSpPr>
        <p:spPr>
          <a:xfrm>
            <a:off x="2" y="5899780"/>
            <a:ext cx="8757037" cy="95822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400" eaLnBrk="1" fontAlgn="auto" hangingPunct="1">
              <a:spcBef>
                <a:spcPts val="0"/>
              </a:spcBef>
              <a:spcAft>
                <a:spcPts val="0"/>
              </a:spcAft>
            </a:pPr>
            <a:endParaRPr lang="ru-RU" sz="1800" dirty="0" err="1" smtClean="0">
              <a:solidFill>
                <a:srgbClr val="000000"/>
              </a:solidFill>
            </a:endParaRPr>
          </a:p>
        </p:txBody>
      </p:sp>
      <p:sp>
        <p:nvSpPr>
          <p:cNvPr id="18" name="Subtitle 5"/>
          <p:cNvSpPr txBox="1">
            <a:spLocks/>
          </p:cNvSpPr>
          <p:nvPr userDrawn="1"/>
        </p:nvSpPr>
        <p:spPr bwMode="auto">
          <a:xfrm>
            <a:off x="1117045" y="6268977"/>
            <a:ext cx="7064408" cy="21982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400" baseline="0">
                <a:solidFill>
                  <a:schemeClr val="tx1"/>
                </a:solidFill>
                <a:latin typeface="+mj-lt"/>
                <a:ea typeface="+mj-ea"/>
                <a:cs typeface="+mn-cs"/>
              </a:defRPr>
            </a:lvl1pPr>
            <a:lvl2pPr marL="193675" indent="-192088" algn="l" defTabSz="895350" rtl="0" eaLnBrk="1" fontAlgn="base" hangingPunct="1">
              <a:spcBef>
                <a:spcPct val="0"/>
              </a:spcBef>
              <a:spcAft>
                <a:spcPct val="0"/>
              </a:spcAft>
              <a:buClr>
                <a:schemeClr val="accent4"/>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accent4"/>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accent4"/>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accent4"/>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02960"/>
              </a:buClr>
            </a:pPr>
            <a:r>
              <a:rPr lang="ru-RU" kern="0" dirty="0" smtClean="0">
                <a:solidFill>
                  <a:srgbClr val="FFFFFF"/>
                </a:solidFill>
              </a:rPr>
              <a:t>Министерство национальной экономики </a:t>
            </a:r>
            <a:r>
              <a:rPr lang="ru-RU" kern="0" dirty="0" err="1" smtClean="0">
                <a:solidFill>
                  <a:srgbClr val="FFFFFF"/>
                </a:solidFill>
              </a:rPr>
              <a:t>РК</a:t>
            </a:r>
            <a:endParaRPr lang="en-US" kern="0" dirty="0">
              <a:solidFill>
                <a:srgbClr val="FFFFFF"/>
              </a:solidFill>
            </a:endParaRPr>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51817" y="6002581"/>
            <a:ext cx="841754" cy="752621"/>
          </a:xfrm>
          <a:prstGeom prst="rect">
            <a:avLst/>
          </a:prstGeom>
        </p:spPr>
      </p:pic>
      <p:sp>
        <p:nvSpPr>
          <p:cNvPr id="25" name="Rectangle 24"/>
          <p:cNvSpPr/>
          <p:nvPr userDrawn="1"/>
        </p:nvSpPr>
        <p:spPr>
          <a:xfrm>
            <a:off x="0" y="495774"/>
            <a:ext cx="6651931" cy="2307512"/>
          </a:xfrm>
          <a:prstGeom prst="rect">
            <a:avLst/>
          </a:prstGeom>
          <a:solidFill>
            <a:srgbClr val="F9C61C">
              <a:alpha val="6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400" eaLnBrk="1" fontAlgn="auto" hangingPunct="1">
              <a:spcBef>
                <a:spcPts val="0"/>
              </a:spcBef>
              <a:spcAft>
                <a:spcPts val="0"/>
              </a:spcAft>
            </a:pPr>
            <a:endParaRPr lang="ru-RU" sz="1800" dirty="0" err="1" smtClean="0">
              <a:solidFill>
                <a:srgbClr val="000000"/>
              </a:solidFill>
            </a:endParaRPr>
          </a:p>
        </p:txBody>
      </p:sp>
    </p:spTree>
    <p:extLst>
      <p:ext uri="{BB962C8B-B14F-4D97-AF65-F5344CB8AC3E}">
        <p14:creationId xmlns:p14="http://schemas.microsoft.com/office/powerpoint/2010/main" xmlns="" val="37448994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solidFill>
                  <a:schemeClr val="accent4"/>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159378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95379" y="6356351"/>
            <a:ext cx="2311771" cy="365125"/>
          </a:xfrm>
          <a:prstGeom prst="rect">
            <a:avLst/>
          </a:prstGeom>
        </p:spPr>
        <p:txBody>
          <a:bodyPr/>
          <a:lstStyle/>
          <a:p>
            <a:pPr defTabSz="914400" eaLnBrk="1" fontAlgn="auto" hangingPunct="1">
              <a:spcBef>
                <a:spcPts val="0"/>
              </a:spcBef>
              <a:spcAft>
                <a:spcPts val="0"/>
              </a:spcAft>
            </a:pPr>
            <a:endParaRPr lang="ru-RU" sz="1800">
              <a:solidFill>
                <a:srgbClr val="000000"/>
              </a:solidFill>
              <a:latin typeface="Arial"/>
              <a:cs typeface="+mn-cs"/>
            </a:endParaRPr>
          </a:p>
        </p:txBody>
      </p:sp>
      <p:sp>
        <p:nvSpPr>
          <p:cNvPr id="5" name="Нижний колонтитул 4"/>
          <p:cNvSpPr>
            <a:spLocks noGrp="1"/>
          </p:cNvSpPr>
          <p:nvPr>
            <p:ph type="ftr" sz="quarter" idx="11"/>
          </p:nvPr>
        </p:nvSpPr>
        <p:spPr>
          <a:xfrm>
            <a:off x="3385093" y="6356351"/>
            <a:ext cx="3137403" cy="365125"/>
          </a:xfrm>
          <a:prstGeom prst="rect">
            <a:avLst/>
          </a:prstGeom>
        </p:spPr>
        <p:txBody>
          <a:bodyPr/>
          <a:lstStyle/>
          <a:p>
            <a:pPr defTabSz="914400" eaLnBrk="1" fontAlgn="auto" hangingPunct="1">
              <a:spcBef>
                <a:spcPts val="0"/>
              </a:spcBef>
              <a:spcAft>
                <a:spcPts val="0"/>
              </a:spcAft>
            </a:pPr>
            <a:endParaRPr lang="ru-RU" sz="1800">
              <a:solidFill>
                <a:srgbClr val="000000"/>
              </a:solidFill>
              <a:latin typeface="Arial"/>
              <a:cs typeface="+mn-cs"/>
            </a:endParaRPr>
          </a:p>
        </p:txBody>
      </p:sp>
      <p:sp>
        <p:nvSpPr>
          <p:cNvPr id="6" name="Номер слайда 5"/>
          <p:cNvSpPr>
            <a:spLocks noGrp="1"/>
          </p:cNvSpPr>
          <p:nvPr>
            <p:ph type="sldNum" sz="quarter" idx="12"/>
          </p:nvPr>
        </p:nvSpPr>
        <p:spPr>
          <a:xfrm>
            <a:off x="7100438" y="6356351"/>
            <a:ext cx="2311771" cy="365125"/>
          </a:xfrm>
          <a:prstGeom prst="rect">
            <a:avLst/>
          </a:prstGeom>
        </p:spPr>
        <p:txBody>
          <a:bodyPr/>
          <a:lstStyle/>
          <a:p>
            <a:pPr defTabSz="914400" eaLnBrk="1" fontAlgn="auto" hangingPunct="1">
              <a:spcBef>
                <a:spcPts val="0"/>
              </a:spcBef>
              <a:spcAft>
                <a:spcPts val="0"/>
              </a:spcAft>
            </a:pPr>
            <a:fld id="{CDF8D147-CF87-4AD5-AF45-0CC32DDDA732}" type="slidenum">
              <a:rPr lang="ru-RU" sz="1800" smtClean="0">
                <a:solidFill>
                  <a:srgbClr val="000000"/>
                </a:solidFill>
                <a:latin typeface="Arial"/>
                <a:cs typeface="+mn-cs"/>
              </a:rPr>
              <a:pPr defTabSz="914400" eaLnBrk="1" fontAlgn="auto" hangingPunct="1">
                <a:spcBef>
                  <a:spcPts val="0"/>
                </a:spcBef>
                <a:spcAft>
                  <a:spcPts val="0"/>
                </a:spcAft>
              </a:pPr>
              <a:t>‹#›</a:t>
            </a:fld>
            <a:endParaRPr lang="ru-RU" sz="1800">
              <a:solidFill>
                <a:srgbClr val="000000"/>
              </a:solidFill>
              <a:latin typeface="Arial"/>
              <a:cs typeface="+mn-cs"/>
            </a:endParaRPr>
          </a:p>
        </p:txBody>
      </p:sp>
    </p:spTree>
    <p:extLst>
      <p:ext uri="{BB962C8B-B14F-4D97-AF65-F5344CB8AC3E}">
        <p14:creationId xmlns:p14="http://schemas.microsoft.com/office/powerpoint/2010/main" xmlns="" val="3365955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760" y="1625"/>
          <a:ext cx="1754" cy="1619"/>
        </p:xfrm>
        <a:graphic>
          <a:graphicData uri="http://schemas.openxmlformats.org/presentationml/2006/ole">
            <p:oleObj spid="_x0000_s86305" name="think-cell Slide" r:id="rId3" imgW="360" imgH="360" progId="">
              <p:embed/>
            </p:oleObj>
          </a:graphicData>
        </a:graphic>
      </p:graphicFrame>
      <p:sp>
        <p:nvSpPr>
          <p:cNvPr id="4" name="Working Draft Text" hidden="1"/>
          <p:cNvSpPr txBox="1">
            <a:spLocks noChangeArrowheads="1"/>
          </p:cNvSpPr>
          <p:nvPr/>
        </p:nvSpPr>
        <p:spPr bwMode="auto">
          <a:xfrm>
            <a:off x="506009" y="349865"/>
            <a:ext cx="99386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b="1" dirty="0" smtClean="0">
                <a:solidFill>
                  <a:srgbClr val="000000"/>
                </a:solidFill>
                <a:latin typeface="Arial"/>
                <a:cs typeface="+mn-cs"/>
              </a:rPr>
              <a:t>WORKING DRAFT</a:t>
            </a:r>
          </a:p>
        </p:txBody>
      </p:sp>
      <p:sp>
        <p:nvSpPr>
          <p:cNvPr id="6" name="Working Draft" hidden="1"/>
          <p:cNvSpPr txBox="1">
            <a:spLocks noChangeArrowheads="1"/>
          </p:cNvSpPr>
          <p:nvPr/>
        </p:nvSpPr>
        <p:spPr bwMode="auto">
          <a:xfrm>
            <a:off x="506008" y="508600"/>
            <a:ext cx="3270126"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latin typeface="Arial"/>
                <a:cs typeface="+mn-cs"/>
              </a:rPr>
              <a:t>Last Modified 10/26/2016 10:08 PM Central Asia Standard Time</a:t>
            </a:r>
          </a:p>
        </p:txBody>
      </p:sp>
      <p:sp>
        <p:nvSpPr>
          <p:cNvPr id="7" name="Printed" hidden="1"/>
          <p:cNvSpPr txBox="1">
            <a:spLocks noChangeArrowheads="1"/>
          </p:cNvSpPr>
          <p:nvPr/>
        </p:nvSpPr>
        <p:spPr bwMode="auto">
          <a:xfrm>
            <a:off x="506010" y="668960"/>
            <a:ext cx="2885405"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latin typeface="Arial"/>
                <a:cs typeface="+mn-cs"/>
              </a:rPr>
              <a:t>Printed 10/21/2016 8:31 AM Central Asia Standard Time</a:t>
            </a:r>
          </a:p>
        </p:txBody>
      </p:sp>
      <p:sp>
        <p:nvSpPr>
          <p:cNvPr id="13314" name="Rectangle 1026"/>
          <p:cNvSpPr>
            <a:spLocks noGrp="1" noChangeArrowheads="1"/>
          </p:cNvSpPr>
          <p:nvPr>
            <p:ph type="ctrTitle"/>
          </p:nvPr>
        </p:nvSpPr>
        <p:spPr bwMode="auto">
          <a:xfrm>
            <a:off x="506006" y="2167279"/>
            <a:ext cx="4764000" cy="1015663"/>
          </a:xfrm>
          <a:prstGeom prst="rect">
            <a:avLst/>
          </a:prstGeom>
        </p:spPr>
        <p:txBody>
          <a:bodyPr wrap="square" anchor="b" anchorCtr="0">
            <a:spAutoFit/>
          </a:bodyPr>
          <a:lstStyle>
            <a:lvl1pPr>
              <a:defRPr sz="3300" b="0"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506006" y="3805361"/>
            <a:ext cx="4764000"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grpSp>
        <p:nvGrpSpPr>
          <p:cNvPr id="3" name="Title Elements"/>
          <p:cNvGrpSpPr>
            <a:grpSpLocks/>
          </p:cNvGrpSpPr>
          <p:nvPr userDrawn="1"/>
        </p:nvGrpSpPr>
        <p:grpSpPr bwMode="auto">
          <a:xfrm>
            <a:off x="506006" y="4734495"/>
            <a:ext cx="4764000" cy="2013363"/>
            <a:chOff x="537729" y="4582044"/>
            <a:chExt cx="5121275" cy="1973282"/>
          </a:xfrm>
        </p:grpSpPr>
        <p:sp>
          <p:nvSpPr>
            <p:cNvPr id="14" name="Document type"/>
            <p:cNvSpPr txBox="1">
              <a:spLocks noChangeArrowheads="1"/>
            </p:cNvSpPr>
            <p:nvPr/>
          </p:nvSpPr>
          <p:spPr bwMode="auto">
            <a:xfrm>
              <a:off x="537729" y="4582044"/>
              <a:ext cx="4935539"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1400" dirty="0" smtClean="0">
                  <a:solidFill>
                    <a:srgbClr val="000000"/>
                  </a:solidFill>
                  <a:latin typeface="Arial"/>
                  <a:cs typeface="+mn-cs"/>
                </a:rPr>
                <a:t>Document type</a:t>
              </a:r>
            </a:p>
          </p:txBody>
        </p:sp>
        <p:sp>
          <p:nvSpPr>
            <p:cNvPr id="15" name="Date"/>
            <p:cNvSpPr txBox="1">
              <a:spLocks noChangeArrowheads="1"/>
            </p:cNvSpPr>
            <p:nvPr/>
          </p:nvSpPr>
          <p:spPr bwMode="auto">
            <a:xfrm>
              <a:off x="537729" y="4850332"/>
              <a:ext cx="4935539"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1400" dirty="0" smtClean="0">
                  <a:solidFill>
                    <a:srgbClr val="000000"/>
                  </a:solidFill>
                  <a:latin typeface="Arial"/>
                  <a:cs typeface="+mn-cs"/>
                </a:rPr>
                <a:t>Date</a:t>
              </a:r>
            </a:p>
          </p:txBody>
        </p:sp>
        <p:sp>
          <p:nvSpPr>
            <p:cNvPr id="16" name="Disclaimer-Ministry of National Economy of Kazakhstan Template"/>
            <p:cNvSpPr>
              <a:spLocks noChangeArrowheads="1"/>
            </p:cNvSpPr>
            <p:nvPr/>
          </p:nvSpPr>
          <p:spPr bwMode="auto">
            <a:xfrm>
              <a:off x="537729" y="6432215"/>
              <a:ext cx="512127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0941" fontAlgn="auto">
                <a:spcBef>
                  <a:spcPts val="0"/>
                </a:spcBef>
                <a:spcAft>
                  <a:spcPts val="0"/>
                </a:spcAft>
              </a:pPr>
              <a:r>
                <a:rPr lang="en-US" sz="800" dirty="0">
                  <a:solidFill>
                    <a:srgbClr val="000000"/>
                  </a:solidFill>
                  <a:latin typeface="Arial"/>
                  <a:cs typeface="+mn-cs"/>
                </a:rPr>
                <a:t>CONFIDENTIAL AND </a:t>
              </a:r>
              <a:r>
                <a:rPr lang="en-US" sz="800" dirty="0" smtClean="0">
                  <a:solidFill>
                    <a:srgbClr val="000000"/>
                  </a:solidFill>
                  <a:latin typeface="Arial"/>
                  <a:cs typeface="+mn-cs"/>
                </a:rPr>
                <a:t>PROPRIETARY</a:t>
              </a:r>
              <a:endParaRPr lang="en-US" sz="800" dirty="0">
                <a:solidFill>
                  <a:srgbClr val="000000"/>
                </a:solidFill>
                <a:latin typeface="Arial"/>
                <a:cs typeface="+mn-cs"/>
              </a:endParaRPr>
            </a:p>
          </p:txBody>
        </p:sp>
      </p:grpSp>
      <p:sp>
        <p:nvSpPr>
          <p:cNvPr id="19" name="doc id"/>
          <p:cNvSpPr>
            <a:spLocks noChangeArrowheads="1"/>
          </p:cNvSpPr>
          <p:nvPr userDrawn="1"/>
        </p:nvSpPr>
        <p:spPr bwMode="auto">
          <a:xfrm>
            <a:off x="8991425" y="37255"/>
            <a:ext cx="726615"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138" eaLnBrk="1" fontAlgn="auto" hangingPunct="1">
              <a:spcBef>
                <a:spcPts val="0"/>
              </a:spcBef>
              <a:spcAft>
                <a:spcPts val="0"/>
              </a:spcAft>
            </a:pPr>
            <a:endParaRPr lang="en-US" sz="800" dirty="0">
              <a:solidFill>
                <a:srgbClr val="000000"/>
              </a:solidFill>
              <a:latin typeface="Arial"/>
              <a:cs typeface="+mn-cs"/>
            </a:endParaRPr>
          </a:p>
        </p:txBody>
      </p:sp>
      <p:pic>
        <p:nvPicPr>
          <p:cNvPr id="20" name="Picture 1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7386"/>
          <a:stretch/>
        </p:blipFill>
        <p:spPr>
          <a:xfrm>
            <a:off x="3511" y="4"/>
            <a:ext cx="9904077" cy="6858000"/>
          </a:xfrm>
          <a:prstGeom prst="rect">
            <a:avLst/>
          </a:prstGeom>
        </p:spPr>
      </p:pic>
      <p:sp>
        <p:nvSpPr>
          <p:cNvPr id="21" name="Rectangle 20"/>
          <p:cNvSpPr/>
          <p:nvPr userDrawn="1"/>
        </p:nvSpPr>
        <p:spPr>
          <a:xfrm>
            <a:off x="3" y="3"/>
            <a:ext cx="8801869" cy="5772771"/>
          </a:xfrm>
          <a:prstGeom prst="rect">
            <a:avLst/>
          </a:prstGeom>
          <a:solidFill>
            <a:schemeClr val="bg1">
              <a:alpha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400" eaLnBrk="1" fontAlgn="auto" hangingPunct="1">
              <a:spcBef>
                <a:spcPts val="0"/>
              </a:spcBef>
              <a:spcAft>
                <a:spcPts val="0"/>
              </a:spcAft>
            </a:pPr>
            <a:endParaRPr lang="ru-RU" sz="1800" dirty="0" err="1" smtClean="0">
              <a:solidFill>
                <a:srgbClr val="000000"/>
              </a:solidFill>
            </a:endParaRPr>
          </a:p>
        </p:txBody>
      </p:sp>
      <p:sp>
        <p:nvSpPr>
          <p:cNvPr id="17" name="Rectangle 16"/>
          <p:cNvSpPr>
            <a:spLocks/>
          </p:cNvSpPr>
          <p:nvPr userDrawn="1"/>
        </p:nvSpPr>
        <p:spPr>
          <a:xfrm>
            <a:off x="2" y="5899780"/>
            <a:ext cx="8757037" cy="95822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400" eaLnBrk="1" fontAlgn="auto" hangingPunct="1">
              <a:spcBef>
                <a:spcPts val="0"/>
              </a:spcBef>
              <a:spcAft>
                <a:spcPts val="0"/>
              </a:spcAft>
            </a:pPr>
            <a:endParaRPr lang="ru-RU" sz="1800" dirty="0" err="1" smtClean="0">
              <a:solidFill>
                <a:srgbClr val="000000"/>
              </a:solidFill>
            </a:endParaRPr>
          </a:p>
        </p:txBody>
      </p:sp>
      <p:sp>
        <p:nvSpPr>
          <p:cNvPr id="18" name="Subtitle 5"/>
          <p:cNvSpPr txBox="1">
            <a:spLocks/>
          </p:cNvSpPr>
          <p:nvPr userDrawn="1"/>
        </p:nvSpPr>
        <p:spPr bwMode="auto">
          <a:xfrm>
            <a:off x="1117045" y="6268977"/>
            <a:ext cx="7064408" cy="21982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400" baseline="0">
                <a:solidFill>
                  <a:schemeClr val="tx1"/>
                </a:solidFill>
                <a:latin typeface="+mj-lt"/>
                <a:ea typeface="+mj-ea"/>
                <a:cs typeface="+mn-cs"/>
              </a:defRPr>
            </a:lvl1pPr>
            <a:lvl2pPr marL="193675" indent="-192088" algn="l" defTabSz="895350" rtl="0" eaLnBrk="1" fontAlgn="base" hangingPunct="1">
              <a:spcBef>
                <a:spcPct val="0"/>
              </a:spcBef>
              <a:spcAft>
                <a:spcPct val="0"/>
              </a:spcAft>
              <a:buClr>
                <a:schemeClr val="accent4"/>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accent4"/>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accent4"/>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accent4"/>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02960"/>
              </a:buClr>
            </a:pPr>
            <a:r>
              <a:rPr lang="ru-RU" kern="0" dirty="0" smtClean="0">
                <a:solidFill>
                  <a:srgbClr val="FFFFFF"/>
                </a:solidFill>
              </a:rPr>
              <a:t>Министерство национальной экономики </a:t>
            </a:r>
            <a:r>
              <a:rPr lang="ru-RU" kern="0" dirty="0" err="1" smtClean="0">
                <a:solidFill>
                  <a:srgbClr val="FFFFFF"/>
                </a:solidFill>
              </a:rPr>
              <a:t>РК</a:t>
            </a:r>
            <a:endParaRPr lang="en-US" kern="0" dirty="0">
              <a:solidFill>
                <a:srgbClr val="FFFFFF"/>
              </a:solidFill>
            </a:endParaRPr>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51817" y="6002581"/>
            <a:ext cx="841754" cy="752621"/>
          </a:xfrm>
          <a:prstGeom prst="rect">
            <a:avLst/>
          </a:prstGeom>
        </p:spPr>
      </p:pic>
      <p:sp>
        <p:nvSpPr>
          <p:cNvPr id="25" name="Rectangle 24"/>
          <p:cNvSpPr/>
          <p:nvPr userDrawn="1"/>
        </p:nvSpPr>
        <p:spPr>
          <a:xfrm>
            <a:off x="0" y="495774"/>
            <a:ext cx="6651931" cy="2307512"/>
          </a:xfrm>
          <a:prstGeom prst="rect">
            <a:avLst/>
          </a:prstGeom>
          <a:solidFill>
            <a:srgbClr val="F9C61C">
              <a:alpha val="6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400" eaLnBrk="1" fontAlgn="auto" hangingPunct="1">
              <a:spcBef>
                <a:spcPts val="0"/>
              </a:spcBef>
              <a:spcAft>
                <a:spcPts val="0"/>
              </a:spcAft>
            </a:pPr>
            <a:endParaRPr lang="ru-RU" sz="1800" dirty="0" err="1" smtClean="0">
              <a:solidFill>
                <a:srgbClr val="000000"/>
              </a:solidFill>
            </a:endParaRPr>
          </a:p>
        </p:txBody>
      </p:sp>
    </p:spTree>
    <p:extLst>
      <p:ext uri="{BB962C8B-B14F-4D97-AF65-F5344CB8AC3E}">
        <p14:creationId xmlns:p14="http://schemas.microsoft.com/office/powerpoint/2010/main" xmlns="" val="7679816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solidFill>
                  <a:schemeClr val="accent4"/>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732214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95379" y="6356351"/>
            <a:ext cx="2311771" cy="365125"/>
          </a:xfrm>
          <a:prstGeom prst="rect">
            <a:avLst/>
          </a:prstGeom>
        </p:spPr>
        <p:txBody>
          <a:bodyPr/>
          <a:lstStyle/>
          <a:p>
            <a:pPr defTabSz="914400" eaLnBrk="1" fontAlgn="auto" hangingPunct="1">
              <a:spcBef>
                <a:spcPts val="0"/>
              </a:spcBef>
              <a:spcAft>
                <a:spcPts val="0"/>
              </a:spcAft>
            </a:pPr>
            <a:endParaRPr lang="ru-RU" sz="1800">
              <a:solidFill>
                <a:srgbClr val="000000"/>
              </a:solidFill>
              <a:latin typeface="Arial"/>
              <a:cs typeface="+mn-cs"/>
            </a:endParaRPr>
          </a:p>
        </p:txBody>
      </p:sp>
      <p:sp>
        <p:nvSpPr>
          <p:cNvPr id="5" name="Нижний колонтитул 4"/>
          <p:cNvSpPr>
            <a:spLocks noGrp="1"/>
          </p:cNvSpPr>
          <p:nvPr>
            <p:ph type="ftr" sz="quarter" idx="11"/>
          </p:nvPr>
        </p:nvSpPr>
        <p:spPr>
          <a:xfrm>
            <a:off x="3385093" y="6356351"/>
            <a:ext cx="3137403" cy="365125"/>
          </a:xfrm>
          <a:prstGeom prst="rect">
            <a:avLst/>
          </a:prstGeom>
        </p:spPr>
        <p:txBody>
          <a:bodyPr/>
          <a:lstStyle/>
          <a:p>
            <a:pPr defTabSz="914400" eaLnBrk="1" fontAlgn="auto" hangingPunct="1">
              <a:spcBef>
                <a:spcPts val="0"/>
              </a:spcBef>
              <a:spcAft>
                <a:spcPts val="0"/>
              </a:spcAft>
            </a:pPr>
            <a:endParaRPr lang="ru-RU" sz="1800">
              <a:solidFill>
                <a:srgbClr val="000000"/>
              </a:solidFill>
              <a:latin typeface="Arial"/>
              <a:cs typeface="+mn-cs"/>
            </a:endParaRPr>
          </a:p>
        </p:txBody>
      </p:sp>
      <p:sp>
        <p:nvSpPr>
          <p:cNvPr id="6" name="Номер слайда 5"/>
          <p:cNvSpPr>
            <a:spLocks noGrp="1"/>
          </p:cNvSpPr>
          <p:nvPr>
            <p:ph type="sldNum" sz="quarter" idx="12"/>
          </p:nvPr>
        </p:nvSpPr>
        <p:spPr>
          <a:xfrm>
            <a:off x="7100438" y="6356351"/>
            <a:ext cx="2311771" cy="365125"/>
          </a:xfrm>
          <a:prstGeom prst="rect">
            <a:avLst/>
          </a:prstGeom>
        </p:spPr>
        <p:txBody>
          <a:bodyPr/>
          <a:lstStyle/>
          <a:p>
            <a:pPr defTabSz="914400" eaLnBrk="1" fontAlgn="auto" hangingPunct="1">
              <a:spcBef>
                <a:spcPts val="0"/>
              </a:spcBef>
              <a:spcAft>
                <a:spcPts val="0"/>
              </a:spcAft>
            </a:pPr>
            <a:fld id="{CDF8D147-CF87-4AD5-AF45-0CC32DDDA732}" type="slidenum">
              <a:rPr lang="ru-RU" sz="1800" smtClean="0">
                <a:solidFill>
                  <a:srgbClr val="000000"/>
                </a:solidFill>
                <a:latin typeface="Arial"/>
                <a:cs typeface="+mn-cs"/>
              </a:rPr>
              <a:pPr defTabSz="914400" eaLnBrk="1" fontAlgn="auto" hangingPunct="1">
                <a:spcBef>
                  <a:spcPts val="0"/>
                </a:spcBef>
                <a:spcAft>
                  <a:spcPts val="0"/>
                </a:spcAft>
              </a:pPr>
              <a:t>‹#›</a:t>
            </a:fld>
            <a:endParaRPr lang="ru-RU" sz="1800">
              <a:solidFill>
                <a:srgbClr val="000000"/>
              </a:solidFill>
              <a:latin typeface="Arial"/>
              <a:cs typeface="+mn-cs"/>
            </a:endParaRPr>
          </a:p>
        </p:txBody>
      </p:sp>
    </p:spTree>
    <p:extLst>
      <p:ext uri="{BB962C8B-B14F-4D97-AF65-F5344CB8AC3E}">
        <p14:creationId xmlns:p14="http://schemas.microsoft.com/office/powerpoint/2010/main" xmlns="" val="408092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29380" y="1279526"/>
            <a:ext cx="347186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53100" y="1279526"/>
            <a:ext cx="34734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093271592"/>
              </p:ext>
            </p:extLst>
          </p:nvPr>
        </p:nvGraphicFramePr>
        <p:xfrm>
          <a:off x="1762" y="1627"/>
          <a:ext cx="1754" cy="1619"/>
        </p:xfrm>
        <a:graphic>
          <a:graphicData uri="http://schemas.openxmlformats.org/presentationml/2006/ole">
            <p:oleObj spid="_x0000_s87329" name="think-cell Slide" r:id="rId3" imgW="360" imgH="360" progId="">
              <p:embed/>
            </p:oleObj>
          </a:graphicData>
        </a:graphic>
      </p:graphicFrame>
      <p:pic>
        <p:nvPicPr>
          <p:cNvPr id="17"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tretch>
            <a:fillRect/>
          </a:stretch>
        </p:blipFill>
        <p:spPr bwMode="auto">
          <a:xfrm>
            <a:off x="0" y="-1353"/>
            <a:ext cx="9907588" cy="686070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Working Draft Text" hidden="1"/>
          <p:cNvSpPr txBox="1">
            <a:spLocks noChangeArrowheads="1"/>
          </p:cNvSpPr>
          <p:nvPr/>
        </p:nvSpPr>
        <p:spPr bwMode="auto">
          <a:xfrm>
            <a:off x="506008" y="349870"/>
            <a:ext cx="99386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b="1" dirty="0" smtClean="0">
                <a:solidFill>
                  <a:srgbClr val="000000"/>
                </a:solidFill>
                <a:latin typeface="Arial"/>
                <a:cs typeface="+mn-cs"/>
              </a:rPr>
              <a:t>WORKING DRAFT</a:t>
            </a:r>
          </a:p>
        </p:txBody>
      </p:sp>
      <p:sp>
        <p:nvSpPr>
          <p:cNvPr id="6" name="Working Draft" hidden="1"/>
          <p:cNvSpPr txBox="1">
            <a:spLocks noChangeArrowheads="1"/>
          </p:cNvSpPr>
          <p:nvPr/>
        </p:nvSpPr>
        <p:spPr bwMode="auto">
          <a:xfrm>
            <a:off x="506007" y="508605"/>
            <a:ext cx="3206006"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latin typeface="Arial"/>
                <a:cs typeface="+mn-cs"/>
              </a:rPr>
              <a:t>Last Modified 10/27/2016 1:09 AM Central Asia Standard Time</a:t>
            </a:r>
          </a:p>
        </p:txBody>
      </p:sp>
      <p:sp>
        <p:nvSpPr>
          <p:cNvPr id="7" name="Printed" hidden="1"/>
          <p:cNvSpPr txBox="1">
            <a:spLocks noChangeArrowheads="1"/>
          </p:cNvSpPr>
          <p:nvPr/>
        </p:nvSpPr>
        <p:spPr bwMode="auto">
          <a:xfrm>
            <a:off x="506011" y="668961"/>
            <a:ext cx="2814873"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latin typeface="Arial"/>
                <a:cs typeface="+mn-cs"/>
              </a:rPr>
              <a:t>Printed 9/13/2016 1:21 PM Russia TZ 5 Standard Time</a:t>
            </a:r>
          </a:p>
        </p:txBody>
      </p:sp>
      <p:sp>
        <p:nvSpPr>
          <p:cNvPr id="13314" name="Rectangle 1026"/>
          <p:cNvSpPr>
            <a:spLocks noGrp="1" noChangeArrowheads="1"/>
          </p:cNvSpPr>
          <p:nvPr>
            <p:ph type="ctrTitle"/>
          </p:nvPr>
        </p:nvSpPr>
        <p:spPr bwMode="auto">
          <a:xfrm>
            <a:off x="506006" y="2167278"/>
            <a:ext cx="4764000" cy="1011266"/>
          </a:xfrm>
          <a:prstGeom prst="rect">
            <a:avLst/>
          </a:prstGeom>
        </p:spPr>
        <p:txBody>
          <a:bodyPr wrap="square" anchor="b" anchorCtr="0">
            <a:spAutoFit/>
          </a:bodyPr>
          <a:lstStyle>
            <a:lvl1pPr marL="0" indent="0">
              <a:defRPr sz="3300" b="0" baseline="0">
                <a:latin typeface="+mj-lt"/>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nvPr>
        </p:nvSpPr>
        <p:spPr bwMode="auto">
          <a:xfrm>
            <a:off x="506006" y="3805367"/>
            <a:ext cx="4764000" cy="219841"/>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grpSp>
        <p:nvGrpSpPr>
          <p:cNvPr id="3" name="McK Title Elements" hidden="1"/>
          <p:cNvGrpSpPr>
            <a:grpSpLocks/>
          </p:cNvGrpSpPr>
          <p:nvPr userDrawn="1"/>
        </p:nvGrpSpPr>
        <p:grpSpPr bwMode="auto">
          <a:xfrm>
            <a:off x="506006" y="4734495"/>
            <a:ext cx="4764000" cy="2010863"/>
            <a:chOff x="537729" y="4582044"/>
            <a:chExt cx="5121275" cy="1970832"/>
          </a:xfrm>
        </p:grpSpPr>
        <p:sp>
          <p:nvSpPr>
            <p:cNvPr id="14" name="McK Document type"/>
            <p:cNvSpPr txBox="1">
              <a:spLocks noChangeArrowheads="1"/>
            </p:cNvSpPr>
            <p:nvPr/>
          </p:nvSpPr>
          <p:spPr bwMode="auto">
            <a:xfrm>
              <a:off x="537729" y="4582044"/>
              <a:ext cx="4935539"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1400" dirty="0" smtClean="0">
                  <a:solidFill>
                    <a:srgbClr val="000000"/>
                  </a:solidFill>
                  <a:latin typeface="Arial"/>
                  <a:cs typeface="+mn-cs"/>
                </a:rPr>
                <a:t>Document type</a:t>
              </a:r>
            </a:p>
          </p:txBody>
        </p:sp>
        <p:sp>
          <p:nvSpPr>
            <p:cNvPr id="15" name="McK Date"/>
            <p:cNvSpPr txBox="1">
              <a:spLocks noChangeArrowheads="1"/>
            </p:cNvSpPr>
            <p:nvPr/>
          </p:nvSpPr>
          <p:spPr bwMode="auto">
            <a:xfrm>
              <a:off x="537729" y="4850332"/>
              <a:ext cx="4935539"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1400" dirty="0" smtClean="0">
                  <a:solidFill>
                    <a:srgbClr val="000000"/>
                  </a:solidFill>
                  <a:latin typeface="Arial"/>
                  <a:cs typeface="+mn-cs"/>
                </a:rPr>
                <a:t>Date</a:t>
              </a:r>
            </a:p>
          </p:txBody>
        </p:sp>
        <p:sp>
          <p:nvSpPr>
            <p:cNvPr id="16" name="McK Disclaimer"/>
            <p:cNvSpPr>
              <a:spLocks noChangeArrowheads="1"/>
            </p:cNvSpPr>
            <p:nvPr/>
          </p:nvSpPr>
          <p:spPr bwMode="auto">
            <a:xfrm>
              <a:off x="537729" y="6432216"/>
              <a:ext cx="5121275" cy="120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0744" fontAlgn="auto">
                <a:spcBef>
                  <a:spcPts val="0"/>
                </a:spcBef>
                <a:spcAft>
                  <a:spcPts val="0"/>
                </a:spcAft>
              </a:pPr>
              <a:r>
                <a:rPr lang="en-US" sz="800" dirty="0">
                  <a:solidFill>
                    <a:srgbClr val="000000"/>
                  </a:solidFill>
                  <a:latin typeface="Arial"/>
                  <a:cs typeface="+mn-cs"/>
                </a:rPr>
                <a:t>CONFIDENTIAL AND </a:t>
              </a:r>
              <a:r>
                <a:rPr lang="en-US" sz="800" dirty="0" smtClean="0">
                  <a:solidFill>
                    <a:srgbClr val="000000"/>
                  </a:solidFill>
                  <a:latin typeface="Arial"/>
                  <a:cs typeface="+mn-cs"/>
                </a:rPr>
                <a:t>PROPRIETARY</a:t>
              </a:r>
              <a:endParaRPr lang="en-US" sz="800" dirty="0">
                <a:solidFill>
                  <a:srgbClr val="000000"/>
                </a:solidFill>
                <a:latin typeface="Arial"/>
                <a:cs typeface="+mn-cs"/>
              </a:endParaRPr>
            </a:p>
          </p:txBody>
        </p:sp>
      </p:grpSp>
      <p:sp>
        <p:nvSpPr>
          <p:cNvPr id="19" name="doc id"/>
          <p:cNvSpPr>
            <a:spLocks noChangeArrowheads="1"/>
          </p:cNvSpPr>
          <p:nvPr userDrawn="1"/>
        </p:nvSpPr>
        <p:spPr bwMode="auto">
          <a:xfrm>
            <a:off x="8991425" y="37255"/>
            <a:ext cx="726615"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2918" eaLnBrk="1" fontAlgn="auto" hangingPunct="1">
              <a:spcBef>
                <a:spcPts val="0"/>
              </a:spcBef>
              <a:spcAft>
                <a:spcPts val="0"/>
              </a:spcAft>
            </a:pPr>
            <a:endParaRPr lang="en-US" sz="800" dirty="0">
              <a:solidFill>
                <a:srgbClr val="000000"/>
              </a:solidFill>
              <a:latin typeface="Arial"/>
              <a:cs typeface="+mn-cs"/>
            </a:endParaRPr>
          </a:p>
        </p:txBody>
      </p:sp>
    </p:spTree>
    <p:extLst>
      <p:ext uri="{BB962C8B-B14F-4D97-AF65-F5344CB8AC3E}">
        <p14:creationId xmlns:p14="http://schemas.microsoft.com/office/powerpoint/2010/main" xmlns="" val="2069414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3069" y="2130426"/>
            <a:ext cx="842145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6138" y="3886200"/>
            <a:ext cx="69353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5"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6"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20E08815-DBD3-4678-9555-35D54AEB248E}" type="slidenum">
              <a:rPr lang="ru-RU"/>
              <a:pPr>
                <a:defRPr/>
              </a:pPr>
              <a:t>‹#›</a:t>
            </a:fld>
            <a:endParaRPr lang="ru-RU"/>
          </a:p>
        </p:txBody>
      </p:sp>
    </p:spTree>
    <p:extLst>
      <p:ext uri="{BB962C8B-B14F-4D97-AF65-F5344CB8AC3E}">
        <p14:creationId xmlns:p14="http://schemas.microsoft.com/office/powerpoint/2010/main" xmlns="" val="1495082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5"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6"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803213EF-CAC4-456F-B5BA-E726FF0591EF}" type="slidenum">
              <a:rPr lang="ru-RU"/>
              <a:pPr>
                <a:defRPr/>
              </a:pPr>
              <a:t>‹#›</a:t>
            </a:fld>
            <a:endParaRPr lang="ru-RU"/>
          </a:p>
        </p:txBody>
      </p:sp>
    </p:spTree>
    <p:extLst>
      <p:ext uri="{BB962C8B-B14F-4D97-AF65-F5344CB8AC3E}">
        <p14:creationId xmlns:p14="http://schemas.microsoft.com/office/powerpoint/2010/main" xmlns="" val="3581548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1" y="4406901"/>
            <a:ext cx="842145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1" y="2906713"/>
            <a:ext cx="84214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5"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6"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03FB085B-0BFC-4241-8316-22492E9FECC5}" type="slidenum">
              <a:rPr lang="ru-RU"/>
              <a:pPr>
                <a:defRPr/>
              </a:pPr>
              <a:t>‹#›</a:t>
            </a:fld>
            <a:endParaRPr lang="ru-RU"/>
          </a:p>
        </p:txBody>
      </p:sp>
    </p:spTree>
    <p:extLst>
      <p:ext uri="{BB962C8B-B14F-4D97-AF65-F5344CB8AC3E}">
        <p14:creationId xmlns:p14="http://schemas.microsoft.com/office/powerpoint/2010/main" xmlns="" val="1483308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80" y="1600201"/>
            <a:ext cx="43758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6357" y="1600201"/>
            <a:ext cx="43758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6"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7"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355811D6-7F7D-4D06-8FBD-26CF18009E9B}" type="slidenum">
              <a:rPr lang="ru-RU"/>
              <a:pPr>
                <a:defRPr/>
              </a:pPr>
              <a:t>‹#›</a:t>
            </a:fld>
            <a:endParaRPr lang="ru-RU"/>
          </a:p>
        </p:txBody>
      </p:sp>
    </p:spTree>
    <p:extLst>
      <p:ext uri="{BB962C8B-B14F-4D97-AF65-F5344CB8AC3E}">
        <p14:creationId xmlns:p14="http://schemas.microsoft.com/office/powerpoint/2010/main" xmlns="" val="2319598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79" y="1535113"/>
            <a:ext cx="43775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79" y="2174875"/>
            <a:ext cx="43775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917" y="1535113"/>
            <a:ext cx="4379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917" y="2174875"/>
            <a:ext cx="4379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8"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9"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D2FEBC54-828D-485C-B330-91C911699229}" type="slidenum">
              <a:rPr lang="ru-RU"/>
              <a:pPr>
                <a:defRPr/>
              </a:pPr>
              <a:t>‹#›</a:t>
            </a:fld>
            <a:endParaRPr lang="ru-RU"/>
          </a:p>
        </p:txBody>
      </p:sp>
    </p:spTree>
    <p:extLst>
      <p:ext uri="{BB962C8B-B14F-4D97-AF65-F5344CB8AC3E}">
        <p14:creationId xmlns:p14="http://schemas.microsoft.com/office/powerpoint/2010/main" xmlns="" val="2013007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4"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5"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2A69DC4C-9782-4F67-BFC6-54392A4DCED4}" type="slidenum">
              <a:rPr lang="ru-RU"/>
              <a:pPr>
                <a:defRPr/>
              </a:pPr>
              <a:t>‹#›</a:t>
            </a:fld>
            <a:endParaRPr lang="ru-RU"/>
          </a:p>
        </p:txBody>
      </p:sp>
    </p:spTree>
    <p:extLst>
      <p:ext uri="{BB962C8B-B14F-4D97-AF65-F5344CB8AC3E}">
        <p14:creationId xmlns:p14="http://schemas.microsoft.com/office/powerpoint/2010/main" xmlns="" val="3972922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3"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4"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4F732C55-4947-462D-BEF5-4C935EC28922}" type="slidenum">
              <a:rPr lang="ru-RU"/>
              <a:pPr>
                <a:defRPr/>
              </a:pPr>
              <a:t>‹#›</a:t>
            </a:fld>
            <a:endParaRPr lang="ru-RU"/>
          </a:p>
        </p:txBody>
      </p:sp>
    </p:spTree>
    <p:extLst>
      <p:ext uri="{BB962C8B-B14F-4D97-AF65-F5344CB8AC3E}">
        <p14:creationId xmlns:p14="http://schemas.microsoft.com/office/powerpoint/2010/main" xmlns="" val="3777916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80" y="273050"/>
            <a:ext cx="3259528"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3592" y="273051"/>
            <a:ext cx="55386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80" y="1435101"/>
            <a:ext cx="325952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6"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7"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DDFA70B4-9B46-4A9C-ABE5-03C8EC07FB05}" type="slidenum">
              <a:rPr lang="ru-RU"/>
              <a:pPr>
                <a:defRPr/>
              </a:pPr>
              <a:t>‹#›</a:t>
            </a:fld>
            <a:endParaRPr lang="ru-RU"/>
          </a:p>
        </p:txBody>
      </p:sp>
    </p:spTree>
    <p:extLst>
      <p:ext uri="{BB962C8B-B14F-4D97-AF65-F5344CB8AC3E}">
        <p14:creationId xmlns:p14="http://schemas.microsoft.com/office/powerpoint/2010/main" xmlns="" val="1249824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956" y="4800600"/>
            <a:ext cx="5944553"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956" y="612775"/>
            <a:ext cx="59445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941956" y="5367338"/>
            <a:ext cx="59445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6"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7"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EACAC56C-ADE7-4630-BBBF-C7000F654DA0}" type="slidenum">
              <a:rPr lang="ru-RU"/>
              <a:pPr>
                <a:defRPr/>
              </a:pPr>
              <a:t>‹#›</a:t>
            </a:fld>
            <a:endParaRPr lang="ru-RU"/>
          </a:p>
        </p:txBody>
      </p:sp>
    </p:spTree>
    <p:extLst>
      <p:ext uri="{BB962C8B-B14F-4D97-AF65-F5344CB8AC3E}">
        <p14:creationId xmlns:p14="http://schemas.microsoft.com/office/powerpoint/2010/main" xmlns="" val="237378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605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60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3130"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3130"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5"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6"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0A57945C-F24B-4EA4-AEEB-0FA5362AA9BC}" type="slidenum">
              <a:rPr lang="ru-RU"/>
              <a:pPr>
                <a:defRPr/>
              </a:pPr>
              <a:t>‹#›</a:t>
            </a:fld>
            <a:endParaRPr lang="ru-RU"/>
          </a:p>
        </p:txBody>
      </p:sp>
    </p:spTree>
    <p:extLst>
      <p:ext uri="{BB962C8B-B14F-4D97-AF65-F5344CB8AC3E}">
        <p14:creationId xmlns:p14="http://schemas.microsoft.com/office/powerpoint/2010/main" xmlns="" val="1877064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3001" y="274639"/>
            <a:ext cx="222920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80" y="274639"/>
            <a:ext cx="652249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defTabSz="449263" eaLnBrk="0" hangingPunct="0">
              <a:defRPr>
                <a:latin typeface="Arial" pitchFamily="34" charset="0"/>
                <a:ea typeface="ＭＳ Ｐゴシック" charset="0"/>
                <a:cs typeface="Arial" charset="0"/>
              </a:defRPr>
            </a:lvl1pPr>
          </a:lstStyle>
          <a:p>
            <a:pPr>
              <a:defRPr/>
            </a:pPr>
            <a:endParaRPr lang="ru-RU"/>
          </a:p>
        </p:txBody>
      </p:sp>
      <p:sp>
        <p:nvSpPr>
          <p:cNvPr id="5" name="Rectangle 5"/>
          <p:cNvSpPr>
            <a:spLocks noGrp="1" noChangeArrowheads="1"/>
          </p:cNvSpPr>
          <p:nvPr>
            <p:ph type="ftr" sz="quarter" idx="11"/>
          </p:nvPr>
        </p:nvSpPr>
        <p:spPr/>
        <p:txBody>
          <a:bodyPr/>
          <a:lstStyle>
            <a:lvl1pPr defTabSz="449263" eaLnBrk="0" hangingPunct="0">
              <a:defRPr>
                <a:latin typeface="Arial" pitchFamily="34" charset="0"/>
                <a:cs typeface="+mn-cs"/>
              </a:defRPr>
            </a:lvl1pPr>
          </a:lstStyle>
          <a:p>
            <a:pPr>
              <a:defRPr/>
            </a:pPr>
            <a:endParaRPr lang="ru-RU"/>
          </a:p>
        </p:txBody>
      </p:sp>
      <p:sp>
        <p:nvSpPr>
          <p:cNvPr id="6" name="Rectangle 6"/>
          <p:cNvSpPr>
            <a:spLocks noGrp="1" noChangeArrowheads="1"/>
          </p:cNvSpPr>
          <p:nvPr>
            <p:ph type="sldNum" sz="quarter" idx="12"/>
          </p:nvPr>
        </p:nvSpPr>
        <p:spPr/>
        <p:txBody>
          <a:bodyPr/>
          <a:lstStyle>
            <a:lvl1pPr defTabSz="449263" eaLnBrk="0" hangingPunct="0">
              <a:defRPr>
                <a:latin typeface="Arial" pitchFamily="34" charset="0"/>
                <a:ea typeface="ＭＳ Ｐゴシック" charset="0"/>
                <a:cs typeface="Arial" charset="0"/>
              </a:defRPr>
            </a:lvl1pPr>
          </a:lstStyle>
          <a:p>
            <a:pPr>
              <a:defRPr/>
            </a:pPr>
            <a:fld id="{CE76C444-7321-4380-88D7-B2E6DE5A7C95}" type="slidenum">
              <a:rPr lang="ru-RU"/>
              <a:pPr>
                <a:defRPr/>
              </a:pPr>
              <a:t>‹#›</a:t>
            </a:fld>
            <a:endParaRPr lang="ru-RU"/>
          </a:p>
        </p:txBody>
      </p:sp>
    </p:spTree>
    <p:extLst>
      <p:ext uri="{BB962C8B-B14F-4D97-AF65-F5344CB8AC3E}">
        <p14:creationId xmlns:p14="http://schemas.microsoft.com/office/powerpoint/2010/main" xmlns="" val="2893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62"/>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73" y="4800600"/>
            <a:ext cx="5945187"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7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7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oleObject" Target="../embeddings/oleObject1.bin"/><Relationship Id="rId5" Type="http://schemas.openxmlformats.org/officeDocument/2006/relationships/vmlDrawing" Target="../drawings/vmlDrawing1.v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oleObject" Target="../embeddings/oleObject3.bin"/><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vmlDrawing" Target="../drawings/vmlDrawing3.vml"/><Relationship Id="rId5" Type="http://schemas.openxmlformats.org/officeDocument/2006/relationships/theme" Target="../theme/theme5.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95300" y="274638"/>
            <a:ext cx="8766175" cy="560387"/>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428625" y="1279525"/>
            <a:ext cx="70977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9pPr>
    </p:titleStyle>
    <p:bodyStyle>
      <a:lvl1pPr marL="342900" indent="-3429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ea typeface="+mn-ea"/>
          <a:cs typeface="+mn-cs"/>
        </a:defRPr>
      </a:lvl1pPr>
      <a:lvl2pPr marL="742950" indent="-28575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2pPr>
      <a:lvl3pPr marL="11430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3pPr>
      <a:lvl4pPr marL="16002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4pPr>
      <a:lvl5pPr marL="20574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5pPr>
      <a:lvl6pPr marL="25146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6pPr>
      <a:lvl7pPr marL="29718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7pPr>
      <a:lvl8pPr marL="34290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8pPr>
      <a:lvl9pPr marL="38862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Line 1"/>
          <p:cNvSpPr>
            <a:spLocks noChangeShapeType="1"/>
          </p:cNvSpPr>
          <p:nvPr/>
        </p:nvSpPr>
        <p:spPr bwMode="auto">
          <a:xfrm flipH="1">
            <a:off x="427038" y="838200"/>
            <a:ext cx="8896350" cy="1588"/>
          </a:xfrm>
          <a:prstGeom prst="line">
            <a:avLst/>
          </a:prstGeom>
          <a:noFill/>
          <a:ln w="57240">
            <a:solidFill>
              <a:srgbClr val="003366"/>
            </a:solidFill>
            <a:miter lim="800000"/>
            <a:headEnd/>
            <a:tailEnd/>
          </a:ln>
        </p:spPr>
        <p:txBody>
          <a:bodyPr/>
          <a:lstStyle/>
          <a:p>
            <a:endParaRPr lang="ru-RU"/>
          </a:p>
        </p:txBody>
      </p:sp>
      <p:sp>
        <p:nvSpPr>
          <p:cNvPr id="2051" name="Line 2"/>
          <p:cNvSpPr>
            <a:spLocks noChangeShapeType="1"/>
          </p:cNvSpPr>
          <p:nvPr/>
        </p:nvSpPr>
        <p:spPr bwMode="auto">
          <a:xfrm flipH="1">
            <a:off x="427038" y="260350"/>
            <a:ext cx="8896350" cy="1588"/>
          </a:xfrm>
          <a:prstGeom prst="line">
            <a:avLst/>
          </a:prstGeom>
          <a:noFill/>
          <a:ln w="38160">
            <a:solidFill>
              <a:srgbClr val="003366"/>
            </a:solidFill>
            <a:miter lim="800000"/>
            <a:headEnd/>
            <a:tailEnd/>
          </a:ln>
        </p:spPr>
        <p:txBody>
          <a:bodyPr/>
          <a:lstStyle/>
          <a:p>
            <a:endParaRPr lang="ru-RU"/>
          </a:p>
        </p:txBody>
      </p:sp>
      <p:sp>
        <p:nvSpPr>
          <p:cNvPr id="2052" name="Rectangle 3"/>
          <p:cNvSpPr>
            <a:spLocks noChangeArrowheads="1"/>
          </p:cNvSpPr>
          <p:nvPr/>
        </p:nvSpPr>
        <p:spPr bwMode="auto">
          <a:xfrm>
            <a:off x="9302750" y="6348413"/>
            <a:ext cx="595313" cy="500062"/>
          </a:xfrm>
          <a:prstGeom prst="rect">
            <a:avLst/>
          </a:prstGeom>
          <a:solidFill>
            <a:srgbClr val="FFFFFF"/>
          </a:solidFill>
          <a:ln w="9525">
            <a:noFill/>
            <a:miter lim="800000"/>
            <a:headEnd/>
            <a:tailEnd/>
          </a:ln>
        </p:spPr>
        <p:txBody>
          <a:bodyPr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52A372C-13E2-4424-8EC3-7F3ACF0B17F8}" type="slidenum">
              <a:rPr lang="en-US" altLang="ru-RU" sz="1400" b="1">
                <a:solidFill>
                  <a:srgbClr val="000000"/>
                </a:solidFill>
                <a:cs typeface="Arial" pitchFamily="34" charset="0"/>
              </a:rPr>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altLang="ru-RU" sz="1400" b="1">
              <a:solidFill>
                <a:srgbClr val="000000"/>
              </a:solidFill>
              <a:cs typeface="Arial" pitchFamily="34" charset="0"/>
            </a:endParaRPr>
          </a:p>
        </p:txBody>
      </p:sp>
      <p:sp>
        <p:nvSpPr>
          <p:cNvPr id="2053" name="Rectangle 4"/>
          <p:cNvSpPr>
            <a:spLocks noGrp="1" noChangeArrowheads="1"/>
          </p:cNvSpPr>
          <p:nvPr>
            <p:ph type="title"/>
          </p:nvPr>
        </p:nvSpPr>
        <p:spPr bwMode="auto">
          <a:xfrm>
            <a:off x="495300" y="274638"/>
            <a:ext cx="8766175" cy="560387"/>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54" name="Rectangle 5"/>
          <p:cNvSpPr>
            <a:spLocks noGrp="1" noChangeArrowheads="1"/>
          </p:cNvSpPr>
          <p:nvPr>
            <p:ph type="body" idx="1"/>
          </p:nvPr>
        </p:nvSpPr>
        <p:spPr bwMode="auto">
          <a:xfrm>
            <a:off x="428625" y="1279525"/>
            <a:ext cx="70977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9pPr>
    </p:titleStyle>
    <p:bodyStyle>
      <a:lvl1pPr marL="342900" indent="-3429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ea typeface="+mn-ea"/>
          <a:cs typeface="+mn-cs"/>
        </a:defRPr>
      </a:lvl1pPr>
      <a:lvl2pPr marL="742950" indent="-28575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2pPr>
      <a:lvl3pPr marL="11430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3pPr>
      <a:lvl4pPr marL="16002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4pPr>
      <a:lvl5pPr marL="20574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5pPr>
      <a:lvl6pPr marL="25146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6pPr>
      <a:lvl7pPr marL="29718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7pPr>
      <a:lvl8pPr marL="34290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8pPr>
      <a:lvl9pPr marL="38862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95300" y="274638"/>
            <a:ext cx="8766175" cy="560387"/>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3075" name="Rectangle 2"/>
          <p:cNvSpPr>
            <a:spLocks noGrp="1" noChangeArrowheads="1"/>
          </p:cNvSpPr>
          <p:nvPr>
            <p:ph type="body" idx="1"/>
          </p:nvPr>
        </p:nvSpPr>
        <p:spPr bwMode="auto">
          <a:xfrm>
            <a:off x="428625" y="1279525"/>
            <a:ext cx="70977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3076" name="Text Box 3"/>
          <p:cNvSpPr txBox="1">
            <a:spLocks noChangeArrowheads="1"/>
          </p:cNvSpPr>
          <p:nvPr/>
        </p:nvSpPr>
        <p:spPr bwMode="auto">
          <a:xfrm>
            <a:off x="495300" y="6245225"/>
            <a:ext cx="2311400" cy="476250"/>
          </a:xfrm>
          <a:prstGeom prst="rect">
            <a:avLst/>
          </a:prstGeom>
          <a:no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ru-RU" altLang="ru-RU" sz="1400"/>
          </a:p>
        </p:txBody>
      </p:sp>
      <p:sp>
        <p:nvSpPr>
          <p:cNvPr id="3077" name="Text Box 4"/>
          <p:cNvSpPr txBox="1">
            <a:spLocks noChangeArrowheads="1"/>
          </p:cNvSpPr>
          <p:nvPr/>
        </p:nvSpPr>
        <p:spPr bwMode="auto">
          <a:xfrm>
            <a:off x="3384550" y="6245225"/>
            <a:ext cx="3136900" cy="476250"/>
          </a:xfrm>
          <a:prstGeom prst="rect">
            <a:avLst/>
          </a:prstGeom>
          <a:no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ru-RU" altLang="ru-RU" sz="1400"/>
          </a:p>
        </p:txBody>
      </p:sp>
      <p:sp>
        <p:nvSpPr>
          <p:cNvPr id="2" name="Rectangle 5"/>
          <p:cNvSpPr>
            <a:spLocks noGrp="1" noChangeArrowheads="1"/>
          </p:cNvSpPr>
          <p:nvPr>
            <p:ph type="sldNum"/>
          </p:nvPr>
        </p:nvSpPr>
        <p:spPr bwMode="auto">
          <a:xfrm>
            <a:off x="7099300" y="6246813"/>
            <a:ext cx="2309813" cy="47466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
                <a:srgbClr val="000000"/>
              </a:buClr>
              <a:buSzPct val="45000"/>
              <a:buFont typeface="StarSymbol"/>
              <a:buNone/>
              <a:defRPr sz="2400">
                <a:solidFill>
                  <a:srgbClr val="000000"/>
                </a:solidFill>
                <a:latin typeface="Times New Roman" pitchFamily="18" charset="0"/>
                <a:cs typeface="Segoe UI" pitchFamily="34" charset="0"/>
              </a:defRPr>
            </a:lvl1pPr>
          </a:lstStyle>
          <a:p>
            <a:pPr>
              <a:defRPr/>
            </a:pPr>
            <a:fld id="{89AE220C-7DFE-43AF-A061-C2DEF937CCE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2000" b="1">
          <a:solidFill>
            <a:srgbClr val="003366"/>
          </a:solidFill>
          <a:latin typeface="Arial" charset="0"/>
          <a:cs typeface="Arial"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000" b="1">
          <a:solidFill>
            <a:srgbClr val="003366"/>
          </a:solidFill>
          <a:latin typeface="Arial" charset="0"/>
          <a:cs typeface="Arial" charset="0"/>
        </a:defRPr>
      </a:lvl9pPr>
    </p:titleStyle>
    <p:bodyStyle>
      <a:lvl1pPr marL="342900" indent="-3429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ea typeface="+mn-ea"/>
          <a:cs typeface="+mn-cs"/>
        </a:defRPr>
      </a:lvl1pPr>
      <a:lvl2pPr marL="742950" indent="-28575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2pPr>
      <a:lvl3pPr marL="11430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3pPr>
      <a:lvl4pPr marL="16002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4pPr>
      <a:lvl5pPr marL="2057400" indent="-228600" algn="l" defTabSz="449263" rtl="0" eaLnBrk="0" fontAlgn="base" hangingPunct="0">
        <a:spcBef>
          <a:spcPts val="325"/>
        </a:spcBef>
        <a:spcAft>
          <a:spcPct val="0"/>
        </a:spcAft>
        <a:buClr>
          <a:srgbClr val="000000"/>
        </a:buClr>
        <a:buSzPct val="100000"/>
        <a:buFont typeface="Times New Roman" pitchFamily="18" charset="0"/>
        <a:buChar char="»"/>
        <a:defRPr sz="1300">
          <a:solidFill>
            <a:srgbClr val="000000"/>
          </a:solidFill>
          <a:latin typeface="+mn-lt"/>
          <a:cs typeface="+mn-cs"/>
        </a:defRPr>
      </a:lvl5pPr>
      <a:lvl6pPr marL="25146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6pPr>
      <a:lvl7pPr marL="29718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7pPr>
      <a:lvl8pPr marL="34290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8pPr>
      <a:lvl9pPr marL="38862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743859059"/>
              </p:ext>
            </p:extLst>
          </p:nvPr>
        </p:nvGraphicFramePr>
        <p:xfrm>
          <a:off x="0" y="0"/>
          <a:ext cx="175511" cy="161974"/>
        </p:xfrm>
        <a:graphic>
          <a:graphicData uri="http://schemas.openxmlformats.org/presentationml/2006/ole">
            <p:oleObj spid="_x0000_s82215" name="think-cell Slide" r:id="rId6" imgW="360" imgH="360" progId="">
              <p:embed/>
            </p:oleObj>
          </a:graphicData>
        </a:graphic>
      </p:graphicFrame>
      <p:sp>
        <p:nvSpPr>
          <p:cNvPr id="1036" name="Rectangle 286"/>
          <p:cNvSpPr>
            <a:spLocks noGrp="1" noChangeArrowheads="1"/>
          </p:cNvSpPr>
          <p:nvPr>
            <p:ph type="body" idx="1"/>
          </p:nvPr>
        </p:nvSpPr>
        <p:spPr bwMode="auto">
          <a:xfrm>
            <a:off x="2575623" y="2222084"/>
            <a:ext cx="4756344"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smtClean="0"/>
          </a:p>
        </p:txBody>
      </p:sp>
      <p:sp>
        <p:nvSpPr>
          <p:cNvPr id="19" name="Title Placeholder 2"/>
          <p:cNvSpPr>
            <a:spLocks noGrp="1" noChangeArrowheads="1"/>
          </p:cNvSpPr>
          <p:nvPr>
            <p:ph type="title"/>
          </p:nvPr>
        </p:nvSpPr>
        <p:spPr bwMode="auto">
          <a:xfrm>
            <a:off x="131638" y="220406"/>
            <a:ext cx="9051881" cy="298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ru-RU" dirty="0" smtClean="0"/>
          </a:p>
        </p:txBody>
      </p:sp>
      <p:sp>
        <p:nvSpPr>
          <p:cNvPr id="10" name="McK 1. On-page tracker" hidden="1"/>
          <p:cNvSpPr>
            <a:spLocks noChangeArrowheads="1"/>
          </p:cNvSpPr>
          <p:nvPr/>
        </p:nvSpPr>
        <p:spPr bwMode="auto">
          <a:xfrm>
            <a:off x="131637" y="27537"/>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400" eaLnBrk="1" fontAlgn="auto" hangingPunct="1">
              <a:spcBef>
                <a:spcPts val="0"/>
              </a:spcBef>
              <a:spcAft>
                <a:spcPts val="0"/>
              </a:spcAft>
            </a:pPr>
            <a:r>
              <a:rPr lang="ru-RU" sz="1200" dirty="0" smtClean="0">
                <a:solidFill>
                  <a:srgbClr val="808080"/>
                </a:solidFill>
                <a:latin typeface="Arial"/>
                <a:cs typeface="+mn-cs"/>
              </a:rPr>
              <a:t>TRACKER</a:t>
            </a:r>
            <a:endParaRPr lang="ru-RU" sz="1200" dirty="0">
              <a:solidFill>
                <a:srgbClr val="808080"/>
              </a:solidFill>
              <a:latin typeface="Arial"/>
              <a:cs typeface="+mn-cs"/>
            </a:endParaRPr>
          </a:p>
        </p:txBody>
      </p:sp>
      <p:sp>
        <p:nvSpPr>
          <p:cNvPr id="11" name="McK 3. Unit of measure" hidden="1"/>
          <p:cNvSpPr txBox="1">
            <a:spLocks noChangeArrowheads="1"/>
          </p:cNvSpPr>
          <p:nvPr/>
        </p:nvSpPr>
        <p:spPr bwMode="auto">
          <a:xfrm>
            <a:off x="131637" y="523182"/>
            <a:ext cx="9051881"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fontAlgn="auto" hangingPunct="1">
              <a:spcBef>
                <a:spcPts val="0"/>
              </a:spcBef>
              <a:spcAft>
                <a:spcPts val="0"/>
              </a:spcAft>
              <a:defRPr/>
            </a:pPr>
            <a:r>
              <a:rPr lang="ru-RU" sz="1600" dirty="0" err="1" smtClean="0">
                <a:solidFill>
                  <a:srgbClr val="808080"/>
                </a:solidFill>
                <a:cs typeface="+mn-cs"/>
              </a:rPr>
              <a:t>Unit</a:t>
            </a:r>
            <a:r>
              <a:rPr lang="ru-RU" sz="1600" dirty="0" smtClean="0">
                <a:solidFill>
                  <a:srgbClr val="808080"/>
                </a:solidFill>
                <a:cs typeface="+mn-cs"/>
              </a:rPr>
              <a:t> </a:t>
            </a:r>
            <a:r>
              <a:rPr lang="ru-RU" sz="1600" dirty="0" err="1" smtClean="0">
                <a:solidFill>
                  <a:srgbClr val="808080"/>
                </a:solidFill>
                <a:cs typeface="+mn-cs"/>
              </a:rPr>
              <a:t>of</a:t>
            </a:r>
            <a:r>
              <a:rPr lang="ru-RU" sz="1600" dirty="0" smtClean="0">
                <a:solidFill>
                  <a:srgbClr val="808080"/>
                </a:solidFill>
                <a:cs typeface="+mn-cs"/>
              </a:rPr>
              <a:t> measure</a:t>
            </a:r>
          </a:p>
        </p:txBody>
      </p:sp>
      <p:grpSp>
        <p:nvGrpSpPr>
          <p:cNvPr id="3" name="Group 3" hidden="1"/>
          <p:cNvGrpSpPr/>
          <p:nvPr/>
        </p:nvGrpSpPr>
        <p:grpSpPr>
          <a:xfrm>
            <a:off x="131634" y="6331166"/>
            <a:ext cx="9344771" cy="401947"/>
            <a:chOff x="119063" y="6205125"/>
            <a:chExt cx="8452369" cy="393945"/>
          </a:xfrm>
        </p:grpSpPr>
        <p:sp>
          <p:nvSpPr>
            <p:cNvPr id="13" name="McK 4. Footnote"/>
            <p:cNvSpPr txBox="1">
              <a:spLocks noChangeArrowheads="1"/>
            </p:cNvSpPr>
            <p:nvPr/>
          </p:nvSpPr>
          <p:spPr bwMode="auto">
            <a:xfrm>
              <a:off x="119063" y="6205125"/>
              <a:ext cx="845236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fontAlgn="auto" hangingPunct="1">
                <a:spcBef>
                  <a:spcPts val="0"/>
                </a:spcBef>
                <a:spcAft>
                  <a:spcPts val="0"/>
                </a:spcAft>
                <a:defRPr/>
              </a:pPr>
              <a:r>
                <a:rPr lang="ru-RU" sz="900" dirty="0" smtClean="0">
                  <a:solidFill>
                    <a:srgbClr val="808080"/>
                  </a:solidFill>
                  <a:latin typeface="Arial"/>
                  <a:cs typeface="+mn-cs"/>
                </a:rPr>
                <a:t>1 Сноска</a:t>
              </a:r>
            </a:p>
          </p:txBody>
        </p:sp>
        <p:sp>
          <p:nvSpPr>
            <p:cNvPr id="14" name="McK 5. Source"/>
            <p:cNvSpPr>
              <a:spLocks noChangeArrowheads="1"/>
            </p:cNvSpPr>
            <p:nvPr/>
          </p:nvSpPr>
          <p:spPr bwMode="auto">
            <a:xfrm>
              <a:off x="119063" y="6460571"/>
              <a:ext cx="845236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21778" indent="-621778" defTabSz="913235" eaLnBrk="1" fontAlgn="auto" hangingPunct="1">
                <a:spcBef>
                  <a:spcPts val="0"/>
                </a:spcBef>
                <a:spcAft>
                  <a:spcPts val="0"/>
                </a:spcAft>
                <a:tabLst>
                  <a:tab pos="625015" algn="l"/>
                </a:tabLst>
              </a:pPr>
              <a:r>
                <a:rPr lang="ru-RU" sz="900" dirty="0" smtClean="0">
                  <a:solidFill>
                    <a:srgbClr val="808080"/>
                  </a:solidFill>
                  <a:latin typeface="Arial"/>
                  <a:cs typeface="+mn-cs"/>
                </a:rPr>
                <a:t>ИСТОЧНИК: источник</a:t>
              </a:r>
              <a:endParaRPr lang="ru-RU" sz="900" dirty="0">
                <a:solidFill>
                  <a:srgbClr val="808080"/>
                </a:solidFill>
                <a:latin typeface="Arial"/>
                <a:cs typeface="+mn-cs"/>
              </a:endParaRPr>
            </a:p>
          </p:txBody>
        </p:sp>
      </p:grpSp>
      <p:grpSp>
        <p:nvGrpSpPr>
          <p:cNvPr id="4" name="ACET" hidden="1"/>
          <p:cNvGrpSpPr>
            <a:grpSpLocks/>
          </p:cNvGrpSpPr>
          <p:nvPr/>
        </p:nvGrpSpPr>
        <p:grpSpPr bwMode="auto">
          <a:xfrm>
            <a:off x="1605927" y="1150020"/>
            <a:ext cx="4715977" cy="584728"/>
            <a:chOff x="915" y="710"/>
            <a:chExt cx="2687" cy="361"/>
          </a:xfrm>
        </p:grpSpPr>
        <p:cxnSp>
          <p:nvCxnSpPr>
            <p:cNvPr id="16" name="AutoShape 249"/>
            <p:cNvCxnSpPr>
              <a:cxnSpLocks noChangeShapeType="1"/>
              <a:stCxn id="17" idx="4"/>
              <a:endCxn id="17" idx="6"/>
            </p:cNvCxnSpPr>
            <p:nvPr/>
          </p:nvCxnSpPr>
          <p:spPr bwMode="auto">
            <a:xfrm rot="16200000" flipH="1">
              <a:off x="2258" y="-272"/>
              <a:ext cx="1" cy="2686"/>
            </a:xfrm>
            <a:prstGeom prst="straightConnector1">
              <a:avLst/>
            </a:prstGeom>
            <a:noFill/>
            <a:ln w="952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eaLnBrk="1" fontAlgn="auto" hangingPunct="1">
                <a:spcBef>
                  <a:spcPts val="0"/>
                </a:spcBef>
                <a:spcAft>
                  <a:spcPts val="0"/>
                </a:spcAft>
              </a:pPr>
              <a:r>
                <a:rPr lang="ru-RU" sz="1800" dirty="0" smtClean="0">
                  <a:solidFill>
                    <a:srgbClr val="0070CE"/>
                  </a:solidFill>
                  <a:latin typeface="Arial"/>
                  <a:cs typeface="+mn-cs"/>
                </a:rPr>
                <a:t>Title</a:t>
              </a:r>
            </a:p>
            <a:p>
              <a:pPr defTabSz="914400" eaLnBrk="1" fontAlgn="auto" hangingPunct="1">
                <a:spcBef>
                  <a:spcPts val="0"/>
                </a:spcBef>
                <a:spcAft>
                  <a:spcPts val="0"/>
                </a:spcAft>
              </a:pPr>
              <a:r>
                <a:rPr lang="ru-RU" sz="1800" dirty="0" smtClean="0">
                  <a:solidFill>
                    <a:srgbClr val="808080"/>
                  </a:solidFill>
                  <a:latin typeface="Arial"/>
                  <a:cs typeface="+mn-cs"/>
                </a:rPr>
                <a:t>Unit of measure</a:t>
              </a:r>
              <a:endParaRPr lang="ru-RU" sz="1800" dirty="0">
                <a:solidFill>
                  <a:srgbClr val="808080"/>
                </a:solidFill>
                <a:latin typeface="Arial"/>
                <a:cs typeface="+mn-cs"/>
              </a:endParaRPr>
            </a:p>
          </p:txBody>
        </p:sp>
      </p:grpSp>
      <p:sp>
        <p:nvSpPr>
          <p:cNvPr id="22" name="Slide Number"/>
          <p:cNvSpPr txBox="1">
            <a:spLocks/>
          </p:cNvSpPr>
          <p:nvPr/>
        </p:nvSpPr>
        <p:spPr>
          <a:xfrm>
            <a:off x="9608370" y="6584704"/>
            <a:ext cx="230797"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ctr" defTabSz="914400" eaLnBrk="1" fontAlgn="auto" hangingPunct="1">
              <a:spcBef>
                <a:spcPts val="0"/>
              </a:spcBef>
              <a:spcAft>
                <a:spcPts val="0"/>
              </a:spcAft>
            </a:pPr>
            <a:fld id="{42C328C1-A84F-4A39-A664-DBA00541A8C6}" type="slidenum">
              <a:rPr lang="en-US" sz="900" smtClean="0">
                <a:solidFill>
                  <a:srgbClr val="808080"/>
                </a:solidFill>
                <a:cs typeface="+mn-cs"/>
              </a:rPr>
              <a:pPr algn="ctr" defTabSz="914400" eaLnBrk="1" fontAlgn="auto" hangingPunct="1">
                <a:spcBef>
                  <a:spcPts val="0"/>
                </a:spcBef>
                <a:spcAft>
                  <a:spcPts val="0"/>
                </a:spcAft>
              </a:pPr>
              <a:t>‹#›</a:t>
            </a:fld>
            <a:endParaRPr lang="en-US" sz="900" dirty="0">
              <a:solidFill>
                <a:srgbClr val="808080"/>
              </a:solidFill>
              <a:cs typeface="+mn-cs"/>
            </a:endParaRPr>
          </a:p>
        </p:txBody>
      </p:sp>
    </p:spTree>
    <p:extLst>
      <p:ext uri="{BB962C8B-B14F-4D97-AF65-F5344CB8AC3E}">
        <p14:creationId xmlns:p14="http://schemas.microsoft.com/office/powerpoint/2010/main" xmlns="" val="259844245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Lst>
  <p:hf hdr="0" ftr="0" dt="0"/>
  <p:txStyles>
    <p:title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p:titleStyle>
    <p:bodyStyle>
      <a:lvl1pPr marL="0" indent="0" algn="l" defTabSz="913235" rtl="0" eaLnBrk="1" fontAlgn="base" hangingPunct="1">
        <a:spcBef>
          <a:spcPct val="0"/>
        </a:spcBef>
        <a:spcAft>
          <a:spcPct val="0"/>
        </a:spcAft>
        <a:buClr>
          <a:schemeClr val="tx2"/>
        </a:buClr>
        <a:defRPr sz="160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740536421"/>
              </p:ext>
            </p:extLst>
          </p:nvPr>
        </p:nvGraphicFramePr>
        <p:xfrm>
          <a:off x="0" y="0"/>
          <a:ext cx="175511" cy="161974"/>
        </p:xfrm>
        <a:graphic>
          <a:graphicData uri="http://schemas.openxmlformats.org/presentationml/2006/ole">
            <p:oleObj spid="_x0000_s85281" name="think-cell Slide" r:id="rId7" imgW="360" imgH="360" progId="">
              <p:embed/>
            </p:oleObj>
          </a:graphicData>
        </a:graphic>
      </p:graphicFrame>
      <p:sp>
        <p:nvSpPr>
          <p:cNvPr id="1036" name="Rectangle 286"/>
          <p:cNvSpPr>
            <a:spLocks noGrp="1" noChangeArrowheads="1"/>
          </p:cNvSpPr>
          <p:nvPr>
            <p:ph type="body" idx="1"/>
          </p:nvPr>
        </p:nvSpPr>
        <p:spPr bwMode="auto">
          <a:xfrm>
            <a:off x="2575623" y="2222084"/>
            <a:ext cx="4756344"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smtClean="0"/>
          </a:p>
        </p:txBody>
      </p:sp>
      <p:sp>
        <p:nvSpPr>
          <p:cNvPr id="19" name="Title Placeholder 2"/>
          <p:cNvSpPr>
            <a:spLocks noGrp="1" noChangeArrowheads="1"/>
          </p:cNvSpPr>
          <p:nvPr>
            <p:ph type="title"/>
          </p:nvPr>
        </p:nvSpPr>
        <p:spPr bwMode="auto">
          <a:xfrm>
            <a:off x="131638" y="220406"/>
            <a:ext cx="9051881" cy="298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ru-RU" dirty="0" smtClean="0"/>
          </a:p>
        </p:txBody>
      </p:sp>
      <p:sp>
        <p:nvSpPr>
          <p:cNvPr id="10" name="McK 1. On-page tracker" hidden="1"/>
          <p:cNvSpPr>
            <a:spLocks noChangeArrowheads="1"/>
          </p:cNvSpPr>
          <p:nvPr/>
        </p:nvSpPr>
        <p:spPr bwMode="auto">
          <a:xfrm>
            <a:off x="131637" y="27537"/>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400" eaLnBrk="1" fontAlgn="auto" hangingPunct="1">
              <a:spcBef>
                <a:spcPts val="0"/>
              </a:spcBef>
              <a:spcAft>
                <a:spcPts val="0"/>
              </a:spcAft>
            </a:pPr>
            <a:r>
              <a:rPr lang="ru-RU" sz="1200" dirty="0" smtClean="0">
                <a:solidFill>
                  <a:srgbClr val="808080"/>
                </a:solidFill>
                <a:latin typeface="Arial"/>
                <a:cs typeface="+mn-cs"/>
              </a:rPr>
              <a:t>TRACKER</a:t>
            </a:r>
            <a:endParaRPr lang="ru-RU" sz="1200" dirty="0">
              <a:solidFill>
                <a:srgbClr val="808080"/>
              </a:solidFill>
              <a:latin typeface="Arial"/>
              <a:cs typeface="+mn-cs"/>
            </a:endParaRPr>
          </a:p>
        </p:txBody>
      </p:sp>
      <p:sp>
        <p:nvSpPr>
          <p:cNvPr id="11" name="McK 3. Unit of measure" hidden="1"/>
          <p:cNvSpPr txBox="1">
            <a:spLocks noChangeArrowheads="1"/>
          </p:cNvSpPr>
          <p:nvPr/>
        </p:nvSpPr>
        <p:spPr bwMode="auto">
          <a:xfrm>
            <a:off x="131637" y="523182"/>
            <a:ext cx="9051881"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fontAlgn="auto" hangingPunct="1">
              <a:spcBef>
                <a:spcPts val="0"/>
              </a:spcBef>
              <a:spcAft>
                <a:spcPts val="0"/>
              </a:spcAft>
              <a:defRPr/>
            </a:pPr>
            <a:r>
              <a:rPr lang="ru-RU" sz="1600" dirty="0" err="1" smtClean="0">
                <a:solidFill>
                  <a:srgbClr val="808080"/>
                </a:solidFill>
                <a:cs typeface="+mn-cs"/>
              </a:rPr>
              <a:t>Unit</a:t>
            </a:r>
            <a:r>
              <a:rPr lang="ru-RU" sz="1600" dirty="0" smtClean="0">
                <a:solidFill>
                  <a:srgbClr val="808080"/>
                </a:solidFill>
                <a:cs typeface="+mn-cs"/>
              </a:rPr>
              <a:t> </a:t>
            </a:r>
            <a:r>
              <a:rPr lang="ru-RU" sz="1600" dirty="0" err="1" smtClean="0">
                <a:solidFill>
                  <a:srgbClr val="808080"/>
                </a:solidFill>
                <a:cs typeface="+mn-cs"/>
              </a:rPr>
              <a:t>of</a:t>
            </a:r>
            <a:r>
              <a:rPr lang="ru-RU" sz="1600" dirty="0" smtClean="0">
                <a:solidFill>
                  <a:srgbClr val="808080"/>
                </a:solidFill>
                <a:cs typeface="+mn-cs"/>
              </a:rPr>
              <a:t> measure</a:t>
            </a:r>
          </a:p>
        </p:txBody>
      </p:sp>
      <p:grpSp>
        <p:nvGrpSpPr>
          <p:cNvPr id="3" name="Group 3" hidden="1"/>
          <p:cNvGrpSpPr/>
          <p:nvPr/>
        </p:nvGrpSpPr>
        <p:grpSpPr>
          <a:xfrm>
            <a:off x="131634" y="6331166"/>
            <a:ext cx="9344771" cy="401947"/>
            <a:chOff x="119063" y="6205125"/>
            <a:chExt cx="8452369" cy="393945"/>
          </a:xfrm>
        </p:grpSpPr>
        <p:sp>
          <p:nvSpPr>
            <p:cNvPr id="13" name="McK 4. Footnote"/>
            <p:cNvSpPr txBox="1">
              <a:spLocks noChangeArrowheads="1"/>
            </p:cNvSpPr>
            <p:nvPr/>
          </p:nvSpPr>
          <p:spPr bwMode="auto">
            <a:xfrm>
              <a:off x="119063" y="6205125"/>
              <a:ext cx="845236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fontAlgn="auto" hangingPunct="1">
                <a:spcBef>
                  <a:spcPts val="0"/>
                </a:spcBef>
                <a:spcAft>
                  <a:spcPts val="0"/>
                </a:spcAft>
                <a:defRPr/>
              </a:pPr>
              <a:r>
                <a:rPr lang="ru-RU" sz="900" dirty="0" smtClean="0">
                  <a:solidFill>
                    <a:srgbClr val="808080"/>
                  </a:solidFill>
                  <a:latin typeface="Arial"/>
                  <a:cs typeface="+mn-cs"/>
                </a:rPr>
                <a:t>1 Сноска</a:t>
              </a:r>
            </a:p>
          </p:txBody>
        </p:sp>
        <p:sp>
          <p:nvSpPr>
            <p:cNvPr id="14" name="McK 5. Source"/>
            <p:cNvSpPr>
              <a:spLocks noChangeArrowheads="1"/>
            </p:cNvSpPr>
            <p:nvPr/>
          </p:nvSpPr>
          <p:spPr bwMode="auto">
            <a:xfrm>
              <a:off x="119063" y="6460571"/>
              <a:ext cx="845236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21778" indent="-621778" defTabSz="913235" eaLnBrk="1" fontAlgn="auto" hangingPunct="1">
                <a:spcBef>
                  <a:spcPts val="0"/>
                </a:spcBef>
                <a:spcAft>
                  <a:spcPts val="0"/>
                </a:spcAft>
                <a:tabLst>
                  <a:tab pos="625015" algn="l"/>
                </a:tabLst>
              </a:pPr>
              <a:r>
                <a:rPr lang="ru-RU" sz="900" dirty="0" smtClean="0">
                  <a:solidFill>
                    <a:srgbClr val="808080"/>
                  </a:solidFill>
                  <a:latin typeface="Arial"/>
                  <a:cs typeface="+mn-cs"/>
                </a:rPr>
                <a:t>ИСТОЧНИК: источник</a:t>
              </a:r>
              <a:endParaRPr lang="ru-RU" sz="900" dirty="0">
                <a:solidFill>
                  <a:srgbClr val="808080"/>
                </a:solidFill>
                <a:latin typeface="Arial"/>
                <a:cs typeface="+mn-cs"/>
              </a:endParaRPr>
            </a:p>
          </p:txBody>
        </p:sp>
      </p:grpSp>
      <p:grpSp>
        <p:nvGrpSpPr>
          <p:cNvPr id="4" name="ACET" hidden="1"/>
          <p:cNvGrpSpPr>
            <a:grpSpLocks/>
          </p:cNvGrpSpPr>
          <p:nvPr/>
        </p:nvGrpSpPr>
        <p:grpSpPr bwMode="auto">
          <a:xfrm>
            <a:off x="1605927" y="1150020"/>
            <a:ext cx="4715977" cy="584728"/>
            <a:chOff x="915" y="710"/>
            <a:chExt cx="2687" cy="361"/>
          </a:xfrm>
        </p:grpSpPr>
        <p:cxnSp>
          <p:nvCxnSpPr>
            <p:cNvPr id="16" name="AutoShape 249"/>
            <p:cNvCxnSpPr>
              <a:cxnSpLocks noChangeShapeType="1"/>
              <a:stCxn id="17" idx="4"/>
              <a:endCxn id="17" idx="6"/>
            </p:cNvCxnSpPr>
            <p:nvPr/>
          </p:nvCxnSpPr>
          <p:spPr bwMode="auto">
            <a:xfrm rot="16200000" flipH="1">
              <a:off x="2258" y="-272"/>
              <a:ext cx="1" cy="2686"/>
            </a:xfrm>
            <a:prstGeom prst="straightConnector1">
              <a:avLst/>
            </a:prstGeom>
            <a:noFill/>
            <a:ln w="952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eaLnBrk="1" fontAlgn="auto" hangingPunct="1">
                <a:spcBef>
                  <a:spcPts val="0"/>
                </a:spcBef>
                <a:spcAft>
                  <a:spcPts val="0"/>
                </a:spcAft>
              </a:pPr>
              <a:r>
                <a:rPr lang="ru-RU" sz="1800" dirty="0" smtClean="0">
                  <a:solidFill>
                    <a:srgbClr val="0070CE"/>
                  </a:solidFill>
                  <a:latin typeface="Arial"/>
                  <a:cs typeface="+mn-cs"/>
                </a:rPr>
                <a:t>Title</a:t>
              </a:r>
            </a:p>
            <a:p>
              <a:pPr defTabSz="914400" eaLnBrk="1" fontAlgn="auto" hangingPunct="1">
                <a:spcBef>
                  <a:spcPts val="0"/>
                </a:spcBef>
                <a:spcAft>
                  <a:spcPts val="0"/>
                </a:spcAft>
              </a:pPr>
              <a:r>
                <a:rPr lang="ru-RU" sz="1800" dirty="0" smtClean="0">
                  <a:solidFill>
                    <a:srgbClr val="808080"/>
                  </a:solidFill>
                  <a:latin typeface="Arial"/>
                  <a:cs typeface="+mn-cs"/>
                </a:rPr>
                <a:t>Unit of measure</a:t>
              </a:r>
              <a:endParaRPr lang="ru-RU" sz="1800" dirty="0">
                <a:solidFill>
                  <a:srgbClr val="808080"/>
                </a:solidFill>
                <a:latin typeface="Arial"/>
                <a:cs typeface="+mn-cs"/>
              </a:endParaRPr>
            </a:p>
          </p:txBody>
        </p:sp>
      </p:grpSp>
      <p:sp>
        <p:nvSpPr>
          <p:cNvPr id="22" name="Slide Number"/>
          <p:cNvSpPr txBox="1">
            <a:spLocks/>
          </p:cNvSpPr>
          <p:nvPr/>
        </p:nvSpPr>
        <p:spPr>
          <a:xfrm>
            <a:off x="9608370" y="6584704"/>
            <a:ext cx="230797"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ctr" defTabSz="914400" eaLnBrk="1" fontAlgn="auto" hangingPunct="1">
              <a:spcBef>
                <a:spcPts val="0"/>
              </a:spcBef>
              <a:spcAft>
                <a:spcPts val="0"/>
              </a:spcAft>
            </a:pPr>
            <a:fld id="{42C328C1-A84F-4A39-A664-DBA00541A8C6}" type="slidenum">
              <a:rPr lang="en-US" sz="900" smtClean="0">
                <a:solidFill>
                  <a:srgbClr val="808080"/>
                </a:solidFill>
                <a:cs typeface="+mn-cs"/>
              </a:rPr>
              <a:pPr algn="ctr" defTabSz="914400" eaLnBrk="1" fontAlgn="auto" hangingPunct="1">
                <a:spcBef>
                  <a:spcPts val="0"/>
                </a:spcBef>
                <a:spcAft>
                  <a:spcPts val="0"/>
                </a:spcAft>
              </a:pPr>
              <a:t>‹#›</a:t>
            </a:fld>
            <a:endParaRPr lang="en-US" sz="900" dirty="0">
              <a:solidFill>
                <a:srgbClr val="808080"/>
              </a:solidFill>
              <a:cs typeface="+mn-cs"/>
            </a:endParaRPr>
          </a:p>
        </p:txBody>
      </p:sp>
    </p:spTree>
    <p:extLst>
      <p:ext uri="{BB962C8B-B14F-4D97-AF65-F5344CB8AC3E}">
        <p14:creationId xmlns:p14="http://schemas.microsoft.com/office/powerpoint/2010/main" xmlns="" val="59519403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5" r:id="rId3"/>
    <p:sldLayoutId id="2147483936" r:id="rId4"/>
  </p:sldLayoutIdLst>
  <p:hf hdr="0" ftr="0" dt="0"/>
  <p:txStyles>
    <p:title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p:titleStyle>
    <p:bodyStyle>
      <a:lvl1pPr marL="0" indent="0" algn="l" defTabSz="913235" rtl="0" eaLnBrk="1" fontAlgn="base" hangingPunct="1">
        <a:spcBef>
          <a:spcPct val="0"/>
        </a:spcBef>
        <a:spcAft>
          <a:spcPct val="0"/>
        </a:spcAft>
        <a:buClr>
          <a:schemeClr val="tx2"/>
        </a:buClr>
        <a:defRPr sz="160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6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495300" y="1600200"/>
            <a:ext cx="89169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ea typeface="MS PGothic" pitchFamily="34" charset="-128"/>
                <a:cs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384550" y="6245225"/>
            <a:ext cx="3138488"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defRPr>
            </a:lvl1pPr>
          </a:lstStyle>
          <a:p>
            <a:pPr>
              <a:defRPr/>
            </a:pPr>
            <a:endParaRPr lang="ru-RU"/>
          </a:p>
        </p:txBody>
      </p:sp>
      <p:sp>
        <p:nvSpPr>
          <p:cNvPr id="1030" name="Rectangle 6"/>
          <p:cNvSpPr>
            <a:spLocks noGrp="1" noChangeArrowheads="1"/>
          </p:cNvSpPr>
          <p:nvPr>
            <p:ph type="sldNum" sz="quarter" idx="4"/>
          </p:nvPr>
        </p:nvSpPr>
        <p:spPr bwMode="auto">
          <a:xfrm>
            <a:off x="7100888"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itchFamily="34" charset="-128"/>
                <a:cs typeface="Arial" pitchFamily="34" charset="0"/>
              </a:defRPr>
            </a:lvl1pPr>
          </a:lstStyle>
          <a:p>
            <a:pPr>
              <a:defRPr/>
            </a:pPr>
            <a:fld id="{CF363B83-BA1D-412C-8219-B1A75716F4C7}" type="slidenum">
              <a:rPr lang="ru-RU"/>
              <a:pPr>
                <a:defRPr/>
              </a:pPr>
              <a:t>‹#›</a:t>
            </a:fld>
            <a:endParaRPr lang="ru-RU"/>
          </a:p>
        </p:txBody>
      </p:sp>
    </p:spTree>
    <p:extLst>
      <p:ext uri="{BB962C8B-B14F-4D97-AF65-F5344CB8AC3E}">
        <p14:creationId xmlns:p14="http://schemas.microsoft.com/office/powerpoint/2010/main" xmlns="" val="319462471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506587" y="3717032"/>
            <a:ext cx="8816392" cy="0"/>
          </a:xfrm>
          <a:prstGeom prst="line">
            <a:avLst/>
          </a:prstGeom>
          <a:ln w="412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51203" name="Picture 2"/>
          <p:cNvPicPr>
            <a:picLocks noChangeAspect="1" noChangeArrowheads="1"/>
          </p:cNvPicPr>
          <p:nvPr/>
        </p:nvPicPr>
        <p:blipFill>
          <a:blip r:embed="rId2" cstate="print"/>
          <a:srcRect r="1514" b="6728"/>
          <a:stretch>
            <a:fillRect/>
          </a:stretch>
        </p:blipFill>
        <p:spPr bwMode="auto">
          <a:xfrm>
            <a:off x="8554194" y="42863"/>
            <a:ext cx="1324452" cy="1153889"/>
          </a:xfrm>
          <a:prstGeom prst="rect">
            <a:avLst/>
          </a:prstGeom>
          <a:noFill/>
          <a:ln w="9525">
            <a:noFill/>
            <a:miter lim="800000"/>
            <a:headEnd/>
            <a:tailEnd/>
          </a:ln>
        </p:spPr>
      </p:pic>
      <p:sp>
        <p:nvSpPr>
          <p:cNvPr id="12" name="Заголовок 1"/>
          <p:cNvSpPr>
            <a:spLocks noGrp="1"/>
          </p:cNvSpPr>
          <p:nvPr>
            <p:ph type="ctrTitle"/>
          </p:nvPr>
        </p:nvSpPr>
        <p:spPr>
          <a:xfrm>
            <a:off x="0" y="2132856"/>
            <a:ext cx="9878645" cy="1584176"/>
          </a:xfrm>
        </p:spPr>
        <p:txBody>
          <a:bodyPr/>
          <a:lstStyle/>
          <a:p>
            <a:pPr algn="ctr">
              <a:defRPr/>
            </a:pPr>
            <a:r>
              <a:rPr lang="ru-RU" sz="2300" dirty="0" smtClean="0">
                <a:solidFill>
                  <a:schemeClr val="tx1"/>
                </a:solidFill>
                <a:effectLst>
                  <a:outerShdw blurRad="38100" dist="38100" dir="2700000" algn="tl">
                    <a:srgbClr val="C0C0C0"/>
                  </a:outerShdw>
                </a:effectLst>
                <a:latin typeface="Arial" charset="0"/>
                <a:cs typeface="Arial" charset="0"/>
              </a:rPr>
              <a:t>СОВЕРШЕНСТВОВАНИЕ </a:t>
            </a:r>
            <a:br>
              <a:rPr lang="ru-RU" sz="2300" dirty="0" smtClean="0">
                <a:solidFill>
                  <a:schemeClr val="tx1"/>
                </a:solidFill>
                <a:effectLst>
                  <a:outerShdw blurRad="38100" dist="38100" dir="2700000" algn="tl">
                    <a:srgbClr val="C0C0C0"/>
                  </a:outerShdw>
                </a:effectLst>
                <a:latin typeface="Arial" charset="0"/>
                <a:cs typeface="Arial" charset="0"/>
              </a:rPr>
            </a:br>
            <a:r>
              <a:rPr lang="ru-RU" sz="2300" dirty="0" smtClean="0">
                <a:solidFill>
                  <a:schemeClr val="tx1"/>
                </a:solidFill>
                <a:effectLst>
                  <a:outerShdw blurRad="38100" dist="38100" dir="2700000" algn="tl">
                    <a:srgbClr val="C0C0C0"/>
                  </a:outerShdw>
                </a:effectLst>
                <a:latin typeface="Arial" charset="0"/>
                <a:cs typeface="Arial" charset="0"/>
              </a:rPr>
              <a:t>СИСТЕМЫ </a:t>
            </a:r>
            <a:r>
              <a:rPr lang="ru-RU" sz="2300" dirty="0">
                <a:solidFill>
                  <a:schemeClr val="tx1"/>
                </a:solidFill>
                <a:effectLst>
                  <a:outerShdw blurRad="38100" dist="38100" dir="2700000" algn="tl">
                    <a:srgbClr val="C0C0C0"/>
                  </a:outerShdw>
                </a:effectLst>
                <a:latin typeface="Arial" charset="0"/>
                <a:cs typeface="Arial" charset="0"/>
              </a:rPr>
              <a:t>ГОСУДАРСТВЕННОГО ПЛАНИРОВАНИЯ</a:t>
            </a:r>
            <a:br>
              <a:rPr lang="ru-RU" sz="2300" dirty="0">
                <a:solidFill>
                  <a:schemeClr val="tx1"/>
                </a:solidFill>
                <a:effectLst>
                  <a:outerShdw blurRad="38100" dist="38100" dir="2700000" algn="tl">
                    <a:srgbClr val="C0C0C0"/>
                  </a:outerShdw>
                </a:effectLst>
                <a:latin typeface="Arial" charset="0"/>
                <a:cs typeface="Arial" charset="0"/>
              </a:rPr>
            </a:br>
            <a:r>
              <a:rPr lang="ru-RU" sz="2300" dirty="0" smtClean="0">
                <a:solidFill>
                  <a:schemeClr val="tx1"/>
                </a:solidFill>
                <a:latin typeface="Arial" charset="0"/>
                <a:cs typeface="Arial" charset="0"/>
              </a:rPr>
              <a:t>В РАМКАХ РЕАЛИЗАЦИИ</a:t>
            </a:r>
            <a:r>
              <a:rPr lang="ru-RU" sz="2300" dirty="0">
                <a:solidFill>
                  <a:schemeClr val="tx1"/>
                </a:solidFill>
                <a:latin typeface="Arial" charset="0"/>
                <a:cs typeface="Arial" charset="0"/>
              </a:rPr>
              <a:t> </a:t>
            </a:r>
            <a:r>
              <a:rPr lang="ru-RU" sz="2300" dirty="0" smtClean="0">
                <a:solidFill>
                  <a:schemeClr val="tx1"/>
                </a:solidFill>
                <a:latin typeface="Arial" charset="0"/>
                <a:cs typeface="Arial" charset="0"/>
              </a:rPr>
              <a:t/>
            </a:r>
            <a:br>
              <a:rPr lang="ru-RU" sz="2300" dirty="0" smtClean="0">
                <a:solidFill>
                  <a:schemeClr val="tx1"/>
                </a:solidFill>
                <a:latin typeface="Arial" charset="0"/>
                <a:cs typeface="Arial" charset="0"/>
              </a:rPr>
            </a:br>
            <a:r>
              <a:rPr lang="ru-RU" sz="2300" dirty="0" smtClean="0">
                <a:solidFill>
                  <a:schemeClr val="tx1"/>
                </a:solidFill>
                <a:latin typeface="Arial" charset="0"/>
                <a:cs typeface="Arial" charset="0"/>
              </a:rPr>
              <a:t>ПЛАНА НАЦИИ – 100 КОНКРЕТНЫХ ШАГОВ</a:t>
            </a:r>
            <a:endParaRPr lang="ru-RU" sz="2300" dirty="0">
              <a:solidFill>
                <a:schemeClr val="tx1"/>
              </a:solidFill>
              <a:latin typeface="Arial" charset="0"/>
              <a:cs typeface="Arial" charset="0"/>
            </a:endParaRPr>
          </a:p>
        </p:txBody>
      </p:sp>
      <p:cxnSp>
        <p:nvCxnSpPr>
          <p:cNvPr id="14" name="Прямая соединительная линия 8"/>
          <p:cNvCxnSpPr/>
          <p:nvPr/>
        </p:nvCxnSpPr>
        <p:spPr>
          <a:xfrm>
            <a:off x="506587" y="2132856"/>
            <a:ext cx="8816392" cy="0"/>
          </a:xfrm>
          <a:prstGeom prst="line">
            <a:avLst/>
          </a:prstGeom>
          <a:ln w="412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3"/>
          <p:cNvSpPr>
            <a:spLocks noGrp="1"/>
          </p:cNvSpPr>
          <p:nvPr>
            <p:ph type="subTitle" idx="1"/>
          </p:nvPr>
        </p:nvSpPr>
        <p:spPr>
          <a:xfrm>
            <a:off x="928837" y="6261100"/>
            <a:ext cx="8347487" cy="407988"/>
          </a:xfrm>
        </p:spPr>
        <p:txBody>
          <a:bodyPr/>
          <a:lstStyle/>
          <a:p>
            <a:pPr>
              <a:defRPr/>
            </a:pPr>
            <a:r>
              <a:rPr lang="ru-RU" sz="1600" b="1" cap="small" dirty="0" smtClean="0">
                <a:solidFill>
                  <a:schemeClr val="tx1"/>
                </a:solidFill>
                <a:latin typeface="+mj-lt"/>
                <a:ea typeface="ＭＳ Ｐゴシック" charset="0"/>
              </a:rPr>
              <a:t>АСТАНА</a:t>
            </a:r>
            <a:r>
              <a:rPr lang="ru-RU" sz="1600" b="1" cap="small" smtClean="0">
                <a:solidFill>
                  <a:schemeClr val="tx1"/>
                </a:solidFill>
                <a:latin typeface="+mj-lt"/>
                <a:ea typeface="ＭＳ Ｐゴシック" charset="0"/>
              </a:rPr>
              <a:t>, 2017</a:t>
            </a:r>
            <a:endParaRPr lang="ru-RU" sz="1600" b="1" cap="small" dirty="0" smtClean="0">
              <a:solidFill>
                <a:schemeClr val="tx1"/>
              </a:solidFill>
              <a:latin typeface="+mj-lt"/>
              <a:ea typeface="ＭＳ Ｐゴシック" charset="0"/>
            </a:endParaRPr>
          </a:p>
        </p:txBody>
      </p:sp>
      <p:sp>
        <p:nvSpPr>
          <p:cNvPr id="2" name="Прямоугольник 1"/>
          <p:cNvSpPr/>
          <p:nvPr/>
        </p:nvSpPr>
        <p:spPr>
          <a:xfrm>
            <a:off x="941433" y="345437"/>
            <a:ext cx="8047607" cy="584775"/>
          </a:xfrm>
          <a:prstGeom prst="rect">
            <a:avLst/>
          </a:prstGeom>
        </p:spPr>
        <p:txBody>
          <a:bodyPr wrap="square">
            <a:spAutoFit/>
          </a:bodyPr>
          <a:lstStyle/>
          <a:p>
            <a:pPr algn="ctr" eaLnBrk="1" hangingPunct="1">
              <a:defRPr/>
            </a:pPr>
            <a:r>
              <a:rPr lang="kk-KZ" b="1" dirty="0">
                <a:solidFill>
                  <a:schemeClr val="tx1"/>
                </a:solidFill>
                <a:ea typeface="ＭＳ Ｐゴシック" pitchFamily="34" charset="-128"/>
              </a:rPr>
              <a:t>МИНИСТЕРСТВО </a:t>
            </a:r>
            <a:r>
              <a:rPr lang="kk-KZ" b="1" dirty="0" smtClean="0">
                <a:solidFill>
                  <a:schemeClr val="tx1"/>
                </a:solidFill>
                <a:ea typeface="ＭＳ Ｐゴシック" pitchFamily="34" charset="-128"/>
              </a:rPr>
              <a:t>НАЦИОНАЛЬНОЙ ЭКОНОМИКИ </a:t>
            </a:r>
          </a:p>
          <a:p>
            <a:pPr algn="ctr" eaLnBrk="1" hangingPunct="1">
              <a:defRPr/>
            </a:pPr>
            <a:r>
              <a:rPr lang="kk-KZ" b="1" dirty="0" smtClean="0">
                <a:solidFill>
                  <a:schemeClr val="tx1"/>
                </a:solidFill>
                <a:ea typeface="ＭＳ Ｐゴシック" pitchFamily="34" charset="-128"/>
              </a:rPr>
              <a:t>РЕСПУБЛИКИ </a:t>
            </a:r>
            <a:r>
              <a:rPr lang="kk-KZ" b="1" dirty="0">
                <a:solidFill>
                  <a:schemeClr val="tx1"/>
                </a:solidFill>
                <a:ea typeface="ＭＳ Ｐゴシック" pitchFamily="34" charset="-128"/>
              </a:rPr>
              <a:t>КАЗАХСТАН</a:t>
            </a:r>
            <a:endParaRPr lang="ru-RU" b="1" dirty="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825024430"/>
              </p:ext>
            </p:extLst>
          </p:nvPr>
        </p:nvGraphicFramePr>
        <p:xfrm>
          <a:off x="155796" y="710258"/>
          <a:ext cx="9595996" cy="4871214"/>
        </p:xfrm>
        <a:graphic>
          <a:graphicData uri="http://schemas.openxmlformats.org/drawingml/2006/table">
            <a:tbl>
              <a:tblPr/>
              <a:tblGrid>
                <a:gridCol w="414934"/>
                <a:gridCol w="1477107"/>
                <a:gridCol w="998440"/>
                <a:gridCol w="887496"/>
                <a:gridCol w="887496"/>
                <a:gridCol w="929210"/>
                <a:gridCol w="1010269"/>
                <a:gridCol w="783369"/>
                <a:gridCol w="1281876"/>
                <a:gridCol w="925799"/>
              </a:tblGrid>
              <a:tr h="198462">
                <a:tc rowSpan="3">
                  <a:txBody>
                    <a:bodyPr/>
                    <a:lstStyle/>
                    <a:p>
                      <a:pPr algn="ctr" fontAlgn="ctr"/>
                      <a:r>
                        <a:rPr lang="ru-RU" sz="1200" b="1" i="0" u="none" strike="noStrike" dirty="0" smtClean="0">
                          <a:solidFill>
                            <a:srgbClr val="000000"/>
                          </a:solidFill>
                          <a:effectLst/>
                          <a:latin typeface="Arial"/>
                        </a:rPr>
                        <a:t>№</a:t>
                      </a:r>
                      <a:endParaRPr lang="ru-RU" sz="1200" b="1" i="0" u="none" strike="noStrike" dirty="0">
                        <a:solidFill>
                          <a:srgbClr val="000000"/>
                        </a:solidFill>
                        <a:effectLst/>
                        <a:latin typeface="Arial"/>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200" b="1" i="0" u="none" strike="noStrike" dirty="0" smtClean="0">
                          <a:solidFill>
                            <a:srgbClr val="000000"/>
                          </a:solidFill>
                          <a:effectLst/>
                          <a:latin typeface="Arial" pitchFamily="34" charset="0"/>
                          <a:cs typeface="Arial" pitchFamily="34" charset="0"/>
                        </a:rPr>
                        <a:t>Наименование ЦГО</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ru-RU" sz="1200" b="1" i="0" u="none" strike="noStrike" dirty="0" smtClean="0">
                          <a:solidFill>
                            <a:srgbClr val="000000"/>
                          </a:solidFill>
                          <a:effectLst/>
                          <a:latin typeface="Arial" pitchFamily="34" charset="0"/>
                          <a:cs typeface="Arial" pitchFamily="34" charset="0"/>
                        </a:rPr>
                        <a:t>Стратегический план</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gridSpan="2">
                  <a:txBody>
                    <a:bodyPr/>
                    <a:lstStyle/>
                    <a:p>
                      <a:pPr algn="ctr" fontAlgn="ctr"/>
                      <a:r>
                        <a:rPr lang="ru-RU" sz="1200" b="1" i="0" u="none" strike="noStrike" dirty="0" smtClean="0">
                          <a:solidFill>
                            <a:srgbClr val="000000"/>
                          </a:solidFill>
                          <a:effectLst/>
                          <a:latin typeface="Arial" pitchFamily="34" charset="0"/>
                          <a:cs typeface="Arial" pitchFamily="34" charset="0"/>
                        </a:rPr>
                        <a:t>Бюджетная программа</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r>
              <a:tr h="288032">
                <a:tc vMerge="1">
                  <a:txBody>
                    <a:bodyPr/>
                    <a:lstStyle/>
                    <a:p>
                      <a:pPr algn="ctr" fontAlgn="ctr"/>
                      <a:endParaRPr lang="ru-RU" sz="1200" b="1" i="0" u="none" strike="noStrike" dirty="0">
                        <a:solidFill>
                          <a:srgbClr val="000000"/>
                        </a:solidFill>
                        <a:effectLst/>
                        <a:latin typeface="Arial"/>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a:solidFill>
                            <a:srgbClr val="000000"/>
                          </a:solidFill>
                          <a:effectLst/>
                          <a:latin typeface="Arial" pitchFamily="34" charset="0"/>
                          <a:cs typeface="Arial" pitchFamily="34" charset="0"/>
                        </a:rPr>
                        <a:t>Целевые индикаторы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1" i="0" u="none" strike="noStrike" dirty="0">
                          <a:solidFill>
                            <a:srgbClr val="000000"/>
                          </a:solidFill>
                          <a:effectLst/>
                          <a:latin typeface="Arial" pitchFamily="34" charset="0"/>
                          <a:cs typeface="Arial" pitchFamily="34" charset="0"/>
                        </a:rPr>
                        <a:t>Задачи</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1" i="0" u="none" strike="noStrike" dirty="0">
                          <a:solidFill>
                            <a:srgbClr val="000000"/>
                          </a:solidFill>
                          <a:effectLst/>
                          <a:latin typeface="Arial" pitchFamily="34" charset="0"/>
                          <a:cs typeface="Arial" pitchFamily="34" charset="0"/>
                        </a:rPr>
                        <a:t>ППР</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752">
                <a:tc vMerge="1">
                  <a:txBody>
                    <a:bodyPr/>
                    <a:lstStyle/>
                    <a:p>
                      <a:endParaRPr lang="ru-RU"/>
                    </a:p>
                  </a:txBody>
                  <a:tcPr/>
                </a:tc>
                <a:tc vMerge="1">
                  <a:txBody>
                    <a:bodyPr/>
                    <a:lstStyle/>
                    <a:p>
                      <a:endParaRPr lang="ru-RU"/>
                    </a:p>
                  </a:txBody>
                  <a:tcPr/>
                </a:tc>
                <a:tc>
                  <a:txBody>
                    <a:bodyPr/>
                    <a:lstStyle/>
                    <a:p>
                      <a:pPr algn="ctr" fontAlgn="b"/>
                      <a:r>
                        <a:rPr lang="ru-RU" sz="1100" b="1" i="0" u="none" strike="noStrike" dirty="0">
                          <a:solidFill>
                            <a:srgbClr val="000000"/>
                          </a:solidFill>
                          <a:effectLst/>
                          <a:latin typeface="Arial" pitchFamily="34" charset="0"/>
                          <a:cs typeface="Arial" pitchFamily="34" charset="0"/>
                        </a:rPr>
                        <a:t>старый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Arial" pitchFamily="34" charset="0"/>
                          <a:cs typeface="Arial" pitchFamily="34" charset="0"/>
                        </a:rPr>
                        <a:t>новый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Arial" pitchFamily="34" charset="0"/>
                          <a:cs typeface="Arial" pitchFamily="34" charset="0"/>
                        </a:rPr>
                        <a:t>старый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Arial" pitchFamily="34" charset="0"/>
                          <a:cs typeface="Arial" pitchFamily="34" charset="0"/>
                        </a:rPr>
                        <a:t>новый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Arial" pitchFamily="34" charset="0"/>
                          <a:cs typeface="Arial" pitchFamily="34" charset="0"/>
                        </a:rPr>
                        <a:t>старый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Arial" pitchFamily="34" charset="0"/>
                          <a:cs typeface="Arial" pitchFamily="34" charset="0"/>
                        </a:rPr>
                        <a:t>новый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Arial" pitchFamily="34" charset="0"/>
                          <a:cs typeface="Arial" pitchFamily="34" charset="0"/>
                        </a:rPr>
                        <a:t>Ранее</a:t>
                      </a:r>
                      <a:r>
                        <a:rPr lang="ru-RU" sz="1100" b="1" i="0" u="none" strike="noStrike" baseline="0" dirty="0" smtClean="0">
                          <a:solidFill>
                            <a:srgbClr val="000000"/>
                          </a:solidFill>
                          <a:effectLst/>
                          <a:latin typeface="Arial" pitchFamily="34" charset="0"/>
                          <a:cs typeface="Arial" pitchFamily="34" charset="0"/>
                        </a:rPr>
                        <a:t> д</a:t>
                      </a:r>
                      <a:r>
                        <a:rPr lang="ru-RU" sz="1100" b="1" i="0" u="none" strike="noStrike" dirty="0" smtClean="0">
                          <a:solidFill>
                            <a:srgbClr val="000000"/>
                          </a:solidFill>
                          <a:effectLst/>
                          <a:latin typeface="Arial" pitchFamily="34" charset="0"/>
                          <a:cs typeface="Arial" pitchFamily="34" charset="0"/>
                        </a:rPr>
                        <a:t>ейство-</a:t>
                      </a:r>
                    </a:p>
                    <a:p>
                      <a:pPr algn="ctr" fontAlgn="b"/>
                      <a:r>
                        <a:rPr lang="ru-RU" sz="1100" b="1" i="0" u="none" strike="noStrike" dirty="0" err="1" smtClean="0">
                          <a:solidFill>
                            <a:srgbClr val="000000"/>
                          </a:solidFill>
                          <a:effectLst/>
                          <a:latin typeface="Arial" pitchFamily="34" charset="0"/>
                          <a:cs typeface="Arial" pitchFamily="34" charset="0"/>
                        </a:rPr>
                        <a:t>вавшие</a:t>
                      </a:r>
                      <a:endParaRPr lang="ru-RU" sz="1100" b="1"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Arial" pitchFamily="34" charset="0"/>
                          <a:cs typeface="Arial" pitchFamily="34" charset="0"/>
                        </a:rPr>
                        <a:t>Укрупненные</a:t>
                      </a:r>
                      <a:endParaRPr lang="ru-RU" sz="1100" b="1"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1</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Arial" pitchFamily="34" charset="0"/>
                          <a:cs typeface="Arial" pitchFamily="34" charset="0"/>
                        </a:rPr>
                        <a:t>МНЭ</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56</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49</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36</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108</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73</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28</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2</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МЭ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18</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46</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12</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30</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30</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10</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МСХ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25</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25</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14</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33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39</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10</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4</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МФ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28</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30</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32</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61</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28</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14</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46">
                <a:tc>
                  <a:txBody>
                    <a:bodyPr/>
                    <a:lstStyle/>
                    <a:p>
                      <a:pPr algn="ctr" fontAlgn="ctr"/>
                      <a:r>
                        <a:rPr lang="ru-RU" sz="1200" b="0" i="0" u="none" strike="noStrike">
                          <a:solidFill>
                            <a:srgbClr val="000000"/>
                          </a:solidFill>
                          <a:effectLst/>
                          <a:latin typeface="Arial"/>
                        </a:rPr>
                        <a:t>5</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МОН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25</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31</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15</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76</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52</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17</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6</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МКС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26</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26</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23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69</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31</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15</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7</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МИД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11</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13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13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38</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11</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9</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8</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Arial" pitchFamily="34" charset="0"/>
                          <a:cs typeface="Arial" pitchFamily="34" charset="0"/>
                        </a:rPr>
                        <a:t>МЗСР</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39</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45</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20</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75</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200" b="0" i="0" u="none" strike="noStrike" dirty="0" smtClean="0">
                          <a:solidFill>
                            <a:srgbClr val="000000"/>
                          </a:solidFill>
                          <a:effectLst/>
                          <a:latin typeface="Arial" pitchFamily="34" charset="0"/>
                          <a:cs typeface="Arial" pitchFamily="34" charset="0"/>
                        </a:rPr>
                        <a:t>51</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19</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dirty="0" smtClean="0">
                          <a:solidFill>
                            <a:srgbClr val="000000"/>
                          </a:solidFill>
                          <a:effectLst/>
                          <a:latin typeface="Arial"/>
                        </a:rPr>
                        <a:t>9</a:t>
                      </a:r>
                      <a:endParaRPr lang="ru-RU" sz="1200" b="0" i="0" u="none" strike="noStrike" dirty="0">
                        <a:solidFill>
                          <a:srgbClr val="000000"/>
                        </a:solidFill>
                        <a:effectLst/>
                        <a:latin typeface="Arial"/>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МИР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78</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92</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55</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242</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67</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29</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422">
                <a:tc>
                  <a:txBody>
                    <a:bodyPr/>
                    <a:lstStyle/>
                    <a:p>
                      <a:pPr algn="ctr" fontAlgn="ctr"/>
                      <a:r>
                        <a:rPr lang="ru-RU" sz="1200" b="0" i="0" u="none" strike="noStrike">
                          <a:solidFill>
                            <a:srgbClr val="000000"/>
                          </a:solidFill>
                          <a:effectLst/>
                          <a:latin typeface="Arial"/>
                        </a:rPr>
                        <a:t>10</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Arial" pitchFamily="34" charset="0"/>
                          <a:cs typeface="Arial" pitchFamily="34" charset="0"/>
                        </a:rPr>
                        <a:t>МДГС </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itchFamily="34" charset="0"/>
                          <a:cs typeface="Arial" pitchFamily="34" charset="0"/>
                        </a:rPr>
                        <a:t>7</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17</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itchFamily="34" charset="0"/>
                          <a:cs typeface="Arial" pitchFamily="34" charset="0"/>
                        </a:rPr>
                        <a:t>6</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itchFamily="34" charset="0"/>
                          <a:cs typeface="Arial" pitchFamily="34" charset="0"/>
                        </a:rPr>
                        <a:t>16</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12</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5</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11</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ГП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itchFamily="34" charset="0"/>
                          <a:cs typeface="Arial" pitchFamily="34" charset="0"/>
                        </a:rPr>
                        <a:t>2</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13</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itchFamily="34" charset="0"/>
                          <a:cs typeface="Arial" pitchFamily="34" charset="0"/>
                        </a:rPr>
                        <a:t>4</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itchFamily="34" charset="0"/>
                          <a:cs typeface="Arial" pitchFamily="34" charset="0"/>
                        </a:rPr>
                        <a:t>28</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9</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5</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a:solidFill>
                            <a:srgbClr val="000000"/>
                          </a:solidFill>
                          <a:effectLst/>
                          <a:latin typeface="Arial"/>
                        </a:rPr>
                        <a:t>12</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МЮ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17</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22</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itchFamily="34" charset="0"/>
                          <a:cs typeface="Arial" pitchFamily="34" charset="0"/>
                        </a:rPr>
                        <a:t>7</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37</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14</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11</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dirty="0">
                          <a:solidFill>
                            <a:srgbClr val="000000"/>
                          </a:solidFill>
                          <a:effectLst/>
                          <a:latin typeface="Arial"/>
                        </a:rPr>
                        <a:t>13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Arial" pitchFamily="34" charset="0"/>
                          <a:cs typeface="Arial" pitchFamily="34" charset="0"/>
                        </a:rPr>
                        <a:t>НБ</a:t>
                      </a:r>
                      <a:r>
                        <a:rPr lang="ru-RU" sz="1200" b="0" i="0" u="none" strike="noStrike" baseline="0" dirty="0" smtClean="0">
                          <a:solidFill>
                            <a:srgbClr val="000000"/>
                          </a:solidFill>
                          <a:effectLst/>
                          <a:latin typeface="Arial" pitchFamily="34" charset="0"/>
                          <a:cs typeface="Arial" pitchFamily="34" charset="0"/>
                        </a:rPr>
                        <a:t> </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11</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25</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16</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35</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a:txBody>
                    <a:bodyPr/>
                    <a:lstStyle/>
                    <a:p>
                      <a:pPr algn="ctr" fontAlgn="ctr"/>
                      <a:r>
                        <a:rPr lang="ru-RU" sz="1200" b="0" i="0" u="none" strike="noStrike" dirty="0">
                          <a:solidFill>
                            <a:srgbClr val="000000"/>
                          </a:solidFill>
                          <a:effectLst/>
                          <a:latin typeface="Arial"/>
                        </a:rPr>
                        <a:t>14</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МВД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itchFamily="34" charset="0"/>
                          <a:cs typeface="Arial" pitchFamily="34" charset="0"/>
                        </a:rPr>
                        <a:t>17</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itchFamily="34" charset="0"/>
                          <a:cs typeface="Arial" pitchFamily="34" charset="0"/>
                        </a:rPr>
                        <a:t>18</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itchFamily="34" charset="0"/>
                          <a:cs typeface="Arial" pitchFamily="34" charset="0"/>
                        </a:rPr>
                        <a:t>19</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pitchFamily="34" charset="0"/>
                          <a:cs typeface="Arial" pitchFamily="34" charset="0"/>
                        </a:rPr>
                        <a:t>44</a:t>
                      </a:r>
                      <a:endParaRPr lang="ru-RU" sz="1200" b="0" i="0" u="none" strike="noStrike" dirty="0">
                        <a:solidFill>
                          <a:srgbClr val="000000"/>
                        </a:solidFill>
                        <a:effectLst/>
                        <a:latin typeface="Arial" pitchFamily="34" charset="0"/>
                        <a:cs typeface="Arial" pitchFamily="34" charset="0"/>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41</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8</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37">
                <a:tc>
                  <a:txBody>
                    <a:bodyPr/>
                    <a:lstStyle/>
                    <a:p>
                      <a:pPr algn="ctr" fontAlgn="ctr"/>
                      <a:r>
                        <a:rPr lang="ru-RU" sz="1200" b="0" i="0" u="none" strike="noStrike" dirty="0" smtClean="0">
                          <a:solidFill>
                            <a:srgbClr val="000000"/>
                          </a:solidFill>
                          <a:effectLst/>
                          <a:latin typeface="Arial"/>
                        </a:rPr>
                        <a:t>15</a:t>
                      </a:r>
                      <a:endParaRPr lang="ru-RU" sz="1200" b="0" i="0" u="none" strike="noStrike" dirty="0">
                        <a:solidFill>
                          <a:srgbClr val="000000"/>
                        </a:solidFill>
                        <a:effectLst/>
                        <a:latin typeface="Arial"/>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itchFamily="34" charset="0"/>
                          <a:cs typeface="Arial" pitchFamily="34" charset="0"/>
                        </a:rPr>
                        <a:t>МО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itchFamily="34" charset="0"/>
                          <a:cs typeface="Arial" pitchFamily="34" charset="0"/>
                        </a:rPr>
                        <a:t>4</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itchFamily="34" charset="0"/>
                          <a:cs typeface="Arial" pitchFamily="34" charset="0"/>
                        </a:rPr>
                        <a:t>4</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itchFamily="34" charset="0"/>
                          <a:cs typeface="Arial" pitchFamily="34" charset="0"/>
                        </a:rPr>
                        <a:t>6</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itchFamily="34" charset="0"/>
                          <a:cs typeface="Arial" pitchFamily="34" charset="0"/>
                        </a:rPr>
                        <a:t>12</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itchFamily="34" charset="0"/>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10</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Arial" pitchFamily="34" charset="0"/>
                          <a:cs typeface="Arial" pitchFamily="34" charset="0"/>
                        </a:rPr>
                        <a:t>7</a:t>
                      </a:r>
                      <a:endParaRPr lang="ru-RU" sz="1200" b="0"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93">
                <a:tc gridSpan="2">
                  <a:txBody>
                    <a:bodyPr/>
                    <a:lstStyle/>
                    <a:p>
                      <a:pPr algn="ctr" fontAlgn="b"/>
                      <a:r>
                        <a:rPr lang="ru-RU" sz="1200" b="1" i="0" u="none" strike="noStrike" dirty="0">
                          <a:solidFill>
                            <a:srgbClr val="000000"/>
                          </a:solidFill>
                          <a:effectLst/>
                          <a:latin typeface="Arial" pitchFamily="34" charset="0"/>
                          <a:cs typeface="Arial" pitchFamily="34" charset="0"/>
                        </a:rPr>
                        <a:t>Всего</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200" b="1" i="0" u="none" strike="noStrike" dirty="0" smtClean="0">
                          <a:solidFill>
                            <a:srgbClr val="000000"/>
                          </a:solidFill>
                          <a:effectLst/>
                          <a:latin typeface="Arial" pitchFamily="34" charset="0"/>
                          <a:cs typeface="Arial" pitchFamily="34" charset="0"/>
                        </a:rPr>
                        <a:t>364</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Arial" pitchFamily="34" charset="0"/>
                          <a:cs typeface="Arial" pitchFamily="34" charset="0"/>
                        </a:rPr>
                        <a:t>456</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Arial" pitchFamily="34" charset="0"/>
                          <a:cs typeface="Arial" pitchFamily="34" charset="0"/>
                        </a:rPr>
                        <a:t>278</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itchFamily="34" charset="0"/>
                          <a:cs typeface="Arial" pitchFamily="34" charset="0"/>
                        </a:rPr>
                        <a:t>0</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200" b="1" i="0" u="none" strike="noStrike" dirty="0" smtClean="0">
                          <a:solidFill>
                            <a:srgbClr val="000000"/>
                          </a:solidFill>
                          <a:effectLst/>
                          <a:latin typeface="Arial" pitchFamily="34" charset="0"/>
                          <a:cs typeface="Arial" pitchFamily="34" charset="0"/>
                        </a:rPr>
                        <a:t>904</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itchFamily="34" charset="0"/>
                          <a:cs typeface="Arial" pitchFamily="34" charset="0"/>
                        </a:rPr>
                        <a:t>0</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smtClean="0">
                          <a:solidFill>
                            <a:srgbClr val="000000"/>
                          </a:solidFill>
                          <a:effectLst/>
                          <a:latin typeface="Arial" pitchFamily="34" charset="0"/>
                          <a:cs typeface="Arial" pitchFamily="34" charset="0"/>
                        </a:rPr>
                        <a:t>468</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Arial" pitchFamily="34" charset="0"/>
                          <a:cs typeface="Arial" pitchFamily="34" charset="0"/>
                        </a:rPr>
                        <a:t>187</a:t>
                      </a: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8"/>
          <p:cNvSpPr>
            <a:spLocks noChangeArrowheads="1"/>
          </p:cNvSpPr>
          <p:nvPr/>
        </p:nvSpPr>
        <p:spPr bwMode="auto">
          <a:xfrm>
            <a:off x="489298" y="-27384"/>
            <a:ext cx="941829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dirty="0">
                <a:solidFill>
                  <a:srgbClr val="558ED5"/>
                </a:solidFill>
                <a:latin typeface="Arial" charset="0"/>
                <a:cs typeface="Arial" charset="0"/>
              </a:rPr>
              <a:t>Итоги переформатирования стратегических планов на 2014-2018 годы </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dirty="0">
                <a:solidFill>
                  <a:srgbClr val="558ED5"/>
                </a:solidFill>
                <a:latin typeface="Arial" charset="0"/>
                <a:cs typeface="Arial" charset="0"/>
              </a:rPr>
              <a:t>в 2016 году</a:t>
            </a:r>
          </a:p>
        </p:txBody>
      </p:sp>
      <p:sp>
        <p:nvSpPr>
          <p:cNvPr id="9" name="Прямоугольник 8"/>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Прямоугольник 9"/>
          <p:cNvSpPr/>
          <p:nvPr/>
        </p:nvSpPr>
        <p:spPr>
          <a:xfrm>
            <a:off x="-14758" y="1"/>
            <a:ext cx="504056" cy="557390"/>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6" name="Номер слайда 1"/>
          <p:cNvSpPr txBox="1">
            <a:spLocks/>
          </p:cNvSpPr>
          <p:nvPr/>
        </p:nvSpPr>
        <p:spPr bwMode="auto">
          <a:xfrm>
            <a:off x="9274274"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10</a:t>
            </a:r>
            <a:endParaRPr lang="ru-RU" sz="1200" dirty="0">
              <a:solidFill>
                <a:schemeClr val="tx1"/>
              </a:solidFill>
              <a:latin typeface="Arial" charset="0"/>
              <a:cs typeface="Arial" charset="0"/>
            </a:endParaRPr>
          </a:p>
        </p:txBody>
      </p:sp>
      <p:sp>
        <p:nvSpPr>
          <p:cNvPr id="3" name="Прямоугольник 2"/>
          <p:cNvSpPr/>
          <p:nvPr/>
        </p:nvSpPr>
        <p:spPr>
          <a:xfrm>
            <a:off x="129258" y="5661248"/>
            <a:ext cx="9649072" cy="1200329"/>
          </a:xfrm>
          <a:prstGeom prst="rect">
            <a:avLst/>
          </a:prstGeom>
        </p:spPr>
        <p:txBody>
          <a:bodyPr wrap="square">
            <a:spAutoFit/>
          </a:bodyPr>
          <a:lstStyle/>
          <a:p>
            <a:pPr marL="285750" indent="-285750" algn="just">
              <a:buFont typeface="Wingdings" pitchFamily="2" charset="2"/>
              <a:buChar char="Ø"/>
            </a:pPr>
            <a:r>
              <a:rPr lang="ru-RU" sz="1200" dirty="0">
                <a:solidFill>
                  <a:schemeClr val="tx1"/>
                </a:solidFill>
              </a:rPr>
              <a:t>Количество</a:t>
            </a:r>
            <a:r>
              <a:rPr lang="ru-RU" sz="1200" b="1" dirty="0">
                <a:solidFill>
                  <a:schemeClr val="tx1"/>
                </a:solidFill>
              </a:rPr>
              <a:t> целевых индикаторов и показателей </a:t>
            </a:r>
            <a:r>
              <a:rPr lang="ru-RU" sz="1200" b="1" dirty="0" smtClean="0">
                <a:solidFill>
                  <a:schemeClr val="tx1"/>
                </a:solidFill>
              </a:rPr>
              <a:t>результатов в </a:t>
            </a:r>
            <a:r>
              <a:rPr lang="ru-RU" sz="1200" b="1" dirty="0">
                <a:solidFill>
                  <a:schemeClr val="tx1"/>
                </a:solidFill>
              </a:rPr>
              <a:t>стратегических планах </a:t>
            </a:r>
            <a:r>
              <a:rPr lang="ru-RU" sz="1200">
                <a:solidFill>
                  <a:schemeClr val="tx1"/>
                </a:solidFill>
              </a:rPr>
              <a:t>снижено </a:t>
            </a:r>
            <a:r>
              <a:rPr lang="ru-RU" sz="1200" smtClean="0">
                <a:solidFill>
                  <a:schemeClr val="tx1"/>
                </a:solidFill>
              </a:rPr>
              <a:t>почти </a:t>
            </a:r>
            <a:r>
              <a:rPr lang="ru-RU" sz="1200" b="1" smtClean="0">
                <a:solidFill>
                  <a:schemeClr val="tx1"/>
                </a:solidFill>
              </a:rPr>
              <a:t>в </a:t>
            </a:r>
            <a:r>
              <a:rPr lang="ru-RU" sz="1200" b="1" dirty="0">
                <a:solidFill>
                  <a:schemeClr val="tx1"/>
                </a:solidFill>
              </a:rPr>
              <a:t>3 раза (с </a:t>
            </a:r>
            <a:r>
              <a:rPr lang="ru-RU" sz="1200" b="1" dirty="0" smtClean="0">
                <a:solidFill>
                  <a:schemeClr val="tx1"/>
                </a:solidFill>
              </a:rPr>
              <a:t>1268 </a:t>
            </a:r>
            <a:r>
              <a:rPr lang="ru-RU" sz="1200" b="1" dirty="0">
                <a:solidFill>
                  <a:schemeClr val="tx1"/>
                </a:solidFill>
              </a:rPr>
              <a:t>до </a:t>
            </a:r>
            <a:r>
              <a:rPr lang="ru-RU" sz="1200" b="1" dirty="0" smtClean="0">
                <a:solidFill>
                  <a:schemeClr val="tx1"/>
                </a:solidFill>
              </a:rPr>
              <a:t>456)</a:t>
            </a:r>
            <a:r>
              <a:rPr lang="ru-RU" sz="1200" dirty="0" smtClean="0">
                <a:solidFill>
                  <a:schemeClr val="tx1"/>
                </a:solidFill>
              </a:rPr>
              <a:t>. </a:t>
            </a:r>
            <a:endParaRPr lang="ru-RU" sz="1200" dirty="0">
              <a:solidFill>
                <a:schemeClr val="tx1"/>
              </a:solidFill>
            </a:endParaRPr>
          </a:p>
          <a:p>
            <a:pPr marL="285750" indent="-285750" algn="just">
              <a:buFont typeface="Wingdings" pitchFamily="2" charset="2"/>
              <a:buChar char="Ø"/>
            </a:pPr>
            <a:r>
              <a:rPr lang="ru-RU" sz="1200" dirty="0">
                <a:solidFill>
                  <a:schemeClr val="tx1"/>
                </a:solidFill>
              </a:rPr>
              <a:t>Количество</a:t>
            </a:r>
            <a:r>
              <a:rPr lang="ru-RU" sz="1200" b="1" dirty="0">
                <a:solidFill>
                  <a:schemeClr val="tx1"/>
                </a:solidFill>
              </a:rPr>
              <a:t> бюджетных </a:t>
            </a:r>
            <a:r>
              <a:rPr lang="ru-RU" sz="1200" b="1" dirty="0" smtClean="0">
                <a:solidFill>
                  <a:schemeClr val="tx1"/>
                </a:solidFill>
              </a:rPr>
              <a:t>программ </a:t>
            </a:r>
            <a:r>
              <a:rPr lang="ru-RU" sz="1200" dirty="0" smtClean="0">
                <a:solidFill>
                  <a:schemeClr val="tx1"/>
                </a:solidFill>
              </a:rPr>
              <a:t>по центральным государственным органам, разрабатывающими стратегические планы, </a:t>
            </a:r>
            <a:r>
              <a:rPr lang="ru-RU" sz="1200" dirty="0">
                <a:solidFill>
                  <a:schemeClr val="tx1"/>
                </a:solidFill>
              </a:rPr>
              <a:t>сокращено более чем </a:t>
            </a:r>
            <a:r>
              <a:rPr lang="ru-RU" sz="1200" b="1" dirty="0">
                <a:solidFill>
                  <a:schemeClr val="tx1"/>
                </a:solidFill>
              </a:rPr>
              <a:t>в 2 раза (с 468 до 187</a:t>
            </a:r>
            <a:r>
              <a:rPr lang="ru-RU" sz="1200" b="1" dirty="0" smtClean="0">
                <a:solidFill>
                  <a:schemeClr val="tx1"/>
                </a:solidFill>
              </a:rPr>
              <a:t>)</a:t>
            </a:r>
            <a:r>
              <a:rPr lang="ru-RU" sz="1200" dirty="0" smtClean="0">
                <a:solidFill>
                  <a:schemeClr val="tx1"/>
                </a:solidFill>
              </a:rPr>
              <a:t>.</a:t>
            </a:r>
          </a:p>
          <a:p>
            <a:pPr marL="285750" indent="-285750" algn="just">
              <a:buFont typeface="Wingdings" pitchFamily="2" charset="2"/>
              <a:buChar char="Ø"/>
            </a:pPr>
            <a:r>
              <a:rPr lang="ru-RU" sz="1200" dirty="0" smtClean="0">
                <a:solidFill>
                  <a:srgbClr val="C00000"/>
                </a:solidFill>
              </a:rPr>
              <a:t>В настоящее время Министерства здравоохранения, образования и науки, сельского хозяйства проводят анализ по укрупнению бюджетных программ на предмет эффективности достижения целевых индикаторов стратегических планов.  </a:t>
            </a:r>
            <a:endParaRPr lang="ru-RU" sz="1200" dirty="0">
              <a:solidFill>
                <a:srgbClr val="C00000"/>
              </a:solidFill>
            </a:endParaRPr>
          </a:p>
        </p:txBody>
      </p:sp>
    </p:spTree>
    <p:extLst>
      <p:ext uri="{BB962C8B-B14F-4D97-AF65-F5344CB8AC3E}">
        <p14:creationId xmlns:p14="http://schemas.microsoft.com/office/powerpoint/2010/main" xmlns="" val="37165741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53120" y="2240518"/>
            <a:ext cx="8963025"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6700" defTabSz="914400" eaLnBrk="1" hangingPunct="1">
              <a:tabLst>
                <a:tab pos="-3328988" algn="l"/>
              </a:tabLst>
            </a:pPr>
            <a:endParaRPr lang="ru-RU" sz="1300">
              <a:solidFill>
                <a:srgbClr val="000000"/>
              </a:solidFill>
              <a:ea typeface="MS PGothic" pitchFamily="34" charset="-128"/>
              <a:cs typeface="Arial" pitchFamily="34" charset="0"/>
            </a:endParaRPr>
          </a:p>
          <a:p>
            <a:pPr indent="266700" defTabSz="914400" eaLnBrk="1" hangingPunct="1">
              <a:tabLst>
                <a:tab pos="-3328988" algn="l"/>
              </a:tabLst>
            </a:pPr>
            <a:r>
              <a:rPr lang="ru-RU" sz="1300">
                <a:solidFill>
                  <a:srgbClr val="000000"/>
                </a:solidFill>
                <a:ea typeface="MS PGothic" pitchFamily="34" charset="-128"/>
                <a:cs typeface="Arial" pitchFamily="34" charset="0"/>
              </a:rPr>
              <a:t> </a:t>
            </a:r>
          </a:p>
          <a:p>
            <a:pPr indent="266700" defTabSz="914400" eaLnBrk="1" hangingPunct="1">
              <a:tabLst>
                <a:tab pos="-3328988" algn="l"/>
              </a:tabLst>
            </a:pPr>
            <a:endParaRPr lang="ru-RU" sz="1300">
              <a:solidFill>
                <a:srgbClr val="000000"/>
              </a:solidFill>
              <a:ea typeface="MS PGothic" pitchFamily="34" charset="-128"/>
              <a:cs typeface="Arial" pitchFamily="34" charset="0"/>
            </a:endParaRPr>
          </a:p>
        </p:txBody>
      </p:sp>
      <p:sp>
        <p:nvSpPr>
          <p:cNvPr id="19" name="Скругленный прямоугольник 4"/>
          <p:cNvSpPr/>
          <p:nvPr/>
        </p:nvSpPr>
        <p:spPr>
          <a:xfrm>
            <a:off x="838818" y="749630"/>
            <a:ext cx="8279593"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sp>
        <p:nvSpPr>
          <p:cNvPr id="49158" name="Rectangle 2"/>
          <p:cNvSpPr>
            <a:spLocks noChangeArrowheads="1"/>
          </p:cNvSpPr>
          <p:nvPr/>
        </p:nvSpPr>
        <p:spPr bwMode="auto">
          <a:xfrm>
            <a:off x="638845" y="2310368"/>
            <a:ext cx="8729662"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6700" defTabSz="914400" eaLnBrk="1" hangingPunct="1">
              <a:tabLst>
                <a:tab pos="-3328988" algn="l"/>
              </a:tabLst>
            </a:pPr>
            <a:endParaRPr lang="ru-RU" sz="1300">
              <a:solidFill>
                <a:srgbClr val="000000"/>
              </a:solidFill>
              <a:ea typeface="MS PGothic" pitchFamily="34" charset="-128"/>
              <a:cs typeface="Arial" pitchFamily="34" charset="0"/>
            </a:endParaRPr>
          </a:p>
          <a:p>
            <a:pPr indent="266700" defTabSz="914400" eaLnBrk="1" hangingPunct="1">
              <a:tabLst>
                <a:tab pos="-3328988" algn="l"/>
              </a:tabLst>
            </a:pPr>
            <a:r>
              <a:rPr lang="ru-RU" sz="1300">
                <a:solidFill>
                  <a:srgbClr val="000000"/>
                </a:solidFill>
                <a:ea typeface="MS PGothic" pitchFamily="34" charset="-128"/>
                <a:cs typeface="Arial" pitchFamily="34" charset="0"/>
              </a:rPr>
              <a:t> </a:t>
            </a:r>
          </a:p>
          <a:p>
            <a:pPr indent="266700" defTabSz="914400" eaLnBrk="1" hangingPunct="1">
              <a:tabLst>
                <a:tab pos="-3328988" algn="l"/>
              </a:tabLst>
            </a:pPr>
            <a:endParaRPr lang="ru-RU" sz="1300">
              <a:solidFill>
                <a:srgbClr val="000000"/>
              </a:solidFill>
              <a:ea typeface="MS PGothic" pitchFamily="34" charset="-128"/>
              <a:cs typeface="Arial" pitchFamily="34" charset="0"/>
            </a:endParaRPr>
          </a:p>
        </p:txBody>
      </p:sp>
      <p:sp>
        <p:nvSpPr>
          <p:cNvPr id="23" name="Скругленный прямоугольник 4"/>
          <p:cNvSpPr/>
          <p:nvPr/>
        </p:nvSpPr>
        <p:spPr>
          <a:xfrm>
            <a:off x="922124" y="634385"/>
            <a:ext cx="8063195"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sp>
        <p:nvSpPr>
          <p:cNvPr id="24" name="Rectangle 2"/>
          <p:cNvSpPr>
            <a:spLocks noChangeArrowheads="1"/>
          </p:cNvSpPr>
          <p:nvPr/>
        </p:nvSpPr>
        <p:spPr bwMode="auto">
          <a:xfrm>
            <a:off x="780132" y="2658031"/>
            <a:ext cx="84201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8234" defTabSz="914400" eaLnBrk="1" fontAlgn="auto" hangingPunct="1">
              <a:spcBef>
                <a:spcPts val="0"/>
              </a:spcBef>
              <a:spcAft>
                <a:spcPts val="0"/>
              </a:spcAft>
              <a:tabLst>
                <a:tab pos="-3329909" algn="l"/>
              </a:tabLst>
              <a:defRPr/>
            </a:pPr>
            <a:endParaRPr lang="ru-RU" sz="1800" kern="0" dirty="0">
              <a:solidFill>
                <a:sysClr val="windowText" lastClr="000000"/>
              </a:solidFill>
              <a:latin typeface="Arial"/>
            </a:endParaRPr>
          </a:p>
          <a:p>
            <a:pPr indent="268234" defTabSz="914400" eaLnBrk="1" fontAlgn="auto" hangingPunct="1">
              <a:spcBef>
                <a:spcPts val="0"/>
              </a:spcBef>
              <a:spcAft>
                <a:spcPts val="0"/>
              </a:spcAft>
              <a:tabLst>
                <a:tab pos="-3329909" algn="l"/>
              </a:tabLst>
              <a:defRPr/>
            </a:pPr>
            <a:endParaRPr lang="ru-RU" sz="1800" kern="0" dirty="0">
              <a:solidFill>
                <a:sysClr val="windowText" lastClr="000000"/>
              </a:solidFill>
              <a:latin typeface="Arial"/>
            </a:endParaRPr>
          </a:p>
          <a:p>
            <a:pPr indent="268234" defTabSz="914400" eaLnBrk="1" fontAlgn="auto" hangingPunct="1">
              <a:spcBef>
                <a:spcPts val="0"/>
              </a:spcBef>
              <a:spcAft>
                <a:spcPts val="0"/>
              </a:spcAft>
              <a:tabLst>
                <a:tab pos="-3329909" algn="l"/>
              </a:tabLst>
              <a:defRPr/>
            </a:pPr>
            <a:r>
              <a:rPr lang="ru-RU" sz="1800" kern="0" dirty="0">
                <a:solidFill>
                  <a:sysClr val="windowText" lastClr="000000"/>
                </a:solidFill>
                <a:latin typeface="Arial"/>
              </a:rPr>
              <a:t> </a:t>
            </a:r>
          </a:p>
          <a:p>
            <a:pPr indent="268234" defTabSz="914400" eaLnBrk="1" fontAlgn="auto" hangingPunct="1">
              <a:spcBef>
                <a:spcPts val="0"/>
              </a:spcBef>
              <a:spcAft>
                <a:spcPts val="0"/>
              </a:spcAft>
              <a:tabLst>
                <a:tab pos="-3329909" algn="l"/>
              </a:tabLst>
              <a:defRPr/>
            </a:pPr>
            <a:endParaRPr lang="ru-RU" sz="1800" kern="0" dirty="0">
              <a:solidFill>
                <a:sysClr val="windowText" lastClr="000000"/>
              </a:solidFill>
              <a:latin typeface="Arial"/>
            </a:endParaRPr>
          </a:p>
        </p:txBody>
      </p:sp>
      <p:cxnSp>
        <p:nvCxnSpPr>
          <p:cNvPr id="25" name="Прямая соединительная линия 24"/>
          <p:cNvCxnSpPr/>
          <p:nvPr/>
        </p:nvCxnSpPr>
        <p:spPr>
          <a:xfrm>
            <a:off x="4733677" y="1032424"/>
            <a:ext cx="0" cy="5235730"/>
          </a:xfrm>
          <a:prstGeom prst="line">
            <a:avLst/>
          </a:prstGeom>
          <a:ln/>
        </p:spPr>
        <p:style>
          <a:lnRef idx="3">
            <a:schemeClr val="accent1"/>
          </a:lnRef>
          <a:fillRef idx="0">
            <a:schemeClr val="accent1"/>
          </a:fillRef>
          <a:effectRef idx="2">
            <a:schemeClr val="accent1"/>
          </a:effectRef>
          <a:fontRef idx="minor">
            <a:schemeClr val="tx1"/>
          </a:fontRef>
        </p:style>
      </p:cxnSp>
      <p:sp>
        <p:nvSpPr>
          <p:cNvPr id="26" name="Прямоугольник 15"/>
          <p:cNvSpPr>
            <a:spLocks noChangeArrowheads="1"/>
          </p:cNvSpPr>
          <p:nvPr/>
        </p:nvSpPr>
        <p:spPr bwMode="auto">
          <a:xfrm>
            <a:off x="557213" y="651530"/>
            <a:ext cx="4344988" cy="369332"/>
          </a:xfrm>
          <a:prstGeom prst="rect">
            <a:avLst/>
          </a:prstGeom>
          <a:noFill/>
          <a:ln w="9525">
            <a:noFill/>
            <a:miter lim="800000"/>
            <a:headEnd/>
            <a:tailEnd/>
          </a:ln>
        </p:spPr>
        <p:txBody>
          <a:bodyPr>
            <a:spAutoFit/>
          </a:bodyPr>
          <a:lstStyle/>
          <a:p>
            <a:pPr algn="ctr" defTabSz="914400" eaLnBrk="1" fontAlgn="auto" hangingPunct="1">
              <a:spcBef>
                <a:spcPts val="0"/>
              </a:spcBef>
              <a:spcAft>
                <a:spcPts val="100"/>
              </a:spcAft>
              <a:defRPr/>
            </a:pPr>
            <a:r>
              <a:rPr lang="ru-RU" sz="1800" u="sng" kern="0" dirty="0" smtClean="0">
                <a:solidFill>
                  <a:sysClr val="windowText" lastClr="000000"/>
                </a:solidFill>
              </a:rPr>
              <a:t>Старый формат </a:t>
            </a:r>
            <a:endParaRPr lang="ru-RU" sz="1800" u="sng" kern="0" dirty="0">
              <a:solidFill>
                <a:sysClr val="windowText" lastClr="000000"/>
              </a:solidFill>
            </a:endParaRPr>
          </a:p>
        </p:txBody>
      </p:sp>
      <p:sp>
        <p:nvSpPr>
          <p:cNvPr id="27" name="Прямоугольник 17"/>
          <p:cNvSpPr>
            <a:spLocks noChangeArrowheads="1"/>
          </p:cNvSpPr>
          <p:nvPr/>
        </p:nvSpPr>
        <p:spPr bwMode="auto">
          <a:xfrm>
            <a:off x="4949701" y="651530"/>
            <a:ext cx="4284662" cy="368300"/>
          </a:xfrm>
          <a:prstGeom prst="rect">
            <a:avLst/>
          </a:prstGeom>
          <a:noFill/>
          <a:ln w="9525">
            <a:noFill/>
            <a:miter lim="800000"/>
            <a:headEnd/>
            <a:tailEnd/>
          </a:ln>
        </p:spPr>
        <p:txBody>
          <a:bodyPr>
            <a:spAutoFit/>
          </a:bodyPr>
          <a:lstStyle/>
          <a:p>
            <a:pPr algn="ctr" defTabSz="914400" eaLnBrk="1" fontAlgn="auto" hangingPunct="1">
              <a:spcBef>
                <a:spcPts val="0"/>
              </a:spcBef>
              <a:spcAft>
                <a:spcPts val="100"/>
              </a:spcAft>
              <a:defRPr/>
            </a:pPr>
            <a:r>
              <a:rPr lang="ru-RU" sz="1800" u="sng" kern="0" dirty="0">
                <a:solidFill>
                  <a:sysClr val="windowText" lastClr="000000"/>
                </a:solidFill>
              </a:rPr>
              <a:t>Новый формат</a:t>
            </a:r>
          </a:p>
        </p:txBody>
      </p:sp>
      <p:sp>
        <p:nvSpPr>
          <p:cNvPr id="28" name="Прямоугольник 5"/>
          <p:cNvSpPr>
            <a:spLocks noChangeArrowheads="1"/>
          </p:cNvSpPr>
          <p:nvPr/>
        </p:nvSpPr>
        <p:spPr bwMode="auto">
          <a:xfrm>
            <a:off x="341189" y="1155586"/>
            <a:ext cx="4124325" cy="542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eaLnBrk="1" fontAlgn="auto" hangingPunct="1">
              <a:lnSpc>
                <a:spcPct val="150000"/>
              </a:lnSpc>
              <a:spcBef>
                <a:spcPts val="0"/>
              </a:spcBef>
              <a:spcAft>
                <a:spcPts val="0"/>
              </a:spcAft>
              <a:defRPr/>
            </a:pPr>
            <a:r>
              <a:rPr lang="ru-RU" sz="1800" b="1" kern="0" dirty="0" smtClean="0">
                <a:solidFill>
                  <a:sysClr val="windowText" lastClr="000000"/>
                </a:solidFill>
              </a:rPr>
              <a:t>Раздел 1.</a:t>
            </a:r>
            <a:r>
              <a:rPr lang="ru-RU" sz="1800" kern="0" dirty="0" smtClean="0">
                <a:solidFill>
                  <a:sysClr val="windowText" lastClr="000000"/>
                </a:solidFill>
              </a:rPr>
              <a:t> П</a:t>
            </a:r>
            <a:r>
              <a:rPr lang="ru-RU" sz="1800" dirty="0" smtClean="0">
                <a:solidFill>
                  <a:schemeClr val="tx1"/>
                </a:solidFill>
              </a:rPr>
              <a:t>аспорт </a:t>
            </a:r>
            <a:r>
              <a:rPr lang="ru-RU" sz="1800" dirty="0">
                <a:solidFill>
                  <a:schemeClr val="tx1"/>
                </a:solidFill>
              </a:rPr>
              <a:t>(основные параметры); </a:t>
            </a:r>
            <a:br>
              <a:rPr lang="ru-RU" sz="1800" dirty="0">
                <a:solidFill>
                  <a:schemeClr val="tx1"/>
                </a:solidFill>
              </a:rPr>
            </a:br>
            <a:r>
              <a:rPr lang="ru-RU" sz="1800" b="1" kern="0" dirty="0">
                <a:solidFill>
                  <a:sysClr val="windowText" lastClr="000000"/>
                </a:solidFill>
              </a:rPr>
              <a:t>Раздел </a:t>
            </a:r>
            <a:r>
              <a:rPr lang="ru-RU" sz="1800" b="1" dirty="0" smtClean="0">
                <a:solidFill>
                  <a:schemeClr val="tx1"/>
                </a:solidFill>
              </a:rPr>
              <a:t>2</a:t>
            </a:r>
            <a:r>
              <a:rPr lang="ru-RU" sz="1800" dirty="0" smtClean="0">
                <a:solidFill>
                  <a:schemeClr val="tx1"/>
                </a:solidFill>
              </a:rPr>
              <a:t>. Анализ </a:t>
            </a:r>
            <a:r>
              <a:rPr lang="ru-RU" sz="1800" dirty="0">
                <a:solidFill>
                  <a:schemeClr val="tx1"/>
                </a:solidFill>
              </a:rPr>
              <a:t>текущей ситуации; </a:t>
            </a:r>
            <a:br>
              <a:rPr lang="ru-RU" sz="1800" dirty="0">
                <a:solidFill>
                  <a:schemeClr val="tx1"/>
                </a:solidFill>
              </a:rPr>
            </a:br>
            <a:r>
              <a:rPr lang="ru-RU" sz="1800" b="1" kern="0" dirty="0">
                <a:solidFill>
                  <a:sysClr val="windowText" lastClr="000000"/>
                </a:solidFill>
              </a:rPr>
              <a:t>Раздел </a:t>
            </a:r>
            <a:r>
              <a:rPr lang="ru-RU" sz="1800" b="1" dirty="0" smtClean="0">
                <a:solidFill>
                  <a:schemeClr val="tx1"/>
                </a:solidFill>
              </a:rPr>
              <a:t>3</a:t>
            </a:r>
            <a:r>
              <a:rPr lang="ru-RU" sz="1800" dirty="0" smtClean="0">
                <a:solidFill>
                  <a:schemeClr val="tx1"/>
                </a:solidFill>
              </a:rPr>
              <a:t>. Видение </a:t>
            </a:r>
            <a:r>
              <a:rPr lang="ru-RU" sz="1800" dirty="0">
                <a:solidFill>
                  <a:schemeClr val="tx1"/>
                </a:solidFill>
              </a:rPr>
              <a:t>развития региона; </a:t>
            </a:r>
            <a:br>
              <a:rPr lang="ru-RU" sz="1800" dirty="0">
                <a:solidFill>
                  <a:schemeClr val="tx1"/>
                </a:solidFill>
              </a:rPr>
            </a:br>
            <a:r>
              <a:rPr lang="ru-RU" sz="1800" b="1" kern="0" dirty="0">
                <a:solidFill>
                  <a:sysClr val="windowText" lastClr="000000"/>
                </a:solidFill>
              </a:rPr>
              <a:t>Раздел </a:t>
            </a:r>
            <a:r>
              <a:rPr lang="ru-RU" sz="1800" b="1" dirty="0" smtClean="0">
                <a:solidFill>
                  <a:schemeClr val="tx1"/>
                </a:solidFill>
              </a:rPr>
              <a:t>4</a:t>
            </a:r>
            <a:r>
              <a:rPr lang="ru-RU" sz="1800" dirty="0" smtClean="0">
                <a:solidFill>
                  <a:schemeClr val="tx1"/>
                </a:solidFill>
              </a:rPr>
              <a:t>. Основные </a:t>
            </a:r>
            <a:r>
              <a:rPr lang="ru-RU" sz="1800" dirty="0">
                <a:solidFill>
                  <a:schemeClr val="tx1"/>
                </a:solidFill>
              </a:rPr>
              <a:t>направления, цели, задачи, целевые индикаторы, показатели результатов и пути их достижения; </a:t>
            </a:r>
            <a:br>
              <a:rPr lang="ru-RU" sz="1800" dirty="0">
                <a:solidFill>
                  <a:schemeClr val="tx1"/>
                </a:solidFill>
              </a:rPr>
            </a:br>
            <a:r>
              <a:rPr lang="ru-RU" sz="1800" b="1" kern="0" dirty="0">
                <a:solidFill>
                  <a:sysClr val="windowText" lastClr="000000"/>
                </a:solidFill>
              </a:rPr>
              <a:t>Раздел </a:t>
            </a:r>
            <a:r>
              <a:rPr lang="ru-RU" sz="1800" b="1" dirty="0" smtClean="0">
                <a:solidFill>
                  <a:schemeClr val="tx1"/>
                </a:solidFill>
              </a:rPr>
              <a:t>5</a:t>
            </a:r>
            <a:r>
              <a:rPr lang="ru-RU" sz="1800" dirty="0" smtClean="0">
                <a:solidFill>
                  <a:schemeClr val="tx1"/>
                </a:solidFill>
              </a:rPr>
              <a:t>. Необходимые </a:t>
            </a:r>
            <a:r>
              <a:rPr lang="ru-RU" sz="1800" dirty="0">
                <a:solidFill>
                  <a:schemeClr val="tx1"/>
                </a:solidFill>
              </a:rPr>
              <a:t>ресурсы; </a:t>
            </a:r>
            <a:br>
              <a:rPr lang="ru-RU" sz="1800" dirty="0">
                <a:solidFill>
                  <a:schemeClr val="tx1"/>
                </a:solidFill>
              </a:rPr>
            </a:br>
            <a:r>
              <a:rPr lang="ru-RU" sz="1800" b="1" kern="0" dirty="0">
                <a:solidFill>
                  <a:sysClr val="windowText" lastClr="000000"/>
                </a:solidFill>
              </a:rPr>
              <a:t>Раздел </a:t>
            </a:r>
            <a:r>
              <a:rPr lang="ru-RU" sz="1800" b="1" dirty="0" smtClean="0">
                <a:solidFill>
                  <a:schemeClr val="tx1"/>
                </a:solidFill>
              </a:rPr>
              <a:t>6</a:t>
            </a:r>
            <a:r>
              <a:rPr lang="ru-RU" sz="1800" dirty="0" smtClean="0">
                <a:solidFill>
                  <a:schemeClr val="tx1"/>
                </a:solidFill>
              </a:rPr>
              <a:t>. Управление </a:t>
            </a:r>
            <a:r>
              <a:rPr lang="ru-RU" sz="1800" dirty="0">
                <a:solidFill>
                  <a:schemeClr val="tx1"/>
                </a:solidFill>
              </a:rPr>
              <a:t>программой. </a:t>
            </a:r>
            <a:r>
              <a:rPr lang="ru-RU" sz="1500" dirty="0">
                <a:solidFill>
                  <a:schemeClr val="tx1"/>
                </a:solidFill>
              </a:rPr>
              <a:t/>
            </a:r>
            <a:br>
              <a:rPr lang="ru-RU" sz="1500" dirty="0">
                <a:solidFill>
                  <a:schemeClr val="tx1"/>
                </a:solidFill>
              </a:rPr>
            </a:br>
            <a:endParaRPr lang="ru-RU" sz="1500" i="1" kern="0" dirty="0">
              <a:solidFill>
                <a:schemeClr val="tx1"/>
              </a:solidFill>
              <a:cs typeface="Times New Roman" pitchFamily="18" charset="0"/>
            </a:endParaRPr>
          </a:p>
        </p:txBody>
      </p:sp>
      <p:sp>
        <p:nvSpPr>
          <p:cNvPr id="29" name="Прямоугольник 11"/>
          <p:cNvSpPr>
            <a:spLocks noChangeArrowheads="1"/>
          </p:cNvSpPr>
          <p:nvPr/>
        </p:nvSpPr>
        <p:spPr bwMode="auto">
          <a:xfrm>
            <a:off x="5166395" y="1155586"/>
            <a:ext cx="4539927"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ru-RU" sz="1800" b="1" kern="0" dirty="0">
                <a:solidFill>
                  <a:sysClr val="windowText" lastClr="000000"/>
                </a:solidFill>
              </a:rPr>
              <a:t>Раздел 1. </a:t>
            </a:r>
            <a:r>
              <a:rPr lang="ru-RU" sz="1800" kern="0" dirty="0" smtClean="0">
                <a:solidFill>
                  <a:sysClr val="windowText" lastClr="000000"/>
                </a:solidFill>
              </a:rPr>
              <a:t>П</a:t>
            </a:r>
            <a:r>
              <a:rPr lang="ru-RU" sz="1800" dirty="0" smtClean="0">
                <a:solidFill>
                  <a:schemeClr val="tx1"/>
                </a:solidFill>
              </a:rPr>
              <a:t>аспорт </a:t>
            </a:r>
            <a:r>
              <a:rPr lang="ru-RU" sz="1800" dirty="0">
                <a:solidFill>
                  <a:schemeClr val="tx1"/>
                </a:solidFill>
              </a:rPr>
              <a:t>(основные характеристики); </a:t>
            </a:r>
          </a:p>
          <a:p>
            <a:pPr>
              <a:lnSpc>
                <a:spcPct val="150000"/>
              </a:lnSpc>
            </a:pPr>
            <a:r>
              <a:rPr lang="ru-RU" sz="1800" b="1" kern="0" dirty="0">
                <a:solidFill>
                  <a:sysClr val="windowText" lastClr="000000"/>
                </a:solidFill>
              </a:rPr>
              <a:t>Раздел </a:t>
            </a:r>
            <a:r>
              <a:rPr lang="ru-RU" sz="1800" b="1" dirty="0" smtClean="0">
                <a:solidFill>
                  <a:schemeClr val="tx1"/>
                </a:solidFill>
              </a:rPr>
              <a:t>2</a:t>
            </a:r>
            <a:r>
              <a:rPr lang="ru-RU" sz="1800" dirty="0" smtClean="0">
                <a:solidFill>
                  <a:schemeClr val="tx1"/>
                </a:solidFill>
              </a:rPr>
              <a:t>. Анализ </a:t>
            </a:r>
            <a:r>
              <a:rPr lang="ru-RU" sz="1800" dirty="0">
                <a:solidFill>
                  <a:schemeClr val="tx1"/>
                </a:solidFill>
              </a:rPr>
              <a:t>текущей ситуации; </a:t>
            </a:r>
          </a:p>
          <a:p>
            <a:pPr>
              <a:lnSpc>
                <a:spcPct val="150000"/>
              </a:lnSpc>
            </a:pPr>
            <a:r>
              <a:rPr lang="ru-RU" sz="1800" b="1" kern="0" dirty="0" smtClean="0">
                <a:solidFill>
                  <a:sysClr val="windowText" lastClr="000000"/>
                </a:solidFill>
              </a:rPr>
              <a:t>Исключен </a:t>
            </a:r>
            <a:r>
              <a:rPr lang="ru-RU" sz="1800" kern="0" dirty="0" smtClean="0">
                <a:solidFill>
                  <a:sysClr val="windowText" lastClr="000000"/>
                </a:solidFill>
              </a:rPr>
              <a:t>(отражается в разделе 3)</a:t>
            </a:r>
          </a:p>
          <a:p>
            <a:pPr>
              <a:lnSpc>
                <a:spcPct val="150000"/>
              </a:lnSpc>
            </a:pPr>
            <a:r>
              <a:rPr lang="ru-RU" sz="1800" b="1" kern="0" dirty="0" smtClean="0">
                <a:solidFill>
                  <a:sysClr val="windowText" lastClr="000000"/>
                </a:solidFill>
              </a:rPr>
              <a:t>Раздел</a:t>
            </a:r>
            <a:r>
              <a:rPr lang="ru-RU" sz="1800" kern="0" dirty="0" smtClean="0">
                <a:solidFill>
                  <a:sysClr val="windowText" lastClr="000000"/>
                </a:solidFill>
              </a:rPr>
              <a:t> </a:t>
            </a:r>
            <a:r>
              <a:rPr lang="ru-RU" sz="1800" b="1" dirty="0" smtClean="0">
                <a:solidFill>
                  <a:schemeClr val="tx1"/>
                </a:solidFill>
              </a:rPr>
              <a:t>3</a:t>
            </a:r>
            <a:r>
              <a:rPr lang="ru-RU" sz="1800" dirty="0" smtClean="0">
                <a:solidFill>
                  <a:schemeClr val="tx1"/>
                </a:solidFill>
              </a:rPr>
              <a:t>. Основные </a:t>
            </a:r>
            <a:r>
              <a:rPr lang="ru-RU" sz="1800" dirty="0">
                <a:solidFill>
                  <a:schemeClr val="tx1"/>
                </a:solidFill>
              </a:rPr>
              <a:t>направления, цели, целевые индикаторы и пути их </a:t>
            </a:r>
            <a:r>
              <a:rPr lang="ru-RU" sz="1800" dirty="0" smtClean="0">
                <a:solidFill>
                  <a:schemeClr val="tx1"/>
                </a:solidFill>
              </a:rPr>
              <a:t>достижения (</a:t>
            </a:r>
            <a:r>
              <a:rPr lang="ru-RU" sz="1800" i="1" dirty="0" smtClean="0">
                <a:solidFill>
                  <a:schemeClr val="tx1"/>
                </a:solidFill>
              </a:rPr>
              <a:t>исключены задачи, показатели результатов)</a:t>
            </a:r>
            <a:r>
              <a:rPr lang="ru-RU" sz="1800" dirty="0" smtClean="0">
                <a:solidFill>
                  <a:schemeClr val="tx1"/>
                </a:solidFill>
              </a:rPr>
              <a:t>;</a:t>
            </a:r>
          </a:p>
          <a:p>
            <a:pPr>
              <a:lnSpc>
                <a:spcPct val="150000"/>
              </a:lnSpc>
            </a:pPr>
            <a:endParaRPr lang="ru-RU" sz="1800" b="1" kern="0" dirty="0" smtClean="0">
              <a:solidFill>
                <a:sysClr val="windowText" lastClr="000000"/>
              </a:solidFill>
            </a:endParaRPr>
          </a:p>
          <a:p>
            <a:pPr>
              <a:lnSpc>
                <a:spcPct val="150000"/>
              </a:lnSpc>
            </a:pPr>
            <a:endParaRPr lang="ru-RU" sz="1800" b="1" kern="0" dirty="0" smtClean="0">
              <a:solidFill>
                <a:sysClr val="windowText" lastClr="000000"/>
              </a:solidFill>
            </a:endParaRPr>
          </a:p>
          <a:p>
            <a:pPr>
              <a:lnSpc>
                <a:spcPct val="150000"/>
              </a:lnSpc>
            </a:pPr>
            <a:r>
              <a:rPr lang="ru-RU" sz="1800" b="1" kern="0" dirty="0" smtClean="0">
                <a:solidFill>
                  <a:sysClr val="windowText" lastClr="000000"/>
                </a:solidFill>
              </a:rPr>
              <a:t>Раздел </a:t>
            </a:r>
            <a:r>
              <a:rPr lang="ru-RU" sz="1800" b="1" dirty="0" smtClean="0">
                <a:solidFill>
                  <a:schemeClr val="tx1"/>
                </a:solidFill>
              </a:rPr>
              <a:t>4.</a:t>
            </a:r>
            <a:r>
              <a:rPr lang="ru-RU" sz="1800" dirty="0" smtClean="0">
                <a:solidFill>
                  <a:schemeClr val="tx1"/>
                </a:solidFill>
              </a:rPr>
              <a:t> Необходимые </a:t>
            </a:r>
            <a:r>
              <a:rPr lang="ru-RU" sz="1800" dirty="0">
                <a:solidFill>
                  <a:schemeClr val="tx1"/>
                </a:solidFill>
              </a:rPr>
              <a:t>ресурсы. </a:t>
            </a:r>
            <a:endParaRPr lang="ru-RU" sz="1800" dirty="0" smtClean="0">
              <a:solidFill>
                <a:schemeClr val="tx1"/>
              </a:solidFill>
            </a:endParaRPr>
          </a:p>
          <a:p>
            <a:pPr>
              <a:lnSpc>
                <a:spcPct val="150000"/>
              </a:lnSpc>
            </a:pPr>
            <a:r>
              <a:rPr lang="ru-RU" sz="1800" b="1" dirty="0" smtClean="0">
                <a:solidFill>
                  <a:schemeClr val="tx1"/>
                </a:solidFill>
                <a:effectLst/>
              </a:rPr>
              <a:t>Исключен</a:t>
            </a:r>
            <a:endParaRPr lang="ru-RU" sz="1800" b="1" dirty="0">
              <a:solidFill>
                <a:schemeClr val="tx1"/>
              </a:solidFill>
              <a:effectLst/>
            </a:endParaRPr>
          </a:p>
        </p:txBody>
      </p:sp>
      <p:sp>
        <p:nvSpPr>
          <p:cNvPr id="16" name="Rectangle 8"/>
          <p:cNvSpPr>
            <a:spLocks noChangeArrowheads="1"/>
          </p:cNvSpPr>
          <p:nvPr/>
        </p:nvSpPr>
        <p:spPr bwMode="auto">
          <a:xfrm>
            <a:off x="489298" y="-27383"/>
            <a:ext cx="941829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000" b="1" dirty="0">
              <a:solidFill>
                <a:srgbClr val="558ED5"/>
              </a:solidFill>
              <a:latin typeface="Arial" charset="0"/>
              <a:cs typeface="Arial" charset="0"/>
            </a:endParaRP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Изменение структуры </a:t>
            </a:r>
            <a:r>
              <a:rPr lang="ru-RU" sz="2000" b="1" dirty="0" smtClean="0">
                <a:solidFill>
                  <a:srgbClr val="558ED5"/>
                </a:solidFill>
                <a:latin typeface="Arial" charset="0"/>
                <a:cs typeface="Arial" charset="0"/>
              </a:rPr>
              <a:t>программы развития территории</a:t>
            </a:r>
            <a:endParaRPr lang="ru-RU" sz="2000" b="1" dirty="0">
              <a:solidFill>
                <a:srgbClr val="558ED5"/>
              </a:solidFill>
              <a:latin typeface="Arial" charset="0"/>
              <a:cs typeface="Arial" charset="0"/>
            </a:endParaRP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000" b="1" dirty="0">
              <a:solidFill>
                <a:srgbClr val="558ED5"/>
              </a:solidFill>
              <a:latin typeface="Arial" charset="0"/>
              <a:cs typeface="Arial" charset="0"/>
            </a:endParaRPr>
          </a:p>
        </p:txBody>
      </p:sp>
      <p:sp>
        <p:nvSpPr>
          <p:cNvPr id="17" name="Прямоугольник 16"/>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Прямоугольник 17"/>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20" name="Номер слайда 1"/>
          <p:cNvSpPr txBox="1">
            <a:spLocks/>
          </p:cNvSpPr>
          <p:nvPr/>
        </p:nvSpPr>
        <p:spPr bwMode="auto">
          <a:xfrm>
            <a:off x="9274274"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11</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763145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443552074"/>
              </p:ext>
            </p:extLst>
          </p:nvPr>
        </p:nvGraphicFramePr>
        <p:xfrm>
          <a:off x="129259" y="828264"/>
          <a:ext cx="9592811" cy="5121020"/>
        </p:xfrm>
        <a:graphic>
          <a:graphicData uri="http://schemas.openxmlformats.org/drawingml/2006/table">
            <a:tbl>
              <a:tblPr/>
              <a:tblGrid>
                <a:gridCol w="508276"/>
                <a:gridCol w="2444051"/>
                <a:gridCol w="938003"/>
                <a:gridCol w="1078221"/>
                <a:gridCol w="1080120"/>
                <a:gridCol w="1224136"/>
                <a:gridCol w="1181764"/>
                <a:gridCol w="1138240"/>
              </a:tblGrid>
              <a:tr h="287460">
                <a:tc rowSpan="3">
                  <a:txBody>
                    <a:bodyPr/>
                    <a:lstStyle/>
                    <a:p>
                      <a:pPr algn="ctr" fontAlgn="ctr"/>
                      <a:r>
                        <a:rPr lang="ru-RU" sz="1200" b="1" i="0" u="none" strike="noStrike" dirty="0" smtClean="0">
                          <a:solidFill>
                            <a:srgbClr val="000000"/>
                          </a:solidFill>
                          <a:effectLst/>
                          <a:latin typeface="+mn-lt"/>
                        </a:rPr>
                        <a:t>№</a:t>
                      </a:r>
                      <a:endParaRPr lang="ru-RU" sz="1200" b="1" i="0" u="none" strike="noStrike" dirty="0">
                        <a:solidFill>
                          <a:srgbClr val="000000"/>
                        </a:solidFill>
                        <a:effectLst/>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200" b="1" i="0" u="none" strike="noStrike" dirty="0" smtClean="0">
                          <a:solidFill>
                            <a:srgbClr val="000000"/>
                          </a:solidFill>
                          <a:effectLst/>
                          <a:latin typeface="+mn-lt"/>
                          <a:cs typeface="Arial" pitchFamily="34" charset="0"/>
                        </a:rPr>
                        <a:t>Наименование области</a:t>
                      </a:r>
                      <a:endParaRPr lang="ru-RU" sz="1200" b="1"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ru-RU" sz="1200" b="1" i="0" u="none" strike="noStrike" dirty="0" smtClean="0">
                          <a:solidFill>
                            <a:srgbClr val="000000"/>
                          </a:solidFill>
                          <a:effectLst/>
                          <a:latin typeface="+mn-lt"/>
                          <a:cs typeface="Arial" pitchFamily="34" charset="0"/>
                        </a:rPr>
                        <a:t>Программа развития территории</a:t>
                      </a:r>
                      <a:endParaRPr lang="ru-RU" sz="1200" b="1"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326850">
                <a:tc vMerge="1">
                  <a:txBody>
                    <a:bodyPr/>
                    <a:lstStyle/>
                    <a:p>
                      <a:pPr algn="ctr" fontAlgn="ctr"/>
                      <a:endParaRPr lang="ru-RU" sz="1200" b="1" i="0" u="none" strike="noStrike" dirty="0">
                        <a:solidFill>
                          <a:srgbClr val="000000"/>
                        </a:solidFill>
                        <a:effectLst/>
                        <a:latin typeface="Arial"/>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200" b="1" i="0" u="none" strike="noStrike" dirty="0">
                        <a:solidFill>
                          <a:srgbClr val="000000"/>
                        </a:solidFill>
                        <a:effectLst/>
                        <a:latin typeface="Arial" pitchFamily="34" charset="0"/>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a:solidFill>
                            <a:srgbClr val="000000"/>
                          </a:solidFill>
                          <a:effectLst/>
                          <a:latin typeface="+mn-lt"/>
                          <a:cs typeface="Arial" pitchFamily="34" charset="0"/>
                        </a:rPr>
                        <a:t>Целевые индикаторы </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1" i="0" u="none" strike="noStrike" dirty="0">
                          <a:solidFill>
                            <a:srgbClr val="000000"/>
                          </a:solidFill>
                          <a:effectLst/>
                          <a:latin typeface="+mn-lt"/>
                          <a:cs typeface="Arial" pitchFamily="34" charset="0"/>
                        </a:rPr>
                        <a:t>Задачи</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1" i="0" u="none" strike="noStrike" dirty="0">
                          <a:solidFill>
                            <a:srgbClr val="000000"/>
                          </a:solidFill>
                          <a:effectLst/>
                          <a:latin typeface="+mn-lt"/>
                          <a:cs typeface="Arial" pitchFamily="34" charset="0"/>
                        </a:rPr>
                        <a:t>ППР</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366837">
                <a:tc vMerge="1">
                  <a:txBody>
                    <a:bodyPr/>
                    <a:lstStyle/>
                    <a:p>
                      <a:endParaRPr lang="ru-RU"/>
                    </a:p>
                  </a:txBody>
                  <a:tcPr/>
                </a:tc>
                <a:tc vMerge="1">
                  <a:txBody>
                    <a:bodyPr/>
                    <a:lstStyle/>
                    <a:p>
                      <a:endParaRPr lang="ru-RU"/>
                    </a:p>
                  </a:txBody>
                  <a:tcPr/>
                </a:tc>
                <a:tc>
                  <a:txBody>
                    <a:bodyPr/>
                    <a:lstStyle/>
                    <a:p>
                      <a:pPr algn="ctr" fontAlgn="b"/>
                      <a:r>
                        <a:rPr lang="ru-RU" sz="1200" b="1" i="0" u="none" strike="noStrike" dirty="0">
                          <a:solidFill>
                            <a:srgbClr val="000000"/>
                          </a:solidFill>
                          <a:effectLst/>
                          <a:latin typeface="+mn-lt"/>
                          <a:cs typeface="Arial" pitchFamily="34" charset="0"/>
                        </a:rPr>
                        <a:t>старый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mn-lt"/>
                          <a:cs typeface="Arial" pitchFamily="34" charset="0"/>
                        </a:rPr>
                        <a:t>новый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mn-lt"/>
                          <a:cs typeface="Arial" pitchFamily="34" charset="0"/>
                        </a:rPr>
                        <a:t>старый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mn-lt"/>
                          <a:cs typeface="Arial" pitchFamily="34" charset="0"/>
                        </a:rPr>
                        <a:t>новый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mn-lt"/>
                          <a:cs typeface="Arial" pitchFamily="34" charset="0"/>
                        </a:rPr>
                        <a:t>старый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mn-lt"/>
                          <a:cs typeface="Arial" pitchFamily="34" charset="0"/>
                        </a:rPr>
                        <a:t>новый формат</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a:solidFill>
                            <a:srgbClr val="000000"/>
                          </a:solidFill>
                          <a:effectLst/>
                          <a:latin typeface="+mn-lt"/>
                        </a:rPr>
                        <a:t>1</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err="1" smtClean="0">
                          <a:solidFill>
                            <a:srgbClr val="000000"/>
                          </a:solidFill>
                          <a:effectLst/>
                          <a:latin typeface="+mn-lt"/>
                          <a:cs typeface="Arial" pitchFamily="34" charset="0"/>
                        </a:rPr>
                        <a:t>Акмолинская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47</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117</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54</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127</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a:solidFill>
                            <a:srgbClr val="000000"/>
                          </a:solidFill>
                          <a:effectLst/>
                          <a:latin typeface="+mn-lt"/>
                        </a:rPr>
                        <a:t>2</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mn-lt"/>
                          <a:cs typeface="Arial" pitchFamily="34" charset="0"/>
                        </a:rPr>
                        <a:t>Актюбинская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42</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86</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37</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87</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a:solidFill>
                            <a:srgbClr val="000000"/>
                          </a:solidFill>
                          <a:effectLst/>
                          <a:latin typeface="+mn-lt"/>
                        </a:rPr>
                        <a:t>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err="1" smtClean="0">
                          <a:solidFill>
                            <a:srgbClr val="000000"/>
                          </a:solidFill>
                          <a:effectLst/>
                          <a:latin typeface="+mn-lt"/>
                          <a:cs typeface="Arial" pitchFamily="34" charset="0"/>
                        </a:rPr>
                        <a:t>Алматинская</a:t>
                      </a:r>
                      <a:r>
                        <a:rPr lang="ru-RU" sz="1200" b="0" i="0" u="none" strike="noStrike" dirty="0" smtClean="0">
                          <a:solidFill>
                            <a:srgbClr val="000000"/>
                          </a:solidFill>
                          <a:effectLst/>
                          <a:latin typeface="+mn-lt"/>
                          <a:cs typeface="Arial" pitchFamily="34" charset="0"/>
                        </a:rPr>
                        <a:t> </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40</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108</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36</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123</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a:solidFill>
                            <a:srgbClr val="000000"/>
                          </a:solidFill>
                          <a:effectLst/>
                          <a:latin typeface="+mn-lt"/>
                        </a:rPr>
                        <a:t>4</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err="1" smtClean="0">
                          <a:solidFill>
                            <a:srgbClr val="000000"/>
                          </a:solidFill>
                          <a:effectLst/>
                          <a:latin typeface="+mn-lt"/>
                          <a:cs typeface="Arial" pitchFamily="34" charset="0"/>
                        </a:rPr>
                        <a:t>Атырауская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44</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108</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48</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119</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837">
                <a:tc>
                  <a:txBody>
                    <a:bodyPr/>
                    <a:lstStyle/>
                    <a:p>
                      <a:pPr algn="ctr" fontAlgn="ctr"/>
                      <a:r>
                        <a:rPr lang="ru-RU" sz="1200" b="0" i="0" u="none" strike="noStrike">
                          <a:solidFill>
                            <a:srgbClr val="000000"/>
                          </a:solidFill>
                          <a:effectLst/>
                          <a:latin typeface="+mn-lt"/>
                        </a:rPr>
                        <a:t>5</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err="1" smtClean="0">
                          <a:solidFill>
                            <a:srgbClr val="000000"/>
                          </a:solidFill>
                          <a:effectLst/>
                          <a:latin typeface="+mn-lt"/>
                          <a:cs typeface="Arial" pitchFamily="34" charset="0"/>
                        </a:rPr>
                        <a:t>Восточно</a:t>
                      </a:r>
                      <a:r>
                        <a:rPr lang="ru-RU" sz="1200" b="0" i="0" u="none" strike="noStrike" dirty="0" smtClean="0">
                          <a:solidFill>
                            <a:srgbClr val="000000"/>
                          </a:solidFill>
                          <a:effectLst/>
                          <a:latin typeface="+mn-lt"/>
                          <a:cs typeface="Arial" pitchFamily="34" charset="0"/>
                        </a:rPr>
                        <a:t>- Казахстанская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46</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109</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54</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147</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a:solidFill>
                            <a:srgbClr val="000000"/>
                          </a:solidFill>
                          <a:effectLst/>
                          <a:latin typeface="+mn-lt"/>
                        </a:rPr>
                        <a:t>6</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err="1" smtClean="0">
                          <a:solidFill>
                            <a:srgbClr val="000000"/>
                          </a:solidFill>
                          <a:effectLst/>
                          <a:latin typeface="+mn-lt"/>
                          <a:cs typeface="Arial" pitchFamily="34" charset="0"/>
                        </a:rPr>
                        <a:t>Жамбылская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50</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110</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38</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134</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011">
                <a:tc>
                  <a:txBody>
                    <a:bodyPr/>
                    <a:lstStyle/>
                    <a:p>
                      <a:pPr algn="ctr" fontAlgn="ctr"/>
                      <a:r>
                        <a:rPr lang="ru-RU" sz="1200" b="0" i="0" u="none" strike="noStrike">
                          <a:solidFill>
                            <a:srgbClr val="000000"/>
                          </a:solidFill>
                          <a:effectLst/>
                          <a:latin typeface="+mn-lt"/>
                        </a:rPr>
                        <a:t>7</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b="0" i="0" u="none" strike="noStrike" dirty="0" err="1" smtClean="0">
                          <a:solidFill>
                            <a:srgbClr val="000000"/>
                          </a:solidFill>
                          <a:effectLst/>
                          <a:latin typeface="+mn-lt"/>
                          <a:cs typeface="Arial" pitchFamily="34" charset="0"/>
                        </a:rPr>
                        <a:t>Западно</a:t>
                      </a:r>
                      <a:r>
                        <a:rPr lang="ru-RU" sz="1200" b="0" i="0" u="none" strike="noStrike" dirty="0" smtClean="0">
                          <a:solidFill>
                            <a:srgbClr val="000000"/>
                          </a:solidFill>
                          <a:effectLst/>
                          <a:latin typeface="+mn-lt"/>
                          <a:cs typeface="Arial" pitchFamily="34" charset="0"/>
                        </a:rPr>
                        <a:t>- Казахстанская</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39</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105</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36</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87</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a:solidFill>
                            <a:srgbClr val="000000"/>
                          </a:solidFill>
                          <a:effectLst/>
                          <a:latin typeface="+mn-lt"/>
                        </a:rPr>
                        <a:t>8</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mn-lt"/>
                          <a:cs typeface="Arial" pitchFamily="34" charset="0"/>
                        </a:rPr>
                        <a:t>Карагандинская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54</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130</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48</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146</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dirty="0" smtClean="0">
                          <a:solidFill>
                            <a:srgbClr val="000000"/>
                          </a:solidFill>
                          <a:effectLst/>
                          <a:latin typeface="+mn-lt"/>
                        </a:rPr>
                        <a:t>9</a:t>
                      </a:r>
                      <a:endParaRPr lang="ru-RU" sz="1200" b="0" i="0" u="none" strike="noStrike" dirty="0">
                        <a:solidFill>
                          <a:srgbClr val="000000"/>
                        </a:solidFill>
                        <a:effectLst/>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kk-KZ" sz="1200" b="0" i="0" u="none" strike="noStrike" baseline="0" dirty="0" smtClean="0">
                          <a:solidFill>
                            <a:srgbClr val="000000"/>
                          </a:solidFill>
                          <a:effectLst/>
                          <a:latin typeface="+mn-lt"/>
                          <a:cs typeface="Arial" pitchFamily="34" charset="0"/>
                        </a:rPr>
                        <a:t>Костанайская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42</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109</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50</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115</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dirty="0">
                          <a:solidFill>
                            <a:srgbClr val="000000"/>
                          </a:solidFill>
                          <a:effectLst/>
                          <a:latin typeface="+mn-lt"/>
                        </a:rPr>
                        <a:t>10</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kk-KZ" sz="1200" b="0" i="0" u="none" strike="noStrike" dirty="0" smtClean="0">
                          <a:solidFill>
                            <a:srgbClr val="000000"/>
                          </a:solidFill>
                          <a:effectLst/>
                          <a:latin typeface="+mn-lt"/>
                          <a:cs typeface="Arial" pitchFamily="34" charset="0"/>
                        </a:rPr>
                        <a:t>Кызылординская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39</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112</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18</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110</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algn="ctr" fontAlgn="ctr"/>
                      <a:r>
                        <a:rPr lang="ru-RU" sz="1200" b="0" i="0" u="none" strike="noStrike" dirty="0">
                          <a:solidFill>
                            <a:srgbClr val="000000"/>
                          </a:solidFill>
                          <a:effectLst/>
                          <a:latin typeface="+mn-lt"/>
                        </a:rPr>
                        <a:t>11</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err="1" smtClean="0">
                          <a:solidFill>
                            <a:srgbClr val="000000"/>
                          </a:solidFill>
                          <a:effectLst/>
                          <a:latin typeface="+mn-lt"/>
                          <a:cs typeface="Arial" pitchFamily="34" charset="0"/>
                        </a:rPr>
                        <a:t>Мангистауская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61</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128</a:t>
                      </a:r>
                      <a:endParaRPr lang="ru-RU" sz="1200"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32</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101</a:t>
                      </a:r>
                      <a:endParaRPr lang="ru-RU" sz="1200"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160">
                <a:tc>
                  <a:txBody>
                    <a:bodyPr/>
                    <a:lstStyle/>
                    <a:p>
                      <a:pPr algn="ctr" fontAlgn="ctr"/>
                      <a:r>
                        <a:rPr lang="ru-RU" sz="1200" b="0" i="0" u="none" strike="noStrike" dirty="0">
                          <a:solidFill>
                            <a:srgbClr val="000000"/>
                          </a:solidFill>
                          <a:effectLst/>
                          <a:latin typeface="+mn-lt"/>
                        </a:rPr>
                        <a:t>12</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mn-lt"/>
                          <a:cs typeface="Arial" pitchFamily="34" charset="0"/>
                        </a:rPr>
                        <a:t>Павлодарская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51</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112</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45</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154</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60">
                <a:tc>
                  <a:txBody>
                    <a:bodyPr/>
                    <a:lstStyle/>
                    <a:p>
                      <a:pPr algn="ctr" fontAlgn="ctr"/>
                      <a:r>
                        <a:rPr lang="ru-RU" sz="1200" b="0" i="0" u="none" strike="noStrike" dirty="0">
                          <a:solidFill>
                            <a:srgbClr val="000000"/>
                          </a:solidFill>
                          <a:effectLst/>
                          <a:latin typeface="+mn-lt"/>
                        </a:rPr>
                        <a:t>13</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mn-lt"/>
                          <a:cs typeface="Arial" pitchFamily="34" charset="0"/>
                        </a:rPr>
                        <a:t>Северо-Казахстанская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45</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110</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48</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104</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60">
                <a:tc>
                  <a:txBody>
                    <a:bodyPr/>
                    <a:lstStyle/>
                    <a:p>
                      <a:pPr algn="ctr" fontAlgn="ctr"/>
                      <a:r>
                        <a:rPr lang="ru-RU" sz="1200" b="0" i="0" u="none" strike="noStrike" dirty="0">
                          <a:solidFill>
                            <a:srgbClr val="000000"/>
                          </a:solidFill>
                          <a:effectLst/>
                          <a:latin typeface="+mn-lt"/>
                        </a:rPr>
                        <a:t>14</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mn-lt"/>
                          <a:cs typeface="Arial" pitchFamily="34" charset="0"/>
                        </a:rPr>
                        <a:t>Южно-</a:t>
                      </a:r>
                      <a:r>
                        <a:rPr lang="ru-RU" sz="1200" b="0" i="0" u="none" strike="noStrike" baseline="0" dirty="0" smtClean="0">
                          <a:solidFill>
                            <a:srgbClr val="000000"/>
                          </a:solidFill>
                          <a:effectLst/>
                          <a:latin typeface="+mn-lt"/>
                          <a:cs typeface="Arial" pitchFamily="34" charset="0"/>
                        </a:rPr>
                        <a:t> Казахстанская</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51</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93</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19</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142</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marL="0" algn="ctr" defTabSz="914400" rtl="0" eaLnBrk="1" fontAlgn="ctr" latinLnBrk="0" hangingPunct="1"/>
                      <a:r>
                        <a:rPr lang="ru-RU" sz="1200" b="0" i="0" u="none" strike="noStrike" kern="1200" dirty="0" smtClean="0">
                          <a:solidFill>
                            <a:srgbClr val="000000"/>
                          </a:solidFill>
                          <a:effectLst/>
                          <a:latin typeface="+mn-lt"/>
                          <a:ea typeface="+mn-ea"/>
                          <a:cs typeface="+mn-cs"/>
                        </a:rPr>
                        <a:t>15</a:t>
                      </a:r>
                      <a:endParaRPr lang="ru-RU" sz="1200" b="0" i="0" u="none" strike="noStrike" kern="1200" dirty="0">
                        <a:solidFill>
                          <a:srgbClr val="000000"/>
                        </a:solidFill>
                        <a:effectLst/>
                        <a:latin typeface="+mn-lt"/>
                        <a:ea typeface="+mn-ea"/>
                        <a:cs typeface="+mn-cs"/>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mn-lt"/>
                          <a:cs typeface="Arial" pitchFamily="34" charset="0"/>
                        </a:rPr>
                        <a:t>г. </a:t>
                      </a:r>
                      <a:r>
                        <a:rPr lang="ru-RU" sz="1200" b="0" i="0" u="none" strike="noStrike" baseline="0" dirty="0" smtClean="0">
                          <a:solidFill>
                            <a:srgbClr val="000000"/>
                          </a:solidFill>
                          <a:effectLst/>
                          <a:latin typeface="+mn-lt"/>
                          <a:cs typeface="Arial" pitchFamily="34" charset="0"/>
                        </a:rPr>
                        <a:t> </a:t>
                      </a:r>
                      <a:r>
                        <a:rPr lang="ru-RU" sz="1200" b="0" i="0" u="none" strike="noStrike" dirty="0" smtClean="0">
                          <a:solidFill>
                            <a:srgbClr val="000000"/>
                          </a:solidFill>
                          <a:effectLst/>
                          <a:latin typeface="+mn-lt"/>
                          <a:cs typeface="Arial" pitchFamily="34" charset="0"/>
                        </a:rPr>
                        <a:t>Астана </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45</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118</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24</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123</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a:txBody>
                    <a:bodyPr/>
                    <a:lstStyle/>
                    <a:p>
                      <a:pPr marL="0" algn="ctr" defTabSz="914400" rtl="0" eaLnBrk="1" fontAlgn="ctr" latinLnBrk="0" hangingPunct="1"/>
                      <a:r>
                        <a:rPr lang="ru-RU" sz="1200" b="0" i="0" u="none" strike="noStrike" kern="1200" dirty="0" smtClean="0">
                          <a:solidFill>
                            <a:srgbClr val="000000"/>
                          </a:solidFill>
                          <a:effectLst/>
                          <a:latin typeface="+mn-lt"/>
                          <a:ea typeface="+mn-ea"/>
                          <a:cs typeface="+mn-cs"/>
                        </a:rPr>
                        <a:t>16</a:t>
                      </a:r>
                      <a:endParaRPr lang="ru-RU" sz="1200" b="0" i="0" u="none" strike="noStrike" kern="1200" dirty="0">
                        <a:solidFill>
                          <a:srgbClr val="000000"/>
                        </a:solidFill>
                        <a:effectLst/>
                        <a:latin typeface="+mn-lt"/>
                        <a:ea typeface="+mn-ea"/>
                        <a:cs typeface="+mn-cs"/>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effectLst/>
                          <a:latin typeface="+mn-lt"/>
                          <a:cs typeface="Arial" pitchFamily="34" charset="0"/>
                        </a:rPr>
                        <a:t>г. </a:t>
                      </a:r>
                      <a:r>
                        <a:rPr lang="ru-RU" sz="1200" b="0" i="0" u="none" strike="noStrike" dirty="0" err="1" smtClean="0">
                          <a:solidFill>
                            <a:srgbClr val="000000"/>
                          </a:solidFill>
                          <a:effectLst/>
                          <a:latin typeface="+mn-lt"/>
                          <a:cs typeface="Arial" pitchFamily="34" charset="0"/>
                        </a:rPr>
                        <a:t>Алматы</a:t>
                      </a:r>
                      <a:endParaRPr lang="ru-RU" sz="1200" b="0" i="0" u="none" strike="noStrike" dirty="0">
                        <a:solidFill>
                          <a:srgbClr val="000000"/>
                        </a:solidFill>
                        <a:effectLst/>
                        <a:latin typeface="+mn-lt"/>
                        <a:cs typeface="Arial" pitchFamily="34" charset="0"/>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37</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latin typeface="+mn-lt"/>
                        </a:rPr>
                        <a:t>85</a:t>
                      </a:r>
                      <a:endParaRPr lang="ru-RU" sz="1200" dirty="0">
                        <a:latin typeface="+mn-lt"/>
                      </a:endParaRP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26</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dirty="0" smtClean="0"/>
                        <a:t>69</a:t>
                      </a:r>
                      <a:endParaRPr lang="ru-RU" sz="1200" dirty="0"/>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mn-lt"/>
                          <a:cs typeface="Arial" pitchFamily="34" charset="0"/>
                        </a:rPr>
                        <a:t>-</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258">
                <a:tc gridSpan="2">
                  <a:txBody>
                    <a:bodyPr/>
                    <a:lstStyle/>
                    <a:p>
                      <a:pPr algn="ctr" fontAlgn="b"/>
                      <a:r>
                        <a:rPr lang="ru-RU" sz="1200" b="1" i="0" u="none" strike="noStrike" dirty="0">
                          <a:solidFill>
                            <a:srgbClr val="000000"/>
                          </a:solidFill>
                          <a:effectLst/>
                          <a:latin typeface="+mn-lt"/>
                          <a:cs typeface="Arial" pitchFamily="34" charset="0"/>
                        </a:rPr>
                        <a:t>Всего</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r>
                        <a:rPr lang="ru-RU" sz="1200" b="1" dirty="0" smtClean="0">
                          <a:latin typeface="+mn-lt"/>
                        </a:rPr>
                        <a:t>733</a:t>
                      </a:r>
                      <a:endParaRPr lang="ru-RU" sz="1200" b="1"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mn-lt"/>
                        </a:rPr>
                        <a:t>1740</a:t>
                      </a:r>
                      <a:endParaRPr lang="ru-RU" sz="1200" b="1" dirty="0">
                        <a:latin typeface="+mn-lt"/>
                      </a:endParaRP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t>613</a:t>
                      </a:r>
                      <a:endParaRPr lang="ru-RU" sz="1200" b="1"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mn-lt"/>
                          <a:cs typeface="Arial" pitchFamily="34" charset="0"/>
                        </a:rPr>
                        <a:t>0</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t>1888</a:t>
                      </a:r>
                      <a:endParaRPr lang="ru-RU" sz="1200" b="1" dirty="0"/>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mn-lt"/>
                          <a:cs typeface="Arial" pitchFamily="34" charset="0"/>
                        </a:rPr>
                        <a:t>0</a:t>
                      </a:r>
                    </a:p>
                  </a:txBody>
                  <a:tcPr marL="9523" marR="952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8"/>
          <p:cNvSpPr>
            <a:spLocks noChangeArrowheads="1"/>
          </p:cNvSpPr>
          <p:nvPr/>
        </p:nvSpPr>
        <p:spPr bwMode="auto">
          <a:xfrm>
            <a:off x="489298" y="-27384"/>
            <a:ext cx="941829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dirty="0">
                <a:solidFill>
                  <a:srgbClr val="558ED5"/>
                </a:solidFill>
                <a:latin typeface="Arial" charset="0"/>
                <a:cs typeface="Arial" charset="0"/>
              </a:rPr>
              <a:t>Итоги переформатирования программ развития территорий  в 2016 году</a:t>
            </a:r>
          </a:p>
        </p:txBody>
      </p:sp>
      <p:sp>
        <p:nvSpPr>
          <p:cNvPr id="9" name="Прямоугольник 8"/>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Прямоугольник 9"/>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7" name="Номер слайда 1"/>
          <p:cNvSpPr txBox="1">
            <a:spLocks/>
          </p:cNvSpPr>
          <p:nvPr/>
        </p:nvSpPr>
        <p:spPr bwMode="auto">
          <a:xfrm>
            <a:off x="9274274"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12</a:t>
            </a:r>
            <a:endParaRPr lang="ru-RU" sz="1200" dirty="0">
              <a:solidFill>
                <a:schemeClr val="tx1"/>
              </a:solidFill>
              <a:latin typeface="Arial" charset="0"/>
              <a:cs typeface="Arial" charset="0"/>
            </a:endParaRPr>
          </a:p>
        </p:txBody>
      </p:sp>
      <p:sp>
        <p:nvSpPr>
          <p:cNvPr id="3" name="Прямоугольник 2"/>
          <p:cNvSpPr/>
          <p:nvPr/>
        </p:nvSpPr>
        <p:spPr>
          <a:xfrm>
            <a:off x="57250" y="6003319"/>
            <a:ext cx="9522456" cy="584775"/>
          </a:xfrm>
          <a:prstGeom prst="rect">
            <a:avLst/>
          </a:prstGeom>
        </p:spPr>
        <p:txBody>
          <a:bodyPr wrap="square">
            <a:spAutoFit/>
          </a:bodyPr>
          <a:lstStyle/>
          <a:p>
            <a:pPr marL="285750" indent="-285750" algn="just">
              <a:buFont typeface="Wingdings" pitchFamily="2" charset="2"/>
              <a:buChar char="Ø"/>
            </a:pPr>
            <a:r>
              <a:rPr lang="ru-RU" dirty="0">
                <a:solidFill>
                  <a:schemeClr val="tx1"/>
                </a:solidFill>
              </a:rPr>
              <a:t>Количество целевых индикаторов и показателей </a:t>
            </a:r>
            <a:r>
              <a:rPr lang="ru-RU" dirty="0" smtClean="0">
                <a:solidFill>
                  <a:schemeClr val="tx1"/>
                </a:solidFill>
              </a:rPr>
              <a:t>результатов программ развития территорий </a:t>
            </a:r>
            <a:r>
              <a:rPr lang="ru-RU" b="1" dirty="0" smtClean="0">
                <a:solidFill>
                  <a:schemeClr val="tx1"/>
                </a:solidFill>
              </a:rPr>
              <a:t>сокращено </a:t>
            </a:r>
            <a:r>
              <a:rPr lang="ru-RU" b="1" dirty="0">
                <a:solidFill>
                  <a:schemeClr val="tx1"/>
                </a:solidFill>
              </a:rPr>
              <a:t>почти вдвое,  с 2628 до 1740</a:t>
            </a:r>
          </a:p>
        </p:txBody>
      </p:sp>
    </p:spTree>
    <p:extLst>
      <p:ext uri="{BB962C8B-B14F-4D97-AF65-F5344CB8AC3E}">
        <p14:creationId xmlns:p14="http://schemas.microsoft.com/office/powerpoint/2010/main" xmlns="" val="2283033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37270" y="836712"/>
            <a:ext cx="3042799" cy="931250"/>
          </a:xfrm>
          <a:prstGeom prst="roundRect">
            <a:avLst/>
          </a:prstGeom>
          <a:solidFill>
            <a:srgbClr val="C6F1FE"/>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sz="1100" b="1" dirty="0">
                <a:solidFill>
                  <a:sysClr val="windowText" lastClr="000000"/>
                </a:solidFill>
                <a:latin typeface="Century Gothic" pitchFamily="34" charset="0"/>
                <a:cs typeface="Arial" panose="020B0604020202020204" pitchFamily="34" charset="0"/>
              </a:rPr>
              <a:t>СТРАТЕГИЧЕСКОЕ НАПРАВЛЕНИЕ 1 </a:t>
            </a:r>
            <a:r>
              <a:rPr lang="ru-RU" sz="1100" dirty="0">
                <a:solidFill>
                  <a:sysClr val="windowText" lastClr="000000"/>
                </a:solidFill>
                <a:latin typeface="Century Gothic" pitchFamily="34" charset="0"/>
                <a:cs typeface="Arial" panose="020B0604020202020204" pitchFamily="34" charset="0"/>
              </a:rPr>
              <a:t>Обеспечение доступности качественного образования</a:t>
            </a:r>
            <a:r>
              <a:rPr lang="ru-RU" sz="1100" b="1" dirty="0">
                <a:solidFill>
                  <a:sysClr val="windowText" lastClr="000000"/>
                </a:solidFill>
                <a:latin typeface="Century Gothic" pitchFamily="34" charset="0"/>
                <a:cs typeface="Arial" panose="020B0604020202020204" pitchFamily="34" charset="0"/>
              </a:rPr>
              <a:t>  </a:t>
            </a:r>
          </a:p>
        </p:txBody>
      </p:sp>
      <p:sp>
        <p:nvSpPr>
          <p:cNvPr id="34" name="Скругленный прямоугольник 33"/>
          <p:cNvSpPr/>
          <p:nvPr/>
        </p:nvSpPr>
        <p:spPr>
          <a:xfrm>
            <a:off x="194368" y="3140968"/>
            <a:ext cx="2965396" cy="79285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ru-RU" sz="1050" b="1" dirty="0">
                <a:latin typeface="Century Gothic" pitchFamily="34" charset="0"/>
                <a:cs typeface="Arial" panose="020B0604020202020204" pitchFamily="34" charset="0"/>
              </a:rPr>
              <a:t>Цель 2. Обеспечение качественного среднего образования:</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4 – индикатора </a:t>
            </a:r>
            <a:endParaRPr lang="ru-RU" sz="1050" b="1" dirty="0">
              <a:solidFill>
                <a:schemeClr val="accent6"/>
              </a:solidFill>
              <a:latin typeface="Century Gothic" pitchFamily="34" charset="0"/>
              <a:cs typeface="Arial" panose="020B0604020202020204" pitchFamily="34" charset="0"/>
            </a:endParaRP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3 – бюджетные программы</a:t>
            </a:r>
          </a:p>
        </p:txBody>
      </p:sp>
      <p:sp>
        <p:nvSpPr>
          <p:cNvPr id="35" name="Скругленный прямоугольник 34"/>
          <p:cNvSpPr/>
          <p:nvPr/>
        </p:nvSpPr>
        <p:spPr>
          <a:xfrm>
            <a:off x="194368" y="2120106"/>
            <a:ext cx="2965396" cy="8905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ru-RU" sz="1050" b="1" dirty="0">
                <a:latin typeface="Century Gothic" pitchFamily="34" charset="0"/>
                <a:cs typeface="Arial" panose="020B0604020202020204" pitchFamily="34" charset="0"/>
              </a:rPr>
              <a:t>Цель 1. Обеспечение доступа к качественному дошкольному воспитанию и обучению:</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3 – индикатора  </a:t>
            </a:r>
            <a:endParaRPr lang="ru-RU" sz="1050" b="1" dirty="0">
              <a:solidFill>
                <a:schemeClr val="accent6"/>
              </a:solidFill>
              <a:latin typeface="Century Gothic" pitchFamily="34" charset="0"/>
              <a:cs typeface="Arial" panose="020B0604020202020204" pitchFamily="34" charset="0"/>
            </a:endParaRP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1 – бюджетная программа</a:t>
            </a:r>
          </a:p>
        </p:txBody>
      </p:sp>
      <p:sp>
        <p:nvSpPr>
          <p:cNvPr id="36" name="Скругленный прямоугольник 35"/>
          <p:cNvSpPr/>
          <p:nvPr/>
        </p:nvSpPr>
        <p:spPr>
          <a:xfrm>
            <a:off x="194368" y="4149079"/>
            <a:ext cx="2965396" cy="132303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ru-RU" sz="1050" b="1" dirty="0">
                <a:latin typeface="Century Gothic" pitchFamily="34" charset="0"/>
                <a:cs typeface="Arial" panose="020B0604020202020204" pitchFamily="34" charset="0"/>
              </a:rPr>
              <a:t>Цель 3. Обеспечение подготовки  квалифицированных кадров с техническим и профессиональным образованием, востребованных на рынке труда:</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3 – индикатора </a:t>
            </a:r>
            <a:endParaRPr lang="ru-RU" sz="1050" b="1" dirty="0">
              <a:solidFill>
                <a:schemeClr val="accent6"/>
              </a:solidFill>
              <a:latin typeface="Century Gothic" pitchFamily="34" charset="0"/>
              <a:cs typeface="Arial" panose="020B0604020202020204" pitchFamily="34" charset="0"/>
            </a:endParaRP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2 – бюджетная программа</a:t>
            </a:r>
          </a:p>
        </p:txBody>
      </p:sp>
      <p:sp>
        <p:nvSpPr>
          <p:cNvPr id="37" name="Скругленный прямоугольник 36"/>
          <p:cNvSpPr/>
          <p:nvPr/>
        </p:nvSpPr>
        <p:spPr>
          <a:xfrm>
            <a:off x="194368" y="5589589"/>
            <a:ext cx="2965396" cy="11969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ru-RU" sz="1050" b="1" dirty="0">
                <a:latin typeface="Century Gothic" pitchFamily="34" charset="0"/>
                <a:cs typeface="Arial" panose="020B0604020202020204" pitchFamily="34" charset="0"/>
              </a:rPr>
              <a:t>Цель 4. Повышение качества подготовки кадров  с высшим и послевузовским образованием, соответствующим международным стандартам:</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3 – индикатора  </a:t>
            </a:r>
            <a:endParaRPr lang="ru-RU" sz="1050" b="1" dirty="0">
              <a:solidFill>
                <a:schemeClr val="accent6"/>
              </a:solidFill>
              <a:latin typeface="Century Gothic" pitchFamily="34" charset="0"/>
              <a:cs typeface="Arial" panose="020B0604020202020204" pitchFamily="34" charset="0"/>
            </a:endParaRP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2 – бюджетные программы</a:t>
            </a:r>
          </a:p>
        </p:txBody>
      </p:sp>
      <p:sp>
        <p:nvSpPr>
          <p:cNvPr id="67" name="Скругленный прямоугольник 66"/>
          <p:cNvSpPr/>
          <p:nvPr/>
        </p:nvSpPr>
        <p:spPr>
          <a:xfrm>
            <a:off x="3307360" y="2847350"/>
            <a:ext cx="2420134" cy="19431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ru-RU" sz="1050" b="1" dirty="0">
                <a:latin typeface="Century Gothic" pitchFamily="34" charset="0"/>
                <a:cs typeface="Arial" panose="020B0604020202020204" pitchFamily="34" charset="0"/>
              </a:rPr>
              <a:t>Цель 5. Повышение эффективности научных </a:t>
            </a:r>
            <a:r>
              <a:rPr lang="ru-RU" sz="1050" b="1" dirty="0">
                <a:solidFill>
                  <a:schemeClr val="accent6"/>
                </a:solidFill>
                <a:latin typeface="Century Gothic" pitchFamily="34" charset="0"/>
                <a:cs typeface="Arial" panose="020B0604020202020204" pitchFamily="34" charset="0"/>
              </a:rPr>
              <a:t>исследований и разработок </a:t>
            </a:r>
            <a:r>
              <a:rPr lang="ru-RU" sz="1050" dirty="0">
                <a:solidFill>
                  <a:schemeClr val="accent6"/>
                </a:solidFill>
                <a:latin typeface="Century Gothic" pitchFamily="34" charset="0"/>
                <a:cs typeface="Arial" panose="020B0604020202020204" pitchFamily="34" charset="0"/>
              </a:rPr>
              <a:t>3 – индикатора  </a:t>
            </a:r>
            <a:endParaRPr lang="ru-RU" sz="1050" b="1" dirty="0">
              <a:solidFill>
                <a:schemeClr val="accent6"/>
              </a:solidFill>
              <a:latin typeface="Century Gothic" pitchFamily="34" charset="0"/>
              <a:cs typeface="Arial" panose="020B0604020202020204" pitchFamily="34" charset="0"/>
            </a:endParaRP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4 – бюджетных программ</a:t>
            </a:r>
          </a:p>
        </p:txBody>
      </p:sp>
      <p:sp>
        <p:nvSpPr>
          <p:cNvPr id="68" name="Скругленный прямоугольник 67"/>
          <p:cNvSpPr/>
          <p:nvPr/>
        </p:nvSpPr>
        <p:spPr>
          <a:xfrm>
            <a:off x="6747825" y="836712"/>
            <a:ext cx="2965396" cy="988734"/>
          </a:xfrm>
          <a:prstGeom prst="roundRect">
            <a:avLst/>
          </a:prstGeom>
          <a:solidFill>
            <a:srgbClr val="C6F1FE"/>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sz="1100" b="1" dirty="0">
                <a:solidFill>
                  <a:sysClr val="windowText" lastClr="000000"/>
                </a:solidFill>
                <a:latin typeface="Century Gothic" pitchFamily="34" charset="0"/>
                <a:cs typeface="Arial" panose="020B0604020202020204" pitchFamily="34" charset="0"/>
              </a:rPr>
              <a:t>СТРАТЕГИЧЕСКОЕ НАПРАВЛЕНИЕ 3 </a:t>
            </a:r>
          </a:p>
          <a:p>
            <a:pPr algn="ctr" fontAlgn="auto">
              <a:spcBef>
                <a:spcPts val="0"/>
              </a:spcBef>
              <a:spcAft>
                <a:spcPts val="0"/>
              </a:spcAft>
              <a:defRPr/>
            </a:pPr>
            <a:r>
              <a:rPr lang="ru-RU" sz="1100" dirty="0">
                <a:solidFill>
                  <a:sysClr val="windowText" lastClr="000000"/>
                </a:solidFill>
                <a:latin typeface="Century Gothic" pitchFamily="34" charset="0"/>
                <a:cs typeface="Arial" panose="020B0604020202020204" pitchFamily="34" charset="0"/>
              </a:rPr>
              <a:t>Повышение эффективности системы охраны прав и защиты законных интересов детей, реализация государственной молодежной политики </a:t>
            </a:r>
          </a:p>
        </p:txBody>
      </p:sp>
      <p:sp>
        <p:nvSpPr>
          <p:cNvPr id="73" name="Скругленный прямоугольник 72"/>
          <p:cNvSpPr/>
          <p:nvPr/>
        </p:nvSpPr>
        <p:spPr>
          <a:xfrm>
            <a:off x="5876778" y="2847350"/>
            <a:ext cx="2009039" cy="19431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ru-RU" sz="1050" b="1" dirty="0">
                <a:latin typeface="Century Gothic" pitchFamily="34" charset="0"/>
                <a:cs typeface="Arial" panose="020B0604020202020204" pitchFamily="34" charset="0"/>
              </a:rPr>
              <a:t>Цель 6. Обеспечение правовых и социальных гарантий качества жизни детей:</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2 – индикатора </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1 – бюджетная программа</a:t>
            </a:r>
          </a:p>
        </p:txBody>
      </p:sp>
      <p:sp>
        <p:nvSpPr>
          <p:cNvPr id="74" name="Скругленный прямоугольник 73"/>
          <p:cNvSpPr/>
          <p:nvPr/>
        </p:nvSpPr>
        <p:spPr>
          <a:xfrm>
            <a:off x="8073996" y="2847350"/>
            <a:ext cx="1756189" cy="19431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ru-RU" sz="1050" b="1" dirty="0">
                <a:latin typeface="Century Gothic" pitchFamily="34" charset="0"/>
              </a:rPr>
              <a:t>Цель 7. </a:t>
            </a:r>
          </a:p>
          <a:p>
            <a:pPr algn="just" fontAlgn="auto">
              <a:spcBef>
                <a:spcPts val="0"/>
              </a:spcBef>
              <a:spcAft>
                <a:spcPts val="0"/>
              </a:spcAft>
              <a:defRPr/>
            </a:pPr>
            <a:r>
              <a:rPr lang="ru-RU" sz="1050" b="1" dirty="0">
                <a:latin typeface="Century Gothic" pitchFamily="34" charset="0"/>
              </a:rPr>
              <a:t>Повышение эффективности реализации государственной молодежной политики:</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1 – индикатор</a:t>
            </a:r>
          </a:p>
          <a:p>
            <a:pPr algn="just" fontAlgn="auto">
              <a:spcBef>
                <a:spcPts val="0"/>
              </a:spcBef>
              <a:spcAft>
                <a:spcPts val="0"/>
              </a:spcAft>
              <a:defRPr/>
            </a:pPr>
            <a:r>
              <a:rPr lang="ru-RU" sz="1050" dirty="0">
                <a:solidFill>
                  <a:schemeClr val="accent6"/>
                </a:solidFill>
                <a:latin typeface="Century Gothic" pitchFamily="34" charset="0"/>
                <a:cs typeface="Arial" panose="020B0604020202020204" pitchFamily="34" charset="0"/>
              </a:rPr>
              <a:t>1 – бюджетная программа</a:t>
            </a:r>
          </a:p>
        </p:txBody>
      </p:sp>
      <p:sp>
        <p:nvSpPr>
          <p:cNvPr id="76" name="Скругленный прямоугольник 75"/>
          <p:cNvSpPr/>
          <p:nvPr/>
        </p:nvSpPr>
        <p:spPr>
          <a:xfrm>
            <a:off x="3393694" y="836712"/>
            <a:ext cx="3120202" cy="999410"/>
          </a:xfrm>
          <a:prstGeom prst="roundRect">
            <a:avLst/>
          </a:prstGeom>
          <a:solidFill>
            <a:srgbClr val="C6F1FE"/>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sz="1100" b="1" dirty="0">
                <a:solidFill>
                  <a:sysClr val="windowText" lastClr="000000"/>
                </a:solidFill>
                <a:latin typeface="Century Gothic" pitchFamily="34" charset="0"/>
                <a:cs typeface="Arial" panose="020B0604020202020204" pitchFamily="34" charset="0"/>
              </a:rPr>
              <a:t>СТРАТЕГИЧЕСКОЕ НАПРАВЛЕНИЕ 2</a:t>
            </a:r>
          </a:p>
          <a:p>
            <a:pPr algn="ctr" fontAlgn="auto">
              <a:spcBef>
                <a:spcPts val="0"/>
              </a:spcBef>
              <a:spcAft>
                <a:spcPts val="0"/>
              </a:spcAft>
              <a:defRPr/>
            </a:pPr>
            <a:r>
              <a:rPr lang="ru-RU" sz="1100" dirty="0">
                <a:solidFill>
                  <a:sysClr val="windowText" lastClr="000000"/>
                </a:solidFill>
                <a:latin typeface="Century Gothic" pitchFamily="34" charset="0"/>
                <a:cs typeface="Arial" panose="020B0604020202020204" pitchFamily="34" charset="0"/>
              </a:rPr>
              <a:t>Научное обеспечение ускоренной диверсификации экономики</a:t>
            </a:r>
          </a:p>
        </p:txBody>
      </p:sp>
      <p:sp>
        <p:nvSpPr>
          <p:cNvPr id="15" name="Стрелка вниз 14"/>
          <p:cNvSpPr/>
          <p:nvPr/>
        </p:nvSpPr>
        <p:spPr>
          <a:xfrm>
            <a:off x="6981754" y="1970162"/>
            <a:ext cx="156526" cy="66675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низ 15"/>
          <p:cNvSpPr/>
          <p:nvPr/>
        </p:nvSpPr>
        <p:spPr>
          <a:xfrm>
            <a:off x="8777505" y="1898154"/>
            <a:ext cx="154806" cy="66675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низ 16"/>
          <p:cNvSpPr/>
          <p:nvPr/>
        </p:nvSpPr>
        <p:spPr>
          <a:xfrm>
            <a:off x="4406813" y="1970162"/>
            <a:ext cx="156527" cy="66675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a:off x="1599663" y="1807865"/>
            <a:ext cx="154806" cy="18097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Номер слайда 1"/>
          <p:cNvSpPr>
            <a:spLocks noGrp="1"/>
          </p:cNvSpPr>
          <p:nvPr>
            <p:ph type="sldNum" sz="quarter" idx="12"/>
          </p:nvPr>
        </p:nvSpPr>
        <p:spPr>
          <a:xfrm>
            <a:off x="7545116" y="6448716"/>
            <a:ext cx="2311400" cy="340147"/>
          </a:xfrm>
        </p:spPr>
        <p:txBody>
          <a:bodyPr/>
          <a:lstStyle/>
          <a:p>
            <a:pPr>
              <a:defRPr/>
            </a:pPr>
            <a:r>
              <a:rPr lang="ru-RU" dirty="0" smtClean="0"/>
              <a:t>13</a:t>
            </a:r>
            <a:endParaRPr lang="ru-RU" dirty="0"/>
          </a:p>
        </p:txBody>
      </p:sp>
      <p:sp>
        <p:nvSpPr>
          <p:cNvPr id="19" name="Rectangle 8"/>
          <p:cNvSpPr>
            <a:spLocks noChangeArrowheads="1"/>
          </p:cNvSpPr>
          <p:nvPr/>
        </p:nvSpPr>
        <p:spPr bwMode="auto">
          <a:xfrm>
            <a:off x="489298" y="-27384"/>
            <a:ext cx="941829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558ED5"/>
                </a:solidFill>
                <a:latin typeface="Arial" charset="0"/>
                <a:cs typeface="Arial" charset="0"/>
              </a:rPr>
              <a:t>Ориентация деятельности государственных органов на результаты </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558ED5"/>
                </a:solidFill>
                <a:latin typeface="Arial" charset="0"/>
                <a:cs typeface="Arial" charset="0"/>
              </a:rPr>
              <a:t>                                                                                    (на примере СП МОН на 2014-2018 годы</a:t>
            </a:r>
            <a:r>
              <a:rPr lang="ru-RU" b="1" dirty="0" smtClean="0">
                <a:solidFill>
                  <a:srgbClr val="558ED5"/>
                </a:solidFill>
                <a:latin typeface="Arial" charset="0"/>
                <a:cs typeface="Arial" charset="0"/>
              </a:rPr>
              <a:t>)</a:t>
            </a:r>
            <a:endParaRPr lang="ru-RU" b="1" dirty="0">
              <a:solidFill>
                <a:srgbClr val="558ED5"/>
              </a:solidFill>
              <a:latin typeface="Arial" charset="0"/>
              <a:cs typeface="Arial" charset="0"/>
            </a:endParaRPr>
          </a:p>
        </p:txBody>
      </p:sp>
      <p:sp>
        <p:nvSpPr>
          <p:cNvPr id="20" name="Прямоугольник 19"/>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Прямоугольник 20"/>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xmlns="" val="328794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557825" y="3177714"/>
            <a:ext cx="896461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indent="268288">
              <a:tabLst>
                <a:tab pos="-3330575" algn="l"/>
              </a:tabLst>
            </a:pPr>
            <a:endParaRPr lang="ru-RU" sz="1300" b="0" dirty="0">
              <a:solidFill>
                <a:srgbClr val="000000"/>
              </a:solidFill>
            </a:endParaRPr>
          </a:p>
          <a:p>
            <a:pPr indent="268288">
              <a:tabLst>
                <a:tab pos="-3330575" algn="l"/>
              </a:tabLst>
            </a:pPr>
            <a:r>
              <a:rPr lang="ru-RU" sz="1300" b="0" dirty="0">
                <a:solidFill>
                  <a:srgbClr val="000000"/>
                </a:solidFill>
              </a:rPr>
              <a:t> </a:t>
            </a:r>
          </a:p>
          <a:p>
            <a:pPr indent="268288">
              <a:tabLst>
                <a:tab pos="-3330575" algn="l"/>
              </a:tabLst>
            </a:pPr>
            <a:endParaRPr lang="ru-RU" sz="1300" b="0" dirty="0">
              <a:solidFill>
                <a:srgbClr val="000000"/>
              </a:solidFill>
            </a:endParaRPr>
          </a:p>
        </p:txBody>
      </p:sp>
      <p:sp>
        <p:nvSpPr>
          <p:cNvPr id="11" name="Скругленный прямоугольник 4"/>
          <p:cNvSpPr/>
          <p:nvPr/>
        </p:nvSpPr>
        <p:spPr>
          <a:xfrm>
            <a:off x="852695" y="1501414"/>
            <a:ext cx="8280920"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a:spcBef>
                <a:spcPct val="20000"/>
              </a:spcBef>
              <a:spcAft>
                <a:spcPts val="600"/>
              </a:spcAft>
              <a:tabLst>
                <a:tab pos="-3330575" algn="l"/>
              </a:tabLst>
              <a:defRPr/>
            </a:pPr>
            <a:endParaRPr lang="ru-RU" sz="1400" b="0" dirty="0">
              <a:solidFill>
                <a:srgbClr val="000000"/>
              </a:solidFill>
            </a:endParaRPr>
          </a:p>
        </p:txBody>
      </p:sp>
      <p:sp>
        <p:nvSpPr>
          <p:cNvPr id="13" name="Скругленный прямоугольник 4"/>
          <p:cNvSpPr/>
          <p:nvPr/>
        </p:nvSpPr>
        <p:spPr>
          <a:xfrm>
            <a:off x="926365" y="1571362"/>
            <a:ext cx="8064487"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a:spcBef>
                <a:spcPct val="20000"/>
              </a:spcBef>
              <a:spcAft>
                <a:spcPts val="600"/>
              </a:spcAft>
              <a:tabLst>
                <a:tab pos="-3330575" algn="l"/>
              </a:tabLst>
              <a:defRPr/>
            </a:pPr>
            <a:endParaRPr lang="ru-RU" sz="1400" b="0" dirty="0">
              <a:solidFill>
                <a:srgbClr val="000000"/>
              </a:solidFill>
            </a:endParaRPr>
          </a:p>
        </p:txBody>
      </p:sp>
      <p:sp>
        <p:nvSpPr>
          <p:cNvPr id="14" name="Прямоугольник 13"/>
          <p:cNvSpPr/>
          <p:nvPr/>
        </p:nvSpPr>
        <p:spPr>
          <a:xfrm>
            <a:off x="6335144" y="3230048"/>
            <a:ext cx="3549087" cy="1938992"/>
          </a:xfrm>
          <a:prstGeom prst="rect">
            <a:avLst/>
          </a:prstGeom>
        </p:spPr>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just">
              <a:spcBef>
                <a:spcPts val="0"/>
              </a:spcBef>
              <a:spcAft>
                <a:spcPts val="0"/>
              </a:spcAft>
              <a:tabLst>
                <a:tab pos="-3330575" algn="l"/>
              </a:tabLst>
              <a:defRPr/>
            </a:pPr>
            <a:r>
              <a:rPr lang="ru-RU" sz="1500" b="0" dirty="0">
                <a:cs typeface="Tahoma" pitchFamily="34" charset="0"/>
              </a:rPr>
              <a:t>099. Обеспечение доступности качественного школьного образования</a:t>
            </a:r>
          </a:p>
          <a:p>
            <a:pPr algn="just">
              <a:spcBef>
                <a:spcPts val="0"/>
              </a:spcBef>
              <a:spcAft>
                <a:spcPts val="0"/>
              </a:spcAft>
              <a:tabLst>
                <a:tab pos="-3330575" algn="l"/>
              </a:tabLst>
              <a:defRPr/>
            </a:pPr>
            <a:r>
              <a:rPr lang="ru-RU" sz="1500" b="0" dirty="0">
                <a:cs typeface="Tahoma" pitchFamily="34" charset="0"/>
              </a:rPr>
              <a:t>060. Целевой вклад в АОО "Назарбаев Интеллектуальные школы"</a:t>
            </a:r>
          </a:p>
          <a:p>
            <a:pPr algn="just">
              <a:spcBef>
                <a:spcPts val="0"/>
              </a:spcBef>
              <a:spcAft>
                <a:spcPts val="0"/>
              </a:spcAft>
              <a:tabLst>
                <a:tab pos="-3330575" algn="l"/>
              </a:tabLst>
              <a:defRPr/>
            </a:pPr>
            <a:r>
              <a:rPr lang="ru-RU" sz="1500" b="0" dirty="0">
                <a:cs typeface="Tahoma" pitchFamily="34" charset="0"/>
              </a:rPr>
              <a:t>019. Оздоровление, реабилитация и организация отдыха детей</a:t>
            </a:r>
          </a:p>
        </p:txBody>
      </p:sp>
      <p:sp>
        <p:nvSpPr>
          <p:cNvPr id="17" name="Rectangle 8"/>
          <p:cNvSpPr>
            <a:spLocks noChangeArrowheads="1"/>
          </p:cNvSpPr>
          <p:nvPr/>
        </p:nvSpPr>
        <p:spPr bwMode="auto">
          <a:xfrm>
            <a:off x="489298" y="-27384"/>
            <a:ext cx="9418290" cy="744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558ED5"/>
                </a:solidFill>
                <a:latin typeface="Arial" charset="0"/>
                <a:cs typeface="Arial" charset="0"/>
              </a:rPr>
              <a:t>Ориентация деятельности государственных органов на результаты </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558ED5"/>
                </a:solidFill>
                <a:latin typeface="Arial" charset="0"/>
                <a:cs typeface="Arial" charset="0"/>
              </a:rPr>
              <a:t>                                                                                   (на примере СП МОН на 2014-2018 годы)</a:t>
            </a:r>
          </a:p>
        </p:txBody>
      </p:sp>
      <p:sp>
        <p:nvSpPr>
          <p:cNvPr id="18" name="Прямоугольник 17"/>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Прямоугольник 18"/>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15" name="Номер слайда 1"/>
          <p:cNvSpPr txBox="1">
            <a:spLocks/>
          </p:cNvSpPr>
          <p:nvPr/>
        </p:nvSpPr>
        <p:spPr bwMode="auto">
          <a:xfrm>
            <a:off x="9274274"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14</a:t>
            </a:r>
            <a:endParaRPr lang="ru-RU" sz="1200" dirty="0">
              <a:solidFill>
                <a:schemeClr val="tx1"/>
              </a:solidFill>
              <a:latin typeface="Arial" charset="0"/>
              <a:cs typeface="Arial" charset="0"/>
            </a:endParaRPr>
          </a:p>
        </p:txBody>
      </p:sp>
      <p:sp>
        <p:nvSpPr>
          <p:cNvPr id="20" name="Up Arrow 12"/>
          <p:cNvSpPr>
            <a:spLocks/>
          </p:cNvSpPr>
          <p:nvPr/>
        </p:nvSpPr>
        <p:spPr>
          <a:xfrm>
            <a:off x="7670543" y="2833588"/>
            <a:ext cx="251619" cy="298068"/>
          </a:xfrm>
          <a:prstGeom prst="upArrow">
            <a:avLst/>
          </a:prstGeom>
          <a:solidFill>
            <a:srgbClr val="EEECE1">
              <a:lumMod val="60000"/>
              <a:lumOff val="40000"/>
            </a:srgbClr>
          </a:solidFill>
          <a:ln w="25400" cap="flat" cmpd="sng" algn="ctr">
            <a:solidFill>
              <a:srgbClr val="4F81BD">
                <a:shade val="50000"/>
              </a:srgbClr>
            </a:solidFill>
            <a:prstDash val="solid"/>
          </a:ln>
          <a:effectLst/>
        </p:spPr>
        <p:txBody>
          <a:bodyPr anchor="ctr"/>
          <a:lstStyle/>
          <a:p>
            <a:pPr defTabSz="914400" eaLnBrk="1" fontAlgn="auto" hangingPunct="1">
              <a:spcBef>
                <a:spcPts val="0"/>
              </a:spcBef>
              <a:spcAft>
                <a:spcPts val="0"/>
              </a:spcAft>
              <a:defRPr/>
            </a:pPr>
            <a:endParaRPr lang="en-US" sz="1800" kern="0" dirty="0">
              <a:solidFill>
                <a:sysClr val="windowText" lastClr="000000"/>
              </a:solidFill>
              <a:latin typeface="Arial"/>
              <a:cs typeface="Arial"/>
            </a:endParaRPr>
          </a:p>
        </p:txBody>
      </p:sp>
      <p:sp>
        <p:nvSpPr>
          <p:cNvPr id="21" name="Прямоугольник 20"/>
          <p:cNvSpPr/>
          <p:nvPr/>
        </p:nvSpPr>
        <p:spPr>
          <a:xfrm>
            <a:off x="452931" y="693444"/>
            <a:ext cx="5761099" cy="584775"/>
          </a:xfrm>
          <a:prstGeom prst="rect">
            <a:avLst/>
          </a:prstGeom>
        </p:spPr>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spcBef>
                <a:spcPct val="20000"/>
              </a:spcBef>
              <a:spcAft>
                <a:spcPts val="600"/>
              </a:spcAft>
              <a:tabLst>
                <a:tab pos="-3330575" algn="l"/>
              </a:tabLst>
              <a:defRPr/>
            </a:pPr>
            <a:r>
              <a:rPr lang="kk-KZ" sz="1600" dirty="0" smtClean="0">
                <a:solidFill>
                  <a:srgbClr val="000000"/>
                </a:solidFill>
              </a:rPr>
              <a:t>До переформатирования формата стратегического плана </a:t>
            </a:r>
            <a:endParaRPr lang="kk-KZ" sz="1600" dirty="0">
              <a:solidFill>
                <a:srgbClr val="000000"/>
              </a:solidFill>
            </a:endParaRPr>
          </a:p>
        </p:txBody>
      </p:sp>
      <p:sp>
        <p:nvSpPr>
          <p:cNvPr id="22" name="Прямоугольник 21"/>
          <p:cNvSpPr/>
          <p:nvPr/>
        </p:nvSpPr>
        <p:spPr>
          <a:xfrm>
            <a:off x="6321944" y="717238"/>
            <a:ext cx="3549088" cy="584775"/>
          </a:xfrm>
          <a:prstGeom prst="rect">
            <a:avLst/>
          </a:prstGeom>
        </p:spPr>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spcBef>
                <a:spcPct val="20000"/>
              </a:spcBef>
              <a:spcAft>
                <a:spcPts val="600"/>
              </a:spcAft>
              <a:tabLst>
                <a:tab pos="-3330575" algn="l"/>
              </a:tabLst>
              <a:defRPr/>
            </a:pPr>
            <a:r>
              <a:rPr lang="kk-KZ" sz="1600" dirty="0" smtClean="0">
                <a:solidFill>
                  <a:srgbClr val="000000"/>
                </a:solidFill>
              </a:rPr>
              <a:t>После переформатирования формата стратегического плана </a:t>
            </a:r>
            <a:endParaRPr lang="kk-KZ" sz="1600" dirty="0">
              <a:solidFill>
                <a:srgbClr val="000000"/>
              </a:solidFill>
            </a:endParaRPr>
          </a:p>
        </p:txBody>
      </p:sp>
      <p:sp>
        <p:nvSpPr>
          <p:cNvPr id="2" name="Прямоугольник 1"/>
          <p:cNvSpPr/>
          <p:nvPr/>
        </p:nvSpPr>
        <p:spPr>
          <a:xfrm>
            <a:off x="489299" y="3200121"/>
            <a:ext cx="5724732" cy="3554819"/>
          </a:xfrm>
          <a:prstGeom prst="rect">
            <a:avLst/>
          </a:prstGeom>
        </p:spPr>
        <p:txBody>
          <a:bodyPr wrap="square">
            <a:spAutoFit/>
          </a:bodyPr>
          <a:lstStyle/>
          <a:p>
            <a:pPr algn="just">
              <a:spcBef>
                <a:spcPts val="0"/>
              </a:spcBef>
              <a:spcAft>
                <a:spcPts val="0"/>
              </a:spcAft>
              <a:tabLst>
                <a:tab pos="-3330575" algn="l"/>
              </a:tabLst>
              <a:defRPr/>
            </a:pPr>
            <a:r>
              <a:rPr lang="ru-RU" sz="1500" dirty="0" smtClean="0">
                <a:solidFill>
                  <a:schemeClr val="tx1"/>
                </a:solidFill>
              </a:rPr>
              <a:t>009 </a:t>
            </a:r>
            <a:r>
              <a:rPr lang="ru-RU" sz="1500" dirty="0">
                <a:solidFill>
                  <a:schemeClr val="tx1"/>
                </a:solidFill>
              </a:rPr>
              <a:t>«Обучение и воспитание одаренных детей»</a:t>
            </a:r>
          </a:p>
          <a:p>
            <a:pPr algn="just">
              <a:spcBef>
                <a:spcPts val="0"/>
              </a:spcBef>
              <a:spcAft>
                <a:spcPts val="0"/>
              </a:spcAft>
              <a:tabLst>
                <a:tab pos="-3330575" algn="l"/>
              </a:tabLst>
              <a:defRPr/>
            </a:pPr>
            <a:r>
              <a:rPr lang="ru-RU" sz="1500" dirty="0" smtClean="0">
                <a:solidFill>
                  <a:schemeClr val="tx1"/>
                </a:solidFill>
              </a:rPr>
              <a:t>008 </a:t>
            </a:r>
            <a:r>
              <a:rPr lang="ru-RU" sz="1500" dirty="0">
                <a:solidFill>
                  <a:schemeClr val="tx1"/>
                </a:solidFill>
              </a:rPr>
              <a:t>«Методологическое обеспечение системы образования »</a:t>
            </a:r>
          </a:p>
          <a:p>
            <a:pPr algn="just">
              <a:spcBef>
                <a:spcPts val="0"/>
              </a:spcBef>
              <a:spcAft>
                <a:spcPts val="0"/>
              </a:spcAft>
              <a:tabLst>
                <a:tab pos="-3330575" algn="l"/>
              </a:tabLst>
              <a:defRPr/>
            </a:pPr>
            <a:r>
              <a:rPr lang="ru-RU" sz="1500" dirty="0" smtClean="0">
                <a:solidFill>
                  <a:schemeClr val="tx1"/>
                </a:solidFill>
              </a:rPr>
              <a:t>010 </a:t>
            </a:r>
            <a:r>
              <a:rPr lang="ru-RU" sz="1500" dirty="0">
                <a:solidFill>
                  <a:schemeClr val="tx1"/>
                </a:solidFill>
              </a:rPr>
              <a:t>«Проведение республиканских школьных олимпиад, конкурсов, внешкольных мероприятий республиканского </a:t>
            </a:r>
            <a:r>
              <a:rPr lang="ru-RU" sz="1500" dirty="0" smtClean="0">
                <a:solidFill>
                  <a:schemeClr val="tx1"/>
                </a:solidFill>
              </a:rPr>
              <a:t>значения»</a:t>
            </a:r>
          </a:p>
          <a:p>
            <a:pPr algn="just">
              <a:spcBef>
                <a:spcPts val="0"/>
              </a:spcBef>
              <a:spcAft>
                <a:spcPts val="0"/>
              </a:spcAft>
              <a:tabLst>
                <a:tab pos="-3330575" algn="l"/>
              </a:tabLst>
              <a:defRPr/>
            </a:pPr>
            <a:r>
              <a:rPr lang="ru-RU" sz="1500" dirty="0" smtClean="0">
                <a:solidFill>
                  <a:schemeClr val="tx1"/>
                </a:solidFill>
              </a:rPr>
              <a:t>023 </a:t>
            </a:r>
            <a:r>
              <a:rPr lang="ru-RU" sz="1500" dirty="0">
                <a:solidFill>
                  <a:schemeClr val="tx1"/>
                </a:solidFill>
              </a:rPr>
              <a:t>«Повышение квалификации и переподготовке кадров государственных организаций образования</a:t>
            </a:r>
            <a:r>
              <a:rPr lang="ru-RU" sz="1500" dirty="0" smtClean="0">
                <a:solidFill>
                  <a:schemeClr val="tx1"/>
                </a:solidFill>
              </a:rPr>
              <a:t>»</a:t>
            </a:r>
          </a:p>
          <a:p>
            <a:pPr algn="just">
              <a:spcBef>
                <a:spcPts val="0"/>
              </a:spcBef>
              <a:spcAft>
                <a:spcPts val="0"/>
              </a:spcAft>
              <a:tabLst>
                <a:tab pos="-3330575" algn="l"/>
              </a:tabLst>
              <a:defRPr/>
            </a:pPr>
            <a:r>
              <a:rPr lang="ru-RU" sz="1500" dirty="0">
                <a:solidFill>
                  <a:schemeClr val="tx1"/>
                </a:solidFill>
              </a:rPr>
              <a:t>049 «Нравственно-духовное образование детей и учащейся молодежи</a:t>
            </a:r>
            <a:r>
              <a:rPr lang="ru-RU" sz="1500" dirty="0" smtClean="0">
                <a:solidFill>
                  <a:schemeClr val="tx1"/>
                </a:solidFill>
              </a:rPr>
              <a:t>»</a:t>
            </a:r>
          </a:p>
          <a:p>
            <a:pPr algn="just">
              <a:spcBef>
                <a:spcPts val="0"/>
              </a:spcBef>
              <a:spcAft>
                <a:spcPts val="0"/>
              </a:spcAft>
              <a:tabLst>
                <a:tab pos="-3330575" algn="l"/>
              </a:tabLst>
              <a:defRPr/>
            </a:pPr>
            <a:r>
              <a:rPr lang="ru-RU" sz="1500" dirty="0">
                <a:solidFill>
                  <a:schemeClr val="tx1"/>
                </a:solidFill>
              </a:rPr>
              <a:t>052 «Внедрение системы электронного обучения в организациях среднего и технического профессионального образования</a:t>
            </a:r>
            <a:r>
              <a:rPr lang="ru-RU" sz="1500" dirty="0" smtClean="0">
                <a:solidFill>
                  <a:schemeClr val="tx1"/>
                </a:solidFill>
              </a:rPr>
              <a:t>»</a:t>
            </a:r>
          </a:p>
          <a:p>
            <a:pPr algn="just">
              <a:spcBef>
                <a:spcPts val="0"/>
              </a:spcBef>
              <a:spcAft>
                <a:spcPts val="0"/>
              </a:spcAft>
              <a:tabLst>
                <a:tab pos="-3330575" algn="l"/>
              </a:tabLst>
              <a:defRPr/>
            </a:pPr>
            <a:r>
              <a:rPr lang="ru-RU" sz="1500" dirty="0">
                <a:solidFill>
                  <a:schemeClr val="tx1"/>
                </a:solidFill>
              </a:rPr>
              <a:t>090 «Оплата услуг оператору по </a:t>
            </a:r>
            <a:r>
              <a:rPr lang="ru-RU" sz="1500" dirty="0" err="1">
                <a:solidFill>
                  <a:schemeClr val="tx1"/>
                </a:solidFill>
              </a:rPr>
              <a:t>подушевому</a:t>
            </a:r>
            <a:r>
              <a:rPr lang="ru-RU" sz="1500" dirty="0">
                <a:solidFill>
                  <a:schemeClr val="tx1"/>
                </a:solidFill>
              </a:rPr>
              <a:t> финансированию</a:t>
            </a:r>
            <a:r>
              <a:rPr lang="ru-RU" sz="1500" dirty="0" smtClean="0">
                <a:solidFill>
                  <a:schemeClr val="tx1"/>
                </a:solidFill>
              </a:rPr>
              <a:t>»</a:t>
            </a:r>
          </a:p>
          <a:p>
            <a:pPr algn="just">
              <a:spcBef>
                <a:spcPts val="0"/>
              </a:spcBef>
              <a:spcAft>
                <a:spcPts val="0"/>
              </a:spcAft>
              <a:tabLst>
                <a:tab pos="-3330575" algn="l"/>
              </a:tabLst>
              <a:defRPr/>
            </a:pPr>
            <a:r>
              <a:rPr lang="ru-RU" sz="1500" dirty="0">
                <a:solidFill>
                  <a:schemeClr val="tx1"/>
                </a:solidFill>
              </a:rPr>
              <a:t>035 «Капитальные расходы организаций образования»</a:t>
            </a:r>
            <a:endParaRPr lang="kk-KZ" sz="1500" dirty="0">
              <a:solidFill>
                <a:schemeClr val="tx1"/>
              </a:solidFill>
            </a:endParaRPr>
          </a:p>
        </p:txBody>
      </p:sp>
      <p:sp>
        <p:nvSpPr>
          <p:cNvPr id="24" name="Прямоугольник 23"/>
          <p:cNvSpPr/>
          <p:nvPr/>
        </p:nvSpPr>
        <p:spPr>
          <a:xfrm>
            <a:off x="6357261" y="1290766"/>
            <a:ext cx="3384379" cy="1468092"/>
          </a:xfrm>
          <a:prstGeom prst="rect">
            <a:avLst/>
          </a:prstGeom>
          <a:noFill/>
          <a:ln w="952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spcAft>
                <a:spcPts val="600"/>
              </a:spcAft>
              <a:tabLst>
                <a:tab pos="-3330575" algn="l"/>
              </a:tabLst>
              <a:defRPr/>
            </a:pPr>
            <a:endParaRPr lang="ru-RU" sz="1800" dirty="0" smtClean="0">
              <a:solidFill>
                <a:schemeClr val="tx1"/>
              </a:solidFill>
            </a:endParaRPr>
          </a:p>
          <a:p>
            <a:pPr algn="just">
              <a:spcBef>
                <a:spcPct val="20000"/>
              </a:spcBef>
              <a:spcAft>
                <a:spcPts val="600"/>
              </a:spcAft>
              <a:tabLst>
                <a:tab pos="-3330575" algn="l"/>
              </a:tabLst>
              <a:defRPr/>
            </a:pPr>
            <a:r>
              <a:rPr lang="ru-RU" dirty="0" smtClean="0">
                <a:solidFill>
                  <a:schemeClr val="tx1"/>
                </a:solidFill>
              </a:rPr>
              <a:t>Цель 2. «</a:t>
            </a:r>
            <a:r>
              <a:rPr lang="ru-RU" dirty="0">
                <a:solidFill>
                  <a:schemeClr val="tx1"/>
                </a:solidFill>
              </a:rPr>
              <a:t>Обеспечение качественного среднего </a:t>
            </a:r>
            <a:r>
              <a:rPr lang="ru-RU" dirty="0" smtClean="0">
                <a:solidFill>
                  <a:schemeClr val="tx1"/>
                </a:solidFill>
              </a:rPr>
              <a:t>образования</a:t>
            </a:r>
            <a:r>
              <a:rPr lang="ru-RU" sz="1800" dirty="0" smtClean="0">
                <a:solidFill>
                  <a:schemeClr val="tx1"/>
                </a:solidFill>
              </a:rPr>
              <a:t>»</a:t>
            </a:r>
            <a:endParaRPr lang="ru-RU" sz="1800" dirty="0">
              <a:solidFill>
                <a:schemeClr val="tx1"/>
              </a:solidFill>
            </a:endParaRPr>
          </a:p>
          <a:p>
            <a:pPr algn="just" defTabSz="914400" eaLnBrk="1" fontAlgn="auto" hangingPunct="1">
              <a:spcBef>
                <a:spcPts val="0"/>
              </a:spcBef>
              <a:spcAft>
                <a:spcPts val="0"/>
              </a:spcAft>
            </a:pPr>
            <a:endParaRPr lang="ru-RU" sz="1800" b="1" dirty="0" smtClean="0">
              <a:solidFill>
                <a:srgbClr val="000000"/>
              </a:solidFill>
            </a:endParaRPr>
          </a:p>
        </p:txBody>
      </p:sp>
      <p:sp>
        <p:nvSpPr>
          <p:cNvPr id="25" name="Прямоугольник 24"/>
          <p:cNvSpPr/>
          <p:nvPr/>
        </p:nvSpPr>
        <p:spPr>
          <a:xfrm>
            <a:off x="561307" y="1262740"/>
            <a:ext cx="5472608" cy="1539608"/>
          </a:xfrm>
          <a:prstGeom prst="rect">
            <a:avLst/>
          </a:prstGeom>
          <a:noFill/>
          <a:ln w="952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spcAft>
                <a:spcPts val="600"/>
              </a:spcAft>
              <a:tabLst>
                <a:tab pos="-3330575" algn="l"/>
              </a:tabLst>
              <a:defRPr/>
            </a:pPr>
            <a:r>
              <a:rPr lang="ru-RU" dirty="0">
                <a:solidFill>
                  <a:schemeClr val="tx1"/>
                </a:solidFill>
              </a:rPr>
              <a:t>Цель </a:t>
            </a:r>
            <a:r>
              <a:rPr lang="ru-RU" dirty="0" smtClean="0">
                <a:solidFill>
                  <a:schemeClr val="tx1"/>
                </a:solidFill>
              </a:rPr>
              <a:t>1.2</a:t>
            </a:r>
            <a:r>
              <a:rPr lang="ru-RU" dirty="0">
                <a:solidFill>
                  <a:schemeClr val="tx1"/>
                </a:solidFill>
              </a:rPr>
              <a:t>. «Обеспечение качественного среднего образования</a:t>
            </a:r>
            <a:r>
              <a:rPr lang="ru-RU" sz="1800" dirty="0">
                <a:solidFill>
                  <a:schemeClr val="tx1"/>
                </a:solidFill>
              </a:rPr>
              <a:t>»</a:t>
            </a:r>
          </a:p>
          <a:p>
            <a:pPr algn="just" defTabSz="914400" eaLnBrk="1" fontAlgn="auto" hangingPunct="1">
              <a:spcBef>
                <a:spcPts val="0"/>
              </a:spcBef>
              <a:spcAft>
                <a:spcPts val="0"/>
              </a:spcAft>
            </a:pPr>
            <a:endParaRPr lang="ru-RU" sz="1800" b="1" dirty="0" smtClean="0">
              <a:solidFill>
                <a:srgbClr val="000000"/>
              </a:solidFill>
            </a:endParaRPr>
          </a:p>
        </p:txBody>
      </p:sp>
      <p:sp>
        <p:nvSpPr>
          <p:cNvPr id="23" name="Up Arrow 12"/>
          <p:cNvSpPr>
            <a:spLocks/>
          </p:cNvSpPr>
          <p:nvPr/>
        </p:nvSpPr>
        <p:spPr>
          <a:xfrm>
            <a:off x="3207670" y="2869220"/>
            <a:ext cx="251619" cy="298068"/>
          </a:xfrm>
          <a:prstGeom prst="upArrow">
            <a:avLst/>
          </a:prstGeom>
          <a:solidFill>
            <a:srgbClr val="EEECE1">
              <a:lumMod val="60000"/>
              <a:lumOff val="40000"/>
            </a:srgbClr>
          </a:solidFill>
          <a:ln w="25400" cap="flat" cmpd="sng" algn="ctr">
            <a:solidFill>
              <a:srgbClr val="4F81BD">
                <a:shade val="50000"/>
              </a:srgbClr>
            </a:solidFill>
            <a:prstDash val="solid"/>
          </a:ln>
          <a:effectLst/>
        </p:spPr>
        <p:txBody>
          <a:bodyPr anchor="ctr"/>
          <a:lstStyle/>
          <a:p>
            <a:pPr defTabSz="914400" eaLnBrk="1" fontAlgn="auto" hangingPunct="1">
              <a:spcBef>
                <a:spcPts val="0"/>
              </a:spcBef>
              <a:spcAft>
                <a:spcPts val="0"/>
              </a:spcAft>
              <a:defRPr/>
            </a:pPr>
            <a:endParaRPr lang="en-US" sz="1800" kern="0" dirty="0">
              <a:solidFill>
                <a:sysClr val="windowText" lastClr="000000"/>
              </a:solidFill>
              <a:latin typeface="Arial"/>
              <a:cs typeface="Arial"/>
            </a:endParaRPr>
          </a:p>
        </p:txBody>
      </p:sp>
    </p:spTree>
    <p:extLst>
      <p:ext uri="{BB962C8B-B14F-4D97-AF65-F5344CB8AC3E}">
        <p14:creationId xmlns:p14="http://schemas.microsoft.com/office/powerpoint/2010/main" xmlns="" val="3952680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4"/>
          <p:cNvSpPr/>
          <p:nvPr/>
        </p:nvSpPr>
        <p:spPr>
          <a:xfrm>
            <a:off x="681699" y="1568626"/>
            <a:ext cx="8280920"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a:spcBef>
                <a:spcPct val="20000"/>
              </a:spcBef>
              <a:spcAft>
                <a:spcPts val="600"/>
              </a:spcAft>
              <a:tabLst>
                <a:tab pos="-3330575" algn="l"/>
              </a:tabLst>
              <a:defRPr/>
            </a:pPr>
            <a:endParaRPr lang="ru-RU" sz="1400" b="0" dirty="0">
              <a:solidFill>
                <a:srgbClr val="000000"/>
              </a:solidFill>
            </a:endParaRPr>
          </a:p>
        </p:txBody>
      </p:sp>
      <p:sp>
        <p:nvSpPr>
          <p:cNvPr id="13" name="Скругленный прямоугольник 4"/>
          <p:cNvSpPr/>
          <p:nvPr/>
        </p:nvSpPr>
        <p:spPr>
          <a:xfrm>
            <a:off x="755381" y="1638575"/>
            <a:ext cx="8064487"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a:spcBef>
                <a:spcPct val="20000"/>
              </a:spcBef>
              <a:spcAft>
                <a:spcPts val="600"/>
              </a:spcAft>
              <a:tabLst>
                <a:tab pos="-3330575" algn="l"/>
              </a:tabLst>
              <a:defRPr/>
            </a:pPr>
            <a:endParaRPr lang="ru-RU" sz="1400" b="0" dirty="0">
              <a:solidFill>
                <a:srgbClr val="000000"/>
              </a:solidFill>
            </a:endParaRPr>
          </a:p>
        </p:txBody>
      </p:sp>
      <p:sp>
        <p:nvSpPr>
          <p:cNvPr id="21" name="Скругленный прямоугольник 4"/>
          <p:cNvSpPr/>
          <p:nvPr/>
        </p:nvSpPr>
        <p:spPr>
          <a:xfrm>
            <a:off x="667816" y="1568935"/>
            <a:ext cx="8279593"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sp>
        <p:nvSpPr>
          <p:cNvPr id="23" name="Скругленный прямоугольник 4"/>
          <p:cNvSpPr/>
          <p:nvPr/>
        </p:nvSpPr>
        <p:spPr>
          <a:xfrm>
            <a:off x="755215" y="1638872"/>
            <a:ext cx="8063195"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sp>
        <p:nvSpPr>
          <p:cNvPr id="17" name="Скругленный прямоугольник 4"/>
          <p:cNvSpPr/>
          <p:nvPr/>
        </p:nvSpPr>
        <p:spPr>
          <a:xfrm>
            <a:off x="667816" y="1781187"/>
            <a:ext cx="8279593"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sp>
        <p:nvSpPr>
          <p:cNvPr id="19" name="Скругленный прямоугольник 4"/>
          <p:cNvSpPr/>
          <p:nvPr/>
        </p:nvSpPr>
        <p:spPr>
          <a:xfrm>
            <a:off x="755215" y="1851123"/>
            <a:ext cx="8063195"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graphicFrame>
        <p:nvGraphicFramePr>
          <p:cNvPr id="29" name="Table 18"/>
          <p:cNvGraphicFramePr>
            <a:graphicFrameLocks noGrp="1"/>
          </p:cNvGraphicFramePr>
          <p:nvPr>
            <p:extLst>
              <p:ext uri="{D42A27DB-BD31-4B8C-83A1-F6EECF244321}">
                <p14:modId xmlns:p14="http://schemas.microsoft.com/office/powerpoint/2010/main" xmlns="" val="1750760560"/>
              </p:ext>
            </p:extLst>
          </p:nvPr>
        </p:nvGraphicFramePr>
        <p:xfrm>
          <a:off x="285293" y="1100994"/>
          <a:ext cx="9322035" cy="1798248"/>
        </p:xfrm>
        <a:graphic>
          <a:graphicData uri="http://schemas.openxmlformats.org/drawingml/2006/table">
            <a:tbl>
              <a:tblPr firstCol="1" lastCol="1" bandRow="1" bandCol="1"/>
              <a:tblGrid>
                <a:gridCol w="9322035"/>
              </a:tblGrid>
              <a:tr h="455798">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algn="ctr">
                        <a:lnSpc>
                          <a:spcPct val="100000"/>
                        </a:lnSpc>
                        <a:spcBef>
                          <a:spcPts val="0"/>
                        </a:spcBef>
                        <a:spcAft>
                          <a:spcPts val="0"/>
                        </a:spcAft>
                      </a:pPr>
                      <a:r>
                        <a:rPr lang="ru-RU" sz="1600" kern="1200" dirty="0" smtClean="0">
                          <a:solidFill>
                            <a:schemeClr val="tx1"/>
                          </a:solidFill>
                          <a:effectLst/>
                          <a:latin typeface="+mn-lt"/>
                          <a:cs typeface="Times New Roman"/>
                        </a:rPr>
                        <a:t>Общенациональные показатели</a:t>
                      </a:r>
                      <a:r>
                        <a:rPr lang="ru-RU" sz="1600" kern="1200" baseline="0" dirty="0" smtClean="0">
                          <a:solidFill>
                            <a:schemeClr val="tx1"/>
                          </a:solidFill>
                          <a:effectLst/>
                          <a:latin typeface="+mn-lt"/>
                          <a:cs typeface="Times New Roman"/>
                        </a:rPr>
                        <a:t> </a:t>
                      </a:r>
                      <a:r>
                        <a:rPr lang="ru-RU" sz="1600" kern="1200" dirty="0" smtClean="0">
                          <a:solidFill>
                            <a:schemeClr val="tx1"/>
                          </a:solidFill>
                          <a:effectLst/>
                          <a:latin typeface="+mn-lt"/>
                          <a:cs typeface="Times New Roman"/>
                        </a:rPr>
                        <a:t>страны</a:t>
                      </a:r>
                      <a:endParaRPr lang="ru-RU" sz="1400" kern="1200" dirty="0" smtClean="0">
                        <a:solidFill>
                          <a:schemeClr val="tx1"/>
                        </a:solidFill>
                        <a:effectLst/>
                        <a:latin typeface="+mn-lt"/>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i="1" kern="1200" dirty="0" smtClean="0">
                          <a:solidFill>
                            <a:schemeClr val="tx1"/>
                          </a:solidFill>
                          <a:effectLst/>
                          <a:latin typeface="+mn-lt"/>
                          <a:cs typeface="Times New Roman"/>
                        </a:rPr>
                        <a:t>Стратегия развития Казахстана до 2050 года</a:t>
                      </a:r>
                    </a:p>
                  </a:txBody>
                  <a:tcPr marL="91428" marR="91428" marT="45702" marB="45702">
                    <a:lnL w="9525" cap="flat" cmpd="sng" algn="ctr">
                      <a:solidFill>
                        <a:sysClr val="windowText" lastClr="000000">
                          <a:shade val="95000"/>
                          <a:satMod val="105000"/>
                        </a:sysClr>
                      </a:solidFill>
                      <a:prstDash val="solid"/>
                    </a:lnL>
                    <a:lnR w="9525" cap="flat" cmpd="sng" algn="ctr">
                      <a:solidFill>
                        <a:sysClr val="windowText" lastClr="000000">
                          <a:shade val="95000"/>
                          <a:satMod val="105000"/>
                        </a:sysClr>
                      </a:solidFill>
                      <a:prstDash val="solid"/>
                    </a:lnR>
                    <a:lnT w="9525" cap="flat" cmpd="sng" algn="ctr">
                      <a:solidFill>
                        <a:sysClr val="windowText" lastClr="000000">
                          <a:shade val="95000"/>
                          <a:satMod val="105000"/>
                        </a:sysClr>
                      </a:solidFill>
                      <a:prstDash val="solid"/>
                    </a:lnT>
                    <a:lnB w="9525" cap="flat" cmpd="sng" algn="ctr">
                      <a:solidFill>
                        <a:sysClr val="windowText" lastClr="000000">
                          <a:shade val="95000"/>
                          <a:satMod val="105000"/>
                        </a:sysClr>
                      </a:solidFill>
                      <a:prstDash val="solid"/>
                      <a:round/>
                      <a:headEnd type="none" w="med" len="med"/>
                      <a:tailEnd type="none" w="med" len="med"/>
                    </a:lnB>
                    <a:lnTlToBr w="12700" cmpd="sng">
                      <a:noFill/>
                      <a:prstDash val="solid"/>
                    </a:lnTlToBr>
                    <a:lnBlToTr w="12700" cmpd="sng">
                      <a:noFill/>
                      <a:prstDash val="solid"/>
                    </a:lnBlToTr>
                    <a:solidFill>
                      <a:srgbClr val="C6F1FE"/>
                    </a:solidFill>
                  </a:tcPr>
                </a:tc>
              </a:tr>
              <a:tr h="274356">
                <a:tc>
                  <a:txBody>
                    <a:bodyPr/>
                    <a:lstStyle/>
                    <a:p>
                      <a:pPr indent="90170" algn="just">
                        <a:spcAft>
                          <a:spcPts val="0"/>
                        </a:spcAft>
                      </a:pPr>
                      <a:r>
                        <a:rPr lang="ru-RU" sz="1300" i="1" kern="1200" dirty="0" smtClean="0">
                          <a:solidFill>
                            <a:schemeClr val="tx1"/>
                          </a:solidFill>
                          <a:effectLst/>
                          <a:latin typeface="+mn-lt"/>
                          <a:ea typeface="+mn-ea"/>
                          <a:cs typeface="+mn-cs"/>
                        </a:rPr>
                        <a:t>Повышение качества среднего образования будет обеспечиваться за счет внедрения системы мониторинга и оценки учебных программ на предмет их соответствия уровню передовых мировых образовательных систем. </a:t>
                      </a:r>
                      <a:endParaRPr lang="ru-RU" sz="1300" i="1" kern="1200" dirty="0">
                        <a:solidFill>
                          <a:schemeClr val="tx1"/>
                        </a:solidFill>
                        <a:effectLst/>
                        <a:latin typeface="+mn-lt"/>
                        <a:ea typeface="+mn-ea"/>
                        <a:cs typeface="+mn-cs"/>
                      </a:endParaRPr>
                    </a:p>
                  </a:txBody>
                  <a:tcPr marL="114300" marR="114300" marT="0" marB="0">
                    <a:lnL w="9525" cap="flat" cmpd="sng" algn="ctr">
                      <a:solidFill>
                        <a:sysClr val="windowText" lastClr="000000">
                          <a:shade val="95000"/>
                          <a:satMod val="105000"/>
                        </a:sysClr>
                      </a:solidFill>
                      <a:prstDash val="solid"/>
                    </a:lnL>
                    <a:lnR w="9525" cap="flat" cmpd="sng" algn="ctr">
                      <a:solidFill>
                        <a:sysClr val="windowText" lastClr="000000">
                          <a:shade val="95000"/>
                          <a:satMod val="105000"/>
                        </a:sysClr>
                      </a:solidFill>
                      <a:prstDash val="solid"/>
                      <a:round/>
                      <a:headEnd type="none" w="med" len="med"/>
                      <a:tailEnd type="none" w="med" len="med"/>
                    </a:lnR>
                    <a:lnT w="9525" cap="flat" cmpd="sng" algn="ctr">
                      <a:solidFill>
                        <a:sysClr val="windowText" lastClr="000000">
                          <a:shade val="95000"/>
                          <a:satMod val="105000"/>
                        </a:sysClr>
                      </a:solidFill>
                      <a:prstDash val="solid"/>
                    </a:lnT>
                    <a:lnB w="9525" cap="flat" cmpd="sng" algn="ctr">
                      <a:solidFill>
                        <a:sysClr val="windowText" lastClr="000000">
                          <a:shade val="95000"/>
                          <a:satMod val="10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87695">
                <a:tc>
                  <a:txBody>
                    <a:bodyPr/>
                    <a:lstStyle/>
                    <a:p>
                      <a:pPr algn="ctr"/>
                      <a:r>
                        <a:rPr lang="ru-RU" sz="1300" b="0" i="1" dirty="0" smtClean="0">
                          <a:solidFill>
                            <a:schemeClr val="tx1"/>
                          </a:solidFill>
                          <a:latin typeface="+mn-lt"/>
                          <a:cs typeface="Times New Roman"/>
                        </a:rPr>
                        <a:t>Стратегический план развития Республики Казахстан до 2020 года</a:t>
                      </a:r>
                      <a:endParaRPr lang="en-US" sz="1300" b="0" i="1" dirty="0">
                        <a:solidFill>
                          <a:schemeClr val="tx1"/>
                        </a:solidFill>
                        <a:latin typeface="+mn-lt"/>
                        <a:cs typeface="Times New Roman"/>
                      </a:endParaRPr>
                    </a:p>
                  </a:txBody>
                  <a:tcPr marL="91428" marR="91428" marT="45702" marB="45702">
                    <a:lnL w="9525" cap="flat" cmpd="sng" algn="ctr">
                      <a:solidFill>
                        <a:sysClr val="windowText" lastClr="000000">
                          <a:shade val="95000"/>
                          <a:satMod val="105000"/>
                        </a:sysClr>
                      </a:solidFill>
                      <a:prstDash val="solid"/>
                    </a:lnL>
                    <a:lnR w="9525" cap="flat" cmpd="sng" algn="ctr">
                      <a:solidFill>
                        <a:sysClr val="windowText" lastClr="000000">
                          <a:shade val="95000"/>
                          <a:satMod val="105000"/>
                        </a:sysClr>
                      </a:solidFill>
                      <a:prstDash val="solid"/>
                    </a:lnR>
                    <a:lnT w="9525" cap="flat" cmpd="sng" algn="ctr">
                      <a:solidFill>
                        <a:sysClr val="windowText" lastClr="000000">
                          <a:shade val="95000"/>
                          <a:satMod val="105000"/>
                        </a:sysClr>
                      </a:solidFill>
                      <a:prstDash val="solid"/>
                      <a:round/>
                      <a:headEnd type="none" w="med" len="med"/>
                      <a:tailEnd type="none" w="med" len="med"/>
                    </a:lnT>
                    <a:lnB w="9525" cap="flat" cmpd="sng" algn="ctr">
                      <a:solidFill>
                        <a:sysClr val="windowText" lastClr="000000">
                          <a:shade val="95000"/>
                          <a:satMod val="10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74356">
                <a:tc>
                  <a:txBody>
                    <a:bodyPr/>
                    <a:lstStyle/>
                    <a:p>
                      <a:pPr indent="90170" algn="just">
                        <a:spcAft>
                          <a:spcPts val="0"/>
                        </a:spcAft>
                      </a:pPr>
                      <a:r>
                        <a:rPr lang="ru-RU" sz="1300" b="0" i="0" kern="1200" dirty="0">
                          <a:solidFill>
                            <a:schemeClr val="tx1"/>
                          </a:solidFill>
                          <a:effectLst/>
                          <a:latin typeface="+mn-lt"/>
                          <a:ea typeface="+mn-ea"/>
                          <a:cs typeface="+mn-cs"/>
                        </a:rPr>
                        <a:t>Общеобразовательная школа предоставляет академические знания и развивает навыки, способствующие формированию образованного, высоконравственного, критически мыслящего, физически и духовно развитого гражданина, стремящегося к саморазвитию и </a:t>
                      </a:r>
                      <a:r>
                        <a:rPr lang="ru-RU" sz="1300" b="0" i="0" kern="1200" dirty="0" smtClean="0">
                          <a:solidFill>
                            <a:schemeClr val="tx1"/>
                          </a:solidFill>
                          <a:effectLst/>
                          <a:latin typeface="+mn-lt"/>
                          <a:ea typeface="+mn-ea"/>
                          <a:cs typeface="+mn-cs"/>
                        </a:rPr>
                        <a:t>творчеству</a:t>
                      </a:r>
                      <a:endParaRPr lang="ru-RU" sz="1300" b="0" i="0" kern="1200" dirty="0">
                        <a:solidFill>
                          <a:schemeClr val="tx1"/>
                        </a:solidFill>
                        <a:effectLst/>
                        <a:latin typeface="+mn-lt"/>
                        <a:ea typeface="+mn-ea"/>
                        <a:cs typeface="+mn-cs"/>
                      </a:endParaRPr>
                    </a:p>
                  </a:txBody>
                  <a:tcPr marL="114300" marR="114300" marT="0" marB="0">
                    <a:lnL w="9525" cap="flat" cmpd="sng" algn="ctr">
                      <a:solidFill>
                        <a:sysClr val="windowText" lastClr="000000">
                          <a:shade val="95000"/>
                          <a:satMod val="105000"/>
                        </a:sysClr>
                      </a:solidFill>
                      <a:prstDash val="solid"/>
                    </a:lnL>
                    <a:lnR w="9525" cap="flat" cmpd="sng" algn="ctr">
                      <a:solidFill>
                        <a:sysClr val="windowText" lastClr="000000">
                          <a:shade val="95000"/>
                          <a:satMod val="105000"/>
                        </a:sysClr>
                      </a:solidFill>
                      <a:prstDash val="solid"/>
                      <a:round/>
                      <a:headEnd type="none" w="med" len="med"/>
                      <a:tailEnd type="none" w="med" len="med"/>
                    </a:lnR>
                    <a:lnT w="9525" cap="flat" cmpd="sng" algn="ctr">
                      <a:solidFill>
                        <a:sysClr val="windowText" lastClr="000000">
                          <a:shade val="95000"/>
                          <a:satMod val="105000"/>
                        </a:sysClr>
                      </a:solidFill>
                      <a:prstDash val="solid"/>
                    </a:lnT>
                    <a:lnB w="9525" cap="flat" cmpd="sng" algn="ctr">
                      <a:solidFill>
                        <a:sysClr val="windowText" lastClr="000000">
                          <a:shade val="95000"/>
                          <a:satMod val="10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31" name="Table 19"/>
          <p:cNvGraphicFramePr>
            <a:graphicFrameLocks noGrp="1"/>
          </p:cNvGraphicFramePr>
          <p:nvPr>
            <p:extLst>
              <p:ext uri="{D42A27DB-BD31-4B8C-83A1-F6EECF244321}">
                <p14:modId xmlns:p14="http://schemas.microsoft.com/office/powerpoint/2010/main" xmlns="" val="4194426612"/>
              </p:ext>
            </p:extLst>
          </p:nvPr>
        </p:nvGraphicFramePr>
        <p:xfrm>
          <a:off x="292341" y="4365104"/>
          <a:ext cx="9348752" cy="1020228"/>
        </p:xfrm>
        <a:graphic>
          <a:graphicData uri="http://schemas.openxmlformats.org/drawingml/2006/table">
            <a:tbl>
              <a:tblPr firstRow="1" bandRow="1"/>
              <a:tblGrid>
                <a:gridCol w="9348752"/>
              </a:tblGrid>
              <a:tr h="28803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algn="ctr" defTabSz="457200" rtl="0" eaLnBrk="1" latinLnBrk="0" hangingPunct="1"/>
                      <a:r>
                        <a:rPr lang="ru-RU" sz="1600" b="1" kern="1200" dirty="0" smtClean="0">
                          <a:solidFill>
                            <a:schemeClr val="tx1"/>
                          </a:solidFill>
                          <a:effectLst/>
                          <a:latin typeface="+mn-lt"/>
                          <a:ea typeface="+mn-ea"/>
                          <a:cs typeface="Times New Roman"/>
                        </a:rPr>
                        <a:t>Цели государственного органа</a:t>
                      </a:r>
                      <a:endParaRPr lang="en-US" sz="1600" b="1" kern="1200" dirty="0" smtClean="0">
                        <a:solidFill>
                          <a:schemeClr val="tx1"/>
                        </a:solidFill>
                        <a:effectLst/>
                        <a:latin typeface="+mn-lt"/>
                        <a:ea typeface="+mn-ea"/>
                        <a:cs typeface="Times New Roman"/>
                      </a:endParaRPr>
                    </a:p>
                  </a:txBody>
                  <a:tcPr marL="91433" marR="91433" marT="45507" marB="4550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6F1FE"/>
                    </a:solidFill>
                  </a:tcPr>
                </a:tc>
              </a:tr>
              <a:tr h="3046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fontAlgn="auto">
                        <a:spcBef>
                          <a:spcPts val="0"/>
                        </a:spcBef>
                        <a:spcAft>
                          <a:spcPts val="0"/>
                        </a:spcAft>
                        <a:defRPr/>
                      </a:pPr>
                      <a:r>
                        <a:rPr lang="ru-RU" sz="1300" b="0" i="1" kern="1200" dirty="0" smtClean="0">
                          <a:solidFill>
                            <a:schemeClr val="tx1"/>
                          </a:solidFill>
                          <a:effectLst/>
                          <a:latin typeface="+mn-lt"/>
                          <a:ea typeface="+mn-ea"/>
                          <a:cs typeface="+mn-cs"/>
                        </a:rPr>
                        <a:t>Цель 2. </a:t>
                      </a:r>
                      <a:r>
                        <a:rPr lang="ru-RU" sz="1300" i="1" kern="1200" dirty="0" smtClean="0">
                          <a:solidFill>
                            <a:schemeClr val="tx1"/>
                          </a:solidFill>
                          <a:effectLst/>
                          <a:latin typeface="+mn-lt"/>
                          <a:ea typeface="+mn-ea"/>
                          <a:cs typeface="+mn-cs"/>
                        </a:rPr>
                        <a:t>Обеспечение качественного среднего образования</a:t>
                      </a:r>
                    </a:p>
                    <a:p>
                      <a:r>
                        <a:rPr lang="kk-KZ" sz="1300" i="1" kern="1200" dirty="0" smtClean="0">
                          <a:solidFill>
                            <a:schemeClr val="tx1"/>
                          </a:solidFill>
                          <a:effectLst/>
                          <a:latin typeface="+mn-lt"/>
                          <a:ea typeface="+mn-ea"/>
                          <a:cs typeface="+mn-cs"/>
                        </a:rPr>
                        <a:t>Целевой индикатор: </a:t>
                      </a:r>
                      <a:r>
                        <a:rPr lang="ru-RU" sz="1300" i="1" kern="1200" dirty="0" smtClean="0">
                          <a:solidFill>
                            <a:schemeClr val="tx1"/>
                          </a:solidFill>
                          <a:effectLst/>
                          <a:latin typeface="+mn-lt"/>
                          <a:ea typeface="+mn-ea"/>
                          <a:cs typeface="+mn-cs"/>
                        </a:rPr>
                        <a:t>Доля учащихся, успешно (отлично/хорошо) освоивших образовательные программы среди выпускников школ по: естественно-математическим дисциплинам, общественно-гуманитарным дисциплинам. </a:t>
                      </a:r>
                      <a:endParaRPr lang="en-US" sz="1300" i="1" kern="1200" dirty="0">
                        <a:solidFill>
                          <a:schemeClr val="tx1"/>
                        </a:solidFill>
                        <a:effectLst/>
                        <a:latin typeface="+mn-lt"/>
                        <a:ea typeface="+mn-ea"/>
                        <a:cs typeface="+mn-cs"/>
                      </a:endParaRPr>
                    </a:p>
                  </a:txBody>
                  <a:tcPr marL="91433" marR="91433" marT="45507" marB="4550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 name="Up Arrow 12"/>
          <p:cNvSpPr>
            <a:spLocks/>
          </p:cNvSpPr>
          <p:nvPr/>
        </p:nvSpPr>
        <p:spPr>
          <a:xfrm>
            <a:off x="4846191" y="5517232"/>
            <a:ext cx="251619" cy="106362"/>
          </a:xfrm>
          <a:prstGeom prst="upArrow">
            <a:avLst/>
          </a:prstGeom>
          <a:solidFill>
            <a:srgbClr val="EEECE1">
              <a:lumMod val="60000"/>
              <a:lumOff val="40000"/>
            </a:srgbClr>
          </a:solidFill>
          <a:ln w="25400" cap="flat" cmpd="sng" algn="ctr">
            <a:solidFill>
              <a:srgbClr val="4F81BD">
                <a:shade val="50000"/>
              </a:srgbClr>
            </a:solidFill>
            <a:prstDash val="solid"/>
          </a:ln>
          <a:effectLst/>
        </p:spPr>
        <p:txBody>
          <a:bodyPr anchor="ctr"/>
          <a:lstStyle/>
          <a:p>
            <a:pPr defTabSz="914400" eaLnBrk="1" fontAlgn="auto" hangingPunct="1">
              <a:spcBef>
                <a:spcPts val="0"/>
              </a:spcBef>
              <a:spcAft>
                <a:spcPts val="0"/>
              </a:spcAft>
              <a:defRPr/>
            </a:pPr>
            <a:endParaRPr lang="en-US" sz="1800" kern="0" dirty="0">
              <a:solidFill>
                <a:sysClr val="windowText" lastClr="000000"/>
              </a:solidFill>
              <a:latin typeface="Arial"/>
              <a:cs typeface="Arial"/>
            </a:endParaRPr>
          </a:p>
        </p:txBody>
      </p:sp>
      <p:graphicFrame>
        <p:nvGraphicFramePr>
          <p:cNvPr id="34" name="Table 2"/>
          <p:cNvGraphicFramePr>
            <a:graphicFrameLocks noGrp="1"/>
          </p:cNvGraphicFramePr>
          <p:nvPr>
            <p:extLst>
              <p:ext uri="{D42A27DB-BD31-4B8C-83A1-F6EECF244321}">
                <p14:modId xmlns:p14="http://schemas.microsoft.com/office/powerpoint/2010/main" xmlns="" val="1744501906"/>
              </p:ext>
            </p:extLst>
          </p:nvPr>
        </p:nvGraphicFramePr>
        <p:xfrm>
          <a:off x="310519" y="5720076"/>
          <a:ext cx="9323273" cy="1021292"/>
        </p:xfrm>
        <a:graphic>
          <a:graphicData uri="http://schemas.openxmlformats.org/drawingml/2006/table">
            <a:tbl>
              <a:tblPr firstRow="1" bandRow="1"/>
              <a:tblGrid>
                <a:gridCol w="9323273"/>
              </a:tblGrid>
              <a:tr h="23919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ru-RU" sz="1600" b="1" kern="1200" dirty="0" smtClean="0">
                          <a:solidFill>
                            <a:schemeClr val="tx1"/>
                          </a:solidFill>
                          <a:effectLst/>
                          <a:latin typeface="+mn-lt"/>
                          <a:ea typeface="+mn-ea"/>
                          <a:cs typeface="Times New Roman"/>
                        </a:rPr>
                        <a:t>Бюджетные Программы</a:t>
                      </a:r>
                      <a:endParaRPr lang="en-US" sz="1600" kern="1200" dirty="0" smtClean="0">
                        <a:solidFill>
                          <a:schemeClr val="tx1"/>
                        </a:solidFill>
                        <a:effectLst/>
                        <a:latin typeface="+mn-lt"/>
                        <a:ea typeface="+mn-ea"/>
                        <a:cs typeface="Times New Roman"/>
                      </a:endParaRPr>
                    </a:p>
                  </a:txBody>
                  <a:tcPr marL="91424" marR="91424" marT="45773" marB="4577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6F1FE"/>
                    </a:solidFill>
                  </a:tcPr>
                </a:tc>
              </a:tr>
              <a:tr h="5875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algn="just" defTabSz="914400" rtl="0" eaLnBrk="1" fontAlgn="auto" latinLnBrk="0" hangingPunct="1">
                        <a:spcBef>
                          <a:spcPts val="0"/>
                        </a:spcBef>
                        <a:spcAft>
                          <a:spcPts val="0"/>
                        </a:spcAft>
                        <a:defRPr/>
                      </a:pPr>
                      <a:r>
                        <a:rPr lang="ru-RU" sz="1300" i="1" kern="1200" dirty="0" smtClean="0">
                          <a:solidFill>
                            <a:schemeClr val="tx1"/>
                          </a:solidFill>
                          <a:effectLst/>
                          <a:latin typeface="+mn-lt"/>
                          <a:ea typeface="+mn-ea"/>
                          <a:cs typeface="+mn-cs"/>
                        </a:rPr>
                        <a:t>099 «Обеспечение доступности качественного школьного образования»</a:t>
                      </a:r>
                    </a:p>
                    <a:p>
                      <a:pPr fontAlgn="base"/>
                      <a:r>
                        <a:rPr lang="kk-KZ" sz="1300" b="1" i="1" kern="1200" dirty="0" smtClean="0">
                          <a:solidFill>
                            <a:schemeClr val="tx1"/>
                          </a:solidFill>
                          <a:effectLst/>
                          <a:latin typeface="+mn-lt"/>
                          <a:ea typeface="+mn-ea"/>
                          <a:cs typeface="+mn-cs"/>
                        </a:rPr>
                        <a:t>К</a:t>
                      </a:r>
                      <a:r>
                        <a:rPr lang="ru-RU" sz="1300" b="1" i="1" kern="1200" dirty="0" err="1" smtClean="0">
                          <a:solidFill>
                            <a:schemeClr val="tx1"/>
                          </a:solidFill>
                          <a:effectLst/>
                          <a:latin typeface="+mn-lt"/>
                          <a:ea typeface="+mn-ea"/>
                          <a:cs typeface="+mn-cs"/>
                        </a:rPr>
                        <a:t>онечный</a:t>
                      </a:r>
                      <a:r>
                        <a:rPr lang="ru-RU" sz="1300" b="1" i="1" kern="1200" dirty="0" smtClean="0">
                          <a:solidFill>
                            <a:schemeClr val="tx1"/>
                          </a:solidFill>
                          <a:effectLst/>
                          <a:latin typeface="+mn-lt"/>
                          <a:ea typeface="+mn-ea"/>
                          <a:cs typeface="+mn-cs"/>
                        </a:rPr>
                        <a:t> результат : </a:t>
                      </a:r>
                      <a:r>
                        <a:rPr lang="kk-KZ" sz="1300" i="1" kern="1200" dirty="0" smtClean="0">
                          <a:solidFill>
                            <a:schemeClr val="tx1"/>
                          </a:solidFill>
                          <a:effectLst/>
                          <a:latin typeface="+mn-lt"/>
                          <a:ea typeface="+mn-ea"/>
                          <a:cs typeface="+mn-cs"/>
                        </a:rPr>
                        <a:t>Доля учащихся, успешно (отлично, хорошо) освоивших образовательные программы среди выпусников школ </a:t>
                      </a:r>
                      <a:endParaRPr lang="en-US" sz="1300" i="1" kern="1200" dirty="0">
                        <a:solidFill>
                          <a:schemeClr val="tx1"/>
                        </a:solidFill>
                        <a:effectLst/>
                        <a:latin typeface="+mn-lt"/>
                        <a:ea typeface="+mn-ea"/>
                        <a:cs typeface="+mn-cs"/>
                      </a:endParaRPr>
                    </a:p>
                  </a:txBody>
                  <a:tcPr marL="91424" marR="91424" marT="45773" marB="45773">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7" name="Table 18"/>
          <p:cNvGraphicFramePr>
            <a:graphicFrameLocks noGrp="1"/>
          </p:cNvGraphicFramePr>
          <p:nvPr>
            <p:extLst>
              <p:ext uri="{D42A27DB-BD31-4B8C-83A1-F6EECF244321}">
                <p14:modId xmlns:p14="http://schemas.microsoft.com/office/powerpoint/2010/main" xmlns="" val="854776879"/>
              </p:ext>
            </p:extLst>
          </p:nvPr>
        </p:nvGraphicFramePr>
        <p:xfrm>
          <a:off x="273274" y="3181602"/>
          <a:ext cx="9378440" cy="853942"/>
        </p:xfrm>
        <a:graphic>
          <a:graphicData uri="http://schemas.openxmlformats.org/drawingml/2006/table">
            <a:tbl>
              <a:tblPr firstCol="1" lastCol="1" bandRow="1" bandCol="1"/>
              <a:tblGrid>
                <a:gridCol w="9378440"/>
              </a:tblGrid>
              <a:tr h="288032">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algn="ctr"/>
                      <a:r>
                        <a:rPr lang="ru-RU" sz="1600" kern="1200" dirty="0" smtClean="0">
                          <a:solidFill>
                            <a:schemeClr val="tx1"/>
                          </a:solidFill>
                          <a:effectLst/>
                          <a:latin typeface="+mn-lt"/>
                          <a:cs typeface="Times New Roman"/>
                        </a:rPr>
                        <a:t>Стратегические направления государственного органа</a:t>
                      </a:r>
                      <a:endParaRPr lang="en-US" sz="1600" kern="1200" dirty="0" smtClean="0">
                        <a:solidFill>
                          <a:schemeClr val="tx1"/>
                        </a:solidFill>
                        <a:effectLst/>
                        <a:latin typeface="+mn-lt"/>
                        <a:cs typeface="Times New Roman"/>
                      </a:endParaRPr>
                    </a:p>
                  </a:txBody>
                  <a:tcPr marL="91439" marR="91439" marT="45787" marB="45787">
                    <a:lnL w="9525" cap="flat" cmpd="sng" algn="ctr">
                      <a:solidFill>
                        <a:sysClr val="windowText" lastClr="000000">
                          <a:shade val="95000"/>
                          <a:satMod val="105000"/>
                        </a:sysClr>
                      </a:solidFill>
                      <a:prstDash val="solid"/>
                    </a:lnL>
                    <a:lnR w="9525" cap="flat" cmpd="sng" algn="ctr">
                      <a:solidFill>
                        <a:sysClr val="windowText" lastClr="000000">
                          <a:shade val="95000"/>
                          <a:satMod val="105000"/>
                        </a:sysClr>
                      </a:solidFill>
                      <a:prstDash val="solid"/>
                    </a:lnR>
                    <a:lnT w="9525" cap="flat" cmpd="sng" algn="ctr">
                      <a:solidFill>
                        <a:sysClr val="windowText" lastClr="000000">
                          <a:shade val="95000"/>
                          <a:satMod val="105000"/>
                        </a:sysClr>
                      </a:solidFill>
                      <a:prstDash val="solid"/>
                    </a:lnT>
                    <a:lnB w="9525" cap="flat" cmpd="sng" algn="ctr">
                      <a:solidFill>
                        <a:sysClr val="windowText" lastClr="000000">
                          <a:shade val="95000"/>
                          <a:satMod val="105000"/>
                        </a:sysClr>
                      </a:solidFill>
                      <a:prstDash val="solid"/>
                    </a:lnB>
                    <a:lnTlToBr w="12700" cmpd="sng">
                      <a:noFill/>
                      <a:prstDash val="solid"/>
                    </a:lnTlToBr>
                    <a:lnBlToTr w="12700" cmpd="sng">
                      <a:noFill/>
                      <a:prstDash val="solid"/>
                    </a:lnBlToTr>
                    <a:solidFill>
                      <a:srgbClr val="C6F1FE"/>
                    </a:solidFill>
                  </a:tcPr>
                </a:tc>
              </a:tr>
              <a:tr h="518528">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algn="ctr" fontAlgn="auto">
                        <a:spcBef>
                          <a:spcPts val="0"/>
                        </a:spcBef>
                        <a:spcAft>
                          <a:spcPts val="0"/>
                        </a:spcAft>
                        <a:defRPr/>
                      </a:pPr>
                      <a:r>
                        <a:rPr lang="ru-RU" sz="1300" b="0" i="1" kern="1200" dirty="0" smtClean="0">
                          <a:solidFill>
                            <a:schemeClr val="tx1"/>
                          </a:solidFill>
                          <a:effectLst/>
                          <a:latin typeface="+mn-lt"/>
                          <a:ea typeface="+mn-ea"/>
                          <a:cs typeface="+mn-cs"/>
                        </a:rPr>
                        <a:t>Стратегическое направление 1. </a:t>
                      </a:r>
                      <a:r>
                        <a:rPr lang="ru-RU" sz="1300" b="0" i="0" kern="1200" dirty="0" smtClean="0">
                          <a:solidFill>
                            <a:schemeClr val="tx1"/>
                          </a:solidFill>
                          <a:effectLst/>
                          <a:latin typeface="+mn-lt"/>
                          <a:ea typeface="+mn-ea"/>
                          <a:cs typeface="+mn-cs"/>
                        </a:rPr>
                        <a:t>Обеспечение доступности качественного образования  </a:t>
                      </a:r>
                      <a:endParaRPr lang="ru-RU" sz="1300" b="0" i="0" kern="1200" dirty="0">
                        <a:solidFill>
                          <a:schemeClr val="tx1"/>
                        </a:solidFill>
                        <a:effectLst/>
                        <a:latin typeface="+mn-lt"/>
                        <a:ea typeface="+mn-ea"/>
                        <a:cs typeface="+mn-cs"/>
                      </a:endParaRPr>
                    </a:p>
                  </a:txBody>
                  <a:tcPr marL="91439" marR="91439" marT="45787" marB="45787">
                    <a:lnL w="9525" cap="flat" cmpd="sng" algn="ctr">
                      <a:solidFill>
                        <a:sysClr val="windowText" lastClr="000000">
                          <a:shade val="95000"/>
                          <a:satMod val="105000"/>
                        </a:sysClr>
                      </a:solidFill>
                      <a:prstDash val="solid"/>
                    </a:lnL>
                    <a:lnR w="9525" cap="flat" cmpd="sng" algn="ctr">
                      <a:solidFill>
                        <a:sysClr val="windowText" lastClr="000000">
                          <a:shade val="95000"/>
                          <a:satMod val="105000"/>
                        </a:sysClr>
                      </a:solidFill>
                      <a:prstDash val="solid"/>
                      <a:round/>
                      <a:headEnd type="none" w="med" len="med"/>
                      <a:tailEnd type="none" w="med" len="med"/>
                    </a:lnR>
                    <a:lnT w="9525" cap="flat" cmpd="sng" algn="ctr">
                      <a:solidFill>
                        <a:sysClr val="windowText" lastClr="000000">
                          <a:shade val="95000"/>
                          <a:satMod val="105000"/>
                        </a:sysClr>
                      </a:solidFill>
                      <a:prstDash val="solid"/>
                    </a:lnT>
                    <a:lnB w="9525" cap="flat" cmpd="sng" algn="ctr">
                      <a:solidFill>
                        <a:sysClr val="windowText" lastClr="000000">
                          <a:shade val="95000"/>
                          <a:satMod val="10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9" name="Прямоугольник 38"/>
          <p:cNvSpPr/>
          <p:nvPr/>
        </p:nvSpPr>
        <p:spPr>
          <a:xfrm>
            <a:off x="705869" y="692696"/>
            <a:ext cx="8567737" cy="369332"/>
          </a:xfrm>
          <a:prstGeom prst="rect">
            <a:avLst/>
          </a:prstGeom>
        </p:spPr>
        <p:txBody>
          <a:bodyPr>
            <a:spAutoFit/>
          </a:bodyPr>
          <a:lstStyle/>
          <a:p>
            <a:pPr algn="ctr" defTabSz="914400" eaLnBrk="1" fontAlgn="auto" hangingPunct="1">
              <a:spcBef>
                <a:spcPts val="0"/>
              </a:spcBef>
              <a:spcAft>
                <a:spcPts val="0"/>
              </a:spcAft>
              <a:defRPr/>
            </a:pPr>
            <a:r>
              <a:rPr lang="ru-RU" sz="1800" b="1" kern="0" dirty="0" smtClean="0">
                <a:solidFill>
                  <a:sysClr val="windowText" lastClr="000000"/>
                </a:solidFill>
              </a:rPr>
              <a:t> </a:t>
            </a:r>
            <a:r>
              <a:rPr lang="ru-RU" b="1" kern="0" dirty="0">
                <a:solidFill>
                  <a:schemeClr val="accent6"/>
                </a:solidFill>
              </a:rPr>
              <a:t>Архитектура взаимосвязи стратегического и бюджетного планирования </a:t>
            </a:r>
          </a:p>
        </p:txBody>
      </p:sp>
      <p:sp>
        <p:nvSpPr>
          <p:cNvPr id="40" name="Up Arrow 31"/>
          <p:cNvSpPr>
            <a:spLocks/>
          </p:cNvSpPr>
          <p:nvPr/>
        </p:nvSpPr>
        <p:spPr>
          <a:xfrm>
            <a:off x="4771687" y="4077072"/>
            <a:ext cx="301625" cy="217488"/>
          </a:xfrm>
          <a:prstGeom prst="upArrow">
            <a:avLst>
              <a:gd name="adj1" fmla="val 50000"/>
              <a:gd name="adj2" fmla="val 53571"/>
            </a:avLst>
          </a:prstGeom>
          <a:solidFill>
            <a:srgbClr val="EEECE1">
              <a:lumMod val="60000"/>
              <a:lumOff val="40000"/>
            </a:srgbClr>
          </a:solidFill>
          <a:ln w="25400" cap="flat" cmpd="sng" algn="ctr">
            <a:solidFill>
              <a:srgbClr val="4F81BD">
                <a:shade val="50000"/>
              </a:srgbClr>
            </a:solidFill>
            <a:prstDash val="solid"/>
          </a:ln>
          <a:effectLst/>
        </p:spPr>
        <p:txBody>
          <a:bodyPr anchor="ctr"/>
          <a:lstStyle/>
          <a:p>
            <a:pPr defTabSz="914400" eaLnBrk="1" fontAlgn="auto" hangingPunct="1">
              <a:spcBef>
                <a:spcPts val="0"/>
              </a:spcBef>
              <a:spcAft>
                <a:spcPts val="0"/>
              </a:spcAft>
              <a:defRPr/>
            </a:pPr>
            <a:endParaRPr lang="en-US" sz="1800" kern="0" dirty="0">
              <a:solidFill>
                <a:sysClr val="windowText" lastClr="000000"/>
              </a:solidFill>
              <a:latin typeface="Arial"/>
              <a:cs typeface="Arial"/>
            </a:endParaRPr>
          </a:p>
        </p:txBody>
      </p:sp>
      <p:sp>
        <p:nvSpPr>
          <p:cNvPr id="43" name="Up Arrow 31"/>
          <p:cNvSpPr>
            <a:spLocks/>
          </p:cNvSpPr>
          <p:nvPr/>
        </p:nvSpPr>
        <p:spPr>
          <a:xfrm>
            <a:off x="4737770" y="2921893"/>
            <a:ext cx="450850" cy="219075"/>
          </a:xfrm>
          <a:prstGeom prst="upArrow">
            <a:avLst>
              <a:gd name="adj1" fmla="val 50000"/>
              <a:gd name="adj2" fmla="val 53571"/>
            </a:avLst>
          </a:prstGeom>
          <a:solidFill>
            <a:srgbClr val="EEECE1">
              <a:lumMod val="60000"/>
              <a:lumOff val="40000"/>
            </a:srgbClr>
          </a:solidFill>
          <a:ln w="25400" cap="flat" cmpd="sng" algn="ctr">
            <a:solidFill>
              <a:srgbClr val="4F81BD">
                <a:shade val="50000"/>
              </a:srgbClr>
            </a:solidFill>
            <a:prstDash val="solid"/>
          </a:ln>
          <a:effectLst/>
        </p:spPr>
        <p:txBody>
          <a:bodyPr anchor="ctr"/>
          <a:lstStyle/>
          <a:p>
            <a:pPr defTabSz="914400" eaLnBrk="1" fontAlgn="auto" hangingPunct="1">
              <a:spcBef>
                <a:spcPts val="0"/>
              </a:spcBef>
              <a:spcAft>
                <a:spcPts val="0"/>
              </a:spcAft>
              <a:defRPr/>
            </a:pPr>
            <a:endParaRPr lang="en-US" sz="1800" kern="0" dirty="0">
              <a:solidFill>
                <a:sysClr val="windowText" lastClr="000000"/>
              </a:solidFill>
              <a:latin typeface="Arial"/>
              <a:cs typeface="Arial"/>
            </a:endParaRPr>
          </a:p>
        </p:txBody>
      </p:sp>
      <p:sp>
        <p:nvSpPr>
          <p:cNvPr id="30" name="Rectangle 8"/>
          <p:cNvSpPr>
            <a:spLocks noChangeArrowheads="1"/>
          </p:cNvSpPr>
          <p:nvPr/>
        </p:nvSpPr>
        <p:spPr bwMode="auto">
          <a:xfrm>
            <a:off x="489298" y="-27384"/>
            <a:ext cx="9418290" cy="584775"/>
          </a:xfrm>
          <a:prstGeom prst="rect">
            <a:avLst/>
          </a:prstGeom>
          <a:solidFill>
            <a:schemeClr val="accent3"/>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Обеспечение взаимосвязи стратегического и бюджетного планирования </a:t>
            </a:r>
          </a:p>
          <a:p>
            <a:pPr algn="ctr"/>
            <a:r>
              <a:rPr lang="ru-RU" sz="1600" dirty="0">
                <a:solidFill>
                  <a:srgbClr val="558ED5"/>
                </a:solidFill>
                <a:latin typeface="Arial" charset="0"/>
                <a:cs typeface="Arial" charset="0"/>
              </a:rPr>
              <a:t>структура стратегического плана (</a:t>
            </a:r>
            <a:r>
              <a:rPr lang="ru-RU" sz="1600" b="0" i="1" dirty="0">
                <a:solidFill>
                  <a:srgbClr val="000000"/>
                </a:solidFill>
              </a:rPr>
              <a:t>на примере </a:t>
            </a:r>
            <a:r>
              <a:rPr lang="ru-RU" sz="1600" b="0" i="1" dirty="0" smtClean="0">
                <a:solidFill>
                  <a:srgbClr val="000000"/>
                </a:solidFill>
              </a:rPr>
              <a:t>СП МОН на </a:t>
            </a:r>
            <a:r>
              <a:rPr lang="ru-RU" sz="1600" b="0" i="1" dirty="0">
                <a:solidFill>
                  <a:srgbClr val="000000"/>
                </a:solidFill>
              </a:rPr>
              <a:t>2014-2018 годы)</a:t>
            </a:r>
          </a:p>
        </p:txBody>
      </p:sp>
      <p:sp>
        <p:nvSpPr>
          <p:cNvPr id="33" name="Прямоугольник 32"/>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5" name="Прямоугольник 34"/>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27" name="Номер слайда 1"/>
          <p:cNvSpPr txBox="1">
            <a:spLocks/>
          </p:cNvSpPr>
          <p:nvPr/>
        </p:nvSpPr>
        <p:spPr bwMode="auto">
          <a:xfrm>
            <a:off x="9346282" y="6611221"/>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15</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2052687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557825" y="3177714"/>
            <a:ext cx="896461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indent="268288">
              <a:tabLst>
                <a:tab pos="-3330575" algn="l"/>
              </a:tabLst>
            </a:pPr>
            <a:endParaRPr lang="ru-RU" sz="1300" b="0" dirty="0">
              <a:solidFill>
                <a:srgbClr val="000000"/>
              </a:solidFill>
            </a:endParaRPr>
          </a:p>
          <a:p>
            <a:pPr indent="268288">
              <a:tabLst>
                <a:tab pos="-3330575" algn="l"/>
              </a:tabLst>
            </a:pPr>
            <a:r>
              <a:rPr lang="ru-RU" sz="1300" b="0" dirty="0">
                <a:solidFill>
                  <a:srgbClr val="000000"/>
                </a:solidFill>
              </a:rPr>
              <a:t> </a:t>
            </a:r>
          </a:p>
          <a:p>
            <a:pPr indent="268288">
              <a:tabLst>
                <a:tab pos="-3330575" algn="l"/>
              </a:tabLst>
            </a:pPr>
            <a:endParaRPr lang="ru-RU" sz="1300" b="0" dirty="0">
              <a:solidFill>
                <a:srgbClr val="000000"/>
              </a:solidFill>
            </a:endParaRPr>
          </a:p>
        </p:txBody>
      </p:sp>
      <p:sp>
        <p:nvSpPr>
          <p:cNvPr id="11" name="Скругленный прямоугольник 4"/>
          <p:cNvSpPr/>
          <p:nvPr/>
        </p:nvSpPr>
        <p:spPr>
          <a:xfrm>
            <a:off x="852695" y="1501414"/>
            <a:ext cx="8280920"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a:spcBef>
                <a:spcPct val="20000"/>
              </a:spcBef>
              <a:spcAft>
                <a:spcPts val="600"/>
              </a:spcAft>
              <a:tabLst>
                <a:tab pos="-3330575" algn="l"/>
              </a:tabLst>
              <a:defRPr/>
            </a:pPr>
            <a:endParaRPr lang="ru-RU" sz="1400" b="0" dirty="0">
              <a:solidFill>
                <a:srgbClr val="000000"/>
              </a:solidFill>
            </a:endParaRPr>
          </a:p>
        </p:txBody>
      </p:sp>
      <p:sp>
        <p:nvSpPr>
          <p:cNvPr id="9" name="Rectangle 2"/>
          <p:cNvSpPr>
            <a:spLocks noChangeArrowheads="1"/>
          </p:cNvSpPr>
          <p:nvPr/>
        </p:nvSpPr>
        <p:spPr bwMode="auto">
          <a:xfrm>
            <a:off x="643523" y="3247662"/>
            <a:ext cx="8730309"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indent="268288">
              <a:tabLst>
                <a:tab pos="-3330575" algn="l"/>
              </a:tabLst>
            </a:pPr>
            <a:endParaRPr lang="ru-RU" sz="1300" b="0" dirty="0">
              <a:solidFill>
                <a:srgbClr val="000000"/>
              </a:solidFill>
            </a:endParaRPr>
          </a:p>
          <a:p>
            <a:pPr indent="268288">
              <a:tabLst>
                <a:tab pos="-3330575" algn="l"/>
              </a:tabLst>
            </a:pPr>
            <a:r>
              <a:rPr lang="ru-RU" sz="1300" b="0" dirty="0">
                <a:solidFill>
                  <a:srgbClr val="000000"/>
                </a:solidFill>
              </a:rPr>
              <a:t> </a:t>
            </a:r>
          </a:p>
          <a:p>
            <a:pPr indent="268288">
              <a:tabLst>
                <a:tab pos="-3330575" algn="l"/>
              </a:tabLst>
            </a:pPr>
            <a:endParaRPr lang="ru-RU" sz="1300" b="0" dirty="0">
              <a:solidFill>
                <a:srgbClr val="000000"/>
              </a:solidFill>
            </a:endParaRPr>
          </a:p>
        </p:txBody>
      </p:sp>
      <p:sp>
        <p:nvSpPr>
          <p:cNvPr id="13" name="Скругленный прямоугольник 4"/>
          <p:cNvSpPr/>
          <p:nvPr/>
        </p:nvSpPr>
        <p:spPr>
          <a:xfrm>
            <a:off x="926365" y="1571362"/>
            <a:ext cx="8064487"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a:spcBef>
                <a:spcPct val="20000"/>
              </a:spcBef>
              <a:spcAft>
                <a:spcPts val="600"/>
              </a:spcAft>
              <a:tabLst>
                <a:tab pos="-3330575" algn="l"/>
              </a:tabLst>
              <a:defRPr/>
            </a:pPr>
            <a:endParaRPr lang="ru-RU" sz="1400" b="0" dirty="0">
              <a:solidFill>
                <a:srgbClr val="000000"/>
              </a:solidFill>
            </a:endParaRPr>
          </a:p>
        </p:txBody>
      </p:sp>
      <p:sp>
        <p:nvSpPr>
          <p:cNvPr id="14" name="Прямоугольник 13"/>
          <p:cNvSpPr/>
          <p:nvPr/>
        </p:nvSpPr>
        <p:spPr>
          <a:xfrm>
            <a:off x="417290" y="1172588"/>
            <a:ext cx="9105147" cy="3908762"/>
          </a:xfrm>
          <a:prstGeom prst="rect">
            <a:avLst/>
          </a:prstGeom>
        </p:spPr>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spcBef>
                <a:spcPts val="600"/>
              </a:spcBef>
              <a:spcAft>
                <a:spcPts val="600"/>
              </a:spcAft>
              <a:tabLst>
                <a:tab pos="-3330575" algn="l"/>
              </a:tabLst>
              <a:defRPr/>
            </a:pPr>
            <a:r>
              <a:rPr lang="ru-RU" sz="1600" b="0" dirty="0" smtClean="0">
                <a:solidFill>
                  <a:srgbClr val="000000"/>
                </a:solidFill>
              </a:rPr>
              <a:t>В</a:t>
            </a:r>
            <a:r>
              <a:rPr lang="ru-RU" sz="1600" dirty="0" smtClean="0">
                <a:solidFill>
                  <a:srgbClr val="000000"/>
                </a:solidFill>
              </a:rPr>
              <a:t> </a:t>
            </a:r>
            <a:r>
              <a:rPr lang="ru-RU" sz="1600" b="0" dirty="0" smtClean="0">
                <a:solidFill>
                  <a:srgbClr val="000000"/>
                </a:solidFill>
              </a:rPr>
              <a:t>целях обеспечения взаимосвязи стратегического и бюджетного планирования </a:t>
            </a:r>
            <a:r>
              <a:rPr lang="ru-RU" sz="1600" dirty="0" smtClean="0">
                <a:solidFill>
                  <a:srgbClr val="000000"/>
                </a:solidFill>
              </a:rPr>
              <a:t>в ноябре 2015 года в Бюджетный Кодекс внесены </a:t>
            </a:r>
            <a:r>
              <a:rPr lang="ru-RU" sz="1600" b="0" dirty="0" smtClean="0">
                <a:solidFill>
                  <a:srgbClr val="000000"/>
                </a:solidFill>
              </a:rPr>
              <a:t>поправки в части:</a:t>
            </a:r>
          </a:p>
          <a:p>
            <a:pPr marL="285750" indent="-285750" algn="just">
              <a:spcBef>
                <a:spcPts val="600"/>
              </a:spcBef>
              <a:spcAft>
                <a:spcPts val="600"/>
              </a:spcAft>
              <a:buFont typeface="Wingdings" pitchFamily="2" charset="2"/>
              <a:buChar char="Ø"/>
              <a:tabLst>
                <a:tab pos="-3330575" algn="l"/>
              </a:tabLst>
              <a:defRPr/>
            </a:pPr>
            <a:r>
              <a:rPr lang="ru-RU" sz="1600" b="0" dirty="0" smtClean="0">
                <a:solidFill>
                  <a:srgbClr val="000000"/>
                </a:solidFill>
              </a:rPr>
              <a:t>Введения в практику </a:t>
            </a:r>
            <a:r>
              <a:rPr lang="ru-RU" sz="1600" dirty="0" smtClean="0">
                <a:solidFill>
                  <a:srgbClr val="000000"/>
                </a:solidFill>
              </a:rPr>
              <a:t>ежегодного заслушивания </a:t>
            </a:r>
            <a:r>
              <a:rPr lang="ru-RU" sz="1600" b="0" dirty="0" smtClean="0">
                <a:solidFill>
                  <a:srgbClr val="000000"/>
                </a:solidFill>
              </a:rPr>
              <a:t>в </a:t>
            </a:r>
            <a:r>
              <a:rPr lang="ru-RU" sz="1600" b="0" dirty="0">
                <a:solidFill>
                  <a:srgbClr val="000000"/>
                </a:solidFill>
              </a:rPr>
              <a:t>Правительстве отчетов госорганов о реализации стратегических планов и бюджетных </a:t>
            </a:r>
            <a:r>
              <a:rPr lang="ru-RU" sz="1600" b="0" dirty="0" smtClean="0">
                <a:solidFill>
                  <a:srgbClr val="000000"/>
                </a:solidFill>
              </a:rPr>
              <a:t>программ, государственных и правительственных программ.</a:t>
            </a:r>
          </a:p>
          <a:p>
            <a:pPr marL="285750" indent="-285750" algn="just">
              <a:spcBef>
                <a:spcPts val="600"/>
              </a:spcBef>
              <a:spcAft>
                <a:spcPts val="600"/>
              </a:spcAft>
              <a:buFont typeface="Wingdings" pitchFamily="2" charset="2"/>
              <a:buChar char="Ø"/>
              <a:tabLst>
                <a:tab pos="-3330575" algn="l"/>
              </a:tabLst>
              <a:defRPr/>
            </a:pPr>
            <a:r>
              <a:rPr lang="ru-RU" sz="1600" b="0" dirty="0" smtClean="0">
                <a:solidFill>
                  <a:srgbClr val="000000"/>
                </a:solidFill>
              </a:rPr>
              <a:t>Возможности </a:t>
            </a:r>
            <a:r>
              <a:rPr lang="ru-RU" sz="1600" dirty="0" smtClean="0">
                <a:solidFill>
                  <a:srgbClr val="000000"/>
                </a:solidFill>
              </a:rPr>
              <a:t>перераспределения средств </a:t>
            </a:r>
            <a:r>
              <a:rPr lang="ru-RU" sz="1600" dirty="0">
                <a:solidFill>
                  <a:srgbClr val="000000"/>
                </a:solidFill>
              </a:rPr>
              <a:t>внутри бюджетных программ (подпрограмм) </a:t>
            </a:r>
            <a:r>
              <a:rPr lang="ru-RU" sz="1600" b="0" dirty="0">
                <a:solidFill>
                  <a:srgbClr val="000000"/>
                </a:solidFill>
              </a:rPr>
              <a:t>в ходе исполнения </a:t>
            </a:r>
            <a:r>
              <a:rPr lang="ru-RU" sz="1600" b="0" dirty="0" smtClean="0">
                <a:solidFill>
                  <a:srgbClr val="000000"/>
                </a:solidFill>
              </a:rPr>
              <a:t>бюджета для предоставления самостоятельности администраторам бюджетных программ при достижении результатов.</a:t>
            </a:r>
          </a:p>
          <a:p>
            <a:pPr marL="285750" indent="-285750" algn="just">
              <a:spcBef>
                <a:spcPts val="600"/>
              </a:spcBef>
              <a:spcAft>
                <a:spcPts val="600"/>
              </a:spcAft>
              <a:buFont typeface="Wingdings" pitchFamily="2" charset="2"/>
              <a:buChar char="Ø"/>
              <a:tabLst>
                <a:tab pos="-3330575" algn="l"/>
              </a:tabLst>
              <a:defRPr/>
            </a:pPr>
            <a:r>
              <a:rPr lang="ru-RU" sz="1600" dirty="0" smtClean="0">
                <a:solidFill>
                  <a:srgbClr val="000000"/>
                </a:solidFill>
              </a:rPr>
              <a:t>Конкретизации ответственности первых руководителей </a:t>
            </a:r>
            <a:r>
              <a:rPr lang="ru-RU" sz="1600" b="0" dirty="0" smtClean="0">
                <a:solidFill>
                  <a:srgbClr val="000000"/>
                </a:solidFill>
              </a:rPr>
              <a:t>госорганов </a:t>
            </a:r>
            <a:r>
              <a:rPr lang="ru-RU" sz="1600" b="0" dirty="0">
                <a:solidFill>
                  <a:srgbClr val="000000"/>
                </a:solidFill>
              </a:rPr>
              <a:t>и руководителей бюджетных программ за </a:t>
            </a:r>
            <a:r>
              <a:rPr lang="ru-RU" sz="1600" dirty="0" err="1" smtClean="0">
                <a:solidFill>
                  <a:srgbClr val="000000"/>
                </a:solidFill>
              </a:rPr>
              <a:t>недостижение</a:t>
            </a:r>
            <a:r>
              <a:rPr lang="ru-RU" sz="1600" dirty="0" smtClean="0">
                <a:solidFill>
                  <a:srgbClr val="000000"/>
                </a:solidFill>
              </a:rPr>
              <a:t> </a:t>
            </a:r>
            <a:r>
              <a:rPr lang="ru-RU" sz="1600" dirty="0">
                <a:solidFill>
                  <a:srgbClr val="000000"/>
                </a:solidFill>
              </a:rPr>
              <a:t>прямых и конечных результатов </a:t>
            </a:r>
            <a:r>
              <a:rPr lang="ru-RU" sz="1600" b="0" dirty="0">
                <a:solidFill>
                  <a:srgbClr val="000000"/>
                </a:solidFill>
              </a:rPr>
              <a:t>бюджетных программ, как при полном и так </a:t>
            </a:r>
            <a:r>
              <a:rPr lang="ru-RU" sz="1600" b="0" dirty="0" smtClean="0">
                <a:solidFill>
                  <a:srgbClr val="000000"/>
                </a:solidFill>
              </a:rPr>
              <a:t>и при </a:t>
            </a:r>
            <a:r>
              <a:rPr lang="ru-RU" sz="1600" b="0" dirty="0">
                <a:solidFill>
                  <a:srgbClr val="000000"/>
                </a:solidFill>
              </a:rPr>
              <a:t>неполном освоении бюджетных </a:t>
            </a:r>
            <a:r>
              <a:rPr lang="ru-RU" sz="1600" b="0" dirty="0" smtClean="0">
                <a:solidFill>
                  <a:srgbClr val="000000"/>
                </a:solidFill>
              </a:rPr>
              <a:t>средств.</a:t>
            </a:r>
          </a:p>
          <a:p>
            <a:pPr marL="285750" indent="-285750" algn="just">
              <a:spcBef>
                <a:spcPts val="600"/>
              </a:spcBef>
              <a:spcAft>
                <a:spcPts val="600"/>
              </a:spcAft>
              <a:buFont typeface="Wingdings" pitchFamily="2" charset="2"/>
              <a:buChar char="Ø"/>
              <a:tabLst>
                <a:tab pos="-3330575" algn="l"/>
              </a:tabLst>
              <a:defRPr/>
            </a:pPr>
            <a:r>
              <a:rPr lang="ru-RU" sz="1600" dirty="0" smtClean="0">
                <a:solidFill>
                  <a:srgbClr val="000000"/>
                </a:solidFill>
              </a:rPr>
              <a:t>Укрупнения бюджетных программ </a:t>
            </a:r>
            <a:r>
              <a:rPr lang="ru-RU" sz="1600" b="0" dirty="0">
                <a:solidFill>
                  <a:srgbClr val="000000"/>
                </a:solidFill>
              </a:rPr>
              <a:t>путем включения в одну бюджетную </a:t>
            </a:r>
            <a:r>
              <a:rPr lang="ru-RU" sz="1600" b="0">
                <a:solidFill>
                  <a:srgbClr val="000000"/>
                </a:solidFill>
              </a:rPr>
              <a:t>программу </a:t>
            </a:r>
            <a:r>
              <a:rPr lang="ru-RU" sz="1600" b="0" smtClean="0">
                <a:solidFill>
                  <a:srgbClr val="000000"/>
                </a:solidFill>
              </a:rPr>
              <a:t>расходов</a:t>
            </a:r>
            <a:r>
              <a:rPr lang="ru-RU" sz="1600" b="0" dirty="0">
                <a:solidFill>
                  <a:srgbClr val="000000"/>
                </a:solidFill>
              </a:rPr>
              <a:t>, направленных на достижение одного </a:t>
            </a:r>
            <a:r>
              <a:rPr lang="ru-RU" sz="1600" b="0" dirty="0" smtClean="0">
                <a:solidFill>
                  <a:srgbClr val="000000"/>
                </a:solidFill>
              </a:rPr>
              <a:t>результата.</a:t>
            </a:r>
            <a:endParaRPr lang="ru-RU" sz="1600" b="0" dirty="0">
              <a:solidFill>
                <a:srgbClr val="000000"/>
              </a:solidFill>
            </a:endParaRPr>
          </a:p>
        </p:txBody>
      </p:sp>
      <p:sp>
        <p:nvSpPr>
          <p:cNvPr id="16" name="Rectangle 8"/>
          <p:cNvSpPr>
            <a:spLocks noChangeArrowheads="1"/>
          </p:cNvSpPr>
          <p:nvPr/>
        </p:nvSpPr>
        <p:spPr bwMode="auto">
          <a:xfrm>
            <a:off x="489298" y="-27384"/>
            <a:ext cx="9418290" cy="830997"/>
          </a:xfrm>
          <a:prstGeom prst="rect">
            <a:avLst/>
          </a:prstGeom>
          <a:solidFill>
            <a:schemeClr val="accent3"/>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ru-RU" b="1" dirty="0">
              <a:solidFill>
                <a:srgbClr val="000000"/>
              </a:solidFill>
              <a:latin typeface="Arial" panose="020B0604020202020204" pitchFamily="34" charset="0"/>
              <a:cs typeface="Arial" panose="020B0604020202020204" pitchFamily="34" charset="0"/>
            </a:endParaRPr>
          </a:p>
          <a:p>
            <a:pPr algn="ctr"/>
            <a:r>
              <a:rPr lang="ru-RU" b="1" dirty="0">
                <a:solidFill>
                  <a:srgbClr val="558ED5"/>
                </a:solidFill>
                <a:latin typeface="Arial" charset="0"/>
                <a:cs typeface="Arial" charset="0"/>
              </a:rPr>
              <a:t>Обеспечение взаимосвязи стратегического и бюджетного планирования </a:t>
            </a:r>
          </a:p>
          <a:p>
            <a:pPr algn="ctr"/>
            <a:endParaRPr lang="ru-RU" b="1" dirty="0">
              <a:solidFill>
                <a:srgbClr val="558ED5"/>
              </a:solidFill>
              <a:latin typeface="Arial" charset="0"/>
              <a:cs typeface="Arial" charset="0"/>
            </a:endParaRPr>
          </a:p>
        </p:txBody>
      </p:sp>
      <p:sp>
        <p:nvSpPr>
          <p:cNvPr id="17" name="Прямоугольник 16"/>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Прямоугольник 17"/>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15" name="Номер слайда 1"/>
          <p:cNvSpPr txBox="1">
            <a:spLocks/>
          </p:cNvSpPr>
          <p:nvPr/>
        </p:nvSpPr>
        <p:spPr bwMode="auto">
          <a:xfrm>
            <a:off x="9274274"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16</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1688438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7"/>
          <p:cNvSpPr>
            <a:spLocks noChangeArrowheads="1"/>
          </p:cNvSpPr>
          <p:nvPr/>
        </p:nvSpPr>
        <p:spPr bwMode="auto">
          <a:xfrm>
            <a:off x="4392522" y="6429376"/>
            <a:ext cx="14269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ru-RU" altLang="en-US" sz="1400" b="1" dirty="0">
                <a:solidFill>
                  <a:srgbClr val="2C95C4"/>
                </a:solidFill>
                <a:latin typeface="Century Gothic" pitchFamily="34" charset="0"/>
              </a:rPr>
              <a:t>Астана, 2017 </a:t>
            </a:r>
            <a:endParaRPr lang="ru-RU" altLang="en-US" sz="1600" b="1" dirty="0">
              <a:latin typeface="Century Gothic" pitchFamily="34" charset="0"/>
            </a:endParaRPr>
          </a:p>
        </p:txBody>
      </p:sp>
      <p:sp>
        <p:nvSpPr>
          <p:cNvPr id="5124" name="Заголовок 2"/>
          <p:cNvSpPr>
            <a:spLocks noGrp="1"/>
          </p:cNvSpPr>
          <p:nvPr>
            <p:ph type="ctrTitle"/>
          </p:nvPr>
        </p:nvSpPr>
        <p:spPr>
          <a:xfrm>
            <a:off x="4485667" y="1706687"/>
            <a:ext cx="5227419" cy="3306489"/>
          </a:xfrm>
          <a:solidFill>
            <a:schemeClr val="accent3">
              <a:lumMod val="20000"/>
              <a:lumOff val="80000"/>
            </a:schemeClr>
          </a:solidFill>
        </p:spPr>
        <p:txBody>
          <a:bodyPr anchor="t">
            <a:noAutofit/>
          </a:bodyPr>
          <a:lstStyle/>
          <a:p>
            <a:pPr algn="l">
              <a:lnSpc>
                <a:spcPts val="1500"/>
              </a:lnSpc>
              <a:spcAft>
                <a:spcPts val="1100"/>
              </a:spcAft>
            </a:pPr>
            <a:r>
              <a:rPr lang="ru-RU" altLang="ru-RU" sz="1200" b="1" dirty="0" smtClean="0">
                <a:latin typeface="Century Gothic" pitchFamily="34" charset="0"/>
                <a:cs typeface="Times New Roman" pitchFamily="18" charset="0"/>
              </a:rPr>
              <a:t>ШАГ № «93». </a:t>
            </a:r>
            <a:br>
              <a:rPr lang="ru-RU" altLang="ru-RU" sz="1200" b="1" dirty="0" smtClean="0">
                <a:latin typeface="Century Gothic" pitchFamily="34" charset="0"/>
                <a:cs typeface="Times New Roman" pitchFamily="18" charset="0"/>
              </a:rPr>
            </a:br>
            <a:r>
              <a:rPr lang="ru-RU" altLang="ru-RU" sz="1200" b="1" dirty="0">
                <a:latin typeface="Century Gothic" pitchFamily="34" charset="0"/>
                <a:cs typeface="Times New Roman" pitchFamily="18" charset="0"/>
              </a:rPr>
              <a:t>«Внедрение НОВОЙ СИСТЕМЫ АУДИТА И ОЦЕНКИ РАБОТЫ. ГОСУДАРСТВЕННОГО АППАРАТА. Оценка государственных программ будет проводиться один раз в три года. Оценка результативности государственных органов будет осуществляться ежегодно по стратегическим планам. Принятие Закона «О государственном аудите и финансовом контроле». Счетный комитет будет работать по модели первоклассных мировых аудиторских компаний и уйдет от текущего операционного контроля</a:t>
            </a:r>
            <a:r>
              <a:rPr lang="ru-RU" sz="1200" b="1" dirty="0" smtClean="0">
                <a:latin typeface="Century Gothic" pitchFamily="34" charset="0"/>
                <a:cs typeface="Times New Roman" pitchFamily="18" charset="0"/>
              </a:rPr>
              <a:t>»</a:t>
            </a:r>
            <a:br>
              <a:rPr lang="ru-RU" sz="1200" b="1" dirty="0" smtClean="0">
                <a:latin typeface="Century Gothic" pitchFamily="34" charset="0"/>
                <a:cs typeface="Times New Roman" pitchFamily="18" charset="0"/>
              </a:rPr>
            </a:br>
            <a:r>
              <a:rPr lang="ru-RU" sz="1200" b="1" dirty="0" smtClean="0">
                <a:latin typeface="Century Gothic" pitchFamily="34" charset="0"/>
                <a:cs typeface="Times New Roman" pitchFamily="18" charset="0"/>
              </a:rPr>
              <a:t/>
            </a:r>
            <a:br>
              <a:rPr lang="ru-RU" sz="1200" b="1" dirty="0" smtClean="0">
                <a:latin typeface="Century Gothic" pitchFamily="34" charset="0"/>
                <a:cs typeface="Times New Roman" pitchFamily="18" charset="0"/>
              </a:rPr>
            </a:br>
            <a:r>
              <a:rPr lang="ru-RU" sz="1200" b="1" dirty="0" smtClean="0">
                <a:latin typeface="Century Gothic" pitchFamily="34" charset="0"/>
                <a:cs typeface="Times New Roman" pitchFamily="18" charset="0"/>
              </a:rPr>
              <a:t>Ответственный </a:t>
            </a:r>
            <a:r>
              <a:rPr lang="ru-RU" sz="1200" b="1" dirty="0">
                <a:latin typeface="Century Gothic" pitchFamily="34" charset="0"/>
                <a:cs typeface="Times New Roman" pitchFamily="18" charset="0"/>
              </a:rPr>
              <a:t>госорган </a:t>
            </a:r>
            <a:r>
              <a:rPr lang="ru-RU" sz="1200" dirty="0">
                <a:latin typeface="Century Gothic" pitchFamily="34" charset="0"/>
                <a:cs typeface="Times New Roman" pitchFamily="18" charset="0"/>
              </a:rPr>
              <a:t>–  Министерство национальной экономики, </a:t>
            </a:r>
            <a:r>
              <a:rPr lang="ru-RU" sz="1200" dirty="0" smtClean="0">
                <a:latin typeface="Century Gothic" pitchFamily="34" charset="0"/>
                <a:cs typeface="Times New Roman" pitchFamily="18" charset="0"/>
              </a:rPr>
              <a:t>Министерство </a:t>
            </a:r>
            <a:r>
              <a:rPr lang="ru-RU" sz="1200" dirty="0">
                <a:latin typeface="Century Gothic" pitchFamily="34" charset="0"/>
                <a:cs typeface="Times New Roman" pitchFamily="18" charset="0"/>
              </a:rPr>
              <a:t>финансов, </a:t>
            </a:r>
            <a:r>
              <a:rPr lang="ru-RU" sz="1200" dirty="0" smtClean="0">
                <a:latin typeface="Century Gothic" pitchFamily="34" charset="0"/>
                <a:cs typeface="Times New Roman" pitchFamily="18" charset="0"/>
              </a:rPr>
              <a:t>Счетный комитет по контролю за исполнением республиканского бюджета </a:t>
            </a:r>
            <a:r>
              <a:rPr lang="ru-RU" sz="1200" b="1" dirty="0">
                <a:latin typeface="Century Gothic" pitchFamily="34" charset="0"/>
                <a:cs typeface="Times New Roman" pitchFamily="18" charset="0"/>
              </a:rPr>
              <a:t/>
            </a:r>
            <a:br>
              <a:rPr lang="ru-RU" sz="1200" b="1" dirty="0">
                <a:latin typeface="Century Gothic" pitchFamily="34" charset="0"/>
                <a:cs typeface="Times New Roman" pitchFamily="18" charset="0"/>
              </a:rPr>
            </a:br>
            <a:r>
              <a:rPr lang="ru-RU" sz="1200" b="1" dirty="0">
                <a:latin typeface="Century Gothic" pitchFamily="34" charset="0"/>
                <a:cs typeface="Times New Roman" pitchFamily="18" charset="0"/>
              </a:rPr>
              <a:t>Срок исполнения </a:t>
            </a:r>
            <a:r>
              <a:rPr lang="ru-RU" sz="1200" dirty="0" smtClean="0">
                <a:latin typeface="Century Gothic" pitchFamily="34" charset="0"/>
                <a:cs typeface="Times New Roman" pitchFamily="18" charset="0"/>
              </a:rPr>
              <a:t>– 2015-2017 годы</a:t>
            </a:r>
            <a:br>
              <a:rPr lang="ru-RU" sz="1200" dirty="0" smtClean="0">
                <a:latin typeface="Century Gothic" pitchFamily="34" charset="0"/>
                <a:cs typeface="Times New Roman" pitchFamily="18" charset="0"/>
              </a:rPr>
            </a:br>
            <a:r>
              <a:rPr lang="ru-RU" sz="1200" dirty="0" smtClean="0">
                <a:latin typeface="Century Gothic" pitchFamily="34" charset="0"/>
                <a:cs typeface="Times New Roman" pitchFamily="18" charset="0"/>
              </a:rPr>
              <a:t/>
            </a:r>
            <a:br>
              <a:rPr lang="ru-RU" sz="1200" dirty="0" smtClean="0">
                <a:latin typeface="Century Gothic" pitchFamily="34" charset="0"/>
                <a:cs typeface="Times New Roman" pitchFamily="18" charset="0"/>
              </a:rPr>
            </a:br>
            <a:r>
              <a:rPr lang="ru-RU" sz="1200" b="1" dirty="0" smtClean="0">
                <a:latin typeface="Century Gothic" pitchFamily="34" charset="0"/>
                <a:cs typeface="Times New Roman" pitchFamily="18" charset="0"/>
              </a:rPr>
              <a:t>ШАГ НА ИСПОЛНЕНИИ</a:t>
            </a:r>
            <a:endParaRPr lang="ru-RU" altLang="ru-RU" sz="1200" b="1" dirty="0" smtClean="0">
              <a:latin typeface="Century Gothic" pitchFamily="34" charset="0"/>
            </a:endParaRPr>
          </a:p>
        </p:txBody>
      </p:sp>
      <p:grpSp>
        <p:nvGrpSpPr>
          <p:cNvPr id="17" name="Группа 15"/>
          <p:cNvGrpSpPr>
            <a:grpSpLocks/>
          </p:cNvGrpSpPr>
          <p:nvPr/>
        </p:nvGrpSpPr>
        <p:grpSpPr bwMode="auto">
          <a:xfrm>
            <a:off x="12041" y="38101"/>
            <a:ext cx="9885227" cy="798513"/>
            <a:chOff x="11113" y="4763"/>
            <a:chExt cx="9123362" cy="798512"/>
          </a:xfrm>
        </p:grpSpPr>
        <p:grpSp>
          <p:nvGrpSpPr>
            <p:cNvPr id="18" name="Группа 9"/>
            <p:cNvGrpSpPr>
              <a:grpSpLocks/>
            </p:cNvGrpSpPr>
            <p:nvPr/>
          </p:nvGrpSpPr>
          <p:grpSpPr bwMode="auto">
            <a:xfrm>
              <a:off x="11113" y="4763"/>
              <a:ext cx="9121775" cy="798512"/>
              <a:chOff x="11113" y="4763"/>
              <a:chExt cx="9121775" cy="798512"/>
            </a:xfrm>
          </p:grpSpPr>
          <p:pic>
            <p:nvPicPr>
              <p:cNvPr id="2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4763"/>
                <a:ext cx="9121775"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16632"/>
                <a:ext cx="77057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 name="Text Box 5"/>
            <p:cNvSpPr txBox="1">
              <a:spLocks noChangeArrowheads="1"/>
            </p:cNvSpPr>
            <p:nvPr/>
          </p:nvSpPr>
          <p:spPr bwMode="auto">
            <a:xfrm>
              <a:off x="1362075" y="28576"/>
              <a:ext cx="7772400" cy="482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a:lnSpc>
                  <a:spcPct val="90000"/>
                </a:lnSpc>
                <a:buSzPct val="100000"/>
                <a:buFontTx/>
                <a:buNone/>
              </a:pPr>
              <a:r>
                <a:rPr lang="ru-RU" altLang="ru-RU" sz="2000" b="1" dirty="0" err="1">
                  <a:solidFill>
                    <a:srgbClr val="558ED5"/>
                  </a:solidFill>
                </a:rPr>
                <a:t>Транспарентное</a:t>
              </a:r>
              <a:r>
                <a:rPr lang="ru-RU" altLang="ru-RU" sz="2000" b="1" dirty="0">
                  <a:solidFill>
                    <a:srgbClr val="558ED5"/>
                  </a:solidFill>
                </a:rPr>
                <a:t> </a:t>
              </a:r>
              <a:r>
                <a:rPr lang="ru-RU" altLang="ru-RU" sz="2000" b="1" dirty="0">
                  <a:solidFill>
                    <a:srgbClr val="558ED5"/>
                  </a:solidFill>
                  <a:latin typeface="Century Gothic" pitchFamily="34" charset="0"/>
                </a:rPr>
                <a:t>подотчетно</a:t>
              </a:r>
              <a:r>
                <a:rPr lang="ru-RU" altLang="ru-RU" sz="2000" b="1" dirty="0">
                  <a:solidFill>
                    <a:srgbClr val="558ED5"/>
                  </a:solidFill>
                </a:rPr>
                <a:t>е</a:t>
              </a:r>
              <a:r>
                <a:rPr lang="ru-RU" altLang="ru-RU" sz="2000" b="1" dirty="0">
                  <a:solidFill>
                    <a:srgbClr val="558ED5"/>
                  </a:solidFill>
                  <a:latin typeface="Century Gothic" pitchFamily="34" charset="0"/>
                </a:rPr>
                <a:t> государств</a:t>
              </a:r>
              <a:r>
                <a:rPr lang="ru-RU" altLang="ru-RU" sz="2000" b="1" dirty="0">
                  <a:solidFill>
                    <a:srgbClr val="558ED5"/>
                  </a:solidFill>
                </a:rPr>
                <a:t>о</a:t>
              </a:r>
            </a:p>
          </p:txBody>
        </p:sp>
      </p:grpSp>
      <p:pic>
        <p:nvPicPr>
          <p:cNvPr id="22" name="Picture 2" descr="C:\Users\админ\Desktop\президент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45" y="1706688"/>
            <a:ext cx="4135122" cy="330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38908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89227" y="1075148"/>
            <a:ext cx="4682514" cy="1873989"/>
          </a:xfrm>
          <a:prstGeom prst="roundRect">
            <a:avLst/>
          </a:prstGeom>
          <a:ln>
            <a:solidFill>
              <a:srgbClr val="33CCFF"/>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buFont typeface="Wingdings" pitchFamily="2" charset="2"/>
              <a:buChar char="Ø"/>
            </a:pPr>
            <a:r>
              <a:rPr lang="ru-RU" sz="1300" b="1" dirty="0" smtClean="0">
                <a:solidFill>
                  <a:schemeClr val="tx2">
                    <a:lumMod val="60000"/>
                    <a:lumOff val="40000"/>
                  </a:schemeClr>
                </a:solidFill>
              </a:rPr>
              <a:t> Первый этап (2015-2016 </a:t>
            </a:r>
            <a:r>
              <a:rPr lang="ru-RU" sz="1300" b="1" dirty="0" err="1" smtClean="0">
                <a:solidFill>
                  <a:schemeClr val="tx2">
                    <a:lumMod val="60000"/>
                    <a:lumOff val="40000"/>
                  </a:schemeClr>
                </a:solidFill>
              </a:rPr>
              <a:t>г.г</a:t>
            </a:r>
            <a:r>
              <a:rPr lang="ru-RU" sz="1300" b="1" dirty="0" smtClean="0">
                <a:solidFill>
                  <a:schemeClr val="tx2">
                    <a:lumMod val="60000"/>
                    <a:lumOff val="40000"/>
                  </a:schemeClr>
                </a:solidFill>
              </a:rPr>
              <a:t>):</a:t>
            </a:r>
          </a:p>
          <a:p>
            <a:pPr marL="258762" indent="-171450" algn="just">
              <a:spcAft>
                <a:spcPts val="600"/>
              </a:spcAft>
              <a:buFont typeface="Wingdings" pitchFamily="2" charset="2"/>
              <a:buChar char="Ø"/>
            </a:pPr>
            <a:r>
              <a:rPr lang="ru-RU" sz="1200" b="1" dirty="0" smtClean="0"/>
              <a:t>исключение двух процессных направлений </a:t>
            </a:r>
            <a:r>
              <a:rPr lang="ru-RU" sz="1200" dirty="0"/>
              <a:t>«Исполнение актов и поручений» и «Правовое обеспечение государственных органов</a:t>
            </a:r>
            <a:r>
              <a:rPr lang="ru-RU" sz="1200" dirty="0" smtClean="0"/>
              <a:t>»</a:t>
            </a:r>
            <a:br>
              <a:rPr lang="ru-RU" sz="1200" dirty="0" smtClean="0"/>
            </a:br>
            <a:r>
              <a:rPr lang="ru-RU" sz="1000" i="1" dirty="0" smtClean="0"/>
              <a:t>(Указ </a:t>
            </a:r>
            <a:r>
              <a:rPr lang="ru-RU" sz="1000" i="1" dirty="0"/>
              <a:t>Президента РК от </a:t>
            </a:r>
            <a:r>
              <a:rPr lang="ru-RU" sz="1000" i="1" dirty="0" smtClean="0"/>
              <a:t>2 декабря 2015 г. </a:t>
            </a:r>
            <a:r>
              <a:rPr lang="ru-RU" sz="1000" i="1" dirty="0"/>
              <a:t>№ </a:t>
            </a:r>
            <a:r>
              <a:rPr lang="ru-RU" sz="1000" i="1" dirty="0" smtClean="0"/>
              <a:t>123)</a:t>
            </a:r>
          </a:p>
          <a:p>
            <a:pPr marL="258762" indent="-171450" algn="just">
              <a:spcAft>
                <a:spcPts val="600"/>
              </a:spcAft>
              <a:buFont typeface="Wingdings" pitchFamily="2" charset="2"/>
              <a:buChar char="Ø"/>
            </a:pPr>
            <a:r>
              <a:rPr lang="ru-RU" sz="1200" dirty="0" smtClean="0"/>
              <a:t>утверждение </a:t>
            </a:r>
            <a:r>
              <a:rPr lang="ru-RU" sz="1200" b="1" dirty="0" smtClean="0"/>
              <a:t>Методик </a:t>
            </a:r>
            <a:r>
              <a:rPr lang="ru-RU" sz="1200" b="1" dirty="0"/>
              <a:t>по </a:t>
            </a:r>
            <a:r>
              <a:rPr lang="ru-RU" sz="1200" b="1" dirty="0" smtClean="0"/>
              <a:t>пяти </a:t>
            </a:r>
            <a:r>
              <a:rPr lang="ru-RU" sz="1200" b="1" dirty="0"/>
              <a:t>направлениям </a:t>
            </a:r>
            <a:r>
              <a:rPr lang="ru-RU" sz="1200" dirty="0" smtClean="0"/>
              <a:t>оценки, предусматривающие некоторые элементы новой модели Системы оценки</a:t>
            </a:r>
          </a:p>
        </p:txBody>
      </p:sp>
      <p:sp>
        <p:nvSpPr>
          <p:cNvPr id="10" name="Скругленный прямоугольник 9"/>
          <p:cNvSpPr/>
          <p:nvPr/>
        </p:nvSpPr>
        <p:spPr>
          <a:xfrm>
            <a:off x="5378407" y="1106593"/>
            <a:ext cx="4010212" cy="18425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171450" indent="-171450" algn="just" eaLnBrk="1" fontAlgn="auto" hangingPunct="1">
              <a:spcBef>
                <a:spcPts val="0"/>
              </a:spcBef>
              <a:spcAft>
                <a:spcPts val="600"/>
              </a:spcAft>
              <a:buFont typeface="Wingdings" pitchFamily="2" charset="2"/>
              <a:buChar char="§"/>
              <a:defRPr/>
            </a:pPr>
            <a:r>
              <a:rPr lang="ru-RU" sz="1200" dirty="0" smtClean="0">
                <a:latin typeface="Arial" panose="020B0604020202020204" pitchFamily="34" charset="0"/>
                <a:cs typeface="Arial" panose="020B0604020202020204" pitchFamily="34" charset="0"/>
              </a:rPr>
              <a:t>сокращение административной нагрузки </a:t>
            </a:r>
            <a:r>
              <a:rPr lang="ru-RU" sz="1200" dirty="0">
                <a:latin typeface="Arial" panose="020B0604020202020204" pitchFamily="34" charset="0"/>
                <a:cs typeface="Arial" panose="020B0604020202020204" pitchFamily="34" charset="0"/>
              </a:rPr>
              <a:t>на </a:t>
            </a:r>
            <a:r>
              <a:rPr lang="ru-RU" sz="1200" dirty="0" smtClean="0">
                <a:latin typeface="Arial" panose="020B0604020202020204" pitchFamily="34" charset="0"/>
                <a:cs typeface="Arial" panose="020B0604020202020204" pitchFamily="34" charset="0"/>
              </a:rPr>
              <a:t>госорганы</a:t>
            </a:r>
            <a:endParaRPr lang="ru-RU" sz="1200" dirty="0">
              <a:latin typeface="Arial" panose="020B0604020202020204" pitchFamily="34" charset="0"/>
              <a:cs typeface="Arial" panose="020B0604020202020204" pitchFamily="34" charset="0"/>
            </a:endParaRPr>
          </a:p>
          <a:p>
            <a:pPr marL="171450" indent="-171450" algn="just" eaLnBrk="1" fontAlgn="auto" hangingPunct="1">
              <a:spcBef>
                <a:spcPts val="0"/>
              </a:spcBef>
              <a:spcAft>
                <a:spcPts val="600"/>
              </a:spcAft>
              <a:buFont typeface="Wingdings" pitchFamily="2" charset="2"/>
              <a:buChar char="§"/>
              <a:defRPr/>
            </a:pPr>
            <a:r>
              <a:rPr lang="ru-RU" sz="1200" dirty="0">
                <a:latin typeface="Arial" panose="020B0604020202020204" pitchFamily="34" charset="0"/>
                <a:cs typeface="Arial" panose="020B0604020202020204" pitchFamily="34" charset="0"/>
              </a:rPr>
              <a:t>п</a:t>
            </a:r>
            <a:r>
              <a:rPr lang="ru-RU" sz="1200" dirty="0" smtClean="0">
                <a:latin typeface="Arial" panose="020B0604020202020204" pitchFamily="34" charset="0"/>
                <a:cs typeface="Arial" panose="020B0604020202020204" pitchFamily="34" charset="0"/>
              </a:rPr>
              <a:t>еревод процессных направлений </a:t>
            </a:r>
            <a:r>
              <a:rPr lang="ru-RU" sz="1200" dirty="0">
                <a:latin typeface="Arial" panose="020B0604020202020204" pitchFamily="34" charset="0"/>
                <a:cs typeface="Arial" panose="020B0604020202020204" pitchFamily="34" charset="0"/>
              </a:rPr>
              <a:t>оценки </a:t>
            </a:r>
            <a:r>
              <a:rPr lang="ru-RU" sz="1200" dirty="0" smtClean="0">
                <a:latin typeface="Arial" panose="020B0604020202020204" pitchFamily="34" charset="0"/>
                <a:cs typeface="Arial" panose="020B0604020202020204" pitchFamily="34" charset="0"/>
              </a:rPr>
              <a:t>на </a:t>
            </a:r>
            <a:r>
              <a:rPr lang="ru-RU" sz="1200" dirty="0">
                <a:latin typeface="Arial" panose="020B0604020202020204" pitchFamily="34" charset="0"/>
                <a:cs typeface="Arial" panose="020B0604020202020204" pitchFamily="34" charset="0"/>
              </a:rPr>
              <a:t>уровень рейтинга </a:t>
            </a:r>
            <a:r>
              <a:rPr lang="ru-RU" sz="1200" dirty="0" smtClean="0">
                <a:latin typeface="Arial" panose="020B0604020202020204" pitchFamily="34" charset="0"/>
                <a:cs typeface="Arial" panose="020B0604020202020204" pitchFamily="34" charset="0"/>
              </a:rPr>
              <a:t>ответственных секретарей</a:t>
            </a:r>
            <a:endParaRPr lang="ru-RU" sz="1200" dirty="0">
              <a:latin typeface="Arial" panose="020B0604020202020204" pitchFamily="34" charset="0"/>
              <a:cs typeface="Arial" panose="020B0604020202020204" pitchFamily="34" charset="0"/>
            </a:endParaRPr>
          </a:p>
          <a:p>
            <a:pPr marL="171450" indent="-171450" algn="just" eaLnBrk="1" fontAlgn="auto" hangingPunct="1">
              <a:spcBef>
                <a:spcPts val="0"/>
              </a:spcBef>
              <a:spcAft>
                <a:spcPts val="600"/>
              </a:spcAft>
              <a:buFont typeface="Wingdings" pitchFamily="2" charset="2"/>
              <a:buChar char="§"/>
              <a:defRPr/>
            </a:pPr>
            <a:r>
              <a:rPr lang="ru-RU" sz="1200" dirty="0" smtClean="0">
                <a:latin typeface="Arial" panose="020B0604020202020204" pitchFamily="34" charset="0"/>
                <a:cs typeface="Arial" panose="020B0604020202020204" pitchFamily="34" charset="0"/>
              </a:rPr>
              <a:t>тестирование </a:t>
            </a:r>
            <a:r>
              <a:rPr lang="ru-RU" sz="1200" dirty="0">
                <a:latin typeface="Arial" panose="020B0604020202020204" pitchFamily="34" charset="0"/>
                <a:cs typeface="Arial" panose="020B0604020202020204" pitchFamily="34" charset="0"/>
              </a:rPr>
              <a:t>на пилотных госорганах новых элементов оценки (</a:t>
            </a:r>
            <a:r>
              <a:rPr lang="ru-RU" sz="1200" i="1" dirty="0">
                <a:latin typeface="Arial" panose="020B0604020202020204" pitchFamily="34" charset="0"/>
                <a:cs typeface="Arial" panose="020B0604020202020204" pitchFamily="34" charset="0"/>
              </a:rPr>
              <a:t>экспертный опрос, опрос ИТ-служб)</a:t>
            </a:r>
          </a:p>
        </p:txBody>
      </p:sp>
      <p:sp>
        <p:nvSpPr>
          <p:cNvPr id="4" name="TextBox 3"/>
          <p:cNvSpPr txBox="1"/>
          <p:nvPr/>
        </p:nvSpPr>
        <p:spPr>
          <a:xfrm>
            <a:off x="1397677" y="739564"/>
            <a:ext cx="2665614" cy="338554"/>
          </a:xfrm>
          <a:prstGeom prst="rect">
            <a:avLst/>
          </a:prstGeom>
          <a:noFill/>
        </p:spPr>
        <p:txBody>
          <a:bodyPr wrap="square" rtlCol="0">
            <a:spAutoFit/>
          </a:bodyPr>
          <a:lstStyle/>
          <a:p>
            <a:pPr algn="ctr"/>
            <a:r>
              <a:rPr lang="ru-RU" sz="1600" b="1" dirty="0" smtClean="0">
                <a:solidFill>
                  <a:schemeClr val="tx1"/>
                </a:solidFill>
              </a:rPr>
              <a:t>Меры</a:t>
            </a:r>
            <a:endParaRPr lang="ru-RU" sz="1600" b="1" dirty="0">
              <a:solidFill>
                <a:schemeClr val="tx1"/>
              </a:solidFill>
            </a:endParaRPr>
          </a:p>
        </p:txBody>
      </p:sp>
      <p:sp>
        <p:nvSpPr>
          <p:cNvPr id="12" name="TextBox 11"/>
          <p:cNvSpPr txBox="1"/>
          <p:nvPr/>
        </p:nvSpPr>
        <p:spPr>
          <a:xfrm>
            <a:off x="6050705" y="732959"/>
            <a:ext cx="2665614" cy="338554"/>
          </a:xfrm>
          <a:prstGeom prst="rect">
            <a:avLst/>
          </a:prstGeom>
          <a:noFill/>
        </p:spPr>
        <p:txBody>
          <a:bodyPr wrap="square" rtlCol="0">
            <a:spAutoFit/>
          </a:bodyPr>
          <a:lstStyle/>
          <a:p>
            <a:pPr algn="ctr"/>
            <a:r>
              <a:rPr lang="ru-RU" sz="1600" b="1" dirty="0" smtClean="0">
                <a:solidFill>
                  <a:schemeClr val="tx1"/>
                </a:solidFill>
              </a:rPr>
              <a:t>Результаты</a:t>
            </a:r>
            <a:endParaRPr lang="ru-RU" sz="1600" b="1" dirty="0">
              <a:solidFill>
                <a:schemeClr val="tx1"/>
              </a:solidFill>
            </a:endParaRPr>
          </a:p>
        </p:txBody>
      </p:sp>
      <p:sp>
        <p:nvSpPr>
          <p:cNvPr id="13" name="Стрелка вправо 12"/>
          <p:cNvSpPr/>
          <p:nvPr/>
        </p:nvSpPr>
        <p:spPr>
          <a:xfrm>
            <a:off x="5092384" y="1872359"/>
            <a:ext cx="294869" cy="157511"/>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15" name="Скругленный прямоугольник 14"/>
          <p:cNvSpPr/>
          <p:nvPr/>
        </p:nvSpPr>
        <p:spPr>
          <a:xfrm>
            <a:off x="389227" y="3098549"/>
            <a:ext cx="4682514" cy="3427664"/>
          </a:xfrm>
          <a:prstGeom prst="roundRect">
            <a:avLst/>
          </a:prstGeom>
          <a:ln>
            <a:solidFill>
              <a:srgbClr val="33CCFF"/>
            </a:solidFill>
          </a:ln>
        </p:spPr>
        <p:style>
          <a:lnRef idx="2">
            <a:schemeClr val="accent2"/>
          </a:lnRef>
          <a:fillRef idx="1">
            <a:schemeClr val="lt1"/>
          </a:fillRef>
          <a:effectRef idx="0">
            <a:schemeClr val="accent2"/>
          </a:effectRef>
          <a:fontRef idx="minor">
            <a:schemeClr val="dk1"/>
          </a:fontRef>
        </p:style>
        <p:txBody>
          <a:bodyPr rtlCol="0" anchor="ctr"/>
          <a:lstStyle/>
          <a:p>
            <a:pPr marL="171450" indent="-171450" algn="ctr">
              <a:spcAft>
                <a:spcPts val="600"/>
              </a:spcAft>
              <a:buFont typeface="Wingdings" pitchFamily="2" charset="2"/>
              <a:buChar char="Ø"/>
              <a:tabLst>
                <a:tab pos="174625" algn="l"/>
                <a:tab pos="271463" algn="l"/>
              </a:tabLst>
            </a:pPr>
            <a:r>
              <a:rPr lang="ru-RU" sz="1200" b="1" dirty="0" smtClean="0">
                <a:solidFill>
                  <a:schemeClr val="tx2">
                    <a:lumMod val="60000"/>
                    <a:lumOff val="40000"/>
                  </a:schemeClr>
                </a:solidFill>
              </a:rPr>
              <a:t>Второй этап (2016-2017 </a:t>
            </a:r>
            <a:r>
              <a:rPr lang="ru-RU" sz="1200" b="1" dirty="0" err="1" smtClean="0">
                <a:solidFill>
                  <a:schemeClr val="tx2">
                    <a:lumMod val="60000"/>
                    <a:lumOff val="40000"/>
                  </a:schemeClr>
                </a:solidFill>
              </a:rPr>
              <a:t>г.г</a:t>
            </a:r>
            <a:r>
              <a:rPr lang="ru-RU" sz="1200" b="1" dirty="0" smtClean="0">
                <a:solidFill>
                  <a:schemeClr val="tx2">
                    <a:lumMod val="60000"/>
                    <a:lumOff val="40000"/>
                  </a:schemeClr>
                </a:solidFill>
              </a:rPr>
              <a:t>):</a:t>
            </a:r>
          </a:p>
          <a:p>
            <a:pPr marL="171450" indent="-171450" algn="just">
              <a:spcAft>
                <a:spcPts val="600"/>
              </a:spcAft>
              <a:buFont typeface="Wingdings" pitchFamily="2" charset="2"/>
              <a:buChar char="Ø"/>
              <a:tabLst>
                <a:tab pos="0" algn="l"/>
                <a:tab pos="271463" algn="l"/>
              </a:tabLst>
            </a:pPr>
            <a:r>
              <a:rPr lang="ru-RU" sz="1200" b="1" dirty="0" smtClean="0"/>
              <a:t>оптимизация пяти </a:t>
            </a:r>
            <a:r>
              <a:rPr lang="ru-RU" sz="1200" b="1" dirty="0"/>
              <a:t>направлений </a:t>
            </a:r>
            <a:r>
              <a:rPr lang="ru-RU" sz="1200" dirty="0"/>
              <a:t>Системы оценки до </a:t>
            </a:r>
            <a:r>
              <a:rPr lang="ru-RU" sz="1200" dirty="0" smtClean="0"/>
              <a:t>трех блоков </a:t>
            </a:r>
            <a:r>
              <a:rPr lang="ru-RU" sz="1000" i="1" dirty="0" smtClean="0"/>
              <a:t>(Указ Президента РК</a:t>
            </a:r>
            <a:br>
              <a:rPr lang="ru-RU" sz="1000" i="1" dirty="0" smtClean="0"/>
            </a:br>
            <a:r>
              <a:rPr lang="ru-RU" sz="1000" i="1" dirty="0" smtClean="0"/>
              <a:t>от 21 ноября 2016 года № 371)</a:t>
            </a:r>
          </a:p>
          <a:p>
            <a:pPr marL="171450" indent="-171450" algn="just">
              <a:spcAft>
                <a:spcPts val="600"/>
              </a:spcAft>
              <a:buFont typeface="Wingdings" pitchFamily="2" charset="2"/>
              <a:buChar char="Ø"/>
              <a:tabLst>
                <a:tab pos="0" algn="l"/>
                <a:tab pos="271463" algn="l"/>
              </a:tabLst>
            </a:pPr>
            <a:r>
              <a:rPr lang="ru-RU" sz="1200" b="1" dirty="0" smtClean="0"/>
              <a:t>разработка и утверждение Методик </a:t>
            </a:r>
            <a:r>
              <a:rPr lang="ru-RU" sz="1200" dirty="0"/>
              <a:t>по соответствующим </a:t>
            </a:r>
            <a:r>
              <a:rPr lang="ru-RU" sz="1200" dirty="0" smtClean="0"/>
              <a:t>трем блокам </a:t>
            </a:r>
            <a:r>
              <a:rPr lang="ru-RU" sz="1200" dirty="0"/>
              <a:t>Системы </a:t>
            </a:r>
            <a:r>
              <a:rPr lang="ru-RU" sz="1200" dirty="0" smtClean="0"/>
              <a:t>оценки</a:t>
            </a:r>
          </a:p>
          <a:p>
            <a:pPr marL="171450" indent="-171450" algn="just">
              <a:spcAft>
                <a:spcPts val="600"/>
              </a:spcAft>
              <a:buFont typeface="Wingdings" pitchFamily="2" charset="2"/>
              <a:buChar char="Ø"/>
              <a:tabLst>
                <a:tab pos="0" algn="l"/>
                <a:tab pos="271463" algn="l"/>
              </a:tabLst>
            </a:pPr>
            <a:r>
              <a:rPr lang="ru-RU" sz="1200" b="1" dirty="0" smtClean="0"/>
              <a:t>создание </a:t>
            </a:r>
            <a:r>
              <a:rPr lang="ru-RU" sz="1200" b="1" dirty="0"/>
              <a:t>Комиссии </a:t>
            </a:r>
            <a:r>
              <a:rPr lang="ru-RU" sz="1200" dirty="0"/>
              <a:t>по оценке </a:t>
            </a:r>
            <a:r>
              <a:rPr lang="ru-RU" sz="1200" dirty="0" smtClean="0"/>
              <a:t>эффективности </a:t>
            </a:r>
            <a:r>
              <a:rPr lang="ru-RU" sz="1200" dirty="0"/>
              <a:t>деятельности государственных </a:t>
            </a:r>
            <a:r>
              <a:rPr lang="ru-RU" sz="1200" dirty="0" smtClean="0"/>
              <a:t>органов</a:t>
            </a:r>
            <a:r>
              <a:rPr lang="en-US" sz="1200" dirty="0" smtClean="0"/>
              <a:t> </a:t>
            </a:r>
            <a:r>
              <a:rPr lang="ru-RU" sz="1200" u="sng" dirty="0" smtClean="0"/>
              <a:t>на основе действующей Экспертной комиссии,</a:t>
            </a:r>
            <a:r>
              <a:rPr lang="ru-RU" sz="1200" dirty="0" smtClean="0"/>
              <a:t> с включением в состав </a:t>
            </a:r>
            <a:r>
              <a:rPr lang="ru-RU" sz="1200" dirty="0"/>
              <a:t>представителей Правительства РК, Администрации Президента РК, Палат Парламента </a:t>
            </a:r>
            <a:r>
              <a:rPr lang="ru-RU" sz="1200" dirty="0" smtClean="0"/>
              <a:t>РК и </a:t>
            </a:r>
            <a:r>
              <a:rPr lang="ru-RU" sz="1200" dirty="0"/>
              <a:t>Общественных </a:t>
            </a:r>
            <a:r>
              <a:rPr lang="ru-RU" sz="1200" dirty="0" smtClean="0"/>
              <a:t>советов</a:t>
            </a:r>
            <a:endParaRPr lang="ru-RU" sz="1000" dirty="0"/>
          </a:p>
        </p:txBody>
      </p:sp>
      <p:sp>
        <p:nvSpPr>
          <p:cNvPr id="17" name="Скругленный прямоугольник 16"/>
          <p:cNvSpPr/>
          <p:nvPr/>
        </p:nvSpPr>
        <p:spPr>
          <a:xfrm>
            <a:off x="5396096" y="3087664"/>
            <a:ext cx="3992523" cy="34276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171450" indent="-171450" algn="just" eaLnBrk="1" fontAlgn="auto" hangingPunct="1">
              <a:spcBef>
                <a:spcPts val="0"/>
              </a:spcBef>
              <a:spcAft>
                <a:spcPts val="300"/>
              </a:spcAft>
              <a:buFont typeface="Wingdings" pitchFamily="2" charset="2"/>
              <a:buChar char="§"/>
              <a:defRPr/>
            </a:pPr>
            <a:r>
              <a:rPr lang="ru-RU" sz="1200" dirty="0" smtClean="0">
                <a:latin typeface="Arial" panose="020B0604020202020204" pitchFamily="34" charset="0"/>
                <a:cs typeface="Arial" panose="020B0604020202020204" pitchFamily="34" charset="0"/>
              </a:rPr>
              <a:t>переход </a:t>
            </a:r>
            <a:r>
              <a:rPr lang="ru-RU" sz="1200" dirty="0">
                <a:latin typeface="Arial" panose="020B0604020202020204" pitchFamily="34" charset="0"/>
                <a:cs typeface="Arial" panose="020B0604020202020204" pitchFamily="34" charset="0"/>
              </a:rPr>
              <a:t>от оценки внутренних процессов  к оценке результатов</a:t>
            </a:r>
          </a:p>
          <a:p>
            <a:pPr marL="171450" indent="-171450" algn="just" eaLnBrk="1" fontAlgn="auto" hangingPunct="1">
              <a:spcBef>
                <a:spcPts val="0"/>
              </a:spcBef>
              <a:spcAft>
                <a:spcPts val="300"/>
              </a:spcAft>
              <a:buFont typeface="Wingdings" pitchFamily="2" charset="2"/>
              <a:buChar char="§"/>
              <a:defRPr/>
            </a:pPr>
            <a:r>
              <a:rPr lang="ru-RU" sz="1200" dirty="0" smtClean="0">
                <a:latin typeface="Arial" panose="020B0604020202020204" pitchFamily="34" charset="0"/>
                <a:cs typeface="Arial" panose="020B0604020202020204" pitchFamily="34" charset="0"/>
              </a:rPr>
              <a:t>взаимосвязь </a:t>
            </a:r>
            <a:r>
              <a:rPr lang="ru-RU" sz="1200" dirty="0">
                <a:latin typeface="Arial" panose="020B0604020202020204" pitchFamily="34" charset="0"/>
                <a:cs typeface="Arial" panose="020B0604020202020204" pitchFamily="34" charset="0"/>
              </a:rPr>
              <a:t>стратегического и бюджетного направлений повысит эффективность реализации программных документов</a:t>
            </a:r>
          </a:p>
          <a:p>
            <a:pPr marL="171450" indent="-171450" algn="just" eaLnBrk="1" fontAlgn="auto" hangingPunct="1">
              <a:spcBef>
                <a:spcPts val="0"/>
              </a:spcBef>
              <a:spcAft>
                <a:spcPts val="300"/>
              </a:spcAft>
              <a:buFont typeface="Wingdings" pitchFamily="2" charset="2"/>
              <a:buChar char="§"/>
              <a:defRPr/>
            </a:pPr>
            <a:r>
              <a:rPr lang="ru-RU" sz="1200" dirty="0">
                <a:latin typeface="Arial" panose="020B0604020202020204" pitchFamily="34" charset="0"/>
                <a:cs typeface="Arial" panose="020B0604020202020204" pitchFamily="34" charset="0"/>
              </a:rPr>
              <a:t>проведение оценки гражданским сектором, независимыми экспертами повысит качество оказания </a:t>
            </a:r>
            <a:r>
              <a:rPr lang="ru-RU" sz="1200" dirty="0" smtClean="0">
                <a:latin typeface="Arial" panose="020B0604020202020204" pitchFamily="34" charset="0"/>
                <a:cs typeface="Arial" panose="020B0604020202020204" pitchFamily="34" charset="0"/>
              </a:rPr>
              <a:t>государственных услуг</a:t>
            </a:r>
          </a:p>
          <a:p>
            <a:pPr marL="171450" indent="-171450" algn="just" eaLnBrk="1" fontAlgn="auto" hangingPunct="1">
              <a:spcBef>
                <a:spcPts val="0"/>
              </a:spcBef>
              <a:spcAft>
                <a:spcPts val="600"/>
              </a:spcAft>
              <a:buFont typeface="Wingdings" pitchFamily="2" charset="2"/>
              <a:buChar char="§"/>
              <a:defRPr/>
            </a:pPr>
            <a:r>
              <a:rPr lang="ru-RU" sz="1200" dirty="0">
                <a:latin typeface="Arial" panose="020B0604020202020204" pitchFamily="34" charset="0"/>
                <a:cs typeface="Arial" panose="020B0604020202020204" pitchFamily="34" charset="0"/>
              </a:rPr>
              <a:t>проведение независимой оценки </a:t>
            </a:r>
            <a:r>
              <a:rPr lang="ru-RU" sz="1200" dirty="0" smtClean="0">
                <a:latin typeface="Arial" panose="020B0604020202020204" pitchFamily="34" charset="0"/>
                <a:cs typeface="Arial" panose="020B0604020202020204" pitchFamily="34" charset="0"/>
              </a:rPr>
              <a:t>эффективности деятельности государственных </a:t>
            </a:r>
            <a:r>
              <a:rPr lang="ru-RU" sz="1200" dirty="0">
                <a:latin typeface="Arial" panose="020B0604020202020204" pitchFamily="34" charset="0"/>
                <a:cs typeface="Arial" panose="020B0604020202020204" pitchFamily="34" charset="0"/>
              </a:rPr>
              <a:t>органов</a:t>
            </a:r>
          </a:p>
          <a:p>
            <a:pPr marL="171450" indent="-171450" algn="just" eaLnBrk="1" fontAlgn="auto" hangingPunct="1">
              <a:spcBef>
                <a:spcPts val="0"/>
              </a:spcBef>
              <a:spcAft>
                <a:spcPts val="600"/>
              </a:spcAft>
              <a:buFont typeface="Wingdings" pitchFamily="2" charset="2"/>
              <a:buChar char="§"/>
              <a:defRPr/>
            </a:pPr>
            <a:r>
              <a:rPr lang="ru-RU" sz="1200" dirty="0">
                <a:latin typeface="Arial" panose="020B0604020202020204" pitchFamily="34" charset="0"/>
                <a:cs typeface="Arial" panose="020B0604020202020204" pitchFamily="34" charset="0"/>
              </a:rPr>
              <a:t>обеспечение доступа общественности к </a:t>
            </a:r>
            <a:r>
              <a:rPr lang="ru-RU" sz="1200" dirty="0" smtClean="0">
                <a:latin typeface="Arial" panose="020B0604020202020204" pitchFamily="34" charset="0"/>
                <a:cs typeface="Arial" panose="020B0604020202020204" pitchFamily="34" charset="0"/>
              </a:rPr>
              <a:t>итогам </a:t>
            </a:r>
            <a:r>
              <a:rPr lang="ru-RU" sz="1200" dirty="0">
                <a:latin typeface="Arial" panose="020B0604020202020204" pitchFamily="34" charset="0"/>
                <a:cs typeface="Arial" panose="020B0604020202020204" pitchFamily="34" charset="0"/>
              </a:rPr>
              <a:t>оценки государственных </a:t>
            </a:r>
            <a:r>
              <a:rPr lang="ru-RU" sz="1200" dirty="0" smtClean="0">
                <a:latin typeface="Arial" panose="020B0604020202020204" pitchFamily="34" charset="0"/>
                <a:cs typeface="Arial" panose="020B0604020202020204" pitchFamily="34" charset="0"/>
              </a:rPr>
              <a:t>органов</a:t>
            </a:r>
            <a:endParaRPr lang="ru-RU" sz="1200" dirty="0">
              <a:latin typeface="Arial" panose="020B0604020202020204" pitchFamily="34" charset="0"/>
              <a:cs typeface="Arial" panose="020B0604020202020204" pitchFamily="34" charset="0"/>
            </a:endParaRPr>
          </a:p>
        </p:txBody>
      </p:sp>
      <p:sp>
        <p:nvSpPr>
          <p:cNvPr id="21" name="Стрелка вправо 20"/>
          <p:cNvSpPr/>
          <p:nvPr/>
        </p:nvSpPr>
        <p:spPr>
          <a:xfrm>
            <a:off x="5092384" y="4846363"/>
            <a:ext cx="294869" cy="157511"/>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16" name="Номер слайда 15"/>
          <p:cNvSpPr>
            <a:spLocks noGrp="1"/>
          </p:cNvSpPr>
          <p:nvPr>
            <p:ph type="sldNum" sz="quarter" idx="4294967295"/>
          </p:nvPr>
        </p:nvSpPr>
        <p:spPr>
          <a:xfrm>
            <a:off x="6997234" y="6356351"/>
            <a:ext cx="2229207" cy="365125"/>
          </a:xfrm>
          <a:prstGeom prst="rect">
            <a:avLst/>
          </a:prstGeom>
        </p:spPr>
        <p:txBody>
          <a:bodyPr/>
          <a:lstStyle/>
          <a:p>
            <a:pPr>
              <a:defRPr/>
            </a:pPr>
            <a:fld id="{43903F1C-B162-4097-A0BC-485BB74251D5}" type="slidenum">
              <a:rPr lang="ru-RU" altLang="ru-RU" smtClean="0"/>
              <a:pPr>
                <a:defRPr/>
              </a:pPr>
              <a:t>18</a:t>
            </a:fld>
            <a:endParaRPr lang="ru-RU" altLang="ru-RU"/>
          </a:p>
        </p:txBody>
      </p:sp>
      <p:sp>
        <p:nvSpPr>
          <p:cNvPr id="23" name="Rectangle 8"/>
          <p:cNvSpPr>
            <a:spLocks noChangeArrowheads="1"/>
          </p:cNvSpPr>
          <p:nvPr/>
        </p:nvSpPr>
        <p:spPr bwMode="auto">
          <a:xfrm>
            <a:off x="489298" y="-27384"/>
            <a:ext cx="9418290" cy="584775"/>
          </a:xfrm>
          <a:prstGeom prst="rect">
            <a:avLst/>
          </a:prstGeom>
          <a:solidFill>
            <a:schemeClr val="bg1"/>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24" name="Прямоугольник 23"/>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Прямоугольник 24"/>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14" name="Номер слайда 1"/>
          <p:cNvSpPr txBox="1">
            <a:spLocks/>
          </p:cNvSpPr>
          <p:nvPr/>
        </p:nvSpPr>
        <p:spPr bwMode="auto">
          <a:xfrm>
            <a:off x="9311481" y="6597352"/>
            <a:ext cx="610865" cy="221109"/>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kk-KZ" sz="1200" dirty="0" smtClean="0">
                <a:solidFill>
                  <a:schemeClr val="tx1"/>
                </a:solidFill>
                <a:latin typeface="Arial" charset="0"/>
                <a:cs typeface="Arial" charset="0"/>
              </a:rPr>
              <a:t>18</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21425639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
          <p:cNvSpPr>
            <a:spLocks noChangeArrowheads="1"/>
          </p:cNvSpPr>
          <p:nvPr/>
        </p:nvSpPr>
        <p:spPr bwMode="auto">
          <a:xfrm>
            <a:off x="350545" y="4653136"/>
            <a:ext cx="9113311"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spcBef>
                <a:spcPts val="300"/>
              </a:spcBef>
              <a:spcAft>
                <a:spcPts val="300"/>
              </a:spcAft>
              <a:buClrTx/>
              <a:buSzTx/>
              <a:buFontTx/>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rPr>
              <a:t>Оптимизация целей и задач позволила повысить качество стратегических документов посредством конкретизации целевых индикаторов (ЦИ) и показателей прямых результатов (ППР), ориентированных на </a:t>
            </a:r>
            <a:r>
              <a:rPr kumimoji="0" lang="ru-RU" sz="1400" b="0" i="0" u="none" strike="noStrike" cap="none" normalizeH="0" baseline="0" dirty="0" err="1" smtClean="0">
                <a:ln>
                  <a:noFill/>
                </a:ln>
                <a:solidFill>
                  <a:schemeClr val="tx1"/>
                </a:solidFill>
                <a:effectLst/>
                <a:latin typeface="Arial" pitchFamily="34" charset="0"/>
                <a:cs typeface="Arial" pitchFamily="34" charset="0"/>
              </a:rPr>
              <a:t>благополучателей</a:t>
            </a:r>
            <a:r>
              <a:rPr kumimoji="0" lang="ru-RU" sz="1400" b="0" i="0" u="none" strike="noStrike" cap="none" normalizeH="0" baseline="0" dirty="0" smtClean="0">
                <a:ln>
                  <a:noFill/>
                </a:ln>
                <a:solidFill>
                  <a:schemeClr val="tx1"/>
                </a:solidFill>
                <a:effectLst/>
                <a:latin typeface="Arial" pitchFamily="34" charset="0"/>
                <a:cs typeface="Arial" pitchFamily="34" charset="0"/>
              </a:rPr>
              <a:t> (население и предпринимателей), а также сконцентрировать деятельность госорганов на достижении поставленных приоритетов с рациональным использованием ресурсов:</a:t>
            </a:r>
          </a:p>
          <a:p>
            <a:pPr marL="446088" lvl="1" indent="-265113" algn="just" fontAlgn="base">
              <a:spcBef>
                <a:spcPts val="300"/>
              </a:spcBef>
              <a:spcAft>
                <a:spcPts val="300"/>
              </a:spcAft>
              <a:buFont typeface="Wingdings" pitchFamily="2" charset="2"/>
              <a:buChar char="v"/>
            </a:pPr>
            <a:r>
              <a:rPr lang="ru-RU" sz="1400" dirty="0" smtClean="0">
                <a:solidFill>
                  <a:schemeClr val="tx1"/>
                </a:solidFill>
                <a:latin typeface="Arial"/>
                <a:ea typeface="Times New Roman"/>
              </a:rPr>
              <a:t>количество </a:t>
            </a:r>
            <a:r>
              <a:rPr lang="ru-RU" sz="1400" dirty="0">
                <a:solidFill>
                  <a:schemeClr val="tx1"/>
                </a:solidFill>
                <a:latin typeface="Arial"/>
                <a:ea typeface="Times New Roman"/>
              </a:rPr>
              <a:t>целей и задач в сравнении с </a:t>
            </a:r>
            <a:r>
              <a:rPr lang="en-US" sz="1400" dirty="0" smtClean="0">
                <a:solidFill>
                  <a:schemeClr val="tx1"/>
                </a:solidFill>
                <a:latin typeface="Arial"/>
                <a:ea typeface="Times New Roman"/>
              </a:rPr>
              <a:t>2010</a:t>
            </a:r>
            <a:r>
              <a:rPr lang="ru-RU" sz="1400" dirty="0" smtClean="0">
                <a:solidFill>
                  <a:schemeClr val="tx1"/>
                </a:solidFill>
                <a:latin typeface="Arial"/>
                <a:ea typeface="Times New Roman"/>
              </a:rPr>
              <a:t> </a:t>
            </a:r>
            <a:r>
              <a:rPr lang="ru-RU" sz="1400" dirty="0">
                <a:solidFill>
                  <a:schemeClr val="tx1"/>
                </a:solidFill>
                <a:latin typeface="Arial"/>
                <a:ea typeface="Times New Roman"/>
              </a:rPr>
              <a:t>годом </a:t>
            </a:r>
            <a:r>
              <a:rPr lang="ru-RU" sz="1400" dirty="0" smtClean="0">
                <a:solidFill>
                  <a:schemeClr val="tx1"/>
                </a:solidFill>
                <a:latin typeface="Arial"/>
                <a:ea typeface="Times New Roman"/>
              </a:rPr>
              <a:t>сократилось в 2 раза;</a:t>
            </a:r>
            <a:endParaRPr kumimoji="0" lang="ru-RU" sz="1400" i="0" strike="noStrike" cap="none" normalizeH="0" baseline="0" dirty="0" smtClean="0">
              <a:ln>
                <a:noFill/>
              </a:ln>
              <a:solidFill>
                <a:schemeClr val="tx1"/>
              </a:solidFill>
              <a:effectLst/>
              <a:cs typeface="Arial" pitchFamily="34" charset="0"/>
            </a:endParaRPr>
          </a:p>
          <a:p>
            <a:pPr marL="446088" lvl="1" indent="-265113" algn="just" fontAlgn="base">
              <a:spcBef>
                <a:spcPts val="300"/>
              </a:spcBef>
              <a:spcAft>
                <a:spcPts val="300"/>
              </a:spcAft>
              <a:buFont typeface="Wingdings" pitchFamily="2" charset="2"/>
              <a:buChar char="v"/>
            </a:pPr>
            <a:r>
              <a:rPr lang="ru-RU" sz="1400" dirty="0">
                <a:solidFill>
                  <a:schemeClr val="tx1"/>
                </a:solidFill>
                <a:latin typeface="Arial"/>
                <a:ea typeface="Times New Roman"/>
              </a:rPr>
              <a:t>в 2015 году </a:t>
            </a:r>
            <a:r>
              <a:rPr lang="ru-RU" sz="1400" dirty="0" smtClean="0">
                <a:solidFill>
                  <a:schemeClr val="tx1"/>
                </a:solidFill>
                <a:latin typeface="Arial"/>
                <a:ea typeface="Times New Roman"/>
              </a:rPr>
              <a:t>среднее </a:t>
            </a:r>
            <a:r>
              <a:rPr lang="ru-RU" sz="1400" dirty="0">
                <a:solidFill>
                  <a:schemeClr val="tx1"/>
                </a:solidFill>
                <a:latin typeface="Arial"/>
                <a:ea typeface="Times New Roman"/>
              </a:rPr>
              <a:t>значение </a:t>
            </a:r>
            <a:r>
              <a:rPr lang="ru-RU" sz="1400" dirty="0" smtClean="0">
                <a:solidFill>
                  <a:schemeClr val="tx1"/>
                </a:solidFill>
                <a:latin typeface="Arial"/>
                <a:ea typeface="Times New Roman"/>
              </a:rPr>
              <a:t>достижения </a:t>
            </a:r>
            <a:r>
              <a:rPr lang="ru-RU" sz="1400" dirty="0">
                <a:solidFill>
                  <a:schemeClr val="tx1"/>
                </a:solidFill>
                <a:latin typeface="Arial"/>
                <a:ea typeface="Times New Roman"/>
              </a:rPr>
              <a:t>целей и задач </a:t>
            </a:r>
            <a:r>
              <a:rPr lang="ru-RU" sz="1400" dirty="0" smtClean="0">
                <a:solidFill>
                  <a:schemeClr val="tx1"/>
                </a:solidFill>
                <a:latin typeface="Arial"/>
                <a:ea typeface="Times New Roman"/>
              </a:rPr>
              <a:t>СП/ПРТ составило 92% и соответствует уровню прошлого периода;</a:t>
            </a:r>
            <a:endParaRPr kumimoji="0" lang="ru-RU" sz="1400" b="0" i="0" strike="noStrike" cap="none" normalizeH="0" baseline="0" dirty="0" smtClean="0">
              <a:ln>
                <a:noFill/>
              </a:ln>
              <a:solidFill>
                <a:schemeClr val="tx1"/>
              </a:solidFill>
              <a:effectLst/>
              <a:cs typeface="Arial" pitchFamily="34" charset="0"/>
            </a:endParaRPr>
          </a:p>
        </p:txBody>
      </p:sp>
      <p:sp>
        <p:nvSpPr>
          <p:cNvPr id="43" name="Прямоугольник 42"/>
          <p:cNvSpPr/>
          <p:nvPr/>
        </p:nvSpPr>
        <p:spPr>
          <a:xfrm>
            <a:off x="5210083" y="857232"/>
            <a:ext cx="4525228" cy="6480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solidFill>
                  <a:schemeClr val="tx1"/>
                </a:solidFill>
                <a:latin typeface="Arial" panose="020B0604020202020204" pitchFamily="34" charset="0"/>
                <a:cs typeface="Arial" panose="020B0604020202020204" pitchFamily="34" charset="0"/>
              </a:rPr>
              <a:t>ЦЕЛЕВЫЕ ИНДИКАТОРЫ И</a:t>
            </a:r>
          </a:p>
          <a:p>
            <a:pPr algn="ctr"/>
            <a:r>
              <a:rPr lang="ru-RU" sz="1400" b="1" dirty="0" smtClean="0">
                <a:solidFill>
                  <a:schemeClr val="tx1"/>
                </a:solidFill>
                <a:latin typeface="Arial" panose="020B0604020202020204" pitchFamily="34" charset="0"/>
                <a:cs typeface="Arial" panose="020B0604020202020204" pitchFamily="34" charset="0"/>
              </a:rPr>
              <a:t> ПОКАЗАТЕЛИ ПРЯМЫХ РЕЗУЛЬТАТОВ</a:t>
            </a:r>
            <a:endParaRPr lang="ru-RU" sz="1400" b="1" dirty="0">
              <a:solidFill>
                <a:schemeClr val="tx1"/>
              </a:solidFill>
              <a:latin typeface="Arial" panose="020B0604020202020204" pitchFamily="34" charset="0"/>
              <a:cs typeface="Arial" panose="020B0604020202020204" pitchFamily="34" charset="0"/>
            </a:endParaRPr>
          </a:p>
        </p:txBody>
      </p:sp>
      <p:graphicFrame>
        <p:nvGraphicFramePr>
          <p:cNvPr id="4" name="Диаграмма 3"/>
          <p:cNvGraphicFramePr/>
          <p:nvPr>
            <p:extLst>
              <p:ext uri="{D42A27DB-BD31-4B8C-83A1-F6EECF244321}">
                <p14:modId xmlns:p14="http://schemas.microsoft.com/office/powerpoint/2010/main" xmlns="" val="1459072820"/>
              </p:ext>
            </p:extLst>
          </p:nvPr>
        </p:nvGraphicFramePr>
        <p:xfrm>
          <a:off x="5070813" y="1673041"/>
          <a:ext cx="4600588" cy="2980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extLst>
              <p:ext uri="{D42A27DB-BD31-4B8C-83A1-F6EECF244321}">
                <p14:modId xmlns:p14="http://schemas.microsoft.com/office/powerpoint/2010/main" xmlns="" val="1282835040"/>
              </p:ext>
            </p:extLst>
          </p:nvPr>
        </p:nvGraphicFramePr>
        <p:xfrm>
          <a:off x="29888" y="1673042"/>
          <a:ext cx="4944052" cy="1395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Диаграмма 53"/>
          <p:cNvGraphicFramePr/>
          <p:nvPr>
            <p:extLst>
              <p:ext uri="{D42A27DB-BD31-4B8C-83A1-F6EECF244321}">
                <p14:modId xmlns:p14="http://schemas.microsoft.com/office/powerpoint/2010/main" xmlns="" val="2073868853"/>
              </p:ext>
            </p:extLst>
          </p:nvPr>
        </p:nvGraphicFramePr>
        <p:xfrm>
          <a:off x="126761" y="2996952"/>
          <a:ext cx="4827033"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55" name="Прямоугольник 54"/>
          <p:cNvSpPr/>
          <p:nvPr/>
        </p:nvSpPr>
        <p:spPr>
          <a:xfrm>
            <a:off x="350545" y="1357298"/>
            <a:ext cx="4525228" cy="3240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solidFill>
                  <a:schemeClr val="tx1"/>
                </a:solidFill>
                <a:latin typeface="Arial" panose="020B0604020202020204" pitchFamily="34" charset="0"/>
                <a:cs typeface="Arial" panose="020B0604020202020204" pitchFamily="34" charset="0"/>
              </a:rPr>
              <a:t>Количество целей и задач в СП и ПРТ</a:t>
            </a:r>
            <a:endParaRPr lang="ru-RU" sz="1400" b="1" dirty="0">
              <a:solidFill>
                <a:schemeClr val="tx1"/>
              </a:solidFill>
              <a:latin typeface="Arial" panose="020B0604020202020204" pitchFamily="34" charset="0"/>
              <a:cs typeface="Arial" panose="020B0604020202020204" pitchFamily="34" charset="0"/>
            </a:endParaRPr>
          </a:p>
        </p:txBody>
      </p:sp>
      <p:sp>
        <p:nvSpPr>
          <p:cNvPr id="57" name="Прямоугольник 56"/>
          <p:cNvSpPr/>
          <p:nvPr/>
        </p:nvSpPr>
        <p:spPr>
          <a:xfrm>
            <a:off x="136728" y="857232"/>
            <a:ext cx="5070813" cy="360000"/>
          </a:xfrm>
          <a:prstGeom prst="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latin typeface="Arial" pitchFamily="34" charset="0"/>
                <a:cs typeface="Arial" pitchFamily="34" charset="0"/>
              </a:rPr>
              <a:t>ДОСТИЖЕНИЯ ОЦЕНКИ</a:t>
            </a:r>
            <a:r>
              <a:rPr lang="en-US" sz="1600" b="1" dirty="0" smtClean="0">
                <a:latin typeface="Arial" pitchFamily="34" charset="0"/>
                <a:cs typeface="Arial" pitchFamily="34" charset="0"/>
              </a:rPr>
              <a:t> </a:t>
            </a:r>
            <a:r>
              <a:rPr lang="ru-RU" sz="1600" b="1" dirty="0" smtClean="0">
                <a:latin typeface="Arial" pitchFamily="34" charset="0"/>
                <a:cs typeface="Arial" pitchFamily="34" charset="0"/>
              </a:rPr>
              <a:t>ПО НАПРАВЛЕНИЮ</a:t>
            </a:r>
            <a:endParaRPr lang="ru-RU" sz="1600" b="1" dirty="0">
              <a:latin typeface="Arial" pitchFamily="34" charset="0"/>
              <a:cs typeface="Arial" pitchFamily="34" charset="0"/>
            </a:endParaRPr>
          </a:p>
        </p:txBody>
      </p:sp>
      <p:pic>
        <p:nvPicPr>
          <p:cNvPr id="58" name="Picture 2" descr="C:\Users\Эльдар\Desktop\w512h50613398723681339872359targetdart.png"/>
          <p:cNvPicPr>
            <a:picLocks noChangeAspect="1" noChangeArrowheads="1"/>
          </p:cNvPicPr>
          <p:nvPr/>
        </p:nvPicPr>
        <p:blipFill>
          <a:blip r:embed="rId5" cstate="print"/>
          <a:srcRect/>
          <a:stretch>
            <a:fillRect/>
          </a:stretch>
        </p:blipFill>
        <p:spPr bwMode="auto">
          <a:xfrm>
            <a:off x="779027" y="2492896"/>
            <a:ext cx="422178" cy="385074"/>
          </a:xfrm>
          <a:prstGeom prst="rect">
            <a:avLst/>
          </a:prstGeom>
          <a:noFill/>
        </p:spPr>
      </p:pic>
      <p:pic>
        <p:nvPicPr>
          <p:cNvPr id="59" name="Picture 3" descr="C:\Users\Эльдар\Desktop\w256h2561387214964Tasks.png"/>
          <p:cNvPicPr>
            <a:picLocks noChangeAspect="1" noChangeArrowheads="1"/>
          </p:cNvPicPr>
          <p:nvPr/>
        </p:nvPicPr>
        <p:blipFill>
          <a:blip r:embed="rId6" cstate="print"/>
          <a:srcRect/>
          <a:stretch>
            <a:fillRect/>
          </a:stretch>
        </p:blipFill>
        <p:spPr bwMode="auto">
          <a:xfrm>
            <a:off x="754796" y="3861048"/>
            <a:ext cx="468127" cy="432048"/>
          </a:xfrm>
          <a:prstGeom prst="rect">
            <a:avLst/>
          </a:prstGeom>
          <a:noFill/>
        </p:spPr>
      </p:pic>
      <p:pic>
        <p:nvPicPr>
          <p:cNvPr id="60" name="Picture 2" descr="C:\Users\Эльдар\Desktop\w512h50613398723681339872359targetdart.png"/>
          <p:cNvPicPr>
            <a:picLocks noChangeAspect="1" noChangeArrowheads="1"/>
          </p:cNvPicPr>
          <p:nvPr/>
        </p:nvPicPr>
        <p:blipFill>
          <a:blip r:embed="rId7" cstate="print"/>
          <a:srcRect/>
          <a:stretch>
            <a:fillRect/>
          </a:stretch>
        </p:blipFill>
        <p:spPr bwMode="auto">
          <a:xfrm flipH="1">
            <a:off x="5812027" y="3790051"/>
            <a:ext cx="407118" cy="371338"/>
          </a:xfrm>
          <a:prstGeom prst="rect">
            <a:avLst/>
          </a:prstGeom>
          <a:noFill/>
        </p:spPr>
      </p:pic>
      <p:sp>
        <p:nvSpPr>
          <p:cNvPr id="14" name="Rectangle 8"/>
          <p:cNvSpPr>
            <a:spLocks noChangeArrowheads="1"/>
          </p:cNvSpPr>
          <p:nvPr/>
        </p:nvSpPr>
        <p:spPr bwMode="auto">
          <a:xfrm>
            <a:off x="489298" y="-27384"/>
            <a:ext cx="9418290" cy="584775"/>
          </a:xfrm>
          <a:prstGeom prst="rect">
            <a:avLst/>
          </a:prstGeom>
          <a:solidFill>
            <a:schemeClr val="bg1"/>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15" name="Прямоугольник 14"/>
          <p:cNvSpPr/>
          <p:nvPr/>
        </p:nvSpPr>
        <p:spPr>
          <a:xfrm>
            <a:off x="-14759" y="-27384"/>
            <a:ext cx="633952"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Прямоугольник 15"/>
          <p:cNvSpPr/>
          <p:nvPr/>
        </p:nvSpPr>
        <p:spPr>
          <a:xfrm>
            <a:off x="-14759" y="1"/>
            <a:ext cx="556549"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2" name="TextBox 1"/>
          <p:cNvSpPr txBox="1"/>
          <p:nvPr/>
        </p:nvSpPr>
        <p:spPr>
          <a:xfrm>
            <a:off x="9446551" y="6542422"/>
            <a:ext cx="461037" cy="276999"/>
          </a:xfrm>
          <a:prstGeom prst="rect">
            <a:avLst/>
          </a:prstGeom>
          <a:noFill/>
        </p:spPr>
        <p:txBody>
          <a:bodyPr wrap="square" rtlCol="0">
            <a:spAutoFit/>
          </a:bodyPr>
          <a:lstStyle/>
          <a:p>
            <a:r>
              <a:rPr lang="ru-RU" sz="1200" dirty="0" smtClean="0">
                <a:solidFill>
                  <a:schemeClr val="tx1"/>
                </a:solidFill>
              </a:rPr>
              <a:t>19</a:t>
            </a:r>
            <a:endParaRPr lang="ru-RU" sz="1200" dirty="0">
              <a:solidFill>
                <a:schemeClr val="tx1"/>
              </a:solidFill>
            </a:endParaRPr>
          </a:p>
        </p:txBody>
      </p:sp>
    </p:spTree>
    <p:extLst>
      <p:ext uri="{BB962C8B-B14F-4D97-AF65-F5344CB8AC3E}">
        <p14:creationId xmlns:p14="http://schemas.microsoft.com/office/powerpoint/2010/main" xmlns="" val="196971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7"/>
          <p:cNvSpPr>
            <a:spLocks noChangeArrowheads="1"/>
          </p:cNvSpPr>
          <p:nvPr/>
        </p:nvSpPr>
        <p:spPr bwMode="auto">
          <a:xfrm>
            <a:off x="4392522" y="6429376"/>
            <a:ext cx="14269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ru-RU" altLang="en-US" sz="1400" b="1" dirty="0">
                <a:solidFill>
                  <a:srgbClr val="2C95C4"/>
                </a:solidFill>
                <a:latin typeface="Century Gothic" pitchFamily="34" charset="0"/>
              </a:rPr>
              <a:t>Астана, 2017 </a:t>
            </a:r>
            <a:endParaRPr lang="ru-RU" altLang="en-US" sz="1600" b="1" dirty="0">
              <a:latin typeface="Century Gothic" pitchFamily="34" charset="0"/>
            </a:endParaRPr>
          </a:p>
        </p:txBody>
      </p:sp>
      <p:sp>
        <p:nvSpPr>
          <p:cNvPr id="5124" name="Заголовок 2"/>
          <p:cNvSpPr>
            <a:spLocks noGrp="1"/>
          </p:cNvSpPr>
          <p:nvPr>
            <p:ph type="ctrTitle"/>
          </p:nvPr>
        </p:nvSpPr>
        <p:spPr>
          <a:xfrm>
            <a:off x="4485667" y="1706688"/>
            <a:ext cx="5227419" cy="3306489"/>
          </a:xfrm>
          <a:solidFill>
            <a:schemeClr val="accent3">
              <a:lumMod val="20000"/>
              <a:lumOff val="80000"/>
            </a:schemeClr>
          </a:solidFill>
        </p:spPr>
        <p:txBody>
          <a:bodyPr anchor="t">
            <a:noAutofit/>
          </a:bodyPr>
          <a:lstStyle/>
          <a:p>
            <a:pPr algn="l">
              <a:lnSpc>
                <a:spcPts val="1340"/>
              </a:lnSpc>
            </a:pPr>
            <a:r>
              <a:rPr lang="ru-RU" altLang="ru-RU" sz="1200" b="1" dirty="0">
                <a:latin typeface="Century Gothic" pitchFamily="34" charset="0"/>
                <a:cs typeface="Times New Roman" pitchFamily="18" charset="0"/>
              </a:rPr>
              <a:t>ШАГ № «91». </a:t>
            </a:r>
            <a:br>
              <a:rPr lang="ru-RU" altLang="ru-RU" sz="1200" b="1" dirty="0">
                <a:latin typeface="Century Gothic" pitchFamily="34" charset="0"/>
                <a:cs typeface="Times New Roman" pitchFamily="18" charset="0"/>
              </a:rPr>
            </a:br>
            <a:r>
              <a:rPr lang="ru-RU" altLang="ru-RU" sz="1200" b="1" dirty="0">
                <a:latin typeface="Century Gothic" pitchFamily="34" charset="0"/>
                <a:cs typeface="Times New Roman" pitchFamily="18" charset="0"/>
              </a:rPr>
              <a:t>«ПЕРЕХОД ГОСУДАРСТВЕННОГО УПРАВЛЕНИЯ К ГОСУПРАВЛЕНИЮ ПО КОНКРЕТНЫМ РЕЗУЛЬТАТАМ в рамках стандартизированных и минимальных процедур мониторинга, оценки и контроля. Система дисциплинарного контроля должна основываться исключительно на контроле ДОСТИЖЕНИЯ ЦЕЛЕВЫХ ИНДИКАТОРОВ. ГОСУДАРСТВЕННЫМ ОРГАНАМ БУДЕТ ПРЕДОСТАВЛЕНА </a:t>
            </a:r>
            <a:r>
              <a:rPr lang="ru-RU" altLang="ru-RU" sz="1200" b="1" dirty="0" smtClean="0">
                <a:latin typeface="Century Gothic" pitchFamily="34" charset="0"/>
                <a:cs typeface="Times New Roman" pitchFamily="18" charset="0"/>
              </a:rPr>
              <a:t>САМОСТОЯТЕЛЬНОСТЬ в </a:t>
            </a:r>
            <a:r>
              <a:rPr lang="ru-RU" altLang="ru-RU" sz="1200" b="1" dirty="0">
                <a:latin typeface="Century Gothic" pitchFamily="34" charset="0"/>
                <a:cs typeface="Times New Roman" pitchFamily="18" charset="0"/>
              </a:rPr>
              <a:t>деятельности по достижению поставленных перед ними целевых индикаторов. Все поручения процедурного характера и промежуточный контроль должны быть </a:t>
            </a:r>
            <a:r>
              <a:rPr lang="ru-RU" altLang="ru-RU" sz="1200" b="1" dirty="0" smtClean="0">
                <a:latin typeface="Century Gothic" pitchFamily="34" charset="0"/>
                <a:cs typeface="Times New Roman" pitchFamily="18" charset="0"/>
              </a:rPr>
              <a:t>упразднены» </a:t>
            </a:r>
            <a:r>
              <a:rPr lang="ru-RU" altLang="ru-RU" sz="1200" b="1" dirty="0">
                <a:latin typeface="Century Gothic" pitchFamily="34" charset="0"/>
                <a:cs typeface="Times New Roman" pitchFamily="18" charset="0"/>
              </a:rPr>
              <a:t/>
            </a:r>
            <a:br>
              <a:rPr lang="ru-RU" altLang="ru-RU" sz="1200" b="1" dirty="0">
                <a:latin typeface="Century Gothic" pitchFamily="34" charset="0"/>
                <a:cs typeface="Times New Roman" pitchFamily="18" charset="0"/>
              </a:rPr>
            </a:br>
            <a:r>
              <a:rPr lang="ru-RU" altLang="ru-RU" sz="1200" b="1" dirty="0" smtClean="0">
                <a:latin typeface="Century Gothic" pitchFamily="34" charset="0"/>
                <a:cs typeface="Times New Roman" pitchFamily="18" charset="0"/>
              </a:rPr>
              <a:t/>
            </a:r>
            <a:br>
              <a:rPr lang="ru-RU" altLang="ru-RU" sz="1200" b="1" dirty="0" smtClean="0">
                <a:latin typeface="Century Gothic" pitchFamily="34" charset="0"/>
                <a:cs typeface="Times New Roman" pitchFamily="18" charset="0"/>
              </a:rPr>
            </a:br>
            <a:r>
              <a:rPr lang="ru-RU" altLang="ru-RU" sz="1200" b="1" dirty="0" smtClean="0">
                <a:latin typeface="Century Gothic" pitchFamily="34" charset="0"/>
                <a:cs typeface="Times New Roman" pitchFamily="18" charset="0"/>
              </a:rPr>
              <a:t>Ответственный </a:t>
            </a:r>
            <a:r>
              <a:rPr lang="ru-RU" altLang="ru-RU" sz="1200" b="1" dirty="0">
                <a:latin typeface="Century Gothic" pitchFamily="34" charset="0"/>
                <a:cs typeface="Times New Roman" pitchFamily="18" charset="0"/>
              </a:rPr>
              <a:t>госорган –  </a:t>
            </a:r>
            <a:r>
              <a:rPr lang="ru-RU" altLang="ru-RU" sz="1200" dirty="0">
                <a:latin typeface="Century Gothic" pitchFamily="34" charset="0"/>
                <a:cs typeface="Times New Roman" pitchFamily="18" charset="0"/>
              </a:rPr>
              <a:t>Министерство национальной экономики, центральные государственные органы </a:t>
            </a:r>
            <a:r>
              <a:rPr lang="ru-RU" altLang="ru-RU" sz="1200" dirty="0" smtClean="0">
                <a:latin typeface="Century Gothic" pitchFamily="34" charset="0"/>
                <a:cs typeface="Times New Roman" pitchFamily="18" charset="0"/>
              </a:rPr>
              <a:t/>
            </a:r>
            <a:br>
              <a:rPr lang="ru-RU" altLang="ru-RU" sz="1200" dirty="0" smtClean="0">
                <a:latin typeface="Century Gothic" pitchFamily="34" charset="0"/>
                <a:cs typeface="Times New Roman" pitchFamily="18" charset="0"/>
              </a:rPr>
            </a:br>
            <a:r>
              <a:rPr lang="ru-RU" altLang="ru-RU" sz="1200" dirty="0" smtClean="0">
                <a:latin typeface="Century Gothic" pitchFamily="34" charset="0"/>
                <a:cs typeface="Times New Roman" pitchFamily="18" charset="0"/>
              </a:rPr>
              <a:t>и </a:t>
            </a:r>
            <a:r>
              <a:rPr lang="ru-RU" altLang="ru-RU" sz="1200" dirty="0">
                <a:latin typeface="Century Gothic" pitchFamily="34" charset="0"/>
                <a:cs typeface="Times New Roman" pitchFamily="18" charset="0"/>
              </a:rPr>
              <a:t>местные исполнительные органы </a:t>
            </a:r>
            <a:r>
              <a:rPr lang="ru-RU" altLang="ru-RU" sz="1200" b="1" dirty="0">
                <a:latin typeface="Century Gothic" pitchFamily="34" charset="0"/>
                <a:cs typeface="Times New Roman" pitchFamily="18" charset="0"/>
              </a:rPr>
              <a:t/>
            </a:r>
            <a:br>
              <a:rPr lang="ru-RU" altLang="ru-RU" sz="1200" b="1" dirty="0">
                <a:latin typeface="Century Gothic" pitchFamily="34" charset="0"/>
                <a:cs typeface="Times New Roman" pitchFamily="18" charset="0"/>
              </a:rPr>
            </a:br>
            <a:r>
              <a:rPr lang="ru-RU" altLang="ru-RU" sz="1200" b="1" dirty="0">
                <a:latin typeface="Century Gothic" pitchFamily="34" charset="0"/>
                <a:cs typeface="Times New Roman" pitchFamily="18" charset="0"/>
              </a:rPr>
              <a:t>Срок исполнения –  </a:t>
            </a:r>
            <a:r>
              <a:rPr lang="ru-RU" altLang="ru-RU" sz="1200" dirty="0">
                <a:latin typeface="Century Gothic" pitchFamily="34" charset="0"/>
                <a:cs typeface="Times New Roman" pitchFamily="18" charset="0"/>
              </a:rPr>
              <a:t>2015 - 2016 годы</a:t>
            </a:r>
            <a:r>
              <a:rPr lang="ru-RU" altLang="ru-RU" sz="1200" b="1" dirty="0">
                <a:latin typeface="Century Gothic" pitchFamily="34" charset="0"/>
                <a:cs typeface="Times New Roman" pitchFamily="18" charset="0"/>
              </a:rPr>
              <a:t/>
            </a:r>
            <a:br>
              <a:rPr lang="ru-RU" altLang="ru-RU" sz="1200" b="1" dirty="0">
                <a:latin typeface="Century Gothic" pitchFamily="34" charset="0"/>
                <a:cs typeface="Times New Roman" pitchFamily="18" charset="0"/>
              </a:rPr>
            </a:br>
            <a:r>
              <a:rPr lang="ru-RU" altLang="ru-RU" sz="1200" b="1" dirty="0" smtClean="0">
                <a:latin typeface="Century Gothic" pitchFamily="34" charset="0"/>
                <a:cs typeface="Times New Roman" pitchFamily="18" charset="0"/>
              </a:rPr>
              <a:t/>
            </a:r>
            <a:br>
              <a:rPr lang="ru-RU" altLang="ru-RU" sz="1200" b="1" dirty="0" smtClean="0">
                <a:latin typeface="Century Gothic" pitchFamily="34" charset="0"/>
                <a:cs typeface="Times New Roman" pitchFamily="18" charset="0"/>
              </a:rPr>
            </a:br>
            <a:r>
              <a:rPr lang="ru-RU" altLang="ru-RU" sz="1200" b="1" dirty="0" smtClean="0">
                <a:latin typeface="Century Gothic" pitchFamily="34" charset="0"/>
                <a:cs typeface="Times New Roman" pitchFamily="18" charset="0"/>
              </a:rPr>
              <a:t>ШАГ </a:t>
            </a:r>
            <a:r>
              <a:rPr lang="ru-RU" altLang="ru-RU" sz="1200" b="1" dirty="0">
                <a:latin typeface="Century Gothic" pitchFamily="34" charset="0"/>
                <a:cs typeface="Times New Roman" pitchFamily="18" charset="0"/>
              </a:rPr>
              <a:t>ИСПОЛНЕН</a:t>
            </a:r>
            <a:br>
              <a:rPr lang="ru-RU" altLang="ru-RU" sz="1200" b="1" dirty="0">
                <a:latin typeface="Century Gothic" pitchFamily="34" charset="0"/>
                <a:cs typeface="Times New Roman" pitchFamily="18" charset="0"/>
              </a:rPr>
            </a:br>
            <a:endParaRPr lang="ru-RU" altLang="ru-RU" sz="1200" dirty="0" smtClean="0">
              <a:latin typeface="Century Gothic" pitchFamily="34" charset="0"/>
            </a:endParaRPr>
          </a:p>
        </p:txBody>
      </p:sp>
      <p:grpSp>
        <p:nvGrpSpPr>
          <p:cNvPr id="12" name="Группа 15"/>
          <p:cNvGrpSpPr>
            <a:grpSpLocks/>
          </p:cNvGrpSpPr>
          <p:nvPr/>
        </p:nvGrpSpPr>
        <p:grpSpPr bwMode="auto">
          <a:xfrm>
            <a:off x="12041" y="38101"/>
            <a:ext cx="9885227" cy="798513"/>
            <a:chOff x="11113" y="4763"/>
            <a:chExt cx="9123362" cy="798512"/>
          </a:xfrm>
        </p:grpSpPr>
        <p:grpSp>
          <p:nvGrpSpPr>
            <p:cNvPr id="13" name="Группа 9"/>
            <p:cNvGrpSpPr>
              <a:grpSpLocks/>
            </p:cNvGrpSpPr>
            <p:nvPr/>
          </p:nvGrpSpPr>
          <p:grpSpPr bwMode="auto">
            <a:xfrm>
              <a:off x="11113" y="4763"/>
              <a:ext cx="9121775" cy="798512"/>
              <a:chOff x="11113" y="4763"/>
              <a:chExt cx="9121775" cy="798512"/>
            </a:xfrm>
          </p:grpSpPr>
          <p:pic>
            <p:nvPicPr>
              <p:cNvPr id="1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4763"/>
                <a:ext cx="9121775"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16632"/>
                <a:ext cx="77057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 Box 5"/>
            <p:cNvSpPr txBox="1">
              <a:spLocks noChangeArrowheads="1"/>
            </p:cNvSpPr>
            <p:nvPr/>
          </p:nvSpPr>
          <p:spPr bwMode="auto">
            <a:xfrm>
              <a:off x="1362075" y="28576"/>
              <a:ext cx="7772400" cy="482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a:lnSpc>
                  <a:spcPct val="90000"/>
                </a:lnSpc>
                <a:buSzPct val="100000"/>
                <a:buFontTx/>
                <a:buNone/>
              </a:pPr>
              <a:r>
                <a:rPr lang="ru-RU" altLang="ru-RU" sz="2000" b="1">
                  <a:solidFill>
                    <a:srgbClr val="558ED5"/>
                  </a:solidFill>
                </a:rPr>
                <a:t>Транспарентное </a:t>
              </a:r>
              <a:r>
                <a:rPr lang="ru-RU" altLang="ru-RU" sz="2000" b="1">
                  <a:solidFill>
                    <a:srgbClr val="558ED5"/>
                  </a:solidFill>
                  <a:latin typeface="Century Gothic" pitchFamily="34" charset="0"/>
                </a:rPr>
                <a:t>подотчетно</a:t>
              </a:r>
              <a:r>
                <a:rPr lang="ru-RU" altLang="ru-RU" sz="2000" b="1">
                  <a:solidFill>
                    <a:srgbClr val="558ED5"/>
                  </a:solidFill>
                </a:rPr>
                <a:t>е</a:t>
              </a:r>
              <a:r>
                <a:rPr lang="ru-RU" altLang="ru-RU" sz="2000" b="1">
                  <a:solidFill>
                    <a:srgbClr val="558ED5"/>
                  </a:solidFill>
                  <a:latin typeface="Century Gothic" pitchFamily="34" charset="0"/>
                </a:rPr>
                <a:t> государств</a:t>
              </a:r>
              <a:r>
                <a:rPr lang="ru-RU" altLang="ru-RU" sz="2000" b="1">
                  <a:solidFill>
                    <a:srgbClr val="558ED5"/>
                  </a:solidFill>
                </a:rPr>
                <a:t>о</a:t>
              </a:r>
            </a:p>
          </p:txBody>
        </p:sp>
      </p:grpSp>
      <p:pic>
        <p:nvPicPr>
          <p:cNvPr id="17" name="Picture 2" descr="C:\Users\админ\Desktop\президент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46" y="1706688"/>
            <a:ext cx="3982396" cy="3162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descr="C:\Users\админ\Desktop\президент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45" y="1706688"/>
            <a:ext cx="4135122" cy="330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377159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Прямая соединительная линия 23"/>
          <p:cNvCxnSpPr/>
          <p:nvPr/>
        </p:nvCxnSpPr>
        <p:spPr>
          <a:xfrm flipV="1">
            <a:off x="7918599" y="1432726"/>
            <a:ext cx="1910968" cy="3415"/>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8152636" y="4143080"/>
            <a:ext cx="1443231"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578145" y="4143080"/>
            <a:ext cx="163826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5578146" y="1424326"/>
            <a:ext cx="15992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2" descr="C:\Eldar\Рабочий стол\Картинки для инфографики\w512h5121348848551nook.png"/>
          <p:cNvPicPr>
            <a:picLocks noChangeAspect="1" noChangeArrowheads="1"/>
          </p:cNvPicPr>
          <p:nvPr/>
        </p:nvPicPr>
        <p:blipFill>
          <a:blip r:embed="rId2" cstate="print">
            <a:lum bright="-21000" contrast="-5000"/>
          </a:blip>
          <a:srcRect l="53571" r="8929"/>
          <a:stretch>
            <a:fillRect/>
          </a:stretch>
        </p:blipFill>
        <p:spPr bwMode="auto">
          <a:xfrm>
            <a:off x="7353645" y="1107685"/>
            <a:ext cx="1326360" cy="3709417"/>
          </a:xfrm>
          <a:prstGeom prst="rect">
            <a:avLst/>
          </a:prstGeom>
          <a:noFill/>
        </p:spPr>
      </p:pic>
      <p:sp>
        <p:nvSpPr>
          <p:cNvPr id="5" name="Прямоугольник 4"/>
          <p:cNvSpPr/>
          <p:nvPr/>
        </p:nvSpPr>
        <p:spPr>
          <a:xfrm>
            <a:off x="0" y="925860"/>
            <a:ext cx="5070813" cy="360000"/>
          </a:xfrm>
          <a:prstGeom prst="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latin typeface="Arial" pitchFamily="34" charset="0"/>
                <a:cs typeface="Arial" pitchFamily="34" charset="0"/>
              </a:rPr>
              <a:t>ДОСТИЖЕНИЯ ОЦЕНКИ</a:t>
            </a:r>
            <a:r>
              <a:rPr lang="en-US" sz="1600" b="1" dirty="0" smtClean="0">
                <a:latin typeface="Arial" pitchFamily="34" charset="0"/>
                <a:cs typeface="Arial" pitchFamily="34" charset="0"/>
              </a:rPr>
              <a:t> </a:t>
            </a:r>
            <a:r>
              <a:rPr lang="ru-RU" sz="1600" b="1" dirty="0" smtClean="0">
                <a:latin typeface="Arial" pitchFamily="34" charset="0"/>
                <a:cs typeface="Arial" pitchFamily="34" charset="0"/>
              </a:rPr>
              <a:t>ПО НАПРАВЛЕНИЮ</a:t>
            </a:r>
            <a:endParaRPr lang="ru-RU" sz="1600" b="1" dirty="0">
              <a:latin typeface="Arial" pitchFamily="34" charset="0"/>
              <a:cs typeface="Arial" pitchFamily="34" charset="0"/>
            </a:endParaRPr>
          </a:p>
        </p:txBody>
      </p:sp>
      <p:sp>
        <p:nvSpPr>
          <p:cNvPr id="1027" name="Rectangle 3"/>
          <p:cNvSpPr>
            <a:spLocks noChangeArrowheads="1"/>
          </p:cNvSpPr>
          <p:nvPr/>
        </p:nvSpPr>
        <p:spPr bwMode="auto">
          <a:xfrm>
            <a:off x="5421921" y="4673086"/>
            <a:ext cx="4407646"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5725" algn="just">
              <a:lnSpc>
                <a:spcPct val="115000"/>
              </a:lnSpc>
              <a:spcBef>
                <a:spcPts val="300"/>
              </a:spcBef>
            </a:pPr>
            <a:r>
              <a:rPr lang="ru-RU" sz="1500" dirty="0">
                <a:solidFill>
                  <a:schemeClr val="tx1"/>
                </a:solidFill>
                <a:latin typeface="Arial"/>
                <a:ea typeface="Arial"/>
                <a:cs typeface="Times New Roman"/>
              </a:rPr>
              <a:t>З</a:t>
            </a:r>
            <a:r>
              <a:rPr lang="ru-RU" sz="1500" dirty="0" smtClean="0">
                <a:solidFill>
                  <a:schemeClr val="tx1"/>
                </a:solidFill>
                <a:latin typeface="Arial"/>
                <a:ea typeface="Arial"/>
                <a:cs typeface="Times New Roman"/>
              </a:rPr>
              <a:t>а пять лет </a:t>
            </a:r>
            <a:r>
              <a:rPr lang="ru-RU" sz="1500" dirty="0">
                <a:solidFill>
                  <a:schemeClr val="tx1"/>
                </a:solidFill>
                <a:latin typeface="Arial"/>
                <a:ea typeface="Arial"/>
                <a:cs typeface="Times New Roman"/>
              </a:rPr>
              <a:t>оценки </a:t>
            </a:r>
            <a:r>
              <a:rPr lang="ru-RU" sz="1500" b="1" dirty="0">
                <a:solidFill>
                  <a:schemeClr val="tx1"/>
                </a:solidFill>
                <a:latin typeface="Arial"/>
                <a:ea typeface="Arial"/>
                <a:cs typeface="Times New Roman"/>
              </a:rPr>
              <a:t>достигнут лучший показатель освоения (</a:t>
            </a:r>
            <a:r>
              <a:rPr lang="ru-RU" sz="1500" b="1" dirty="0" smtClean="0">
                <a:solidFill>
                  <a:schemeClr val="tx1"/>
                </a:solidFill>
                <a:latin typeface="Arial"/>
                <a:ea typeface="Arial"/>
                <a:cs typeface="Times New Roman"/>
              </a:rPr>
              <a:t>99,7%) </a:t>
            </a:r>
            <a:r>
              <a:rPr lang="ru-RU" sz="1500" b="1" dirty="0">
                <a:solidFill>
                  <a:schemeClr val="tx1"/>
                </a:solidFill>
                <a:latin typeface="Arial"/>
                <a:ea typeface="Arial"/>
                <a:cs typeface="Times New Roman"/>
              </a:rPr>
              <a:t>при наименьшей сумме неосвоенных средств – </a:t>
            </a:r>
            <a:r>
              <a:rPr lang="ru-RU" sz="1500" b="1" dirty="0" smtClean="0">
                <a:solidFill>
                  <a:schemeClr val="tx1"/>
                </a:solidFill>
                <a:latin typeface="Arial"/>
                <a:ea typeface="Arial"/>
                <a:cs typeface="Times New Roman"/>
              </a:rPr>
              <a:t>15,5 </a:t>
            </a:r>
            <a:r>
              <a:rPr lang="ru-RU" sz="1500" b="1" dirty="0">
                <a:solidFill>
                  <a:schemeClr val="tx1"/>
                </a:solidFill>
                <a:latin typeface="Arial"/>
                <a:ea typeface="Arial"/>
                <a:cs typeface="Times New Roman"/>
              </a:rPr>
              <a:t>млрд. </a:t>
            </a:r>
            <a:r>
              <a:rPr lang="ru-RU" sz="1500" b="1" dirty="0" smtClean="0">
                <a:solidFill>
                  <a:schemeClr val="tx1"/>
                </a:solidFill>
                <a:latin typeface="Arial"/>
                <a:ea typeface="Arial"/>
                <a:cs typeface="Times New Roman"/>
              </a:rPr>
              <a:t>тенге</a:t>
            </a:r>
          </a:p>
          <a:p>
            <a:pPr marL="85725" algn="just">
              <a:lnSpc>
                <a:spcPct val="115000"/>
              </a:lnSpc>
              <a:spcBef>
                <a:spcPts val="300"/>
              </a:spcBef>
            </a:pPr>
            <a:r>
              <a:rPr lang="ru-RU" sz="1500" dirty="0" smtClean="0">
                <a:solidFill>
                  <a:schemeClr val="tx1"/>
                </a:solidFill>
                <a:latin typeface="Arial"/>
                <a:ea typeface="Arial"/>
                <a:cs typeface="Times New Roman"/>
              </a:rPr>
              <a:t>(</a:t>
            </a:r>
            <a:r>
              <a:rPr lang="ru-RU" sz="1500" dirty="0">
                <a:solidFill>
                  <a:schemeClr val="tx1"/>
                </a:solidFill>
                <a:latin typeface="Arial"/>
                <a:ea typeface="Arial"/>
                <a:cs typeface="Times New Roman"/>
              </a:rPr>
              <a:t>в </a:t>
            </a:r>
            <a:r>
              <a:rPr lang="ru-RU" sz="1500" dirty="0" smtClean="0">
                <a:solidFill>
                  <a:schemeClr val="tx1"/>
                </a:solidFill>
                <a:latin typeface="Arial"/>
                <a:ea typeface="Arial"/>
                <a:cs typeface="Times New Roman"/>
              </a:rPr>
              <a:t>2014 г. – 18,9 млрд., 2013 г. – 34,7 млрд., 2012 </a:t>
            </a:r>
            <a:r>
              <a:rPr lang="ru-RU" sz="1500" dirty="0">
                <a:solidFill>
                  <a:schemeClr val="tx1"/>
                </a:solidFill>
                <a:latin typeface="Arial"/>
                <a:ea typeface="Arial"/>
                <a:cs typeface="Times New Roman"/>
              </a:rPr>
              <a:t>г. – 49 млрд., в 2011 г. – 61 млрд., 2010 г. – 56 </a:t>
            </a:r>
            <a:r>
              <a:rPr lang="ru-RU" sz="1500" dirty="0" err="1">
                <a:solidFill>
                  <a:schemeClr val="tx1"/>
                </a:solidFill>
                <a:latin typeface="Arial"/>
                <a:ea typeface="Arial"/>
                <a:cs typeface="Times New Roman"/>
              </a:rPr>
              <a:t>млрд.тенге</a:t>
            </a:r>
            <a:r>
              <a:rPr lang="ru-RU" sz="1500" dirty="0">
                <a:solidFill>
                  <a:schemeClr val="tx1"/>
                </a:solidFill>
                <a:latin typeface="Arial"/>
                <a:ea typeface="Arial"/>
                <a:cs typeface="Times New Roman"/>
              </a:rPr>
              <a:t>).</a:t>
            </a:r>
          </a:p>
        </p:txBody>
      </p:sp>
      <p:pic>
        <p:nvPicPr>
          <p:cNvPr id="2" name="Picture 2" descr="C:\Eldar\Рабочий стол\Картинки для инфографики\w512h5121348848551nook.png"/>
          <p:cNvPicPr>
            <a:picLocks noChangeAspect="1" noChangeArrowheads="1"/>
          </p:cNvPicPr>
          <p:nvPr/>
        </p:nvPicPr>
        <p:blipFill>
          <a:blip r:embed="rId2" cstate="print">
            <a:lum bright="-21000" contrast="-5000"/>
          </a:blip>
          <a:srcRect l="7143" r="57143"/>
          <a:stretch>
            <a:fillRect/>
          </a:stretch>
        </p:blipFill>
        <p:spPr bwMode="auto">
          <a:xfrm>
            <a:off x="6670260" y="1000678"/>
            <a:ext cx="1092296" cy="3744416"/>
          </a:xfrm>
          <a:prstGeom prst="rect">
            <a:avLst/>
          </a:prstGeom>
          <a:noFill/>
        </p:spPr>
      </p:pic>
      <p:sp>
        <p:nvSpPr>
          <p:cNvPr id="10" name="Прямоугольник 9"/>
          <p:cNvSpPr/>
          <p:nvPr/>
        </p:nvSpPr>
        <p:spPr>
          <a:xfrm>
            <a:off x="7009380" y="1288710"/>
            <a:ext cx="468127"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b="1" dirty="0" smtClean="0">
                <a:latin typeface="Arial" pitchFamily="34" charset="0"/>
                <a:cs typeface="Arial" pitchFamily="34" charset="0"/>
              </a:rPr>
              <a:t>Оцениваемый бюджет</a:t>
            </a:r>
            <a:endParaRPr lang="ru-RU" sz="1400" b="1" dirty="0">
              <a:latin typeface="Arial" pitchFamily="34" charset="0"/>
              <a:cs typeface="Arial" pitchFamily="34" charset="0"/>
            </a:endParaRPr>
          </a:p>
        </p:txBody>
      </p:sp>
      <p:sp>
        <p:nvSpPr>
          <p:cNvPr id="14" name="Прямоугольник 13"/>
          <p:cNvSpPr/>
          <p:nvPr/>
        </p:nvSpPr>
        <p:spPr>
          <a:xfrm>
            <a:off x="7840577" y="928670"/>
            <a:ext cx="546148" cy="2952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1300" b="1" dirty="0" smtClean="0">
                <a:latin typeface="Arial" pitchFamily="34" charset="0"/>
                <a:cs typeface="Arial" pitchFamily="34" charset="0"/>
              </a:rPr>
              <a:t>Сумма неосвоения</a:t>
            </a:r>
            <a:endParaRPr lang="ru-RU" sz="1300" b="1" dirty="0">
              <a:latin typeface="Arial" pitchFamily="34" charset="0"/>
              <a:cs typeface="Arial" pitchFamily="34" charset="0"/>
            </a:endParaRPr>
          </a:p>
        </p:txBody>
      </p:sp>
      <p:sp>
        <p:nvSpPr>
          <p:cNvPr id="18" name="Прямоугольник 17"/>
          <p:cNvSpPr/>
          <p:nvPr/>
        </p:nvSpPr>
        <p:spPr>
          <a:xfrm>
            <a:off x="5443877" y="966736"/>
            <a:ext cx="163844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latin typeface="Arial" pitchFamily="34" charset="0"/>
                <a:cs typeface="Arial" pitchFamily="34" charset="0"/>
              </a:rPr>
              <a:t>201</a:t>
            </a:r>
            <a:r>
              <a:rPr lang="ru-RU" sz="1600" b="1" dirty="0" smtClean="0">
                <a:solidFill>
                  <a:sysClr val="windowText" lastClr="000000"/>
                </a:solidFill>
                <a:latin typeface="Arial" pitchFamily="34" charset="0"/>
                <a:cs typeface="Arial" pitchFamily="34" charset="0"/>
              </a:rPr>
              <a:t>5год</a:t>
            </a:r>
            <a:endParaRPr lang="ru-RU" sz="1600" b="1" dirty="0">
              <a:solidFill>
                <a:sysClr val="windowText" lastClr="000000"/>
              </a:solidFill>
              <a:latin typeface="Arial" pitchFamily="34" charset="0"/>
              <a:cs typeface="Arial" pitchFamily="34" charset="0"/>
            </a:endParaRPr>
          </a:p>
        </p:txBody>
      </p:sp>
      <p:sp>
        <p:nvSpPr>
          <p:cNvPr id="22" name="Прямоугольник 21"/>
          <p:cNvSpPr/>
          <p:nvPr/>
        </p:nvSpPr>
        <p:spPr>
          <a:xfrm>
            <a:off x="5488088" y="4149034"/>
            <a:ext cx="163844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latin typeface="Arial" pitchFamily="34" charset="0"/>
                <a:cs typeface="Arial" pitchFamily="34" charset="0"/>
              </a:rPr>
              <a:t>201</a:t>
            </a:r>
            <a:r>
              <a:rPr lang="ru-RU" sz="1600" b="1" dirty="0" smtClean="0">
                <a:solidFill>
                  <a:sysClr val="windowText" lastClr="000000"/>
                </a:solidFill>
                <a:latin typeface="Arial" pitchFamily="34" charset="0"/>
                <a:cs typeface="Arial" pitchFamily="34" charset="0"/>
              </a:rPr>
              <a:t>4</a:t>
            </a:r>
            <a:r>
              <a:rPr lang="en-US" sz="1600" b="1" dirty="0" smtClean="0">
                <a:solidFill>
                  <a:sysClr val="windowText" lastClr="000000"/>
                </a:solidFill>
                <a:latin typeface="Arial" pitchFamily="34" charset="0"/>
                <a:cs typeface="Arial" pitchFamily="34" charset="0"/>
              </a:rPr>
              <a:t> </a:t>
            </a:r>
            <a:r>
              <a:rPr lang="ru-RU" sz="1600" b="1" dirty="0" smtClean="0">
                <a:solidFill>
                  <a:sysClr val="windowText" lastClr="000000"/>
                </a:solidFill>
                <a:latin typeface="Arial" pitchFamily="34" charset="0"/>
                <a:cs typeface="Arial" pitchFamily="34" charset="0"/>
              </a:rPr>
              <a:t>год</a:t>
            </a:r>
            <a:endParaRPr lang="ru-RU" sz="1600" b="1" dirty="0">
              <a:solidFill>
                <a:sysClr val="windowText" lastClr="000000"/>
              </a:solidFill>
              <a:latin typeface="Arial" pitchFamily="34" charset="0"/>
              <a:cs typeface="Arial" pitchFamily="34" charset="0"/>
            </a:endParaRPr>
          </a:p>
        </p:txBody>
      </p:sp>
      <p:sp>
        <p:nvSpPr>
          <p:cNvPr id="25" name="Прямоугольник 24"/>
          <p:cNvSpPr/>
          <p:nvPr/>
        </p:nvSpPr>
        <p:spPr>
          <a:xfrm>
            <a:off x="8235763" y="1000677"/>
            <a:ext cx="163844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latin typeface="Arial" pitchFamily="34" charset="0"/>
                <a:cs typeface="Arial" pitchFamily="34" charset="0"/>
              </a:rPr>
              <a:t>201</a:t>
            </a:r>
            <a:r>
              <a:rPr lang="ru-RU" sz="1600" b="1" dirty="0" smtClean="0">
                <a:solidFill>
                  <a:sysClr val="windowText" lastClr="000000"/>
                </a:solidFill>
                <a:latin typeface="Arial" pitchFamily="34" charset="0"/>
                <a:cs typeface="Arial" pitchFamily="34" charset="0"/>
              </a:rPr>
              <a:t>4</a:t>
            </a:r>
            <a:r>
              <a:rPr lang="en-US" sz="1600" b="1" dirty="0" smtClean="0">
                <a:solidFill>
                  <a:sysClr val="windowText" lastClr="000000"/>
                </a:solidFill>
                <a:latin typeface="Arial" pitchFamily="34" charset="0"/>
                <a:cs typeface="Arial" pitchFamily="34" charset="0"/>
              </a:rPr>
              <a:t> </a:t>
            </a:r>
            <a:r>
              <a:rPr lang="ru-RU" sz="1600" b="1" dirty="0" smtClean="0">
                <a:solidFill>
                  <a:sysClr val="windowText" lastClr="000000"/>
                </a:solidFill>
                <a:latin typeface="Arial" pitchFamily="34" charset="0"/>
                <a:cs typeface="Arial" pitchFamily="34" charset="0"/>
              </a:rPr>
              <a:t>год</a:t>
            </a:r>
            <a:endParaRPr lang="ru-RU" sz="1600" b="1" dirty="0">
              <a:solidFill>
                <a:sysClr val="windowText" lastClr="000000"/>
              </a:solidFill>
              <a:latin typeface="Arial" pitchFamily="34" charset="0"/>
              <a:cs typeface="Arial" pitchFamily="34" charset="0"/>
            </a:endParaRPr>
          </a:p>
        </p:txBody>
      </p:sp>
      <p:sp>
        <p:nvSpPr>
          <p:cNvPr id="26" name="Прямоугольник 25"/>
          <p:cNvSpPr/>
          <p:nvPr/>
        </p:nvSpPr>
        <p:spPr>
          <a:xfrm>
            <a:off x="8328485" y="4151930"/>
            <a:ext cx="152086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latin typeface="Arial" pitchFamily="34" charset="0"/>
                <a:cs typeface="Arial" pitchFamily="34" charset="0"/>
              </a:rPr>
              <a:t>201</a:t>
            </a:r>
            <a:r>
              <a:rPr lang="ru-RU" sz="1600" b="1" dirty="0" smtClean="0">
                <a:solidFill>
                  <a:sysClr val="windowText" lastClr="000000"/>
                </a:solidFill>
                <a:latin typeface="Arial" pitchFamily="34" charset="0"/>
                <a:cs typeface="Arial" pitchFamily="34" charset="0"/>
              </a:rPr>
              <a:t>5</a:t>
            </a:r>
            <a:r>
              <a:rPr lang="en-US" sz="1600" b="1" dirty="0" smtClean="0">
                <a:solidFill>
                  <a:sysClr val="windowText" lastClr="000000"/>
                </a:solidFill>
                <a:latin typeface="Arial" pitchFamily="34" charset="0"/>
                <a:cs typeface="Arial" pitchFamily="34" charset="0"/>
              </a:rPr>
              <a:t> </a:t>
            </a:r>
            <a:r>
              <a:rPr lang="ru-RU" sz="1600" b="1" dirty="0" smtClean="0">
                <a:solidFill>
                  <a:sysClr val="windowText" lastClr="000000"/>
                </a:solidFill>
                <a:latin typeface="Arial" pitchFamily="34" charset="0"/>
                <a:cs typeface="Arial" pitchFamily="34" charset="0"/>
              </a:rPr>
              <a:t>год</a:t>
            </a:r>
            <a:endParaRPr lang="ru-RU" sz="1600" b="1" dirty="0">
              <a:solidFill>
                <a:sysClr val="windowText" lastClr="000000"/>
              </a:solidFill>
              <a:latin typeface="Arial" pitchFamily="34" charset="0"/>
              <a:cs typeface="Arial" pitchFamily="34" charset="0"/>
            </a:endParaRPr>
          </a:p>
        </p:txBody>
      </p:sp>
      <p:sp>
        <p:nvSpPr>
          <p:cNvPr id="27" name="Прямоугольник 26"/>
          <p:cNvSpPr/>
          <p:nvPr/>
        </p:nvSpPr>
        <p:spPr>
          <a:xfrm>
            <a:off x="5680326" y="1504735"/>
            <a:ext cx="1170318" cy="6480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t>4,99 трлн. тенге</a:t>
            </a:r>
            <a:endParaRPr lang="ru-RU" sz="1600" b="1" dirty="0"/>
          </a:p>
        </p:txBody>
      </p:sp>
      <p:sp>
        <p:nvSpPr>
          <p:cNvPr id="28" name="Прямоугольник 27"/>
          <p:cNvSpPr/>
          <p:nvPr/>
        </p:nvSpPr>
        <p:spPr>
          <a:xfrm>
            <a:off x="5680326" y="3518559"/>
            <a:ext cx="1170318" cy="5400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t>4,7 трлн. тенге</a:t>
            </a:r>
            <a:endParaRPr lang="ru-RU" sz="1600" b="1" dirty="0"/>
          </a:p>
        </p:txBody>
      </p:sp>
      <p:sp>
        <p:nvSpPr>
          <p:cNvPr id="29" name="Прямоугольник 28"/>
          <p:cNvSpPr/>
          <p:nvPr/>
        </p:nvSpPr>
        <p:spPr>
          <a:xfrm>
            <a:off x="8410980" y="1499595"/>
            <a:ext cx="1155918" cy="5300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18,9 млрд. тенге</a:t>
            </a:r>
            <a:endParaRPr lang="ru-RU" sz="1400" b="1" dirty="0"/>
          </a:p>
        </p:txBody>
      </p:sp>
      <p:sp>
        <p:nvSpPr>
          <p:cNvPr id="30" name="Прямоугольник 29"/>
          <p:cNvSpPr/>
          <p:nvPr/>
        </p:nvSpPr>
        <p:spPr>
          <a:xfrm>
            <a:off x="8464747" y="3518559"/>
            <a:ext cx="1102151" cy="5442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15,5 млрд. тенге</a:t>
            </a:r>
            <a:endParaRPr lang="ru-RU" sz="1400" b="1" dirty="0"/>
          </a:p>
        </p:txBody>
      </p:sp>
      <p:sp>
        <p:nvSpPr>
          <p:cNvPr id="32" name="Rectangle 3"/>
          <p:cNvSpPr>
            <a:spLocks noChangeArrowheads="1"/>
          </p:cNvSpPr>
          <p:nvPr/>
        </p:nvSpPr>
        <p:spPr bwMode="auto">
          <a:xfrm>
            <a:off x="78021" y="1428736"/>
            <a:ext cx="5036377" cy="20827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lnSpc>
                <a:spcPct val="115000"/>
              </a:lnSpc>
              <a:spcAft>
                <a:spcPts val="0"/>
              </a:spcAft>
            </a:pPr>
            <a:r>
              <a:rPr lang="ru-RU" sz="1400" dirty="0" smtClean="0">
                <a:solidFill>
                  <a:schemeClr val="tx1"/>
                </a:solidFill>
              </a:rPr>
              <a:t>Уменьшилась доля</a:t>
            </a:r>
            <a:r>
              <a:rPr lang="ru-RU" sz="1400" dirty="0">
                <a:solidFill>
                  <a:schemeClr val="tx1"/>
                </a:solidFill>
              </a:rPr>
              <a:t>  </a:t>
            </a:r>
            <a:r>
              <a:rPr lang="ru-RU" sz="1400" dirty="0" smtClean="0">
                <a:solidFill>
                  <a:schemeClr val="tx1"/>
                </a:solidFill>
              </a:rPr>
              <a:t>удорожания стоимости инвестиционных проектов (6,5% против 8,4% в 2014 г.). </a:t>
            </a:r>
          </a:p>
          <a:p>
            <a:pPr algn="just">
              <a:lnSpc>
                <a:spcPct val="115000"/>
              </a:lnSpc>
              <a:spcAft>
                <a:spcPts val="0"/>
              </a:spcAft>
            </a:pPr>
            <a:r>
              <a:rPr lang="ru-RU" sz="1400" dirty="0">
                <a:solidFill>
                  <a:schemeClr val="tx1"/>
                </a:solidFill>
                <a:latin typeface="Arial"/>
                <a:ea typeface="Arial"/>
                <a:cs typeface="Times New Roman"/>
              </a:rPr>
              <a:t>	</a:t>
            </a:r>
            <a:r>
              <a:rPr lang="ru-RU" sz="1400" dirty="0" smtClean="0">
                <a:solidFill>
                  <a:schemeClr val="tx1"/>
                </a:solidFill>
                <a:latin typeface="Arial"/>
                <a:ea typeface="Arial"/>
                <a:cs typeface="Times New Roman"/>
              </a:rPr>
              <a:t>		</a:t>
            </a:r>
          </a:p>
        </p:txBody>
      </p:sp>
      <p:sp>
        <p:nvSpPr>
          <p:cNvPr id="6" name="TextBox 5"/>
          <p:cNvSpPr txBox="1"/>
          <p:nvPr/>
        </p:nvSpPr>
        <p:spPr>
          <a:xfrm>
            <a:off x="88137" y="3884855"/>
            <a:ext cx="4992792" cy="984885"/>
          </a:xfrm>
          <a:prstGeom prst="rect">
            <a:avLst/>
          </a:prstGeom>
          <a:noFill/>
        </p:spPr>
        <p:txBody>
          <a:bodyPr wrap="square" rtlCol="0">
            <a:spAutoFit/>
          </a:bodyPr>
          <a:lstStyle/>
          <a:p>
            <a:pPr algn="just"/>
            <a:r>
              <a:rPr lang="ru-RU" sz="1400" dirty="0" smtClean="0">
                <a:solidFill>
                  <a:schemeClr val="tx1"/>
                </a:solidFill>
              </a:rPr>
              <a:t>Сокращен объем кредиторской </a:t>
            </a:r>
            <a:r>
              <a:rPr lang="ru-RU" sz="1400" dirty="0">
                <a:solidFill>
                  <a:schemeClr val="tx1"/>
                </a:solidFill>
              </a:rPr>
              <a:t>задолженности (5,8 млрд. </a:t>
            </a:r>
            <a:r>
              <a:rPr lang="ru-RU" sz="1400" dirty="0" smtClean="0">
                <a:solidFill>
                  <a:schemeClr val="tx1"/>
                </a:solidFill>
              </a:rPr>
              <a:t>тенге в 2015 году против 15,1 млрд. </a:t>
            </a:r>
            <a:r>
              <a:rPr lang="ru-RU" sz="1400" dirty="0">
                <a:solidFill>
                  <a:schemeClr val="tx1"/>
                </a:solidFill>
              </a:rPr>
              <a:t>тенге в 2014 году </a:t>
            </a:r>
            <a:r>
              <a:rPr lang="ru-RU" sz="1400" dirty="0" smtClean="0">
                <a:solidFill>
                  <a:schemeClr val="tx1"/>
                </a:solidFill>
              </a:rPr>
              <a:t>).</a:t>
            </a:r>
          </a:p>
          <a:p>
            <a:endParaRPr lang="ru-RU" sz="1400" dirty="0">
              <a:solidFill>
                <a:schemeClr val="tx1"/>
              </a:solidFill>
            </a:endParaRPr>
          </a:p>
          <a:p>
            <a:endParaRPr lang="ru-RU" sz="1600" dirty="0">
              <a:solidFill>
                <a:schemeClr val="tx1"/>
              </a:solidFill>
            </a:endParaRPr>
          </a:p>
        </p:txBody>
      </p:sp>
      <p:sp>
        <p:nvSpPr>
          <p:cNvPr id="9" name="TextBox 8"/>
          <p:cNvSpPr txBox="1"/>
          <p:nvPr/>
        </p:nvSpPr>
        <p:spPr>
          <a:xfrm>
            <a:off x="896693" y="3146485"/>
            <a:ext cx="711318" cy="276999"/>
          </a:xfrm>
          <a:prstGeom prst="rect">
            <a:avLst/>
          </a:prstGeom>
          <a:noFill/>
        </p:spPr>
        <p:txBody>
          <a:bodyPr wrap="square" rtlCol="0">
            <a:spAutoFit/>
          </a:bodyPr>
          <a:lstStyle/>
          <a:p>
            <a:r>
              <a:rPr lang="ru-RU" sz="1200" b="1" dirty="0" smtClean="0">
                <a:solidFill>
                  <a:schemeClr val="bg1"/>
                </a:solidFill>
              </a:rPr>
              <a:t>  387 </a:t>
            </a:r>
          </a:p>
        </p:txBody>
      </p:sp>
      <p:sp>
        <p:nvSpPr>
          <p:cNvPr id="12" name="TextBox 11"/>
          <p:cNvSpPr txBox="1"/>
          <p:nvPr/>
        </p:nvSpPr>
        <p:spPr>
          <a:xfrm>
            <a:off x="3627434" y="3079994"/>
            <a:ext cx="525943" cy="276999"/>
          </a:xfrm>
          <a:prstGeom prst="rect">
            <a:avLst/>
          </a:prstGeom>
          <a:noFill/>
        </p:spPr>
        <p:txBody>
          <a:bodyPr wrap="square" rtlCol="0">
            <a:spAutoFit/>
          </a:bodyPr>
          <a:lstStyle/>
          <a:p>
            <a:r>
              <a:rPr lang="ru-RU" sz="1200" b="1" dirty="0" smtClean="0">
                <a:solidFill>
                  <a:schemeClr val="bg1"/>
                </a:solidFill>
              </a:rPr>
              <a:t>194</a:t>
            </a:r>
            <a:endParaRPr lang="ru-RU" sz="1200" b="1" dirty="0">
              <a:solidFill>
                <a:schemeClr val="bg1"/>
              </a:solidFill>
            </a:endParaRPr>
          </a:p>
        </p:txBody>
      </p:sp>
      <p:cxnSp>
        <p:nvCxnSpPr>
          <p:cNvPr id="31" name="Прямая соединительная линия 30"/>
          <p:cNvCxnSpPr/>
          <p:nvPr/>
        </p:nvCxnSpPr>
        <p:spPr>
          <a:xfrm>
            <a:off x="96839" y="3714634"/>
            <a:ext cx="4984089" cy="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9091" y="2152848"/>
            <a:ext cx="3280804" cy="1561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0381" y="4745346"/>
            <a:ext cx="3879349" cy="1996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Rectangle 8"/>
          <p:cNvSpPr>
            <a:spLocks noChangeArrowheads="1"/>
          </p:cNvSpPr>
          <p:nvPr/>
        </p:nvSpPr>
        <p:spPr bwMode="auto">
          <a:xfrm>
            <a:off x="489298" y="-27384"/>
            <a:ext cx="9418290" cy="584775"/>
          </a:xfrm>
          <a:prstGeom prst="rect">
            <a:avLst/>
          </a:prstGeom>
          <a:solidFill>
            <a:schemeClr val="bg1"/>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34" name="Прямоугольник 33"/>
          <p:cNvSpPr/>
          <p:nvPr/>
        </p:nvSpPr>
        <p:spPr>
          <a:xfrm>
            <a:off x="-14759" y="-27384"/>
            <a:ext cx="633952"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5" name="Прямоугольник 34"/>
          <p:cNvSpPr/>
          <p:nvPr/>
        </p:nvSpPr>
        <p:spPr>
          <a:xfrm>
            <a:off x="-14759" y="1"/>
            <a:ext cx="556549"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36" name="TextBox 35"/>
          <p:cNvSpPr txBox="1"/>
          <p:nvPr/>
        </p:nvSpPr>
        <p:spPr>
          <a:xfrm>
            <a:off x="9446551" y="6542422"/>
            <a:ext cx="461037" cy="276999"/>
          </a:xfrm>
          <a:prstGeom prst="rect">
            <a:avLst/>
          </a:prstGeom>
          <a:noFill/>
        </p:spPr>
        <p:txBody>
          <a:bodyPr wrap="square" rtlCol="0">
            <a:spAutoFit/>
          </a:bodyPr>
          <a:lstStyle/>
          <a:p>
            <a:r>
              <a:rPr lang="ru-RU" sz="1200" dirty="0" smtClean="0">
                <a:solidFill>
                  <a:schemeClr val="tx1"/>
                </a:solidFill>
              </a:rPr>
              <a:t>20</a:t>
            </a:r>
            <a:endParaRPr lang="ru-RU" sz="1200" dirty="0">
              <a:solidFill>
                <a:schemeClr val="tx1"/>
              </a:solidFill>
            </a:endParaRPr>
          </a:p>
        </p:txBody>
      </p:sp>
    </p:spTree>
    <p:extLst>
      <p:ext uri="{BB962C8B-B14F-4D97-AF65-F5344CB8AC3E}">
        <p14:creationId xmlns:p14="http://schemas.microsoft.com/office/powerpoint/2010/main" xmlns="" val="2802761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ookadastr23.ru/wp-content/uploads/2015/06/narushenie-srokov-okazaniya-uslug-300x2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92662"/>
            <a:ext cx="1156958" cy="8282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amp;Kcy;&amp;acy;&amp;rcy;&amp;tcy;&amp;icy;&amp;ncy;&amp;kcy;&amp;icy; &amp;pcy;&amp;ocy; &amp;zcy;&amp;acy;&amp;pcy;&amp;rcy;&amp;ocy;&amp;scy;&amp;ucy; &amp;Kcy;&amp;Acy;&amp;Rcy;&amp;Tcy;&amp;Icy;&amp;Ncy;&amp;Kcy;&amp;Icy; &amp;Ecy;&amp;Lcy;&amp;IEcy;&amp;Kcy;&amp;Tcy;&amp;Rcy;&amp;Ocy;&amp;Ncy;&amp;Ncy;&amp;Ycy;&amp;IEcy; &amp;Ucy;&amp;Scy;&amp;Lcy;&amp;Ucy;&amp;Gcy;&amp;Ic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30684" y="1785926"/>
            <a:ext cx="1492747" cy="13777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836775" y="785794"/>
            <a:ext cx="5070813" cy="360000"/>
          </a:xfrm>
          <a:prstGeom prst="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solidFill>
                  <a:prstClr val="white"/>
                </a:solidFill>
                <a:latin typeface="Arial" pitchFamily="34" charset="0"/>
                <a:cs typeface="Arial" pitchFamily="34" charset="0"/>
              </a:rPr>
              <a:t>ДОСТИЖЕНИЯ ОЦЕНКИ</a:t>
            </a:r>
            <a:r>
              <a:rPr lang="en-US" sz="1600" b="1" dirty="0" smtClean="0">
                <a:solidFill>
                  <a:prstClr val="white"/>
                </a:solidFill>
                <a:latin typeface="Arial" pitchFamily="34" charset="0"/>
                <a:cs typeface="Arial" pitchFamily="34" charset="0"/>
              </a:rPr>
              <a:t> </a:t>
            </a:r>
            <a:r>
              <a:rPr lang="ru-RU" sz="1600" b="1" dirty="0" smtClean="0">
                <a:solidFill>
                  <a:prstClr val="white"/>
                </a:solidFill>
                <a:latin typeface="Arial" pitchFamily="34" charset="0"/>
                <a:cs typeface="Arial" pitchFamily="34" charset="0"/>
              </a:rPr>
              <a:t>ПО НАПРАВЛЕНИЮ</a:t>
            </a:r>
            <a:endParaRPr lang="ru-RU" sz="1600" b="1" dirty="0">
              <a:solidFill>
                <a:prstClr val="white"/>
              </a:solidFill>
              <a:latin typeface="Arial" pitchFamily="34" charset="0"/>
              <a:cs typeface="Arial" pitchFamily="34" charset="0"/>
            </a:endParaRPr>
          </a:p>
        </p:txBody>
      </p:sp>
      <p:sp>
        <p:nvSpPr>
          <p:cNvPr id="91" name="Rectangle 3"/>
          <p:cNvSpPr>
            <a:spLocks noChangeArrowheads="1"/>
          </p:cNvSpPr>
          <p:nvPr/>
        </p:nvSpPr>
        <p:spPr bwMode="auto">
          <a:xfrm>
            <a:off x="971009" y="1500174"/>
            <a:ext cx="4447207"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ru-RU" dirty="0" smtClean="0">
                <a:solidFill>
                  <a:prstClr val="black">
                    <a:lumMod val="65000"/>
                    <a:lumOff val="35000"/>
                  </a:prstClr>
                </a:solidFill>
                <a:latin typeface="Arial" pitchFamily="34" charset="0"/>
                <a:cs typeface="Arial" pitchFamily="34" charset="0"/>
              </a:rPr>
              <a:t>… </a:t>
            </a:r>
            <a:r>
              <a:rPr lang="ru-RU" sz="1500" dirty="0" smtClean="0">
                <a:solidFill>
                  <a:prstClr val="black">
                    <a:lumMod val="65000"/>
                    <a:lumOff val="35000"/>
                  </a:prstClr>
                </a:solidFill>
                <a:latin typeface="Arial" pitchFamily="34" charset="0"/>
                <a:cs typeface="Arial" pitchFamily="34" charset="0"/>
              </a:rPr>
              <a:t>количество нарушений сроков оказания госуслуг </a:t>
            </a:r>
            <a:r>
              <a:rPr lang="ru-RU" b="1" dirty="0" smtClean="0">
                <a:solidFill>
                  <a:schemeClr val="tx1">
                    <a:lumMod val="75000"/>
                    <a:lumOff val="25000"/>
                  </a:schemeClr>
                </a:solidFill>
                <a:latin typeface="Arial" pitchFamily="34" charset="0"/>
                <a:cs typeface="Arial" pitchFamily="34" charset="0"/>
              </a:rPr>
              <a:t>снизилось в </a:t>
            </a:r>
            <a:r>
              <a:rPr lang="ru-RU" sz="2000" b="1" dirty="0" smtClean="0">
                <a:solidFill>
                  <a:schemeClr val="tx1">
                    <a:lumMod val="75000"/>
                    <a:lumOff val="25000"/>
                  </a:schemeClr>
                </a:solidFill>
                <a:latin typeface="Arial" pitchFamily="34" charset="0"/>
                <a:cs typeface="Arial" pitchFamily="34" charset="0"/>
              </a:rPr>
              <a:t>131</a:t>
            </a:r>
            <a:r>
              <a:rPr lang="ru-RU" b="1" dirty="0" smtClean="0">
                <a:solidFill>
                  <a:schemeClr val="tx1">
                    <a:lumMod val="75000"/>
                    <a:lumOff val="25000"/>
                  </a:schemeClr>
                </a:solidFill>
                <a:latin typeface="Arial" pitchFamily="34" charset="0"/>
                <a:cs typeface="Arial" pitchFamily="34" charset="0"/>
              </a:rPr>
              <a:t> раз</a:t>
            </a:r>
            <a:endParaRPr lang="ru-RU" sz="1500" b="1" dirty="0" smtClean="0">
              <a:solidFill>
                <a:schemeClr val="tx1">
                  <a:lumMod val="75000"/>
                  <a:lumOff val="25000"/>
                </a:schemeClr>
              </a:solidFill>
              <a:latin typeface="Arial" pitchFamily="34" charset="0"/>
              <a:cs typeface="Arial" pitchFamily="34" charset="0"/>
            </a:endParaRPr>
          </a:p>
        </p:txBody>
      </p:sp>
      <p:sp>
        <p:nvSpPr>
          <p:cNvPr id="4" name="Прямоугольник 3"/>
          <p:cNvSpPr/>
          <p:nvPr/>
        </p:nvSpPr>
        <p:spPr>
          <a:xfrm>
            <a:off x="5376500" y="2214554"/>
            <a:ext cx="3400331" cy="877163"/>
          </a:xfrm>
          <a:prstGeom prst="rect">
            <a:avLst/>
          </a:prstGeom>
        </p:spPr>
        <p:txBody>
          <a:bodyPr wrap="square">
            <a:spAutoFit/>
          </a:bodyPr>
          <a:lstStyle/>
          <a:p>
            <a:pPr lvl="0"/>
            <a:r>
              <a:rPr lang="ru-RU" sz="1500" dirty="0" smtClean="0">
                <a:solidFill>
                  <a:schemeClr val="tx1">
                    <a:lumMod val="65000"/>
                    <a:lumOff val="35000"/>
                  </a:schemeClr>
                </a:solidFill>
                <a:latin typeface="Arial" panose="020B0604020202020204" pitchFamily="34" charset="0"/>
                <a:cs typeface="Arial" panose="020B0604020202020204" pitchFamily="34" charset="0"/>
              </a:rPr>
              <a:t>… количество </a:t>
            </a:r>
            <a:r>
              <a:rPr lang="ru-RU" sz="1500" dirty="0">
                <a:solidFill>
                  <a:schemeClr val="tx1">
                    <a:lumMod val="65000"/>
                    <a:lumOff val="35000"/>
                  </a:schemeClr>
                </a:solidFill>
                <a:latin typeface="Arial" panose="020B0604020202020204" pitchFamily="34" charset="0"/>
                <a:cs typeface="Arial" panose="020B0604020202020204" pitchFamily="34" charset="0"/>
              </a:rPr>
              <a:t>услуг, оказываемых в электронном </a:t>
            </a:r>
            <a:r>
              <a:rPr lang="ru-RU" sz="1500" dirty="0" smtClean="0">
                <a:solidFill>
                  <a:schemeClr val="tx1">
                    <a:lumMod val="65000"/>
                    <a:lumOff val="35000"/>
                  </a:schemeClr>
                </a:solidFill>
                <a:latin typeface="Arial" panose="020B0604020202020204" pitchFamily="34" charset="0"/>
                <a:cs typeface="Arial" panose="020B0604020202020204" pitchFamily="34" charset="0"/>
              </a:rPr>
              <a:t>формате </a:t>
            </a:r>
            <a:r>
              <a:rPr lang="ru-RU" b="1" dirty="0" smtClean="0">
                <a:solidFill>
                  <a:schemeClr val="tx1">
                    <a:lumMod val="85000"/>
                    <a:lumOff val="15000"/>
                  </a:schemeClr>
                </a:solidFill>
                <a:latin typeface="Arial" panose="020B0604020202020204" pitchFamily="34" charset="0"/>
                <a:cs typeface="Arial" panose="020B0604020202020204" pitchFamily="34" charset="0"/>
              </a:rPr>
              <a:t>выросло в </a:t>
            </a:r>
            <a:r>
              <a:rPr lang="ru-RU" sz="2000" b="1" dirty="0" smtClean="0">
                <a:solidFill>
                  <a:schemeClr val="tx1">
                    <a:lumMod val="85000"/>
                    <a:lumOff val="15000"/>
                  </a:schemeClr>
                </a:solidFill>
                <a:latin typeface="Arial" panose="020B0604020202020204" pitchFamily="34" charset="0"/>
                <a:cs typeface="Arial" panose="020B0604020202020204" pitchFamily="34" charset="0"/>
              </a:rPr>
              <a:t>7 </a:t>
            </a:r>
            <a:r>
              <a:rPr lang="ru-RU" b="1" dirty="0">
                <a:solidFill>
                  <a:schemeClr val="tx1">
                    <a:lumMod val="85000"/>
                    <a:lumOff val="15000"/>
                  </a:schemeClr>
                </a:solidFill>
                <a:latin typeface="Arial" panose="020B0604020202020204" pitchFamily="34" charset="0"/>
                <a:cs typeface="Arial" panose="020B0604020202020204" pitchFamily="34" charset="0"/>
              </a:rPr>
              <a:t>раз </a:t>
            </a:r>
            <a:endParaRPr lang="ru-RU" sz="15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Прямоугольник 5"/>
          <p:cNvSpPr/>
          <p:nvPr/>
        </p:nvSpPr>
        <p:spPr>
          <a:xfrm>
            <a:off x="2665692" y="5567622"/>
            <a:ext cx="2907331" cy="861774"/>
          </a:xfrm>
          <a:prstGeom prst="rect">
            <a:avLst/>
          </a:prstGeom>
        </p:spPr>
        <p:txBody>
          <a:bodyPr wrap="square">
            <a:spAutoFit/>
          </a:bodyPr>
          <a:lstStyle/>
          <a:p>
            <a:pPr lvl="0"/>
            <a:r>
              <a:rPr lang="ru-RU" sz="1400" dirty="0" smtClean="0">
                <a:solidFill>
                  <a:schemeClr val="tx1">
                    <a:lumMod val="65000"/>
                    <a:lumOff val="35000"/>
                  </a:schemeClr>
                </a:solidFill>
                <a:latin typeface="Arial" panose="020B0604020202020204" pitchFamily="34" charset="0"/>
                <a:cs typeface="Arial" panose="020B0604020202020204" pitchFamily="34" charset="0"/>
              </a:rPr>
              <a:t>…</a:t>
            </a:r>
            <a:r>
              <a:rPr lang="ru-RU" sz="1500" dirty="0" smtClean="0">
                <a:solidFill>
                  <a:schemeClr val="tx1">
                    <a:lumMod val="65000"/>
                    <a:lumOff val="35000"/>
                  </a:schemeClr>
                </a:solidFill>
                <a:latin typeface="Arial" panose="020B0604020202020204" pitchFamily="34" charset="0"/>
                <a:cs typeface="Arial" panose="020B0604020202020204" pitchFamily="34" charset="0"/>
              </a:rPr>
              <a:t>количество</a:t>
            </a:r>
            <a:r>
              <a:rPr lang="en-US" sz="1500" dirty="0" smtClean="0">
                <a:solidFill>
                  <a:schemeClr val="tx1">
                    <a:lumMod val="65000"/>
                    <a:lumOff val="35000"/>
                  </a:schemeClr>
                </a:solidFill>
                <a:latin typeface="Arial" panose="020B0604020202020204" pitchFamily="34" charset="0"/>
                <a:cs typeface="Arial" panose="020B0604020202020204" pitchFamily="34" charset="0"/>
              </a:rPr>
              <a:t> </a:t>
            </a:r>
            <a:r>
              <a:rPr lang="ru-RU" sz="1500" dirty="0">
                <a:solidFill>
                  <a:schemeClr val="tx1">
                    <a:lumMod val="65000"/>
                    <a:lumOff val="35000"/>
                  </a:schemeClr>
                </a:solidFill>
                <a:latin typeface="Arial" panose="020B0604020202020204" pitchFamily="34" charset="0"/>
                <a:cs typeface="Arial" panose="020B0604020202020204" pitchFamily="34" charset="0"/>
              </a:rPr>
              <a:t>жалоб на качество оказания </a:t>
            </a:r>
            <a:r>
              <a:rPr lang="ru-RU" sz="1500" dirty="0" smtClean="0">
                <a:solidFill>
                  <a:schemeClr val="tx1">
                    <a:lumMod val="65000"/>
                    <a:lumOff val="35000"/>
                  </a:schemeClr>
                </a:solidFill>
                <a:latin typeface="Arial" panose="020B0604020202020204" pitchFamily="34" charset="0"/>
                <a:cs typeface="Arial" panose="020B0604020202020204" pitchFamily="34" charset="0"/>
              </a:rPr>
              <a:t>госуслуг </a:t>
            </a:r>
            <a:r>
              <a:rPr lang="ru-RU" b="1" dirty="0" smtClean="0">
                <a:solidFill>
                  <a:schemeClr val="tx1">
                    <a:lumMod val="75000"/>
                    <a:lumOff val="25000"/>
                  </a:schemeClr>
                </a:solidFill>
                <a:latin typeface="Arial" panose="020B0604020202020204" pitchFamily="34" charset="0"/>
                <a:cs typeface="Arial" panose="020B0604020202020204" pitchFamily="34" charset="0"/>
              </a:rPr>
              <a:t>снизилось в </a:t>
            </a:r>
            <a:r>
              <a:rPr lang="ru-RU" sz="2000" b="1" dirty="0" smtClean="0">
                <a:solidFill>
                  <a:schemeClr val="tx1">
                    <a:lumMod val="75000"/>
                    <a:lumOff val="25000"/>
                  </a:schemeClr>
                </a:solidFill>
                <a:latin typeface="Arial" panose="020B0604020202020204" pitchFamily="34" charset="0"/>
                <a:cs typeface="Arial" panose="020B0604020202020204" pitchFamily="34" charset="0"/>
              </a:rPr>
              <a:t>24</a:t>
            </a:r>
            <a:r>
              <a:rPr lang="ru-RU" b="1" dirty="0" smtClean="0">
                <a:solidFill>
                  <a:schemeClr val="tx1">
                    <a:lumMod val="75000"/>
                    <a:lumOff val="25000"/>
                  </a:schemeClr>
                </a:solidFill>
                <a:latin typeface="Arial" panose="020B0604020202020204" pitchFamily="34" charset="0"/>
                <a:cs typeface="Arial" panose="020B0604020202020204" pitchFamily="34" charset="0"/>
              </a:rPr>
              <a:t> раза</a:t>
            </a:r>
            <a:endParaRPr lang="ru-RU"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4" name="Прямоугольник 73"/>
          <p:cNvSpPr/>
          <p:nvPr/>
        </p:nvSpPr>
        <p:spPr>
          <a:xfrm>
            <a:off x="584609" y="3356992"/>
            <a:ext cx="468127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ysClr val="windowText" lastClr="000000"/>
                </a:solidFill>
              </a:rPr>
              <a:t>         2010 год	              2015 год</a:t>
            </a:r>
            <a:endParaRPr lang="ru-RU" sz="1600" b="1" dirty="0">
              <a:solidFill>
                <a:sysClr val="windowText" lastClr="000000"/>
              </a:solidFill>
            </a:endParaRPr>
          </a:p>
        </p:txBody>
      </p:sp>
      <p:sp>
        <p:nvSpPr>
          <p:cNvPr id="15" name="Прямоугольник 14"/>
          <p:cNvSpPr/>
          <p:nvPr/>
        </p:nvSpPr>
        <p:spPr>
          <a:xfrm>
            <a:off x="1200460" y="2420888"/>
            <a:ext cx="624169" cy="9361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122438" y="2492896"/>
            <a:ext cx="780212" cy="261610"/>
          </a:xfrm>
          <a:prstGeom prst="rect">
            <a:avLst/>
          </a:prstGeom>
          <a:noFill/>
        </p:spPr>
        <p:txBody>
          <a:bodyPr wrap="square" rtlCol="0">
            <a:spAutoFit/>
          </a:bodyPr>
          <a:lstStyle/>
          <a:p>
            <a:r>
              <a:rPr lang="ru-RU" sz="1100" b="1" dirty="0" smtClean="0">
                <a:solidFill>
                  <a:schemeClr val="bg1"/>
                </a:solidFill>
                <a:latin typeface="Arial" panose="020B0604020202020204" pitchFamily="34" charset="0"/>
                <a:cs typeface="Arial" panose="020B0604020202020204" pitchFamily="34" charset="0"/>
              </a:rPr>
              <a:t>494 611</a:t>
            </a:r>
            <a:endParaRPr lang="ru-RU" sz="1100" b="1" dirty="0">
              <a:solidFill>
                <a:schemeClr val="bg1"/>
              </a:solidFill>
              <a:latin typeface="Arial" panose="020B0604020202020204" pitchFamily="34" charset="0"/>
              <a:cs typeface="Arial" panose="020B0604020202020204" pitchFamily="34" charset="0"/>
            </a:endParaRPr>
          </a:p>
        </p:txBody>
      </p:sp>
      <p:sp>
        <p:nvSpPr>
          <p:cNvPr id="77" name="Прямоугольник 76"/>
          <p:cNvSpPr/>
          <p:nvPr/>
        </p:nvSpPr>
        <p:spPr>
          <a:xfrm>
            <a:off x="3385053" y="2879358"/>
            <a:ext cx="624169" cy="47763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latin typeface="Arial" panose="020B0604020202020204" pitchFamily="34" charset="0"/>
                <a:cs typeface="Arial" panose="020B0604020202020204" pitchFamily="34" charset="0"/>
              </a:rPr>
              <a:t>3 763</a:t>
            </a:r>
            <a:endParaRPr lang="ru-RU" sz="1100" b="1" dirty="0">
              <a:latin typeface="Arial" panose="020B0604020202020204" pitchFamily="34" charset="0"/>
              <a:cs typeface="Arial" panose="020B0604020202020204" pitchFamily="34" charset="0"/>
            </a:endParaRPr>
          </a:p>
        </p:txBody>
      </p:sp>
      <p:cxnSp>
        <p:nvCxnSpPr>
          <p:cNvPr id="21" name="Прямая соединительная линия 20"/>
          <p:cNvCxnSpPr/>
          <p:nvPr/>
        </p:nvCxnSpPr>
        <p:spPr>
          <a:xfrm>
            <a:off x="810354" y="3356992"/>
            <a:ext cx="3588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824629" y="2420888"/>
            <a:ext cx="1560423" cy="45847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pic>
        <p:nvPicPr>
          <p:cNvPr id="2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3055" y="4463278"/>
            <a:ext cx="2185722" cy="962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Стрелка вниз 24"/>
          <p:cNvSpPr/>
          <p:nvPr/>
        </p:nvSpPr>
        <p:spPr>
          <a:xfrm>
            <a:off x="1364821" y="4463278"/>
            <a:ext cx="1170882" cy="168048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solidFill>
                <a:srgbClr val="FF0000"/>
              </a:solidFill>
            </a:endParaRPr>
          </a:p>
        </p:txBody>
      </p:sp>
      <p:sp>
        <p:nvSpPr>
          <p:cNvPr id="26" name="TextBox 25"/>
          <p:cNvSpPr txBox="1"/>
          <p:nvPr/>
        </p:nvSpPr>
        <p:spPr>
          <a:xfrm>
            <a:off x="1598883" y="4098558"/>
            <a:ext cx="780212" cy="338554"/>
          </a:xfrm>
          <a:prstGeom prst="rect">
            <a:avLst/>
          </a:prstGeom>
          <a:noFill/>
        </p:spPr>
        <p:txBody>
          <a:bodyPr wrap="square" rtlCol="0">
            <a:spAutoFit/>
          </a:bodyPr>
          <a:lstStyle/>
          <a:p>
            <a:r>
              <a:rPr lang="ru-RU" sz="1600" b="1" dirty="0" smtClean="0">
                <a:solidFill>
                  <a:srgbClr val="C00000"/>
                </a:solidFill>
                <a:latin typeface="Arial" panose="020B0604020202020204" pitchFamily="34" charset="0"/>
                <a:cs typeface="Arial" panose="020B0604020202020204" pitchFamily="34" charset="0"/>
              </a:rPr>
              <a:t>1265</a:t>
            </a:r>
            <a:endParaRPr lang="ru-RU" sz="1600" b="1" dirty="0">
              <a:solidFill>
                <a:srgbClr val="C00000"/>
              </a:solidFill>
              <a:latin typeface="Arial" panose="020B0604020202020204" pitchFamily="34" charset="0"/>
              <a:cs typeface="Arial" panose="020B0604020202020204" pitchFamily="34" charset="0"/>
            </a:endParaRPr>
          </a:p>
        </p:txBody>
      </p:sp>
      <p:sp>
        <p:nvSpPr>
          <p:cNvPr id="28" name="TextBox 27"/>
          <p:cNvSpPr txBox="1"/>
          <p:nvPr/>
        </p:nvSpPr>
        <p:spPr>
          <a:xfrm>
            <a:off x="1705173" y="6135688"/>
            <a:ext cx="673922" cy="461665"/>
          </a:xfrm>
          <a:prstGeom prst="rect">
            <a:avLst/>
          </a:prstGeom>
          <a:noFill/>
        </p:spPr>
        <p:txBody>
          <a:bodyPr wrap="square" rtlCol="0">
            <a:spAutoFit/>
          </a:bodyPr>
          <a:lstStyle/>
          <a:p>
            <a:r>
              <a:rPr lang="ru-RU" sz="2400" b="1" dirty="0" smtClean="0">
                <a:solidFill>
                  <a:srgbClr val="00B050"/>
                </a:solidFill>
                <a:latin typeface="Arial" panose="020B0604020202020204" pitchFamily="34" charset="0"/>
                <a:cs typeface="Arial" panose="020B0604020202020204" pitchFamily="34" charset="0"/>
              </a:rPr>
              <a:t>53</a:t>
            </a:r>
            <a:endParaRPr lang="ru-RU" sz="2400" b="1" dirty="0">
              <a:solidFill>
                <a:srgbClr val="00B050"/>
              </a:solidFill>
              <a:latin typeface="Arial" panose="020B0604020202020204" pitchFamily="34" charset="0"/>
              <a:cs typeface="Arial" panose="020B0604020202020204" pitchFamily="34" charset="0"/>
            </a:endParaRPr>
          </a:p>
        </p:txBody>
      </p:sp>
      <p:sp>
        <p:nvSpPr>
          <p:cNvPr id="78" name="TextBox 77"/>
          <p:cNvSpPr txBox="1"/>
          <p:nvPr/>
        </p:nvSpPr>
        <p:spPr>
          <a:xfrm>
            <a:off x="1645967" y="4513500"/>
            <a:ext cx="673923" cy="276999"/>
          </a:xfrm>
          <a:prstGeom prst="rect">
            <a:avLst/>
          </a:prstGeom>
          <a:noFill/>
        </p:spPr>
        <p:txBody>
          <a:bodyPr wrap="square" rtlCol="0">
            <a:spAutoFit/>
          </a:bodyPr>
          <a:lstStyle/>
          <a:p>
            <a:r>
              <a:rPr lang="ru-RU" sz="1200" dirty="0" smtClean="0">
                <a:solidFill>
                  <a:schemeClr val="bg1"/>
                </a:solidFill>
              </a:rPr>
              <a:t>2010 Г.</a:t>
            </a:r>
            <a:endParaRPr lang="ru-RU" sz="1200" dirty="0">
              <a:solidFill>
                <a:schemeClr val="bg1"/>
              </a:solidFill>
            </a:endParaRPr>
          </a:p>
        </p:txBody>
      </p:sp>
      <p:sp>
        <p:nvSpPr>
          <p:cNvPr id="88" name="TextBox 87"/>
          <p:cNvSpPr txBox="1"/>
          <p:nvPr/>
        </p:nvSpPr>
        <p:spPr>
          <a:xfrm>
            <a:off x="1645967" y="5625491"/>
            <a:ext cx="673923" cy="276999"/>
          </a:xfrm>
          <a:prstGeom prst="rect">
            <a:avLst/>
          </a:prstGeom>
          <a:noFill/>
        </p:spPr>
        <p:txBody>
          <a:bodyPr wrap="square" rtlCol="0">
            <a:spAutoFit/>
          </a:bodyPr>
          <a:lstStyle/>
          <a:p>
            <a:r>
              <a:rPr lang="ru-RU" sz="1200" dirty="0" smtClean="0">
                <a:solidFill>
                  <a:schemeClr val="bg1"/>
                </a:solidFill>
              </a:rPr>
              <a:t>2015 Г.</a:t>
            </a:r>
            <a:endParaRPr lang="ru-RU" sz="1200" dirty="0">
              <a:solidFill>
                <a:schemeClr val="bg1"/>
              </a:solidFill>
            </a:endParaRPr>
          </a:p>
        </p:txBody>
      </p:sp>
      <p:sp>
        <p:nvSpPr>
          <p:cNvPr id="92" name="Прямоугольник 91"/>
          <p:cNvSpPr/>
          <p:nvPr/>
        </p:nvSpPr>
        <p:spPr>
          <a:xfrm>
            <a:off x="6402358" y="4790419"/>
            <a:ext cx="501966" cy="2227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4" name="Прямая соединительная линия 93"/>
          <p:cNvCxnSpPr/>
          <p:nvPr/>
        </p:nvCxnSpPr>
        <p:spPr>
          <a:xfrm flipV="1">
            <a:off x="5890049" y="5013176"/>
            <a:ext cx="2774923" cy="1"/>
          </a:xfrm>
          <a:prstGeom prst="line">
            <a:avLst/>
          </a:prstGeom>
        </p:spPr>
        <p:style>
          <a:lnRef idx="1">
            <a:schemeClr val="accent1"/>
          </a:lnRef>
          <a:fillRef idx="0">
            <a:schemeClr val="accent1"/>
          </a:fillRef>
          <a:effectRef idx="0">
            <a:schemeClr val="accent1"/>
          </a:effectRef>
          <a:fontRef idx="minor">
            <a:schemeClr val="tx1"/>
          </a:fontRef>
        </p:style>
      </p:cxnSp>
      <p:sp>
        <p:nvSpPr>
          <p:cNvPr id="82" name="Стрелка вверх 81"/>
          <p:cNvSpPr/>
          <p:nvPr/>
        </p:nvSpPr>
        <p:spPr>
          <a:xfrm>
            <a:off x="7260590" y="3700107"/>
            <a:ext cx="1092296" cy="131306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6156359" y="4463278"/>
            <a:ext cx="1102638" cy="307777"/>
          </a:xfrm>
          <a:prstGeom prst="rect">
            <a:avLst/>
          </a:prstGeom>
          <a:noFill/>
        </p:spPr>
        <p:txBody>
          <a:bodyPr wrap="square" rtlCol="0">
            <a:spAutoFit/>
          </a:bodyPr>
          <a:lstStyle/>
          <a:p>
            <a:r>
              <a:rPr lang="ru-RU" sz="1400" b="1" dirty="0" smtClean="0"/>
              <a:t>2,5 млн.</a:t>
            </a:r>
            <a:endParaRPr lang="ru-RU" sz="1400" b="1" dirty="0"/>
          </a:p>
        </p:txBody>
      </p:sp>
      <p:sp>
        <p:nvSpPr>
          <p:cNvPr id="96" name="TextBox 95"/>
          <p:cNvSpPr txBox="1"/>
          <p:nvPr/>
        </p:nvSpPr>
        <p:spPr>
          <a:xfrm>
            <a:off x="7416632" y="3429000"/>
            <a:ext cx="1248339" cy="307777"/>
          </a:xfrm>
          <a:prstGeom prst="rect">
            <a:avLst/>
          </a:prstGeom>
          <a:noFill/>
        </p:spPr>
        <p:txBody>
          <a:bodyPr wrap="square" rtlCol="0">
            <a:spAutoFit/>
          </a:bodyPr>
          <a:lstStyle/>
          <a:p>
            <a:r>
              <a:rPr lang="ru-RU" sz="1400" b="1" dirty="0" smtClean="0"/>
              <a:t>17,8 млн.</a:t>
            </a:r>
            <a:endParaRPr lang="ru-RU" sz="1400" b="1" dirty="0"/>
          </a:p>
        </p:txBody>
      </p:sp>
      <p:sp>
        <p:nvSpPr>
          <p:cNvPr id="99" name="Прямоугольник 98"/>
          <p:cNvSpPr/>
          <p:nvPr/>
        </p:nvSpPr>
        <p:spPr>
          <a:xfrm>
            <a:off x="6046091" y="5157192"/>
            <a:ext cx="3321071" cy="28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ysClr val="windowText" lastClr="000000"/>
                </a:solidFill>
              </a:rPr>
              <a:t>2010 год	        2015 год</a:t>
            </a:r>
            <a:endParaRPr lang="ru-RU" sz="1600" b="1" dirty="0">
              <a:solidFill>
                <a:sysClr val="windowText" lastClr="000000"/>
              </a:solidFill>
            </a:endParaRPr>
          </a:p>
        </p:txBody>
      </p:sp>
      <p:sp>
        <p:nvSpPr>
          <p:cNvPr id="29" name="Rectangle 8"/>
          <p:cNvSpPr>
            <a:spLocks noChangeArrowheads="1"/>
          </p:cNvSpPr>
          <p:nvPr/>
        </p:nvSpPr>
        <p:spPr bwMode="auto">
          <a:xfrm>
            <a:off x="489298" y="-27384"/>
            <a:ext cx="9418290" cy="584775"/>
          </a:xfrm>
          <a:prstGeom prst="rect">
            <a:avLst/>
          </a:prstGeom>
          <a:solidFill>
            <a:schemeClr val="bg1"/>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30" name="Прямоугольник 29"/>
          <p:cNvSpPr/>
          <p:nvPr/>
        </p:nvSpPr>
        <p:spPr>
          <a:xfrm>
            <a:off x="-14759" y="-27384"/>
            <a:ext cx="633952"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Прямоугольник 30"/>
          <p:cNvSpPr/>
          <p:nvPr/>
        </p:nvSpPr>
        <p:spPr>
          <a:xfrm>
            <a:off x="-14759" y="1"/>
            <a:ext cx="556549"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33" name="TextBox 32"/>
          <p:cNvSpPr txBox="1"/>
          <p:nvPr/>
        </p:nvSpPr>
        <p:spPr>
          <a:xfrm>
            <a:off x="9446551" y="6542422"/>
            <a:ext cx="461037" cy="276999"/>
          </a:xfrm>
          <a:prstGeom prst="rect">
            <a:avLst/>
          </a:prstGeom>
          <a:noFill/>
        </p:spPr>
        <p:txBody>
          <a:bodyPr wrap="square" rtlCol="0">
            <a:spAutoFit/>
          </a:bodyPr>
          <a:lstStyle/>
          <a:p>
            <a:r>
              <a:rPr lang="ru-RU" sz="1200" dirty="0" smtClean="0">
                <a:solidFill>
                  <a:schemeClr val="tx1"/>
                </a:solidFill>
              </a:rPr>
              <a:t>21</a:t>
            </a:r>
            <a:endParaRPr lang="ru-RU" sz="1200" dirty="0">
              <a:solidFill>
                <a:schemeClr val="tx1"/>
              </a:solidFill>
            </a:endParaRPr>
          </a:p>
        </p:txBody>
      </p:sp>
    </p:spTree>
    <p:extLst>
      <p:ext uri="{BB962C8B-B14F-4D97-AF65-F5344CB8AC3E}">
        <p14:creationId xmlns:p14="http://schemas.microsoft.com/office/powerpoint/2010/main" xmlns="" val="1884824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857232"/>
            <a:ext cx="5070813" cy="360000"/>
          </a:xfrm>
          <a:prstGeom prst="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latin typeface="Arial" pitchFamily="34" charset="0"/>
                <a:cs typeface="Arial" pitchFamily="34" charset="0"/>
              </a:rPr>
              <a:t>ДОСТИЖЕНИЯ ОЦЕНКИ</a:t>
            </a:r>
            <a:r>
              <a:rPr lang="en-US" sz="1600" b="1" dirty="0" smtClean="0">
                <a:latin typeface="Arial" pitchFamily="34" charset="0"/>
                <a:cs typeface="Arial" pitchFamily="34" charset="0"/>
              </a:rPr>
              <a:t> </a:t>
            </a:r>
            <a:r>
              <a:rPr lang="ru-RU" sz="1600" b="1" dirty="0" smtClean="0">
                <a:latin typeface="Arial" pitchFamily="34" charset="0"/>
                <a:cs typeface="Arial" pitchFamily="34" charset="0"/>
              </a:rPr>
              <a:t>ПО НАПРАВЛЕНИЮ</a:t>
            </a:r>
            <a:endParaRPr lang="ru-RU" sz="1600" b="1" dirty="0">
              <a:latin typeface="Arial" pitchFamily="34" charset="0"/>
              <a:cs typeface="Arial" pitchFamily="34" charset="0"/>
            </a:endParaRPr>
          </a:p>
        </p:txBody>
      </p:sp>
      <p:sp>
        <p:nvSpPr>
          <p:cNvPr id="1027" name="Rectangle 3"/>
          <p:cNvSpPr>
            <a:spLocks noChangeArrowheads="1"/>
          </p:cNvSpPr>
          <p:nvPr/>
        </p:nvSpPr>
        <p:spPr bwMode="auto">
          <a:xfrm>
            <a:off x="309580" y="1571613"/>
            <a:ext cx="4320510" cy="1681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lvl="0" indent="3175" algn="just">
              <a:spcBef>
                <a:spcPts val="300"/>
              </a:spcBef>
              <a:spcAft>
                <a:spcPts val="300"/>
              </a:spcAft>
              <a:buSzPts val="1000"/>
            </a:pPr>
            <a:r>
              <a:rPr lang="ru-RU" dirty="0">
                <a:solidFill>
                  <a:schemeClr val="tx1">
                    <a:lumMod val="65000"/>
                    <a:lumOff val="35000"/>
                  </a:schemeClr>
                </a:solidFill>
                <a:latin typeface="Arial"/>
                <a:ea typeface="Arial"/>
                <a:cs typeface="Times New Roman"/>
              </a:rPr>
              <a:t>Охват госслужащих обучением на семинарах повышения квалификации за </a:t>
            </a:r>
            <a:r>
              <a:rPr lang="ru-RU" dirty="0" smtClean="0">
                <a:solidFill>
                  <a:schemeClr val="tx1">
                    <a:lumMod val="65000"/>
                    <a:lumOff val="35000"/>
                  </a:schemeClr>
                </a:solidFill>
                <a:latin typeface="Arial"/>
                <a:ea typeface="Arial"/>
                <a:cs typeface="Times New Roman"/>
              </a:rPr>
              <a:t>шесть </a:t>
            </a:r>
            <a:r>
              <a:rPr lang="ru-RU" dirty="0">
                <a:solidFill>
                  <a:schemeClr val="tx1">
                    <a:lumMod val="65000"/>
                    <a:lumOff val="35000"/>
                  </a:schemeClr>
                </a:solidFill>
                <a:latin typeface="Arial"/>
                <a:ea typeface="Arial"/>
                <a:cs typeface="Times New Roman"/>
              </a:rPr>
              <a:t>лет </a:t>
            </a:r>
            <a:r>
              <a:rPr lang="ru-RU" b="1" dirty="0">
                <a:solidFill>
                  <a:schemeClr val="tx1">
                    <a:lumMod val="65000"/>
                    <a:lumOff val="35000"/>
                  </a:schemeClr>
                </a:solidFill>
                <a:latin typeface="Arial"/>
                <a:ea typeface="Arial"/>
                <a:cs typeface="Times New Roman"/>
              </a:rPr>
              <a:t>возрос с 63,9% в 2010 году до </a:t>
            </a:r>
            <a:r>
              <a:rPr lang="ru-RU" b="1" dirty="0" smtClean="0">
                <a:solidFill>
                  <a:schemeClr val="tx1">
                    <a:lumMod val="65000"/>
                    <a:lumOff val="35000"/>
                  </a:schemeClr>
                </a:solidFill>
                <a:latin typeface="Arial"/>
                <a:ea typeface="Arial"/>
                <a:cs typeface="Times New Roman"/>
              </a:rPr>
              <a:t>97,2% </a:t>
            </a:r>
            <a:r>
              <a:rPr lang="ru-RU" b="1" dirty="0">
                <a:solidFill>
                  <a:schemeClr val="tx1">
                    <a:lumMod val="65000"/>
                    <a:lumOff val="35000"/>
                  </a:schemeClr>
                </a:solidFill>
                <a:latin typeface="Arial"/>
                <a:ea typeface="Arial"/>
                <a:cs typeface="Times New Roman"/>
              </a:rPr>
              <a:t>в </a:t>
            </a:r>
            <a:r>
              <a:rPr lang="ru-RU" b="1" dirty="0" smtClean="0">
                <a:solidFill>
                  <a:schemeClr val="tx1">
                    <a:lumMod val="65000"/>
                    <a:lumOff val="35000"/>
                  </a:schemeClr>
                </a:solidFill>
                <a:latin typeface="Arial"/>
                <a:ea typeface="Arial"/>
                <a:cs typeface="Times New Roman"/>
              </a:rPr>
              <a:t>2015 году</a:t>
            </a:r>
            <a:r>
              <a:rPr lang="ru-RU" b="1" dirty="0">
                <a:solidFill>
                  <a:schemeClr val="tx1">
                    <a:lumMod val="65000"/>
                    <a:lumOff val="35000"/>
                  </a:schemeClr>
                </a:solidFill>
                <a:latin typeface="Arial"/>
                <a:ea typeface="Arial"/>
                <a:cs typeface="Times New Roman"/>
              </a:rPr>
              <a:t>.</a:t>
            </a:r>
            <a:endParaRPr lang="ru-RU" sz="2200" b="1" dirty="0">
              <a:solidFill>
                <a:schemeClr val="tx1">
                  <a:lumMod val="65000"/>
                  <a:lumOff val="35000"/>
                </a:schemeClr>
              </a:solidFill>
              <a:latin typeface="Arial"/>
              <a:ea typeface="Arial"/>
              <a:cs typeface="Times New Roman"/>
            </a:endParaRPr>
          </a:p>
        </p:txBody>
      </p:sp>
      <p:pic>
        <p:nvPicPr>
          <p:cNvPr id="3079" name="Picture 7" descr="C:\Eldar\Рабочий стол\Картинки для инфографики\business_man_pack02.jpg"/>
          <p:cNvPicPr>
            <a:picLocks noChangeAspect="1" noChangeArrowheads="1"/>
          </p:cNvPicPr>
          <p:nvPr/>
        </p:nvPicPr>
        <p:blipFill>
          <a:blip r:embed="rId2" cstate="print"/>
          <a:srcRect l="79799" t="46064"/>
          <a:stretch>
            <a:fillRect/>
          </a:stretch>
        </p:blipFill>
        <p:spPr bwMode="auto">
          <a:xfrm>
            <a:off x="7606514" y="1124744"/>
            <a:ext cx="1587844" cy="2425896"/>
          </a:xfrm>
          <a:prstGeom prst="rect">
            <a:avLst/>
          </a:prstGeom>
          <a:noFill/>
        </p:spPr>
      </p:pic>
      <p:sp>
        <p:nvSpPr>
          <p:cNvPr id="21" name="Прямоугольник 20"/>
          <p:cNvSpPr/>
          <p:nvPr/>
        </p:nvSpPr>
        <p:spPr>
          <a:xfrm>
            <a:off x="5922803" y="3501008"/>
            <a:ext cx="368910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rgbClr val="002060"/>
                </a:solidFill>
              </a:rPr>
              <a:t> </a:t>
            </a:r>
            <a:r>
              <a:rPr lang="ru-RU" sz="1600" b="1" dirty="0" smtClean="0">
                <a:solidFill>
                  <a:srgbClr val="002060"/>
                </a:solidFill>
              </a:rPr>
              <a:t>  2010 год    	 2015 год</a:t>
            </a:r>
            <a:endParaRPr lang="ru-RU" sz="1600" b="1" dirty="0">
              <a:solidFill>
                <a:srgbClr val="002060"/>
              </a:solidFill>
            </a:endParaRPr>
          </a:p>
        </p:txBody>
      </p:sp>
      <p:pic>
        <p:nvPicPr>
          <p:cNvPr id="3"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085865" y="4581224"/>
            <a:ext cx="156025" cy="403738"/>
          </a:xfrm>
          <a:prstGeom prst="rect">
            <a:avLst/>
          </a:prstGeom>
          <a:noFill/>
        </p:spPr>
      </p:pic>
      <p:sp>
        <p:nvSpPr>
          <p:cNvPr id="16" name="Rectangle 3"/>
          <p:cNvSpPr>
            <a:spLocks noChangeArrowheads="1"/>
          </p:cNvSpPr>
          <p:nvPr/>
        </p:nvSpPr>
        <p:spPr bwMode="auto">
          <a:xfrm>
            <a:off x="5922803" y="4066272"/>
            <a:ext cx="3828743" cy="2675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3175" algn="just">
              <a:spcBef>
                <a:spcPts val="300"/>
              </a:spcBef>
              <a:spcAft>
                <a:spcPts val="300"/>
              </a:spcAft>
              <a:buSzPts val="1000"/>
            </a:pPr>
            <a:r>
              <a:rPr lang="ru-RU" sz="1700" dirty="0">
                <a:solidFill>
                  <a:schemeClr val="tx1">
                    <a:lumMod val="65000"/>
                    <a:lumOff val="35000"/>
                  </a:schemeClr>
                </a:solidFill>
                <a:latin typeface="Arial"/>
                <a:ea typeface="Arial"/>
                <a:cs typeface="Times New Roman"/>
              </a:rPr>
              <a:t>Количество государственных служащих, привлеченных к </a:t>
            </a:r>
            <a:r>
              <a:rPr lang="ru-RU" sz="1700" dirty="0" smtClean="0">
                <a:solidFill>
                  <a:schemeClr val="tx1">
                    <a:lumMod val="65000"/>
                    <a:lumOff val="35000"/>
                  </a:schemeClr>
                </a:solidFill>
                <a:latin typeface="Arial"/>
                <a:ea typeface="Arial"/>
                <a:cs typeface="Times New Roman"/>
              </a:rPr>
              <a:t>административной ответственности</a:t>
            </a:r>
            <a:r>
              <a:rPr lang="ru-RU" sz="1700" dirty="0">
                <a:solidFill>
                  <a:schemeClr val="tx1">
                    <a:lumMod val="65000"/>
                    <a:lumOff val="35000"/>
                  </a:schemeClr>
                </a:solidFill>
                <a:latin typeface="Arial"/>
                <a:ea typeface="Arial"/>
                <a:cs typeface="Times New Roman"/>
              </a:rPr>
              <a:t>, за </a:t>
            </a:r>
            <a:r>
              <a:rPr lang="ru-RU" sz="1700" dirty="0" smtClean="0">
                <a:solidFill>
                  <a:schemeClr val="tx1">
                    <a:lumMod val="65000"/>
                    <a:lumOff val="35000"/>
                  </a:schemeClr>
                </a:solidFill>
                <a:latin typeface="Arial"/>
                <a:ea typeface="Arial"/>
                <a:cs typeface="Times New Roman"/>
              </a:rPr>
              <a:t>шесть </a:t>
            </a:r>
            <a:r>
              <a:rPr lang="ru-RU" sz="1700" dirty="0">
                <a:solidFill>
                  <a:schemeClr val="tx1">
                    <a:lumMod val="65000"/>
                    <a:lumOff val="35000"/>
                  </a:schemeClr>
                </a:solidFill>
                <a:latin typeface="Arial"/>
                <a:ea typeface="Arial"/>
                <a:cs typeface="Times New Roman"/>
              </a:rPr>
              <a:t>лет </a:t>
            </a:r>
            <a:r>
              <a:rPr lang="ru-RU" sz="1700" b="1" dirty="0" smtClean="0">
                <a:solidFill>
                  <a:schemeClr val="tx1">
                    <a:lumMod val="65000"/>
                    <a:lumOff val="35000"/>
                  </a:schemeClr>
                </a:solidFill>
                <a:latin typeface="Arial"/>
                <a:ea typeface="Arial"/>
                <a:cs typeface="Times New Roman"/>
              </a:rPr>
              <a:t>снизилась до 0</a:t>
            </a:r>
            <a:r>
              <a:rPr lang="ru-RU" sz="1700" dirty="0" smtClean="0">
                <a:solidFill>
                  <a:schemeClr val="tx1">
                    <a:lumMod val="65000"/>
                    <a:lumOff val="35000"/>
                  </a:schemeClr>
                </a:solidFill>
                <a:latin typeface="Arial"/>
                <a:ea typeface="Arial"/>
                <a:cs typeface="Times New Roman"/>
              </a:rPr>
              <a:t>, </a:t>
            </a:r>
            <a:r>
              <a:rPr lang="ru-RU" sz="1700" b="1" dirty="0" smtClean="0">
                <a:solidFill>
                  <a:schemeClr val="tx1">
                    <a:lumMod val="65000"/>
                    <a:lumOff val="35000"/>
                  </a:schemeClr>
                </a:solidFill>
                <a:latin typeface="Arial"/>
                <a:ea typeface="Arial"/>
                <a:cs typeface="Times New Roman"/>
              </a:rPr>
              <a:t>на 14,6% </a:t>
            </a:r>
            <a:r>
              <a:rPr lang="ru-RU" sz="1700" dirty="0" smtClean="0">
                <a:solidFill>
                  <a:schemeClr val="tx1">
                    <a:lumMod val="65000"/>
                    <a:lumOff val="35000"/>
                  </a:schemeClr>
                </a:solidFill>
                <a:latin typeface="Arial"/>
                <a:ea typeface="Arial"/>
                <a:cs typeface="Times New Roman"/>
              </a:rPr>
              <a:t>процентных </a:t>
            </a:r>
            <a:r>
              <a:rPr lang="ru-RU" sz="1700" dirty="0" smtClean="0">
                <a:solidFill>
                  <a:schemeClr val="tx1">
                    <a:lumMod val="65000"/>
                    <a:lumOff val="35000"/>
                  </a:schemeClr>
                </a:solidFill>
                <a:latin typeface="Arial"/>
                <a:ea typeface="Arial"/>
                <a:cs typeface="Times New Roman"/>
              </a:rPr>
              <a:t>пунктов, </a:t>
            </a:r>
            <a:r>
              <a:rPr lang="ru-RU" sz="1700" dirty="0" smtClean="0">
                <a:solidFill>
                  <a:schemeClr val="tx1">
                    <a:lumMod val="65000"/>
                    <a:lumOff val="35000"/>
                  </a:schemeClr>
                </a:solidFill>
                <a:latin typeface="Arial"/>
                <a:ea typeface="Arial"/>
                <a:cs typeface="Times New Roman"/>
              </a:rPr>
              <a:t>возросла доля госслужащих  добровольно опубликовавших декларации по доходам и имуществу</a:t>
            </a:r>
            <a:endParaRPr lang="ru-RU" sz="2200" b="1" dirty="0" smtClean="0">
              <a:solidFill>
                <a:schemeClr val="tx1">
                  <a:lumMod val="65000"/>
                  <a:lumOff val="35000"/>
                </a:schemeClr>
              </a:solidFill>
              <a:latin typeface="Arial"/>
              <a:ea typeface="Arial"/>
              <a:cs typeface="Times New Roman"/>
            </a:endParaRPr>
          </a:p>
        </p:txBody>
      </p:sp>
      <p:pic>
        <p:nvPicPr>
          <p:cNvPr id="17"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319946" y="4581224"/>
            <a:ext cx="156025" cy="403738"/>
          </a:xfrm>
          <a:prstGeom prst="rect">
            <a:avLst/>
          </a:prstGeom>
          <a:noFill/>
        </p:spPr>
      </p:pic>
      <p:pic>
        <p:nvPicPr>
          <p:cNvPr id="22"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553992" y="4581224"/>
            <a:ext cx="156025" cy="403738"/>
          </a:xfrm>
          <a:prstGeom prst="rect">
            <a:avLst/>
          </a:prstGeom>
          <a:noFill/>
        </p:spPr>
      </p:pic>
      <p:pic>
        <p:nvPicPr>
          <p:cNvPr id="23"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788055" y="4581224"/>
            <a:ext cx="156025" cy="403738"/>
          </a:xfrm>
          <a:prstGeom prst="rect">
            <a:avLst/>
          </a:prstGeom>
          <a:noFill/>
        </p:spPr>
      </p:pic>
      <p:pic>
        <p:nvPicPr>
          <p:cNvPr id="24"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2022119" y="4581224"/>
            <a:ext cx="156025" cy="403738"/>
          </a:xfrm>
          <a:prstGeom prst="rect">
            <a:avLst/>
          </a:prstGeom>
          <a:noFill/>
        </p:spPr>
      </p:pic>
      <p:pic>
        <p:nvPicPr>
          <p:cNvPr id="25"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2270970" y="4581224"/>
            <a:ext cx="156025" cy="403738"/>
          </a:xfrm>
          <a:prstGeom prst="rect">
            <a:avLst/>
          </a:prstGeom>
          <a:noFill/>
        </p:spPr>
      </p:pic>
      <p:pic>
        <p:nvPicPr>
          <p:cNvPr id="26"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085865" y="5013272"/>
            <a:ext cx="156025" cy="403738"/>
          </a:xfrm>
          <a:prstGeom prst="rect">
            <a:avLst/>
          </a:prstGeom>
          <a:noFill/>
        </p:spPr>
      </p:pic>
      <p:pic>
        <p:nvPicPr>
          <p:cNvPr id="27"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319928" y="5013272"/>
            <a:ext cx="156025" cy="403738"/>
          </a:xfrm>
          <a:prstGeom prst="rect">
            <a:avLst/>
          </a:prstGeom>
          <a:noFill/>
        </p:spPr>
      </p:pic>
      <p:pic>
        <p:nvPicPr>
          <p:cNvPr id="28"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788055" y="5013890"/>
            <a:ext cx="156025" cy="403738"/>
          </a:xfrm>
          <a:prstGeom prst="rect">
            <a:avLst/>
          </a:prstGeom>
          <a:noFill/>
        </p:spPr>
      </p:pic>
      <p:pic>
        <p:nvPicPr>
          <p:cNvPr id="29"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553992" y="5013272"/>
            <a:ext cx="156025" cy="403738"/>
          </a:xfrm>
          <a:prstGeom prst="rect">
            <a:avLst/>
          </a:prstGeom>
          <a:noFill/>
        </p:spPr>
      </p:pic>
      <p:pic>
        <p:nvPicPr>
          <p:cNvPr id="30"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2022119" y="5013272"/>
            <a:ext cx="156025" cy="403738"/>
          </a:xfrm>
          <a:prstGeom prst="rect">
            <a:avLst/>
          </a:prstGeom>
          <a:noFill/>
        </p:spPr>
      </p:pic>
      <p:pic>
        <p:nvPicPr>
          <p:cNvPr id="31"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2256182" y="5013272"/>
            <a:ext cx="156025" cy="403738"/>
          </a:xfrm>
          <a:prstGeom prst="rect">
            <a:avLst/>
          </a:prstGeom>
          <a:noFill/>
        </p:spPr>
      </p:pic>
      <p:cxnSp>
        <p:nvCxnSpPr>
          <p:cNvPr id="36" name="Прямая со стрелкой 35"/>
          <p:cNvCxnSpPr/>
          <p:nvPr/>
        </p:nvCxnSpPr>
        <p:spPr>
          <a:xfrm>
            <a:off x="1817613" y="5481296"/>
            <a:ext cx="0" cy="61200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512039" y="6201368"/>
            <a:ext cx="208683" cy="540000"/>
          </a:xfrm>
          <a:prstGeom prst="rect">
            <a:avLst/>
          </a:prstGeom>
          <a:noFill/>
        </p:spPr>
      </p:pic>
      <p:pic>
        <p:nvPicPr>
          <p:cNvPr id="47"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746102" y="6201368"/>
            <a:ext cx="208683" cy="540000"/>
          </a:xfrm>
          <a:prstGeom prst="rect">
            <a:avLst/>
          </a:prstGeom>
          <a:noFill/>
        </p:spPr>
      </p:pic>
      <p:pic>
        <p:nvPicPr>
          <p:cNvPr id="49"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1980166" y="6201368"/>
            <a:ext cx="208683" cy="540000"/>
          </a:xfrm>
          <a:prstGeom prst="rect">
            <a:avLst/>
          </a:prstGeom>
          <a:noFill/>
        </p:spPr>
      </p:pic>
      <p:sp>
        <p:nvSpPr>
          <p:cNvPr id="54" name="Прямоугольник 53"/>
          <p:cNvSpPr/>
          <p:nvPr/>
        </p:nvSpPr>
        <p:spPr>
          <a:xfrm>
            <a:off x="705441" y="3643314"/>
            <a:ext cx="1988989" cy="5777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smtClean="0">
                <a:solidFill>
                  <a:srgbClr val="002060"/>
                </a:solidFill>
              </a:rPr>
              <a:t>АДМИНИСТРАТИВНАЯ ОТВЕТСТВЕННОСТЬ</a:t>
            </a:r>
            <a:endParaRPr lang="ru-RU" sz="1200" b="1" dirty="0">
              <a:solidFill>
                <a:srgbClr val="002060"/>
              </a:solidFill>
            </a:endParaRPr>
          </a:p>
        </p:txBody>
      </p:sp>
      <p:sp>
        <p:nvSpPr>
          <p:cNvPr id="55" name="Прямоугольник 54"/>
          <p:cNvSpPr/>
          <p:nvPr/>
        </p:nvSpPr>
        <p:spPr>
          <a:xfrm>
            <a:off x="2847222" y="3500438"/>
            <a:ext cx="2652720" cy="9366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smtClean="0">
                <a:solidFill>
                  <a:srgbClr val="7030A0"/>
                </a:solidFill>
              </a:rPr>
              <a:t>ДОЛЯ ГОССЛУЖАЩИХ ОПУБЛИКОВАВШИЕ ДЕКЛАРАЦИИ ПО ДОХОДАМ И ИМУЩЕСТВУ</a:t>
            </a:r>
            <a:endParaRPr lang="ru-RU" sz="1200" b="1" dirty="0">
              <a:solidFill>
                <a:srgbClr val="7030A0"/>
              </a:solidFill>
            </a:endParaRPr>
          </a:p>
        </p:txBody>
      </p:sp>
      <p:pic>
        <p:nvPicPr>
          <p:cNvPr id="56"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062433" y="5918632"/>
            <a:ext cx="156025" cy="403738"/>
          </a:xfrm>
          <a:prstGeom prst="rect">
            <a:avLst/>
          </a:prstGeom>
          <a:noFill/>
        </p:spPr>
      </p:pic>
      <p:pic>
        <p:nvPicPr>
          <p:cNvPr id="57"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296514" y="5918632"/>
            <a:ext cx="156025" cy="403738"/>
          </a:xfrm>
          <a:prstGeom prst="rect">
            <a:avLst/>
          </a:prstGeom>
          <a:noFill/>
        </p:spPr>
      </p:pic>
      <p:pic>
        <p:nvPicPr>
          <p:cNvPr id="58"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530560" y="5918632"/>
            <a:ext cx="156025" cy="403738"/>
          </a:xfrm>
          <a:prstGeom prst="rect">
            <a:avLst/>
          </a:prstGeom>
          <a:noFill/>
        </p:spPr>
      </p:pic>
      <p:pic>
        <p:nvPicPr>
          <p:cNvPr id="59"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764623" y="5918632"/>
            <a:ext cx="156025" cy="403738"/>
          </a:xfrm>
          <a:prstGeom prst="rect">
            <a:avLst/>
          </a:prstGeom>
          <a:noFill/>
        </p:spPr>
      </p:pic>
      <p:pic>
        <p:nvPicPr>
          <p:cNvPr id="60"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998687" y="5918632"/>
            <a:ext cx="156025" cy="403738"/>
          </a:xfrm>
          <a:prstGeom prst="rect">
            <a:avLst/>
          </a:prstGeom>
          <a:noFill/>
        </p:spPr>
      </p:pic>
      <p:pic>
        <p:nvPicPr>
          <p:cNvPr id="61"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232750" y="5918632"/>
            <a:ext cx="156025" cy="403738"/>
          </a:xfrm>
          <a:prstGeom prst="rect">
            <a:avLst/>
          </a:prstGeom>
          <a:noFill/>
        </p:spPr>
      </p:pic>
      <p:pic>
        <p:nvPicPr>
          <p:cNvPr id="62"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466814" y="5918632"/>
            <a:ext cx="156025" cy="403738"/>
          </a:xfrm>
          <a:prstGeom prst="rect">
            <a:avLst/>
          </a:prstGeom>
          <a:noFill/>
        </p:spPr>
      </p:pic>
      <p:pic>
        <p:nvPicPr>
          <p:cNvPr id="63"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700877" y="5918632"/>
            <a:ext cx="156025" cy="403738"/>
          </a:xfrm>
          <a:prstGeom prst="rect">
            <a:avLst/>
          </a:prstGeom>
          <a:noFill/>
        </p:spPr>
      </p:pic>
      <p:pic>
        <p:nvPicPr>
          <p:cNvPr id="64"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934941" y="5918632"/>
            <a:ext cx="156025" cy="403738"/>
          </a:xfrm>
          <a:prstGeom prst="rect">
            <a:avLst/>
          </a:prstGeom>
          <a:noFill/>
        </p:spPr>
      </p:pic>
      <p:pic>
        <p:nvPicPr>
          <p:cNvPr id="65"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5169004" y="5918632"/>
            <a:ext cx="156025" cy="403738"/>
          </a:xfrm>
          <a:prstGeom prst="rect">
            <a:avLst/>
          </a:prstGeom>
          <a:noFill/>
        </p:spPr>
      </p:pic>
      <p:pic>
        <p:nvPicPr>
          <p:cNvPr id="68"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062416" y="6350680"/>
            <a:ext cx="156025" cy="403738"/>
          </a:xfrm>
          <a:prstGeom prst="rect">
            <a:avLst/>
          </a:prstGeom>
          <a:noFill/>
        </p:spPr>
      </p:pic>
      <p:pic>
        <p:nvPicPr>
          <p:cNvPr id="69"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296496" y="6350680"/>
            <a:ext cx="156025" cy="403738"/>
          </a:xfrm>
          <a:prstGeom prst="rect">
            <a:avLst/>
          </a:prstGeom>
          <a:noFill/>
        </p:spPr>
      </p:pic>
      <p:pic>
        <p:nvPicPr>
          <p:cNvPr id="70"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530543" y="6350680"/>
            <a:ext cx="156025" cy="403738"/>
          </a:xfrm>
          <a:prstGeom prst="rect">
            <a:avLst/>
          </a:prstGeom>
          <a:noFill/>
        </p:spPr>
      </p:pic>
      <p:pic>
        <p:nvPicPr>
          <p:cNvPr id="71"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764606" y="6350680"/>
            <a:ext cx="156025" cy="403738"/>
          </a:xfrm>
          <a:prstGeom prst="rect">
            <a:avLst/>
          </a:prstGeom>
          <a:noFill/>
        </p:spPr>
      </p:pic>
      <p:pic>
        <p:nvPicPr>
          <p:cNvPr id="72"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998670" y="6350680"/>
            <a:ext cx="156025" cy="403738"/>
          </a:xfrm>
          <a:prstGeom prst="rect">
            <a:avLst/>
          </a:prstGeom>
          <a:noFill/>
        </p:spPr>
      </p:pic>
      <p:pic>
        <p:nvPicPr>
          <p:cNvPr id="73"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232733" y="6350680"/>
            <a:ext cx="156025" cy="403738"/>
          </a:xfrm>
          <a:prstGeom prst="rect">
            <a:avLst/>
          </a:prstGeom>
          <a:noFill/>
        </p:spPr>
      </p:pic>
      <p:pic>
        <p:nvPicPr>
          <p:cNvPr id="74"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466797" y="6337627"/>
            <a:ext cx="156025" cy="403738"/>
          </a:xfrm>
          <a:prstGeom prst="rect">
            <a:avLst/>
          </a:prstGeom>
          <a:noFill/>
        </p:spPr>
      </p:pic>
      <p:pic>
        <p:nvPicPr>
          <p:cNvPr id="75"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700860" y="6350680"/>
            <a:ext cx="156025" cy="403738"/>
          </a:xfrm>
          <a:prstGeom prst="rect">
            <a:avLst/>
          </a:prstGeom>
          <a:noFill/>
        </p:spPr>
      </p:pic>
      <p:pic>
        <p:nvPicPr>
          <p:cNvPr id="76"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934924" y="6350680"/>
            <a:ext cx="156025" cy="403738"/>
          </a:xfrm>
          <a:prstGeom prst="rect">
            <a:avLst/>
          </a:prstGeom>
          <a:noFill/>
        </p:spPr>
      </p:pic>
      <p:pic>
        <p:nvPicPr>
          <p:cNvPr id="77"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5168987" y="6350680"/>
            <a:ext cx="156025" cy="403738"/>
          </a:xfrm>
          <a:prstGeom prst="rect">
            <a:avLst/>
          </a:prstGeom>
          <a:noFill/>
        </p:spPr>
      </p:pic>
      <p:pic>
        <p:nvPicPr>
          <p:cNvPr id="80"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315349" y="4604552"/>
            <a:ext cx="194771" cy="504000"/>
          </a:xfrm>
          <a:prstGeom prst="rect">
            <a:avLst/>
          </a:prstGeom>
          <a:noFill/>
        </p:spPr>
      </p:pic>
      <p:pic>
        <p:nvPicPr>
          <p:cNvPr id="81"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251586" y="4604552"/>
            <a:ext cx="194771" cy="504000"/>
          </a:xfrm>
          <a:prstGeom prst="rect">
            <a:avLst/>
          </a:prstGeom>
          <a:noFill/>
        </p:spPr>
      </p:pic>
      <p:pic>
        <p:nvPicPr>
          <p:cNvPr id="82"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549413" y="4604552"/>
            <a:ext cx="194771" cy="504000"/>
          </a:xfrm>
          <a:prstGeom prst="rect">
            <a:avLst/>
          </a:prstGeom>
          <a:noFill/>
        </p:spPr>
      </p:pic>
      <p:pic>
        <p:nvPicPr>
          <p:cNvPr id="83"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485667" y="4604552"/>
            <a:ext cx="194771" cy="504000"/>
          </a:xfrm>
          <a:prstGeom prst="rect">
            <a:avLst/>
          </a:prstGeom>
          <a:noFill/>
        </p:spPr>
      </p:pic>
      <p:pic>
        <p:nvPicPr>
          <p:cNvPr id="84"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719731" y="4604552"/>
            <a:ext cx="194771" cy="504000"/>
          </a:xfrm>
          <a:prstGeom prst="rect">
            <a:avLst/>
          </a:prstGeom>
          <a:noFill/>
        </p:spPr>
      </p:pic>
      <p:pic>
        <p:nvPicPr>
          <p:cNvPr id="85"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953794" y="4604552"/>
            <a:ext cx="194771" cy="504000"/>
          </a:xfrm>
          <a:prstGeom prst="rect">
            <a:avLst/>
          </a:prstGeom>
          <a:noFill/>
        </p:spPr>
      </p:pic>
      <p:pic>
        <p:nvPicPr>
          <p:cNvPr id="86"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3783477" y="4604552"/>
            <a:ext cx="194771" cy="504000"/>
          </a:xfrm>
          <a:prstGeom prst="rect">
            <a:avLst/>
          </a:prstGeom>
          <a:noFill/>
        </p:spPr>
      </p:pic>
      <p:pic>
        <p:nvPicPr>
          <p:cNvPr id="87" name="Picture 3" descr="C:\Eldar\Рабочий стол\StickMan_by_Rones_Vector_Clipart.png"/>
          <p:cNvPicPr>
            <a:picLocks noChangeAspect="1" noChangeArrowheads="1"/>
          </p:cNvPicPr>
          <p:nvPr/>
        </p:nvPicPr>
        <p:blipFill>
          <a:blip r:embed="rId3" cstate="print"/>
          <a:srcRect/>
          <a:stretch>
            <a:fillRect/>
          </a:stretch>
        </p:blipFill>
        <p:spPr bwMode="auto">
          <a:xfrm>
            <a:off x="4017540" y="4604552"/>
            <a:ext cx="194771" cy="504000"/>
          </a:xfrm>
          <a:prstGeom prst="rect">
            <a:avLst/>
          </a:prstGeom>
          <a:noFill/>
        </p:spPr>
      </p:pic>
      <p:sp>
        <p:nvSpPr>
          <p:cNvPr id="88" name="Прямоугольник 87"/>
          <p:cNvSpPr/>
          <p:nvPr/>
        </p:nvSpPr>
        <p:spPr>
          <a:xfrm>
            <a:off x="32616" y="4546671"/>
            <a:ext cx="963641" cy="6197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solidFill>
                  <a:schemeClr val="accent6">
                    <a:lumMod val="50000"/>
                  </a:schemeClr>
                </a:solidFill>
              </a:rPr>
              <a:t>2010 год</a:t>
            </a:r>
            <a:endParaRPr lang="ru-RU" sz="1600" b="1" dirty="0">
              <a:solidFill>
                <a:schemeClr val="accent6">
                  <a:lumMod val="50000"/>
                </a:schemeClr>
              </a:solidFill>
            </a:endParaRPr>
          </a:p>
        </p:txBody>
      </p:sp>
      <p:sp>
        <p:nvSpPr>
          <p:cNvPr id="89" name="Прямоугольник 88"/>
          <p:cNvSpPr/>
          <p:nvPr/>
        </p:nvSpPr>
        <p:spPr>
          <a:xfrm>
            <a:off x="149342" y="6070342"/>
            <a:ext cx="936523" cy="5040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solidFill>
                  <a:schemeClr val="accent6">
                    <a:lumMod val="50000"/>
                  </a:schemeClr>
                </a:solidFill>
              </a:rPr>
              <a:t>2015 год</a:t>
            </a:r>
            <a:endParaRPr lang="ru-RU" sz="1600" b="1" dirty="0">
              <a:solidFill>
                <a:schemeClr val="accent6">
                  <a:lumMod val="50000"/>
                </a:schemeClr>
              </a:solidFill>
            </a:endParaRPr>
          </a:p>
        </p:txBody>
      </p:sp>
      <p:sp>
        <p:nvSpPr>
          <p:cNvPr id="93" name="Прямоугольник 92"/>
          <p:cNvSpPr/>
          <p:nvPr/>
        </p:nvSpPr>
        <p:spPr>
          <a:xfrm>
            <a:off x="1446395" y="4797152"/>
            <a:ext cx="50708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рямоугольник 90"/>
          <p:cNvSpPr/>
          <p:nvPr/>
        </p:nvSpPr>
        <p:spPr>
          <a:xfrm>
            <a:off x="1319911" y="4797152"/>
            <a:ext cx="858233"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3500" b="1" dirty="0" smtClean="0">
                <a:solidFill>
                  <a:srgbClr val="C00000"/>
                </a:solidFill>
              </a:rPr>
              <a:t>20</a:t>
            </a:r>
            <a:endParaRPr lang="ru-RU" sz="3500" b="1" dirty="0">
              <a:solidFill>
                <a:srgbClr val="C00000"/>
              </a:solidFill>
            </a:endParaRPr>
          </a:p>
        </p:txBody>
      </p:sp>
      <p:sp>
        <p:nvSpPr>
          <p:cNvPr id="94" name="Прямоугольник 93"/>
          <p:cNvSpPr/>
          <p:nvPr/>
        </p:nvSpPr>
        <p:spPr>
          <a:xfrm>
            <a:off x="3876302" y="4770566"/>
            <a:ext cx="780125" cy="29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Прямоугольник 94"/>
          <p:cNvSpPr/>
          <p:nvPr/>
        </p:nvSpPr>
        <p:spPr>
          <a:xfrm>
            <a:off x="3783468" y="4770565"/>
            <a:ext cx="936271" cy="316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solidFill>
                  <a:srgbClr val="C00000"/>
                </a:solidFill>
              </a:rPr>
              <a:t>57%</a:t>
            </a:r>
            <a:endParaRPr lang="ru-RU" sz="2400" b="1" dirty="0">
              <a:solidFill>
                <a:srgbClr val="C00000"/>
              </a:solidFill>
            </a:endParaRPr>
          </a:p>
        </p:txBody>
      </p:sp>
      <p:cxnSp>
        <p:nvCxnSpPr>
          <p:cNvPr id="96" name="Прямая со стрелкой 95"/>
          <p:cNvCxnSpPr/>
          <p:nvPr/>
        </p:nvCxnSpPr>
        <p:spPr>
          <a:xfrm>
            <a:off x="4251603" y="5221984"/>
            <a:ext cx="0" cy="6120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98" name="Прямоугольник 97"/>
          <p:cNvSpPr/>
          <p:nvPr/>
        </p:nvSpPr>
        <p:spPr>
          <a:xfrm>
            <a:off x="1735509" y="6345384"/>
            <a:ext cx="234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Прямоугольник 96"/>
          <p:cNvSpPr/>
          <p:nvPr/>
        </p:nvSpPr>
        <p:spPr>
          <a:xfrm>
            <a:off x="1657488" y="6345384"/>
            <a:ext cx="390106" cy="2880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500" b="1" dirty="0">
                <a:solidFill>
                  <a:srgbClr val="00B050"/>
                </a:solidFill>
              </a:rPr>
              <a:t>0</a:t>
            </a:r>
          </a:p>
        </p:txBody>
      </p:sp>
      <p:sp>
        <p:nvSpPr>
          <p:cNvPr id="100" name="Прямоугольник 99"/>
          <p:cNvSpPr/>
          <p:nvPr/>
        </p:nvSpPr>
        <p:spPr>
          <a:xfrm>
            <a:off x="3939294" y="6345384"/>
            <a:ext cx="507081" cy="25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Прямоугольник 98"/>
          <p:cNvSpPr/>
          <p:nvPr/>
        </p:nvSpPr>
        <p:spPr>
          <a:xfrm>
            <a:off x="3744184" y="6345384"/>
            <a:ext cx="936254" cy="2519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500" b="1" dirty="0" smtClean="0">
                <a:solidFill>
                  <a:srgbClr val="00B050"/>
                </a:solidFill>
              </a:rPr>
              <a:t>72%</a:t>
            </a:r>
            <a:endParaRPr lang="ru-RU" sz="2500" b="1" dirty="0">
              <a:solidFill>
                <a:srgbClr val="00B050"/>
              </a:solidFill>
            </a:endParaRPr>
          </a:p>
        </p:txBody>
      </p:sp>
      <p:pic>
        <p:nvPicPr>
          <p:cNvPr id="2" name="Picture 2" descr="C:\Users\N.Balgabayev\Google Диск\2014 год\инфографика\перс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02133" y="2089130"/>
            <a:ext cx="565598" cy="126786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Прямоугольник 17"/>
          <p:cNvSpPr/>
          <p:nvPr/>
        </p:nvSpPr>
        <p:spPr>
          <a:xfrm>
            <a:off x="6133836" y="2422482"/>
            <a:ext cx="70219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FF00"/>
                </a:solidFill>
              </a:rPr>
              <a:t>64%</a:t>
            </a:r>
            <a:endParaRPr lang="ru-RU" sz="1400" b="1" dirty="0">
              <a:solidFill>
                <a:srgbClr val="FFFF00"/>
              </a:solidFill>
            </a:endParaRPr>
          </a:p>
        </p:txBody>
      </p:sp>
      <p:sp>
        <p:nvSpPr>
          <p:cNvPr id="78" name="Прямоугольник 77"/>
          <p:cNvSpPr/>
          <p:nvPr/>
        </p:nvSpPr>
        <p:spPr>
          <a:xfrm>
            <a:off x="7858891" y="2055854"/>
            <a:ext cx="1083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rPr>
              <a:t>97%</a:t>
            </a:r>
            <a:endParaRPr lang="ru-RU" sz="2400" b="1" dirty="0">
              <a:solidFill>
                <a:srgbClr val="FFFF00"/>
              </a:solidFill>
            </a:endParaRPr>
          </a:p>
        </p:txBody>
      </p:sp>
      <p:sp>
        <p:nvSpPr>
          <p:cNvPr id="79" name="Прямоугольник 78"/>
          <p:cNvSpPr/>
          <p:nvPr/>
        </p:nvSpPr>
        <p:spPr>
          <a:xfrm>
            <a:off x="5235531" y="4546671"/>
            <a:ext cx="963641" cy="6197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solidFill>
                  <a:schemeClr val="accent6">
                    <a:lumMod val="50000"/>
                  </a:schemeClr>
                </a:solidFill>
              </a:rPr>
              <a:t>2014 год</a:t>
            </a:r>
            <a:endParaRPr lang="ru-RU" sz="1600" b="1" dirty="0">
              <a:solidFill>
                <a:schemeClr val="accent6">
                  <a:lumMod val="50000"/>
                </a:schemeClr>
              </a:solidFill>
            </a:endParaRPr>
          </a:p>
        </p:txBody>
      </p:sp>
      <p:sp>
        <p:nvSpPr>
          <p:cNvPr id="90" name="Прямоугольник 89"/>
          <p:cNvSpPr/>
          <p:nvPr/>
        </p:nvSpPr>
        <p:spPr>
          <a:xfrm>
            <a:off x="5255728" y="6070342"/>
            <a:ext cx="936523" cy="5040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solidFill>
                  <a:schemeClr val="accent6">
                    <a:lumMod val="50000"/>
                  </a:schemeClr>
                </a:solidFill>
              </a:rPr>
              <a:t>2015 год</a:t>
            </a:r>
            <a:endParaRPr lang="ru-RU" sz="1600" b="1" dirty="0">
              <a:solidFill>
                <a:schemeClr val="accent6">
                  <a:lumMod val="50000"/>
                </a:schemeClr>
              </a:solidFill>
            </a:endParaRPr>
          </a:p>
        </p:txBody>
      </p:sp>
      <p:sp>
        <p:nvSpPr>
          <p:cNvPr id="92" name="Rectangle 8"/>
          <p:cNvSpPr>
            <a:spLocks noChangeArrowheads="1"/>
          </p:cNvSpPr>
          <p:nvPr/>
        </p:nvSpPr>
        <p:spPr bwMode="auto">
          <a:xfrm>
            <a:off x="489298" y="-27384"/>
            <a:ext cx="9418290" cy="584775"/>
          </a:xfrm>
          <a:prstGeom prst="rect">
            <a:avLst/>
          </a:prstGeom>
          <a:solidFill>
            <a:schemeClr val="bg1"/>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101" name="Прямоугольник 100"/>
          <p:cNvSpPr/>
          <p:nvPr/>
        </p:nvSpPr>
        <p:spPr>
          <a:xfrm>
            <a:off x="-14759" y="-27384"/>
            <a:ext cx="633952"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2" name="Прямоугольник 101"/>
          <p:cNvSpPr/>
          <p:nvPr/>
        </p:nvSpPr>
        <p:spPr>
          <a:xfrm>
            <a:off x="-14759" y="1"/>
            <a:ext cx="556549"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103" name="TextBox 102"/>
          <p:cNvSpPr txBox="1"/>
          <p:nvPr/>
        </p:nvSpPr>
        <p:spPr>
          <a:xfrm>
            <a:off x="9446551" y="6542422"/>
            <a:ext cx="461037" cy="276999"/>
          </a:xfrm>
          <a:prstGeom prst="rect">
            <a:avLst/>
          </a:prstGeom>
          <a:noFill/>
        </p:spPr>
        <p:txBody>
          <a:bodyPr wrap="square" rtlCol="0">
            <a:spAutoFit/>
          </a:bodyPr>
          <a:lstStyle/>
          <a:p>
            <a:r>
              <a:rPr lang="ru-RU" sz="1200" dirty="0" smtClean="0">
                <a:solidFill>
                  <a:schemeClr val="tx1"/>
                </a:solidFill>
              </a:rPr>
              <a:t>22</a:t>
            </a:r>
            <a:endParaRPr lang="ru-RU" sz="1200" dirty="0">
              <a:solidFill>
                <a:schemeClr val="tx1"/>
              </a:solidFill>
            </a:endParaRPr>
          </a:p>
        </p:txBody>
      </p:sp>
    </p:spTree>
    <p:extLst>
      <p:ext uri="{BB962C8B-B14F-4D97-AF65-F5344CB8AC3E}">
        <p14:creationId xmlns:p14="http://schemas.microsoft.com/office/powerpoint/2010/main" xmlns="" val="2167463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Прямая со стрелкой 48"/>
          <p:cNvCxnSpPr/>
          <p:nvPr/>
        </p:nvCxnSpPr>
        <p:spPr>
          <a:xfrm rot="-4620000">
            <a:off x="6978312" y="2895391"/>
            <a:ext cx="288000" cy="273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descr="C:\Eldar\Рабочий стол\computer_process.png"/>
          <p:cNvPicPr>
            <a:picLocks noChangeAspect="1" noChangeArrowheads="1"/>
          </p:cNvPicPr>
          <p:nvPr/>
        </p:nvPicPr>
        <p:blipFill>
          <a:blip r:embed="rId2" cstate="print"/>
          <a:srcRect/>
          <a:stretch>
            <a:fillRect/>
          </a:stretch>
        </p:blipFill>
        <p:spPr bwMode="auto">
          <a:xfrm>
            <a:off x="2819835" y="3929066"/>
            <a:ext cx="2097488" cy="1935832"/>
          </a:xfrm>
          <a:prstGeom prst="rect">
            <a:avLst/>
          </a:prstGeom>
          <a:noFill/>
        </p:spPr>
      </p:pic>
      <p:sp>
        <p:nvSpPr>
          <p:cNvPr id="14" name="Прямоугольник 13"/>
          <p:cNvSpPr/>
          <p:nvPr/>
        </p:nvSpPr>
        <p:spPr>
          <a:xfrm>
            <a:off x="3159307" y="5720722"/>
            <a:ext cx="1794487" cy="6480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t>2015 год</a:t>
            </a:r>
            <a:endParaRPr lang="ru-RU" sz="1600" b="1" dirty="0"/>
          </a:p>
        </p:txBody>
      </p:sp>
      <p:sp>
        <p:nvSpPr>
          <p:cNvPr id="15" name="Прямоугольник 14"/>
          <p:cNvSpPr/>
          <p:nvPr/>
        </p:nvSpPr>
        <p:spPr>
          <a:xfrm>
            <a:off x="-161417" y="5341404"/>
            <a:ext cx="1395297" cy="6480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chemeClr val="bg1"/>
                </a:solidFill>
              </a:rPr>
              <a:t>6</a:t>
            </a:r>
            <a:r>
              <a:rPr lang="en-US" sz="2000" b="1" dirty="0" smtClean="0">
                <a:solidFill>
                  <a:schemeClr val="bg1"/>
                </a:solidFill>
              </a:rPr>
              <a:t>50</a:t>
            </a:r>
            <a:endParaRPr lang="ru-RU" sz="2000" b="1" dirty="0">
              <a:solidFill>
                <a:schemeClr val="bg1"/>
              </a:solidFill>
            </a:endParaRPr>
          </a:p>
        </p:txBody>
      </p:sp>
      <p:sp>
        <p:nvSpPr>
          <p:cNvPr id="17" name="Прямоугольник 16"/>
          <p:cNvSpPr/>
          <p:nvPr/>
        </p:nvSpPr>
        <p:spPr>
          <a:xfrm>
            <a:off x="3035462" y="4153362"/>
            <a:ext cx="1629360"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3500" b="1" dirty="0" smtClean="0">
                <a:solidFill>
                  <a:srgbClr val="C00000"/>
                </a:solidFill>
              </a:rPr>
              <a:t>95%</a:t>
            </a:r>
            <a:endParaRPr lang="ru-RU" sz="3500" b="1" dirty="0">
              <a:solidFill>
                <a:srgbClr val="C00000"/>
              </a:solidFill>
            </a:endParaRPr>
          </a:p>
        </p:txBody>
      </p:sp>
      <p:sp>
        <p:nvSpPr>
          <p:cNvPr id="18" name="Rectangle 3"/>
          <p:cNvSpPr>
            <a:spLocks noChangeArrowheads="1"/>
          </p:cNvSpPr>
          <p:nvPr/>
        </p:nvSpPr>
        <p:spPr bwMode="auto">
          <a:xfrm>
            <a:off x="5383461" y="4286256"/>
            <a:ext cx="4251603" cy="2327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0340" algn="just">
              <a:spcBef>
                <a:spcPts val="300"/>
              </a:spcBef>
              <a:spcAft>
                <a:spcPts val="300"/>
              </a:spcAft>
            </a:pPr>
            <a:r>
              <a:rPr lang="ru-RU" dirty="0">
                <a:solidFill>
                  <a:schemeClr val="tx1">
                    <a:lumMod val="65000"/>
                    <a:lumOff val="35000"/>
                  </a:schemeClr>
                </a:solidFill>
                <a:latin typeface="Arial"/>
                <a:ea typeface="Arial"/>
                <a:cs typeface="Times New Roman"/>
              </a:rPr>
              <a:t>Р</a:t>
            </a:r>
            <a:r>
              <a:rPr lang="ru-RU" dirty="0" smtClean="0">
                <a:solidFill>
                  <a:schemeClr val="tx1">
                    <a:lumMod val="65000"/>
                    <a:lumOff val="35000"/>
                  </a:schemeClr>
                </a:solidFill>
                <a:latin typeface="Arial"/>
                <a:ea typeface="Arial"/>
                <a:cs typeface="Times New Roman"/>
              </a:rPr>
              <a:t>еализованы </a:t>
            </a:r>
            <a:r>
              <a:rPr lang="ru-RU" dirty="0">
                <a:solidFill>
                  <a:schemeClr val="tx1">
                    <a:lumMod val="65000"/>
                    <a:lumOff val="35000"/>
                  </a:schemeClr>
                </a:solidFill>
                <a:latin typeface="Arial"/>
                <a:ea typeface="Arial"/>
                <a:cs typeface="Times New Roman"/>
              </a:rPr>
              <a:t>все необходимые интеграции информационных систем с компонентами «электронного правительства». Доля интеграций возросла с 57% в 2010 году до 95% в </a:t>
            </a:r>
            <a:r>
              <a:rPr lang="ru-RU" dirty="0" smtClean="0">
                <a:solidFill>
                  <a:schemeClr val="tx1">
                    <a:lumMod val="65000"/>
                    <a:lumOff val="35000"/>
                  </a:schemeClr>
                </a:solidFill>
                <a:latin typeface="Arial"/>
                <a:ea typeface="Arial"/>
                <a:cs typeface="Times New Roman"/>
              </a:rPr>
              <a:t>2015 </a:t>
            </a:r>
            <a:r>
              <a:rPr lang="ru-RU" dirty="0">
                <a:solidFill>
                  <a:schemeClr val="tx1">
                    <a:lumMod val="65000"/>
                    <a:lumOff val="35000"/>
                  </a:schemeClr>
                </a:solidFill>
                <a:latin typeface="Arial"/>
                <a:ea typeface="Arial"/>
                <a:cs typeface="Times New Roman"/>
              </a:rPr>
              <a:t>году. </a:t>
            </a:r>
          </a:p>
        </p:txBody>
      </p:sp>
      <p:pic>
        <p:nvPicPr>
          <p:cNvPr id="2" name="Picture 2" descr="C:\Eldar\Рабочий стол\Rekonstrukcija_zavoda_Kompressor_2_652.png-thumb(652,452,scale).png"/>
          <p:cNvPicPr>
            <a:picLocks noChangeAspect="1" noChangeArrowheads="1"/>
          </p:cNvPicPr>
          <p:nvPr/>
        </p:nvPicPr>
        <p:blipFill>
          <a:blip r:embed="rId3" cstate="print"/>
          <a:srcRect/>
          <a:stretch>
            <a:fillRect/>
          </a:stretch>
        </p:blipFill>
        <p:spPr bwMode="auto">
          <a:xfrm>
            <a:off x="5968069" y="3015796"/>
            <a:ext cx="1170318" cy="637923"/>
          </a:xfrm>
          <a:prstGeom prst="rect">
            <a:avLst/>
          </a:prstGeom>
          <a:noFill/>
        </p:spPr>
      </p:pic>
      <p:pic>
        <p:nvPicPr>
          <p:cNvPr id="19" name="Picture 5" descr="C:\Eldar\Рабочий стол\h4.png"/>
          <p:cNvPicPr>
            <a:picLocks noChangeAspect="1" noChangeArrowheads="1"/>
          </p:cNvPicPr>
          <p:nvPr/>
        </p:nvPicPr>
        <p:blipFill>
          <a:blip r:embed="rId4" cstate="print"/>
          <a:srcRect/>
          <a:stretch>
            <a:fillRect/>
          </a:stretch>
        </p:blipFill>
        <p:spPr bwMode="auto">
          <a:xfrm>
            <a:off x="5968069" y="1431620"/>
            <a:ext cx="1014275" cy="594907"/>
          </a:xfrm>
          <a:prstGeom prst="rect">
            <a:avLst/>
          </a:prstGeom>
          <a:noFill/>
        </p:spPr>
      </p:pic>
      <p:pic>
        <p:nvPicPr>
          <p:cNvPr id="20" name="Picture 2" descr="C:\Eldar\Рабочий стол\Rekonstrukcija_zavoda_Kompressor_2_652.png-thumb(652,452,scale).png"/>
          <p:cNvPicPr>
            <a:picLocks noChangeAspect="1" noChangeArrowheads="1"/>
          </p:cNvPicPr>
          <p:nvPr/>
        </p:nvPicPr>
        <p:blipFill>
          <a:blip r:embed="rId3" cstate="print"/>
          <a:srcRect/>
          <a:stretch>
            <a:fillRect/>
          </a:stretch>
        </p:blipFill>
        <p:spPr bwMode="auto">
          <a:xfrm>
            <a:off x="8386725" y="3015796"/>
            <a:ext cx="1170318" cy="637923"/>
          </a:xfrm>
          <a:prstGeom prst="rect">
            <a:avLst/>
          </a:prstGeom>
          <a:noFill/>
        </p:spPr>
      </p:pic>
      <p:pic>
        <p:nvPicPr>
          <p:cNvPr id="21" name="Picture 5" descr="C:\Eldar\Рабочий стол\h4.png"/>
          <p:cNvPicPr>
            <a:picLocks noChangeAspect="1" noChangeArrowheads="1"/>
          </p:cNvPicPr>
          <p:nvPr/>
        </p:nvPicPr>
        <p:blipFill>
          <a:blip r:embed="rId4" cstate="print"/>
          <a:srcRect/>
          <a:stretch>
            <a:fillRect/>
          </a:stretch>
        </p:blipFill>
        <p:spPr bwMode="auto">
          <a:xfrm>
            <a:off x="8542768" y="1412777"/>
            <a:ext cx="1014275" cy="594907"/>
          </a:xfrm>
          <a:prstGeom prst="rect">
            <a:avLst/>
          </a:prstGeom>
          <a:noFill/>
        </p:spPr>
      </p:pic>
      <p:cxnSp>
        <p:nvCxnSpPr>
          <p:cNvPr id="23" name="Прямая со стрелкой 22"/>
          <p:cNvCxnSpPr/>
          <p:nvPr/>
        </p:nvCxnSpPr>
        <p:spPr>
          <a:xfrm flipH="1">
            <a:off x="6826337" y="2871779"/>
            <a:ext cx="31205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flipV="1">
            <a:off x="6904358" y="2151699"/>
            <a:ext cx="312050" cy="2244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8230718" y="2060848"/>
            <a:ext cx="312050" cy="279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8152662" y="2880163"/>
            <a:ext cx="312050" cy="25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5968069" y="2007683"/>
            <a:ext cx="780212" cy="2880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t>ЦГО</a:t>
            </a:r>
            <a:endParaRPr lang="ru-RU" sz="1500" b="1" dirty="0"/>
          </a:p>
        </p:txBody>
      </p:sp>
      <p:sp>
        <p:nvSpPr>
          <p:cNvPr id="32" name="Прямоугольник 31"/>
          <p:cNvSpPr/>
          <p:nvPr/>
        </p:nvSpPr>
        <p:spPr>
          <a:xfrm>
            <a:off x="8464747" y="2007683"/>
            <a:ext cx="780212" cy="2880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t>ЦГО</a:t>
            </a:r>
            <a:endParaRPr lang="ru-RU" sz="1500" b="1" dirty="0"/>
          </a:p>
        </p:txBody>
      </p:sp>
      <p:sp>
        <p:nvSpPr>
          <p:cNvPr id="33" name="Прямоугольник 32"/>
          <p:cNvSpPr/>
          <p:nvPr/>
        </p:nvSpPr>
        <p:spPr>
          <a:xfrm>
            <a:off x="6124111" y="3591859"/>
            <a:ext cx="780212" cy="2880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t>МИО</a:t>
            </a:r>
            <a:endParaRPr lang="ru-RU" sz="1500" b="1" dirty="0"/>
          </a:p>
        </p:txBody>
      </p:sp>
      <p:sp>
        <p:nvSpPr>
          <p:cNvPr id="34" name="Прямоугольник 33"/>
          <p:cNvSpPr/>
          <p:nvPr/>
        </p:nvSpPr>
        <p:spPr>
          <a:xfrm>
            <a:off x="8542768" y="3591859"/>
            <a:ext cx="780212" cy="2880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t>МИО</a:t>
            </a:r>
            <a:endParaRPr lang="ru-RU" sz="1500" b="1" dirty="0"/>
          </a:p>
        </p:txBody>
      </p:sp>
      <p:cxnSp>
        <p:nvCxnSpPr>
          <p:cNvPr id="35" name="Прямая со стрелкой 34"/>
          <p:cNvCxnSpPr/>
          <p:nvPr/>
        </p:nvCxnSpPr>
        <p:spPr>
          <a:xfrm>
            <a:off x="6826302" y="2223707"/>
            <a:ext cx="312050" cy="25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a:off x="8152697" y="1988840"/>
            <a:ext cx="31205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5812027" y="1340768"/>
            <a:ext cx="1872508" cy="2520280"/>
          </a:xfrm>
          <a:prstGeom prst="rect">
            <a:avLst/>
          </a:prstGeom>
          <a:solidFill>
            <a:schemeClr val="accent2">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Rectangle 3"/>
          <p:cNvSpPr>
            <a:spLocks noChangeArrowheads="1"/>
          </p:cNvSpPr>
          <p:nvPr/>
        </p:nvSpPr>
        <p:spPr bwMode="auto">
          <a:xfrm>
            <a:off x="162695" y="1124745"/>
            <a:ext cx="5149397" cy="2467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0340" algn="just">
              <a:spcBef>
                <a:spcPts val="300"/>
              </a:spcBef>
              <a:spcAft>
                <a:spcPts val="300"/>
              </a:spcAft>
            </a:pPr>
            <a:r>
              <a:rPr lang="ru-RU" dirty="0">
                <a:solidFill>
                  <a:schemeClr val="tx1">
                    <a:lumMod val="65000"/>
                    <a:lumOff val="35000"/>
                  </a:schemeClr>
                </a:solidFill>
                <a:latin typeface="Arial"/>
                <a:ea typeface="Arial"/>
                <a:cs typeface="Times New Roman"/>
              </a:rPr>
              <a:t>За прошедшие </a:t>
            </a:r>
            <a:r>
              <a:rPr lang="ru-RU" dirty="0" smtClean="0">
                <a:solidFill>
                  <a:schemeClr val="tx1">
                    <a:lumMod val="65000"/>
                    <a:lumOff val="35000"/>
                  </a:schemeClr>
                </a:solidFill>
                <a:latin typeface="Arial"/>
                <a:ea typeface="Arial"/>
                <a:cs typeface="Times New Roman"/>
              </a:rPr>
              <a:t>шесть </a:t>
            </a:r>
            <a:r>
              <a:rPr lang="ru-RU" dirty="0">
                <a:solidFill>
                  <a:schemeClr val="tx1">
                    <a:lumMod val="65000"/>
                    <a:lumOff val="35000"/>
                  </a:schemeClr>
                </a:solidFill>
                <a:latin typeface="Arial"/>
                <a:ea typeface="Arial"/>
                <a:cs typeface="Times New Roman"/>
              </a:rPr>
              <a:t>лет государственные органы практически полностью внедрили ключевые компоненты «электронного правительства»: доля электронного документооборота в госорганах повысилась с 32% в 2010 году до </a:t>
            </a:r>
            <a:r>
              <a:rPr lang="ru-RU" dirty="0" smtClean="0">
                <a:solidFill>
                  <a:schemeClr val="tx1">
                    <a:lumMod val="65000"/>
                    <a:lumOff val="35000"/>
                  </a:schemeClr>
                </a:solidFill>
                <a:latin typeface="Arial"/>
                <a:ea typeface="Arial"/>
                <a:cs typeface="Times New Roman"/>
              </a:rPr>
              <a:t>99</a:t>
            </a:r>
            <a:r>
              <a:rPr lang="en-US" dirty="0" smtClean="0">
                <a:solidFill>
                  <a:schemeClr val="tx1">
                    <a:lumMod val="65000"/>
                    <a:lumOff val="35000"/>
                  </a:schemeClr>
                </a:solidFill>
                <a:latin typeface="Arial"/>
                <a:ea typeface="Arial"/>
                <a:cs typeface="Times New Roman"/>
              </a:rPr>
              <a:t>,9</a:t>
            </a:r>
            <a:r>
              <a:rPr lang="ru-RU" dirty="0" smtClean="0">
                <a:solidFill>
                  <a:schemeClr val="tx1">
                    <a:lumMod val="65000"/>
                    <a:lumOff val="35000"/>
                  </a:schemeClr>
                </a:solidFill>
                <a:latin typeface="Arial"/>
                <a:ea typeface="Arial"/>
                <a:cs typeface="Times New Roman"/>
              </a:rPr>
              <a:t>% </a:t>
            </a:r>
            <a:r>
              <a:rPr lang="ru-RU" dirty="0">
                <a:solidFill>
                  <a:schemeClr val="tx1">
                    <a:lumMod val="65000"/>
                    <a:lumOff val="35000"/>
                  </a:schemeClr>
                </a:solidFill>
                <a:latin typeface="Arial"/>
                <a:ea typeface="Arial"/>
                <a:cs typeface="Times New Roman"/>
              </a:rPr>
              <a:t>в </a:t>
            </a:r>
            <a:r>
              <a:rPr lang="ru-RU" dirty="0" smtClean="0">
                <a:solidFill>
                  <a:schemeClr val="tx1">
                    <a:lumMod val="65000"/>
                    <a:lumOff val="35000"/>
                  </a:schemeClr>
                </a:solidFill>
                <a:latin typeface="Arial"/>
                <a:ea typeface="Arial"/>
                <a:cs typeface="Times New Roman"/>
              </a:rPr>
              <a:t>2015 </a:t>
            </a:r>
            <a:r>
              <a:rPr lang="ru-RU" dirty="0">
                <a:solidFill>
                  <a:schemeClr val="tx1">
                    <a:lumMod val="65000"/>
                    <a:lumOff val="35000"/>
                  </a:schemeClr>
                </a:solidFill>
                <a:latin typeface="Arial"/>
                <a:ea typeface="Arial"/>
                <a:cs typeface="Times New Roman"/>
              </a:rPr>
              <a:t>году</a:t>
            </a:r>
          </a:p>
        </p:txBody>
      </p:sp>
      <p:sp>
        <p:nvSpPr>
          <p:cNvPr id="42" name="Прямоугольник 41"/>
          <p:cNvSpPr/>
          <p:nvPr/>
        </p:nvSpPr>
        <p:spPr>
          <a:xfrm>
            <a:off x="5968069" y="980728"/>
            <a:ext cx="1404381" cy="2880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solidFill>
                  <a:schemeClr val="accent2">
                    <a:lumMod val="75000"/>
                  </a:schemeClr>
                </a:solidFill>
              </a:rPr>
              <a:t>2010 год</a:t>
            </a:r>
            <a:endParaRPr lang="ru-RU" sz="1500" b="1" dirty="0">
              <a:solidFill>
                <a:schemeClr val="accent2">
                  <a:lumMod val="75000"/>
                </a:schemeClr>
              </a:solidFill>
            </a:endParaRPr>
          </a:p>
        </p:txBody>
      </p:sp>
      <p:sp>
        <p:nvSpPr>
          <p:cNvPr id="43" name="Прямоугольник 42"/>
          <p:cNvSpPr/>
          <p:nvPr/>
        </p:nvSpPr>
        <p:spPr>
          <a:xfrm>
            <a:off x="8230683" y="980728"/>
            <a:ext cx="1404381" cy="2880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solidFill>
                  <a:srgbClr val="00B050"/>
                </a:solidFill>
              </a:rPr>
              <a:t>2015 год</a:t>
            </a:r>
            <a:endParaRPr lang="ru-RU" sz="1500" b="1" dirty="0">
              <a:solidFill>
                <a:srgbClr val="00B050"/>
              </a:solidFill>
            </a:endParaRPr>
          </a:p>
        </p:txBody>
      </p:sp>
      <p:sp>
        <p:nvSpPr>
          <p:cNvPr id="44" name="Прямоугольник 43"/>
          <p:cNvSpPr/>
          <p:nvPr/>
        </p:nvSpPr>
        <p:spPr>
          <a:xfrm>
            <a:off x="6046091" y="2420888"/>
            <a:ext cx="1092296" cy="432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200" b="1" dirty="0" smtClean="0">
                <a:solidFill>
                  <a:srgbClr val="C00000"/>
                </a:solidFill>
              </a:rPr>
              <a:t>32%</a:t>
            </a:r>
            <a:endParaRPr lang="ru-RU" sz="2200" b="1" dirty="0">
              <a:solidFill>
                <a:srgbClr val="C00000"/>
              </a:solidFill>
            </a:endParaRPr>
          </a:p>
        </p:txBody>
      </p:sp>
      <p:sp>
        <p:nvSpPr>
          <p:cNvPr id="45" name="Прямоугольник 44"/>
          <p:cNvSpPr/>
          <p:nvPr/>
        </p:nvSpPr>
        <p:spPr>
          <a:xfrm>
            <a:off x="8386726" y="2420888"/>
            <a:ext cx="1092296" cy="432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200" b="1" dirty="0" smtClean="0">
                <a:solidFill>
                  <a:srgbClr val="00B050"/>
                </a:solidFill>
              </a:rPr>
              <a:t>99%</a:t>
            </a:r>
            <a:endParaRPr lang="ru-RU" sz="2200" b="1" dirty="0">
              <a:solidFill>
                <a:srgbClr val="00B050"/>
              </a:solidFill>
            </a:endParaRPr>
          </a:p>
        </p:txBody>
      </p:sp>
      <p:pic>
        <p:nvPicPr>
          <p:cNvPr id="37" name="Picture 2" descr="C:\Eldar\Рабочий стол\computer_process.png"/>
          <p:cNvPicPr>
            <a:picLocks noChangeAspect="1" noChangeArrowheads="1"/>
          </p:cNvPicPr>
          <p:nvPr/>
        </p:nvPicPr>
        <p:blipFill>
          <a:blip r:embed="rId2" cstate="print"/>
          <a:srcRect/>
          <a:stretch>
            <a:fillRect/>
          </a:stretch>
        </p:blipFill>
        <p:spPr bwMode="auto">
          <a:xfrm>
            <a:off x="629600" y="4043180"/>
            <a:ext cx="1761241" cy="1625500"/>
          </a:xfrm>
          <a:prstGeom prst="rect">
            <a:avLst/>
          </a:prstGeom>
          <a:noFill/>
        </p:spPr>
      </p:pic>
      <p:sp>
        <p:nvSpPr>
          <p:cNvPr id="39" name="Прямоугольник 38"/>
          <p:cNvSpPr/>
          <p:nvPr/>
        </p:nvSpPr>
        <p:spPr>
          <a:xfrm>
            <a:off x="733448" y="5720722"/>
            <a:ext cx="1794487" cy="6480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t>201</a:t>
            </a:r>
            <a:r>
              <a:rPr lang="ru-RU" sz="1600" b="1" dirty="0"/>
              <a:t>0</a:t>
            </a:r>
            <a:r>
              <a:rPr lang="ru-RU" sz="1600" b="1" dirty="0" smtClean="0"/>
              <a:t> год</a:t>
            </a:r>
            <a:endParaRPr lang="ru-RU" sz="1600" b="1" dirty="0"/>
          </a:p>
        </p:txBody>
      </p:sp>
      <p:sp>
        <p:nvSpPr>
          <p:cNvPr id="46" name="Прямоугольник 45"/>
          <p:cNvSpPr/>
          <p:nvPr/>
        </p:nvSpPr>
        <p:spPr>
          <a:xfrm>
            <a:off x="688283" y="4208856"/>
            <a:ext cx="1551339"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500" b="1" dirty="0" smtClean="0">
                <a:solidFill>
                  <a:schemeClr val="accent6">
                    <a:lumMod val="75000"/>
                  </a:schemeClr>
                </a:solidFill>
              </a:rPr>
              <a:t>57%</a:t>
            </a:r>
            <a:endParaRPr lang="ru-RU" sz="2500" b="1" dirty="0">
              <a:solidFill>
                <a:schemeClr val="accent6">
                  <a:lumMod val="75000"/>
                </a:schemeClr>
              </a:solidFill>
            </a:endParaRPr>
          </a:p>
        </p:txBody>
      </p:sp>
      <p:cxnSp>
        <p:nvCxnSpPr>
          <p:cNvPr id="48" name="Прямая со стрелкой 47"/>
          <p:cNvCxnSpPr/>
          <p:nvPr/>
        </p:nvCxnSpPr>
        <p:spPr>
          <a:xfrm rot="-10800000">
            <a:off x="8074641" y="2943787"/>
            <a:ext cx="312050" cy="25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22138" y="2295716"/>
            <a:ext cx="891102" cy="55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Rectangle 8"/>
          <p:cNvSpPr>
            <a:spLocks noChangeArrowheads="1"/>
          </p:cNvSpPr>
          <p:nvPr/>
        </p:nvSpPr>
        <p:spPr bwMode="auto">
          <a:xfrm>
            <a:off x="489298" y="-27384"/>
            <a:ext cx="9418290" cy="584775"/>
          </a:xfrm>
          <a:prstGeom prst="rect">
            <a:avLst/>
          </a:prstGeom>
          <a:solidFill>
            <a:schemeClr val="bg1"/>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47" name="Прямоугольник 46"/>
          <p:cNvSpPr/>
          <p:nvPr/>
        </p:nvSpPr>
        <p:spPr>
          <a:xfrm>
            <a:off x="-14759" y="-27384"/>
            <a:ext cx="633952"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0" name="Прямоугольник 49"/>
          <p:cNvSpPr/>
          <p:nvPr/>
        </p:nvSpPr>
        <p:spPr>
          <a:xfrm>
            <a:off x="-14759" y="1"/>
            <a:ext cx="556549"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51" name="TextBox 50"/>
          <p:cNvSpPr txBox="1"/>
          <p:nvPr/>
        </p:nvSpPr>
        <p:spPr>
          <a:xfrm>
            <a:off x="9446551" y="6542422"/>
            <a:ext cx="461037" cy="276999"/>
          </a:xfrm>
          <a:prstGeom prst="rect">
            <a:avLst/>
          </a:prstGeom>
          <a:noFill/>
        </p:spPr>
        <p:txBody>
          <a:bodyPr wrap="square" rtlCol="0">
            <a:spAutoFit/>
          </a:bodyPr>
          <a:lstStyle/>
          <a:p>
            <a:r>
              <a:rPr lang="ru-RU" sz="1200" dirty="0" smtClean="0">
                <a:solidFill>
                  <a:schemeClr val="tx1"/>
                </a:solidFill>
              </a:rPr>
              <a:t>23</a:t>
            </a:r>
            <a:endParaRPr lang="ru-RU" sz="1200" dirty="0">
              <a:solidFill>
                <a:schemeClr val="tx1"/>
              </a:solidFill>
            </a:endParaRPr>
          </a:p>
        </p:txBody>
      </p:sp>
    </p:spTree>
    <p:extLst>
      <p:ext uri="{BB962C8B-B14F-4D97-AF65-F5344CB8AC3E}">
        <p14:creationId xmlns:p14="http://schemas.microsoft.com/office/powerpoint/2010/main" xmlns="" val="472922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94503" y="5085184"/>
            <a:ext cx="9518583" cy="17281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90170" algn="just">
              <a:lnSpc>
                <a:spcPct val="115000"/>
              </a:lnSpc>
              <a:spcAft>
                <a:spcPts val="1200"/>
              </a:spcAft>
            </a:pPr>
            <a:r>
              <a:rPr lang="ru-RU" sz="1600" dirty="0" smtClean="0">
                <a:solidFill>
                  <a:schemeClr val="tx1">
                    <a:lumMod val="75000"/>
                    <a:lumOff val="25000"/>
                  </a:schemeClr>
                </a:solidFill>
                <a:latin typeface="Arial"/>
                <a:ea typeface="Arial"/>
                <a:cs typeface="Times New Roman"/>
              </a:rPr>
              <a:t>За 6-летний период проведения оценки отмечается увеличение доли среднеэффективных госорганов </a:t>
            </a:r>
            <a:r>
              <a:rPr lang="ru-RU" sz="1600" b="1" dirty="0" smtClean="0">
                <a:solidFill>
                  <a:schemeClr val="tx1">
                    <a:lumMod val="75000"/>
                    <a:lumOff val="25000"/>
                  </a:schemeClr>
                </a:solidFill>
                <a:latin typeface="Arial"/>
                <a:ea typeface="Arial"/>
                <a:cs typeface="Times New Roman"/>
              </a:rPr>
              <a:t>в </a:t>
            </a:r>
            <a:r>
              <a:rPr lang="ru-RU" sz="1600" b="1" dirty="0">
                <a:solidFill>
                  <a:schemeClr val="tx1">
                    <a:lumMod val="75000"/>
                    <a:lumOff val="25000"/>
                  </a:schemeClr>
                </a:solidFill>
                <a:latin typeface="Arial"/>
                <a:ea typeface="Arial"/>
                <a:cs typeface="Times New Roman"/>
              </a:rPr>
              <a:t>9</a:t>
            </a:r>
            <a:r>
              <a:rPr lang="ru-RU" sz="1600" b="1" dirty="0" smtClean="0">
                <a:solidFill>
                  <a:schemeClr val="tx1">
                    <a:lumMod val="75000"/>
                    <a:lumOff val="25000"/>
                  </a:schemeClr>
                </a:solidFill>
                <a:latin typeface="Arial"/>
                <a:ea typeface="Arial"/>
                <a:cs typeface="Times New Roman"/>
              </a:rPr>
              <a:t> раз</a:t>
            </a:r>
            <a:r>
              <a:rPr lang="ru-RU" sz="1600" dirty="0" smtClean="0">
                <a:solidFill>
                  <a:schemeClr val="tx1">
                    <a:lumMod val="75000"/>
                    <a:lumOff val="25000"/>
                  </a:schemeClr>
                </a:solidFill>
                <a:latin typeface="Arial"/>
                <a:ea typeface="Arial"/>
                <a:cs typeface="Times New Roman"/>
              </a:rPr>
              <a:t>.</a:t>
            </a:r>
          </a:p>
          <a:p>
            <a:pPr marL="90170" algn="just">
              <a:lnSpc>
                <a:spcPct val="115000"/>
              </a:lnSpc>
              <a:spcAft>
                <a:spcPts val="0"/>
              </a:spcAft>
            </a:pPr>
            <a:r>
              <a:rPr lang="ru-RU" sz="1600" dirty="0" smtClean="0">
                <a:solidFill>
                  <a:schemeClr val="tx1">
                    <a:lumMod val="75000"/>
                    <a:lumOff val="25000"/>
                  </a:schemeClr>
                </a:solidFill>
                <a:latin typeface="Arial"/>
                <a:ea typeface="Arial"/>
                <a:cs typeface="Times New Roman"/>
              </a:rPr>
              <a:t>Также значительно снижена доля низкоэффективных (</a:t>
            </a:r>
            <a:r>
              <a:rPr lang="ru-RU" sz="1600" b="1" dirty="0" smtClean="0">
                <a:solidFill>
                  <a:schemeClr val="tx1">
                    <a:lumMod val="75000"/>
                    <a:lumOff val="25000"/>
                  </a:schemeClr>
                </a:solidFill>
                <a:latin typeface="Arial"/>
                <a:ea typeface="Arial"/>
                <a:cs typeface="Times New Roman"/>
              </a:rPr>
              <a:t>в 3 раза</a:t>
            </a:r>
            <a:r>
              <a:rPr lang="ru-RU" sz="1600" dirty="0" smtClean="0">
                <a:solidFill>
                  <a:schemeClr val="tx1">
                    <a:lumMod val="75000"/>
                    <a:lumOff val="25000"/>
                  </a:schemeClr>
                </a:solidFill>
                <a:latin typeface="Arial"/>
                <a:ea typeface="Arial"/>
                <a:cs typeface="Times New Roman"/>
              </a:rPr>
              <a:t>) и неэффективных госорганов: ни один госорган </a:t>
            </a:r>
            <a:r>
              <a:rPr lang="ru-RU" sz="1600" b="1" dirty="0" smtClean="0">
                <a:solidFill>
                  <a:schemeClr val="tx1">
                    <a:lumMod val="75000"/>
                    <a:lumOff val="25000"/>
                  </a:schemeClr>
                </a:solidFill>
                <a:latin typeface="Arial"/>
                <a:ea typeface="Arial"/>
                <a:cs typeface="Times New Roman"/>
              </a:rPr>
              <a:t>не показал</a:t>
            </a:r>
            <a:r>
              <a:rPr lang="ru-RU" sz="1600" dirty="0" smtClean="0">
                <a:solidFill>
                  <a:schemeClr val="tx1">
                    <a:lumMod val="75000"/>
                    <a:lumOff val="25000"/>
                  </a:schemeClr>
                </a:solidFill>
                <a:latin typeface="Arial"/>
                <a:ea typeface="Arial"/>
                <a:cs typeface="Times New Roman"/>
              </a:rPr>
              <a:t> неэффективный результат.</a:t>
            </a:r>
            <a:endParaRPr lang="ru-RU" sz="1600" dirty="0">
              <a:solidFill>
                <a:schemeClr val="tx1">
                  <a:lumMod val="75000"/>
                  <a:lumOff val="25000"/>
                </a:schemeClr>
              </a:solidFill>
              <a:latin typeface="Arial"/>
              <a:ea typeface="Arial"/>
              <a:cs typeface="Times New Roman"/>
            </a:endParaRPr>
          </a:p>
        </p:txBody>
      </p:sp>
      <p:sp>
        <p:nvSpPr>
          <p:cNvPr id="9" name="Овал 8"/>
          <p:cNvSpPr/>
          <p:nvPr/>
        </p:nvSpPr>
        <p:spPr>
          <a:xfrm>
            <a:off x="116481" y="1484784"/>
            <a:ext cx="2496400" cy="2304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b="1" dirty="0" smtClean="0"/>
              <a:t>90%</a:t>
            </a:r>
            <a:endParaRPr lang="ru-RU" sz="3800" b="1" dirty="0"/>
          </a:p>
        </p:txBody>
      </p:sp>
      <p:sp>
        <p:nvSpPr>
          <p:cNvPr id="10" name="Овал 9"/>
          <p:cNvSpPr/>
          <p:nvPr/>
        </p:nvSpPr>
        <p:spPr>
          <a:xfrm>
            <a:off x="2613159" y="1484784"/>
            <a:ext cx="1170188" cy="10800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sp>
        <p:nvSpPr>
          <p:cNvPr id="11" name="Овал 10"/>
          <p:cNvSpPr/>
          <p:nvPr/>
        </p:nvSpPr>
        <p:spPr>
          <a:xfrm>
            <a:off x="2925243" y="2852936"/>
            <a:ext cx="897144" cy="828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p>
        </p:txBody>
      </p:sp>
      <p:sp>
        <p:nvSpPr>
          <p:cNvPr id="12" name="Прямоугольник 11"/>
          <p:cNvSpPr/>
          <p:nvPr/>
        </p:nvSpPr>
        <p:spPr>
          <a:xfrm>
            <a:off x="1208778" y="857232"/>
            <a:ext cx="2262614" cy="5040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200" b="1" dirty="0" smtClean="0"/>
              <a:t>2010 год</a:t>
            </a:r>
            <a:endParaRPr lang="ru-RU" sz="2200" b="1" dirty="0"/>
          </a:p>
        </p:txBody>
      </p:sp>
      <p:sp>
        <p:nvSpPr>
          <p:cNvPr id="13" name="Овал 12"/>
          <p:cNvSpPr/>
          <p:nvPr/>
        </p:nvSpPr>
        <p:spPr>
          <a:xfrm>
            <a:off x="6046091" y="2204864"/>
            <a:ext cx="1560423" cy="129614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t>32%</a:t>
            </a:r>
            <a:endParaRPr lang="ru-RU" sz="3000" b="1" dirty="0"/>
          </a:p>
        </p:txBody>
      </p:sp>
      <p:sp>
        <p:nvSpPr>
          <p:cNvPr id="14" name="Овал 13"/>
          <p:cNvSpPr/>
          <p:nvPr/>
        </p:nvSpPr>
        <p:spPr>
          <a:xfrm>
            <a:off x="7918598" y="1484784"/>
            <a:ext cx="1755247" cy="1764196"/>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bg1"/>
                </a:solidFill>
              </a:rPr>
              <a:t>68%</a:t>
            </a:r>
            <a:endParaRPr lang="ru-RU" sz="4000" b="1" dirty="0">
              <a:solidFill>
                <a:schemeClr val="bg1"/>
              </a:solidFill>
            </a:endParaRPr>
          </a:p>
        </p:txBody>
      </p:sp>
      <p:sp>
        <p:nvSpPr>
          <p:cNvPr id="15" name="Прямоугольник 14"/>
          <p:cNvSpPr/>
          <p:nvPr/>
        </p:nvSpPr>
        <p:spPr>
          <a:xfrm>
            <a:off x="2457117" y="1772816"/>
            <a:ext cx="1482402" cy="5040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500" b="1" dirty="0" smtClean="0">
                <a:solidFill>
                  <a:schemeClr val="bg1"/>
                </a:solidFill>
              </a:rPr>
              <a:t>7,5%</a:t>
            </a:r>
            <a:endParaRPr lang="ru-RU" sz="2500" b="1" dirty="0">
              <a:solidFill>
                <a:schemeClr val="bg1"/>
              </a:solidFill>
            </a:endParaRPr>
          </a:p>
        </p:txBody>
      </p:sp>
      <p:sp>
        <p:nvSpPr>
          <p:cNvPr id="16" name="Прямоугольник 15"/>
          <p:cNvSpPr/>
          <p:nvPr/>
        </p:nvSpPr>
        <p:spPr>
          <a:xfrm>
            <a:off x="2613159" y="2996952"/>
            <a:ext cx="1482402" cy="5040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chemeClr val="bg1"/>
                </a:solidFill>
              </a:rPr>
              <a:t>2,5%</a:t>
            </a:r>
            <a:endParaRPr lang="ru-RU" sz="2000" b="1" dirty="0">
              <a:solidFill>
                <a:schemeClr val="bg1"/>
              </a:solidFill>
            </a:endParaRPr>
          </a:p>
        </p:txBody>
      </p:sp>
      <p:sp>
        <p:nvSpPr>
          <p:cNvPr id="17" name="Прямоугольник 16"/>
          <p:cNvSpPr/>
          <p:nvPr/>
        </p:nvSpPr>
        <p:spPr>
          <a:xfrm>
            <a:off x="6670260" y="857232"/>
            <a:ext cx="2262614" cy="5040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200" b="1" dirty="0" smtClean="0"/>
              <a:t>2015 год</a:t>
            </a:r>
            <a:endParaRPr lang="ru-RU" sz="2200" b="1" dirty="0"/>
          </a:p>
        </p:txBody>
      </p:sp>
      <p:graphicFrame>
        <p:nvGraphicFramePr>
          <p:cNvPr id="18" name="Таблица 17"/>
          <p:cNvGraphicFramePr>
            <a:graphicFrameLocks noGrp="1"/>
          </p:cNvGraphicFramePr>
          <p:nvPr/>
        </p:nvGraphicFramePr>
        <p:xfrm>
          <a:off x="428566" y="4221088"/>
          <a:ext cx="9284523" cy="822960"/>
        </p:xfrm>
        <a:graphic>
          <a:graphicData uri="http://schemas.openxmlformats.org/drawingml/2006/table">
            <a:tbl>
              <a:tblPr firstRow="1" bandRow="1">
                <a:tableStyleId>{5940675A-B579-460E-94D1-54222C63F5DA}</a:tableStyleId>
              </a:tblPr>
              <a:tblGrid>
                <a:gridCol w="780212"/>
                <a:gridCol w="2574699"/>
                <a:gridCol w="780212"/>
                <a:gridCol w="2496678"/>
                <a:gridCol w="702191"/>
                <a:gridCol w="1950531"/>
              </a:tblGrid>
              <a:tr h="370840">
                <a:tc>
                  <a:txBody>
                    <a:bodyPr/>
                    <a:lstStyle/>
                    <a:p>
                      <a:endParaRPr lang="ru-RU" dirty="0"/>
                    </a:p>
                  </a:txBody>
                  <a:tcPr marL="99076" marR="9907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600" dirty="0" err="1" smtClean="0"/>
                        <a:t>среднеэффективные</a:t>
                      </a:r>
                      <a:endParaRPr lang="ru-RU" sz="1600" dirty="0" smtClean="0"/>
                    </a:p>
                    <a:p>
                      <a:r>
                        <a:rPr lang="ru-RU" sz="1600" dirty="0" smtClean="0"/>
                        <a:t>(от</a:t>
                      </a:r>
                      <a:r>
                        <a:rPr lang="ru-RU" sz="1600" baseline="0" dirty="0" smtClean="0"/>
                        <a:t> 70 до 90 баллов)</a:t>
                      </a:r>
                      <a:endParaRPr lang="ru-RU" sz="1600" dirty="0"/>
                    </a:p>
                  </a:txBody>
                  <a:tcPr marL="99076" marR="9907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marL="99076" marR="9907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600" dirty="0" smtClean="0"/>
                        <a:t>низкоэффективные              (от 70 до 50 баллов)</a:t>
                      </a:r>
                      <a:endParaRPr lang="ru-RU" sz="1600" dirty="0"/>
                    </a:p>
                  </a:txBody>
                  <a:tcPr marL="99076" marR="9907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marL="99076" marR="9907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ru-RU" sz="1600" dirty="0" smtClean="0"/>
                        <a:t>неэффективные</a:t>
                      </a:r>
                    </a:p>
                    <a:p>
                      <a:r>
                        <a:rPr lang="ru-RU" sz="1600" dirty="0" smtClean="0"/>
                        <a:t>(менее 50 баллов)</a:t>
                      </a:r>
                      <a:endParaRPr lang="ru-RU" sz="1600" dirty="0"/>
                    </a:p>
                  </a:txBody>
                  <a:tcPr marL="99076" marR="9907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9" name="Стрелка вправо 18"/>
          <p:cNvSpPr/>
          <p:nvPr/>
        </p:nvSpPr>
        <p:spPr>
          <a:xfrm>
            <a:off x="4329624" y="2420888"/>
            <a:ext cx="1170318" cy="43204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45663" y="4257152"/>
            <a:ext cx="585094"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900573" y="4257152"/>
            <a:ext cx="585094"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7099441" y="4257152"/>
            <a:ext cx="585094" cy="54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Rectangle 8"/>
          <p:cNvSpPr>
            <a:spLocks noChangeArrowheads="1"/>
          </p:cNvSpPr>
          <p:nvPr/>
        </p:nvSpPr>
        <p:spPr bwMode="auto">
          <a:xfrm>
            <a:off x="489298" y="-27384"/>
            <a:ext cx="9418290" cy="584775"/>
          </a:xfrm>
          <a:prstGeom prst="rect">
            <a:avLst/>
          </a:prstGeom>
          <a:solidFill>
            <a:schemeClr val="bg1"/>
          </a:solid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24" name="Прямоугольник 23"/>
          <p:cNvSpPr/>
          <p:nvPr/>
        </p:nvSpPr>
        <p:spPr>
          <a:xfrm>
            <a:off x="-14759" y="-27384"/>
            <a:ext cx="633952"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Прямоугольник 24"/>
          <p:cNvSpPr/>
          <p:nvPr/>
        </p:nvSpPr>
        <p:spPr>
          <a:xfrm>
            <a:off x="-14759" y="1"/>
            <a:ext cx="556549"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26" name="TextBox 25"/>
          <p:cNvSpPr txBox="1"/>
          <p:nvPr/>
        </p:nvSpPr>
        <p:spPr>
          <a:xfrm>
            <a:off x="9446551" y="6542422"/>
            <a:ext cx="461037" cy="276999"/>
          </a:xfrm>
          <a:prstGeom prst="rect">
            <a:avLst/>
          </a:prstGeom>
          <a:noFill/>
        </p:spPr>
        <p:txBody>
          <a:bodyPr wrap="square" rtlCol="0">
            <a:spAutoFit/>
          </a:bodyPr>
          <a:lstStyle/>
          <a:p>
            <a:r>
              <a:rPr lang="ru-RU" sz="1200" dirty="0" smtClean="0">
                <a:solidFill>
                  <a:schemeClr val="tx1"/>
                </a:solidFill>
              </a:rPr>
              <a:t>24</a:t>
            </a:r>
            <a:endParaRPr lang="ru-RU" sz="1200" dirty="0">
              <a:solidFill>
                <a:schemeClr val="tx1"/>
              </a:solidFill>
            </a:endParaRPr>
          </a:p>
        </p:txBody>
      </p:sp>
    </p:spTree>
    <p:extLst>
      <p:ext uri="{BB962C8B-B14F-4D97-AF65-F5344CB8AC3E}">
        <p14:creationId xmlns:p14="http://schemas.microsoft.com/office/powerpoint/2010/main" xmlns="" val="1554629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p:nvPr/>
        </p:nvGrpSpPr>
        <p:grpSpPr>
          <a:xfrm>
            <a:off x="116482" y="908721"/>
            <a:ext cx="9674625" cy="5471163"/>
            <a:chOff x="107504" y="1568809"/>
            <a:chExt cx="8928992" cy="3342742"/>
          </a:xfrm>
        </p:grpSpPr>
        <p:sp>
          <p:nvSpPr>
            <p:cNvPr id="30" name="Прямоугольник 29"/>
            <p:cNvSpPr/>
            <p:nvPr/>
          </p:nvSpPr>
          <p:spPr>
            <a:xfrm>
              <a:off x="234718" y="1671190"/>
              <a:ext cx="2753105" cy="614801"/>
            </a:xfrm>
            <a:prstGeom prst="rect">
              <a:avLst/>
            </a:prstGeom>
            <a:solidFill>
              <a:srgbClr val="C6F1FE"/>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Arial" pitchFamily="34" charset="0"/>
                  <a:cs typeface="Arial" pitchFamily="34" charset="0"/>
                </a:rPr>
                <a:t>Достижение стратегических целей и показателей бюджетных программ</a:t>
              </a:r>
              <a:endParaRPr lang="ru-RU" sz="1600" b="1" dirty="0">
                <a:solidFill>
                  <a:schemeClr val="tx1"/>
                </a:solidFill>
                <a:latin typeface="Arial" pitchFamily="34" charset="0"/>
                <a:cs typeface="Arial" pitchFamily="34" charset="0"/>
              </a:endParaRPr>
            </a:p>
          </p:txBody>
        </p:sp>
        <p:sp>
          <p:nvSpPr>
            <p:cNvPr id="31" name="Прямоугольник 30"/>
            <p:cNvSpPr/>
            <p:nvPr/>
          </p:nvSpPr>
          <p:spPr>
            <a:xfrm>
              <a:off x="6228184" y="1671191"/>
              <a:ext cx="2753106" cy="614800"/>
            </a:xfrm>
            <a:prstGeom prst="rect">
              <a:avLst/>
            </a:prstGeom>
            <a:solidFill>
              <a:srgbClr val="C6F1FE"/>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Arial" pitchFamily="34" charset="0"/>
                  <a:cs typeface="Arial" pitchFamily="34" charset="0"/>
                </a:rPr>
                <a:t>Организационное </a:t>
              </a:r>
              <a:r>
                <a:rPr lang="ru-RU" sz="1600" b="1" dirty="0" smtClean="0">
                  <a:solidFill>
                    <a:schemeClr val="tx1"/>
                  </a:solidFill>
                  <a:latin typeface="Arial" pitchFamily="34" charset="0"/>
                  <a:cs typeface="Arial" pitchFamily="34" charset="0"/>
                </a:rPr>
                <a:t>развитие</a:t>
              </a:r>
              <a:endParaRPr lang="ru-RU" sz="1600" b="1" dirty="0">
                <a:solidFill>
                  <a:schemeClr val="tx1"/>
                </a:solidFill>
                <a:latin typeface="Arial" pitchFamily="34" charset="0"/>
                <a:cs typeface="Arial" pitchFamily="34" charset="0"/>
              </a:endParaRPr>
            </a:p>
          </p:txBody>
        </p:sp>
        <p:sp>
          <p:nvSpPr>
            <p:cNvPr id="32" name="Прямоугольник 31"/>
            <p:cNvSpPr/>
            <p:nvPr/>
          </p:nvSpPr>
          <p:spPr>
            <a:xfrm>
              <a:off x="3331062" y="1671191"/>
              <a:ext cx="2610984" cy="606771"/>
            </a:xfrm>
            <a:prstGeom prst="rect">
              <a:avLst/>
            </a:prstGeom>
            <a:solidFill>
              <a:srgbClr val="C6F1FE"/>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Arial" pitchFamily="34" charset="0"/>
                  <a:cs typeface="Arial" pitchFamily="34" charset="0"/>
                </a:rPr>
                <a:t>Взаимодействие </a:t>
              </a:r>
              <a:r>
                <a:rPr lang="en-US" sz="1600" b="1" dirty="0" smtClean="0">
                  <a:solidFill>
                    <a:schemeClr val="tx1"/>
                  </a:solidFill>
                  <a:latin typeface="Arial" pitchFamily="34" charset="0"/>
                  <a:cs typeface="Arial" pitchFamily="34" charset="0"/>
                </a:rPr>
                <a:t>                  </a:t>
              </a:r>
              <a:r>
                <a:rPr lang="ru-RU" sz="1600" b="1" dirty="0" smtClean="0">
                  <a:solidFill>
                    <a:schemeClr val="tx1"/>
                  </a:solidFill>
                  <a:latin typeface="Arial" pitchFamily="34" charset="0"/>
                  <a:cs typeface="Arial" pitchFamily="34" charset="0"/>
                </a:rPr>
                <a:t>с гражданами</a:t>
              </a:r>
              <a:r>
                <a:rPr lang="en-US" sz="1600" b="1" dirty="0" smtClean="0">
                  <a:solidFill>
                    <a:schemeClr val="tx1"/>
                  </a:solidFill>
                  <a:latin typeface="Arial" pitchFamily="34" charset="0"/>
                  <a:cs typeface="Arial" pitchFamily="34" charset="0"/>
                </a:rPr>
                <a:t> </a:t>
              </a:r>
              <a:endParaRPr lang="ru-RU" sz="1600" b="1" dirty="0">
                <a:solidFill>
                  <a:schemeClr val="tx1"/>
                </a:solidFill>
                <a:latin typeface="Arial" pitchFamily="34" charset="0"/>
                <a:cs typeface="Arial" pitchFamily="34" charset="0"/>
              </a:endParaRPr>
            </a:p>
          </p:txBody>
        </p:sp>
        <p:sp>
          <p:nvSpPr>
            <p:cNvPr id="3" name="Прямоугольник 2"/>
            <p:cNvSpPr/>
            <p:nvPr/>
          </p:nvSpPr>
          <p:spPr>
            <a:xfrm>
              <a:off x="234719" y="2385039"/>
              <a:ext cx="2753106" cy="77769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itchFamily="34" charset="0"/>
                </a:rPr>
                <a:t>Достижение стратегических целей и реализация бюджетных программ</a:t>
              </a:r>
              <a:br>
                <a:rPr lang="ru-RU" sz="1500" dirty="0" smtClean="0">
                  <a:solidFill>
                    <a:schemeClr val="tx1"/>
                  </a:solidFill>
                  <a:latin typeface="Arial" panose="020B0604020202020204" pitchFamily="34" charset="0"/>
                  <a:cs typeface="Arial" pitchFamily="34" charset="0"/>
                </a:rPr>
              </a:br>
              <a:r>
                <a:rPr lang="ru-RU" sz="1500" dirty="0" smtClean="0">
                  <a:solidFill>
                    <a:schemeClr val="tx1"/>
                  </a:solidFill>
                  <a:latin typeface="Arial" panose="020B0604020202020204" pitchFamily="34" charset="0"/>
                  <a:cs typeface="Arial" pitchFamily="34" charset="0"/>
                </a:rPr>
                <a:t>на основе СП/ПРТ и БП </a:t>
              </a:r>
              <a:r>
                <a:rPr lang="ru-RU" sz="1500" b="1" dirty="0" smtClean="0">
                  <a:solidFill>
                    <a:schemeClr val="tx1"/>
                  </a:solidFill>
                  <a:latin typeface="Arial" panose="020B0604020202020204" pitchFamily="34" charset="0"/>
                  <a:cs typeface="Arial" pitchFamily="34" charset="0"/>
                </a:rPr>
                <a:t>(100%)</a:t>
              </a:r>
              <a:endParaRPr lang="ru-RU" sz="1500" b="1" dirty="0">
                <a:solidFill>
                  <a:schemeClr val="tx1"/>
                </a:solidFill>
                <a:latin typeface="Arial" pitchFamily="34" charset="0"/>
                <a:cs typeface="Arial" pitchFamily="34" charset="0"/>
              </a:endParaRPr>
            </a:p>
          </p:txBody>
        </p:sp>
        <p:sp>
          <p:nvSpPr>
            <p:cNvPr id="17" name="Прямоугольник 16"/>
            <p:cNvSpPr/>
            <p:nvPr/>
          </p:nvSpPr>
          <p:spPr>
            <a:xfrm>
              <a:off x="6228184" y="2372205"/>
              <a:ext cx="2753107" cy="556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itchFamily="34" charset="0"/>
                </a:rPr>
                <a:t>Управление человеческими ресурсами</a:t>
              </a:r>
            </a:p>
            <a:p>
              <a:pPr algn="ctr"/>
              <a:r>
                <a:rPr lang="ru-RU" sz="1500" dirty="0" smtClean="0">
                  <a:solidFill>
                    <a:schemeClr val="tx1"/>
                  </a:solidFill>
                  <a:latin typeface="Arial" panose="020B0604020202020204" pitchFamily="34" charset="0"/>
                  <a:cs typeface="Arial" pitchFamily="34" charset="0"/>
                </a:rPr>
                <a:t>(</a:t>
              </a:r>
              <a:r>
                <a:rPr lang="ru-RU" sz="1500" b="1" dirty="0" smtClean="0">
                  <a:solidFill>
                    <a:schemeClr val="tx1"/>
                  </a:solidFill>
                  <a:latin typeface="Arial" panose="020B0604020202020204" pitchFamily="34" charset="0"/>
                  <a:cs typeface="Arial" pitchFamily="34" charset="0"/>
                </a:rPr>
                <a:t>50%</a:t>
              </a:r>
              <a:r>
                <a:rPr lang="en-US" sz="1500" dirty="0" smtClean="0">
                  <a:solidFill>
                    <a:schemeClr val="tx1"/>
                  </a:solidFill>
                  <a:latin typeface="Arial" panose="020B0604020202020204" pitchFamily="34" charset="0"/>
                  <a:cs typeface="Arial" pitchFamily="34" charset="0"/>
                </a:rPr>
                <a:t>)</a:t>
              </a:r>
              <a:endParaRPr lang="ru-RU" sz="1500" dirty="0" smtClean="0">
                <a:solidFill>
                  <a:schemeClr val="tx1"/>
                </a:solidFill>
                <a:latin typeface="Arial" panose="020B0604020202020204" pitchFamily="34" charset="0"/>
                <a:cs typeface="Arial" pitchFamily="34" charset="0"/>
              </a:endParaRPr>
            </a:p>
          </p:txBody>
        </p:sp>
        <p:sp>
          <p:nvSpPr>
            <p:cNvPr id="18" name="Прямоугольник 17"/>
            <p:cNvSpPr/>
            <p:nvPr/>
          </p:nvSpPr>
          <p:spPr>
            <a:xfrm>
              <a:off x="3341355" y="2388187"/>
              <a:ext cx="2600691" cy="5406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itchFamily="34" charset="0"/>
                </a:rPr>
                <a:t>Оказание государственных услуг </a:t>
              </a:r>
              <a:r>
                <a:rPr lang="ru-RU" sz="1500" b="1" dirty="0" smtClean="0">
                  <a:solidFill>
                    <a:schemeClr val="tx1"/>
                  </a:solidFill>
                  <a:latin typeface="Arial" panose="020B0604020202020204" pitchFamily="34" charset="0"/>
                  <a:cs typeface="Arial" pitchFamily="34" charset="0"/>
                </a:rPr>
                <a:t>(50%)</a:t>
              </a:r>
              <a:endParaRPr lang="ru-RU" sz="1500" b="1" dirty="0">
                <a:solidFill>
                  <a:schemeClr val="tx1"/>
                </a:solidFill>
                <a:latin typeface="Arial" pitchFamily="34" charset="0"/>
                <a:cs typeface="Arial" pitchFamily="34" charset="0"/>
              </a:endParaRPr>
            </a:p>
          </p:txBody>
        </p:sp>
        <p:sp>
          <p:nvSpPr>
            <p:cNvPr id="21" name="Прямоугольник 20"/>
            <p:cNvSpPr/>
            <p:nvPr/>
          </p:nvSpPr>
          <p:spPr>
            <a:xfrm>
              <a:off x="3349745" y="3016702"/>
              <a:ext cx="2590407" cy="578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itchFamily="34" charset="0"/>
                </a:rPr>
                <a:t>Открытость государственных органов </a:t>
              </a:r>
              <a:r>
                <a:rPr lang="ru-RU" sz="1500" b="1" dirty="0" smtClean="0">
                  <a:solidFill>
                    <a:schemeClr val="tx1"/>
                  </a:solidFill>
                  <a:latin typeface="Arial" panose="020B0604020202020204" pitchFamily="34" charset="0"/>
                  <a:cs typeface="Arial" pitchFamily="34" charset="0"/>
                </a:rPr>
                <a:t>(30%)</a:t>
              </a:r>
              <a:endParaRPr lang="ru-RU" sz="1500" b="1" dirty="0">
                <a:solidFill>
                  <a:schemeClr val="tx1"/>
                </a:solidFill>
                <a:latin typeface="Arial" pitchFamily="34" charset="0"/>
                <a:cs typeface="Arial" pitchFamily="34" charset="0"/>
              </a:endParaRPr>
            </a:p>
          </p:txBody>
        </p:sp>
        <p:sp>
          <p:nvSpPr>
            <p:cNvPr id="23" name="Прямоугольник 22"/>
            <p:cNvSpPr/>
            <p:nvPr/>
          </p:nvSpPr>
          <p:spPr>
            <a:xfrm>
              <a:off x="6228184" y="2988135"/>
              <a:ext cx="2753107" cy="606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itchFamily="34" charset="0"/>
                </a:rPr>
                <a:t>Применение информационных технологий </a:t>
              </a:r>
            </a:p>
            <a:p>
              <a:pPr algn="ctr"/>
              <a:r>
                <a:rPr lang="ru-RU" sz="1500" b="1" dirty="0" smtClean="0">
                  <a:solidFill>
                    <a:schemeClr val="tx1"/>
                  </a:solidFill>
                  <a:latin typeface="Arial" panose="020B0604020202020204" pitchFamily="34" charset="0"/>
                  <a:cs typeface="Arial" pitchFamily="34" charset="0"/>
                </a:rPr>
                <a:t>(50%)</a:t>
              </a:r>
              <a:endParaRPr lang="ru-RU" sz="1500" b="1" dirty="0">
                <a:solidFill>
                  <a:schemeClr val="tx1"/>
                </a:solidFill>
                <a:latin typeface="Arial" pitchFamily="34" charset="0"/>
                <a:cs typeface="Arial" pitchFamily="34" charset="0"/>
              </a:endParaRPr>
            </a:p>
          </p:txBody>
        </p:sp>
        <p:sp>
          <p:nvSpPr>
            <p:cNvPr id="4" name="Прямоугольник 3"/>
            <p:cNvSpPr/>
            <p:nvPr/>
          </p:nvSpPr>
          <p:spPr>
            <a:xfrm>
              <a:off x="107504" y="1568809"/>
              <a:ext cx="3024336" cy="3342742"/>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tx1"/>
                </a:solidFill>
                <a:latin typeface="Arial" panose="020B0604020202020204" pitchFamily="34" charset="0"/>
                <a:cs typeface="Arial" panose="020B0604020202020204" pitchFamily="34" charset="0"/>
              </a:endParaRPr>
            </a:p>
          </p:txBody>
        </p:sp>
        <p:sp>
          <p:nvSpPr>
            <p:cNvPr id="29" name="Прямоугольник 28"/>
            <p:cNvSpPr/>
            <p:nvPr/>
          </p:nvSpPr>
          <p:spPr>
            <a:xfrm>
              <a:off x="6156176" y="1568809"/>
              <a:ext cx="2880320" cy="3342742"/>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tx1"/>
                </a:solidFill>
                <a:latin typeface="Arial" panose="020B0604020202020204" pitchFamily="34" charset="0"/>
                <a:cs typeface="Arial" panose="020B0604020202020204" pitchFamily="34" charset="0"/>
              </a:endParaRPr>
            </a:p>
          </p:txBody>
        </p:sp>
        <p:sp>
          <p:nvSpPr>
            <p:cNvPr id="33" name="Прямоугольник 32"/>
            <p:cNvSpPr/>
            <p:nvPr/>
          </p:nvSpPr>
          <p:spPr>
            <a:xfrm>
              <a:off x="3203848" y="1568809"/>
              <a:ext cx="2890614" cy="3342742"/>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323528" y="4458286"/>
              <a:ext cx="2520280" cy="206848"/>
            </a:xfrm>
            <a:prstGeom prst="rect">
              <a:avLst/>
            </a:prstGeom>
            <a:noFill/>
          </p:spPr>
          <p:txBody>
            <a:bodyPr wrap="square" rtlCol="0">
              <a:spAutoFit/>
            </a:bodyPr>
            <a:lstStyle/>
            <a:p>
              <a:pPr algn="ctr"/>
              <a:r>
                <a:rPr lang="ru-RU" i="1" dirty="0" smtClean="0">
                  <a:solidFill>
                    <a:schemeClr val="tx1"/>
                  </a:solidFill>
                  <a:latin typeface="Arial" pitchFamily="34" charset="0"/>
                  <a:cs typeface="Arial" pitchFamily="34" charset="0"/>
                </a:rPr>
                <a:t>Вес в общей оценке 45%</a:t>
              </a:r>
            </a:p>
          </p:txBody>
        </p:sp>
        <p:sp>
          <p:nvSpPr>
            <p:cNvPr id="35" name="TextBox 34"/>
            <p:cNvSpPr txBox="1"/>
            <p:nvPr/>
          </p:nvSpPr>
          <p:spPr>
            <a:xfrm>
              <a:off x="6336196" y="4473073"/>
              <a:ext cx="2520280" cy="206848"/>
            </a:xfrm>
            <a:prstGeom prst="rect">
              <a:avLst/>
            </a:prstGeom>
            <a:noFill/>
          </p:spPr>
          <p:txBody>
            <a:bodyPr wrap="square" rtlCol="0">
              <a:spAutoFit/>
            </a:bodyPr>
            <a:lstStyle/>
            <a:p>
              <a:pPr algn="ctr"/>
              <a:r>
                <a:rPr lang="ru-RU" i="1" dirty="0" smtClean="0">
                  <a:solidFill>
                    <a:schemeClr val="tx1"/>
                  </a:solidFill>
                  <a:latin typeface="Arial" pitchFamily="34" charset="0"/>
                  <a:cs typeface="Arial" pitchFamily="34" charset="0"/>
                </a:rPr>
                <a:t>Вес </a:t>
              </a:r>
              <a:r>
                <a:rPr lang="ru-RU" i="1" dirty="0">
                  <a:solidFill>
                    <a:schemeClr val="tx1"/>
                  </a:solidFill>
                  <a:latin typeface="Arial" pitchFamily="34" charset="0"/>
                  <a:cs typeface="Arial" pitchFamily="34" charset="0"/>
                </a:rPr>
                <a:t>в общей оценке </a:t>
              </a:r>
              <a:r>
                <a:rPr lang="ru-RU" i="1" dirty="0" smtClean="0">
                  <a:solidFill>
                    <a:schemeClr val="tx1"/>
                  </a:solidFill>
                  <a:latin typeface="Arial" pitchFamily="34" charset="0"/>
                  <a:cs typeface="Arial" pitchFamily="34" charset="0"/>
                </a:rPr>
                <a:t> 10%</a:t>
              </a:r>
              <a:endParaRPr lang="ru-RU" i="1" dirty="0">
                <a:solidFill>
                  <a:schemeClr val="tx1"/>
                </a:solidFill>
                <a:latin typeface="Arial" pitchFamily="34" charset="0"/>
                <a:cs typeface="Arial" pitchFamily="34" charset="0"/>
              </a:endParaRPr>
            </a:p>
          </p:txBody>
        </p:sp>
        <p:sp>
          <p:nvSpPr>
            <p:cNvPr id="36" name="TextBox 35"/>
            <p:cNvSpPr txBox="1"/>
            <p:nvPr/>
          </p:nvSpPr>
          <p:spPr>
            <a:xfrm>
              <a:off x="3351639" y="4473073"/>
              <a:ext cx="2520280" cy="206848"/>
            </a:xfrm>
            <a:prstGeom prst="rect">
              <a:avLst/>
            </a:prstGeom>
            <a:noFill/>
          </p:spPr>
          <p:txBody>
            <a:bodyPr wrap="square" rtlCol="0">
              <a:spAutoFit/>
            </a:bodyPr>
            <a:lstStyle/>
            <a:p>
              <a:pPr algn="ctr"/>
              <a:r>
                <a:rPr lang="ru-RU" i="1" dirty="0" smtClean="0">
                  <a:solidFill>
                    <a:schemeClr val="tx1"/>
                  </a:solidFill>
                  <a:latin typeface="Arial" pitchFamily="34" charset="0"/>
                  <a:cs typeface="Arial" pitchFamily="34" charset="0"/>
                </a:rPr>
                <a:t>Вес в общей оценке 45%</a:t>
              </a:r>
              <a:endParaRPr lang="ru-RU" i="1" dirty="0">
                <a:solidFill>
                  <a:schemeClr val="tx1"/>
                </a:solidFill>
                <a:latin typeface="Arial" pitchFamily="34" charset="0"/>
                <a:cs typeface="Arial" pitchFamily="34" charset="0"/>
              </a:endParaRPr>
            </a:p>
          </p:txBody>
        </p:sp>
      </p:grpSp>
      <p:sp>
        <p:nvSpPr>
          <p:cNvPr id="6" name="Прямоугольник 5"/>
          <p:cNvSpPr/>
          <p:nvPr/>
        </p:nvSpPr>
        <p:spPr>
          <a:xfrm>
            <a:off x="502816" y="3826945"/>
            <a:ext cx="2294410" cy="523220"/>
          </a:xfrm>
          <a:prstGeom prst="rect">
            <a:avLst/>
          </a:prstGeom>
        </p:spPr>
        <p:txBody>
          <a:bodyPr wrap="none">
            <a:spAutoFit/>
          </a:bodyPr>
          <a:lstStyle/>
          <a:p>
            <a:pPr algn="ctr"/>
            <a:r>
              <a:rPr lang="ru-RU" sz="1400" dirty="0">
                <a:solidFill>
                  <a:schemeClr val="tx1"/>
                </a:solidFill>
                <a:latin typeface="Arial" pitchFamily="34" charset="0"/>
                <a:cs typeface="Arial" pitchFamily="34" charset="0"/>
              </a:rPr>
              <a:t>Реализация </a:t>
            </a:r>
            <a:r>
              <a:rPr lang="ru-RU" sz="1400" dirty="0" err="1">
                <a:solidFill>
                  <a:schemeClr val="tx1"/>
                </a:solidFill>
                <a:latin typeface="Arial" pitchFamily="34" charset="0"/>
                <a:cs typeface="Arial" pitchFamily="34" charset="0"/>
              </a:rPr>
              <a:t>госполитики</a:t>
            </a:r>
            <a:r>
              <a:rPr lang="ru-RU" sz="1400" dirty="0">
                <a:solidFill>
                  <a:schemeClr val="tx1"/>
                </a:solidFill>
                <a:latin typeface="Arial" pitchFamily="34" charset="0"/>
                <a:cs typeface="Arial" pitchFamily="34" charset="0"/>
              </a:rPr>
              <a:t> </a:t>
            </a:r>
            <a:endParaRPr lang="ru-RU" sz="1400" dirty="0" smtClean="0">
              <a:solidFill>
                <a:schemeClr val="tx1"/>
              </a:solidFill>
              <a:latin typeface="Arial" pitchFamily="34" charset="0"/>
              <a:cs typeface="Arial" pitchFamily="34" charset="0"/>
            </a:endParaRPr>
          </a:p>
          <a:p>
            <a:pPr algn="ctr"/>
            <a:r>
              <a:rPr lang="ru-RU" sz="1400" dirty="0" smtClean="0">
                <a:solidFill>
                  <a:schemeClr val="tx1"/>
                </a:solidFill>
                <a:latin typeface="Arial" pitchFamily="34" charset="0"/>
                <a:cs typeface="Arial" pitchFamily="34" charset="0"/>
              </a:rPr>
              <a:t>по </a:t>
            </a:r>
            <a:r>
              <a:rPr lang="ru-RU" sz="1400" dirty="0">
                <a:solidFill>
                  <a:schemeClr val="tx1"/>
                </a:solidFill>
                <a:latin typeface="Arial" pitchFamily="34" charset="0"/>
                <a:cs typeface="Arial" pitchFamily="34" charset="0"/>
              </a:rPr>
              <a:t>сферам:</a:t>
            </a:r>
          </a:p>
        </p:txBody>
      </p:sp>
      <p:sp>
        <p:nvSpPr>
          <p:cNvPr id="26" name="Прямоугольник 25"/>
          <p:cNvSpPr/>
          <p:nvPr/>
        </p:nvSpPr>
        <p:spPr>
          <a:xfrm>
            <a:off x="224409" y="4581129"/>
            <a:ext cx="2983011" cy="81199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itchFamily="34" charset="0"/>
                <a:cs typeface="Arial" pitchFamily="34" charset="0"/>
              </a:rPr>
              <a:t>Результаты экспертного опроса по каждой сфере</a:t>
            </a:r>
            <a:endParaRPr lang="ru-RU" sz="1500" b="1" dirty="0">
              <a:solidFill>
                <a:schemeClr val="tx1"/>
              </a:solidFill>
              <a:latin typeface="Arial" pitchFamily="34" charset="0"/>
              <a:cs typeface="Arial" pitchFamily="34" charset="0"/>
            </a:endParaRPr>
          </a:p>
        </p:txBody>
      </p:sp>
      <p:sp>
        <p:nvSpPr>
          <p:cNvPr id="25" name="Прямоугольник 24"/>
          <p:cNvSpPr/>
          <p:nvPr/>
        </p:nvSpPr>
        <p:spPr>
          <a:xfrm>
            <a:off x="3629473" y="4356147"/>
            <a:ext cx="2806724" cy="9461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itchFamily="34" charset="0"/>
              </a:rPr>
              <a:t>Обращения граждан</a:t>
            </a:r>
          </a:p>
          <a:p>
            <a:pPr algn="ctr"/>
            <a:r>
              <a:rPr lang="ru-RU" sz="1500" b="1" dirty="0" smtClean="0">
                <a:solidFill>
                  <a:schemeClr val="tx1"/>
                </a:solidFill>
                <a:latin typeface="Arial" panose="020B0604020202020204" pitchFamily="34" charset="0"/>
                <a:cs typeface="Arial" pitchFamily="34" charset="0"/>
              </a:rPr>
              <a:t>(20%)</a:t>
            </a:r>
            <a:endParaRPr lang="ru-RU" sz="1500" b="1" dirty="0">
              <a:solidFill>
                <a:schemeClr val="tx1"/>
              </a:solidFill>
              <a:latin typeface="Arial" pitchFamily="34" charset="0"/>
              <a:cs typeface="Arial" pitchFamily="34" charset="0"/>
            </a:endParaRPr>
          </a:p>
        </p:txBody>
      </p:sp>
      <p:sp>
        <p:nvSpPr>
          <p:cNvPr id="39" name="Rectangle 8"/>
          <p:cNvSpPr>
            <a:spLocks noChangeArrowheads="1"/>
          </p:cNvSpPr>
          <p:nvPr/>
        </p:nvSpPr>
        <p:spPr bwMode="auto">
          <a:xfrm>
            <a:off x="489298" y="-27384"/>
            <a:ext cx="9418290" cy="584775"/>
          </a:xfrm>
          <a:prstGeom prst="rect">
            <a:avLst/>
          </a:prstGeom>
          <a:no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40" name="Прямоугольник 39"/>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7" name="Прямоугольник 6"/>
          <p:cNvSpPr/>
          <p:nvPr/>
        </p:nvSpPr>
        <p:spPr>
          <a:xfrm>
            <a:off x="9473929" y="6515707"/>
            <a:ext cx="354584" cy="276999"/>
          </a:xfrm>
          <a:prstGeom prst="rect">
            <a:avLst/>
          </a:prstGeom>
        </p:spPr>
        <p:txBody>
          <a:bodyPr wrap="none">
            <a:spAutoFit/>
          </a:bodyPr>
          <a:lstStyle/>
          <a:p>
            <a:pPr algn="r"/>
            <a:r>
              <a:rPr lang="kk-KZ" sz="1200" dirty="0" smtClean="0">
                <a:solidFill>
                  <a:schemeClr val="tx1"/>
                </a:solidFill>
                <a:latin typeface="Arial" charset="0"/>
                <a:cs typeface="Arial" charset="0"/>
              </a:rPr>
              <a:t>25</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4124777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192351" y="1216220"/>
            <a:ext cx="4271659" cy="5173545"/>
          </a:xfrm>
          <a:prstGeom prst="rect">
            <a:avLst/>
          </a:prstGeom>
          <a:noFill/>
          <a:ln>
            <a:solidFill>
              <a:srgbClr val="C6F1FE"/>
            </a:solidFill>
            <a:prstDash val="sysDash"/>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endParaRPr lang="ru-RU" sz="1600" b="1" baseline="-25000" dirty="0">
              <a:latin typeface="Arial" pitchFamily="34" charset="0"/>
              <a:cs typeface="Arial" pitchFamily="34" charset="0"/>
            </a:endParaRPr>
          </a:p>
        </p:txBody>
      </p:sp>
      <p:sp>
        <p:nvSpPr>
          <p:cNvPr id="9" name="TextBox 8"/>
          <p:cNvSpPr txBox="1"/>
          <p:nvPr/>
        </p:nvSpPr>
        <p:spPr>
          <a:xfrm>
            <a:off x="272524" y="1207784"/>
            <a:ext cx="4525228" cy="5173545"/>
          </a:xfrm>
          <a:prstGeom prst="rect">
            <a:avLst/>
          </a:prstGeom>
          <a:noFill/>
          <a:ln>
            <a:solidFill>
              <a:srgbClr val="C6F1FE"/>
            </a:solidFill>
          </a:ln>
        </p:spPr>
        <p:txBody>
          <a:bodyPr wrap="square" rtlCol="0">
            <a:noAutofit/>
          </a:bodyPr>
          <a:lstStyle/>
          <a:p>
            <a:pPr algn="ctr"/>
            <a:endParaRPr lang="ru-RU" sz="1600" b="1" baseline="-25000" dirty="0">
              <a:latin typeface="Arial" pitchFamily="34" charset="0"/>
              <a:cs typeface="Arial" pitchFamily="34" charset="0"/>
            </a:endParaRPr>
          </a:p>
        </p:txBody>
      </p:sp>
      <p:sp>
        <p:nvSpPr>
          <p:cNvPr id="10" name="TextBox 9"/>
          <p:cNvSpPr txBox="1"/>
          <p:nvPr/>
        </p:nvSpPr>
        <p:spPr>
          <a:xfrm>
            <a:off x="818672" y="1225745"/>
            <a:ext cx="2340634" cy="307777"/>
          </a:xfrm>
          <a:prstGeom prst="rect">
            <a:avLst/>
          </a:prstGeom>
          <a:noFill/>
        </p:spPr>
        <p:txBody>
          <a:bodyPr wrap="square" rtlCol="0">
            <a:spAutoFit/>
          </a:bodyPr>
          <a:lstStyle/>
          <a:p>
            <a:pPr algn="ctr"/>
            <a:r>
              <a:rPr lang="ru-RU" sz="1400" b="1" i="1" dirty="0" smtClean="0">
                <a:solidFill>
                  <a:schemeClr val="accent5">
                    <a:lumMod val="50000"/>
                  </a:schemeClr>
                </a:solidFill>
                <a:latin typeface="Arial" pitchFamily="34" charset="0"/>
                <a:cs typeface="Arial" pitchFamily="34" charset="0"/>
              </a:rPr>
              <a:t>Методика 2015/2016</a:t>
            </a:r>
            <a:endParaRPr lang="ru-RU" sz="1400" b="1" i="1" dirty="0">
              <a:solidFill>
                <a:schemeClr val="accent5">
                  <a:lumMod val="50000"/>
                </a:schemeClr>
              </a:solidFill>
              <a:latin typeface="Arial" pitchFamily="34" charset="0"/>
              <a:cs typeface="Arial" pitchFamily="34" charset="0"/>
            </a:endParaRPr>
          </a:p>
        </p:txBody>
      </p:sp>
      <p:sp>
        <p:nvSpPr>
          <p:cNvPr id="14" name="TextBox 13"/>
          <p:cNvSpPr txBox="1"/>
          <p:nvPr/>
        </p:nvSpPr>
        <p:spPr>
          <a:xfrm>
            <a:off x="6159149" y="1236358"/>
            <a:ext cx="2779504" cy="307777"/>
          </a:xfrm>
          <a:prstGeom prst="rect">
            <a:avLst/>
          </a:prstGeom>
          <a:noFill/>
        </p:spPr>
        <p:txBody>
          <a:bodyPr wrap="square" rtlCol="0">
            <a:spAutoFit/>
          </a:bodyPr>
          <a:lstStyle/>
          <a:p>
            <a:pPr algn="ctr"/>
            <a:r>
              <a:rPr lang="ru-RU" sz="1400" b="1" i="1" dirty="0" smtClean="0">
                <a:solidFill>
                  <a:schemeClr val="accent5">
                    <a:lumMod val="50000"/>
                  </a:schemeClr>
                </a:solidFill>
                <a:latin typeface="Arial" pitchFamily="34" charset="0"/>
                <a:cs typeface="Arial" pitchFamily="34" charset="0"/>
              </a:rPr>
              <a:t>Новая методика 2016/2017</a:t>
            </a:r>
            <a:endParaRPr lang="ru-RU" sz="1400" b="1" i="1" dirty="0">
              <a:solidFill>
                <a:schemeClr val="accent5">
                  <a:lumMod val="50000"/>
                </a:schemeClr>
              </a:solidFill>
              <a:latin typeface="Arial" pitchFamily="34" charset="0"/>
              <a:cs typeface="Arial" pitchFamily="34" charset="0"/>
            </a:endParaRPr>
          </a:p>
        </p:txBody>
      </p:sp>
      <p:sp>
        <p:nvSpPr>
          <p:cNvPr id="12" name="Стрелка вверх 11"/>
          <p:cNvSpPr/>
          <p:nvPr/>
        </p:nvSpPr>
        <p:spPr>
          <a:xfrm rot="5400000">
            <a:off x="4743783" y="3517206"/>
            <a:ext cx="576064" cy="468127"/>
          </a:xfrm>
          <a:prstGeom prst="upArrow">
            <a:avLst/>
          </a:prstGeom>
          <a:solidFill>
            <a:srgbClr val="C6F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6F1FE"/>
              </a:solidFill>
            </a:endParaRPr>
          </a:p>
        </p:txBody>
      </p:sp>
      <p:grpSp>
        <p:nvGrpSpPr>
          <p:cNvPr id="2" name="Группа 14"/>
          <p:cNvGrpSpPr/>
          <p:nvPr/>
        </p:nvGrpSpPr>
        <p:grpSpPr>
          <a:xfrm>
            <a:off x="428566" y="1772817"/>
            <a:ext cx="4042455" cy="408857"/>
            <a:chOff x="0" y="23131"/>
            <a:chExt cx="4536504" cy="336960"/>
          </a:xfrm>
        </p:grpSpPr>
        <p:sp>
          <p:nvSpPr>
            <p:cNvPr id="16" name="Скругленный прямоугольник 15"/>
            <p:cNvSpPr/>
            <p:nvPr/>
          </p:nvSpPr>
          <p:spPr>
            <a:xfrm>
              <a:off x="0" y="23131"/>
              <a:ext cx="4536504"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Скругленный прямоугольник 4"/>
            <p:cNvSpPr/>
            <p:nvPr/>
          </p:nvSpPr>
          <p:spPr>
            <a:xfrm>
              <a:off x="16449" y="39580"/>
              <a:ext cx="4503606" cy="304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400" b="1" kern="1200" dirty="0" smtClean="0"/>
                <a:t>1. Достижение стратегических целей и задач (70%)</a:t>
              </a:r>
              <a:endParaRPr lang="ru-RU" sz="1400" b="1" kern="1200" dirty="0"/>
            </a:p>
          </p:txBody>
        </p:sp>
      </p:grpSp>
      <p:grpSp>
        <p:nvGrpSpPr>
          <p:cNvPr id="3" name="Группа 21"/>
          <p:cNvGrpSpPr/>
          <p:nvPr/>
        </p:nvGrpSpPr>
        <p:grpSpPr>
          <a:xfrm>
            <a:off x="413533" y="2905903"/>
            <a:ext cx="4039279" cy="360040"/>
            <a:chOff x="0" y="23131"/>
            <a:chExt cx="4536504" cy="336960"/>
          </a:xfrm>
        </p:grpSpPr>
        <p:sp>
          <p:nvSpPr>
            <p:cNvPr id="23" name="Скругленный прямоугольник 22"/>
            <p:cNvSpPr/>
            <p:nvPr/>
          </p:nvSpPr>
          <p:spPr>
            <a:xfrm>
              <a:off x="0" y="23131"/>
              <a:ext cx="4536504"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Скругленный прямоугольник 4"/>
            <p:cNvSpPr/>
            <p:nvPr/>
          </p:nvSpPr>
          <p:spPr>
            <a:xfrm>
              <a:off x="16449" y="39580"/>
              <a:ext cx="4503606" cy="304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400" b="1" kern="1200" dirty="0" smtClean="0"/>
                <a:t>2. Качество и полнота анализа СП (15%)</a:t>
              </a:r>
              <a:endParaRPr lang="ru-RU" sz="1400" b="1" kern="1200" dirty="0"/>
            </a:p>
          </p:txBody>
        </p:sp>
      </p:grpSp>
      <p:sp>
        <p:nvSpPr>
          <p:cNvPr id="26" name="Прямоугольник 25"/>
          <p:cNvSpPr/>
          <p:nvPr/>
        </p:nvSpPr>
        <p:spPr>
          <a:xfrm>
            <a:off x="435092" y="2965052"/>
            <a:ext cx="4915334" cy="6398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28178" y="3626570"/>
            <a:ext cx="3727195" cy="3064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Актуальный статистические данные в СП</a:t>
            </a:r>
            <a:endParaRPr lang="ru-RU" sz="1200" kern="1200" dirty="0"/>
          </a:p>
        </p:txBody>
      </p:sp>
      <p:grpSp>
        <p:nvGrpSpPr>
          <p:cNvPr id="4" name="Группа 28"/>
          <p:cNvGrpSpPr/>
          <p:nvPr/>
        </p:nvGrpSpPr>
        <p:grpSpPr>
          <a:xfrm>
            <a:off x="421426" y="4262279"/>
            <a:ext cx="4023493" cy="441093"/>
            <a:chOff x="0" y="23131"/>
            <a:chExt cx="4536504" cy="336960"/>
          </a:xfrm>
        </p:grpSpPr>
        <p:sp>
          <p:nvSpPr>
            <p:cNvPr id="30" name="Скругленный прямоугольник 29"/>
            <p:cNvSpPr/>
            <p:nvPr/>
          </p:nvSpPr>
          <p:spPr>
            <a:xfrm>
              <a:off x="0" y="23131"/>
              <a:ext cx="4536504"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Скругленный прямоугольник 4"/>
            <p:cNvSpPr/>
            <p:nvPr/>
          </p:nvSpPr>
          <p:spPr>
            <a:xfrm>
              <a:off x="16449" y="39580"/>
              <a:ext cx="4503606" cy="304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400" b="1" kern="1200" dirty="0" smtClean="0"/>
                <a:t>3. Анализ качества управления рисками (15%)</a:t>
              </a:r>
              <a:endParaRPr lang="ru-RU" sz="1400" b="1" kern="1200" dirty="0"/>
            </a:p>
          </p:txBody>
        </p:sp>
      </p:grpSp>
      <p:sp>
        <p:nvSpPr>
          <p:cNvPr id="32" name="Прямоугольник 31"/>
          <p:cNvSpPr/>
          <p:nvPr/>
        </p:nvSpPr>
        <p:spPr>
          <a:xfrm>
            <a:off x="413532" y="3388641"/>
            <a:ext cx="4021339" cy="3600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Полнота анализа СП (актуальность проблем)</a:t>
            </a:r>
            <a:endParaRPr lang="ru-RU" sz="1200" kern="1200" dirty="0"/>
          </a:p>
        </p:txBody>
      </p:sp>
      <p:sp>
        <p:nvSpPr>
          <p:cNvPr id="35" name="Прямоугольник 34"/>
          <p:cNvSpPr/>
          <p:nvPr/>
        </p:nvSpPr>
        <p:spPr>
          <a:xfrm>
            <a:off x="386307" y="2221314"/>
            <a:ext cx="4021339" cy="3600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Уровень достижения плановых показателей СП</a:t>
            </a:r>
            <a:endParaRPr lang="ru-RU" sz="1200" kern="1200" dirty="0"/>
          </a:p>
        </p:txBody>
      </p:sp>
      <p:sp>
        <p:nvSpPr>
          <p:cNvPr id="36" name="Прямоугольник 35"/>
          <p:cNvSpPr/>
          <p:nvPr/>
        </p:nvSpPr>
        <p:spPr>
          <a:xfrm>
            <a:off x="449681" y="4704999"/>
            <a:ext cx="4021339" cy="3600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Количество мероприятий, направленных на снижение/предотвращение рисков</a:t>
            </a:r>
            <a:endParaRPr lang="ru-RU" sz="1200" kern="1200" dirty="0"/>
          </a:p>
        </p:txBody>
      </p:sp>
      <p:sp>
        <p:nvSpPr>
          <p:cNvPr id="37" name="Прямоугольник 36"/>
          <p:cNvSpPr/>
          <p:nvPr/>
        </p:nvSpPr>
        <p:spPr>
          <a:xfrm>
            <a:off x="439122" y="5085184"/>
            <a:ext cx="4021339" cy="3600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Частично достигнутые цели, к которым были предусмотрены риски</a:t>
            </a:r>
            <a:endParaRPr lang="ru-RU" sz="1200" kern="1200" dirty="0"/>
          </a:p>
        </p:txBody>
      </p:sp>
      <p:grpSp>
        <p:nvGrpSpPr>
          <p:cNvPr id="5" name="Группа 37"/>
          <p:cNvGrpSpPr/>
          <p:nvPr/>
        </p:nvGrpSpPr>
        <p:grpSpPr>
          <a:xfrm>
            <a:off x="5655984" y="2043559"/>
            <a:ext cx="3666996" cy="2195066"/>
            <a:chOff x="0" y="336413"/>
            <a:chExt cx="2835314" cy="850500"/>
          </a:xfrm>
          <a:noFill/>
        </p:grpSpPr>
        <p:sp>
          <p:nvSpPr>
            <p:cNvPr id="39" name="Прямоугольник 38"/>
            <p:cNvSpPr/>
            <p:nvPr/>
          </p:nvSpPr>
          <p:spPr>
            <a:xfrm>
              <a:off x="0" y="336413"/>
              <a:ext cx="2835314" cy="850500"/>
            </a:xfrm>
            <a:prstGeom prst="rect">
              <a:avLst/>
            </a:prstGeom>
            <a:grpFill/>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Прямоугольник 39"/>
            <p:cNvSpPr/>
            <p:nvPr/>
          </p:nvSpPr>
          <p:spPr>
            <a:xfrm>
              <a:off x="0" y="336413"/>
              <a:ext cx="2835314" cy="850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052" tIns="416560" rIns="220052" bIns="85344" numCol="1" spcCol="1270" anchor="t" anchorCtr="0">
              <a:noAutofit/>
            </a:bodyPr>
            <a:lstStyle/>
            <a:p>
              <a:pPr marL="0" lvl="1" algn="l" defTabSz="533400">
                <a:lnSpc>
                  <a:spcPct val="90000"/>
                </a:lnSpc>
                <a:spcBef>
                  <a:spcPct val="0"/>
                </a:spcBef>
                <a:spcAft>
                  <a:spcPct val="15000"/>
                </a:spcAft>
              </a:pPr>
              <a:r>
                <a:rPr lang="ru-RU" sz="1200" kern="1200" dirty="0" smtClean="0"/>
                <a:t> </a:t>
              </a:r>
              <a:endParaRPr lang="ru-RU" sz="1200" kern="1200" dirty="0"/>
            </a:p>
          </p:txBody>
        </p:sp>
      </p:grpSp>
      <p:grpSp>
        <p:nvGrpSpPr>
          <p:cNvPr id="6" name="Группа 40"/>
          <p:cNvGrpSpPr/>
          <p:nvPr/>
        </p:nvGrpSpPr>
        <p:grpSpPr>
          <a:xfrm>
            <a:off x="5515732" y="1544135"/>
            <a:ext cx="3915919" cy="568920"/>
            <a:chOff x="0" y="23131"/>
            <a:chExt cx="4536504" cy="336960"/>
          </a:xfrm>
        </p:grpSpPr>
        <p:sp>
          <p:nvSpPr>
            <p:cNvPr id="42" name="Скругленный прямоугольник 41"/>
            <p:cNvSpPr/>
            <p:nvPr/>
          </p:nvSpPr>
          <p:spPr>
            <a:xfrm>
              <a:off x="0" y="23131"/>
              <a:ext cx="4536504"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Скругленный прямоугольник 4"/>
            <p:cNvSpPr/>
            <p:nvPr/>
          </p:nvSpPr>
          <p:spPr>
            <a:xfrm>
              <a:off x="16449" y="39580"/>
              <a:ext cx="4503606" cy="304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400" b="1" kern="1200" dirty="0" smtClean="0"/>
                <a:t>1. </a:t>
              </a:r>
              <a:r>
                <a:rPr lang="ru-RU" sz="1400" b="1" dirty="0" smtClean="0"/>
                <a:t>Достижение целей </a:t>
              </a:r>
              <a:r>
                <a:rPr lang="ru-RU" sz="1400" b="1" dirty="0"/>
                <a:t>и реализации бюджетных программ </a:t>
              </a:r>
              <a:r>
                <a:rPr lang="ru-RU" sz="1400" b="1" dirty="0" smtClean="0"/>
                <a:t>(оценка </a:t>
              </a:r>
              <a:r>
                <a:rPr lang="ru-RU" sz="1400" b="1" dirty="0" err="1" smtClean="0"/>
                <a:t>стратпланов</a:t>
              </a:r>
              <a:r>
                <a:rPr lang="ru-RU" sz="1400" b="1" dirty="0" smtClean="0"/>
                <a:t> и бюджетных программ)</a:t>
              </a:r>
              <a:endParaRPr lang="ru-RU" sz="1400" b="1" kern="1200" dirty="0"/>
            </a:p>
          </p:txBody>
        </p:sp>
      </p:grpSp>
      <p:sp>
        <p:nvSpPr>
          <p:cNvPr id="44" name="Прямоугольник 43"/>
          <p:cNvSpPr/>
          <p:nvPr/>
        </p:nvSpPr>
        <p:spPr>
          <a:xfrm>
            <a:off x="5685248" y="2219783"/>
            <a:ext cx="3042820" cy="3064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Уровень достижения целей СП</a:t>
            </a:r>
            <a:endParaRPr lang="ru-RU" sz="1200" kern="1200" dirty="0"/>
          </a:p>
        </p:txBody>
      </p:sp>
      <p:sp>
        <p:nvSpPr>
          <p:cNvPr id="45" name="Прямоугольник 44"/>
          <p:cNvSpPr/>
          <p:nvPr/>
        </p:nvSpPr>
        <p:spPr>
          <a:xfrm>
            <a:off x="5691290" y="2487573"/>
            <a:ext cx="3519701" cy="3064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Уровень реализации бюджетной программы</a:t>
            </a:r>
          </a:p>
          <a:p>
            <a:pPr marL="114300" lvl="1" indent="-114300" algn="l" defTabSz="533400">
              <a:lnSpc>
                <a:spcPct val="90000"/>
              </a:lnSpc>
              <a:spcBef>
                <a:spcPct val="0"/>
              </a:spcBef>
              <a:spcAft>
                <a:spcPct val="20000"/>
              </a:spcAft>
              <a:buChar char="••"/>
            </a:pPr>
            <a:endParaRPr lang="ru-RU" sz="1200" kern="1200" dirty="0" smtClean="0"/>
          </a:p>
          <a:p>
            <a:pPr marL="114300" lvl="1" indent="-114300" algn="l" defTabSz="533400">
              <a:lnSpc>
                <a:spcPct val="90000"/>
              </a:lnSpc>
              <a:spcBef>
                <a:spcPct val="0"/>
              </a:spcBef>
              <a:spcAft>
                <a:spcPct val="20000"/>
              </a:spcAft>
              <a:buChar char="••"/>
            </a:pPr>
            <a:endParaRPr lang="ru-RU" sz="1200" kern="1200" dirty="0"/>
          </a:p>
        </p:txBody>
      </p:sp>
      <p:grpSp>
        <p:nvGrpSpPr>
          <p:cNvPr id="7" name="Группа 60"/>
          <p:cNvGrpSpPr/>
          <p:nvPr/>
        </p:nvGrpSpPr>
        <p:grpSpPr>
          <a:xfrm>
            <a:off x="5624404" y="4735087"/>
            <a:ext cx="3698577" cy="546980"/>
            <a:chOff x="-43281" y="336413"/>
            <a:chExt cx="2878595" cy="850500"/>
          </a:xfrm>
          <a:noFill/>
        </p:grpSpPr>
        <p:sp>
          <p:nvSpPr>
            <p:cNvPr id="62" name="Прямоугольник 61"/>
            <p:cNvSpPr/>
            <p:nvPr/>
          </p:nvSpPr>
          <p:spPr>
            <a:xfrm>
              <a:off x="-43281" y="336413"/>
              <a:ext cx="2878595" cy="850500"/>
            </a:xfrm>
            <a:prstGeom prst="rect">
              <a:avLst/>
            </a:prstGeom>
            <a:grpFill/>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3" name="Прямоугольник 62"/>
            <p:cNvSpPr/>
            <p:nvPr/>
          </p:nvSpPr>
          <p:spPr>
            <a:xfrm>
              <a:off x="0" y="336413"/>
              <a:ext cx="2835314" cy="850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052" tIns="416560" rIns="220052" bIns="85344" numCol="1" spcCol="1270" anchor="t" anchorCtr="0">
              <a:noAutofit/>
            </a:bodyPr>
            <a:lstStyle/>
            <a:p>
              <a:pPr marL="0" lvl="1" algn="l" defTabSz="533400">
                <a:lnSpc>
                  <a:spcPct val="90000"/>
                </a:lnSpc>
                <a:spcBef>
                  <a:spcPct val="0"/>
                </a:spcBef>
                <a:spcAft>
                  <a:spcPct val="15000"/>
                </a:spcAft>
              </a:pPr>
              <a:r>
                <a:rPr lang="ru-RU" sz="1200" kern="1200" dirty="0" smtClean="0"/>
                <a:t> </a:t>
              </a:r>
              <a:endParaRPr lang="ru-RU" sz="1200" kern="1200" dirty="0"/>
            </a:p>
          </p:txBody>
        </p:sp>
      </p:grpSp>
      <p:grpSp>
        <p:nvGrpSpPr>
          <p:cNvPr id="8" name="Группа 63"/>
          <p:cNvGrpSpPr/>
          <p:nvPr/>
        </p:nvGrpSpPr>
        <p:grpSpPr>
          <a:xfrm>
            <a:off x="5499943" y="4424537"/>
            <a:ext cx="3915919" cy="297829"/>
            <a:chOff x="25286" y="-281004"/>
            <a:chExt cx="4536504" cy="336964"/>
          </a:xfrm>
        </p:grpSpPr>
        <p:sp>
          <p:nvSpPr>
            <p:cNvPr id="65" name="Скругленный прямоугольник 64"/>
            <p:cNvSpPr/>
            <p:nvPr/>
          </p:nvSpPr>
          <p:spPr>
            <a:xfrm>
              <a:off x="25286" y="-281004"/>
              <a:ext cx="4536504" cy="336964"/>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6" name="Скругленный прямоугольник 4"/>
            <p:cNvSpPr/>
            <p:nvPr/>
          </p:nvSpPr>
          <p:spPr>
            <a:xfrm>
              <a:off x="81662" y="-227121"/>
              <a:ext cx="4423751" cy="250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defTabSz="533400">
                <a:lnSpc>
                  <a:spcPct val="90000"/>
                </a:lnSpc>
                <a:spcAft>
                  <a:spcPct val="35000"/>
                </a:spcAft>
              </a:pPr>
              <a:r>
                <a:rPr lang="ru-RU" sz="1400" b="1" dirty="0" smtClean="0"/>
                <a:t>2.</a:t>
              </a:r>
              <a:r>
                <a:rPr lang="en-US" sz="1400" b="1" dirty="0" smtClean="0"/>
                <a:t> </a:t>
              </a:r>
              <a:r>
                <a:rPr lang="ru-RU" sz="1400" b="1" kern="1200" dirty="0" smtClean="0"/>
                <a:t>Экспертный опрос</a:t>
              </a:r>
              <a:r>
                <a:rPr lang="ru-RU" sz="1400" b="1" dirty="0" smtClean="0"/>
                <a:t> (для анализа)</a:t>
              </a:r>
              <a:r>
                <a:rPr lang="ru-RU" sz="1400" b="1" kern="1200" dirty="0" smtClean="0"/>
                <a:t> </a:t>
              </a:r>
              <a:endParaRPr lang="ru-RU" sz="1400" b="1" kern="1200" dirty="0"/>
            </a:p>
          </p:txBody>
        </p:sp>
      </p:grpSp>
      <p:sp>
        <p:nvSpPr>
          <p:cNvPr id="67" name="Прямоугольник 66"/>
          <p:cNvSpPr/>
          <p:nvPr/>
        </p:nvSpPr>
        <p:spPr>
          <a:xfrm>
            <a:off x="5636173" y="4829210"/>
            <a:ext cx="3349224" cy="424283"/>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Определение качества показателей СП, посредством экспертного опроса</a:t>
            </a:r>
            <a:endParaRPr lang="ru-RU" sz="1200" kern="1200" dirty="0"/>
          </a:p>
        </p:txBody>
      </p:sp>
      <p:sp>
        <p:nvSpPr>
          <p:cNvPr id="75" name="Прямоугольник 74"/>
          <p:cNvSpPr/>
          <p:nvPr/>
        </p:nvSpPr>
        <p:spPr>
          <a:xfrm>
            <a:off x="5696826" y="2852936"/>
            <a:ext cx="3392090" cy="9856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defTabSz="533400">
              <a:lnSpc>
                <a:spcPct val="90000"/>
              </a:lnSpc>
              <a:spcAft>
                <a:spcPct val="20000"/>
              </a:spcAft>
              <a:buChar char="••"/>
            </a:pPr>
            <a:r>
              <a:rPr lang="kk-KZ" sz="1200" dirty="0" smtClean="0"/>
              <a:t>Взаимосвязь целей стратегического плана с бюджетными программами</a:t>
            </a:r>
          </a:p>
          <a:p>
            <a:pPr marL="114300" lvl="1" indent="-114300" defTabSz="533400">
              <a:lnSpc>
                <a:spcPct val="90000"/>
              </a:lnSpc>
              <a:spcAft>
                <a:spcPct val="20000"/>
              </a:spcAft>
              <a:buChar char="••"/>
            </a:pPr>
            <a:r>
              <a:rPr lang="ru-RU" sz="1200" dirty="0" smtClean="0"/>
              <a:t> Некачественное планирование </a:t>
            </a:r>
          </a:p>
          <a:p>
            <a:pPr marL="114300" lvl="1" indent="-114300" defTabSz="533400">
              <a:lnSpc>
                <a:spcPct val="90000"/>
              </a:lnSpc>
              <a:spcAft>
                <a:spcPct val="20000"/>
              </a:spcAft>
            </a:pPr>
            <a:r>
              <a:rPr lang="ru-RU" sz="1100" i="1" dirty="0" smtClean="0"/>
              <a:t>(факты перевыполнения, занижение</a:t>
            </a:r>
          </a:p>
          <a:p>
            <a:pPr marL="114300" lvl="1" indent="-114300" defTabSz="533400">
              <a:lnSpc>
                <a:spcPct val="90000"/>
              </a:lnSpc>
              <a:spcAft>
                <a:spcPct val="20000"/>
              </a:spcAft>
            </a:pPr>
            <a:r>
              <a:rPr lang="ru-RU" sz="1100" i="1" dirty="0" smtClean="0"/>
              <a:t>плановых показателей, динамика</a:t>
            </a:r>
          </a:p>
          <a:p>
            <a:pPr marL="114300" lvl="1" indent="-114300" defTabSz="533400">
              <a:lnSpc>
                <a:spcPct val="90000"/>
              </a:lnSpc>
              <a:spcAft>
                <a:spcPct val="20000"/>
              </a:spcAft>
            </a:pPr>
            <a:r>
              <a:rPr lang="ru-RU" sz="1100" i="1" dirty="0" smtClean="0"/>
              <a:t>ухудшения фактического достижения по</a:t>
            </a:r>
          </a:p>
          <a:p>
            <a:pPr marL="114300" lvl="1" indent="-114300" defTabSz="533400">
              <a:lnSpc>
                <a:spcPct val="90000"/>
              </a:lnSpc>
              <a:spcAft>
                <a:spcPct val="20000"/>
              </a:spcAft>
            </a:pPr>
            <a:r>
              <a:rPr lang="ru-RU" sz="1100" i="1" dirty="0" smtClean="0"/>
              <a:t>сравнению с прошлым периодом)</a:t>
            </a:r>
            <a:endParaRPr lang="ru-RU" sz="1100" i="1" kern="1200" dirty="0"/>
          </a:p>
        </p:txBody>
      </p:sp>
      <p:grpSp>
        <p:nvGrpSpPr>
          <p:cNvPr id="11" name="Группа 71"/>
          <p:cNvGrpSpPr/>
          <p:nvPr/>
        </p:nvGrpSpPr>
        <p:grpSpPr>
          <a:xfrm>
            <a:off x="5624403" y="5561262"/>
            <a:ext cx="3666996" cy="763340"/>
            <a:chOff x="0" y="336413"/>
            <a:chExt cx="2835314" cy="850500"/>
          </a:xfrm>
          <a:noFill/>
        </p:grpSpPr>
        <p:sp>
          <p:nvSpPr>
            <p:cNvPr id="73" name="Прямоугольник 72"/>
            <p:cNvSpPr/>
            <p:nvPr/>
          </p:nvSpPr>
          <p:spPr>
            <a:xfrm>
              <a:off x="0" y="336414"/>
              <a:ext cx="2835314" cy="749997"/>
            </a:xfrm>
            <a:prstGeom prst="rect">
              <a:avLst/>
            </a:prstGeom>
            <a:grpFill/>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4" name="Прямоугольник 73"/>
            <p:cNvSpPr/>
            <p:nvPr/>
          </p:nvSpPr>
          <p:spPr>
            <a:xfrm>
              <a:off x="0" y="336413"/>
              <a:ext cx="2835314" cy="850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052" tIns="416560" rIns="220052" bIns="85344" numCol="1" spcCol="1270" anchor="t" anchorCtr="0">
              <a:noAutofit/>
            </a:bodyPr>
            <a:lstStyle/>
            <a:p>
              <a:pPr marL="0" lvl="1" algn="l" defTabSz="533400">
                <a:lnSpc>
                  <a:spcPct val="90000"/>
                </a:lnSpc>
                <a:spcBef>
                  <a:spcPct val="0"/>
                </a:spcBef>
                <a:spcAft>
                  <a:spcPct val="15000"/>
                </a:spcAft>
              </a:pPr>
              <a:r>
                <a:rPr lang="ru-RU" sz="1200" kern="1200" dirty="0" smtClean="0"/>
                <a:t> </a:t>
              </a:r>
              <a:endParaRPr lang="ru-RU" sz="1200" kern="1200" dirty="0"/>
            </a:p>
          </p:txBody>
        </p:sp>
      </p:grpSp>
      <p:grpSp>
        <p:nvGrpSpPr>
          <p:cNvPr id="13" name="Группа 68"/>
          <p:cNvGrpSpPr/>
          <p:nvPr/>
        </p:nvGrpSpPr>
        <p:grpSpPr>
          <a:xfrm>
            <a:off x="5499943" y="5450558"/>
            <a:ext cx="3915919" cy="297825"/>
            <a:chOff x="25286" y="20752"/>
            <a:chExt cx="4536504" cy="336960"/>
          </a:xfrm>
        </p:grpSpPr>
        <p:sp>
          <p:nvSpPr>
            <p:cNvPr id="70" name="Скругленный прямоугольник 69"/>
            <p:cNvSpPr/>
            <p:nvPr/>
          </p:nvSpPr>
          <p:spPr>
            <a:xfrm>
              <a:off x="25286" y="20752"/>
              <a:ext cx="4536504"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1" name="Скругленный прямоугольник 4"/>
            <p:cNvSpPr/>
            <p:nvPr/>
          </p:nvSpPr>
          <p:spPr>
            <a:xfrm>
              <a:off x="81662" y="20752"/>
              <a:ext cx="4423751" cy="250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defTabSz="533400">
                <a:lnSpc>
                  <a:spcPct val="90000"/>
                </a:lnSpc>
                <a:spcBef>
                  <a:spcPct val="0"/>
                </a:spcBef>
                <a:spcAft>
                  <a:spcPct val="35000"/>
                </a:spcAft>
              </a:pPr>
              <a:r>
                <a:rPr lang="ru-RU" sz="1400" b="1" dirty="0" smtClean="0"/>
                <a:t>3.</a:t>
              </a:r>
              <a:r>
                <a:rPr lang="en-US" sz="1400" b="1" dirty="0" smtClean="0"/>
                <a:t> </a:t>
              </a:r>
              <a:r>
                <a:rPr lang="ru-RU" sz="1400" b="1" dirty="0" smtClean="0"/>
                <a:t>Процессные критерии (для анализа)</a:t>
              </a:r>
              <a:endParaRPr lang="ru-RU" sz="1400" b="1" kern="1200" dirty="0"/>
            </a:p>
          </p:txBody>
        </p:sp>
      </p:grpSp>
      <p:sp>
        <p:nvSpPr>
          <p:cNvPr id="76" name="Прямоугольник 75"/>
          <p:cNvSpPr/>
          <p:nvPr/>
        </p:nvSpPr>
        <p:spPr>
          <a:xfrm>
            <a:off x="5734327" y="5748384"/>
            <a:ext cx="3557072" cy="486016"/>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403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dirty="0" smtClean="0"/>
              <a:t>Актуальность проблем, полнота анализа СП</a:t>
            </a:r>
          </a:p>
          <a:p>
            <a:pPr marL="114300" lvl="1" indent="-114300" algn="l" defTabSz="533400">
              <a:lnSpc>
                <a:spcPct val="90000"/>
              </a:lnSpc>
              <a:spcBef>
                <a:spcPct val="0"/>
              </a:spcBef>
              <a:spcAft>
                <a:spcPct val="20000"/>
              </a:spcAft>
              <a:buChar char="••"/>
            </a:pPr>
            <a:r>
              <a:rPr lang="ru-RU" sz="1200" kern="1200" dirty="0" smtClean="0"/>
              <a:t>Качество управления рисками</a:t>
            </a:r>
            <a:endParaRPr lang="ru-RU" sz="1200" kern="1200" dirty="0"/>
          </a:p>
        </p:txBody>
      </p:sp>
      <p:sp>
        <p:nvSpPr>
          <p:cNvPr id="69" name="Номер слайда 68"/>
          <p:cNvSpPr>
            <a:spLocks noGrp="1"/>
          </p:cNvSpPr>
          <p:nvPr>
            <p:ph type="sldNum" sz="quarter" idx="4294967295"/>
          </p:nvPr>
        </p:nvSpPr>
        <p:spPr>
          <a:xfrm>
            <a:off x="6997234" y="6356351"/>
            <a:ext cx="2229207" cy="365125"/>
          </a:xfrm>
          <a:prstGeom prst="rect">
            <a:avLst/>
          </a:prstGeom>
        </p:spPr>
        <p:txBody>
          <a:bodyPr/>
          <a:lstStyle/>
          <a:p>
            <a:fld id="{B911571E-C39E-4BCF-82A6-43C1B0D39707}" type="slidenum">
              <a:rPr lang="ru-RU" smtClean="0"/>
              <a:pPr/>
              <a:t>26</a:t>
            </a:fld>
            <a:endParaRPr lang="ru-RU" dirty="0"/>
          </a:p>
        </p:txBody>
      </p:sp>
      <p:sp>
        <p:nvSpPr>
          <p:cNvPr id="50" name="Rectangle 8"/>
          <p:cNvSpPr>
            <a:spLocks noChangeArrowheads="1"/>
          </p:cNvSpPr>
          <p:nvPr/>
        </p:nvSpPr>
        <p:spPr bwMode="auto">
          <a:xfrm>
            <a:off x="489298" y="-27384"/>
            <a:ext cx="9418290" cy="584775"/>
          </a:xfrm>
          <a:prstGeom prst="rect">
            <a:avLst/>
          </a:prstGeom>
          <a:no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51" name="Прямоугольник 50"/>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15" name="Прямоугольник 14"/>
          <p:cNvSpPr/>
          <p:nvPr/>
        </p:nvSpPr>
        <p:spPr>
          <a:xfrm>
            <a:off x="9386482" y="6509436"/>
            <a:ext cx="354584" cy="276999"/>
          </a:xfrm>
          <a:prstGeom prst="rect">
            <a:avLst/>
          </a:prstGeom>
        </p:spPr>
        <p:txBody>
          <a:bodyPr wrap="none">
            <a:spAutoFit/>
          </a:bodyPr>
          <a:lstStyle/>
          <a:p>
            <a:pPr algn="r"/>
            <a:r>
              <a:rPr lang="kk-KZ" sz="1200" dirty="0" smtClean="0">
                <a:solidFill>
                  <a:schemeClr val="tx1"/>
                </a:solidFill>
                <a:latin typeface="Arial" charset="0"/>
                <a:cs typeface="Arial" charset="0"/>
              </a:rPr>
              <a:t>26</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7220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5370" y="2600908"/>
            <a:ext cx="2589502" cy="2700300"/>
          </a:xfrm>
          <a:prstGeom prst="rect">
            <a:avLst/>
          </a:prstGeom>
          <a:noFill/>
          <a:ln>
            <a:noFill/>
          </a:ln>
        </p:spPr>
        <p:txBody>
          <a:bodyPr wrap="square" rtlCol="0">
            <a:noAutofit/>
          </a:bodyPr>
          <a:lstStyle/>
          <a:p>
            <a:pPr algn="ctr"/>
            <a:endParaRPr lang="ru-RU" sz="1600" b="1" baseline="-25000" dirty="0">
              <a:latin typeface="Arial" pitchFamily="34" charset="0"/>
              <a:cs typeface="Arial" pitchFamily="34" charset="0"/>
            </a:endParaRPr>
          </a:p>
        </p:txBody>
      </p:sp>
      <p:grpSp>
        <p:nvGrpSpPr>
          <p:cNvPr id="2" name="Группа 5"/>
          <p:cNvGrpSpPr/>
          <p:nvPr/>
        </p:nvGrpSpPr>
        <p:grpSpPr>
          <a:xfrm>
            <a:off x="3804549" y="1735721"/>
            <a:ext cx="2184592" cy="707409"/>
            <a:chOff x="-708548" y="-972798"/>
            <a:chExt cx="6014866" cy="337351"/>
          </a:xfrm>
        </p:grpSpPr>
        <p:sp>
          <p:nvSpPr>
            <p:cNvPr id="7" name="Скругленный прямоугольник 6"/>
            <p:cNvSpPr/>
            <p:nvPr/>
          </p:nvSpPr>
          <p:spPr>
            <a:xfrm>
              <a:off x="-708548" y="-972407"/>
              <a:ext cx="6014866"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Скругленный прямоугольник 4"/>
            <p:cNvSpPr/>
            <p:nvPr/>
          </p:nvSpPr>
          <p:spPr>
            <a:xfrm>
              <a:off x="-390434" y="-972798"/>
              <a:ext cx="5251209" cy="2899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400" b="1" dirty="0" smtClean="0"/>
                <a:t>      Результаты экспертного опроса</a:t>
              </a:r>
              <a:endParaRPr lang="ru-RU" sz="1400" b="1" kern="1200" dirty="0"/>
            </a:p>
          </p:txBody>
        </p:sp>
      </p:grpSp>
      <p:sp>
        <p:nvSpPr>
          <p:cNvPr id="11" name="TextBox 10"/>
          <p:cNvSpPr txBox="1"/>
          <p:nvPr/>
        </p:nvSpPr>
        <p:spPr>
          <a:xfrm>
            <a:off x="3752947" y="2547440"/>
            <a:ext cx="2184592" cy="2681761"/>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ru-RU" sz="1050" dirty="0" smtClean="0"/>
              <a:t>Результаты экспертного опроса центрального государственного органа осуществляется путем оценки стратегического плана независимыми экспертами. Оценка направлена на определение качества разработанных целевых индикаторов стратегического плана, их ориентированность на  решение проблем, выявленных в анализе текущей ситуации  стратегического плана</a:t>
            </a:r>
            <a:endParaRPr lang="ru-RU" sz="1050" dirty="0"/>
          </a:p>
        </p:txBody>
      </p:sp>
      <p:sp>
        <p:nvSpPr>
          <p:cNvPr id="12" name="TextBox 11"/>
          <p:cNvSpPr txBox="1"/>
          <p:nvPr/>
        </p:nvSpPr>
        <p:spPr>
          <a:xfrm>
            <a:off x="312569" y="2564904"/>
            <a:ext cx="2418656" cy="2736304"/>
          </a:xfrm>
          <a:prstGeom prst="rect">
            <a:avLst/>
          </a:prstGeom>
          <a:noFill/>
          <a:ln>
            <a:noFill/>
          </a:ln>
        </p:spPr>
        <p:txBody>
          <a:bodyPr wrap="square" rtlCol="0">
            <a:noAutofit/>
          </a:bodyPr>
          <a:lstStyle/>
          <a:p>
            <a:pPr algn="ctr"/>
            <a:endParaRPr lang="ru-RU" sz="1400" b="1" baseline="-25000" dirty="0">
              <a:latin typeface="Arial" pitchFamily="34" charset="0"/>
              <a:cs typeface="Arial" pitchFamily="34" charset="0"/>
            </a:endParaRPr>
          </a:p>
        </p:txBody>
      </p:sp>
      <p:grpSp>
        <p:nvGrpSpPr>
          <p:cNvPr id="3" name="Группа 12"/>
          <p:cNvGrpSpPr/>
          <p:nvPr/>
        </p:nvGrpSpPr>
        <p:grpSpPr>
          <a:xfrm>
            <a:off x="395971" y="1736549"/>
            <a:ext cx="2317185" cy="717274"/>
            <a:chOff x="1074573" y="-1040654"/>
            <a:chExt cx="4276868" cy="349014"/>
          </a:xfrm>
        </p:grpSpPr>
        <p:sp>
          <p:nvSpPr>
            <p:cNvPr id="14" name="Скругленный прямоугольник 13"/>
            <p:cNvSpPr/>
            <p:nvPr/>
          </p:nvSpPr>
          <p:spPr>
            <a:xfrm>
              <a:off x="1074573" y="-1040654"/>
              <a:ext cx="4261935"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Скругленный прямоугольник 4"/>
            <p:cNvSpPr/>
            <p:nvPr/>
          </p:nvSpPr>
          <p:spPr>
            <a:xfrm>
              <a:off x="1105665" y="-1025273"/>
              <a:ext cx="4245776" cy="3336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400" b="1" dirty="0" smtClean="0"/>
                <a:t>Качество и полнота анализа стратегического плана</a:t>
              </a:r>
              <a:endParaRPr lang="ru-RU" sz="1400" b="1" kern="1200" dirty="0"/>
            </a:p>
          </p:txBody>
        </p:sp>
      </p:grpSp>
      <p:sp>
        <p:nvSpPr>
          <p:cNvPr id="16" name="TextBox 15"/>
          <p:cNvSpPr txBox="1"/>
          <p:nvPr/>
        </p:nvSpPr>
        <p:spPr>
          <a:xfrm>
            <a:off x="456492" y="2608792"/>
            <a:ext cx="2184593" cy="2684532"/>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ru-RU" sz="1050" dirty="0" smtClean="0"/>
              <a:t>Анализ параметра «Качество и полнота анализа стратегического плана» осуществляется на основании раздела 2 стратегического плана. Качество и полнота анализа определяется экспертным путем  в соответствии с нормативными правовыми актами  в сфере государственного планирования, в частности, разработки стратегических планов </a:t>
            </a:r>
          </a:p>
        </p:txBody>
      </p:sp>
      <p:sp>
        <p:nvSpPr>
          <p:cNvPr id="17" name="TextBox 16"/>
          <p:cNvSpPr txBox="1"/>
          <p:nvPr/>
        </p:nvSpPr>
        <p:spPr>
          <a:xfrm>
            <a:off x="6748281" y="2564904"/>
            <a:ext cx="2964805" cy="2808312"/>
          </a:xfrm>
          <a:prstGeom prst="rect">
            <a:avLst/>
          </a:prstGeom>
          <a:noFill/>
          <a:ln>
            <a:noFill/>
          </a:ln>
        </p:spPr>
        <p:txBody>
          <a:bodyPr wrap="square" rtlCol="0">
            <a:noAutofit/>
          </a:bodyPr>
          <a:lstStyle/>
          <a:p>
            <a:pPr algn="ctr"/>
            <a:endParaRPr lang="ru-RU" sz="1600" b="1" baseline="-25000" dirty="0">
              <a:latin typeface="Arial" pitchFamily="34" charset="0"/>
              <a:cs typeface="Arial" pitchFamily="34" charset="0"/>
            </a:endParaRPr>
          </a:p>
        </p:txBody>
      </p:sp>
      <p:grpSp>
        <p:nvGrpSpPr>
          <p:cNvPr id="4" name="Группа 17"/>
          <p:cNvGrpSpPr/>
          <p:nvPr/>
        </p:nvGrpSpPr>
        <p:grpSpPr>
          <a:xfrm>
            <a:off x="7162360" y="1720430"/>
            <a:ext cx="2296325" cy="730858"/>
            <a:chOff x="-2207406" y="-972407"/>
            <a:chExt cx="3495848" cy="336960"/>
          </a:xfrm>
        </p:grpSpPr>
        <p:sp>
          <p:nvSpPr>
            <p:cNvPr id="19" name="Скругленный прямоугольник 18"/>
            <p:cNvSpPr/>
            <p:nvPr/>
          </p:nvSpPr>
          <p:spPr>
            <a:xfrm>
              <a:off x="-2207406" y="-972407"/>
              <a:ext cx="3495848"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Скругленный прямоугольник 4"/>
            <p:cNvSpPr/>
            <p:nvPr/>
          </p:nvSpPr>
          <p:spPr>
            <a:xfrm>
              <a:off x="-1865989" y="-972407"/>
              <a:ext cx="2934014" cy="304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400" b="1" dirty="0" smtClean="0"/>
                <a:t>Анализ качества управления рисками</a:t>
              </a:r>
              <a:endParaRPr lang="ru-RU" sz="1400" b="1" kern="1200" dirty="0"/>
            </a:p>
          </p:txBody>
        </p:sp>
      </p:grpSp>
      <p:sp>
        <p:nvSpPr>
          <p:cNvPr id="21" name="TextBox 20"/>
          <p:cNvSpPr txBox="1"/>
          <p:nvPr/>
        </p:nvSpPr>
        <p:spPr>
          <a:xfrm>
            <a:off x="7104989" y="2564904"/>
            <a:ext cx="2245296" cy="2664296"/>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ru-RU" sz="1050" dirty="0" smtClean="0"/>
              <a:t>«Анализ качества управления рисками» осуществляется путем определения рисков стратегического плана на предмет разработки качества мероприятий, направленных на снижение риска. Анализ качества предусмотренных мероприятий по управлению рисками осуществляется экспертным путем посредством соотношения предусмотренных мероприятий к возможным рискам</a:t>
            </a:r>
          </a:p>
        </p:txBody>
      </p:sp>
      <p:sp>
        <p:nvSpPr>
          <p:cNvPr id="22" name="Правая фигурная скобка 21"/>
          <p:cNvSpPr/>
          <p:nvPr/>
        </p:nvSpPr>
        <p:spPr>
          <a:xfrm rot="16200000" flipH="1">
            <a:off x="4671338" y="656388"/>
            <a:ext cx="360040" cy="9440562"/>
          </a:xfrm>
          <a:prstGeom prst="rightBrace">
            <a:avLst>
              <a:gd name="adj1" fmla="val 8333"/>
              <a:gd name="adj2" fmla="val 50328"/>
            </a:avLst>
          </a:pr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TextBox 23"/>
          <p:cNvSpPr txBox="1"/>
          <p:nvPr/>
        </p:nvSpPr>
        <p:spPr>
          <a:xfrm>
            <a:off x="1341653" y="5629276"/>
            <a:ext cx="7296526" cy="1040085"/>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ru-RU" sz="1200" dirty="0" smtClean="0"/>
              <a:t>Информация по критериям «Анализ качества управления рисками», «Качество и полнота анализа стратегического плана» и «Экспертный опрос о качестве целевых индикаторов стратегического плана» будут представлены в форме аналитической записки, содержащей выводы, рекомендации, а также предложения по совершенствованию деятельности оцениваемого государственного органа </a:t>
            </a:r>
          </a:p>
        </p:txBody>
      </p:sp>
      <p:grpSp>
        <p:nvGrpSpPr>
          <p:cNvPr id="6" name="Группа 24"/>
          <p:cNvGrpSpPr/>
          <p:nvPr/>
        </p:nvGrpSpPr>
        <p:grpSpPr>
          <a:xfrm>
            <a:off x="3315349" y="692697"/>
            <a:ext cx="3078404" cy="462445"/>
            <a:chOff x="800989" y="-981883"/>
            <a:chExt cx="4505327" cy="346436"/>
          </a:xfrm>
        </p:grpSpPr>
        <p:sp>
          <p:nvSpPr>
            <p:cNvPr id="26" name="Скругленный прямоугольник 25"/>
            <p:cNvSpPr/>
            <p:nvPr/>
          </p:nvSpPr>
          <p:spPr>
            <a:xfrm>
              <a:off x="1044381" y="-972407"/>
              <a:ext cx="4261935" cy="33696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Скругленный прямоугольник 4"/>
            <p:cNvSpPr/>
            <p:nvPr/>
          </p:nvSpPr>
          <p:spPr>
            <a:xfrm>
              <a:off x="800989" y="-981883"/>
              <a:ext cx="4453258" cy="304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400" b="1" dirty="0" smtClean="0"/>
                <a:t>      2. Процессные критерии</a:t>
              </a:r>
              <a:endParaRPr lang="ru-RU" sz="1400" b="1" kern="1200" dirty="0"/>
            </a:p>
          </p:txBody>
        </p:sp>
      </p:grpSp>
      <p:cxnSp>
        <p:nvCxnSpPr>
          <p:cNvPr id="57" name="Прямая соединительная линия 56"/>
          <p:cNvCxnSpPr/>
          <p:nvPr/>
        </p:nvCxnSpPr>
        <p:spPr>
          <a:xfrm>
            <a:off x="1413895" y="1257301"/>
            <a:ext cx="6914671" cy="95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1433395" y="1268760"/>
            <a:ext cx="0"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rot="5400000">
            <a:off x="8112345" y="1457868"/>
            <a:ext cx="404588" cy="134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4927805" y="1268761"/>
            <a:ext cx="0" cy="4044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Rectangle 8"/>
          <p:cNvSpPr>
            <a:spLocks noChangeArrowheads="1"/>
          </p:cNvSpPr>
          <p:nvPr/>
        </p:nvSpPr>
        <p:spPr bwMode="auto">
          <a:xfrm>
            <a:off x="489298" y="-27384"/>
            <a:ext cx="9418290" cy="584775"/>
          </a:xfrm>
          <a:prstGeom prst="rect">
            <a:avLst/>
          </a:prstGeom>
          <a:noFill/>
          <a:ln>
            <a:solidFill>
              <a:srgbClr val="C6F1FE"/>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ru-RU"/>
            </a:defPPr>
            <a:lvl1pPr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a:lstStyle>
          <a:p>
            <a:pPr algn="ctr"/>
            <a:r>
              <a:rPr lang="ru-RU" sz="1600" dirty="0">
                <a:solidFill>
                  <a:srgbClr val="558ED5"/>
                </a:solidFill>
                <a:latin typeface="Arial" charset="0"/>
                <a:cs typeface="Arial" charset="0"/>
              </a:rPr>
              <a:t>Внедрение новой модели</a:t>
            </a:r>
            <a:r>
              <a:rPr lang="en-US" sz="1600" dirty="0">
                <a:solidFill>
                  <a:srgbClr val="558ED5"/>
                </a:solidFill>
                <a:latin typeface="Arial" charset="0"/>
                <a:cs typeface="Arial" charset="0"/>
              </a:rPr>
              <a:t/>
            </a:r>
            <a:br>
              <a:rPr lang="en-US" sz="1600" dirty="0">
                <a:solidFill>
                  <a:srgbClr val="558ED5"/>
                </a:solidFill>
                <a:latin typeface="Arial" charset="0"/>
                <a:cs typeface="Arial" charset="0"/>
              </a:rPr>
            </a:br>
            <a:r>
              <a:rPr lang="en-US" sz="1600" dirty="0">
                <a:solidFill>
                  <a:srgbClr val="558ED5"/>
                </a:solidFill>
                <a:latin typeface="Arial" charset="0"/>
                <a:cs typeface="Arial" charset="0"/>
              </a:rPr>
              <a:t> </a:t>
            </a:r>
            <a:r>
              <a:rPr lang="ru-RU" sz="1600" dirty="0">
                <a:solidFill>
                  <a:srgbClr val="558ED5"/>
                </a:solidFill>
                <a:latin typeface="Arial" charset="0"/>
                <a:cs typeface="Arial" charset="0"/>
              </a:rPr>
              <a:t>Системы оценки работы государственного аппарата </a:t>
            </a:r>
          </a:p>
        </p:txBody>
      </p:sp>
      <p:sp>
        <p:nvSpPr>
          <p:cNvPr id="32" name="Прямоугольник 31"/>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93</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9" name="Прямоугольник 8"/>
          <p:cNvSpPr/>
          <p:nvPr/>
        </p:nvSpPr>
        <p:spPr>
          <a:xfrm>
            <a:off x="9458685" y="6423365"/>
            <a:ext cx="354584" cy="276999"/>
          </a:xfrm>
          <a:prstGeom prst="rect">
            <a:avLst/>
          </a:prstGeom>
        </p:spPr>
        <p:txBody>
          <a:bodyPr wrap="none">
            <a:spAutoFit/>
          </a:bodyPr>
          <a:lstStyle/>
          <a:p>
            <a:pPr algn="r"/>
            <a:r>
              <a:rPr lang="kk-KZ" sz="1200" dirty="0" smtClean="0">
                <a:solidFill>
                  <a:schemeClr val="tx1"/>
                </a:solidFill>
                <a:latin typeface="Arial" charset="0"/>
                <a:cs typeface="Arial" charset="0"/>
              </a:rPr>
              <a:t>27</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1826836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7280" y="2852936"/>
            <a:ext cx="8928992" cy="820674"/>
          </a:xfrm>
          <a:prstGeom prst="rect">
            <a:avLst/>
          </a:prstGeom>
        </p:spPr>
        <p:txBody>
          <a:bodyPr wrap="square">
            <a:spAutoFit/>
          </a:bodyPr>
          <a:lstStyle/>
          <a:p>
            <a:pPr algn="ctr">
              <a:lnSpc>
                <a:spcPct val="150000"/>
              </a:lnSpc>
              <a:spcAft>
                <a:spcPts val="0"/>
              </a:spcAft>
              <a:defRPr/>
            </a:pPr>
            <a:r>
              <a:rPr lang="ru-RU" sz="3600" b="1" dirty="0" smtClean="0">
                <a:solidFill>
                  <a:schemeClr val="tx1"/>
                </a:solidFill>
                <a:latin typeface="+mn-lt"/>
                <a:cs typeface="Times New Roman" pitchFamily="18" charset="0"/>
              </a:rPr>
              <a:t>СПАСИБО ЗА ВНИМАНИЕ!</a:t>
            </a:r>
            <a:endParaRPr lang="ru-RU" sz="3600" b="1" dirty="0">
              <a:solidFill>
                <a:schemeClr val="tx1"/>
              </a:solidFill>
              <a:latin typeface="+mn-lt"/>
            </a:endParaRPr>
          </a:p>
        </p:txBody>
      </p:sp>
    </p:spTree>
    <p:extLst>
      <p:ext uri="{BB962C8B-B14F-4D97-AF65-F5344CB8AC3E}">
        <p14:creationId xmlns:p14="http://schemas.microsoft.com/office/powerpoint/2010/main" xmlns="" val="132899653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4"/>
          <p:cNvSpPr/>
          <p:nvPr/>
        </p:nvSpPr>
        <p:spPr>
          <a:xfrm>
            <a:off x="852695" y="1501414"/>
            <a:ext cx="8280920"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eaLnBrk="0" hangingPunct="0">
              <a:spcBef>
                <a:spcPct val="20000"/>
              </a:spcBef>
              <a:spcAft>
                <a:spcPts val="600"/>
              </a:spcAft>
              <a:tabLst>
                <a:tab pos="-3330575" algn="l"/>
              </a:tabLst>
              <a:defRPr/>
            </a:pPr>
            <a:endParaRPr lang="ru-RU" sz="1400" b="0" dirty="0">
              <a:solidFill>
                <a:schemeClr val="tx1"/>
              </a:solidFill>
            </a:endParaRPr>
          </a:p>
        </p:txBody>
      </p:sp>
      <p:sp>
        <p:nvSpPr>
          <p:cNvPr id="13" name="Скругленный прямоугольник 4"/>
          <p:cNvSpPr/>
          <p:nvPr/>
        </p:nvSpPr>
        <p:spPr>
          <a:xfrm>
            <a:off x="926365" y="1571362"/>
            <a:ext cx="8064487" cy="9361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45720" rIns="45720"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eaLnBrk="0" hangingPunct="0">
              <a:spcBef>
                <a:spcPct val="20000"/>
              </a:spcBef>
              <a:spcAft>
                <a:spcPts val="600"/>
              </a:spcAft>
              <a:tabLst>
                <a:tab pos="-3330575" algn="l"/>
              </a:tabLst>
              <a:defRPr/>
            </a:pPr>
            <a:endParaRPr lang="ru-RU" sz="1400" b="0" dirty="0">
              <a:solidFill>
                <a:schemeClr val="tx1"/>
              </a:solidFill>
            </a:endParaRPr>
          </a:p>
        </p:txBody>
      </p:sp>
      <p:sp>
        <p:nvSpPr>
          <p:cNvPr id="9" name="Номер слайда 1"/>
          <p:cNvSpPr>
            <a:spLocks noGrp="1"/>
          </p:cNvSpPr>
          <p:nvPr>
            <p:ph type="sldNum" sz="quarter" idx="4294967295"/>
          </p:nvPr>
        </p:nvSpPr>
        <p:spPr bwMode="auto">
          <a:xfrm>
            <a:off x="9311481" y="6597352"/>
            <a:ext cx="610865" cy="221109"/>
          </a:xfrm>
          <a:prstGeom prst="rect">
            <a:avLst/>
          </a:prstGeom>
          <a:noFill/>
          <a:ln>
            <a:miter lim="800000"/>
            <a:headEnd/>
            <a:tailEnd/>
          </a:ln>
        </p:spPr>
        <p:txBody>
          <a:bodyPr/>
          <a:lstStyle/>
          <a:p>
            <a:pPr algn="r"/>
            <a:r>
              <a:rPr lang="ru-RU" sz="1200" dirty="0" smtClean="0">
                <a:solidFill>
                  <a:schemeClr val="tx1"/>
                </a:solidFill>
                <a:latin typeface="Arial" charset="0"/>
                <a:cs typeface="Arial" charset="0"/>
              </a:rPr>
              <a:t>3</a:t>
            </a:r>
            <a:endParaRPr lang="ru-RU" sz="1200" dirty="0">
              <a:solidFill>
                <a:schemeClr val="tx1"/>
              </a:solidFill>
              <a:latin typeface="Arial" charset="0"/>
              <a:cs typeface="Arial" charset="0"/>
            </a:endParaRPr>
          </a:p>
        </p:txBody>
      </p:sp>
      <p:sp>
        <p:nvSpPr>
          <p:cNvPr id="3" name="Прямоугольник 2"/>
          <p:cNvSpPr/>
          <p:nvPr/>
        </p:nvSpPr>
        <p:spPr>
          <a:xfrm>
            <a:off x="273274" y="908720"/>
            <a:ext cx="9361040" cy="5262979"/>
          </a:xfrm>
          <a:prstGeom prst="rect">
            <a:avLst/>
          </a:prstGeom>
        </p:spPr>
        <p:txBody>
          <a:bodyPr wrap="square">
            <a:spAutoFit/>
          </a:bodyPr>
          <a:lstStyle/>
          <a:p>
            <a:pPr indent="261938" algn="just">
              <a:buFont typeface="Wingdings" pitchFamily="2" charset="2"/>
              <a:buChar char="Ø"/>
            </a:pPr>
            <a:r>
              <a:rPr lang="ru-RU" dirty="0" smtClean="0">
                <a:solidFill>
                  <a:schemeClr val="tx1"/>
                </a:solidFill>
                <a:latin typeface="+mn-lt"/>
              </a:rPr>
              <a:t>В рамках 91 </a:t>
            </a:r>
            <a:r>
              <a:rPr lang="ru-RU" dirty="0">
                <a:solidFill>
                  <a:schemeClr val="tx1"/>
                </a:solidFill>
                <a:latin typeface="+mn-lt"/>
              </a:rPr>
              <a:t>шага по одобрению </a:t>
            </a:r>
            <a:r>
              <a:rPr lang="ru-RU" dirty="0" smtClean="0">
                <a:solidFill>
                  <a:schemeClr val="tx1"/>
                </a:solidFill>
                <a:latin typeface="+mn-lt"/>
              </a:rPr>
              <a:t>Главы государства на </a:t>
            </a:r>
            <a:r>
              <a:rPr lang="ru-RU" dirty="0">
                <a:solidFill>
                  <a:schemeClr val="tx1"/>
                </a:solidFill>
                <a:latin typeface="+mn-lt"/>
              </a:rPr>
              <a:t>ежегодной основе </a:t>
            </a:r>
            <a:r>
              <a:rPr lang="ru-RU" dirty="0" smtClean="0">
                <a:solidFill>
                  <a:schemeClr val="tx1"/>
                </a:solidFill>
                <a:latin typeface="+mn-lt"/>
              </a:rPr>
              <a:t>устанавливаются </a:t>
            </a:r>
            <a:br>
              <a:rPr lang="ru-RU" dirty="0" smtClean="0">
                <a:solidFill>
                  <a:schemeClr val="tx1"/>
                </a:solidFill>
                <a:latin typeface="+mn-lt"/>
              </a:rPr>
            </a:br>
            <a:r>
              <a:rPr lang="ru-RU" b="1" dirty="0" smtClean="0">
                <a:solidFill>
                  <a:schemeClr val="tx1"/>
                </a:solidFill>
                <a:latin typeface="+mn-lt"/>
              </a:rPr>
              <a:t>6-7 </a:t>
            </a:r>
            <a:r>
              <a:rPr lang="ru-RU" b="1" dirty="0">
                <a:solidFill>
                  <a:schemeClr val="tx1"/>
                </a:solidFill>
                <a:latin typeface="+mn-lt"/>
              </a:rPr>
              <a:t>ключевых </a:t>
            </a:r>
            <a:r>
              <a:rPr lang="ru-RU" b="1" dirty="0" smtClean="0">
                <a:solidFill>
                  <a:schemeClr val="tx1"/>
                </a:solidFill>
                <a:latin typeface="+mn-lt"/>
              </a:rPr>
              <a:t>индикаторов </a:t>
            </a:r>
            <a:r>
              <a:rPr lang="ru-RU" b="1" dirty="0">
                <a:solidFill>
                  <a:schemeClr val="tx1"/>
                </a:solidFill>
                <a:latin typeface="+mn-lt"/>
              </a:rPr>
              <a:t>для </a:t>
            </a:r>
            <a:r>
              <a:rPr lang="ru-RU" b="1" dirty="0" smtClean="0">
                <a:solidFill>
                  <a:schemeClr val="tx1"/>
                </a:solidFill>
                <a:latin typeface="+mn-lt"/>
              </a:rPr>
              <a:t>Правительства</a:t>
            </a:r>
            <a:r>
              <a:rPr lang="ru-RU" dirty="0" smtClean="0">
                <a:solidFill>
                  <a:schemeClr val="tx1"/>
                </a:solidFill>
                <a:latin typeface="+mn-lt"/>
              </a:rPr>
              <a:t>.</a:t>
            </a:r>
          </a:p>
          <a:p>
            <a:pPr indent="261938" algn="just">
              <a:buFont typeface="Wingdings" pitchFamily="2" charset="2"/>
              <a:buChar char="Ø"/>
            </a:pPr>
            <a:endParaRPr lang="ru-RU" dirty="0" smtClean="0">
              <a:solidFill>
                <a:schemeClr val="tx1"/>
              </a:solidFill>
              <a:latin typeface="+mn-lt"/>
            </a:endParaRPr>
          </a:p>
          <a:p>
            <a:pPr indent="261938" algn="just">
              <a:buFont typeface="Wingdings" pitchFamily="2" charset="2"/>
              <a:buChar char="Ø"/>
            </a:pPr>
            <a:r>
              <a:rPr lang="ru-RU" dirty="0" smtClean="0">
                <a:solidFill>
                  <a:schemeClr val="tx1"/>
                </a:solidFill>
                <a:latin typeface="+mn-lt"/>
              </a:rPr>
              <a:t>Законом </a:t>
            </a:r>
            <a:r>
              <a:rPr lang="ru-RU" dirty="0">
                <a:solidFill>
                  <a:schemeClr val="tx1"/>
                </a:solidFill>
                <a:latin typeface="+mn-lt"/>
              </a:rPr>
              <a:t>РК от 12 ноября 2015 года </a:t>
            </a:r>
            <a:r>
              <a:rPr lang="ru-RU" dirty="0" smtClean="0">
                <a:solidFill>
                  <a:schemeClr val="tx1"/>
                </a:solidFill>
                <a:latin typeface="+mn-lt"/>
              </a:rPr>
              <a:t>в</a:t>
            </a:r>
            <a:r>
              <a:rPr lang="ru-RU" dirty="0" smtClean="0">
                <a:solidFill>
                  <a:schemeClr val="tx1"/>
                </a:solidFill>
                <a:latin typeface="+mn-lt"/>
                <a:cs typeface="Arial" charset="0"/>
              </a:rPr>
              <a:t>несены </a:t>
            </a:r>
            <a:r>
              <a:rPr lang="ru-RU" dirty="0">
                <a:solidFill>
                  <a:schemeClr val="tx1"/>
                </a:solidFill>
                <a:latin typeface="+mn-lt"/>
                <a:cs typeface="Arial" charset="0"/>
              </a:rPr>
              <a:t>изменения и дополнения в Бюджетный кодекс РК, </a:t>
            </a:r>
            <a:r>
              <a:rPr lang="ru-RU" dirty="0" smtClean="0">
                <a:solidFill>
                  <a:schemeClr val="tx1"/>
                </a:solidFill>
                <a:latin typeface="+mn-lt"/>
                <a:cs typeface="Arial" charset="0"/>
              </a:rPr>
              <a:t>предусматривающей </a:t>
            </a:r>
            <a:r>
              <a:rPr lang="kk-KZ" b="1" dirty="0" smtClean="0">
                <a:solidFill>
                  <a:schemeClr val="tx1"/>
                </a:solidFill>
                <a:latin typeface="+mn-lt"/>
              </a:rPr>
              <a:t>утверждение </a:t>
            </a:r>
            <a:r>
              <a:rPr lang="ru-RU" b="1" dirty="0" err="1">
                <a:solidFill>
                  <a:schemeClr val="tx1"/>
                </a:solidFill>
                <a:latin typeface="+mn-lt"/>
              </a:rPr>
              <a:t>ключевы</a:t>
            </a:r>
            <a:r>
              <a:rPr lang="kk-KZ" b="1" dirty="0">
                <a:solidFill>
                  <a:schemeClr val="tx1"/>
                </a:solidFill>
                <a:latin typeface="+mn-lt"/>
              </a:rPr>
              <a:t>х</a:t>
            </a:r>
            <a:r>
              <a:rPr lang="ru-RU" b="1" dirty="0">
                <a:solidFill>
                  <a:schemeClr val="tx1"/>
                </a:solidFill>
                <a:latin typeface="+mn-lt"/>
              </a:rPr>
              <a:t> целевых индикатор</a:t>
            </a:r>
            <a:r>
              <a:rPr lang="kk-KZ" b="1" dirty="0">
                <a:solidFill>
                  <a:schemeClr val="tx1"/>
                </a:solidFill>
                <a:latin typeface="+mn-lt"/>
              </a:rPr>
              <a:t>ов для</a:t>
            </a:r>
            <a:r>
              <a:rPr lang="ru-RU" b="1" dirty="0">
                <a:solidFill>
                  <a:schemeClr val="tx1"/>
                </a:solidFill>
                <a:latin typeface="+mn-lt"/>
              </a:rPr>
              <a:t> руководителей государственных органов</a:t>
            </a:r>
            <a:r>
              <a:rPr lang="ru-RU" dirty="0">
                <a:solidFill>
                  <a:schemeClr val="tx1"/>
                </a:solidFill>
                <a:latin typeface="+mn-lt"/>
              </a:rPr>
              <a:t>, подотчетных Президенту,  </a:t>
            </a:r>
            <a:r>
              <a:rPr lang="ru-RU" b="1" dirty="0">
                <a:solidFill>
                  <a:schemeClr val="tx1"/>
                </a:solidFill>
                <a:latin typeface="+mn-lt"/>
              </a:rPr>
              <a:t>министров и </a:t>
            </a:r>
            <a:r>
              <a:rPr lang="ru-RU" b="1" dirty="0" err="1">
                <a:solidFill>
                  <a:schemeClr val="tx1"/>
                </a:solidFill>
                <a:latin typeface="+mn-lt"/>
              </a:rPr>
              <a:t>акимов</a:t>
            </a:r>
            <a:r>
              <a:rPr lang="ru-RU" b="1" dirty="0">
                <a:solidFill>
                  <a:schemeClr val="tx1"/>
                </a:solidFill>
                <a:latin typeface="+mn-lt"/>
              </a:rPr>
              <a:t> </a:t>
            </a:r>
            <a:r>
              <a:rPr lang="ru-RU" dirty="0">
                <a:solidFill>
                  <a:schemeClr val="tx1"/>
                </a:solidFill>
                <a:latin typeface="+mn-lt"/>
              </a:rPr>
              <a:t>областей, </a:t>
            </a:r>
            <a:r>
              <a:rPr lang="kk-KZ" dirty="0">
                <a:solidFill>
                  <a:schemeClr val="tx1"/>
                </a:solidFill>
                <a:latin typeface="+mn-lt"/>
              </a:rPr>
              <a:t>городов республиканского значения, столицы </a:t>
            </a:r>
            <a:r>
              <a:rPr lang="ru-RU" b="1" dirty="0">
                <a:solidFill>
                  <a:schemeClr val="tx1"/>
                </a:solidFill>
                <a:latin typeface="+mn-lt"/>
              </a:rPr>
              <a:t>в </a:t>
            </a:r>
            <a:r>
              <a:rPr lang="ru-RU" b="1" dirty="0" smtClean="0">
                <a:solidFill>
                  <a:schemeClr val="tx1"/>
                </a:solidFill>
                <a:latin typeface="+mn-lt"/>
              </a:rPr>
              <a:t>меморандумах:</a:t>
            </a:r>
            <a:endParaRPr lang="ru-RU" dirty="0">
              <a:solidFill>
                <a:schemeClr val="tx1"/>
              </a:solidFill>
              <a:latin typeface="+mn-lt"/>
            </a:endParaRPr>
          </a:p>
          <a:p>
            <a:pPr marL="285750" indent="-285750" algn="just">
              <a:buFont typeface="Arial" pitchFamily="34" charset="0"/>
              <a:buChar char="•"/>
            </a:pPr>
            <a:r>
              <a:rPr lang="ru-RU" dirty="0" smtClean="0">
                <a:solidFill>
                  <a:schemeClr val="tx1"/>
                </a:solidFill>
                <a:latin typeface="+mn-lt"/>
              </a:rPr>
              <a:t>ключевые </a:t>
            </a:r>
            <a:r>
              <a:rPr lang="ru-RU" dirty="0">
                <a:solidFill>
                  <a:schemeClr val="tx1"/>
                </a:solidFill>
                <a:latin typeface="+mn-lt"/>
              </a:rPr>
              <a:t>целевые индикаторы должны быть ориентированы на повышение уровня удовлетворенности </a:t>
            </a:r>
            <a:r>
              <a:rPr lang="ru-RU" dirty="0" smtClean="0">
                <a:solidFill>
                  <a:schemeClr val="tx1"/>
                </a:solidFill>
                <a:latin typeface="+mn-lt"/>
              </a:rPr>
              <a:t>граждан;</a:t>
            </a:r>
            <a:endParaRPr lang="ru-RU" dirty="0">
              <a:solidFill>
                <a:schemeClr val="tx1"/>
              </a:solidFill>
              <a:latin typeface="+mn-lt"/>
            </a:endParaRPr>
          </a:p>
          <a:p>
            <a:pPr marL="285750" indent="-285750" algn="just">
              <a:buFont typeface="Arial" pitchFamily="34" charset="0"/>
              <a:buChar char="•"/>
            </a:pPr>
            <a:r>
              <a:rPr lang="ru-RU" dirty="0" smtClean="0">
                <a:solidFill>
                  <a:schemeClr val="tx1"/>
                </a:solidFill>
                <a:latin typeface="+mn-lt"/>
              </a:rPr>
              <a:t>ключевые </a:t>
            </a:r>
            <a:r>
              <a:rPr lang="ru-RU" dirty="0">
                <a:solidFill>
                  <a:schemeClr val="tx1"/>
                </a:solidFill>
                <a:latin typeface="+mn-lt"/>
              </a:rPr>
              <a:t>целевые индикаторы должны отражать положительные изменения в </a:t>
            </a:r>
            <a:r>
              <a:rPr lang="ru-RU" dirty="0" smtClean="0">
                <a:solidFill>
                  <a:schemeClr val="tx1"/>
                </a:solidFill>
                <a:latin typeface="+mn-lt"/>
              </a:rPr>
              <a:t>социально- </a:t>
            </a:r>
            <a:r>
              <a:rPr lang="ru-RU" dirty="0">
                <a:solidFill>
                  <a:schemeClr val="tx1"/>
                </a:solidFill>
                <a:latin typeface="+mn-lt"/>
              </a:rPr>
              <a:t>экономическом развитии.</a:t>
            </a:r>
          </a:p>
          <a:p>
            <a:pPr indent="261938" algn="just">
              <a:buFont typeface="Wingdings" pitchFamily="2" charset="2"/>
              <a:buChar char="Ø"/>
            </a:pPr>
            <a:endParaRPr lang="ru-RU" dirty="0" smtClean="0">
              <a:solidFill>
                <a:schemeClr val="tx1"/>
              </a:solidFill>
              <a:latin typeface="+mn-lt"/>
            </a:endParaRPr>
          </a:p>
          <a:p>
            <a:pPr indent="261938" algn="just">
              <a:buFont typeface="Wingdings" pitchFamily="2" charset="2"/>
              <a:buChar char="Ø"/>
            </a:pPr>
            <a:r>
              <a:rPr lang="ru-RU" dirty="0" smtClean="0">
                <a:solidFill>
                  <a:schemeClr val="tx1"/>
                </a:solidFill>
                <a:latin typeface="+mn-lt"/>
              </a:rPr>
              <a:t>Меморандум </a:t>
            </a:r>
            <a:r>
              <a:rPr lang="ru-RU" b="1" dirty="0" smtClean="0">
                <a:solidFill>
                  <a:schemeClr val="tx1"/>
                </a:solidFill>
                <a:latin typeface="+mn-lt"/>
              </a:rPr>
              <a:t>обеспечивает персональную ответственность </a:t>
            </a:r>
            <a:r>
              <a:rPr lang="ru-RU" dirty="0">
                <a:solidFill>
                  <a:schemeClr val="tx1"/>
                </a:solidFill>
                <a:latin typeface="+mn-lt"/>
              </a:rPr>
              <a:t>первых руководителей государственных органов, подотчетных </a:t>
            </a:r>
            <a:r>
              <a:rPr lang="ru-RU" dirty="0" smtClean="0">
                <a:solidFill>
                  <a:schemeClr val="tx1"/>
                </a:solidFill>
                <a:latin typeface="+mn-lt"/>
              </a:rPr>
              <a:t>Президенту, министров и </a:t>
            </a:r>
            <a:r>
              <a:rPr lang="ru-RU" dirty="0" err="1" smtClean="0">
                <a:solidFill>
                  <a:schemeClr val="tx1"/>
                </a:solidFill>
                <a:latin typeface="+mn-lt"/>
              </a:rPr>
              <a:t>акимов</a:t>
            </a:r>
            <a:r>
              <a:rPr lang="ru-RU" dirty="0" smtClean="0">
                <a:solidFill>
                  <a:schemeClr val="tx1"/>
                </a:solidFill>
                <a:latin typeface="+mn-lt"/>
              </a:rPr>
              <a:t> за достижение конкретных результатов, также в дальнейшем позволит осуществить оценку их деятельности по итогам достижения меморандумов.</a:t>
            </a:r>
          </a:p>
          <a:p>
            <a:pPr indent="261938" algn="just">
              <a:buFont typeface="Wingdings" pitchFamily="2" charset="2"/>
              <a:buChar char="Ø"/>
            </a:pPr>
            <a:endParaRPr lang="ru-RU" dirty="0" smtClean="0">
              <a:solidFill>
                <a:schemeClr val="tx1"/>
              </a:solidFill>
              <a:latin typeface="+mn-lt"/>
            </a:endParaRPr>
          </a:p>
          <a:p>
            <a:pPr indent="261938" algn="just">
              <a:buFont typeface="Wingdings" pitchFamily="2" charset="2"/>
              <a:buChar char="Ø"/>
            </a:pPr>
            <a:r>
              <a:rPr lang="ru-RU" dirty="0" smtClean="0">
                <a:solidFill>
                  <a:schemeClr val="tx1"/>
                </a:solidFill>
                <a:latin typeface="+mn-lt"/>
              </a:rPr>
              <a:t>Правила разработки и оценки меморандума государственного органа, входящего в структуру Правительства Республики Казахстан, местного исполнительного органа области, города республиканского значения, столицы утверждены </a:t>
            </a:r>
            <a:r>
              <a:rPr lang="ru-RU" b="1" dirty="0" smtClean="0">
                <a:solidFill>
                  <a:schemeClr val="tx1"/>
                </a:solidFill>
                <a:latin typeface="+mn-lt"/>
              </a:rPr>
              <a:t>постановлением Правительства  РК </a:t>
            </a:r>
            <a:r>
              <a:rPr lang="ru-RU" dirty="0" smtClean="0">
                <a:solidFill>
                  <a:schemeClr val="tx1"/>
                </a:solidFill>
                <a:latin typeface="+mn-lt"/>
              </a:rPr>
              <a:t> в декабре 2015 года № 1068.</a:t>
            </a:r>
            <a:endParaRPr lang="ru-RU" dirty="0">
              <a:solidFill>
                <a:schemeClr val="tx1"/>
              </a:solidFill>
              <a:latin typeface="+mn-lt"/>
            </a:endParaRPr>
          </a:p>
        </p:txBody>
      </p:sp>
      <p:sp>
        <p:nvSpPr>
          <p:cNvPr id="7" name="Rectangle 8"/>
          <p:cNvSpPr>
            <a:spLocks noChangeArrowheads="1"/>
          </p:cNvSpPr>
          <p:nvPr/>
        </p:nvSpPr>
        <p:spPr bwMode="auto">
          <a:xfrm>
            <a:off x="552476" y="1"/>
            <a:ext cx="9418290" cy="692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Внедрение ключевых целевых индикаторов </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и повышение статуса меморандума</a:t>
            </a:r>
          </a:p>
        </p:txBody>
      </p:sp>
      <p:sp>
        <p:nvSpPr>
          <p:cNvPr id="4" name="Прямоугольник 3"/>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Прямоугольник 9"/>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91</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xmlns="" val="476755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extLst/>
          </p:nvPr>
        </p:nvGraphicFramePr>
        <p:xfrm>
          <a:off x="1757" y="1624"/>
          <a:ext cx="1754" cy="1619"/>
        </p:xfrm>
        <a:graphic>
          <a:graphicData uri="http://schemas.openxmlformats.org/presentationml/2006/ole">
            <p:oleObj spid="_x0000_s84265" name="think-cell Slide" r:id="rId4" imgW="360" imgH="360" progId="">
              <p:embed/>
            </p:oleObj>
          </a:graphicData>
        </a:graphic>
      </p:graphicFrame>
      <p:sp>
        <p:nvSpPr>
          <p:cNvPr id="305" name="TextBox 304"/>
          <p:cNvSpPr txBox="1">
            <a:spLocks/>
          </p:cNvSpPr>
          <p:nvPr/>
        </p:nvSpPr>
        <p:spPr>
          <a:xfrm>
            <a:off x="825629" y="2800207"/>
            <a:ext cx="5142442" cy="392909"/>
          </a:xfrm>
          <a:custGeom>
            <a:avLst/>
            <a:gdLst>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0 w 3620912"/>
              <a:gd name="connsiteY4" fmla="*/ 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91440 w 3620912"/>
              <a:gd name="connsiteY4" fmla="*/ 9144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Lst>
            <a:ahLst/>
            <a:cxnLst>
              <a:cxn ang="0">
                <a:pos x="connsiteX0" y="connsiteY0"/>
              </a:cxn>
              <a:cxn ang="0">
                <a:pos x="connsiteX1" y="connsiteY1"/>
              </a:cxn>
              <a:cxn ang="0">
                <a:pos x="connsiteX2" y="connsiteY2"/>
              </a:cxn>
              <a:cxn ang="0">
                <a:pos x="connsiteX3" y="connsiteY3"/>
              </a:cxn>
            </a:cxnLst>
            <a:rect l="l" t="t" r="r" b="b"/>
            <a:pathLst>
              <a:path w="3620912" h="619929">
                <a:moveTo>
                  <a:pt x="0" y="0"/>
                </a:moveTo>
                <a:lnTo>
                  <a:pt x="3620912" y="0"/>
                </a:lnTo>
                <a:lnTo>
                  <a:pt x="3620912" y="619929"/>
                </a:lnTo>
                <a:lnTo>
                  <a:pt x="0" y="619929"/>
                </a:lnTo>
              </a:path>
            </a:pathLst>
          </a:custGeom>
          <a:solidFill>
            <a:schemeClr val="bg1"/>
          </a:solidFill>
          <a:ln w="3175">
            <a:solidFill>
              <a:schemeClr val="accent3"/>
            </a:solidFill>
            <a:miter lim="800000"/>
            <a:headEnd/>
            <a:tailEnd/>
          </a:ln>
          <a:effectLst/>
        </p:spPr>
        <p:txBody>
          <a:bodyPr vert="horz" wrap="square" lIns="367308" tIns="73462" rIns="73462" bIns="7346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rgbClr val="00863D"/>
              </a:buClr>
              <a:buSzPct val="125000"/>
              <a:buFont typeface="Arial" pitchFamily="34" charset="0"/>
              <a:buChar char="•"/>
              <a:defRPr baseline="0">
                <a:latin typeface="+mn-lt"/>
              </a:defRPr>
            </a:lvl2pPr>
            <a:lvl3pPr marL="457200" lvl="2" indent="-261938" defTabSz="895350" eaLnBrk="1" hangingPunct="1">
              <a:buClr>
                <a:srgbClr val="00863D"/>
              </a:buClr>
              <a:buSzPct val="110000"/>
              <a:buFont typeface="Arial" charset="0"/>
              <a:buChar char="–"/>
              <a:defRPr baseline="0">
                <a:latin typeface="+mn-lt"/>
              </a:defRPr>
            </a:lvl3pPr>
            <a:lvl4pPr marL="614363" lvl="3" indent="-155575" defTabSz="895350" eaLnBrk="1" hangingPunct="1">
              <a:buClr>
                <a:srgbClr val="00863D"/>
              </a:buClr>
              <a:buSzPct val="100000"/>
              <a:buFont typeface="Arial" pitchFamily="34" charset="0"/>
              <a:buChar char="•"/>
              <a:defRPr baseline="0">
                <a:latin typeface="+mn-lt"/>
              </a:defRPr>
            </a:lvl4pPr>
            <a:lvl5pPr marL="749808" lvl="4" indent="-130175" defTabSz="895350" eaLnBrk="1" hangingPunct="1">
              <a:buClr>
                <a:srgbClr val="00863D"/>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FFFFFF"/>
              </a:buClr>
              <a:defRPr/>
            </a:pPr>
            <a:r>
              <a:rPr lang="ru-RU" dirty="0" smtClean="0">
                <a:solidFill>
                  <a:srgbClr val="0070CE"/>
                </a:solidFill>
                <a:cs typeface="+mn-cs"/>
              </a:rPr>
              <a:t>Реальный рост ВВП</a:t>
            </a:r>
          </a:p>
        </p:txBody>
      </p:sp>
      <p:sp>
        <p:nvSpPr>
          <p:cNvPr id="324" name="TextBox 323"/>
          <p:cNvSpPr txBox="1">
            <a:spLocks/>
          </p:cNvSpPr>
          <p:nvPr/>
        </p:nvSpPr>
        <p:spPr>
          <a:xfrm>
            <a:off x="825629" y="5181149"/>
            <a:ext cx="5142442" cy="392909"/>
          </a:xfrm>
          <a:custGeom>
            <a:avLst/>
            <a:gdLst>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0 w 3620912"/>
              <a:gd name="connsiteY4" fmla="*/ 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91440 w 3620912"/>
              <a:gd name="connsiteY4" fmla="*/ 9144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Lst>
            <a:ahLst/>
            <a:cxnLst>
              <a:cxn ang="0">
                <a:pos x="connsiteX0" y="connsiteY0"/>
              </a:cxn>
              <a:cxn ang="0">
                <a:pos x="connsiteX1" y="connsiteY1"/>
              </a:cxn>
              <a:cxn ang="0">
                <a:pos x="connsiteX2" y="connsiteY2"/>
              </a:cxn>
              <a:cxn ang="0">
                <a:pos x="connsiteX3" y="connsiteY3"/>
              </a:cxn>
            </a:cxnLst>
            <a:rect l="l" t="t" r="r" b="b"/>
            <a:pathLst>
              <a:path w="3620912" h="619929">
                <a:moveTo>
                  <a:pt x="0" y="0"/>
                </a:moveTo>
                <a:lnTo>
                  <a:pt x="3620912" y="0"/>
                </a:lnTo>
                <a:lnTo>
                  <a:pt x="3620912" y="619929"/>
                </a:lnTo>
                <a:lnTo>
                  <a:pt x="0" y="619929"/>
                </a:lnTo>
              </a:path>
            </a:pathLst>
          </a:custGeom>
          <a:solidFill>
            <a:schemeClr val="bg1"/>
          </a:solidFill>
          <a:ln w="3175">
            <a:solidFill>
              <a:schemeClr val="accent3"/>
            </a:solidFill>
            <a:miter lim="800000"/>
            <a:headEnd/>
            <a:tailEnd/>
          </a:ln>
          <a:effectLst/>
        </p:spPr>
        <p:txBody>
          <a:bodyPr vert="horz" wrap="square" lIns="367308" tIns="73462" rIns="73462" bIns="7346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rgbClr val="00863D"/>
              </a:buClr>
              <a:buSzPct val="125000"/>
              <a:buFont typeface="Arial" pitchFamily="34" charset="0"/>
              <a:buChar char="•"/>
              <a:defRPr baseline="0">
                <a:latin typeface="+mn-lt"/>
              </a:defRPr>
            </a:lvl2pPr>
            <a:lvl3pPr marL="457200" lvl="2" indent="-261938" defTabSz="895350" eaLnBrk="1" hangingPunct="1">
              <a:buClr>
                <a:srgbClr val="00863D"/>
              </a:buClr>
              <a:buSzPct val="110000"/>
              <a:buFont typeface="Arial" charset="0"/>
              <a:buChar char="–"/>
              <a:defRPr baseline="0">
                <a:latin typeface="+mn-lt"/>
              </a:defRPr>
            </a:lvl3pPr>
            <a:lvl4pPr marL="614363" lvl="3" indent="-155575" defTabSz="895350" eaLnBrk="1" hangingPunct="1">
              <a:buClr>
                <a:srgbClr val="00863D"/>
              </a:buClr>
              <a:buSzPct val="100000"/>
              <a:buFont typeface="Arial" pitchFamily="34" charset="0"/>
              <a:buChar char="•"/>
              <a:defRPr baseline="0">
                <a:latin typeface="+mn-lt"/>
              </a:defRPr>
            </a:lvl4pPr>
            <a:lvl5pPr marL="749808" lvl="4" indent="-130175" defTabSz="895350" eaLnBrk="1" hangingPunct="1">
              <a:buClr>
                <a:srgbClr val="00863D"/>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FFFFFF"/>
              </a:buClr>
            </a:pPr>
            <a:r>
              <a:rPr lang="ru-RU" dirty="0" smtClean="0">
                <a:solidFill>
                  <a:srgbClr val="0070CE"/>
                </a:solidFill>
                <a:cs typeface="+mn-cs"/>
              </a:rPr>
              <a:t>Ожидаемая продолжительность жизни</a:t>
            </a:r>
          </a:p>
        </p:txBody>
      </p:sp>
      <p:sp>
        <p:nvSpPr>
          <p:cNvPr id="329" name="TextBox 328"/>
          <p:cNvSpPr txBox="1">
            <a:spLocks/>
          </p:cNvSpPr>
          <p:nvPr/>
        </p:nvSpPr>
        <p:spPr>
          <a:xfrm>
            <a:off x="825629" y="3706849"/>
            <a:ext cx="5142442" cy="479333"/>
          </a:xfrm>
          <a:custGeom>
            <a:avLst/>
            <a:gdLst>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0 w 3620912"/>
              <a:gd name="connsiteY4" fmla="*/ 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91440 w 3620912"/>
              <a:gd name="connsiteY4" fmla="*/ 9144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Lst>
            <a:ahLst/>
            <a:cxnLst>
              <a:cxn ang="0">
                <a:pos x="connsiteX0" y="connsiteY0"/>
              </a:cxn>
              <a:cxn ang="0">
                <a:pos x="connsiteX1" y="connsiteY1"/>
              </a:cxn>
              <a:cxn ang="0">
                <a:pos x="connsiteX2" y="connsiteY2"/>
              </a:cxn>
              <a:cxn ang="0">
                <a:pos x="connsiteX3" y="connsiteY3"/>
              </a:cxn>
            </a:cxnLst>
            <a:rect l="l" t="t" r="r" b="b"/>
            <a:pathLst>
              <a:path w="3620912" h="619929">
                <a:moveTo>
                  <a:pt x="0" y="0"/>
                </a:moveTo>
                <a:lnTo>
                  <a:pt x="3620912" y="0"/>
                </a:lnTo>
                <a:lnTo>
                  <a:pt x="3620912" y="619929"/>
                </a:lnTo>
                <a:lnTo>
                  <a:pt x="0" y="619929"/>
                </a:lnTo>
              </a:path>
            </a:pathLst>
          </a:custGeom>
          <a:solidFill>
            <a:schemeClr val="bg1"/>
          </a:solidFill>
          <a:ln w="3175">
            <a:solidFill>
              <a:schemeClr val="accent3"/>
            </a:solidFill>
            <a:miter lim="800000"/>
            <a:headEnd/>
            <a:tailEnd/>
          </a:ln>
          <a:effectLst/>
        </p:spPr>
        <p:txBody>
          <a:bodyPr vert="horz" wrap="square" lIns="367308" tIns="73462" rIns="73462" bIns="7346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rgbClr val="00863D"/>
              </a:buClr>
              <a:buSzPct val="125000"/>
              <a:buFont typeface="Arial" pitchFamily="34" charset="0"/>
              <a:buChar char="•"/>
              <a:defRPr baseline="0">
                <a:latin typeface="+mn-lt"/>
              </a:defRPr>
            </a:lvl2pPr>
            <a:lvl3pPr marL="457200" lvl="2" indent="-261938" defTabSz="895350" eaLnBrk="1" hangingPunct="1">
              <a:buClr>
                <a:srgbClr val="00863D"/>
              </a:buClr>
              <a:buSzPct val="110000"/>
              <a:buFont typeface="Arial" charset="0"/>
              <a:buChar char="–"/>
              <a:defRPr baseline="0">
                <a:latin typeface="+mn-lt"/>
              </a:defRPr>
            </a:lvl3pPr>
            <a:lvl4pPr marL="614363" lvl="3" indent="-155575" defTabSz="895350" eaLnBrk="1" hangingPunct="1">
              <a:buClr>
                <a:srgbClr val="00863D"/>
              </a:buClr>
              <a:buSzPct val="100000"/>
              <a:buFont typeface="Arial" pitchFamily="34" charset="0"/>
              <a:buChar char="•"/>
              <a:defRPr baseline="0">
                <a:latin typeface="+mn-lt"/>
              </a:defRPr>
            </a:lvl4pPr>
            <a:lvl5pPr marL="749808" lvl="4" indent="-130175" defTabSz="895350" eaLnBrk="1" hangingPunct="1">
              <a:buClr>
                <a:srgbClr val="00863D"/>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FFFFFF"/>
              </a:buClr>
            </a:pPr>
            <a:r>
              <a:rPr lang="ru-RU" dirty="0" smtClean="0">
                <a:solidFill>
                  <a:srgbClr val="0070CE"/>
                </a:solidFill>
                <a:cs typeface="+mn-cs"/>
              </a:rPr>
              <a:t>Доля </a:t>
            </a:r>
            <a:r>
              <a:rPr lang="ru-RU" dirty="0" err="1" smtClean="0">
                <a:solidFill>
                  <a:srgbClr val="0070CE"/>
                </a:solidFill>
                <a:cs typeface="+mn-cs"/>
              </a:rPr>
              <a:t>несырьевого</a:t>
            </a:r>
            <a:r>
              <a:rPr lang="ru-RU" dirty="0" smtClean="0">
                <a:solidFill>
                  <a:srgbClr val="0070CE"/>
                </a:solidFill>
                <a:cs typeface="+mn-cs"/>
              </a:rPr>
              <a:t> экспорта в общем объеме экспорта</a:t>
            </a:r>
            <a:endParaRPr lang="ru-RU" dirty="0">
              <a:solidFill>
                <a:srgbClr val="0070CE"/>
              </a:solidFill>
              <a:cs typeface="+mn-cs"/>
            </a:endParaRPr>
          </a:p>
        </p:txBody>
      </p:sp>
      <p:sp>
        <p:nvSpPr>
          <p:cNvPr id="315" name="TextBox 314"/>
          <p:cNvSpPr txBox="1">
            <a:spLocks/>
          </p:cNvSpPr>
          <p:nvPr/>
        </p:nvSpPr>
        <p:spPr>
          <a:xfrm>
            <a:off x="825629" y="4271712"/>
            <a:ext cx="5142442" cy="392909"/>
          </a:xfrm>
          <a:custGeom>
            <a:avLst/>
            <a:gdLst>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0 w 3620912"/>
              <a:gd name="connsiteY4" fmla="*/ 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91440 w 3620912"/>
              <a:gd name="connsiteY4" fmla="*/ 9144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Lst>
            <a:ahLst/>
            <a:cxnLst>
              <a:cxn ang="0">
                <a:pos x="connsiteX0" y="connsiteY0"/>
              </a:cxn>
              <a:cxn ang="0">
                <a:pos x="connsiteX1" y="connsiteY1"/>
              </a:cxn>
              <a:cxn ang="0">
                <a:pos x="connsiteX2" y="connsiteY2"/>
              </a:cxn>
              <a:cxn ang="0">
                <a:pos x="connsiteX3" y="connsiteY3"/>
              </a:cxn>
            </a:cxnLst>
            <a:rect l="l" t="t" r="r" b="b"/>
            <a:pathLst>
              <a:path w="3620912" h="619929">
                <a:moveTo>
                  <a:pt x="0" y="0"/>
                </a:moveTo>
                <a:lnTo>
                  <a:pt x="3620912" y="0"/>
                </a:lnTo>
                <a:lnTo>
                  <a:pt x="3620912" y="619929"/>
                </a:lnTo>
                <a:lnTo>
                  <a:pt x="0" y="619929"/>
                </a:lnTo>
              </a:path>
            </a:pathLst>
          </a:custGeom>
          <a:solidFill>
            <a:schemeClr val="bg1"/>
          </a:solidFill>
          <a:ln w="3175">
            <a:solidFill>
              <a:schemeClr val="accent3"/>
            </a:solidFill>
            <a:miter lim="800000"/>
            <a:headEnd/>
            <a:tailEnd/>
          </a:ln>
          <a:effectLst/>
        </p:spPr>
        <p:txBody>
          <a:bodyPr vert="horz" wrap="square" lIns="367308" tIns="73462" rIns="73462" bIns="7346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rgbClr val="00863D"/>
              </a:buClr>
              <a:buSzPct val="125000"/>
              <a:buFont typeface="Arial" pitchFamily="34" charset="0"/>
              <a:buChar char="•"/>
              <a:defRPr baseline="0">
                <a:latin typeface="+mn-lt"/>
              </a:defRPr>
            </a:lvl2pPr>
            <a:lvl3pPr marL="457200" lvl="2" indent="-261938" defTabSz="895350" eaLnBrk="1" hangingPunct="1">
              <a:buClr>
                <a:srgbClr val="00863D"/>
              </a:buClr>
              <a:buSzPct val="110000"/>
              <a:buFont typeface="Arial" charset="0"/>
              <a:buChar char="–"/>
              <a:defRPr baseline="0">
                <a:latin typeface="+mn-lt"/>
              </a:defRPr>
            </a:lvl3pPr>
            <a:lvl4pPr marL="614363" lvl="3" indent="-155575" defTabSz="895350" eaLnBrk="1" hangingPunct="1">
              <a:buClr>
                <a:srgbClr val="00863D"/>
              </a:buClr>
              <a:buSzPct val="100000"/>
              <a:buFont typeface="Arial" pitchFamily="34" charset="0"/>
              <a:buChar char="•"/>
              <a:defRPr baseline="0">
                <a:latin typeface="+mn-lt"/>
              </a:defRPr>
            </a:lvl4pPr>
            <a:lvl5pPr marL="749808" lvl="4" indent="-130175" defTabSz="895350" eaLnBrk="1" hangingPunct="1">
              <a:buClr>
                <a:srgbClr val="00863D"/>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FFFFFF"/>
              </a:buClr>
            </a:pPr>
            <a:r>
              <a:rPr lang="ru-RU" dirty="0" smtClean="0">
                <a:solidFill>
                  <a:srgbClr val="0070CE"/>
                </a:solidFill>
                <a:cs typeface="+mn-cs"/>
              </a:rPr>
              <a:t>Дефицит государственного бюджета </a:t>
            </a:r>
          </a:p>
        </p:txBody>
      </p:sp>
      <p:sp>
        <p:nvSpPr>
          <p:cNvPr id="335" name="TextBox 334"/>
          <p:cNvSpPr txBox="1">
            <a:spLocks/>
          </p:cNvSpPr>
          <p:nvPr/>
        </p:nvSpPr>
        <p:spPr>
          <a:xfrm>
            <a:off x="825629" y="4725198"/>
            <a:ext cx="5142442" cy="392909"/>
          </a:xfrm>
          <a:custGeom>
            <a:avLst/>
            <a:gdLst>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0 w 3620912"/>
              <a:gd name="connsiteY4" fmla="*/ 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91440 w 3620912"/>
              <a:gd name="connsiteY4" fmla="*/ 9144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Lst>
            <a:ahLst/>
            <a:cxnLst>
              <a:cxn ang="0">
                <a:pos x="connsiteX0" y="connsiteY0"/>
              </a:cxn>
              <a:cxn ang="0">
                <a:pos x="connsiteX1" y="connsiteY1"/>
              </a:cxn>
              <a:cxn ang="0">
                <a:pos x="connsiteX2" y="connsiteY2"/>
              </a:cxn>
              <a:cxn ang="0">
                <a:pos x="connsiteX3" y="connsiteY3"/>
              </a:cxn>
            </a:cxnLst>
            <a:rect l="l" t="t" r="r" b="b"/>
            <a:pathLst>
              <a:path w="3620912" h="619929">
                <a:moveTo>
                  <a:pt x="0" y="0"/>
                </a:moveTo>
                <a:lnTo>
                  <a:pt x="3620912" y="0"/>
                </a:lnTo>
                <a:lnTo>
                  <a:pt x="3620912" y="619929"/>
                </a:lnTo>
                <a:lnTo>
                  <a:pt x="0" y="619929"/>
                </a:lnTo>
              </a:path>
            </a:pathLst>
          </a:custGeom>
          <a:solidFill>
            <a:schemeClr val="bg1"/>
          </a:solidFill>
          <a:ln w="3175">
            <a:solidFill>
              <a:schemeClr val="accent3"/>
            </a:solidFill>
            <a:miter lim="800000"/>
            <a:headEnd/>
            <a:tailEnd/>
          </a:ln>
          <a:effectLst/>
        </p:spPr>
        <p:txBody>
          <a:bodyPr vert="horz" wrap="square" lIns="367308" tIns="73462" rIns="73462" bIns="7346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rgbClr val="00863D"/>
              </a:buClr>
              <a:buSzPct val="125000"/>
              <a:buFont typeface="Arial" pitchFamily="34" charset="0"/>
              <a:buChar char="•"/>
              <a:defRPr baseline="0">
                <a:latin typeface="+mn-lt"/>
              </a:defRPr>
            </a:lvl2pPr>
            <a:lvl3pPr marL="457200" lvl="2" indent="-261938" defTabSz="895350" eaLnBrk="1" hangingPunct="1">
              <a:buClr>
                <a:srgbClr val="00863D"/>
              </a:buClr>
              <a:buSzPct val="110000"/>
              <a:buFont typeface="Arial" charset="0"/>
              <a:buChar char="–"/>
              <a:defRPr baseline="0">
                <a:latin typeface="+mn-lt"/>
              </a:defRPr>
            </a:lvl3pPr>
            <a:lvl4pPr marL="614363" lvl="3" indent="-155575" defTabSz="895350" eaLnBrk="1" hangingPunct="1">
              <a:buClr>
                <a:srgbClr val="00863D"/>
              </a:buClr>
              <a:buSzPct val="100000"/>
              <a:buFont typeface="Arial" pitchFamily="34" charset="0"/>
              <a:buChar char="•"/>
              <a:defRPr baseline="0">
                <a:latin typeface="+mn-lt"/>
              </a:defRPr>
            </a:lvl4pPr>
            <a:lvl5pPr marL="749808" lvl="4" indent="-130175" defTabSz="895350" eaLnBrk="1" hangingPunct="1">
              <a:buClr>
                <a:srgbClr val="00863D"/>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FFFFFF"/>
              </a:buClr>
            </a:pPr>
            <a:r>
              <a:rPr lang="ru-RU" dirty="0" smtClean="0">
                <a:solidFill>
                  <a:srgbClr val="0070CE"/>
                </a:solidFill>
                <a:cs typeface="+mn-cs"/>
              </a:rPr>
              <a:t>Рост производительности труда </a:t>
            </a:r>
            <a:endParaRPr lang="ru-RU" dirty="0">
              <a:solidFill>
                <a:srgbClr val="0070CE"/>
              </a:solidFill>
              <a:cs typeface="+mn-cs"/>
            </a:endParaRPr>
          </a:p>
        </p:txBody>
      </p:sp>
      <p:sp>
        <p:nvSpPr>
          <p:cNvPr id="327" name="TextBox 326"/>
          <p:cNvSpPr txBox="1">
            <a:spLocks/>
          </p:cNvSpPr>
          <p:nvPr/>
        </p:nvSpPr>
        <p:spPr>
          <a:xfrm>
            <a:off x="825629" y="3231459"/>
            <a:ext cx="5142442" cy="392909"/>
          </a:xfrm>
          <a:custGeom>
            <a:avLst/>
            <a:gdLst>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0 w 3620912"/>
              <a:gd name="connsiteY4" fmla="*/ 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91440 w 3620912"/>
              <a:gd name="connsiteY4" fmla="*/ 9144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Lst>
            <a:ahLst/>
            <a:cxnLst>
              <a:cxn ang="0">
                <a:pos x="connsiteX0" y="connsiteY0"/>
              </a:cxn>
              <a:cxn ang="0">
                <a:pos x="connsiteX1" y="connsiteY1"/>
              </a:cxn>
              <a:cxn ang="0">
                <a:pos x="connsiteX2" y="connsiteY2"/>
              </a:cxn>
              <a:cxn ang="0">
                <a:pos x="connsiteX3" y="connsiteY3"/>
              </a:cxn>
            </a:cxnLst>
            <a:rect l="l" t="t" r="r" b="b"/>
            <a:pathLst>
              <a:path w="3620912" h="619929">
                <a:moveTo>
                  <a:pt x="0" y="0"/>
                </a:moveTo>
                <a:lnTo>
                  <a:pt x="3620912" y="0"/>
                </a:lnTo>
                <a:lnTo>
                  <a:pt x="3620912" y="619929"/>
                </a:lnTo>
                <a:lnTo>
                  <a:pt x="0" y="619929"/>
                </a:lnTo>
              </a:path>
            </a:pathLst>
          </a:custGeom>
          <a:solidFill>
            <a:schemeClr val="bg1"/>
          </a:solidFill>
          <a:ln w="3175">
            <a:solidFill>
              <a:schemeClr val="accent3"/>
            </a:solidFill>
            <a:miter lim="800000"/>
            <a:headEnd/>
            <a:tailEnd/>
          </a:ln>
          <a:effectLst/>
        </p:spPr>
        <p:txBody>
          <a:bodyPr vert="horz" wrap="square" lIns="367308" tIns="73462" rIns="73462" bIns="7346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rgbClr val="00863D"/>
              </a:buClr>
              <a:buSzPct val="125000"/>
              <a:buFont typeface="Arial" pitchFamily="34" charset="0"/>
              <a:buChar char="•"/>
              <a:defRPr baseline="0">
                <a:latin typeface="+mn-lt"/>
              </a:defRPr>
            </a:lvl2pPr>
            <a:lvl3pPr marL="457200" lvl="2" indent="-261938" defTabSz="895350" eaLnBrk="1" hangingPunct="1">
              <a:buClr>
                <a:srgbClr val="00863D"/>
              </a:buClr>
              <a:buSzPct val="110000"/>
              <a:buFont typeface="Arial" charset="0"/>
              <a:buChar char="–"/>
              <a:defRPr baseline="0">
                <a:latin typeface="+mn-lt"/>
              </a:defRPr>
            </a:lvl3pPr>
            <a:lvl4pPr marL="614363" lvl="3" indent="-155575" defTabSz="895350" eaLnBrk="1" hangingPunct="1">
              <a:buClr>
                <a:srgbClr val="00863D"/>
              </a:buClr>
              <a:buSzPct val="100000"/>
              <a:buFont typeface="Arial" pitchFamily="34" charset="0"/>
              <a:buChar char="•"/>
              <a:defRPr baseline="0">
                <a:latin typeface="+mn-lt"/>
              </a:defRPr>
            </a:lvl4pPr>
            <a:lvl5pPr marL="749808" lvl="4" indent="-130175" defTabSz="895350" eaLnBrk="1" hangingPunct="1">
              <a:buClr>
                <a:srgbClr val="00863D"/>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FFFFFF"/>
              </a:buClr>
            </a:pPr>
            <a:r>
              <a:rPr lang="ru-RU" dirty="0" smtClean="0">
                <a:solidFill>
                  <a:srgbClr val="0070CE"/>
                </a:solidFill>
                <a:cs typeface="+mn-cs"/>
              </a:rPr>
              <a:t>Уровень безработицы</a:t>
            </a:r>
          </a:p>
        </p:txBody>
      </p:sp>
      <p:sp>
        <p:nvSpPr>
          <p:cNvPr id="54" name="Isosceles Triangle 100"/>
          <p:cNvSpPr/>
          <p:nvPr/>
        </p:nvSpPr>
        <p:spPr>
          <a:xfrm rot="16200000" flipV="1">
            <a:off x="673582" y="2941197"/>
            <a:ext cx="384622" cy="150589"/>
          </a:xfrm>
          <a:custGeom>
            <a:avLst/>
            <a:gdLst>
              <a:gd name="connsiteX0" fmla="*/ 0 w 277270"/>
              <a:gd name="connsiteY0" fmla="*/ 190500 h 190500"/>
              <a:gd name="connsiteX1" fmla="*/ 138635 w 277270"/>
              <a:gd name="connsiteY1" fmla="*/ 0 h 190500"/>
              <a:gd name="connsiteX2" fmla="*/ 277270 w 277270"/>
              <a:gd name="connsiteY2" fmla="*/ 190500 h 190500"/>
              <a:gd name="connsiteX3" fmla="*/ 0 w 277270"/>
              <a:gd name="connsiteY3" fmla="*/ 190500 h 190500"/>
              <a:gd name="connsiteX0" fmla="*/ 0 w 277270"/>
              <a:gd name="connsiteY0" fmla="*/ 190500 h 281940"/>
              <a:gd name="connsiteX1" fmla="*/ 138635 w 277270"/>
              <a:gd name="connsiteY1" fmla="*/ 0 h 281940"/>
              <a:gd name="connsiteX2" fmla="*/ 277270 w 277270"/>
              <a:gd name="connsiteY2" fmla="*/ 190500 h 281940"/>
              <a:gd name="connsiteX3" fmla="*/ 91440 w 277270"/>
              <a:gd name="connsiteY3" fmla="*/ 281940 h 281940"/>
              <a:gd name="connsiteX0" fmla="*/ 0 w 277270"/>
              <a:gd name="connsiteY0" fmla="*/ 190500 h 190500"/>
              <a:gd name="connsiteX1" fmla="*/ 138635 w 277270"/>
              <a:gd name="connsiteY1" fmla="*/ 0 h 190500"/>
              <a:gd name="connsiteX2" fmla="*/ 277270 w 277270"/>
              <a:gd name="connsiteY2" fmla="*/ 190500 h 190500"/>
            </a:gdLst>
            <a:ahLst/>
            <a:cxnLst>
              <a:cxn ang="0">
                <a:pos x="connsiteX0" y="connsiteY0"/>
              </a:cxn>
              <a:cxn ang="0">
                <a:pos x="connsiteX1" y="connsiteY1"/>
              </a:cxn>
              <a:cxn ang="0">
                <a:pos x="connsiteX2" y="connsiteY2"/>
              </a:cxn>
            </a:cxnLst>
            <a:rect l="l" t="t" r="r" b="b"/>
            <a:pathLst>
              <a:path w="277270" h="190500">
                <a:moveTo>
                  <a:pt x="0" y="190500"/>
                </a:moveTo>
                <a:lnTo>
                  <a:pt x="138635" y="0"/>
                </a:lnTo>
                <a:lnTo>
                  <a:pt x="277270" y="19050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defTabSz="914400" eaLnBrk="1" fontAlgn="auto" hangingPunct="1">
              <a:spcBef>
                <a:spcPts val="0"/>
              </a:spcBef>
              <a:spcAft>
                <a:spcPts val="0"/>
              </a:spcAft>
            </a:pPr>
            <a:endParaRPr lang="ru-RU" dirty="0" err="1" smtClean="0">
              <a:solidFill>
                <a:srgbClr val="000000"/>
              </a:solidFill>
            </a:endParaRPr>
          </a:p>
        </p:txBody>
      </p:sp>
      <p:sp>
        <p:nvSpPr>
          <p:cNvPr id="24" name="TextBox 23"/>
          <p:cNvSpPr txBox="1">
            <a:spLocks/>
          </p:cNvSpPr>
          <p:nvPr/>
        </p:nvSpPr>
        <p:spPr>
          <a:xfrm>
            <a:off x="835300" y="5650495"/>
            <a:ext cx="5142442" cy="392909"/>
          </a:xfrm>
          <a:custGeom>
            <a:avLst/>
            <a:gdLst>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0 w 3620912"/>
              <a:gd name="connsiteY4" fmla="*/ 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 name="connsiteX4" fmla="*/ 91440 w 3620912"/>
              <a:gd name="connsiteY4" fmla="*/ 91440 h 619929"/>
              <a:gd name="connsiteX0" fmla="*/ 0 w 3620912"/>
              <a:gd name="connsiteY0" fmla="*/ 0 h 619929"/>
              <a:gd name="connsiteX1" fmla="*/ 3620912 w 3620912"/>
              <a:gd name="connsiteY1" fmla="*/ 0 h 619929"/>
              <a:gd name="connsiteX2" fmla="*/ 3620912 w 3620912"/>
              <a:gd name="connsiteY2" fmla="*/ 619929 h 619929"/>
              <a:gd name="connsiteX3" fmla="*/ 0 w 3620912"/>
              <a:gd name="connsiteY3" fmla="*/ 619929 h 619929"/>
            </a:gdLst>
            <a:ahLst/>
            <a:cxnLst>
              <a:cxn ang="0">
                <a:pos x="connsiteX0" y="connsiteY0"/>
              </a:cxn>
              <a:cxn ang="0">
                <a:pos x="connsiteX1" y="connsiteY1"/>
              </a:cxn>
              <a:cxn ang="0">
                <a:pos x="connsiteX2" y="connsiteY2"/>
              </a:cxn>
              <a:cxn ang="0">
                <a:pos x="connsiteX3" y="connsiteY3"/>
              </a:cxn>
            </a:cxnLst>
            <a:rect l="l" t="t" r="r" b="b"/>
            <a:pathLst>
              <a:path w="3620912" h="619929">
                <a:moveTo>
                  <a:pt x="0" y="0"/>
                </a:moveTo>
                <a:lnTo>
                  <a:pt x="3620912" y="0"/>
                </a:lnTo>
                <a:lnTo>
                  <a:pt x="3620912" y="619929"/>
                </a:lnTo>
                <a:lnTo>
                  <a:pt x="0" y="619929"/>
                </a:lnTo>
              </a:path>
            </a:pathLst>
          </a:custGeom>
          <a:solidFill>
            <a:schemeClr val="bg1"/>
          </a:solidFill>
          <a:ln w="3175">
            <a:solidFill>
              <a:schemeClr val="accent3"/>
            </a:solidFill>
            <a:miter lim="800000"/>
            <a:headEnd/>
            <a:tailEnd/>
          </a:ln>
          <a:effectLst/>
        </p:spPr>
        <p:txBody>
          <a:bodyPr vert="horz" wrap="square" lIns="367308" tIns="73462" rIns="73462" bIns="7346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rgbClr val="00863D"/>
              </a:buClr>
              <a:buSzPct val="125000"/>
              <a:buFont typeface="Arial" pitchFamily="34" charset="0"/>
              <a:buChar char="•"/>
              <a:defRPr baseline="0">
                <a:latin typeface="+mn-lt"/>
              </a:defRPr>
            </a:lvl2pPr>
            <a:lvl3pPr marL="457200" lvl="2" indent="-261938" defTabSz="895350" eaLnBrk="1" hangingPunct="1">
              <a:buClr>
                <a:srgbClr val="00863D"/>
              </a:buClr>
              <a:buSzPct val="110000"/>
              <a:buFont typeface="Arial" charset="0"/>
              <a:buChar char="–"/>
              <a:defRPr baseline="0">
                <a:latin typeface="+mn-lt"/>
              </a:defRPr>
            </a:lvl3pPr>
            <a:lvl4pPr marL="614363" lvl="3" indent="-155575" defTabSz="895350" eaLnBrk="1" hangingPunct="1">
              <a:buClr>
                <a:srgbClr val="00863D"/>
              </a:buClr>
              <a:buSzPct val="100000"/>
              <a:buFont typeface="Arial" pitchFamily="34" charset="0"/>
              <a:buChar char="•"/>
              <a:defRPr baseline="0">
                <a:latin typeface="+mn-lt"/>
              </a:defRPr>
            </a:lvl4pPr>
            <a:lvl5pPr marL="749808" lvl="4" indent="-130175" defTabSz="895350" eaLnBrk="1" hangingPunct="1">
              <a:buClr>
                <a:srgbClr val="00863D"/>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FFFFFF"/>
              </a:buClr>
            </a:pPr>
            <a:r>
              <a:rPr lang="ru-RU" dirty="0" smtClean="0">
                <a:solidFill>
                  <a:srgbClr val="0070CE"/>
                </a:solidFill>
                <a:cs typeface="+mn-cs"/>
              </a:rPr>
              <a:t>Индекс реальных денежных доходов ** </a:t>
            </a:r>
          </a:p>
        </p:txBody>
      </p:sp>
      <p:sp>
        <p:nvSpPr>
          <p:cNvPr id="68" name="Прямоугольник 58"/>
          <p:cNvSpPr>
            <a:spLocks/>
          </p:cNvSpPr>
          <p:nvPr/>
        </p:nvSpPr>
        <p:spPr>
          <a:xfrm>
            <a:off x="216554" y="2770745"/>
            <a:ext cx="408398" cy="399073"/>
          </a:xfrm>
          <a:prstGeom prst="ellipse">
            <a:avLst/>
          </a:prstGeom>
          <a:solidFill>
            <a:schemeClr val="accent4">
              <a:lumMod val="40000"/>
              <a:lumOff val="6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70563" tIns="70563" rIns="70563" bIns="70563" rtlCol="0" anchor="ctr">
            <a:noAutofit/>
          </a:bodyPr>
          <a:lstStyle/>
          <a:p>
            <a:pPr algn="ctr" defTabSz="914400" eaLnBrk="1" fontAlgn="auto" hangingPunct="1">
              <a:spcBef>
                <a:spcPts val="0"/>
              </a:spcBef>
              <a:spcAft>
                <a:spcPts val="0"/>
              </a:spcAft>
              <a:buClr>
                <a:srgbClr val="000000"/>
              </a:buClr>
            </a:pPr>
            <a:r>
              <a:rPr lang="ru-RU" sz="2000" dirty="0" smtClean="0">
                <a:solidFill>
                  <a:srgbClr val="FFFFFF"/>
                </a:solidFill>
                <a:cs typeface="Arial" pitchFamily="34" charset="0"/>
              </a:rPr>
              <a:t>1</a:t>
            </a:r>
            <a:endParaRPr lang="ru-RU" sz="2000" dirty="0">
              <a:solidFill>
                <a:srgbClr val="FFFFFF"/>
              </a:solidFill>
              <a:cs typeface="Arial" pitchFamily="34" charset="0"/>
            </a:endParaRPr>
          </a:p>
        </p:txBody>
      </p:sp>
      <p:sp>
        <p:nvSpPr>
          <p:cNvPr id="29" name="Isosceles Triangle 100"/>
          <p:cNvSpPr/>
          <p:nvPr/>
        </p:nvSpPr>
        <p:spPr>
          <a:xfrm rot="16200000" flipV="1">
            <a:off x="696964" y="3356192"/>
            <a:ext cx="384622" cy="150589"/>
          </a:xfrm>
          <a:custGeom>
            <a:avLst/>
            <a:gdLst>
              <a:gd name="connsiteX0" fmla="*/ 0 w 277270"/>
              <a:gd name="connsiteY0" fmla="*/ 190500 h 190500"/>
              <a:gd name="connsiteX1" fmla="*/ 138635 w 277270"/>
              <a:gd name="connsiteY1" fmla="*/ 0 h 190500"/>
              <a:gd name="connsiteX2" fmla="*/ 277270 w 277270"/>
              <a:gd name="connsiteY2" fmla="*/ 190500 h 190500"/>
              <a:gd name="connsiteX3" fmla="*/ 0 w 277270"/>
              <a:gd name="connsiteY3" fmla="*/ 190500 h 190500"/>
              <a:gd name="connsiteX0" fmla="*/ 0 w 277270"/>
              <a:gd name="connsiteY0" fmla="*/ 190500 h 281940"/>
              <a:gd name="connsiteX1" fmla="*/ 138635 w 277270"/>
              <a:gd name="connsiteY1" fmla="*/ 0 h 281940"/>
              <a:gd name="connsiteX2" fmla="*/ 277270 w 277270"/>
              <a:gd name="connsiteY2" fmla="*/ 190500 h 281940"/>
              <a:gd name="connsiteX3" fmla="*/ 91440 w 277270"/>
              <a:gd name="connsiteY3" fmla="*/ 281940 h 281940"/>
              <a:gd name="connsiteX0" fmla="*/ 0 w 277270"/>
              <a:gd name="connsiteY0" fmla="*/ 190500 h 190500"/>
              <a:gd name="connsiteX1" fmla="*/ 138635 w 277270"/>
              <a:gd name="connsiteY1" fmla="*/ 0 h 190500"/>
              <a:gd name="connsiteX2" fmla="*/ 277270 w 277270"/>
              <a:gd name="connsiteY2" fmla="*/ 190500 h 190500"/>
            </a:gdLst>
            <a:ahLst/>
            <a:cxnLst>
              <a:cxn ang="0">
                <a:pos x="connsiteX0" y="connsiteY0"/>
              </a:cxn>
              <a:cxn ang="0">
                <a:pos x="connsiteX1" y="connsiteY1"/>
              </a:cxn>
              <a:cxn ang="0">
                <a:pos x="connsiteX2" y="connsiteY2"/>
              </a:cxn>
            </a:cxnLst>
            <a:rect l="l" t="t" r="r" b="b"/>
            <a:pathLst>
              <a:path w="277270" h="190500">
                <a:moveTo>
                  <a:pt x="0" y="190500"/>
                </a:moveTo>
                <a:lnTo>
                  <a:pt x="138635" y="0"/>
                </a:lnTo>
                <a:lnTo>
                  <a:pt x="277270" y="19050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defTabSz="914400" eaLnBrk="1" fontAlgn="auto" hangingPunct="1">
              <a:spcBef>
                <a:spcPts val="0"/>
              </a:spcBef>
              <a:spcAft>
                <a:spcPts val="0"/>
              </a:spcAft>
            </a:pPr>
            <a:endParaRPr lang="ru-RU" dirty="0" err="1" smtClean="0">
              <a:solidFill>
                <a:srgbClr val="000000"/>
              </a:solidFill>
            </a:endParaRPr>
          </a:p>
        </p:txBody>
      </p:sp>
      <p:sp>
        <p:nvSpPr>
          <p:cNvPr id="36" name="Isosceles Triangle 100"/>
          <p:cNvSpPr/>
          <p:nvPr/>
        </p:nvSpPr>
        <p:spPr>
          <a:xfrm rot="16200000" flipV="1">
            <a:off x="734389" y="3867871"/>
            <a:ext cx="384622" cy="150589"/>
          </a:xfrm>
          <a:custGeom>
            <a:avLst/>
            <a:gdLst>
              <a:gd name="connsiteX0" fmla="*/ 0 w 277270"/>
              <a:gd name="connsiteY0" fmla="*/ 190500 h 190500"/>
              <a:gd name="connsiteX1" fmla="*/ 138635 w 277270"/>
              <a:gd name="connsiteY1" fmla="*/ 0 h 190500"/>
              <a:gd name="connsiteX2" fmla="*/ 277270 w 277270"/>
              <a:gd name="connsiteY2" fmla="*/ 190500 h 190500"/>
              <a:gd name="connsiteX3" fmla="*/ 0 w 277270"/>
              <a:gd name="connsiteY3" fmla="*/ 190500 h 190500"/>
              <a:gd name="connsiteX0" fmla="*/ 0 w 277270"/>
              <a:gd name="connsiteY0" fmla="*/ 190500 h 281940"/>
              <a:gd name="connsiteX1" fmla="*/ 138635 w 277270"/>
              <a:gd name="connsiteY1" fmla="*/ 0 h 281940"/>
              <a:gd name="connsiteX2" fmla="*/ 277270 w 277270"/>
              <a:gd name="connsiteY2" fmla="*/ 190500 h 281940"/>
              <a:gd name="connsiteX3" fmla="*/ 91440 w 277270"/>
              <a:gd name="connsiteY3" fmla="*/ 281940 h 281940"/>
              <a:gd name="connsiteX0" fmla="*/ 0 w 277270"/>
              <a:gd name="connsiteY0" fmla="*/ 190500 h 190500"/>
              <a:gd name="connsiteX1" fmla="*/ 138635 w 277270"/>
              <a:gd name="connsiteY1" fmla="*/ 0 h 190500"/>
              <a:gd name="connsiteX2" fmla="*/ 277270 w 277270"/>
              <a:gd name="connsiteY2" fmla="*/ 190500 h 190500"/>
            </a:gdLst>
            <a:ahLst/>
            <a:cxnLst>
              <a:cxn ang="0">
                <a:pos x="connsiteX0" y="connsiteY0"/>
              </a:cxn>
              <a:cxn ang="0">
                <a:pos x="connsiteX1" y="connsiteY1"/>
              </a:cxn>
              <a:cxn ang="0">
                <a:pos x="connsiteX2" y="connsiteY2"/>
              </a:cxn>
            </a:cxnLst>
            <a:rect l="l" t="t" r="r" b="b"/>
            <a:pathLst>
              <a:path w="277270" h="190500">
                <a:moveTo>
                  <a:pt x="0" y="190500"/>
                </a:moveTo>
                <a:lnTo>
                  <a:pt x="138635" y="0"/>
                </a:lnTo>
                <a:lnTo>
                  <a:pt x="277270" y="19050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defTabSz="914400" eaLnBrk="1" fontAlgn="auto" hangingPunct="1">
              <a:spcBef>
                <a:spcPts val="0"/>
              </a:spcBef>
              <a:spcAft>
                <a:spcPts val="0"/>
              </a:spcAft>
            </a:pPr>
            <a:endParaRPr lang="ru-RU" dirty="0" err="1" smtClean="0">
              <a:solidFill>
                <a:srgbClr val="000000"/>
              </a:solidFill>
            </a:endParaRPr>
          </a:p>
        </p:txBody>
      </p:sp>
      <p:sp>
        <p:nvSpPr>
          <p:cNvPr id="37" name="Isosceles Triangle 100"/>
          <p:cNvSpPr/>
          <p:nvPr/>
        </p:nvSpPr>
        <p:spPr>
          <a:xfrm rot="16200000" flipV="1">
            <a:off x="726223" y="4407786"/>
            <a:ext cx="384622" cy="150589"/>
          </a:xfrm>
          <a:custGeom>
            <a:avLst/>
            <a:gdLst>
              <a:gd name="connsiteX0" fmla="*/ 0 w 277270"/>
              <a:gd name="connsiteY0" fmla="*/ 190500 h 190500"/>
              <a:gd name="connsiteX1" fmla="*/ 138635 w 277270"/>
              <a:gd name="connsiteY1" fmla="*/ 0 h 190500"/>
              <a:gd name="connsiteX2" fmla="*/ 277270 w 277270"/>
              <a:gd name="connsiteY2" fmla="*/ 190500 h 190500"/>
              <a:gd name="connsiteX3" fmla="*/ 0 w 277270"/>
              <a:gd name="connsiteY3" fmla="*/ 190500 h 190500"/>
              <a:gd name="connsiteX0" fmla="*/ 0 w 277270"/>
              <a:gd name="connsiteY0" fmla="*/ 190500 h 281940"/>
              <a:gd name="connsiteX1" fmla="*/ 138635 w 277270"/>
              <a:gd name="connsiteY1" fmla="*/ 0 h 281940"/>
              <a:gd name="connsiteX2" fmla="*/ 277270 w 277270"/>
              <a:gd name="connsiteY2" fmla="*/ 190500 h 281940"/>
              <a:gd name="connsiteX3" fmla="*/ 91440 w 277270"/>
              <a:gd name="connsiteY3" fmla="*/ 281940 h 281940"/>
              <a:gd name="connsiteX0" fmla="*/ 0 w 277270"/>
              <a:gd name="connsiteY0" fmla="*/ 190500 h 190500"/>
              <a:gd name="connsiteX1" fmla="*/ 138635 w 277270"/>
              <a:gd name="connsiteY1" fmla="*/ 0 h 190500"/>
              <a:gd name="connsiteX2" fmla="*/ 277270 w 277270"/>
              <a:gd name="connsiteY2" fmla="*/ 190500 h 190500"/>
            </a:gdLst>
            <a:ahLst/>
            <a:cxnLst>
              <a:cxn ang="0">
                <a:pos x="connsiteX0" y="connsiteY0"/>
              </a:cxn>
              <a:cxn ang="0">
                <a:pos x="connsiteX1" y="connsiteY1"/>
              </a:cxn>
              <a:cxn ang="0">
                <a:pos x="connsiteX2" y="connsiteY2"/>
              </a:cxn>
            </a:cxnLst>
            <a:rect l="l" t="t" r="r" b="b"/>
            <a:pathLst>
              <a:path w="277270" h="190500">
                <a:moveTo>
                  <a:pt x="0" y="190500"/>
                </a:moveTo>
                <a:lnTo>
                  <a:pt x="138635" y="0"/>
                </a:lnTo>
                <a:lnTo>
                  <a:pt x="277270" y="19050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defTabSz="914400" eaLnBrk="1" fontAlgn="auto" hangingPunct="1">
              <a:spcBef>
                <a:spcPts val="0"/>
              </a:spcBef>
              <a:spcAft>
                <a:spcPts val="0"/>
              </a:spcAft>
            </a:pPr>
            <a:endParaRPr lang="ru-RU" dirty="0" err="1" smtClean="0">
              <a:solidFill>
                <a:srgbClr val="000000"/>
              </a:solidFill>
            </a:endParaRPr>
          </a:p>
        </p:txBody>
      </p:sp>
      <p:sp>
        <p:nvSpPr>
          <p:cNvPr id="38" name="Isosceles Triangle 100"/>
          <p:cNvSpPr/>
          <p:nvPr/>
        </p:nvSpPr>
        <p:spPr>
          <a:xfrm rot="16200000" flipV="1">
            <a:off x="726223" y="4866863"/>
            <a:ext cx="384622" cy="150589"/>
          </a:xfrm>
          <a:custGeom>
            <a:avLst/>
            <a:gdLst>
              <a:gd name="connsiteX0" fmla="*/ 0 w 277270"/>
              <a:gd name="connsiteY0" fmla="*/ 190500 h 190500"/>
              <a:gd name="connsiteX1" fmla="*/ 138635 w 277270"/>
              <a:gd name="connsiteY1" fmla="*/ 0 h 190500"/>
              <a:gd name="connsiteX2" fmla="*/ 277270 w 277270"/>
              <a:gd name="connsiteY2" fmla="*/ 190500 h 190500"/>
              <a:gd name="connsiteX3" fmla="*/ 0 w 277270"/>
              <a:gd name="connsiteY3" fmla="*/ 190500 h 190500"/>
              <a:gd name="connsiteX0" fmla="*/ 0 w 277270"/>
              <a:gd name="connsiteY0" fmla="*/ 190500 h 281940"/>
              <a:gd name="connsiteX1" fmla="*/ 138635 w 277270"/>
              <a:gd name="connsiteY1" fmla="*/ 0 h 281940"/>
              <a:gd name="connsiteX2" fmla="*/ 277270 w 277270"/>
              <a:gd name="connsiteY2" fmla="*/ 190500 h 281940"/>
              <a:gd name="connsiteX3" fmla="*/ 91440 w 277270"/>
              <a:gd name="connsiteY3" fmla="*/ 281940 h 281940"/>
              <a:gd name="connsiteX0" fmla="*/ 0 w 277270"/>
              <a:gd name="connsiteY0" fmla="*/ 190500 h 190500"/>
              <a:gd name="connsiteX1" fmla="*/ 138635 w 277270"/>
              <a:gd name="connsiteY1" fmla="*/ 0 h 190500"/>
              <a:gd name="connsiteX2" fmla="*/ 277270 w 277270"/>
              <a:gd name="connsiteY2" fmla="*/ 190500 h 190500"/>
            </a:gdLst>
            <a:ahLst/>
            <a:cxnLst>
              <a:cxn ang="0">
                <a:pos x="connsiteX0" y="connsiteY0"/>
              </a:cxn>
              <a:cxn ang="0">
                <a:pos x="connsiteX1" y="connsiteY1"/>
              </a:cxn>
              <a:cxn ang="0">
                <a:pos x="connsiteX2" y="connsiteY2"/>
              </a:cxn>
            </a:cxnLst>
            <a:rect l="l" t="t" r="r" b="b"/>
            <a:pathLst>
              <a:path w="277270" h="190500">
                <a:moveTo>
                  <a:pt x="0" y="190500"/>
                </a:moveTo>
                <a:lnTo>
                  <a:pt x="138635" y="0"/>
                </a:lnTo>
                <a:lnTo>
                  <a:pt x="277270" y="19050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defTabSz="914400" eaLnBrk="1" fontAlgn="auto" hangingPunct="1">
              <a:spcBef>
                <a:spcPts val="0"/>
              </a:spcBef>
              <a:spcAft>
                <a:spcPts val="0"/>
              </a:spcAft>
            </a:pPr>
            <a:endParaRPr lang="ru-RU" dirty="0" err="1" smtClean="0">
              <a:solidFill>
                <a:srgbClr val="000000"/>
              </a:solidFill>
            </a:endParaRPr>
          </a:p>
        </p:txBody>
      </p:sp>
      <p:sp>
        <p:nvSpPr>
          <p:cNvPr id="39" name="Isosceles Triangle 100"/>
          <p:cNvSpPr/>
          <p:nvPr/>
        </p:nvSpPr>
        <p:spPr>
          <a:xfrm rot="16200000" flipV="1">
            <a:off x="726223" y="5285814"/>
            <a:ext cx="384622" cy="150589"/>
          </a:xfrm>
          <a:custGeom>
            <a:avLst/>
            <a:gdLst>
              <a:gd name="connsiteX0" fmla="*/ 0 w 277270"/>
              <a:gd name="connsiteY0" fmla="*/ 190500 h 190500"/>
              <a:gd name="connsiteX1" fmla="*/ 138635 w 277270"/>
              <a:gd name="connsiteY1" fmla="*/ 0 h 190500"/>
              <a:gd name="connsiteX2" fmla="*/ 277270 w 277270"/>
              <a:gd name="connsiteY2" fmla="*/ 190500 h 190500"/>
              <a:gd name="connsiteX3" fmla="*/ 0 w 277270"/>
              <a:gd name="connsiteY3" fmla="*/ 190500 h 190500"/>
              <a:gd name="connsiteX0" fmla="*/ 0 w 277270"/>
              <a:gd name="connsiteY0" fmla="*/ 190500 h 281940"/>
              <a:gd name="connsiteX1" fmla="*/ 138635 w 277270"/>
              <a:gd name="connsiteY1" fmla="*/ 0 h 281940"/>
              <a:gd name="connsiteX2" fmla="*/ 277270 w 277270"/>
              <a:gd name="connsiteY2" fmla="*/ 190500 h 281940"/>
              <a:gd name="connsiteX3" fmla="*/ 91440 w 277270"/>
              <a:gd name="connsiteY3" fmla="*/ 281940 h 281940"/>
              <a:gd name="connsiteX0" fmla="*/ 0 w 277270"/>
              <a:gd name="connsiteY0" fmla="*/ 190500 h 190500"/>
              <a:gd name="connsiteX1" fmla="*/ 138635 w 277270"/>
              <a:gd name="connsiteY1" fmla="*/ 0 h 190500"/>
              <a:gd name="connsiteX2" fmla="*/ 277270 w 277270"/>
              <a:gd name="connsiteY2" fmla="*/ 190500 h 190500"/>
            </a:gdLst>
            <a:ahLst/>
            <a:cxnLst>
              <a:cxn ang="0">
                <a:pos x="connsiteX0" y="connsiteY0"/>
              </a:cxn>
              <a:cxn ang="0">
                <a:pos x="connsiteX1" y="connsiteY1"/>
              </a:cxn>
              <a:cxn ang="0">
                <a:pos x="connsiteX2" y="connsiteY2"/>
              </a:cxn>
            </a:cxnLst>
            <a:rect l="l" t="t" r="r" b="b"/>
            <a:pathLst>
              <a:path w="277270" h="190500">
                <a:moveTo>
                  <a:pt x="0" y="190500"/>
                </a:moveTo>
                <a:lnTo>
                  <a:pt x="138635" y="0"/>
                </a:lnTo>
                <a:lnTo>
                  <a:pt x="277270" y="19050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defTabSz="914400" eaLnBrk="1" fontAlgn="auto" hangingPunct="1">
              <a:spcBef>
                <a:spcPts val="0"/>
              </a:spcBef>
              <a:spcAft>
                <a:spcPts val="0"/>
              </a:spcAft>
            </a:pPr>
            <a:endParaRPr lang="ru-RU" dirty="0" err="1" smtClean="0">
              <a:solidFill>
                <a:srgbClr val="000000"/>
              </a:solidFill>
            </a:endParaRPr>
          </a:p>
        </p:txBody>
      </p:sp>
      <p:sp>
        <p:nvSpPr>
          <p:cNvPr id="40" name="Isosceles Triangle 100"/>
          <p:cNvSpPr/>
          <p:nvPr/>
        </p:nvSpPr>
        <p:spPr>
          <a:xfrm rot="16200000" flipV="1">
            <a:off x="726223" y="5775798"/>
            <a:ext cx="384622" cy="150589"/>
          </a:xfrm>
          <a:custGeom>
            <a:avLst/>
            <a:gdLst>
              <a:gd name="connsiteX0" fmla="*/ 0 w 277270"/>
              <a:gd name="connsiteY0" fmla="*/ 190500 h 190500"/>
              <a:gd name="connsiteX1" fmla="*/ 138635 w 277270"/>
              <a:gd name="connsiteY1" fmla="*/ 0 h 190500"/>
              <a:gd name="connsiteX2" fmla="*/ 277270 w 277270"/>
              <a:gd name="connsiteY2" fmla="*/ 190500 h 190500"/>
              <a:gd name="connsiteX3" fmla="*/ 0 w 277270"/>
              <a:gd name="connsiteY3" fmla="*/ 190500 h 190500"/>
              <a:gd name="connsiteX0" fmla="*/ 0 w 277270"/>
              <a:gd name="connsiteY0" fmla="*/ 190500 h 281940"/>
              <a:gd name="connsiteX1" fmla="*/ 138635 w 277270"/>
              <a:gd name="connsiteY1" fmla="*/ 0 h 281940"/>
              <a:gd name="connsiteX2" fmla="*/ 277270 w 277270"/>
              <a:gd name="connsiteY2" fmla="*/ 190500 h 281940"/>
              <a:gd name="connsiteX3" fmla="*/ 91440 w 277270"/>
              <a:gd name="connsiteY3" fmla="*/ 281940 h 281940"/>
              <a:gd name="connsiteX0" fmla="*/ 0 w 277270"/>
              <a:gd name="connsiteY0" fmla="*/ 190500 h 190500"/>
              <a:gd name="connsiteX1" fmla="*/ 138635 w 277270"/>
              <a:gd name="connsiteY1" fmla="*/ 0 h 190500"/>
              <a:gd name="connsiteX2" fmla="*/ 277270 w 277270"/>
              <a:gd name="connsiteY2" fmla="*/ 190500 h 190500"/>
            </a:gdLst>
            <a:ahLst/>
            <a:cxnLst>
              <a:cxn ang="0">
                <a:pos x="connsiteX0" y="connsiteY0"/>
              </a:cxn>
              <a:cxn ang="0">
                <a:pos x="connsiteX1" y="connsiteY1"/>
              </a:cxn>
              <a:cxn ang="0">
                <a:pos x="connsiteX2" y="connsiteY2"/>
              </a:cxn>
            </a:cxnLst>
            <a:rect l="l" t="t" r="r" b="b"/>
            <a:pathLst>
              <a:path w="277270" h="190500">
                <a:moveTo>
                  <a:pt x="0" y="190500"/>
                </a:moveTo>
                <a:lnTo>
                  <a:pt x="138635" y="0"/>
                </a:lnTo>
                <a:lnTo>
                  <a:pt x="277270" y="19050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defTabSz="914400" eaLnBrk="1" fontAlgn="auto" hangingPunct="1">
              <a:spcBef>
                <a:spcPts val="0"/>
              </a:spcBef>
              <a:spcAft>
                <a:spcPts val="0"/>
              </a:spcAft>
            </a:pPr>
            <a:endParaRPr lang="ru-RU" dirty="0" err="1" smtClean="0">
              <a:solidFill>
                <a:srgbClr val="000000"/>
              </a:solidFill>
            </a:endParaRPr>
          </a:p>
        </p:txBody>
      </p:sp>
      <p:cxnSp>
        <p:nvCxnSpPr>
          <p:cNvPr id="41" name="Прямая соединительная линия 40"/>
          <p:cNvCxnSpPr>
            <a:stCxn id="305" idx="2"/>
          </p:cNvCxnSpPr>
          <p:nvPr/>
        </p:nvCxnSpPr>
        <p:spPr>
          <a:xfrm>
            <a:off x="5968071" y="3193113"/>
            <a:ext cx="3597494" cy="0"/>
          </a:xfrm>
          <a:prstGeom prst="line">
            <a:avLst/>
          </a:prstGeom>
          <a:ln w="31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327" idx="2"/>
          </p:cNvCxnSpPr>
          <p:nvPr/>
        </p:nvCxnSpPr>
        <p:spPr>
          <a:xfrm>
            <a:off x="5968071" y="3624365"/>
            <a:ext cx="3597494" cy="0"/>
          </a:xfrm>
          <a:prstGeom prst="line">
            <a:avLst/>
          </a:prstGeom>
          <a:ln w="31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968071" y="4138894"/>
            <a:ext cx="3597494" cy="1588"/>
          </a:xfrm>
          <a:prstGeom prst="line">
            <a:avLst/>
          </a:prstGeom>
          <a:ln w="31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stCxn id="315" idx="2"/>
          </p:cNvCxnSpPr>
          <p:nvPr/>
        </p:nvCxnSpPr>
        <p:spPr>
          <a:xfrm>
            <a:off x="5968071" y="4664618"/>
            <a:ext cx="3597494" cy="0"/>
          </a:xfrm>
          <a:prstGeom prst="line">
            <a:avLst/>
          </a:prstGeom>
          <a:ln w="31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6037445" y="5147006"/>
            <a:ext cx="3510953" cy="0"/>
          </a:xfrm>
          <a:prstGeom prst="line">
            <a:avLst/>
          </a:prstGeom>
          <a:ln w="31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stCxn id="324" idx="2"/>
          </p:cNvCxnSpPr>
          <p:nvPr/>
        </p:nvCxnSpPr>
        <p:spPr>
          <a:xfrm>
            <a:off x="5968071" y="5574055"/>
            <a:ext cx="3597494" cy="0"/>
          </a:xfrm>
          <a:prstGeom prst="line">
            <a:avLst/>
          </a:prstGeom>
          <a:ln w="31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4593754" y="4151607"/>
            <a:ext cx="3587821" cy="0"/>
          </a:xfrm>
          <a:prstGeom prst="line">
            <a:avLst/>
          </a:prstGeom>
          <a:ln w="317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96" name="Прямоугольник 295"/>
          <p:cNvSpPr/>
          <p:nvPr/>
        </p:nvSpPr>
        <p:spPr>
          <a:xfrm>
            <a:off x="7261384" y="2342130"/>
            <a:ext cx="1098167" cy="354933"/>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ru-RU" sz="1100" b="1" dirty="0" smtClean="0">
                <a:solidFill>
                  <a:srgbClr val="000000"/>
                </a:solidFill>
              </a:rPr>
              <a:t>2016 факт *  </a:t>
            </a:r>
          </a:p>
        </p:txBody>
      </p:sp>
      <p:sp>
        <p:nvSpPr>
          <p:cNvPr id="86" name="Прямоугольник 85"/>
          <p:cNvSpPr/>
          <p:nvPr/>
        </p:nvSpPr>
        <p:spPr>
          <a:xfrm>
            <a:off x="6126164" y="2342130"/>
            <a:ext cx="994930" cy="346551"/>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ru-RU" sz="1100" b="1" dirty="0" smtClean="0">
                <a:solidFill>
                  <a:srgbClr val="000000"/>
                </a:solidFill>
              </a:rPr>
              <a:t>2016 план</a:t>
            </a:r>
          </a:p>
        </p:txBody>
      </p:sp>
      <p:sp>
        <p:nvSpPr>
          <p:cNvPr id="87" name="Прямоугольник 86"/>
          <p:cNvSpPr/>
          <p:nvPr/>
        </p:nvSpPr>
        <p:spPr>
          <a:xfrm>
            <a:off x="8542768" y="2342130"/>
            <a:ext cx="977836" cy="354935"/>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ru-RU" sz="1100" b="1" dirty="0" smtClean="0">
                <a:solidFill>
                  <a:srgbClr val="000000"/>
                </a:solidFill>
              </a:rPr>
              <a:t>2017 план </a:t>
            </a:r>
          </a:p>
        </p:txBody>
      </p:sp>
      <p:sp>
        <p:nvSpPr>
          <p:cNvPr id="118" name="Прямоугольник 117"/>
          <p:cNvSpPr/>
          <p:nvPr/>
        </p:nvSpPr>
        <p:spPr>
          <a:xfrm>
            <a:off x="745788" y="2342130"/>
            <a:ext cx="5231955" cy="346551"/>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ru-RU" sz="1100" b="1" dirty="0" smtClean="0">
                <a:solidFill>
                  <a:srgbClr val="000000"/>
                </a:solidFill>
              </a:rPr>
              <a:t>Ключевые индикаторы для Правительства </a:t>
            </a:r>
          </a:p>
        </p:txBody>
      </p:sp>
      <p:sp>
        <p:nvSpPr>
          <p:cNvPr id="119" name="Title 1"/>
          <p:cNvSpPr txBox="1">
            <a:spLocks/>
          </p:cNvSpPr>
          <p:nvPr/>
        </p:nvSpPr>
        <p:spPr bwMode="auto">
          <a:xfrm>
            <a:off x="8542769" y="2870275"/>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1,9 %</a:t>
            </a:r>
            <a:endParaRPr lang="en-US" sz="1600" dirty="0">
              <a:solidFill>
                <a:srgbClr val="000000"/>
              </a:solidFill>
            </a:endParaRPr>
          </a:p>
        </p:txBody>
      </p:sp>
      <p:sp>
        <p:nvSpPr>
          <p:cNvPr id="120" name="Title 1"/>
          <p:cNvSpPr txBox="1">
            <a:spLocks/>
          </p:cNvSpPr>
          <p:nvPr/>
        </p:nvSpPr>
        <p:spPr bwMode="auto">
          <a:xfrm>
            <a:off x="7369343" y="2842344"/>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a:t>
            </a:r>
            <a:endParaRPr lang="en-US" sz="1600" dirty="0">
              <a:solidFill>
                <a:srgbClr val="000000"/>
              </a:solidFill>
            </a:endParaRPr>
          </a:p>
        </p:txBody>
      </p:sp>
      <p:sp>
        <p:nvSpPr>
          <p:cNvPr id="121" name="Title 1"/>
          <p:cNvSpPr txBox="1">
            <a:spLocks/>
          </p:cNvSpPr>
          <p:nvPr/>
        </p:nvSpPr>
        <p:spPr bwMode="auto">
          <a:xfrm>
            <a:off x="6121005" y="2870274"/>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0,5 %</a:t>
            </a:r>
            <a:endParaRPr lang="en-US" sz="1600" dirty="0">
              <a:solidFill>
                <a:srgbClr val="000000"/>
              </a:solidFill>
            </a:endParaRPr>
          </a:p>
        </p:txBody>
      </p:sp>
      <p:sp>
        <p:nvSpPr>
          <p:cNvPr id="122" name="Title 1"/>
          <p:cNvSpPr txBox="1">
            <a:spLocks/>
          </p:cNvSpPr>
          <p:nvPr/>
        </p:nvSpPr>
        <p:spPr bwMode="auto">
          <a:xfrm>
            <a:off x="6126165" y="3294650"/>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5% </a:t>
            </a:r>
            <a:endParaRPr lang="en-US" sz="1600" dirty="0">
              <a:solidFill>
                <a:srgbClr val="000000"/>
              </a:solidFill>
            </a:endParaRPr>
          </a:p>
        </p:txBody>
      </p:sp>
      <p:sp>
        <p:nvSpPr>
          <p:cNvPr id="123" name="Title 1"/>
          <p:cNvSpPr txBox="1">
            <a:spLocks/>
          </p:cNvSpPr>
          <p:nvPr/>
        </p:nvSpPr>
        <p:spPr bwMode="auto">
          <a:xfrm>
            <a:off x="7143546" y="3206223"/>
            <a:ext cx="1555264" cy="407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4,9%</a:t>
            </a:r>
          </a:p>
          <a:p>
            <a:pPr algn="ctr"/>
            <a:r>
              <a:rPr lang="ru-RU" sz="1050" i="1" dirty="0">
                <a:solidFill>
                  <a:srgbClr val="000000"/>
                </a:solidFill>
              </a:rPr>
              <a:t>(за 4 квартал </a:t>
            </a:r>
            <a:r>
              <a:rPr lang="ru-RU" sz="1050" i="1" dirty="0" smtClean="0">
                <a:solidFill>
                  <a:srgbClr val="000000"/>
                </a:solidFill>
              </a:rPr>
              <a:t>2016г.) </a:t>
            </a:r>
            <a:endParaRPr lang="en-US" sz="1050" i="1" dirty="0">
              <a:solidFill>
                <a:srgbClr val="000000"/>
              </a:solidFill>
            </a:endParaRPr>
          </a:p>
        </p:txBody>
      </p:sp>
      <p:sp>
        <p:nvSpPr>
          <p:cNvPr id="124" name="Title 1"/>
          <p:cNvSpPr txBox="1">
            <a:spLocks/>
          </p:cNvSpPr>
          <p:nvPr/>
        </p:nvSpPr>
        <p:spPr bwMode="auto">
          <a:xfrm>
            <a:off x="8563623" y="3285269"/>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5% </a:t>
            </a:r>
            <a:endParaRPr lang="en-US" sz="1600" dirty="0">
              <a:solidFill>
                <a:srgbClr val="000000"/>
              </a:solidFill>
            </a:endParaRPr>
          </a:p>
        </p:txBody>
      </p:sp>
      <p:sp>
        <p:nvSpPr>
          <p:cNvPr id="125" name="Title 1"/>
          <p:cNvSpPr txBox="1">
            <a:spLocks/>
          </p:cNvSpPr>
          <p:nvPr/>
        </p:nvSpPr>
        <p:spPr bwMode="auto">
          <a:xfrm>
            <a:off x="6126165" y="3856290"/>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29% </a:t>
            </a:r>
            <a:endParaRPr lang="en-US" sz="1600" dirty="0">
              <a:solidFill>
                <a:srgbClr val="000000"/>
              </a:solidFill>
            </a:endParaRPr>
          </a:p>
        </p:txBody>
      </p:sp>
      <p:sp>
        <p:nvSpPr>
          <p:cNvPr id="126" name="Title 1"/>
          <p:cNvSpPr txBox="1">
            <a:spLocks/>
          </p:cNvSpPr>
          <p:nvPr/>
        </p:nvSpPr>
        <p:spPr bwMode="auto">
          <a:xfrm>
            <a:off x="7369343" y="3826702"/>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a:solidFill>
                  <a:srgbClr val="000000"/>
                </a:solidFill>
              </a:rPr>
              <a:t>35,1 %</a:t>
            </a:r>
            <a:endParaRPr lang="en-US" sz="1600" dirty="0">
              <a:solidFill>
                <a:srgbClr val="000000"/>
              </a:solidFill>
            </a:endParaRPr>
          </a:p>
        </p:txBody>
      </p:sp>
      <p:sp>
        <p:nvSpPr>
          <p:cNvPr id="127" name="Title 1"/>
          <p:cNvSpPr txBox="1">
            <a:spLocks/>
          </p:cNvSpPr>
          <p:nvPr/>
        </p:nvSpPr>
        <p:spPr bwMode="auto">
          <a:xfrm>
            <a:off x="8542769" y="3856290"/>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30% </a:t>
            </a:r>
            <a:endParaRPr lang="en-US" sz="1600" dirty="0">
              <a:solidFill>
                <a:srgbClr val="000000"/>
              </a:solidFill>
            </a:endParaRPr>
          </a:p>
        </p:txBody>
      </p:sp>
      <p:sp>
        <p:nvSpPr>
          <p:cNvPr id="129" name="Title 1"/>
          <p:cNvSpPr txBox="1">
            <a:spLocks/>
          </p:cNvSpPr>
          <p:nvPr/>
        </p:nvSpPr>
        <p:spPr bwMode="auto">
          <a:xfrm>
            <a:off x="6126165" y="4336864"/>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-2,0% </a:t>
            </a:r>
            <a:endParaRPr lang="en-US" sz="1600" dirty="0">
              <a:solidFill>
                <a:srgbClr val="000000"/>
              </a:solidFill>
            </a:endParaRPr>
          </a:p>
        </p:txBody>
      </p:sp>
      <p:sp>
        <p:nvSpPr>
          <p:cNvPr id="130" name="Title 1"/>
          <p:cNvSpPr txBox="1">
            <a:spLocks/>
          </p:cNvSpPr>
          <p:nvPr/>
        </p:nvSpPr>
        <p:spPr bwMode="auto">
          <a:xfrm>
            <a:off x="7450471" y="4327485"/>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-1,6% </a:t>
            </a:r>
            <a:endParaRPr lang="en-US" sz="1600" dirty="0">
              <a:solidFill>
                <a:srgbClr val="000000"/>
              </a:solidFill>
            </a:endParaRPr>
          </a:p>
        </p:txBody>
      </p:sp>
      <p:sp>
        <p:nvSpPr>
          <p:cNvPr id="131" name="Title 1"/>
          <p:cNvSpPr txBox="1">
            <a:spLocks/>
          </p:cNvSpPr>
          <p:nvPr/>
        </p:nvSpPr>
        <p:spPr bwMode="auto">
          <a:xfrm>
            <a:off x="8548181" y="4327485"/>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-1,2% </a:t>
            </a:r>
            <a:endParaRPr lang="en-US" sz="1600" dirty="0">
              <a:solidFill>
                <a:srgbClr val="000000"/>
              </a:solidFill>
            </a:endParaRPr>
          </a:p>
        </p:txBody>
      </p:sp>
      <p:sp>
        <p:nvSpPr>
          <p:cNvPr id="132" name="Title 1"/>
          <p:cNvSpPr txBox="1">
            <a:spLocks/>
          </p:cNvSpPr>
          <p:nvPr/>
        </p:nvSpPr>
        <p:spPr bwMode="auto">
          <a:xfrm>
            <a:off x="6117644" y="4786969"/>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1,3% </a:t>
            </a:r>
            <a:endParaRPr lang="en-US" sz="1600" dirty="0">
              <a:solidFill>
                <a:srgbClr val="000000"/>
              </a:solidFill>
            </a:endParaRPr>
          </a:p>
        </p:txBody>
      </p:sp>
      <p:sp>
        <p:nvSpPr>
          <p:cNvPr id="133" name="Title 1"/>
          <p:cNvSpPr txBox="1">
            <a:spLocks/>
          </p:cNvSpPr>
          <p:nvPr/>
        </p:nvSpPr>
        <p:spPr bwMode="auto">
          <a:xfrm>
            <a:off x="7441953" y="4760205"/>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2,5%</a:t>
            </a:r>
          </a:p>
        </p:txBody>
      </p:sp>
      <p:sp>
        <p:nvSpPr>
          <p:cNvPr id="134" name="Title 1"/>
          <p:cNvSpPr txBox="1">
            <a:spLocks/>
          </p:cNvSpPr>
          <p:nvPr/>
        </p:nvSpPr>
        <p:spPr bwMode="auto">
          <a:xfrm>
            <a:off x="8539660" y="4828780"/>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1,5% </a:t>
            </a:r>
            <a:endParaRPr lang="en-US" sz="1600" dirty="0">
              <a:solidFill>
                <a:srgbClr val="000000"/>
              </a:solidFill>
            </a:endParaRPr>
          </a:p>
        </p:txBody>
      </p:sp>
      <p:sp>
        <p:nvSpPr>
          <p:cNvPr id="135" name="Title 1"/>
          <p:cNvSpPr txBox="1">
            <a:spLocks/>
          </p:cNvSpPr>
          <p:nvPr/>
        </p:nvSpPr>
        <p:spPr bwMode="auto">
          <a:xfrm>
            <a:off x="6104691" y="5244885"/>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72лет</a:t>
            </a:r>
            <a:endParaRPr lang="en-US" sz="1600" dirty="0">
              <a:solidFill>
                <a:srgbClr val="000000"/>
              </a:solidFill>
            </a:endParaRPr>
          </a:p>
        </p:txBody>
      </p:sp>
      <p:sp>
        <p:nvSpPr>
          <p:cNvPr id="136" name="Title 1"/>
          <p:cNvSpPr txBox="1">
            <a:spLocks/>
          </p:cNvSpPr>
          <p:nvPr/>
        </p:nvSpPr>
        <p:spPr bwMode="auto">
          <a:xfrm>
            <a:off x="7428997" y="5235506"/>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72  лет</a:t>
            </a:r>
            <a:endParaRPr lang="en-US" sz="1600" dirty="0">
              <a:solidFill>
                <a:srgbClr val="000000"/>
              </a:solidFill>
            </a:endParaRPr>
          </a:p>
        </p:txBody>
      </p:sp>
      <p:sp>
        <p:nvSpPr>
          <p:cNvPr id="137" name="Title 1"/>
          <p:cNvSpPr txBox="1">
            <a:spLocks/>
          </p:cNvSpPr>
          <p:nvPr/>
        </p:nvSpPr>
        <p:spPr bwMode="auto">
          <a:xfrm>
            <a:off x="8526707" y="5235506"/>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72,2 лет </a:t>
            </a:r>
            <a:endParaRPr lang="en-US" sz="1600" dirty="0">
              <a:solidFill>
                <a:srgbClr val="000000"/>
              </a:solidFill>
            </a:endParaRPr>
          </a:p>
        </p:txBody>
      </p:sp>
      <p:sp>
        <p:nvSpPr>
          <p:cNvPr id="138" name="Title 1"/>
          <p:cNvSpPr txBox="1">
            <a:spLocks/>
          </p:cNvSpPr>
          <p:nvPr/>
        </p:nvSpPr>
        <p:spPr bwMode="auto">
          <a:xfrm>
            <a:off x="6106839" y="5692876"/>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101,3% </a:t>
            </a:r>
            <a:endParaRPr lang="en-US" sz="1600" dirty="0">
              <a:solidFill>
                <a:srgbClr val="000000"/>
              </a:solidFill>
            </a:endParaRPr>
          </a:p>
        </p:txBody>
      </p:sp>
      <p:sp>
        <p:nvSpPr>
          <p:cNvPr id="139" name="Title 1"/>
          <p:cNvSpPr txBox="1">
            <a:spLocks/>
          </p:cNvSpPr>
          <p:nvPr/>
        </p:nvSpPr>
        <p:spPr bwMode="auto">
          <a:xfrm>
            <a:off x="7431147" y="5696309"/>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95,5% </a:t>
            </a:r>
            <a:endParaRPr lang="en-US" sz="1600" dirty="0">
              <a:solidFill>
                <a:srgbClr val="000000"/>
              </a:solidFill>
            </a:endParaRPr>
          </a:p>
        </p:txBody>
      </p:sp>
      <p:sp>
        <p:nvSpPr>
          <p:cNvPr id="140" name="Title 1"/>
          <p:cNvSpPr txBox="1">
            <a:spLocks/>
          </p:cNvSpPr>
          <p:nvPr/>
        </p:nvSpPr>
        <p:spPr bwMode="auto">
          <a:xfrm>
            <a:off x="8528857" y="5692876"/>
            <a:ext cx="101738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eaLnBrk="1" fontAlgn="base" hangingPunct="1">
              <a:spcBef>
                <a:spcPct val="0"/>
              </a:spcBef>
              <a:spcAft>
                <a:spcPct val="0"/>
              </a:spcAft>
              <a:tabLst>
                <a:tab pos="364323" algn="l"/>
              </a:tabLst>
              <a:defRPr sz="1900" b="0">
                <a:solidFill>
                  <a:schemeClr val="accent4"/>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a:r>
              <a:rPr lang="ru-RU" sz="1600" dirty="0" smtClean="0">
                <a:solidFill>
                  <a:srgbClr val="000000"/>
                </a:solidFill>
              </a:rPr>
              <a:t>103% </a:t>
            </a:r>
            <a:endParaRPr lang="en-US" sz="1600" dirty="0">
              <a:solidFill>
                <a:srgbClr val="000000"/>
              </a:solidFill>
            </a:endParaRPr>
          </a:p>
        </p:txBody>
      </p:sp>
      <p:sp>
        <p:nvSpPr>
          <p:cNvPr id="80" name="Прямоугольник 79"/>
          <p:cNvSpPr/>
          <p:nvPr/>
        </p:nvSpPr>
        <p:spPr>
          <a:xfrm>
            <a:off x="194504" y="764704"/>
            <a:ext cx="9518583" cy="1154162"/>
          </a:xfrm>
          <a:prstGeom prst="rect">
            <a:avLst/>
          </a:prstGeom>
        </p:spPr>
        <p:txBody>
          <a:bodyPr wrap="square">
            <a:spAutoFit/>
          </a:bodyPr>
          <a:lstStyle/>
          <a:p>
            <a:pPr marL="285750" indent="-285750" algn="just" defTabSz="914400" eaLnBrk="1" fontAlgn="auto" hangingPunct="1">
              <a:spcBef>
                <a:spcPts val="1200"/>
              </a:spcBef>
              <a:spcAft>
                <a:spcPts val="0"/>
              </a:spcAft>
              <a:buFont typeface="Wingdings" pitchFamily="2" charset="2"/>
              <a:buChar char="Ø"/>
            </a:pPr>
            <a:r>
              <a:rPr lang="ru-RU" kern="0" dirty="0">
                <a:solidFill>
                  <a:srgbClr val="000000"/>
                </a:solidFill>
                <a:latin typeface="Arial"/>
                <a:cs typeface="+mn-cs"/>
              </a:rPr>
              <a:t>В реализацию 91 шага Плана нации – 100 конкретных шагов с 2016 года </a:t>
            </a:r>
            <a:r>
              <a:rPr lang="ru-RU" kern="0" dirty="0" smtClean="0">
                <a:solidFill>
                  <a:srgbClr val="000000"/>
                </a:solidFill>
                <a:latin typeface="Arial"/>
                <a:cs typeface="+mn-cs"/>
              </a:rPr>
              <a:t>на </a:t>
            </a:r>
            <a:r>
              <a:rPr lang="ru-RU" kern="0" dirty="0">
                <a:solidFill>
                  <a:srgbClr val="000000"/>
                </a:solidFill>
                <a:latin typeface="Arial"/>
                <a:cs typeface="+mn-cs"/>
              </a:rPr>
              <a:t>ежегодной основе по предложению Премьер-Министра Главой государства устанавливаются ключевые индикаторы для </a:t>
            </a:r>
            <a:r>
              <a:rPr lang="ru-RU" kern="0" dirty="0" smtClean="0">
                <a:solidFill>
                  <a:srgbClr val="000000"/>
                </a:solidFill>
                <a:latin typeface="Arial"/>
                <a:cs typeface="+mn-cs"/>
              </a:rPr>
              <a:t>Правительства.</a:t>
            </a:r>
          </a:p>
          <a:p>
            <a:pPr marL="285750" indent="-285750" algn="just" defTabSz="914400" eaLnBrk="1" fontAlgn="auto" hangingPunct="1">
              <a:spcBef>
                <a:spcPts val="600"/>
              </a:spcBef>
              <a:spcAft>
                <a:spcPts val="0"/>
              </a:spcAft>
              <a:buFont typeface="Wingdings" pitchFamily="2" charset="2"/>
              <a:buChar char="Ø"/>
            </a:pPr>
            <a:r>
              <a:rPr lang="ru-RU" kern="0" dirty="0" smtClean="0">
                <a:solidFill>
                  <a:srgbClr val="000000"/>
                </a:solidFill>
                <a:latin typeface="Arial"/>
                <a:cs typeface="+mn-cs"/>
              </a:rPr>
              <a:t>Ключевые </a:t>
            </a:r>
            <a:r>
              <a:rPr lang="ru-RU" kern="0" dirty="0">
                <a:solidFill>
                  <a:srgbClr val="000000"/>
                </a:solidFill>
                <a:latin typeface="Arial"/>
                <a:cs typeface="+mn-cs"/>
              </a:rPr>
              <a:t>индикаторы для Правительства на </a:t>
            </a:r>
            <a:r>
              <a:rPr lang="ru-RU" kern="0" dirty="0" smtClean="0">
                <a:solidFill>
                  <a:srgbClr val="000000"/>
                </a:solidFill>
                <a:latin typeface="Arial"/>
                <a:cs typeface="+mn-cs"/>
              </a:rPr>
              <a:t>2017 </a:t>
            </a:r>
            <a:r>
              <a:rPr lang="ru-RU" kern="0" dirty="0">
                <a:solidFill>
                  <a:srgbClr val="000000"/>
                </a:solidFill>
                <a:latin typeface="Arial"/>
                <a:cs typeface="+mn-cs"/>
              </a:rPr>
              <a:t>год </a:t>
            </a:r>
            <a:r>
              <a:rPr lang="ru-RU" kern="0" dirty="0" smtClean="0">
                <a:solidFill>
                  <a:srgbClr val="000000"/>
                </a:solidFill>
                <a:latin typeface="Arial"/>
                <a:cs typeface="+mn-cs"/>
              </a:rPr>
              <a:t>одобрены Главой </a:t>
            </a:r>
            <a:r>
              <a:rPr lang="ru-RU" kern="0" dirty="0">
                <a:solidFill>
                  <a:srgbClr val="000000"/>
                </a:solidFill>
                <a:latin typeface="Arial"/>
                <a:cs typeface="+mn-cs"/>
              </a:rPr>
              <a:t>Г</a:t>
            </a:r>
            <a:r>
              <a:rPr lang="ru-RU" kern="0" dirty="0" smtClean="0">
                <a:solidFill>
                  <a:srgbClr val="000000"/>
                </a:solidFill>
                <a:latin typeface="Arial"/>
                <a:cs typeface="+mn-cs"/>
              </a:rPr>
              <a:t>осударства.</a:t>
            </a:r>
          </a:p>
        </p:txBody>
      </p:sp>
      <p:sp>
        <p:nvSpPr>
          <p:cNvPr id="59" name="TextBox 58"/>
          <p:cNvSpPr txBox="1"/>
          <p:nvPr/>
        </p:nvSpPr>
        <p:spPr>
          <a:xfrm>
            <a:off x="273274" y="6128341"/>
            <a:ext cx="9361040" cy="646331"/>
          </a:xfrm>
          <a:prstGeom prst="rect">
            <a:avLst/>
          </a:prstGeom>
          <a:noFill/>
        </p:spPr>
        <p:txBody>
          <a:bodyPr wrap="square" rtlCol="0">
            <a:spAutoFit/>
          </a:bodyPr>
          <a:lstStyle/>
          <a:p>
            <a:pPr defTabSz="914400" eaLnBrk="1" fontAlgn="auto" hangingPunct="1">
              <a:spcBef>
                <a:spcPts val="0"/>
              </a:spcBef>
              <a:spcAft>
                <a:spcPts val="0"/>
              </a:spcAft>
            </a:pPr>
            <a:r>
              <a:rPr lang="kk-KZ" sz="1200" i="1" dirty="0" smtClean="0">
                <a:solidFill>
                  <a:srgbClr val="000000"/>
                </a:solidFill>
                <a:latin typeface="Arial"/>
                <a:cs typeface="+mn-cs"/>
              </a:rPr>
              <a:t>* Данные за 2016 факт выйдут во 2 квартале 2017 года</a:t>
            </a:r>
          </a:p>
          <a:p>
            <a:pPr defTabSz="914400" eaLnBrk="1" fontAlgn="auto" hangingPunct="1">
              <a:spcBef>
                <a:spcPts val="0"/>
              </a:spcBef>
              <a:spcAft>
                <a:spcPts val="0"/>
              </a:spcAft>
            </a:pPr>
            <a:r>
              <a:rPr lang="kk-KZ" sz="1200" i="1" dirty="0" smtClean="0">
                <a:solidFill>
                  <a:srgbClr val="000000"/>
                </a:solidFill>
                <a:latin typeface="Arial"/>
                <a:cs typeface="+mn-cs"/>
              </a:rPr>
              <a:t>**  </a:t>
            </a:r>
            <a:r>
              <a:rPr lang="ru-RU" sz="1200" i="1" dirty="0" smtClean="0">
                <a:solidFill>
                  <a:srgbClr val="000000"/>
                </a:solidFill>
                <a:latin typeface="Arial"/>
                <a:cs typeface="+mn-cs"/>
              </a:rPr>
              <a:t>Не достигнут индикатор по индексу реальных денежных доходов, это связано с </a:t>
            </a:r>
            <a:r>
              <a:rPr lang="ru-RU" sz="1200" i="1" dirty="0" err="1" smtClean="0">
                <a:solidFill>
                  <a:srgbClr val="000000"/>
                </a:solidFill>
                <a:latin typeface="Arial"/>
                <a:cs typeface="+mn-cs"/>
              </a:rPr>
              <a:t>недостижением</a:t>
            </a:r>
            <a:r>
              <a:rPr lang="ru-RU" sz="1200" i="1" dirty="0" smtClean="0">
                <a:solidFill>
                  <a:srgbClr val="000000"/>
                </a:solidFill>
                <a:latin typeface="Arial"/>
                <a:cs typeface="+mn-cs"/>
              </a:rPr>
              <a:t> порогового уровня инфляции в коридоре 6-8 %. Годовое значение инфляции за 2016 год составило 8,5 %, среднегодовое – 14,6 %. </a:t>
            </a:r>
            <a:endParaRPr lang="ru-RU" sz="1200" dirty="0" smtClean="0">
              <a:solidFill>
                <a:srgbClr val="000000"/>
              </a:solidFill>
              <a:latin typeface="Arial"/>
              <a:cs typeface="+mn-cs"/>
            </a:endParaRPr>
          </a:p>
        </p:txBody>
      </p:sp>
      <p:sp>
        <p:nvSpPr>
          <p:cNvPr id="61" name="Прямоугольник 58"/>
          <p:cNvSpPr>
            <a:spLocks/>
          </p:cNvSpPr>
          <p:nvPr/>
        </p:nvSpPr>
        <p:spPr>
          <a:xfrm>
            <a:off x="254232" y="3307776"/>
            <a:ext cx="408398" cy="399073"/>
          </a:xfrm>
          <a:prstGeom prst="ellipse">
            <a:avLst/>
          </a:prstGeom>
          <a:solidFill>
            <a:schemeClr val="accent4">
              <a:lumMod val="40000"/>
              <a:lumOff val="6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70563" tIns="70563" rIns="70563" bIns="70563" rtlCol="0" anchor="ctr">
            <a:noAutofit/>
          </a:bodyPr>
          <a:lstStyle/>
          <a:p>
            <a:pPr algn="ctr" defTabSz="914400" eaLnBrk="1" fontAlgn="auto" hangingPunct="1">
              <a:spcBef>
                <a:spcPts val="0"/>
              </a:spcBef>
              <a:spcAft>
                <a:spcPts val="0"/>
              </a:spcAft>
              <a:buClr>
                <a:srgbClr val="000000"/>
              </a:buClr>
            </a:pPr>
            <a:r>
              <a:rPr lang="ru-RU" sz="2000" dirty="0" smtClean="0">
                <a:solidFill>
                  <a:srgbClr val="FFFFFF"/>
                </a:solidFill>
                <a:cs typeface="Arial" pitchFamily="34" charset="0"/>
              </a:rPr>
              <a:t>2</a:t>
            </a:r>
            <a:endParaRPr lang="ru-RU" sz="2000" dirty="0">
              <a:solidFill>
                <a:srgbClr val="FFFFFF"/>
              </a:solidFill>
              <a:cs typeface="Arial" pitchFamily="34" charset="0"/>
            </a:endParaRPr>
          </a:p>
        </p:txBody>
      </p:sp>
      <p:sp>
        <p:nvSpPr>
          <p:cNvPr id="62" name="Прямоугольник 58"/>
          <p:cNvSpPr>
            <a:spLocks/>
          </p:cNvSpPr>
          <p:nvPr/>
        </p:nvSpPr>
        <p:spPr>
          <a:xfrm>
            <a:off x="254232" y="3778857"/>
            <a:ext cx="408398" cy="399073"/>
          </a:xfrm>
          <a:prstGeom prst="ellipse">
            <a:avLst/>
          </a:prstGeom>
          <a:solidFill>
            <a:schemeClr val="accent4">
              <a:lumMod val="40000"/>
              <a:lumOff val="6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70563" tIns="70563" rIns="70563" bIns="70563" rtlCol="0" anchor="ctr">
            <a:noAutofit/>
          </a:bodyPr>
          <a:lstStyle/>
          <a:p>
            <a:pPr algn="ctr" defTabSz="914400" eaLnBrk="1" fontAlgn="auto" hangingPunct="1">
              <a:spcBef>
                <a:spcPts val="0"/>
              </a:spcBef>
              <a:spcAft>
                <a:spcPts val="0"/>
              </a:spcAft>
              <a:buClr>
                <a:srgbClr val="000000"/>
              </a:buClr>
            </a:pPr>
            <a:r>
              <a:rPr lang="ru-RU" sz="2000" dirty="0" smtClean="0">
                <a:solidFill>
                  <a:srgbClr val="FFFFFF"/>
                </a:solidFill>
                <a:cs typeface="Arial" pitchFamily="34" charset="0"/>
              </a:rPr>
              <a:t>3</a:t>
            </a:r>
          </a:p>
        </p:txBody>
      </p:sp>
      <p:sp>
        <p:nvSpPr>
          <p:cNvPr id="63" name="Прямоугольник 58"/>
          <p:cNvSpPr>
            <a:spLocks/>
          </p:cNvSpPr>
          <p:nvPr/>
        </p:nvSpPr>
        <p:spPr>
          <a:xfrm>
            <a:off x="254232" y="4747936"/>
            <a:ext cx="408398" cy="399073"/>
          </a:xfrm>
          <a:prstGeom prst="ellipse">
            <a:avLst/>
          </a:prstGeom>
          <a:solidFill>
            <a:schemeClr val="accent4">
              <a:lumMod val="40000"/>
              <a:lumOff val="6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70563" tIns="70563" rIns="70563" bIns="70563" rtlCol="0" anchor="ctr">
            <a:noAutofit/>
          </a:bodyPr>
          <a:lstStyle/>
          <a:p>
            <a:pPr algn="ctr" defTabSz="914400" eaLnBrk="1" fontAlgn="auto" hangingPunct="1">
              <a:spcBef>
                <a:spcPts val="0"/>
              </a:spcBef>
              <a:spcAft>
                <a:spcPts val="0"/>
              </a:spcAft>
              <a:buClr>
                <a:srgbClr val="000000"/>
              </a:buClr>
            </a:pPr>
            <a:r>
              <a:rPr lang="ru-RU" sz="2000" dirty="0" smtClean="0">
                <a:solidFill>
                  <a:srgbClr val="FFFFFF"/>
                </a:solidFill>
                <a:cs typeface="Arial" pitchFamily="34" charset="0"/>
              </a:rPr>
              <a:t>5</a:t>
            </a:r>
            <a:endParaRPr lang="ru-RU" sz="2000" dirty="0">
              <a:solidFill>
                <a:srgbClr val="FFFFFF"/>
              </a:solidFill>
              <a:cs typeface="Arial" pitchFamily="34" charset="0"/>
            </a:endParaRPr>
          </a:p>
        </p:txBody>
      </p:sp>
      <p:sp>
        <p:nvSpPr>
          <p:cNvPr id="64" name="Прямоугольник 58"/>
          <p:cNvSpPr>
            <a:spLocks/>
          </p:cNvSpPr>
          <p:nvPr/>
        </p:nvSpPr>
        <p:spPr>
          <a:xfrm>
            <a:off x="272523" y="4268603"/>
            <a:ext cx="408398" cy="399073"/>
          </a:xfrm>
          <a:prstGeom prst="ellipse">
            <a:avLst/>
          </a:prstGeom>
          <a:solidFill>
            <a:schemeClr val="accent4">
              <a:lumMod val="40000"/>
              <a:lumOff val="6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70563" tIns="70563" rIns="70563" bIns="70563" rtlCol="0" anchor="ctr">
            <a:noAutofit/>
          </a:bodyPr>
          <a:lstStyle/>
          <a:p>
            <a:pPr algn="ctr" defTabSz="914400" eaLnBrk="1" fontAlgn="auto" hangingPunct="1">
              <a:spcBef>
                <a:spcPts val="0"/>
              </a:spcBef>
              <a:spcAft>
                <a:spcPts val="0"/>
              </a:spcAft>
              <a:buClr>
                <a:srgbClr val="000000"/>
              </a:buClr>
            </a:pPr>
            <a:r>
              <a:rPr lang="ru-RU" sz="2000" dirty="0" smtClean="0">
                <a:solidFill>
                  <a:srgbClr val="FFFFFF"/>
                </a:solidFill>
                <a:cs typeface="Arial" pitchFamily="34" charset="0"/>
              </a:rPr>
              <a:t>4</a:t>
            </a:r>
            <a:endParaRPr lang="ru-RU" sz="2000" dirty="0">
              <a:solidFill>
                <a:srgbClr val="FFFFFF"/>
              </a:solidFill>
              <a:cs typeface="Arial" pitchFamily="34" charset="0"/>
            </a:endParaRPr>
          </a:p>
        </p:txBody>
      </p:sp>
      <p:sp>
        <p:nvSpPr>
          <p:cNvPr id="65" name="Прямоугольник 58"/>
          <p:cNvSpPr>
            <a:spLocks/>
          </p:cNvSpPr>
          <p:nvPr/>
        </p:nvSpPr>
        <p:spPr>
          <a:xfrm>
            <a:off x="272523" y="5179984"/>
            <a:ext cx="408398" cy="399073"/>
          </a:xfrm>
          <a:prstGeom prst="ellipse">
            <a:avLst/>
          </a:prstGeom>
          <a:solidFill>
            <a:schemeClr val="accent4">
              <a:lumMod val="40000"/>
              <a:lumOff val="6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70563" tIns="70563" rIns="70563" bIns="70563" rtlCol="0" anchor="ctr">
            <a:noAutofit/>
          </a:bodyPr>
          <a:lstStyle/>
          <a:p>
            <a:pPr algn="ctr" defTabSz="914400" eaLnBrk="1" fontAlgn="auto" hangingPunct="1">
              <a:spcBef>
                <a:spcPts val="0"/>
              </a:spcBef>
              <a:spcAft>
                <a:spcPts val="0"/>
              </a:spcAft>
              <a:buClr>
                <a:srgbClr val="000000"/>
              </a:buClr>
            </a:pPr>
            <a:r>
              <a:rPr lang="ru-RU" sz="2000" dirty="0" smtClean="0">
                <a:solidFill>
                  <a:srgbClr val="FFFFFF"/>
                </a:solidFill>
                <a:cs typeface="Arial" pitchFamily="34" charset="0"/>
              </a:rPr>
              <a:t>6</a:t>
            </a:r>
            <a:endParaRPr lang="ru-RU" sz="2000" dirty="0">
              <a:solidFill>
                <a:srgbClr val="FFFFFF"/>
              </a:solidFill>
              <a:cs typeface="Arial" pitchFamily="34" charset="0"/>
            </a:endParaRPr>
          </a:p>
        </p:txBody>
      </p:sp>
      <p:sp>
        <p:nvSpPr>
          <p:cNvPr id="66" name="Прямоугольник 58"/>
          <p:cNvSpPr>
            <a:spLocks/>
          </p:cNvSpPr>
          <p:nvPr/>
        </p:nvSpPr>
        <p:spPr>
          <a:xfrm>
            <a:off x="272523" y="5684040"/>
            <a:ext cx="408398" cy="399073"/>
          </a:xfrm>
          <a:prstGeom prst="ellipse">
            <a:avLst/>
          </a:prstGeom>
          <a:solidFill>
            <a:schemeClr val="accent4">
              <a:lumMod val="40000"/>
              <a:lumOff val="6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70563" tIns="70563" rIns="70563" bIns="70563" rtlCol="0" anchor="ctr">
            <a:noAutofit/>
          </a:bodyPr>
          <a:lstStyle/>
          <a:p>
            <a:pPr algn="ctr" defTabSz="914400" eaLnBrk="1" fontAlgn="auto" hangingPunct="1">
              <a:spcBef>
                <a:spcPts val="0"/>
              </a:spcBef>
              <a:spcAft>
                <a:spcPts val="0"/>
              </a:spcAft>
              <a:buClr>
                <a:srgbClr val="000000"/>
              </a:buClr>
            </a:pPr>
            <a:r>
              <a:rPr lang="ru-RU" sz="2000" dirty="0" smtClean="0">
                <a:solidFill>
                  <a:srgbClr val="FFFFFF"/>
                </a:solidFill>
                <a:cs typeface="Arial" pitchFamily="34" charset="0"/>
              </a:rPr>
              <a:t>7</a:t>
            </a:r>
            <a:endParaRPr lang="ru-RU" sz="2000" dirty="0">
              <a:solidFill>
                <a:srgbClr val="FFFFFF"/>
              </a:solidFill>
              <a:cs typeface="Arial" pitchFamily="34" charset="0"/>
            </a:endParaRPr>
          </a:p>
        </p:txBody>
      </p:sp>
      <p:sp>
        <p:nvSpPr>
          <p:cNvPr id="75" name="Номер слайда 7"/>
          <p:cNvSpPr txBox="1">
            <a:spLocks/>
          </p:cNvSpPr>
          <p:nvPr/>
        </p:nvSpPr>
        <p:spPr>
          <a:xfrm>
            <a:off x="9653827" y="6556972"/>
            <a:ext cx="251347" cy="301028"/>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3064" fontAlgn="auto">
              <a:spcBef>
                <a:spcPts val="0"/>
              </a:spcBef>
              <a:spcAft>
                <a:spcPts val="0"/>
              </a:spcAft>
              <a:defRPr/>
            </a:pPr>
            <a:r>
              <a:rPr lang="ru-RU" sz="1200" kern="0" dirty="0" smtClean="0">
                <a:solidFill>
                  <a:sysClr val="windowText" lastClr="000000"/>
                </a:solidFill>
              </a:rPr>
              <a:t>4</a:t>
            </a:r>
            <a:endParaRPr lang="ru-RU" sz="1200" kern="0" dirty="0">
              <a:solidFill>
                <a:sysClr val="windowText" lastClr="000000"/>
              </a:solidFill>
            </a:endParaRPr>
          </a:p>
        </p:txBody>
      </p:sp>
      <p:sp>
        <p:nvSpPr>
          <p:cNvPr id="71" name="Rectangle 8"/>
          <p:cNvSpPr>
            <a:spLocks noChangeArrowheads="1"/>
          </p:cNvSpPr>
          <p:nvPr/>
        </p:nvSpPr>
        <p:spPr bwMode="auto">
          <a:xfrm>
            <a:off x="489298" y="-27384"/>
            <a:ext cx="941829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000" b="1" dirty="0">
              <a:solidFill>
                <a:srgbClr val="558ED5"/>
              </a:solidFill>
              <a:latin typeface="Arial" charset="0"/>
              <a:cs typeface="Arial" charset="0"/>
            </a:endParaRP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Ключевые целевые индикаторы для Правительства</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 </a:t>
            </a:r>
          </a:p>
        </p:txBody>
      </p:sp>
      <p:sp>
        <p:nvSpPr>
          <p:cNvPr id="72" name="Прямоугольник 71"/>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3" name="Прямоугольник 72"/>
          <p:cNvSpPr/>
          <p:nvPr/>
        </p:nvSpPr>
        <p:spPr>
          <a:xfrm>
            <a:off x="-14758" y="1"/>
            <a:ext cx="504056" cy="618946"/>
          </a:xfrm>
          <a:prstGeom prst="rect">
            <a:avLst/>
          </a:prstGeom>
          <a:solidFill>
            <a:srgbClr val="C6F1FE"/>
          </a:solidFill>
          <a:ln w="25400" cap="flat" cmpd="sng" algn="ctr">
            <a:solidFill>
              <a:srgbClr val="ABE9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000000"/>
                </a:solidFill>
                <a:effectLst/>
                <a:uLnTx/>
                <a:uFillTx/>
                <a:latin typeface="Arial"/>
                <a:ea typeface="+mn-ea"/>
                <a:cs typeface="Arial"/>
              </a:rPr>
              <a:t>91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000000"/>
                </a:solidFill>
                <a:effectLst/>
                <a:uLnTx/>
                <a:uFillTx/>
                <a:latin typeface="Arial"/>
                <a:ea typeface="+mn-ea"/>
                <a:cs typeface="Arial"/>
              </a:rPr>
              <a:t>шаг</a:t>
            </a:r>
            <a:endParaRPr kumimoji="0" lang="ru-RU" sz="14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xmlns="" val="363271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81552483"/>
              </p:ext>
            </p:extLst>
          </p:nvPr>
        </p:nvGraphicFramePr>
        <p:xfrm>
          <a:off x="345283" y="1772816"/>
          <a:ext cx="9323832" cy="4175760"/>
        </p:xfrm>
        <a:graphic>
          <a:graphicData uri="http://schemas.openxmlformats.org/drawingml/2006/table">
            <a:tbl>
              <a:tblPr firstRow="1" bandRow="1">
                <a:tableStyleId>{5940675A-B579-460E-94D1-54222C63F5DA}</a:tableStyleId>
              </a:tblPr>
              <a:tblGrid>
                <a:gridCol w="5677042"/>
                <a:gridCol w="3646790"/>
              </a:tblGrid>
              <a:tr h="496301">
                <a:tc>
                  <a:txBody>
                    <a:bodyPr/>
                    <a:lstStyle/>
                    <a:p>
                      <a:pPr algn="ctr"/>
                      <a:r>
                        <a:rPr lang="ru-RU" sz="1400" b="1" dirty="0" smtClean="0">
                          <a:latin typeface="+mn-lt"/>
                        </a:rPr>
                        <a:t>Наименование государственного органа</a:t>
                      </a:r>
                      <a:endParaRPr lang="ru-RU" sz="1400" b="1" dirty="0">
                        <a:latin typeface="+mn-lt"/>
                      </a:endParaRPr>
                    </a:p>
                  </a:txBody>
                  <a:tcPr marL="99076" marR="99076"/>
                </a:tc>
                <a:tc>
                  <a:txBody>
                    <a:bodyPr/>
                    <a:lstStyle/>
                    <a:p>
                      <a:pPr algn="ctr"/>
                      <a:r>
                        <a:rPr lang="ru-RU" sz="1400" b="1" dirty="0" smtClean="0">
                          <a:latin typeface="+mn-lt"/>
                        </a:rPr>
                        <a:t>Количество ключевых целевых индикаторов</a:t>
                      </a:r>
                      <a:endParaRPr lang="ru-RU" sz="1400" b="1" dirty="0">
                        <a:latin typeface="+mn-lt"/>
                      </a:endParaRPr>
                    </a:p>
                  </a:txBody>
                  <a:tcPr marL="99076" marR="99076"/>
                </a:tc>
              </a:tr>
              <a:tr h="294679">
                <a:tc>
                  <a:txBody>
                    <a:bodyPr/>
                    <a:lstStyle/>
                    <a:p>
                      <a:r>
                        <a:rPr lang="ru-RU" sz="1400" dirty="0" smtClean="0">
                          <a:latin typeface="+mn-lt"/>
                        </a:rPr>
                        <a:t>Министерство национальной экономики РК</a:t>
                      </a:r>
                      <a:endParaRPr lang="ru-RU" sz="1400" dirty="0">
                        <a:latin typeface="+mn-lt"/>
                      </a:endParaRPr>
                    </a:p>
                  </a:txBody>
                  <a:tcPr marL="99076" marR="99076"/>
                </a:tc>
                <a:tc>
                  <a:txBody>
                    <a:bodyPr/>
                    <a:lstStyle/>
                    <a:p>
                      <a:pPr algn="ctr"/>
                      <a:r>
                        <a:rPr lang="ru-RU" sz="1400" dirty="0" smtClean="0">
                          <a:latin typeface="+mn-lt"/>
                        </a:rPr>
                        <a:t>5</a:t>
                      </a:r>
                      <a:endParaRPr lang="ru-RU" sz="1400" dirty="0">
                        <a:latin typeface="+mn-lt"/>
                      </a:endParaRPr>
                    </a:p>
                  </a:txBody>
                  <a:tcPr marL="99076" marR="99076"/>
                </a:tc>
              </a:tr>
              <a:tr h="294679">
                <a:tc>
                  <a:txBody>
                    <a:bodyPr/>
                    <a:lstStyle/>
                    <a:p>
                      <a:r>
                        <a:rPr lang="ru-RU" sz="1400" dirty="0" smtClean="0">
                          <a:latin typeface="+mn-lt"/>
                        </a:rPr>
                        <a:t>Министерство финансов РК </a:t>
                      </a:r>
                      <a:endParaRPr lang="ru-RU" sz="1400" dirty="0">
                        <a:latin typeface="+mn-lt"/>
                      </a:endParaRPr>
                    </a:p>
                  </a:txBody>
                  <a:tcPr marL="99076" marR="99076"/>
                </a:tc>
                <a:tc>
                  <a:txBody>
                    <a:bodyPr/>
                    <a:lstStyle/>
                    <a:p>
                      <a:pPr algn="ctr"/>
                      <a:r>
                        <a:rPr lang="ru-RU" sz="1400" dirty="0" smtClean="0">
                          <a:latin typeface="+mn-lt"/>
                        </a:rPr>
                        <a:t>6</a:t>
                      </a:r>
                      <a:endParaRPr lang="ru-RU" sz="1400" dirty="0">
                        <a:latin typeface="+mn-lt"/>
                      </a:endParaRPr>
                    </a:p>
                  </a:txBody>
                  <a:tcPr marL="99076" marR="99076"/>
                </a:tc>
              </a:tr>
              <a:tr h="294679">
                <a:tc>
                  <a:txBody>
                    <a:bodyPr/>
                    <a:lstStyle/>
                    <a:p>
                      <a:r>
                        <a:rPr lang="ru-RU" sz="1400" dirty="0" smtClean="0">
                          <a:latin typeface="+mn-lt"/>
                        </a:rPr>
                        <a:t>Министерство юстиции РК</a:t>
                      </a:r>
                      <a:endParaRPr lang="ru-RU" sz="1400" dirty="0">
                        <a:latin typeface="+mn-lt"/>
                      </a:endParaRPr>
                    </a:p>
                  </a:txBody>
                  <a:tcPr marL="99076" marR="99076"/>
                </a:tc>
                <a:tc>
                  <a:txBody>
                    <a:bodyPr/>
                    <a:lstStyle/>
                    <a:p>
                      <a:pPr algn="ctr"/>
                      <a:r>
                        <a:rPr lang="ru-RU" sz="1400" dirty="0" smtClean="0">
                          <a:latin typeface="+mn-lt"/>
                        </a:rPr>
                        <a:t>5</a:t>
                      </a:r>
                      <a:endParaRPr lang="ru-RU" sz="1400" dirty="0">
                        <a:latin typeface="+mn-lt"/>
                      </a:endParaRPr>
                    </a:p>
                  </a:txBody>
                  <a:tcPr marL="99076" marR="99076"/>
                </a:tc>
              </a:tr>
              <a:tr h="294679">
                <a:tc>
                  <a:txBody>
                    <a:bodyPr/>
                    <a:lstStyle/>
                    <a:p>
                      <a:r>
                        <a:rPr lang="ru-RU" sz="1400" dirty="0" smtClean="0">
                          <a:latin typeface="+mn-lt"/>
                        </a:rPr>
                        <a:t>Министерство здравоохранения и социального развития РК</a:t>
                      </a:r>
                      <a:endParaRPr lang="ru-RU" sz="1400" dirty="0">
                        <a:latin typeface="+mn-lt"/>
                      </a:endParaRPr>
                    </a:p>
                  </a:txBody>
                  <a:tcPr marL="99076" marR="99076"/>
                </a:tc>
                <a:tc>
                  <a:txBody>
                    <a:bodyPr/>
                    <a:lstStyle/>
                    <a:p>
                      <a:pPr algn="ctr"/>
                      <a:r>
                        <a:rPr lang="ru-RU" sz="1400" dirty="0" smtClean="0">
                          <a:latin typeface="+mn-lt"/>
                        </a:rPr>
                        <a:t>6</a:t>
                      </a:r>
                      <a:endParaRPr lang="ru-RU" sz="1400" dirty="0">
                        <a:latin typeface="+mn-lt"/>
                      </a:endParaRPr>
                    </a:p>
                  </a:txBody>
                  <a:tcPr marL="99076" marR="99076"/>
                </a:tc>
              </a:tr>
              <a:tr h="294679">
                <a:tc>
                  <a:txBody>
                    <a:bodyPr/>
                    <a:lstStyle/>
                    <a:p>
                      <a:r>
                        <a:rPr lang="ru-RU" sz="1400" dirty="0" smtClean="0">
                          <a:latin typeface="+mn-lt"/>
                        </a:rPr>
                        <a:t>Министерство образования и науки РК</a:t>
                      </a:r>
                      <a:endParaRPr lang="ru-RU" sz="1400" dirty="0">
                        <a:latin typeface="+mn-lt"/>
                      </a:endParaRPr>
                    </a:p>
                  </a:txBody>
                  <a:tcPr marL="99076" marR="99076"/>
                </a:tc>
                <a:tc>
                  <a:txBody>
                    <a:bodyPr/>
                    <a:lstStyle/>
                    <a:p>
                      <a:pPr algn="ctr"/>
                      <a:r>
                        <a:rPr lang="ru-RU" sz="1400" dirty="0" smtClean="0">
                          <a:latin typeface="+mn-lt"/>
                        </a:rPr>
                        <a:t>6</a:t>
                      </a:r>
                      <a:endParaRPr lang="ru-RU" sz="1400" dirty="0">
                        <a:latin typeface="+mn-lt"/>
                      </a:endParaRPr>
                    </a:p>
                  </a:txBody>
                  <a:tcPr marL="99076" marR="99076"/>
                </a:tc>
              </a:tr>
              <a:tr h="294679">
                <a:tc>
                  <a:txBody>
                    <a:bodyPr/>
                    <a:lstStyle/>
                    <a:p>
                      <a:r>
                        <a:rPr lang="ru-RU" sz="1400" dirty="0" smtClean="0">
                          <a:latin typeface="+mn-lt"/>
                        </a:rPr>
                        <a:t>Министерство культуры и спорта РК</a:t>
                      </a:r>
                      <a:endParaRPr lang="ru-RU" sz="1400" dirty="0">
                        <a:latin typeface="+mn-lt"/>
                      </a:endParaRPr>
                    </a:p>
                  </a:txBody>
                  <a:tcPr marL="99076" marR="99076"/>
                </a:tc>
                <a:tc>
                  <a:txBody>
                    <a:bodyPr/>
                    <a:lstStyle/>
                    <a:p>
                      <a:pPr algn="ctr"/>
                      <a:r>
                        <a:rPr lang="ru-RU" sz="1400" dirty="0" smtClean="0">
                          <a:latin typeface="+mn-lt"/>
                        </a:rPr>
                        <a:t>6</a:t>
                      </a:r>
                      <a:endParaRPr lang="ru-RU" sz="1400" dirty="0">
                        <a:latin typeface="+mn-lt"/>
                      </a:endParaRPr>
                    </a:p>
                  </a:txBody>
                  <a:tcPr marL="99076" marR="99076"/>
                </a:tc>
              </a:tr>
              <a:tr h="294679">
                <a:tc>
                  <a:txBody>
                    <a:bodyPr/>
                    <a:lstStyle/>
                    <a:p>
                      <a:r>
                        <a:rPr lang="ru-RU" sz="1400" dirty="0" smtClean="0">
                          <a:latin typeface="+mn-lt"/>
                        </a:rPr>
                        <a:t>Министерство по инвестициям и развитию РК</a:t>
                      </a:r>
                      <a:endParaRPr lang="ru-RU" sz="1400" dirty="0">
                        <a:latin typeface="+mn-lt"/>
                      </a:endParaRPr>
                    </a:p>
                  </a:txBody>
                  <a:tcPr marL="99076" marR="99076"/>
                </a:tc>
                <a:tc>
                  <a:txBody>
                    <a:bodyPr/>
                    <a:lstStyle/>
                    <a:p>
                      <a:pPr algn="ctr"/>
                      <a:r>
                        <a:rPr lang="ru-RU" sz="1400" dirty="0" smtClean="0">
                          <a:latin typeface="+mn-lt"/>
                        </a:rPr>
                        <a:t>7</a:t>
                      </a:r>
                      <a:endParaRPr lang="ru-RU" sz="1400" dirty="0">
                        <a:latin typeface="+mn-lt"/>
                      </a:endParaRPr>
                    </a:p>
                  </a:txBody>
                  <a:tcPr marL="99076" marR="99076"/>
                </a:tc>
              </a:tr>
              <a:tr h="294679">
                <a:tc>
                  <a:txBody>
                    <a:bodyPr/>
                    <a:lstStyle/>
                    <a:p>
                      <a:r>
                        <a:rPr lang="ru-RU" sz="1400" dirty="0" smtClean="0">
                          <a:latin typeface="+mn-lt"/>
                        </a:rPr>
                        <a:t>Министерство сельского хозяйства РК</a:t>
                      </a:r>
                      <a:endParaRPr lang="ru-RU" sz="1400" dirty="0">
                        <a:latin typeface="+mn-lt"/>
                      </a:endParaRPr>
                    </a:p>
                  </a:txBody>
                  <a:tcPr marL="99076" marR="99076"/>
                </a:tc>
                <a:tc>
                  <a:txBody>
                    <a:bodyPr/>
                    <a:lstStyle/>
                    <a:p>
                      <a:pPr algn="ctr"/>
                      <a:r>
                        <a:rPr lang="ru-RU" sz="1400" dirty="0" smtClean="0">
                          <a:latin typeface="+mn-lt"/>
                        </a:rPr>
                        <a:t>7</a:t>
                      </a:r>
                      <a:endParaRPr lang="ru-RU" sz="1400" dirty="0">
                        <a:latin typeface="+mn-lt"/>
                      </a:endParaRPr>
                    </a:p>
                  </a:txBody>
                  <a:tcPr marL="99076" marR="99076"/>
                </a:tc>
              </a:tr>
              <a:tr h="294679">
                <a:tc>
                  <a:txBody>
                    <a:bodyPr/>
                    <a:lstStyle/>
                    <a:p>
                      <a:r>
                        <a:rPr lang="ru-RU" sz="1400" dirty="0" smtClean="0">
                          <a:latin typeface="+mn-lt"/>
                        </a:rPr>
                        <a:t>Министерство энергетики РК</a:t>
                      </a:r>
                      <a:endParaRPr lang="ru-RU" sz="1400" dirty="0">
                        <a:latin typeface="+mn-lt"/>
                      </a:endParaRPr>
                    </a:p>
                  </a:txBody>
                  <a:tcPr marL="99076" marR="99076"/>
                </a:tc>
                <a:tc>
                  <a:txBody>
                    <a:bodyPr/>
                    <a:lstStyle/>
                    <a:p>
                      <a:pPr algn="ctr"/>
                      <a:r>
                        <a:rPr lang="ru-RU" sz="1400" dirty="0" smtClean="0">
                          <a:latin typeface="+mn-lt"/>
                        </a:rPr>
                        <a:t>4</a:t>
                      </a:r>
                      <a:endParaRPr lang="ru-RU" sz="1400" dirty="0">
                        <a:latin typeface="+mn-lt"/>
                      </a:endParaRPr>
                    </a:p>
                  </a:txBody>
                  <a:tcPr marL="99076" marR="99076"/>
                </a:tc>
              </a:tr>
              <a:tr h="294679">
                <a:tc>
                  <a:txBody>
                    <a:bodyPr/>
                    <a:lstStyle/>
                    <a:p>
                      <a:r>
                        <a:rPr lang="ru-RU" sz="1400" dirty="0" smtClean="0">
                          <a:latin typeface="+mn-lt"/>
                        </a:rPr>
                        <a:t>Министерство по делам государственной службы РК</a:t>
                      </a:r>
                      <a:endParaRPr lang="ru-RU" sz="1400" dirty="0">
                        <a:latin typeface="+mn-lt"/>
                      </a:endParaRPr>
                    </a:p>
                  </a:txBody>
                  <a:tcPr marL="99076" marR="99076"/>
                </a:tc>
                <a:tc>
                  <a:txBody>
                    <a:bodyPr/>
                    <a:lstStyle/>
                    <a:p>
                      <a:pPr algn="ctr"/>
                      <a:r>
                        <a:rPr lang="ru-RU" sz="1400" dirty="0" smtClean="0">
                          <a:latin typeface="+mn-lt"/>
                        </a:rPr>
                        <a:t>6</a:t>
                      </a:r>
                      <a:endParaRPr lang="ru-RU" sz="1400" dirty="0">
                        <a:latin typeface="+mn-lt"/>
                      </a:endParaRPr>
                    </a:p>
                  </a:txBody>
                  <a:tcPr marL="99076" marR="99076"/>
                </a:tc>
              </a:tr>
              <a:tr h="294679">
                <a:tc>
                  <a:txBody>
                    <a:bodyPr/>
                    <a:lstStyle/>
                    <a:p>
                      <a:r>
                        <a:rPr lang="ru-RU" sz="1400" dirty="0" smtClean="0">
                          <a:latin typeface="+mn-lt"/>
                        </a:rPr>
                        <a:t>Министерство внутренних дел РК</a:t>
                      </a:r>
                      <a:endParaRPr lang="ru-RU" sz="1400" dirty="0">
                        <a:latin typeface="+mn-lt"/>
                      </a:endParaRPr>
                    </a:p>
                  </a:txBody>
                  <a:tcPr marL="99076" marR="99076"/>
                </a:tc>
                <a:tc>
                  <a:txBody>
                    <a:bodyPr/>
                    <a:lstStyle/>
                    <a:p>
                      <a:pPr algn="ctr"/>
                      <a:r>
                        <a:rPr lang="ru-RU" sz="1400" dirty="0" smtClean="0">
                          <a:latin typeface="+mn-lt"/>
                        </a:rPr>
                        <a:t>5</a:t>
                      </a:r>
                      <a:endParaRPr lang="ru-RU" sz="1400" dirty="0">
                        <a:latin typeface="+mn-lt"/>
                      </a:endParaRPr>
                    </a:p>
                  </a:txBody>
                  <a:tcPr marL="99076" marR="99076"/>
                </a:tc>
              </a:tr>
              <a:tr h="294679">
                <a:tc>
                  <a:txBody>
                    <a:bodyPr/>
                    <a:lstStyle/>
                    <a:p>
                      <a:r>
                        <a:rPr lang="ru-RU" sz="1400" dirty="0" smtClean="0">
                          <a:latin typeface="+mn-lt"/>
                        </a:rPr>
                        <a:t>Министерство иностранных дел РК</a:t>
                      </a:r>
                      <a:endParaRPr lang="ru-RU" sz="1400" dirty="0">
                        <a:latin typeface="+mn-lt"/>
                      </a:endParaRPr>
                    </a:p>
                  </a:txBody>
                  <a:tcPr marL="99076" marR="99076"/>
                </a:tc>
                <a:tc>
                  <a:txBody>
                    <a:bodyPr/>
                    <a:lstStyle/>
                    <a:p>
                      <a:pPr algn="ctr"/>
                      <a:r>
                        <a:rPr lang="ru-RU" sz="1400" dirty="0" smtClean="0">
                          <a:latin typeface="+mn-lt"/>
                        </a:rPr>
                        <a:t>6</a:t>
                      </a:r>
                      <a:endParaRPr lang="ru-RU" sz="1400" dirty="0">
                        <a:latin typeface="+mn-lt"/>
                      </a:endParaRPr>
                    </a:p>
                  </a:txBody>
                  <a:tcPr marL="99076" marR="99076"/>
                </a:tc>
              </a:tr>
            </a:tbl>
          </a:graphicData>
        </a:graphic>
      </p:graphicFrame>
      <p:sp>
        <p:nvSpPr>
          <p:cNvPr id="3" name="Прямоугольник 2"/>
          <p:cNvSpPr/>
          <p:nvPr/>
        </p:nvSpPr>
        <p:spPr>
          <a:xfrm>
            <a:off x="654487" y="6219646"/>
            <a:ext cx="8586575" cy="307777"/>
          </a:xfrm>
          <a:prstGeom prst="rect">
            <a:avLst/>
          </a:prstGeom>
        </p:spPr>
        <p:txBody>
          <a:bodyPr wrap="square">
            <a:spAutoFit/>
          </a:bodyPr>
          <a:lstStyle/>
          <a:p>
            <a:pPr algn="just"/>
            <a:r>
              <a:rPr lang="ru-RU" sz="1400" i="1" dirty="0">
                <a:latin typeface="Calibri" pitchFamily="34" charset="0"/>
              </a:rPr>
              <a:t>* - </a:t>
            </a:r>
            <a:r>
              <a:rPr lang="ru-RU" sz="1400" i="1" dirty="0" smtClean="0">
                <a:latin typeface="Calibri" pitchFamily="34" charset="0"/>
              </a:rPr>
              <a:t>ключевые целевые индикаторы центральных государственных органов приведены в меморандумах</a:t>
            </a:r>
            <a:endParaRPr lang="ru-RU" sz="1400" i="1" dirty="0">
              <a:latin typeface="Calibri" pitchFamily="34" charset="0"/>
            </a:endParaRPr>
          </a:p>
        </p:txBody>
      </p:sp>
      <p:sp>
        <p:nvSpPr>
          <p:cNvPr id="12" name="Номер слайда 1"/>
          <p:cNvSpPr txBox="1">
            <a:spLocks/>
          </p:cNvSpPr>
          <p:nvPr/>
        </p:nvSpPr>
        <p:spPr bwMode="auto">
          <a:xfrm>
            <a:off x="9142285" y="647331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5</a:t>
            </a:r>
            <a:endParaRPr lang="ru-RU" sz="1200" dirty="0">
              <a:solidFill>
                <a:schemeClr val="tx1"/>
              </a:solidFill>
              <a:latin typeface="Arial" charset="0"/>
              <a:cs typeface="Arial" charset="0"/>
            </a:endParaRPr>
          </a:p>
        </p:txBody>
      </p:sp>
      <p:sp>
        <p:nvSpPr>
          <p:cNvPr id="7" name="Rectangle 8"/>
          <p:cNvSpPr>
            <a:spLocks noChangeArrowheads="1"/>
          </p:cNvSpPr>
          <p:nvPr/>
        </p:nvSpPr>
        <p:spPr bwMode="auto">
          <a:xfrm>
            <a:off x="489298" y="-27384"/>
            <a:ext cx="941829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Ключевые целевые индикаторы для руководителей </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государственных органов и </a:t>
            </a:r>
            <a:r>
              <a:rPr lang="ru-RU" sz="2000" b="1" dirty="0" err="1">
                <a:solidFill>
                  <a:srgbClr val="558ED5"/>
                </a:solidFill>
                <a:latin typeface="Arial" charset="0"/>
                <a:cs typeface="Arial" charset="0"/>
              </a:rPr>
              <a:t>акимов</a:t>
            </a:r>
            <a:r>
              <a:rPr lang="ru-RU" sz="2000" b="1" dirty="0">
                <a:solidFill>
                  <a:srgbClr val="558ED5"/>
                </a:solidFill>
                <a:latin typeface="Arial" charset="0"/>
                <a:cs typeface="Arial" charset="0"/>
              </a:rPr>
              <a:t> областей, городов Астана и Алматы  </a:t>
            </a:r>
          </a:p>
        </p:txBody>
      </p:sp>
      <p:sp>
        <p:nvSpPr>
          <p:cNvPr id="8" name="Прямоугольник 7"/>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Прямоугольник 8"/>
          <p:cNvSpPr/>
          <p:nvPr/>
        </p:nvSpPr>
        <p:spPr>
          <a:xfrm>
            <a:off x="-14758" y="1"/>
            <a:ext cx="504056" cy="618946"/>
          </a:xfrm>
          <a:prstGeom prst="rect">
            <a:avLst/>
          </a:prstGeom>
          <a:solidFill>
            <a:srgbClr val="C6F1FE"/>
          </a:solidFill>
          <a:ln w="25400" cap="flat" cmpd="sng" algn="ctr">
            <a:solidFill>
              <a:srgbClr val="ABE9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000000"/>
                </a:solidFill>
                <a:effectLst/>
                <a:uLnTx/>
                <a:uFillTx/>
                <a:latin typeface="Arial"/>
                <a:ea typeface="+mn-ea"/>
                <a:cs typeface="Arial"/>
              </a:rPr>
              <a:t>91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000000"/>
                </a:solidFill>
                <a:effectLst/>
                <a:uLnTx/>
                <a:uFillTx/>
                <a:latin typeface="Arial"/>
                <a:ea typeface="+mn-ea"/>
                <a:cs typeface="Arial"/>
              </a:rPr>
              <a:t>шаг</a:t>
            </a:r>
            <a:endParaRPr kumimoji="0" lang="ru-RU" sz="1400" b="1" i="0" u="none" strike="noStrike" kern="0" cap="none" spc="0" normalizeH="0" baseline="0" noProof="0" dirty="0">
              <a:ln>
                <a:noFill/>
              </a:ln>
              <a:solidFill>
                <a:srgbClr val="000000"/>
              </a:solidFill>
              <a:effectLst/>
              <a:uLnTx/>
              <a:uFillTx/>
              <a:latin typeface="Arial"/>
              <a:ea typeface="+mn-ea"/>
              <a:cs typeface="Arial"/>
            </a:endParaRPr>
          </a:p>
        </p:txBody>
      </p:sp>
      <p:sp>
        <p:nvSpPr>
          <p:cNvPr id="15" name="Прямоугольник 14"/>
          <p:cNvSpPr/>
          <p:nvPr/>
        </p:nvSpPr>
        <p:spPr>
          <a:xfrm>
            <a:off x="361614" y="942402"/>
            <a:ext cx="9361040" cy="553998"/>
          </a:xfrm>
          <a:prstGeom prst="rect">
            <a:avLst/>
          </a:prstGeom>
        </p:spPr>
        <p:txBody>
          <a:bodyPr wrap="square">
            <a:spAutoFit/>
          </a:bodyPr>
          <a:lstStyle/>
          <a:p>
            <a:pPr marL="285750" lvl="0" indent="-285750" algn="just">
              <a:buFont typeface="Wingdings" pitchFamily="2" charset="2"/>
              <a:buChar char="Ø"/>
            </a:pPr>
            <a:r>
              <a:rPr lang="ru-RU" sz="1500" b="1" dirty="0">
                <a:solidFill>
                  <a:schemeClr val="tx1"/>
                </a:solidFill>
                <a:latin typeface="Arial"/>
                <a:cs typeface="Arial"/>
              </a:rPr>
              <a:t>Для каждого центрального государственного органа определены индивидуальные ключевые индикаторы в зависимости от специфики </a:t>
            </a:r>
            <a:r>
              <a:rPr lang="ru-RU" sz="1500" b="1" dirty="0" smtClean="0">
                <a:solidFill>
                  <a:schemeClr val="tx1"/>
                </a:solidFill>
                <a:latin typeface="Arial"/>
                <a:cs typeface="Arial"/>
              </a:rPr>
              <a:t>деятельности.</a:t>
            </a:r>
            <a:endParaRPr lang="ru-RU" sz="1500" b="1" dirty="0">
              <a:solidFill>
                <a:schemeClr val="tx1"/>
              </a:solidFill>
              <a:latin typeface="Arial"/>
              <a:cs typeface="Arial"/>
            </a:endParaRPr>
          </a:p>
        </p:txBody>
      </p:sp>
    </p:spTree>
    <p:extLst>
      <p:ext uri="{BB962C8B-B14F-4D97-AF65-F5344CB8AC3E}">
        <p14:creationId xmlns:p14="http://schemas.microsoft.com/office/powerpoint/2010/main" xmlns="" val="19189914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489298" y="-27384"/>
            <a:ext cx="941829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Ключевые целевые индикаторы для руководителей </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государственных органов и </a:t>
            </a:r>
            <a:r>
              <a:rPr lang="ru-RU" sz="2000" b="1" dirty="0" err="1">
                <a:solidFill>
                  <a:srgbClr val="558ED5"/>
                </a:solidFill>
                <a:latin typeface="Arial" charset="0"/>
                <a:cs typeface="Arial" charset="0"/>
              </a:rPr>
              <a:t>акимов</a:t>
            </a:r>
            <a:r>
              <a:rPr lang="ru-RU" sz="2000" b="1" dirty="0">
                <a:solidFill>
                  <a:srgbClr val="558ED5"/>
                </a:solidFill>
                <a:latin typeface="Arial" charset="0"/>
                <a:cs typeface="Arial" charset="0"/>
              </a:rPr>
              <a:t> областей, городов Астана и Алматы  </a:t>
            </a:r>
          </a:p>
        </p:txBody>
      </p:sp>
      <p:sp>
        <p:nvSpPr>
          <p:cNvPr id="6" name="Прямоугольник 5"/>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Прямоугольник 6"/>
          <p:cNvSpPr/>
          <p:nvPr/>
        </p:nvSpPr>
        <p:spPr>
          <a:xfrm>
            <a:off x="-14758" y="1"/>
            <a:ext cx="504056" cy="618946"/>
          </a:xfrm>
          <a:prstGeom prst="rect">
            <a:avLst/>
          </a:prstGeom>
          <a:solidFill>
            <a:srgbClr val="C6F1FE"/>
          </a:solidFill>
          <a:ln w="25400" cap="flat" cmpd="sng" algn="ctr">
            <a:solidFill>
              <a:srgbClr val="ABE9FF"/>
            </a:solidFill>
            <a:prstDash val="solid"/>
          </a:ln>
          <a:effectLst/>
        </p:spPr>
        <p:txBody>
          <a:bodyPr rtlCol="0" anchor="ctr"/>
          <a:lstStyle/>
          <a:p>
            <a:pPr algn="ctr" defTabSz="914400" eaLnBrk="1" fontAlgn="auto" hangingPunct="1">
              <a:spcBef>
                <a:spcPts val="0"/>
              </a:spcBef>
              <a:spcAft>
                <a:spcPts val="0"/>
              </a:spcAft>
            </a:pPr>
            <a:r>
              <a:rPr lang="ru-RU" sz="1400" b="1" kern="0" dirty="0">
                <a:solidFill>
                  <a:srgbClr val="000000"/>
                </a:solidFill>
                <a:latin typeface="Arial"/>
                <a:cs typeface="Arial"/>
              </a:rPr>
              <a:t>91</a:t>
            </a:r>
          </a:p>
          <a:p>
            <a:pPr algn="ctr" defTabSz="914400" eaLnBrk="1" fontAlgn="auto" hangingPunct="1">
              <a:spcBef>
                <a:spcPts val="0"/>
              </a:spcBef>
              <a:spcAft>
                <a:spcPts val="0"/>
              </a:spcAft>
            </a:pPr>
            <a:r>
              <a:rPr lang="ru-RU" sz="1400" b="1" kern="0" dirty="0">
                <a:solidFill>
                  <a:srgbClr val="000000"/>
                </a:solidFill>
                <a:latin typeface="Arial"/>
                <a:cs typeface="Arial"/>
              </a:rPr>
              <a:t>шаг</a:t>
            </a:r>
          </a:p>
        </p:txBody>
      </p:sp>
      <p:sp>
        <p:nvSpPr>
          <p:cNvPr id="10" name="Номер слайда 1"/>
          <p:cNvSpPr txBox="1">
            <a:spLocks/>
          </p:cNvSpPr>
          <p:nvPr/>
        </p:nvSpPr>
        <p:spPr bwMode="auto">
          <a:xfrm>
            <a:off x="9312945"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6</a:t>
            </a:r>
            <a:endParaRPr lang="ru-RU" sz="1200" dirty="0">
              <a:solidFill>
                <a:schemeClr val="tx1"/>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2973920845"/>
              </p:ext>
            </p:extLst>
          </p:nvPr>
        </p:nvGraphicFramePr>
        <p:xfrm>
          <a:off x="129258" y="764704"/>
          <a:ext cx="9598074" cy="4817720"/>
        </p:xfrm>
        <a:graphic>
          <a:graphicData uri="http://schemas.openxmlformats.org/drawingml/2006/table">
            <a:tbl>
              <a:tblPr firstRow="1" bandRow="1">
                <a:tableStyleId>{5C22544A-7EE6-4342-B048-85BDC9FD1C3A}</a:tableStyleId>
              </a:tblPr>
              <a:tblGrid>
                <a:gridCol w="474430"/>
                <a:gridCol w="9123644"/>
              </a:tblGrid>
              <a:tr h="504056">
                <a:tc>
                  <a:txBody>
                    <a:bodyPr/>
                    <a:lstStyle/>
                    <a:p>
                      <a:r>
                        <a:rPr lang="ru-RU" sz="1400" b="0" kern="1200" dirty="0" smtClean="0">
                          <a:solidFill>
                            <a:schemeClr val="tx1"/>
                          </a:solidFill>
                          <a:latin typeface="+mn-lt"/>
                          <a:ea typeface="+mn-ea"/>
                          <a:cs typeface="Arial" pitchFamily="34" charset="0"/>
                        </a:rPr>
                        <a:t>№ п/п</a:t>
                      </a:r>
                      <a:endParaRPr lang="ru-RU" sz="1400" b="0" kern="1200" dirty="0">
                        <a:solidFill>
                          <a:schemeClr val="tx1"/>
                        </a:solidFill>
                        <a:latin typeface="+mn-lt"/>
                        <a:ea typeface="+mn-ea"/>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mn-lt"/>
                          <a:cs typeface="+mn-cs"/>
                        </a:rPr>
                        <a:t>Для </a:t>
                      </a:r>
                      <a:r>
                        <a:rPr lang="ru-RU" sz="1600" b="0" dirty="0" err="1" smtClean="0">
                          <a:solidFill>
                            <a:schemeClr val="tx1"/>
                          </a:solidFill>
                          <a:latin typeface="+mn-lt"/>
                          <a:cs typeface="+mn-cs"/>
                        </a:rPr>
                        <a:t>акимов</a:t>
                      </a:r>
                      <a:r>
                        <a:rPr lang="ru-RU" sz="1600" b="0" dirty="0" smtClean="0">
                          <a:solidFill>
                            <a:schemeClr val="tx1"/>
                          </a:solidFill>
                          <a:latin typeface="+mn-lt"/>
                          <a:cs typeface="+mn-cs"/>
                        </a:rPr>
                        <a:t>  областей, городов Астана и Алматы</a:t>
                      </a:r>
                    </a:p>
                  </a:txBody>
                  <a:tcPr/>
                </a:tc>
              </a:tr>
              <a:tr h="273928">
                <a:tc>
                  <a:txBody>
                    <a:bodyPr/>
                    <a:lstStyle/>
                    <a:p>
                      <a:r>
                        <a:rPr lang="ru-RU" sz="1400" kern="1200" dirty="0" smtClean="0">
                          <a:solidFill>
                            <a:schemeClr val="tx1"/>
                          </a:solidFill>
                          <a:latin typeface="+mn-lt"/>
                          <a:ea typeface="+mn-ea"/>
                          <a:cs typeface="Arial" pitchFamily="34" charset="0"/>
                        </a:rPr>
                        <a:t>1.</a:t>
                      </a:r>
                      <a:endParaRPr lang="ru-RU" sz="1400" kern="1200" dirty="0">
                        <a:solidFill>
                          <a:schemeClr val="tx1"/>
                        </a:solidFill>
                        <a:latin typeface="+mn-lt"/>
                        <a:ea typeface="+mn-ea"/>
                        <a:cs typeface="Arial" pitchFamily="34" charset="0"/>
                      </a:endParaRPr>
                    </a:p>
                  </a:txBody>
                  <a:tcPr/>
                </a:tc>
                <a:tc>
                  <a:txBody>
                    <a:bodyPr/>
                    <a:lstStyle/>
                    <a:p>
                      <a:pPr algn="just"/>
                      <a:r>
                        <a:rPr lang="ru-RU" sz="1400" dirty="0" smtClean="0">
                          <a:solidFill>
                            <a:schemeClr val="tx1"/>
                          </a:solidFill>
                          <a:cs typeface="Arial" pitchFamily="34" charset="0"/>
                        </a:rPr>
                        <a:t>Индекс физического объема валового регионального продукта;</a:t>
                      </a:r>
                    </a:p>
                  </a:txBody>
                  <a:tcPr/>
                </a:tc>
              </a:tr>
              <a:tr h="262555">
                <a:tc>
                  <a:txBody>
                    <a:bodyPr/>
                    <a:lstStyle/>
                    <a:p>
                      <a:r>
                        <a:rPr lang="ru-RU" sz="1400" kern="1200" dirty="0" smtClean="0">
                          <a:solidFill>
                            <a:schemeClr val="tx1"/>
                          </a:solidFill>
                          <a:latin typeface="+mn-lt"/>
                          <a:ea typeface="+mn-ea"/>
                          <a:cs typeface="Arial" pitchFamily="34" charset="0"/>
                        </a:rPr>
                        <a:t>2.</a:t>
                      </a:r>
                      <a:endParaRPr lang="ru-RU" sz="1400" kern="1200" dirty="0">
                        <a:solidFill>
                          <a:schemeClr val="tx1"/>
                        </a:solidFill>
                        <a:latin typeface="+mn-lt"/>
                        <a:ea typeface="+mn-ea"/>
                        <a:cs typeface="Arial" pitchFamily="34" charset="0"/>
                      </a:endParaRPr>
                    </a:p>
                  </a:txBody>
                  <a:tcPr/>
                </a:tc>
                <a:tc>
                  <a:txBody>
                    <a:bodyPr/>
                    <a:lstStyle/>
                    <a:p>
                      <a:pPr algn="just"/>
                      <a:r>
                        <a:rPr lang="ru-RU" sz="1400" dirty="0" smtClean="0">
                          <a:solidFill>
                            <a:schemeClr val="tx1"/>
                          </a:solidFill>
                          <a:cs typeface="Arial" pitchFamily="34" charset="0"/>
                        </a:rPr>
                        <a:t>Темп роста инвестиций в основной капитал на душу населения;</a:t>
                      </a:r>
                    </a:p>
                  </a:txBody>
                  <a:tcPr/>
                </a:tc>
              </a:tr>
              <a:tr h="339466">
                <a:tc>
                  <a:txBody>
                    <a:bodyPr/>
                    <a:lstStyle/>
                    <a:p>
                      <a:r>
                        <a:rPr lang="ru-RU" sz="1400" kern="1200" dirty="0" smtClean="0">
                          <a:solidFill>
                            <a:schemeClr val="tx1"/>
                          </a:solidFill>
                          <a:latin typeface="+mn-lt"/>
                          <a:ea typeface="+mn-ea"/>
                          <a:cs typeface="Arial" pitchFamily="34" charset="0"/>
                        </a:rPr>
                        <a:t>3.</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cs typeface="Arial" pitchFamily="34" charset="0"/>
                        </a:rPr>
                        <a:t>Темп роста налоговых и неналоговых поступлений в местный бюджет;</a:t>
                      </a:r>
                    </a:p>
                  </a:txBody>
                  <a:tcPr/>
                </a:tc>
              </a:tr>
              <a:tr h="3329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ea typeface="+mn-ea"/>
                          <a:cs typeface="Arial" pitchFamily="34" charset="0"/>
                        </a:rPr>
                        <a:t>4.</a:t>
                      </a:r>
                      <a:endParaRPr lang="ru-RU" sz="1400" kern="1200" dirty="0">
                        <a:solidFill>
                          <a:schemeClr val="tx1"/>
                        </a:solidFill>
                        <a:latin typeface="+mn-lt"/>
                        <a:ea typeface="+mn-ea"/>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ea typeface="+mn-ea"/>
                          <a:cs typeface="Arial" pitchFamily="34" charset="0"/>
                        </a:rPr>
                        <a:t>Уровень социального развития:</a:t>
                      </a:r>
                    </a:p>
                  </a:txBody>
                  <a:tcPr/>
                </a:tc>
              </a:tr>
              <a:tr h="635237">
                <a:tc>
                  <a:txBody>
                    <a:bodyPr/>
                    <a:lstStyle/>
                    <a:p>
                      <a:endParaRPr lang="ru-RU"/>
                    </a:p>
                  </a:txBody>
                  <a:tcPr/>
                </a:tc>
                <a:tc>
                  <a:txBody>
                    <a:bodyPr/>
                    <a:lstStyle/>
                    <a:p>
                      <a:pPr marL="0" indent="0" algn="l"/>
                      <a:r>
                        <a:rPr lang="ru-RU" sz="1400" kern="1200" dirty="0" smtClean="0">
                          <a:solidFill>
                            <a:schemeClr val="tx1"/>
                          </a:solidFill>
                          <a:latin typeface="+mn-lt"/>
                          <a:ea typeface="+mn-ea"/>
                          <a:cs typeface="Arial" pitchFamily="34" charset="0"/>
                        </a:rPr>
                        <a:t>4.1.  Сокращение  безработицы.</a:t>
                      </a:r>
                    </a:p>
                    <a:p>
                      <a:pPr marL="268288" indent="-268288" algn="just"/>
                      <a:r>
                        <a:rPr lang="ru-RU" sz="1400" kern="1200" dirty="0" smtClean="0">
                          <a:solidFill>
                            <a:schemeClr val="tx1"/>
                          </a:solidFill>
                          <a:latin typeface="+mn-lt"/>
                          <a:ea typeface="+mn-ea"/>
                          <a:cs typeface="Arial" pitchFamily="34" charset="0"/>
                        </a:rPr>
                        <a:t>4.2. Повышение ожидаемой продолжительности жизни (через снижение смертности по всем факторам).</a:t>
                      </a:r>
                    </a:p>
                    <a:p>
                      <a:pPr marL="268288" indent="-268288" algn="just"/>
                      <a:r>
                        <a:rPr lang="ru-RU" sz="1400" kern="1200" dirty="0" smtClean="0">
                          <a:solidFill>
                            <a:schemeClr val="tx1"/>
                          </a:solidFill>
                          <a:latin typeface="+mn-lt"/>
                          <a:ea typeface="+mn-ea"/>
                          <a:cs typeface="Arial" pitchFamily="34" charset="0"/>
                        </a:rPr>
                        <a:t>4.3. Охват детей 3-6 лет дошкольным воспитанием и обучением;</a:t>
                      </a:r>
                    </a:p>
                  </a:txBody>
                  <a:tcPr/>
                </a:tc>
              </a:tr>
              <a:tr h="276592">
                <a:tc>
                  <a:txBody>
                    <a:bodyPr/>
                    <a:lstStyle/>
                    <a:p>
                      <a:pPr marL="268288" indent="-268288" algn="just" defTabSz="914400" rtl="0" eaLnBrk="1" latinLnBrk="0" hangingPunct="1"/>
                      <a:r>
                        <a:rPr lang="ru-RU" sz="1400" kern="1200" dirty="0" smtClean="0">
                          <a:solidFill>
                            <a:schemeClr val="tx1"/>
                          </a:solidFill>
                          <a:latin typeface="+mn-lt"/>
                          <a:ea typeface="+mn-ea"/>
                          <a:cs typeface="Arial" pitchFamily="34" charset="0"/>
                        </a:rPr>
                        <a:t>5.</a:t>
                      </a:r>
                      <a:endParaRPr lang="ru-RU" sz="1400" kern="1200" dirty="0">
                        <a:solidFill>
                          <a:schemeClr val="tx1"/>
                        </a:solidFill>
                        <a:latin typeface="+mn-lt"/>
                        <a:ea typeface="+mn-ea"/>
                        <a:cs typeface="Arial" pitchFamily="34" charset="0"/>
                      </a:endParaRPr>
                    </a:p>
                  </a:txBody>
                  <a:tcPr/>
                </a:tc>
                <a:tc>
                  <a:txBody>
                    <a:bodyPr/>
                    <a:lstStyle/>
                    <a:p>
                      <a:pPr marL="268288" marR="0" indent="-268288"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ea typeface="+mn-ea"/>
                          <a:cs typeface="Arial" pitchFamily="34" charset="0"/>
                        </a:rPr>
                        <a:t>Обеспеченность инфраструктурой:</a:t>
                      </a:r>
                    </a:p>
                  </a:txBody>
                  <a:tcPr/>
                </a:tc>
              </a:tr>
              <a:tr h="691872">
                <a:tc>
                  <a:txBody>
                    <a:bodyPr/>
                    <a:lstStyle/>
                    <a:p>
                      <a:endParaRPr lang="ru-RU" sz="1400" kern="1200">
                        <a:solidFill>
                          <a:schemeClr val="tx1"/>
                        </a:solidFill>
                        <a:latin typeface="+mn-lt"/>
                        <a:ea typeface="+mn-ea"/>
                        <a:cs typeface="Arial" pitchFamily="34" charset="0"/>
                      </a:endParaRPr>
                    </a:p>
                  </a:txBody>
                  <a:tcPr/>
                </a:tc>
                <a:tc>
                  <a:txBody>
                    <a:bodyPr/>
                    <a:lstStyle/>
                    <a:p>
                      <a:pPr marL="0" indent="0" algn="just"/>
                      <a:r>
                        <a:rPr lang="ru-RU" sz="1400" kern="1200" dirty="0" smtClean="0">
                          <a:solidFill>
                            <a:schemeClr val="tx1"/>
                          </a:solidFill>
                          <a:latin typeface="+mn-lt"/>
                          <a:ea typeface="+mn-ea"/>
                          <a:cs typeface="Arial" pitchFamily="34" charset="0"/>
                        </a:rPr>
                        <a:t>5.1. Общая площадь введенных в эксплуатацию жилых зданий.</a:t>
                      </a:r>
                    </a:p>
                    <a:p>
                      <a:pPr marL="6350" indent="-6350" algn="just"/>
                      <a:r>
                        <a:rPr lang="ru-RU" sz="1400" kern="1200" dirty="0" smtClean="0">
                          <a:solidFill>
                            <a:schemeClr val="tx1"/>
                          </a:solidFill>
                          <a:latin typeface="+mn-lt"/>
                          <a:ea typeface="+mn-ea"/>
                          <a:cs typeface="Arial" pitchFamily="34" charset="0"/>
                        </a:rPr>
                        <a:t>5.2. Доля автомобильных дорог областного и районного значения, находящихся в хорошем и удовлетворительном состоянии;</a:t>
                      </a:r>
                    </a:p>
                  </a:txBody>
                  <a:tcPr/>
                </a:tc>
              </a:tr>
              <a:tr h="254104">
                <a:tc>
                  <a:txBody>
                    <a:bodyPr/>
                    <a:lstStyle/>
                    <a:p>
                      <a:pPr algn="just" defTabSz="914400" rtl="0" eaLnBrk="1" latinLnBrk="0" hangingPunct="1"/>
                      <a:r>
                        <a:rPr lang="ru-RU" sz="1400" kern="1200" dirty="0" smtClean="0">
                          <a:solidFill>
                            <a:schemeClr val="tx1"/>
                          </a:solidFill>
                          <a:latin typeface="+mn-lt"/>
                          <a:ea typeface="+mn-ea"/>
                          <a:cs typeface="Arial" pitchFamily="34" charset="0"/>
                        </a:rPr>
                        <a:t>6.</a:t>
                      </a:r>
                      <a:endParaRPr lang="ru-RU" sz="1400" kern="1200" dirty="0">
                        <a:solidFill>
                          <a:schemeClr val="tx1"/>
                        </a:solidFill>
                        <a:latin typeface="+mn-lt"/>
                        <a:ea typeface="+mn-ea"/>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ea typeface="+mn-ea"/>
                          <a:cs typeface="Arial" pitchFamily="34" charset="0"/>
                        </a:rPr>
                        <a:t>Повышение уровня удовлетворенности качеством оказания государственных услуг, оказываемых местными исполнительными органами;</a:t>
                      </a:r>
                    </a:p>
                  </a:txBody>
                  <a:tcPr/>
                </a:tc>
              </a:tr>
              <a:tr h="635237">
                <a:tc>
                  <a:txBody>
                    <a:bodyPr/>
                    <a:lstStyle/>
                    <a:p>
                      <a:r>
                        <a:rPr lang="ru-RU" sz="1400" kern="1200" dirty="0" smtClean="0">
                          <a:solidFill>
                            <a:schemeClr val="tx1"/>
                          </a:solidFill>
                          <a:latin typeface="+mn-lt"/>
                          <a:ea typeface="+mn-ea"/>
                          <a:cs typeface="Arial" pitchFamily="34" charset="0"/>
                        </a:rPr>
                        <a:t>7.</a:t>
                      </a:r>
                      <a:endParaRPr lang="ru-RU" sz="1400" kern="1200" dirty="0">
                        <a:solidFill>
                          <a:schemeClr val="tx1"/>
                        </a:solidFill>
                        <a:latin typeface="+mn-lt"/>
                        <a:ea typeface="+mn-ea"/>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ea typeface="+mn-ea"/>
                          <a:cs typeface="Arial" pitchFamily="34" charset="0"/>
                        </a:rPr>
                        <a:t>Безопасность и правопорядок:</a:t>
                      </a:r>
                    </a:p>
                    <a:p>
                      <a:pPr marL="361950" indent="-361950" algn="just">
                        <a:tabLst/>
                      </a:pPr>
                      <a:r>
                        <a:rPr lang="ru-RU" sz="1400" kern="1200" dirty="0" smtClean="0">
                          <a:solidFill>
                            <a:schemeClr val="tx1"/>
                          </a:solidFill>
                          <a:latin typeface="+mn-lt"/>
                          <a:ea typeface="+mn-ea"/>
                          <a:cs typeface="Arial" pitchFamily="34" charset="0"/>
                        </a:rPr>
                        <a:t>7.1. Удельный вес преступлений, совершенных на улицах.</a:t>
                      </a:r>
                    </a:p>
                    <a:p>
                      <a:pPr marL="361950" indent="-361950" algn="just">
                        <a:tabLst/>
                      </a:pPr>
                      <a:r>
                        <a:rPr lang="ru-RU" sz="1400" kern="1200" dirty="0" smtClean="0">
                          <a:solidFill>
                            <a:schemeClr val="tx1"/>
                          </a:solidFill>
                          <a:latin typeface="+mn-lt"/>
                          <a:ea typeface="+mn-ea"/>
                          <a:cs typeface="Arial" pitchFamily="34" charset="0"/>
                        </a:rPr>
                        <a:t>7.2. Снижение числа погибших в ДТП на 100 пострадавших.</a:t>
                      </a:r>
                    </a:p>
                  </a:txBody>
                  <a:tcPr/>
                </a:tc>
              </a:tr>
            </a:tbl>
          </a:graphicData>
        </a:graphic>
      </p:graphicFrame>
      <p:sp>
        <p:nvSpPr>
          <p:cNvPr id="4" name="Прямоугольник 3"/>
          <p:cNvSpPr/>
          <p:nvPr/>
        </p:nvSpPr>
        <p:spPr>
          <a:xfrm>
            <a:off x="886248" y="5702696"/>
            <a:ext cx="8624390" cy="584775"/>
          </a:xfrm>
          <a:prstGeom prst="rect">
            <a:avLst/>
          </a:prstGeom>
        </p:spPr>
        <p:txBody>
          <a:bodyPr wrap="square">
            <a:spAutoFit/>
          </a:bodyPr>
          <a:lstStyle/>
          <a:p>
            <a:pPr algn="ctr"/>
            <a:r>
              <a:rPr lang="ru-RU" dirty="0">
                <a:solidFill>
                  <a:schemeClr val="tx1"/>
                </a:solidFill>
              </a:rPr>
              <a:t>Д</a:t>
            </a:r>
            <a:r>
              <a:rPr lang="ru-RU" dirty="0" smtClean="0">
                <a:solidFill>
                  <a:schemeClr val="tx1"/>
                </a:solidFill>
              </a:rPr>
              <a:t>ля </a:t>
            </a:r>
            <a:r>
              <a:rPr lang="ru-RU" dirty="0">
                <a:solidFill>
                  <a:schemeClr val="tx1"/>
                </a:solidFill>
              </a:rPr>
              <a:t>каждого местного исполнительного органа определяются индивидуальные количественные значения ключевых целевых индикаторов</a:t>
            </a:r>
          </a:p>
        </p:txBody>
      </p:sp>
    </p:spTree>
    <p:extLst>
      <p:ext uri="{BB962C8B-B14F-4D97-AF65-F5344CB8AC3E}">
        <p14:creationId xmlns:p14="http://schemas.microsoft.com/office/powerpoint/2010/main" xmlns="" val="14161006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7"/>
          <p:cNvSpPr>
            <a:spLocks noChangeArrowheads="1"/>
          </p:cNvSpPr>
          <p:nvPr/>
        </p:nvSpPr>
        <p:spPr bwMode="auto">
          <a:xfrm>
            <a:off x="4392522" y="6429376"/>
            <a:ext cx="14269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ru-RU" altLang="en-US" sz="1400" b="1" dirty="0">
                <a:solidFill>
                  <a:srgbClr val="2C95C4"/>
                </a:solidFill>
                <a:latin typeface="Century Gothic" pitchFamily="34" charset="0"/>
              </a:rPr>
              <a:t>Астана, 2017 </a:t>
            </a:r>
            <a:endParaRPr lang="ru-RU" altLang="en-US" sz="1600" b="1" dirty="0">
              <a:latin typeface="Century Gothic" pitchFamily="34" charset="0"/>
            </a:endParaRPr>
          </a:p>
        </p:txBody>
      </p:sp>
      <p:sp>
        <p:nvSpPr>
          <p:cNvPr id="5124" name="Заголовок 2"/>
          <p:cNvSpPr>
            <a:spLocks noGrp="1"/>
          </p:cNvSpPr>
          <p:nvPr>
            <p:ph type="ctrTitle"/>
          </p:nvPr>
        </p:nvSpPr>
        <p:spPr>
          <a:xfrm>
            <a:off x="4485667" y="1706688"/>
            <a:ext cx="5227419" cy="3306489"/>
          </a:xfrm>
          <a:solidFill>
            <a:schemeClr val="accent3">
              <a:lumMod val="20000"/>
              <a:lumOff val="80000"/>
            </a:schemeClr>
          </a:solidFill>
        </p:spPr>
        <p:txBody>
          <a:bodyPr anchor="t">
            <a:noAutofit/>
          </a:bodyPr>
          <a:lstStyle/>
          <a:p>
            <a:pPr>
              <a:lnSpc>
                <a:spcPts val="1600"/>
              </a:lnSpc>
            </a:pPr>
            <a:r>
              <a:rPr lang="ru-RU" altLang="ru-RU" sz="1200" b="1" dirty="0" smtClean="0">
                <a:latin typeface="Century Gothic" pitchFamily="34" charset="0"/>
                <a:cs typeface="Times New Roman" pitchFamily="18" charset="0"/>
              </a:rPr>
              <a:t>ШАГ № «92». </a:t>
            </a:r>
            <a:br>
              <a:rPr lang="ru-RU" altLang="ru-RU" sz="1200" b="1" dirty="0" smtClean="0">
                <a:latin typeface="Century Gothic" pitchFamily="34" charset="0"/>
                <a:cs typeface="Times New Roman" pitchFamily="18" charset="0"/>
              </a:rPr>
            </a:br>
            <a:r>
              <a:rPr lang="ru-RU" altLang="ru-RU" sz="1200" b="1" dirty="0" smtClean="0">
                <a:latin typeface="Century Gothic" pitchFamily="34" charset="0"/>
                <a:cs typeface="Times New Roman" pitchFamily="18" charset="0"/>
              </a:rPr>
              <a:t>«</a:t>
            </a:r>
            <a:r>
              <a:rPr lang="ru-RU" sz="1200" b="1" dirty="0">
                <a:latin typeface="Century Gothic" pitchFamily="34" charset="0"/>
                <a:cs typeface="Times New Roman" pitchFamily="18" charset="0"/>
              </a:rPr>
              <a:t>ФОРМИРОВАНИЕ КОМПАКТНОЙ СИСТЕМЫ ГОСУДАРСТВЕННОГО ПЛАНИРОВАНИЯ. СОКРАЩЕНИЕ КОЛИЧЕСТВА ГОСУДАРСТВЕННЫХ ПРОГРАММ. УПРАЗДНЕНИЕ ОТРАСЛЕВЫХ ПРОГРАММ, с интеграцией отдельных отраслевых программ в государственные программы, а также в СТРАТЕГИЧЕСКИЕ ПЛАНЫ государственных органов. ПЕРЕФОРМАТИРОВАНИЕ СТРАТЕГИЧЕСКИХ ПЛАНОВ и программ развития территорий в части ключевых целевых </a:t>
            </a:r>
            <a:r>
              <a:rPr lang="ru-RU" sz="1200" b="1" dirty="0" smtClean="0">
                <a:latin typeface="Century Gothic" pitchFamily="34" charset="0"/>
                <a:cs typeface="Times New Roman" pitchFamily="18" charset="0"/>
              </a:rPr>
              <a:t>индикаторов»</a:t>
            </a:r>
            <a:br>
              <a:rPr lang="ru-RU" sz="1200" b="1" dirty="0" smtClean="0">
                <a:latin typeface="Century Gothic" pitchFamily="34" charset="0"/>
                <a:cs typeface="Times New Roman" pitchFamily="18" charset="0"/>
              </a:rPr>
            </a:br>
            <a:r>
              <a:rPr lang="ru-RU" sz="1200" b="1" dirty="0" smtClean="0">
                <a:latin typeface="Century Gothic" pitchFamily="34" charset="0"/>
                <a:cs typeface="Times New Roman" pitchFamily="18" charset="0"/>
              </a:rPr>
              <a:t/>
            </a:r>
            <a:br>
              <a:rPr lang="ru-RU" sz="1200" b="1" dirty="0" smtClean="0">
                <a:latin typeface="Century Gothic" pitchFamily="34" charset="0"/>
                <a:cs typeface="Times New Roman" pitchFamily="18" charset="0"/>
              </a:rPr>
            </a:br>
            <a:r>
              <a:rPr lang="ru-RU" sz="1200" b="1" dirty="0" smtClean="0">
                <a:latin typeface="Century Gothic" pitchFamily="34" charset="0"/>
                <a:cs typeface="Times New Roman" pitchFamily="18" charset="0"/>
              </a:rPr>
              <a:t>Ответственный </a:t>
            </a:r>
            <a:r>
              <a:rPr lang="ru-RU" sz="1200" b="1" dirty="0">
                <a:latin typeface="Century Gothic" pitchFamily="34" charset="0"/>
                <a:cs typeface="Times New Roman" pitchFamily="18" charset="0"/>
              </a:rPr>
              <a:t>госорган </a:t>
            </a:r>
            <a:r>
              <a:rPr lang="ru-RU" sz="1200" dirty="0">
                <a:latin typeface="Century Gothic" pitchFamily="34" charset="0"/>
                <a:cs typeface="Times New Roman" pitchFamily="18" charset="0"/>
              </a:rPr>
              <a:t>–  Министерство национальной </a:t>
            </a:r>
            <a:r>
              <a:rPr lang="ru-RU" sz="1200" dirty="0" smtClean="0">
                <a:latin typeface="Century Gothic" pitchFamily="34" charset="0"/>
                <a:cs typeface="Times New Roman" pitchFamily="18" charset="0"/>
              </a:rPr>
              <a:t>экономики, </a:t>
            </a:r>
            <a:r>
              <a:rPr lang="ru-RU" altLang="ru-RU" sz="1200" dirty="0" smtClean="0">
                <a:latin typeface="Century Gothic" pitchFamily="34" charset="0"/>
                <a:cs typeface="Times New Roman" pitchFamily="18" charset="0"/>
              </a:rPr>
              <a:t>центральные государственные органы </a:t>
            </a:r>
            <a:br>
              <a:rPr lang="ru-RU" altLang="ru-RU" sz="1200" dirty="0" smtClean="0">
                <a:latin typeface="Century Gothic" pitchFamily="34" charset="0"/>
                <a:cs typeface="Times New Roman" pitchFamily="18" charset="0"/>
              </a:rPr>
            </a:br>
            <a:r>
              <a:rPr lang="ru-RU" altLang="ru-RU" sz="1200" dirty="0" smtClean="0">
                <a:latin typeface="Century Gothic" pitchFamily="34" charset="0"/>
                <a:cs typeface="Times New Roman" pitchFamily="18" charset="0"/>
              </a:rPr>
              <a:t>и местные исполнительные органы </a:t>
            </a:r>
            <a:r>
              <a:rPr lang="ru-RU" sz="1200" b="1" dirty="0">
                <a:latin typeface="Century Gothic" pitchFamily="34" charset="0"/>
                <a:cs typeface="Times New Roman" pitchFamily="18" charset="0"/>
              </a:rPr>
              <a:t/>
            </a:r>
            <a:br>
              <a:rPr lang="ru-RU" sz="1200" b="1" dirty="0">
                <a:latin typeface="Century Gothic" pitchFamily="34" charset="0"/>
                <a:cs typeface="Times New Roman" pitchFamily="18" charset="0"/>
              </a:rPr>
            </a:br>
            <a:r>
              <a:rPr lang="ru-RU" sz="1200" b="1" dirty="0" smtClean="0">
                <a:latin typeface="Century Gothic" pitchFamily="34" charset="0"/>
                <a:cs typeface="Times New Roman" pitchFamily="18" charset="0"/>
              </a:rPr>
              <a:t>Срок </a:t>
            </a:r>
            <a:r>
              <a:rPr lang="ru-RU" sz="1200" b="1" dirty="0">
                <a:latin typeface="Century Gothic" pitchFamily="34" charset="0"/>
                <a:cs typeface="Times New Roman" pitchFamily="18" charset="0"/>
              </a:rPr>
              <a:t>исполнения </a:t>
            </a:r>
            <a:r>
              <a:rPr lang="ru-RU" sz="1200" dirty="0" smtClean="0">
                <a:latin typeface="Century Gothic" pitchFamily="34" charset="0"/>
                <a:cs typeface="Times New Roman" pitchFamily="18" charset="0"/>
              </a:rPr>
              <a:t>– 2015 - 2016 годы</a:t>
            </a:r>
            <a:br>
              <a:rPr lang="ru-RU" sz="1200" dirty="0" smtClean="0">
                <a:latin typeface="Century Gothic" pitchFamily="34" charset="0"/>
                <a:cs typeface="Times New Roman" pitchFamily="18" charset="0"/>
              </a:rPr>
            </a:br>
            <a:r>
              <a:rPr lang="ru-RU" sz="1200" dirty="0" smtClean="0">
                <a:latin typeface="Century Gothic" pitchFamily="34" charset="0"/>
                <a:cs typeface="Times New Roman" pitchFamily="18" charset="0"/>
              </a:rPr>
              <a:t/>
            </a:r>
            <a:br>
              <a:rPr lang="ru-RU" sz="1200" dirty="0" smtClean="0">
                <a:latin typeface="Century Gothic" pitchFamily="34" charset="0"/>
                <a:cs typeface="Times New Roman" pitchFamily="18" charset="0"/>
              </a:rPr>
            </a:br>
            <a:r>
              <a:rPr lang="ru-RU" sz="1200" b="1" dirty="0" smtClean="0">
                <a:latin typeface="Century Gothic" pitchFamily="34" charset="0"/>
                <a:cs typeface="Times New Roman" pitchFamily="18" charset="0"/>
              </a:rPr>
              <a:t>ШАГ ИСПОЛНЕН</a:t>
            </a:r>
            <a:endParaRPr lang="ru-RU" altLang="ru-RU" sz="1200" dirty="0" smtClean="0">
              <a:latin typeface="Century Gothic" pitchFamily="34" charset="0"/>
            </a:endParaRPr>
          </a:p>
        </p:txBody>
      </p:sp>
      <p:grpSp>
        <p:nvGrpSpPr>
          <p:cNvPr id="12" name="Группа 15"/>
          <p:cNvGrpSpPr>
            <a:grpSpLocks/>
          </p:cNvGrpSpPr>
          <p:nvPr/>
        </p:nvGrpSpPr>
        <p:grpSpPr bwMode="auto">
          <a:xfrm>
            <a:off x="12041" y="38101"/>
            <a:ext cx="9885227" cy="798513"/>
            <a:chOff x="11113" y="4763"/>
            <a:chExt cx="9123362" cy="798512"/>
          </a:xfrm>
        </p:grpSpPr>
        <p:grpSp>
          <p:nvGrpSpPr>
            <p:cNvPr id="13" name="Группа 9"/>
            <p:cNvGrpSpPr>
              <a:grpSpLocks/>
            </p:cNvGrpSpPr>
            <p:nvPr/>
          </p:nvGrpSpPr>
          <p:grpSpPr bwMode="auto">
            <a:xfrm>
              <a:off x="11113" y="4763"/>
              <a:ext cx="9121775" cy="798512"/>
              <a:chOff x="11113" y="4763"/>
              <a:chExt cx="9121775" cy="798512"/>
            </a:xfrm>
          </p:grpSpPr>
          <p:pic>
            <p:nvPicPr>
              <p:cNvPr id="1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4763"/>
                <a:ext cx="9121775"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16632"/>
                <a:ext cx="77057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 Box 5"/>
            <p:cNvSpPr txBox="1">
              <a:spLocks noChangeArrowheads="1"/>
            </p:cNvSpPr>
            <p:nvPr/>
          </p:nvSpPr>
          <p:spPr bwMode="auto">
            <a:xfrm>
              <a:off x="1362075" y="28576"/>
              <a:ext cx="7772400" cy="482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a:lnSpc>
                  <a:spcPct val="90000"/>
                </a:lnSpc>
                <a:buSzPct val="100000"/>
                <a:buFontTx/>
                <a:buNone/>
              </a:pPr>
              <a:r>
                <a:rPr lang="ru-RU" altLang="ru-RU" sz="2000" b="1">
                  <a:solidFill>
                    <a:srgbClr val="558ED5"/>
                  </a:solidFill>
                </a:rPr>
                <a:t>Транспарентное </a:t>
              </a:r>
              <a:r>
                <a:rPr lang="ru-RU" altLang="ru-RU" sz="2000" b="1">
                  <a:solidFill>
                    <a:srgbClr val="558ED5"/>
                  </a:solidFill>
                  <a:latin typeface="Century Gothic" pitchFamily="34" charset="0"/>
                </a:rPr>
                <a:t>подотчетно</a:t>
              </a:r>
              <a:r>
                <a:rPr lang="ru-RU" altLang="ru-RU" sz="2000" b="1">
                  <a:solidFill>
                    <a:srgbClr val="558ED5"/>
                  </a:solidFill>
                </a:rPr>
                <a:t>е</a:t>
              </a:r>
              <a:r>
                <a:rPr lang="ru-RU" altLang="ru-RU" sz="2000" b="1">
                  <a:solidFill>
                    <a:srgbClr val="558ED5"/>
                  </a:solidFill>
                  <a:latin typeface="Century Gothic" pitchFamily="34" charset="0"/>
                </a:rPr>
                <a:t> государств</a:t>
              </a:r>
              <a:r>
                <a:rPr lang="ru-RU" altLang="ru-RU" sz="2000" b="1">
                  <a:solidFill>
                    <a:srgbClr val="558ED5"/>
                  </a:solidFill>
                </a:rPr>
                <a:t>о</a:t>
              </a:r>
            </a:p>
          </p:txBody>
        </p:sp>
      </p:grpSp>
      <p:pic>
        <p:nvPicPr>
          <p:cNvPr id="17" name="Picture 2" descr="C:\Users\админ\Desktop\президент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46" y="1706688"/>
            <a:ext cx="3982396" cy="3162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descr="C:\Users\админ\Desktop\президент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45" y="1706688"/>
            <a:ext cx="4135122" cy="330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2904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7"/>
          <p:cNvSpPr txBox="1">
            <a:spLocks noChangeArrowheads="1"/>
          </p:cNvSpPr>
          <p:nvPr/>
        </p:nvSpPr>
        <p:spPr bwMode="auto">
          <a:xfrm>
            <a:off x="2347115" y="4192885"/>
            <a:ext cx="35893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ru-RU" sz="1400" b="1" dirty="0">
                <a:solidFill>
                  <a:schemeClr val="tx1"/>
                </a:solidFill>
                <a:cs typeface="Arial" pitchFamily="34" charset="0"/>
              </a:rPr>
              <a:t>  </a:t>
            </a:r>
            <a:r>
              <a:rPr lang="ru-RU" sz="1400" b="1" u="sng" dirty="0">
                <a:solidFill>
                  <a:schemeClr val="tx2"/>
                </a:solidFill>
                <a:cs typeface="Arial" pitchFamily="34" charset="0"/>
              </a:rPr>
              <a:t>ОТРАСЛЕВЫЕ ПРОГРАММЫ</a:t>
            </a:r>
          </a:p>
        </p:txBody>
      </p:sp>
      <p:sp>
        <p:nvSpPr>
          <p:cNvPr id="10" name="Стрелка вправо 9"/>
          <p:cNvSpPr/>
          <p:nvPr/>
        </p:nvSpPr>
        <p:spPr>
          <a:xfrm>
            <a:off x="2468872" y="1589584"/>
            <a:ext cx="3384376" cy="1901476"/>
          </a:xfrm>
          <a:prstGeom prst="rightArrow">
            <a:avLst/>
          </a:prstGeom>
          <a:solidFill>
            <a:srgbClr val="ABE9FF"/>
          </a:solidFill>
          <a:ln>
            <a:solidFill>
              <a:srgbClr val="ABE9FF"/>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b="1" dirty="0" smtClean="0">
                <a:solidFill>
                  <a:schemeClr val="tx1"/>
                </a:solidFill>
                <a:cs typeface="Arial" pitchFamily="34" charset="0"/>
              </a:rPr>
              <a:t>2 программы сокращены</a:t>
            </a:r>
          </a:p>
          <a:p>
            <a:pPr indent="173038" algn="just">
              <a:buAutoNum type="arabicPeriod"/>
              <a:defRPr/>
            </a:pPr>
            <a:r>
              <a:rPr lang="ru-RU" sz="1000" dirty="0" smtClean="0">
                <a:solidFill>
                  <a:schemeClr val="tx1"/>
                </a:solidFill>
              </a:rPr>
              <a:t>Госпрограмма дальнейшей </a:t>
            </a:r>
            <a:r>
              <a:rPr lang="ru-RU" sz="1000" dirty="0">
                <a:solidFill>
                  <a:schemeClr val="tx1"/>
                </a:solidFill>
              </a:rPr>
              <a:t>модернизации правоохранительной </a:t>
            </a:r>
            <a:r>
              <a:rPr lang="ru-RU" sz="1000" dirty="0" smtClean="0">
                <a:solidFill>
                  <a:schemeClr val="tx1"/>
                </a:solidFill>
              </a:rPr>
              <a:t>системы</a:t>
            </a:r>
          </a:p>
          <a:p>
            <a:pPr indent="173038" algn="just">
              <a:buAutoNum type="arabicPeriod"/>
              <a:defRPr/>
            </a:pPr>
            <a:r>
              <a:rPr lang="ru-RU" sz="1000" dirty="0" smtClean="0">
                <a:solidFill>
                  <a:schemeClr val="tx1"/>
                </a:solidFill>
              </a:rPr>
              <a:t>Госпрограмма </a:t>
            </a:r>
            <a:r>
              <a:rPr lang="ru-RU" sz="1000" dirty="0">
                <a:solidFill>
                  <a:schemeClr val="tx1"/>
                </a:solidFill>
              </a:rPr>
              <a:t>развития и интеграции инфраструктуры транспортной системы РК до 2020 года</a:t>
            </a:r>
            <a:endParaRPr lang="ru-RU" sz="1000" b="1" dirty="0">
              <a:solidFill>
                <a:schemeClr val="tx1"/>
              </a:solidFill>
              <a:cs typeface="Arial" pitchFamily="34" charset="0"/>
            </a:endParaRPr>
          </a:p>
        </p:txBody>
      </p:sp>
      <p:sp>
        <p:nvSpPr>
          <p:cNvPr id="43013" name="AutoShape 39"/>
          <p:cNvSpPr>
            <a:spLocks noChangeArrowheads="1"/>
          </p:cNvSpPr>
          <p:nvPr/>
        </p:nvSpPr>
        <p:spPr bwMode="auto">
          <a:xfrm>
            <a:off x="193674" y="4785236"/>
            <a:ext cx="2095823" cy="671513"/>
          </a:xfrm>
          <a:prstGeom prst="roundRect">
            <a:avLst>
              <a:gd name="adj" fmla="val 6819"/>
            </a:avLst>
          </a:prstGeom>
          <a:ln>
            <a:solidFill>
              <a:srgbClr val="ABE9FF"/>
            </a:solidFill>
            <a:headEnd/>
            <a:tailEnd/>
          </a:ln>
          <a:extLst>
            <a:ext uri="{909E8E84-426E-40DD-AFC4-6F175D3DCCD1}">
              <a14:hiddenFill xmlns:a14="http://schemas.microsoft.com/office/drawing/2010/main" xmlns="">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ru-RU" sz="1800" dirty="0">
                <a:solidFill>
                  <a:schemeClr val="tx1"/>
                </a:solidFill>
              </a:rPr>
              <a:t>16 </a:t>
            </a:r>
            <a:r>
              <a:rPr lang="ru-RU" sz="1800" dirty="0" smtClean="0">
                <a:solidFill>
                  <a:schemeClr val="tx1"/>
                </a:solidFill>
              </a:rPr>
              <a:t>отраслевых </a:t>
            </a:r>
            <a:r>
              <a:rPr lang="ru-RU" sz="1800" dirty="0">
                <a:solidFill>
                  <a:schemeClr val="tx1"/>
                </a:solidFill>
              </a:rPr>
              <a:t>программ</a:t>
            </a:r>
          </a:p>
        </p:txBody>
      </p:sp>
      <p:sp>
        <p:nvSpPr>
          <p:cNvPr id="43014" name="AutoShape 39"/>
          <p:cNvSpPr>
            <a:spLocks noChangeArrowheads="1"/>
          </p:cNvSpPr>
          <p:nvPr/>
        </p:nvSpPr>
        <p:spPr bwMode="auto">
          <a:xfrm>
            <a:off x="5944780" y="4681968"/>
            <a:ext cx="3822774" cy="2097168"/>
          </a:xfrm>
          <a:prstGeom prst="roundRect">
            <a:avLst>
              <a:gd name="adj" fmla="val 6819"/>
            </a:avLst>
          </a:prstGeom>
          <a:ln>
            <a:solidFill>
              <a:srgbClr val="ABE9FF"/>
            </a:solidFill>
            <a:headEnd/>
            <a:tailEnd/>
          </a:ln>
          <a:extLst/>
        </p:spPr>
        <p:style>
          <a:lnRef idx="2">
            <a:schemeClr val="accent2"/>
          </a:lnRef>
          <a:fillRef idx="1">
            <a:schemeClr val="lt1"/>
          </a:fillRef>
          <a:effectRef idx="0">
            <a:schemeClr val="accent2"/>
          </a:effectRef>
          <a:fontRef idx="minor">
            <a:schemeClr val="dk1"/>
          </a:fontRef>
        </p:style>
        <p:txBody>
          <a:bodyPr anchor="ctr"/>
          <a:lstStyle/>
          <a:p>
            <a:pPr algn="ctr"/>
            <a:r>
              <a:rPr lang="ru-RU" sz="1800" dirty="0" smtClean="0">
                <a:solidFill>
                  <a:schemeClr val="tx1"/>
                </a:solidFill>
              </a:rPr>
              <a:t>5 правительственных программ</a:t>
            </a:r>
          </a:p>
          <a:p>
            <a:pPr algn="ctr"/>
            <a:endParaRPr lang="ru-RU" sz="100" dirty="0" smtClean="0">
              <a:solidFill>
                <a:schemeClr val="tx1"/>
              </a:solidFill>
            </a:endParaRPr>
          </a:p>
          <a:p>
            <a:pPr indent="173038" algn="just">
              <a:spcBef>
                <a:spcPts val="600"/>
              </a:spcBef>
              <a:buAutoNum type="arabicPeriod"/>
            </a:pPr>
            <a:r>
              <a:rPr lang="ru-RU" sz="1000" dirty="0" smtClean="0">
                <a:solidFill>
                  <a:schemeClr val="tx1"/>
                </a:solidFill>
              </a:rPr>
              <a:t>Единая </a:t>
            </a:r>
            <a:r>
              <a:rPr lang="ru-RU" sz="1000" dirty="0">
                <a:solidFill>
                  <a:schemeClr val="tx1"/>
                </a:solidFill>
              </a:rPr>
              <a:t>программа  развития и поддержки бизнеса «Дорожная карта бизнеса 2020» (2015-2019 </a:t>
            </a:r>
            <a:r>
              <a:rPr lang="ru-RU" sz="1000" dirty="0" smtClean="0">
                <a:solidFill>
                  <a:schemeClr val="tx1"/>
                </a:solidFill>
              </a:rPr>
              <a:t>годы</a:t>
            </a:r>
          </a:p>
          <a:p>
            <a:pPr indent="173038" algn="just">
              <a:spcBef>
                <a:spcPts val="600"/>
              </a:spcBef>
              <a:buAutoNum type="arabicPeriod"/>
            </a:pPr>
            <a:r>
              <a:rPr lang="ru-RU" sz="1000" dirty="0" smtClean="0">
                <a:solidFill>
                  <a:schemeClr val="tx1"/>
                </a:solidFill>
              </a:rPr>
              <a:t>Программа </a:t>
            </a:r>
            <a:r>
              <a:rPr lang="ru-RU" sz="1000" dirty="0">
                <a:solidFill>
                  <a:schemeClr val="tx1"/>
                </a:solidFill>
              </a:rPr>
              <a:t>развития сферы услуг в Республике Казахстан до 2020 года (2015-2019 </a:t>
            </a:r>
            <a:r>
              <a:rPr lang="ru-RU" sz="1000" dirty="0" smtClean="0">
                <a:solidFill>
                  <a:schemeClr val="tx1"/>
                </a:solidFill>
              </a:rPr>
              <a:t>годы)</a:t>
            </a:r>
          </a:p>
          <a:p>
            <a:pPr indent="173038" algn="just">
              <a:spcBef>
                <a:spcPts val="600"/>
              </a:spcBef>
              <a:buAutoNum type="arabicPeriod"/>
            </a:pPr>
            <a:r>
              <a:rPr lang="ru-RU" sz="1000" dirty="0">
                <a:solidFill>
                  <a:schemeClr val="tx1"/>
                </a:solidFill>
              </a:rPr>
              <a:t> </a:t>
            </a:r>
            <a:r>
              <a:rPr lang="ru-RU" sz="1000" dirty="0" smtClean="0">
                <a:solidFill>
                  <a:schemeClr val="tx1"/>
                </a:solidFill>
              </a:rPr>
              <a:t>Программа </a:t>
            </a:r>
            <a:r>
              <a:rPr lang="ru-RU" sz="1000" dirty="0">
                <a:solidFill>
                  <a:schemeClr val="tx1"/>
                </a:solidFill>
              </a:rPr>
              <a:t>развития регионов до 2020 года (2015-2019 </a:t>
            </a:r>
            <a:r>
              <a:rPr lang="ru-RU" sz="1000" dirty="0" smtClean="0">
                <a:solidFill>
                  <a:schemeClr val="tx1"/>
                </a:solidFill>
              </a:rPr>
              <a:t>годы</a:t>
            </a:r>
          </a:p>
          <a:p>
            <a:pPr indent="173038" algn="just">
              <a:spcBef>
                <a:spcPts val="600"/>
              </a:spcBef>
              <a:buAutoNum type="arabicPeriod"/>
            </a:pPr>
            <a:r>
              <a:rPr lang="ru-RU" sz="1000" dirty="0" smtClean="0">
                <a:solidFill>
                  <a:schemeClr val="tx1"/>
                </a:solidFill>
              </a:rPr>
              <a:t>Программа </a:t>
            </a:r>
            <a:r>
              <a:rPr lang="ru-RU" sz="1000" dirty="0">
                <a:solidFill>
                  <a:schemeClr val="tx1"/>
                </a:solidFill>
              </a:rPr>
              <a:t>развития продуктивной занятости и </a:t>
            </a:r>
            <a:r>
              <a:rPr lang="ru-RU" sz="1000" dirty="0" smtClean="0">
                <a:solidFill>
                  <a:schemeClr val="tx1"/>
                </a:solidFill>
              </a:rPr>
              <a:t>массового предпринимательства </a:t>
            </a:r>
            <a:r>
              <a:rPr lang="ru-RU" sz="1000" dirty="0">
                <a:solidFill>
                  <a:schemeClr val="tx1"/>
                </a:solidFill>
              </a:rPr>
              <a:t>на 2017 – 2021 </a:t>
            </a:r>
            <a:r>
              <a:rPr lang="ru-RU" sz="1000" dirty="0" smtClean="0">
                <a:solidFill>
                  <a:schemeClr val="tx1"/>
                </a:solidFill>
              </a:rPr>
              <a:t>годы</a:t>
            </a:r>
          </a:p>
          <a:p>
            <a:pPr indent="173038" algn="just">
              <a:spcBef>
                <a:spcPts val="600"/>
              </a:spcBef>
              <a:buAutoNum type="arabicPeriod"/>
            </a:pPr>
            <a:r>
              <a:rPr lang="ru-RU" sz="1000" dirty="0" smtClean="0">
                <a:solidFill>
                  <a:schemeClr val="tx1"/>
                </a:solidFill>
              </a:rPr>
              <a:t>Программа </a:t>
            </a:r>
            <a:r>
              <a:rPr lang="ru-RU" sz="1000" dirty="0">
                <a:solidFill>
                  <a:schemeClr val="tx1"/>
                </a:solidFill>
              </a:rPr>
              <a:t>жилищного строительства "</a:t>
            </a:r>
            <a:r>
              <a:rPr lang="ru-RU" sz="1000" dirty="0" err="1">
                <a:solidFill>
                  <a:schemeClr val="tx1"/>
                </a:solidFill>
              </a:rPr>
              <a:t>Нұрлы</a:t>
            </a:r>
            <a:r>
              <a:rPr lang="ru-RU" sz="1000" dirty="0">
                <a:solidFill>
                  <a:schemeClr val="tx1"/>
                </a:solidFill>
              </a:rPr>
              <a:t> </a:t>
            </a:r>
            <a:r>
              <a:rPr lang="ru-RU" sz="1000" dirty="0" err="1">
                <a:solidFill>
                  <a:schemeClr val="tx1"/>
                </a:solidFill>
              </a:rPr>
              <a:t>жер</a:t>
            </a:r>
            <a:r>
              <a:rPr lang="ru-RU" sz="1000" dirty="0">
                <a:solidFill>
                  <a:schemeClr val="tx1"/>
                </a:solidFill>
              </a:rPr>
              <a:t>" (2017-2021 </a:t>
            </a:r>
            <a:r>
              <a:rPr lang="ru-RU" sz="1000" dirty="0" smtClean="0">
                <a:solidFill>
                  <a:schemeClr val="tx1"/>
                </a:solidFill>
              </a:rPr>
              <a:t>годы)</a:t>
            </a:r>
            <a:endParaRPr lang="ru-RU" sz="1000" dirty="0">
              <a:solidFill>
                <a:schemeClr val="tx1"/>
              </a:solidFill>
            </a:endParaRPr>
          </a:p>
        </p:txBody>
      </p:sp>
      <p:sp>
        <p:nvSpPr>
          <p:cNvPr id="43015" name="AutoShape 39"/>
          <p:cNvSpPr>
            <a:spLocks noChangeArrowheads="1"/>
          </p:cNvSpPr>
          <p:nvPr/>
        </p:nvSpPr>
        <p:spPr bwMode="auto">
          <a:xfrm>
            <a:off x="193674" y="2060848"/>
            <a:ext cx="2095823" cy="959048"/>
          </a:xfrm>
          <a:prstGeom prst="roundRect">
            <a:avLst>
              <a:gd name="adj" fmla="val 6819"/>
            </a:avLst>
          </a:prstGeom>
          <a:ln>
            <a:solidFill>
              <a:srgbClr val="ABE9FF"/>
            </a:solidFill>
            <a:headEnd/>
            <a:tailEnd/>
          </a:ln>
          <a:extLst>
            <a:ext uri="{909E8E84-426E-40DD-AFC4-6F175D3DCCD1}">
              <a14:hiddenFill xmlns:a14="http://schemas.microsoft.com/office/drawing/2010/main" xmlns="">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ru-RU" sz="1800" dirty="0">
                <a:solidFill>
                  <a:schemeClr val="tx1"/>
                </a:solidFill>
              </a:rPr>
              <a:t>10 </a:t>
            </a:r>
            <a:r>
              <a:rPr lang="ru-RU" sz="1800" dirty="0" smtClean="0">
                <a:solidFill>
                  <a:schemeClr val="tx1"/>
                </a:solidFill>
              </a:rPr>
              <a:t>государственных </a:t>
            </a:r>
            <a:r>
              <a:rPr lang="ru-RU" sz="1800" dirty="0">
                <a:solidFill>
                  <a:schemeClr val="tx1"/>
                </a:solidFill>
              </a:rPr>
              <a:t>программ</a:t>
            </a:r>
          </a:p>
        </p:txBody>
      </p:sp>
      <p:sp>
        <p:nvSpPr>
          <p:cNvPr id="43016" name="AutoShape 39"/>
          <p:cNvSpPr>
            <a:spLocks noChangeArrowheads="1"/>
          </p:cNvSpPr>
          <p:nvPr/>
        </p:nvSpPr>
        <p:spPr bwMode="auto">
          <a:xfrm>
            <a:off x="5961906" y="908720"/>
            <a:ext cx="3672408" cy="3484543"/>
          </a:xfrm>
          <a:prstGeom prst="roundRect">
            <a:avLst>
              <a:gd name="adj" fmla="val 6819"/>
            </a:avLst>
          </a:prstGeom>
          <a:solidFill>
            <a:schemeClr val="bg1"/>
          </a:solidFill>
          <a:ln>
            <a:solidFill>
              <a:srgbClr val="ABE9FF"/>
            </a:solidFill>
            <a:headEnd/>
            <a:tailEnd/>
          </a:ln>
          <a:extLst/>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ru-RU" sz="1800" dirty="0" smtClean="0">
                <a:solidFill>
                  <a:schemeClr val="tx1"/>
                </a:solidFill>
              </a:rPr>
              <a:t>8 </a:t>
            </a:r>
            <a:r>
              <a:rPr lang="ru-RU" sz="1800" dirty="0">
                <a:solidFill>
                  <a:schemeClr val="tx1"/>
                </a:solidFill>
              </a:rPr>
              <a:t>государственных </a:t>
            </a:r>
            <a:r>
              <a:rPr lang="ru-RU" sz="1800" dirty="0" smtClean="0">
                <a:solidFill>
                  <a:schemeClr val="tx1"/>
                </a:solidFill>
              </a:rPr>
              <a:t>программ</a:t>
            </a:r>
          </a:p>
          <a:p>
            <a:pPr algn="ctr"/>
            <a:endParaRPr lang="ru-RU" sz="100" dirty="0" smtClean="0">
              <a:solidFill>
                <a:schemeClr val="tx1"/>
              </a:solidFill>
            </a:endParaRPr>
          </a:p>
          <a:p>
            <a:pPr marL="228600" indent="-228600">
              <a:spcBef>
                <a:spcPts val="600"/>
              </a:spcBef>
              <a:buAutoNum type="arabicPeriod"/>
            </a:pPr>
            <a:r>
              <a:rPr lang="ru-RU" sz="900" dirty="0" smtClean="0">
                <a:solidFill>
                  <a:schemeClr val="tx1"/>
                </a:solidFill>
              </a:rPr>
              <a:t>Государственная </a:t>
            </a:r>
            <a:r>
              <a:rPr lang="ru-RU" sz="900" dirty="0">
                <a:solidFill>
                  <a:schemeClr val="tx1"/>
                </a:solidFill>
              </a:rPr>
              <a:t>программа развития и функционирования языков в Республике </a:t>
            </a:r>
            <a:r>
              <a:rPr lang="ru-RU" sz="900" dirty="0" smtClean="0">
                <a:solidFill>
                  <a:schemeClr val="tx1"/>
                </a:solidFill>
              </a:rPr>
              <a:t>Казахстан.</a:t>
            </a:r>
          </a:p>
          <a:p>
            <a:pPr marL="228600" indent="-228600">
              <a:spcBef>
                <a:spcPts val="600"/>
              </a:spcBef>
              <a:buAutoNum type="arabicPeriod"/>
            </a:pPr>
            <a:r>
              <a:rPr lang="ru-RU" sz="900" dirty="0">
                <a:solidFill>
                  <a:schemeClr val="tx1"/>
                </a:solidFill>
              </a:rPr>
              <a:t>Государственная программа «Информационный Казахстан - 2020» </a:t>
            </a:r>
            <a:r>
              <a:rPr lang="ru-RU" sz="900" dirty="0" smtClean="0">
                <a:solidFill>
                  <a:schemeClr val="tx1"/>
                </a:solidFill>
              </a:rPr>
              <a:t>.</a:t>
            </a:r>
          </a:p>
          <a:p>
            <a:pPr marL="228600" indent="-228600">
              <a:spcBef>
                <a:spcPts val="600"/>
              </a:spcBef>
              <a:buAutoNum type="arabicPeriod"/>
            </a:pPr>
            <a:r>
              <a:rPr lang="ru-RU" sz="900" dirty="0">
                <a:solidFill>
                  <a:schemeClr val="tx1"/>
                </a:solidFill>
              </a:rPr>
              <a:t>Государственная программа по противодействию религиозному экстремизму и терроризму в Республике </a:t>
            </a:r>
            <a:r>
              <a:rPr lang="ru-RU" sz="900" dirty="0" smtClean="0">
                <a:solidFill>
                  <a:schemeClr val="tx1"/>
                </a:solidFill>
              </a:rPr>
              <a:t>Казахстан.</a:t>
            </a:r>
          </a:p>
          <a:p>
            <a:pPr marL="228600" indent="-228600">
              <a:spcBef>
                <a:spcPts val="600"/>
              </a:spcBef>
              <a:buAutoNum type="arabicPeriod"/>
            </a:pPr>
            <a:r>
              <a:rPr lang="ru-RU" sz="900" dirty="0">
                <a:solidFill>
                  <a:schemeClr val="tx1"/>
                </a:solidFill>
              </a:rPr>
              <a:t>Государственная </a:t>
            </a:r>
            <a:r>
              <a:rPr lang="ru-RU" sz="900" dirty="0" smtClean="0">
                <a:solidFill>
                  <a:schemeClr val="tx1"/>
                </a:solidFill>
              </a:rPr>
              <a:t>программа индустриально-инновационного </a:t>
            </a:r>
            <a:r>
              <a:rPr lang="ru-RU" sz="900" dirty="0">
                <a:solidFill>
                  <a:schemeClr val="tx1"/>
                </a:solidFill>
              </a:rPr>
              <a:t>развития Республики Казахстан </a:t>
            </a:r>
            <a:r>
              <a:rPr lang="ru-RU" sz="900" dirty="0" smtClean="0">
                <a:solidFill>
                  <a:schemeClr val="tx1"/>
                </a:solidFill>
              </a:rPr>
              <a:t>.</a:t>
            </a:r>
          </a:p>
          <a:p>
            <a:pPr marL="228600" indent="-228600">
              <a:spcBef>
                <a:spcPts val="600"/>
              </a:spcBef>
              <a:buAutoNum type="arabicPeriod"/>
            </a:pPr>
            <a:r>
              <a:rPr lang="ru-RU" sz="900" dirty="0">
                <a:solidFill>
                  <a:schemeClr val="tx1"/>
                </a:solidFill>
              </a:rPr>
              <a:t>Государственная программа инфраструктурного развития "</a:t>
            </a:r>
            <a:r>
              <a:rPr lang="ru-RU" sz="900" dirty="0" err="1">
                <a:solidFill>
                  <a:schemeClr val="tx1"/>
                </a:solidFill>
              </a:rPr>
              <a:t>Нұрлы</a:t>
            </a:r>
            <a:r>
              <a:rPr lang="ru-RU" sz="900" dirty="0">
                <a:solidFill>
                  <a:schemeClr val="tx1"/>
                </a:solidFill>
              </a:rPr>
              <a:t> </a:t>
            </a:r>
            <a:r>
              <a:rPr lang="ru-RU" sz="900" dirty="0" err="1">
                <a:solidFill>
                  <a:schemeClr val="tx1"/>
                </a:solidFill>
              </a:rPr>
              <a:t>Жол</a:t>
            </a:r>
            <a:r>
              <a:rPr lang="ru-RU" sz="900" dirty="0">
                <a:solidFill>
                  <a:schemeClr val="tx1"/>
                </a:solidFill>
              </a:rPr>
              <a:t>" </a:t>
            </a:r>
            <a:r>
              <a:rPr lang="ru-RU" sz="900" dirty="0" smtClean="0">
                <a:solidFill>
                  <a:schemeClr val="tx1"/>
                </a:solidFill>
              </a:rPr>
              <a:t>.</a:t>
            </a:r>
          </a:p>
          <a:p>
            <a:pPr marL="228600" indent="-228600">
              <a:spcBef>
                <a:spcPts val="600"/>
              </a:spcBef>
              <a:buAutoNum type="arabicPeriod"/>
            </a:pPr>
            <a:r>
              <a:rPr lang="ru-RU" sz="900" dirty="0">
                <a:solidFill>
                  <a:schemeClr val="tx1"/>
                </a:solidFill>
              </a:rPr>
              <a:t>Государственная программа развития здравоохранения Республики Казахстан «</a:t>
            </a:r>
            <a:r>
              <a:rPr lang="ru-RU" sz="900" dirty="0" err="1">
                <a:solidFill>
                  <a:schemeClr val="tx1"/>
                </a:solidFill>
              </a:rPr>
              <a:t>Денсаулык</a:t>
            </a:r>
            <a:r>
              <a:rPr lang="ru-RU" sz="900" dirty="0" smtClean="0">
                <a:solidFill>
                  <a:schemeClr val="tx1"/>
                </a:solidFill>
              </a:rPr>
              <a:t>».</a:t>
            </a:r>
          </a:p>
          <a:p>
            <a:pPr marL="228600" indent="-228600">
              <a:spcBef>
                <a:spcPts val="600"/>
              </a:spcBef>
              <a:buAutoNum type="arabicPeriod"/>
            </a:pPr>
            <a:r>
              <a:rPr lang="ru-RU" sz="900" dirty="0">
                <a:solidFill>
                  <a:schemeClr val="tx1"/>
                </a:solidFill>
              </a:rPr>
              <a:t>Государственная программа развития образования и науки  Республики </a:t>
            </a:r>
            <a:r>
              <a:rPr lang="ru-RU" sz="900" dirty="0" smtClean="0">
                <a:solidFill>
                  <a:schemeClr val="tx1"/>
                </a:solidFill>
              </a:rPr>
              <a:t>Казахстан.</a:t>
            </a:r>
          </a:p>
          <a:p>
            <a:pPr marL="228600" indent="-228600">
              <a:spcBef>
                <a:spcPts val="600"/>
              </a:spcBef>
              <a:buAutoNum type="arabicPeriod"/>
            </a:pPr>
            <a:r>
              <a:rPr lang="ru-RU" sz="900" dirty="0">
                <a:solidFill>
                  <a:schemeClr val="tx1"/>
                </a:solidFill>
              </a:rPr>
              <a:t>Государственная программа развития АПК РК на 2017-2021 </a:t>
            </a:r>
            <a:r>
              <a:rPr lang="ru-RU" sz="900" dirty="0" smtClean="0">
                <a:solidFill>
                  <a:schemeClr val="tx1"/>
                </a:solidFill>
              </a:rPr>
              <a:t>годы.</a:t>
            </a:r>
            <a:endParaRPr lang="ru-RU" sz="1000" dirty="0">
              <a:solidFill>
                <a:schemeClr val="tx1"/>
              </a:solidFill>
            </a:endParaRPr>
          </a:p>
        </p:txBody>
      </p:sp>
      <p:sp>
        <p:nvSpPr>
          <p:cNvPr id="43017" name="TextBox 17"/>
          <p:cNvSpPr txBox="1">
            <a:spLocks noChangeArrowheads="1"/>
          </p:cNvSpPr>
          <p:nvPr/>
        </p:nvSpPr>
        <p:spPr bwMode="auto">
          <a:xfrm>
            <a:off x="2361506" y="764704"/>
            <a:ext cx="430574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ru-RU" sz="1400" b="1" u="sng" dirty="0">
                <a:solidFill>
                  <a:schemeClr val="tx2"/>
                </a:solidFill>
                <a:cs typeface="Arial" pitchFamily="34" charset="0"/>
              </a:rPr>
              <a:t>ГОСУДАРСТВЕННЫЕ ПРОГРАММЫ</a:t>
            </a:r>
          </a:p>
        </p:txBody>
      </p:sp>
      <p:sp>
        <p:nvSpPr>
          <p:cNvPr id="23" name="Стрелка вправо 22"/>
          <p:cNvSpPr/>
          <p:nvPr/>
        </p:nvSpPr>
        <p:spPr>
          <a:xfrm>
            <a:off x="2440619" y="4485992"/>
            <a:ext cx="3377271" cy="1270000"/>
          </a:xfrm>
          <a:prstGeom prst="rightArrow">
            <a:avLst/>
          </a:prstGeom>
          <a:solidFill>
            <a:srgbClr val="ABE9FF"/>
          </a:solidFill>
          <a:ln>
            <a:solidFill>
              <a:srgbClr val="ABE9FF"/>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b="1" dirty="0">
                <a:solidFill>
                  <a:schemeClr val="tx1"/>
                </a:solidFill>
                <a:cs typeface="Arial" pitchFamily="34" charset="0"/>
              </a:rPr>
              <a:t>11 программ </a:t>
            </a:r>
            <a:r>
              <a:rPr lang="ru-RU" sz="1400" b="1" dirty="0" smtClean="0">
                <a:solidFill>
                  <a:schemeClr val="tx1"/>
                </a:solidFill>
                <a:cs typeface="Arial" pitchFamily="34" charset="0"/>
              </a:rPr>
              <a:t>сокращены, </a:t>
            </a:r>
            <a:endParaRPr lang="ru-RU" sz="1400" b="1" dirty="0">
              <a:solidFill>
                <a:schemeClr val="tx1"/>
              </a:solidFill>
              <a:cs typeface="Arial" pitchFamily="34" charset="0"/>
            </a:endParaRPr>
          </a:p>
          <a:p>
            <a:pPr algn="ctr">
              <a:defRPr/>
            </a:pPr>
            <a:r>
              <a:rPr lang="ru-RU" sz="1400" b="1" dirty="0">
                <a:solidFill>
                  <a:schemeClr val="tx1"/>
                </a:solidFill>
                <a:cs typeface="Arial" pitchFamily="34" charset="0"/>
              </a:rPr>
              <a:t>5 - </a:t>
            </a:r>
            <a:r>
              <a:rPr lang="ru-RU" sz="1400" b="1" dirty="0" smtClean="0">
                <a:solidFill>
                  <a:schemeClr val="tx1"/>
                </a:solidFill>
                <a:cs typeface="Arial" pitchFamily="34" charset="0"/>
              </a:rPr>
              <a:t>преобразованы </a:t>
            </a:r>
            <a:r>
              <a:rPr lang="ru-RU" sz="1400" b="1" dirty="0">
                <a:solidFill>
                  <a:schemeClr val="tx1"/>
                </a:solidFill>
                <a:cs typeface="Arial" pitchFamily="34" charset="0"/>
              </a:rPr>
              <a:t>в правительственные</a:t>
            </a:r>
          </a:p>
        </p:txBody>
      </p:sp>
      <p:sp>
        <p:nvSpPr>
          <p:cNvPr id="13" name="Rectangle 8"/>
          <p:cNvSpPr>
            <a:spLocks noChangeArrowheads="1"/>
          </p:cNvSpPr>
          <p:nvPr/>
        </p:nvSpPr>
        <p:spPr bwMode="auto">
          <a:xfrm>
            <a:off x="489298" y="-27384"/>
            <a:ext cx="9418290" cy="702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Сокращение количества</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 государственных и правительственных программ </a:t>
            </a:r>
          </a:p>
        </p:txBody>
      </p:sp>
      <p:sp>
        <p:nvSpPr>
          <p:cNvPr id="14" name="Прямоугольник 13"/>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Прямоугольник 14"/>
          <p:cNvSpPr/>
          <p:nvPr/>
        </p:nvSpPr>
        <p:spPr>
          <a:xfrm>
            <a:off x="-14758" y="1"/>
            <a:ext cx="504056" cy="554284"/>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16" name="Номер слайда 1"/>
          <p:cNvSpPr txBox="1">
            <a:spLocks/>
          </p:cNvSpPr>
          <p:nvPr/>
        </p:nvSpPr>
        <p:spPr bwMode="auto">
          <a:xfrm>
            <a:off x="9274274"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8</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184460380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53120" y="2240518"/>
            <a:ext cx="8963025"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6700" defTabSz="914400" eaLnBrk="1" hangingPunct="1">
              <a:tabLst>
                <a:tab pos="-3328988" algn="l"/>
              </a:tabLst>
            </a:pPr>
            <a:endParaRPr lang="ru-RU" sz="1300">
              <a:solidFill>
                <a:srgbClr val="000000"/>
              </a:solidFill>
              <a:ea typeface="MS PGothic" pitchFamily="34" charset="-128"/>
              <a:cs typeface="Arial" pitchFamily="34" charset="0"/>
            </a:endParaRPr>
          </a:p>
          <a:p>
            <a:pPr indent="266700" defTabSz="914400" eaLnBrk="1" hangingPunct="1">
              <a:tabLst>
                <a:tab pos="-3328988" algn="l"/>
              </a:tabLst>
            </a:pPr>
            <a:r>
              <a:rPr lang="ru-RU" sz="1300">
                <a:solidFill>
                  <a:srgbClr val="000000"/>
                </a:solidFill>
                <a:ea typeface="MS PGothic" pitchFamily="34" charset="-128"/>
                <a:cs typeface="Arial" pitchFamily="34" charset="0"/>
              </a:rPr>
              <a:t> </a:t>
            </a:r>
          </a:p>
          <a:p>
            <a:pPr indent="266700" defTabSz="914400" eaLnBrk="1" hangingPunct="1">
              <a:tabLst>
                <a:tab pos="-3328988" algn="l"/>
              </a:tabLst>
            </a:pPr>
            <a:endParaRPr lang="ru-RU" sz="1300">
              <a:solidFill>
                <a:srgbClr val="000000"/>
              </a:solidFill>
              <a:ea typeface="MS PGothic" pitchFamily="34" charset="-128"/>
              <a:cs typeface="Arial" pitchFamily="34" charset="0"/>
            </a:endParaRPr>
          </a:p>
        </p:txBody>
      </p:sp>
      <p:sp>
        <p:nvSpPr>
          <p:cNvPr id="19" name="Скругленный прямоугольник 4"/>
          <p:cNvSpPr/>
          <p:nvPr/>
        </p:nvSpPr>
        <p:spPr>
          <a:xfrm>
            <a:off x="838818" y="749630"/>
            <a:ext cx="8279593"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sp>
        <p:nvSpPr>
          <p:cNvPr id="49158" name="Rectangle 2"/>
          <p:cNvSpPr>
            <a:spLocks noChangeArrowheads="1"/>
          </p:cNvSpPr>
          <p:nvPr/>
        </p:nvSpPr>
        <p:spPr bwMode="auto">
          <a:xfrm>
            <a:off x="638845" y="2310368"/>
            <a:ext cx="8729662"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6700" defTabSz="914400" eaLnBrk="1" hangingPunct="1">
              <a:tabLst>
                <a:tab pos="-3328988" algn="l"/>
              </a:tabLst>
            </a:pPr>
            <a:endParaRPr lang="ru-RU" sz="1300">
              <a:solidFill>
                <a:srgbClr val="000000"/>
              </a:solidFill>
              <a:ea typeface="MS PGothic" pitchFamily="34" charset="-128"/>
              <a:cs typeface="Arial" pitchFamily="34" charset="0"/>
            </a:endParaRPr>
          </a:p>
          <a:p>
            <a:pPr indent="266700" defTabSz="914400" eaLnBrk="1" hangingPunct="1">
              <a:tabLst>
                <a:tab pos="-3328988" algn="l"/>
              </a:tabLst>
            </a:pPr>
            <a:r>
              <a:rPr lang="ru-RU" sz="1300">
                <a:solidFill>
                  <a:srgbClr val="000000"/>
                </a:solidFill>
                <a:ea typeface="MS PGothic" pitchFamily="34" charset="-128"/>
                <a:cs typeface="Arial" pitchFamily="34" charset="0"/>
              </a:rPr>
              <a:t> </a:t>
            </a:r>
          </a:p>
          <a:p>
            <a:pPr indent="266700" defTabSz="914400" eaLnBrk="1" hangingPunct="1">
              <a:tabLst>
                <a:tab pos="-3328988" algn="l"/>
              </a:tabLst>
            </a:pPr>
            <a:endParaRPr lang="ru-RU" sz="1300">
              <a:solidFill>
                <a:srgbClr val="000000"/>
              </a:solidFill>
              <a:ea typeface="MS PGothic" pitchFamily="34" charset="-128"/>
              <a:cs typeface="Arial" pitchFamily="34" charset="0"/>
            </a:endParaRPr>
          </a:p>
        </p:txBody>
      </p:sp>
      <p:sp>
        <p:nvSpPr>
          <p:cNvPr id="23" name="Скругленный прямоугольник 4"/>
          <p:cNvSpPr/>
          <p:nvPr/>
        </p:nvSpPr>
        <p:spPr>
          <a:xfrm>
            <a:off x="922124" y="634385"/>
            <a:ext cx="8063195" cy="935953"/>
          </a:xfrm>
          <a:prstGeom prst="rect">
            <a:avLst/>
          </a:prstGeom>
          <a:noFill/>
          <a:ln>
            <a:noFill/>
          </a:ln>
          <a:effectLst/>
          <a:scene3d>
            <a:camera prst="orthographicFront"/>
            <a:lightRig rig="flat" dir="t"/>
          </a:scene3d>
          <a:sp3d/>
        </p:spPr>
        <p:txBody>
          <a:bodyPr lIns="45713" rIns="45713" spcCol="1270" anchor="ctr"/>
          <a:lstStyle>
            <a:defPPr>
              <a:defRPr lang="ru-RU"/>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algn="just" defTabSz="914400">
              <a:spcBef>
                <a:spcPct val="20000"/>
              </a:spcBef>
              <a:spcAft>
                <a:spcPts val="600"/>
              </a:spcAft>
              <a:tabLst>
                <a:tab pos="-3329909" algn="l"/>
              </a:tabLst>
              <a:defRPr/>
            </a:pPr>
            <a:endParaRPr lang="ru-RU" sz="1400" b="0" dirty="0">
              <a:solidFill>
                <a:sysClr val="windowText" lastClr="000000"/>
              </a:solidFill>
              <a:cs typeface="Arial"/>
            </a:endParaRPr>
          </a:p>
        </p:txBody>
      </p:sp>
      <p:sp>
        <p:nvSpPr>
          <p:cNvPr id="24" name="Rectangle 2"/>
          <p:cNvSpPr>
            <a:spLocks noChangeArrowheads="1"/>
          </p:cNvSpPr>
          <p:nvPr/>
        </p:nvSpPr>
        <p:spPr bwMode="auto">
          <a:xfrm>
            <a:off x="780132" y="2658031"/>
            <a:ext cx="84201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8234" defTabSz="914400" eaLnBrk="1" fontAlgn="auto" hangingPunct="1">
              <a:spcBef>
                <a:spcPts val="0"/>
              </a:spcBef>
              <a:spcAft>
                <a:spcPts val="0"/>
              </a:spcAft>
              <a:tabLst>
                <a:tab pos="-3329909" algn="l"/>
              </a:tabLst>
              <a:defRPr/>
            </a:pPr>
            <a:endParaRPr lang="ru-RU" sz="1800" kern="0" dirty="0">
              <a:solidFill>
                <a:sysClr val="windowText" lastClr="000000"/>
              </a:solidFill>
              <a:latin typeface="Arial"/>
            </a:endParaRPr>
          </a:p>
          <a:p>
            <a:pPr indent="268234" defTabSz="914400" eaLnBrk="1" fontAlgn="auto" hangingPunct="1">
              <a:spcBef>
                <a:spcPts val="0"/>
              </a:spcBef>
              <a:spcAft>
                <a:spcPts val="0"/>
              </a:spcAft>
              <a:tabLst>
                <a:tab pos="-3329909" algn="l"/>
              </a:tabLst>
              <a:defRPr/>
            </a:pPr>
            <a:endParaRPr lang="ru-RU" sz="1800" kern="0" dirty="0">
              <a:solidFill>
                <a:sysClr val="windowText" lastClr="000000"/>
              </a:solidFill>
              <a:latin typeface="Arial"/>
            </a:endParaRPr>
          </a:p>
          <a:p>
            <a:pPr indent="268234" defTabSz="914400" eaLnBrk="1" fontAlgn="auto" hangingPunct="1">
              <a:spcBef>
                <a:spcPts val="0"/>
              </a:spcBef>
              <a:spcAft>
                <a:spcPts val="0"/>
              </a:spcAft>
              <a:tabLst>
                <a:tab pos="-3329909" algn="l"/>
              </a:tabLst>
              <a:defRPr/>
            </a:pPr>
            <a:r>
              <a:rPr lang="ru-RU" sz="1800" kern="0" dirty="0">
                <a:solidFill>
                  <a:sysClr val="windowText" lastClr="000000"/>
                </a:solidFill>
                <a:latin typeface="Arial"/>
              </a:rPr>
              <a:t> </a:t>
            </a:r>
          </a:p>
          <a:p>
            <a:pPr indent="268234" defTabSz="914400" eaLnBrk="1" fontAlgn="auto" hangingPunct="1">
              <a:spcBef>
                <a:spcPts val="0"/>
              </a:spcBef>
              <a:spcAft>
                <a:spcPts val="0"/>
              </a:spcAft>
              <a:tabLst>
                <a:tab pos="-3329909" algn="l"/>
              </a:tabLst>
              <a:defRPr/>
            </a:pPr>
            <a:endParaRPr lang="ru-RU" sz="1800" kern="0" dirty="0">
              <a:solidFill>
                <a:sysClr val="windowText" lastClr="000000"/>
              </a:solidFill>
              <a:latin typeface="Arial"/>
            </a:endParaRPr>
          </a:p>
        </p:txBody>
      </p:sp>
      <p:cxnSp>
        <p:nvCxnSpPr>
          <p:cNvPr id="25" name="Прямая соединительная линия 24"/>
          <p:cNvCxnSpPr/>
          <p:nvPr/>
        </p:nvCxnSpPr>
        <p:spPr>
          <a:xfrm>
            <a:off x="4733677" y="1032424"/>
            <a:ext cx="0" cy="5235730"/>
          </a:xfrm>
          <a:prstGeom prst="line">
            <a:avLst/>
          </a:prstGeom>
          <a:ln/>
        </p:spPr>
        <p:style>
          <a:lnRef idx="3">
            <a:schemeClr val="accent1"/>
          </a:lnRef>
          <a:fillRef idx="0">
            <a:schemeClr val="accent1"/>
          </a:fillRef>
          <a:effectRef idx="2">
            <a:schemeClr val="accent1"/>
          </a:effectRef>
          <a:fontRef idx="minor">
            <a:schemeClr val="tx1"/>
          </a:fontRef>
        </p:style>
      </p:cxnSp>
      <p:sp>
        <p:nvSpPr>
          <p:cNvPr id="26" name="Прямоугольник 15"/>
          <p:cNvSpPr>
            <a:spLocks noChangeArrowheads="1"/>
          </p:cNvSpPr>
          <p:nvPr/>
        </p:nvSpPr>
        <p:spPr bwMode="auto">
          <a:xfrm>
            <a:off x="557213" y="651530"/>
            <a:ext cx="4344988" cy="369332"/>
          </a:xfrm>
          <a:prstGeom prst="rect">
            <a:avLst/>
          </a:prstGeom>
          <a:noFill/>
          <a:ln w="9525">
            <a:noFill/>
            <a:miter lim="800000"/>
            <a:headEnd/>
            <a:tailEnd/>
          </a:ln>
        </p:spPr>
        <p:txBody>
          <a:bodyPr>
            <a:spAutoFit/>
          </a:bodyPr>
          <a:lstStyle/>
          <a:p>
            <a:pPr algn="ctr" defTabSz="914400" eaLnBrk="1" fontAlgn="auto" hangingPunct="1">
              <a:spcBef>
                <a:spcPts val="0"/>
              </a:spcBef>
              <a:spcAft>
                <a:spcPts val="100"/>
              </a:spcAft>
              <a:defRPr/>
            </a:pPr>
            <a:r>
              <a:rPr lang="ru-RU" sz="1800" u="sng" kern="0" dirty="0" smtClean="0">
                <a:solidFill>
                  <a:sysClr val="windowText" lastClr="000000"/>
                </a:solidFill>
              </a:rPr>
              <a:t>Старый формат </a:t>
            </a:r>
            <a:endParaRPr lang="ru-RU" sz="1800" u="sng" kern="0" dirty="0">
              <a:solidFill>
                <a:sysClr val="windowText" lastClr="000000"/>
              </a:solidFill>
            </a:endParaRPr>
          </a:p>
        </p:txBody>
      </p:sp>
      <p:sp>
        <p:nvSpPr>
          <p:cNvPr id="27" name="Прямоугольник 17"/>
          <p:cNvSpPr>
            <a:spLocks noChangeArrowheads="1"/>
          </p:cNvSpPr>
          <p:nvPr/>
        </p:nvSpPr>
        <p:spPr bwMode="auto">
          <a:xfrm>
            <a:off x="4949701" y="651530"/>
            <a:ext cx="4284662" cy="368300"/>
          </a:xfrm>
          <a:prstGeom prst="rect">
            <a:avLst/>
          </a:prstGeom>
          <a:noFill/>
          <a:ln w="9525">
            <a:noFill/>
            <a:miter lim="800000"/>
            <a:headEnd/>
            <a:tailEnd/>
          </a:ln>
        </p:spPr>
        <p:txBody>
          <a:bodyPr>
            <a:spAutoFit/>
          </a:bodyPr>
          <a:lstStyle/>
          <a:p>
            <a:pPr algn="ctr" defTabSz="914400" eaLnBrk="1" fontAlgn="auto" hangingPunct="1">
              <a:spcBef>
                <a:spcPts val="0"/>
              </a:spcBef>
              <a:spcAft>
                <a:spcPts val="100"/>
              </a:spcAft>
              <a:defRPr/>
            </a:pPr>
            <a:r>
              <a:rPr lang="ru-RU" sz="1800" u="sng" kern="0" dirty="0">
                <a:solidFill>
                  <a:sysClr val="windowText" lastClr="000000"/>
                </a:solidFill>
              </a:rPr>
              <a:t>Новый формат</a:t>
            </a:r>
          </a:p>
        </p:txBody>
      </p:sp>
      <p:sp>
        <p:nvSpPr>
          <p:cNvPr id="28" name="Прямоугольник 5"/>
          <p:cNvSpPr>
            <a:spLocks noChangeArrowheads="1"/>
          </p:cNvSpPr>
          <p:nvPr/>
        </p:nvSpPr>
        <p:spPr bwMode="auto">
          <a:xfrm>
            <a:off x="341189" y="1155586"/>
            <a:ext cx="4124325" cy="549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eaLnBrk="1" fontAlgn="auto" hangingPunct="1">
              <a:spcBef>
                <a:spcPts val="0"/>
              </a:spcBef>
              <a:spcAft>
                <a:spcPts val="0"/>
              </a:spcAft>
              <a:defRPr/>
            </a:pPr>
            <a:r>
              <a:rPr lang="ru-RU" sz="1500" b="1" kern="0" dirty="0" smtClean="0">
                <a:solidFill>
                  <a:sysClr val="windowText" lastClr="000000"/>
                </a:solidFill>
              </a:rPr>
              <a:t>Раздел 1.</a:t>
            </a:r>
            <a:r>
              <a:rPr lang="ru-RU" sz="1500" kern="0" dirty="0" smtClean="0">
                <a:solidFill>
                  <a:sysClr val="windowText" lastClr="000000"/>
                </a:solidFill>
              </a:rPr>
              <a:t> Миссия и видение</a:t>
            </a:r>
          </a:p>
          <a:p>
            <a:pPr defTabSz="914400" eaLnBrk="1" fontAlgn="auto" hangingPunct="1">
              <a:spcBef>
                <a:spcPts val="0"/>
              </a:spcBef>
              <a:spcAft>
                <a:spcPts val="0"/>
              </a:spcAft>
              <a:defRPr/>
            </a:pPr>
            <a:endParaRPr lang="ru-RU" sz="1500" kern="0" dirty="0" smtClean="0">
              <a:solidFill>
                <a:sysClr val="windowText" lastClr="000000"/>
              </a:solidFill>
            </a:endParaRPr>
          </a:p>
          <a:p>
            <a:pPr defTabSz="914400" eaLnBrk="1" fontAlgn="auto" hangingPunct="1">
              <a:spcBef>
                <a:spcPts val="0"/>
              </a:spcBef>
              <a:spcAft>
                <a:spcPts val="0"/>
              </a:spcAft>
              <a:defRPr/>
            </a:pPr>
            <a:r>
              <a:rPr lang="ru-RU" sz="1500" b="1" kern="0" dirty="0" smtClean="0">
                <a:solidFill>
                  <a:sysClr val="windowText" lastClr="000000"/>
                </a:solidFill>
              </a:rPr>
              <a:t>Раздел 2. </a:t>
            </a:r>
            <a:r>
              <a:rPr lang="ru-RU" sz="1500" kern="0" dirty="0" smtClean="0">
                <a:solidFill>
                  <a:sysClr val="windowText" lastClr="000000"/>
                </a:solidFill>
              </a:rPr>
              <a:t>Анализ текущей ситуации и тенденции развития соответствующих отраслей (сфер) деятельности</a:t>
            </a:r>
          </a:p>
          <a:p>
            <a:pPr defTabSz="914400" eaLnBrk="1" fontAlgn="auto" hangingPunct="1">
              <a:spcBef>
                <a:spcPts val="0"/>
              </a:spcBef>
              <a:spcAft>
                <a:spcPts val="0"/>
              </a:spcAft>
              <a:defRPr/>
            </a:pPr>
            <a:endParaRPr lang="ru-RU" sz="1500" kern="0" dirty="0" smtClean="0">
              <a:solidFill>
                <a:sysClr val="windowText" lastClr="000000"/>
              </a:solidFill>
            </a:endParaRPr>
          </a:p>
          <a:p>
            <a:pPr defTabSz="914400" eaLnBrk="1" fontAlgn="auto" hangingPunct="1">
              <a:spcBef>
                <a:spcPts val="0"/>
              </a:spcBef>
              <a:spcAft>
                <a:spcPts val="0"/>
              </a:spcAft>
              <a:defRPr/>
            </a:pPr>
            <a:endParaRPr lang="ru-RU" sz="1500" b="1" kern="0" dirty="0" smtClean="0">
              <a:solidFill>
                <a:sysClr val="windowText" lastClr="000000"/>
              </a:solidFill>
            </a:endParaRPr>
          </a:p>
          <a:p>
            <a:pPr defTabSz="914400" eaLnBrk="1" fontAlgn="auto" hangingPunct="1">
              <a:spcBef>
                <a:spcPts val="0"/>
              </a:spcBef>
              <a:spcAft>
                <a:spcPts val="0"/>
              </a:spcAft>
              <a:defRPr/>
            </a:pPr>
            <a:endParaRPr lang="ru-RU" sz="1500" b="1" kern="0" dirty="0">
              <a:solidFill>
                <a:sysClr val="windowText" lastClr="000000"/>
              </a:solidFill>
            </a:endParaRPr>
          </a:p>
          <a:p>
            <a:pPr defTabSz="914400" eaLnBrk="1" fontAlgn="auto" hangingPunct="1">
              <a:spcBef>
                <a:spcPts val="0"/>
              </a:spcBef>
              <a:spcAft>
                <a:spcPts val="0"/>
              </a:spcAft>
              <a:defRPr/>
            </a:pPr>
            <a:endParaRPr lang="ru-RU" sz="1500" b="1" kern="0" dirty="0" smtClean="0">
              <a:solidFill>
                <a:sysClr val="windowText" lastClr="000000"/>
              </a:solidFill>
            </a:endParaRPr>
          </a:p>
          <a:p>
            <a:pPr defTabSz="914400" eaLnBrk="1" fontAlgn="auto" hangingPunct="1">
              <a:spcBef>
                <a:spcPts val="0"/>
              </a:spcBef>
              <a:spcAft>
                <a:spcPts val="0"/>
              </a:spcAft>
              <a:defRPr/>
            </a:pPr>
            <a:endParaRPr lang="ru-RU" sz="1500" b="1" kern="0" dirty="0">
              <a:solidFill>
                <a:sysClr val="windowText" lastClr="000000"/>
              </a:solidFill>
            </a:endParaRPr>
          </a:p>
          <a:p>
            <a:pPr defTabSz="914400" eaLnBrk="1" fontAlgn="auto" hangingPunct="1">
              <a:spcBef>
                <a:spcPts val="0"/>
              </a:spcBef>
              <a:spcAft>
                <a:spcPts val="0"/>
              </a:spcAft>
              <a:defRPr/>
            </a:pPr>
            <a:endParaRPr lang="ru-RU" sz="1500" b="1" kern="0" dirty="0" smtClean="0">
              <a:solidFill>
                <a:sysClr val="windowText" lastClr="000000"/>
              </a:solidFill>
            </a:endParaRPr>
          </a:p>
          <a:p>
            <a:pPr defTabSz="914400" eaLnBrk="1" fontAlgn="auto" hangingPunct="1">
              <a:spcBef>
                <a:spcPts val="0"/>
              </a:spcBef>
              <a:spcAft>
                <a:spcPts val="0"/>
              </a:spcAft>
              <a:defRPr/>
            </a:pPr>
            <a:endParaRPr lang="ru-RU" sz="1200" b="1" kern="0" dirty="0">
              <a:solidFill>
                <a:sysClr val="windowText" lastClr="000000"/>
              </a:solidFill>
            </a:endParaRPr>
          </a:p>
          <a:p>
            <a:pPr defTabSz="914400" eaLnBrk="1" fontAlgn="auto" hangingPunct="1">
              <a:spcBef>
                <a:spcPts val="0"/>
              </a:spcBef>
              <a:spcAft>
                <a:spcPts val="0"/>
              </a:spcAft>
              <a:defRPr/>
            </a:pPr>
            <a:r>
              <a:rPr lang="ru-RU" sz="1500" b="1" kern="0" dirty="0" smtClean="0">
                <a:solidFill>
                  <a:sysClr val="windowText" lastClr="000000"/>
                </a:solidFill>
              </a:rPr>
              <a:t>Раздел 3. </a:t>
            </a:r>
            <a:r>
              <a:rPr lang="ru-RU" sz="1500" kern="0" dirty="0" smtClean="0">
                <a:solidFill>
                  <a:sysClr val="windowText" lastClr="000000"/>
                </a:solidFill>
              </a:rPr>
              <a:t>Стратегические направления, цели, задачи, целевые индикаторы, </a:t>
            </a:r>
            <a:r>
              <a:rPr lang="ru-RU" sz="1500" kern="0" dirty="0">
                <a:solidFill>
                  <a:sysClr val="windowText" lastClr="000000"/>
                </a:solidFill>
              </a:rPr>
              <a:t>показатели </a:t>
            </a:r>
            <a:r>
              <a:rPr lang="ru-RU" sz="1500" kern="0" dirty="0" smtClean="0">
                <a:solidFill>
                  <a:sysClr val="windowText" lastClr="000000"/>
                </a:solidFill>
              </a:rPr>
              <a:t>результатов и мероприятия</a:t>
            </a:r>
            <a:endParaRPr lang="ru-RU" sz="800" b="1" kern="0" dirty="0" smtClean="0">
              <a:solidFill>
                <a:sysClr val="windowText" lastClr="000000"/>
              </a:solidFill>
            </a:endParaRPr>
          </a:p>
          <a:p>
            <a:pPr defTabSz="914400" eaLnBrk="1" fontAlgn="auto" hangingPunct="1">
              <a:spcBef>
                <a:spcPts val="0"/>
              </a:spcBef>
              <a:spcAft>
                <a:spcPts val="0"/>
              </a:spcAft>
              <a:defRPr/>
            </a:pPr>
            <a:endParaRPr lang="ru-RU" sz="1500" b="1" kern="0" dirty="0" smtClean="0">
              <a:solidFill>
                <a:sysClr val="windowText" lastClr="000000"/>
              </a:solidFill>
            </a:endParaRPr>
          </a:p>
          <a:p>
            <a:pPr defTabSz="914400" eaLnBrk="1" fontAlgn="auto" hangingPunct="1">
              <a:spcBef>
                <a:spcPts val="0"/>
              </a:spcBef>
              <a:spcAft>
                <a:spcPts val="0"/>
              </a:spcAft>
              <a:defRPr/>
            </a:pPr>
            <a:r>
              <a:rPr lang="ru-RU" sz="1500" b="1" kern="0" dirty="0" smtClean="0">
                <a:solidFill>
                  <a:sysClr val="windowText" lastClr="000000"/>
                </a:solidFill>
              </a:rPr>
              <a:t>Раздел 4. </a:t>
            </a:r>
            <a:r>
              <a:rPr lang="ru-RU" sz="1500" kern="0" dirty="0" smtClean="0">
                <a:solidFill>
                  <a:sysClr val="windowText" lastClr="000000"/>
                </a:solidFill>
              </a:rPr>
              <a:t>Развитие функциональных возможностей</a:t>
            </a:r>
          </a:p>
          <a:p>
            <a:pPr defTabSz="914400" eaLnBrk="1" fontAlgn="auto" hangingPunct="1">
              <a:spcBef>
                <a:spcPts val="0"/>
              </a:spcBef>
              <a:spcAft>
                <a:spcPts val="0"/>
              </a:spcAft>
              <a:defRPr/>
            </a:pPr>
            <a:endParaRPr lang="ru-RU" sz="800" kern="0" dirty="0" smtClean="0">
              <a:solidFill>
                <a:sysClr val="windowText" lastClr="000000"/>
              </a:solidFill>
            </a:endParaRPr>
          </a:p>
          <a:p>
            <a:pPr defTabSz="914400" eaLnBrk="1" fontAlgn="auto" hangingPunct="1">
              <a:spcBef>
                <a:spcPts val="0"/>
              </a:spcBef>
              <a:spcAft>
                <a:spcPts val="0"/>
              </a:spcAft>
              <a:defRPr/>
            </a:pPr>
            <a:r>
              <a:rPr lang="ru-RU" sz="1500" b="1" kern="0" dirty="0" smtClean="0">
                <a:solidFill>
                  <a:sysClr val="windowText" lastClr="000000"/>
                </a:solidFill>
              </a:rPr>
              <a:t>Раздел 5. </a:t>
            </a:r>
            <a:r>
              <a:rPr lang="ru-RU" sz="1500" kern="0" dirty="0" smtClean="0">
                <a:solidFill>
                  <a:sysClr val="windowText" lastClr="000000"/>
                </a:solidFill>
              </a:rPr>
              <a:t>Межведомственное взаимодействие</a:t>
            </a:r>
          </a:p>
          <a:p>
            <a:pPr defTabSz="914400" eaLnBrk="1" fontAlgn="auto" hangingPunct="1">
              <a:spcBef>
                <a:spcPts val="0"/>
              </a:spcBef>
              <a:spcAft>
                <a:spcPts val="0"/>
              </a:spcAft>
              <a:defRPr/>
            </a:pPr>
            <a:endParaRPr lang="ru-RU" sz="800" kern="0" dirty="0" smtClean="0">
              <a:solidFill>
                <a:sysClr val="windowText" lastClr="000000"/>
              </a:solidFill>
            </a:endParaRPr>
          </a:p>
          <a:p>
            <a:pPr defTabSz="914400" eaLnBrk="1" fontAlgn="auto" hangingPunct="1">
              <a:spcBef>
                <a:spcPts val="0"/>
              </a:spcBef>
              <a:spcAft>
                <a:spcPts val="0"/>
              </a:spcAft>
              <a:defRPr/>
            </a:pPr>
            <a:r>
              <a:rPr lang="ru-RU" sz="1500" b="1" kern="0" dirty="0" smtClean="0">
                <a:solidFill>
                  <a:sysClr val="windowText" lastClr="000000"/>
                </a:solidFill>
              </a:rPr>
              <a:t>Раздел 6. </a:t>
            </a:r>
            <a:r>
              <a:rPr lang="ru-RU" sz="1500" kern="0" dirty="0" smtClean="0">
                <a:solidFill>
                  <a:sysClr val="windowText" lastClr="000000"/>
                </a:solidFill>
              </a:rPr>
              <a:t>Управление рисками</a:t>
            </a:r>
          </a:p>
          <a:p>
            <a:pPr defTabSz="914400" eaLnBrk="1" fontAlgn="auto" hangingPunct="1">
              <a:spcBef>
                <a:spcPts val="0"/>
              </a:spcBef>
              <a:spcAft>
                <a:spcPts val="0"/>
              </a:spcAft>
              <a:defRPr/>
            </a:pPr>
            <a:endParaRPr lang="ru-RU" sz="800" kern="0" dirty="0" smtClean="0">
              <a:solidFill>
                <a:sysClr val="windowText" lastClr="000000"/>
              </a:solidFill>
            </a:endParaRPr>
          </a:p>
          <a:p>
            <a:pPr defTabSz="914400" eaLnBrk="1" fontAlgn="auto" hangingPunct="1">
              <a:spcBef>
                <a:spcPts val="0"/>
              </a:spcBef>
              <a:spcAft>
                <a:spcPts val="0"/>
              </a:spcAft>
              <a:defRPr/>
            </a:pPr>
            <a:r>
              <a:rPr lang="ru-RU" sz="1500" b="1" kern="0" dirty="0" smtClean="0">
                <a:solidFill>
                  <a:sysClr val="windowText" lastClr="000000"/>
                </a:solidFill>
              </a:rPr>
              <a:t>Раздел 7. </a:t>
            </a:r>
            <a:r>
              <a:rPr lang="ru-RU" sz="1500" kern="0" dirty="0" smtClean="0">
                <a:solidFill>
                  <a:sysClr val="windowText" lastClr="000000"/>
                </a:solidFill>
              </a:rPr>
              <a:t>Бюджетные программы</a:t>
            </a:r>
            <a:endParaRPr lang="ru-RU" sz="1500" i="1" kern="0" dirty="0">
              <a:solidFill>
                <a:sysClr val="windowText" lastClr="000000"/>
              </a:solidFill>
              <a:cs typeface="Times New Roman" pitchFamily="18" charset="0"/>
            </a:endParaRPr>
          </a:p>
        </p:txBody>
      </p:sp>
      <p:sp>
        <p:nvSpPr>
          <p:cNvPr id="29" name="Прямоугольник 11"/>
          <p:cNvSpPr>
            <a:spLocks noChangeArrowheads="1"/>
          </p:cNvSpPr>
          <p:nvPr/>
        </p:nvSpPr>
        <p:spPr bwMode="auto">
          <a:xfrm>
            <a:off x="5166395" y="1155586"/>
            <a:ext cx="4103687" cy="5724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eaLnBrk="1" fontAlgn="auto" hangingPunct="1">
              <a:spcBef>
                <a:spcPts val="0"/>
              </a:spcBef>
              <a:spcAft>
                <a:spcPts val="0"/>
              </a:spcAft>
              <a:defRPr/>
            </a:pPr>
            <a:r>
              <a:rPr lang="ru-RU" sz="1500" b="1" kern="0" dirty="0">
                <a:solidFill>
                  <a:sysClr val="windowText" lastClr="000000"/>
                </a:solidFill>
              </a:rPr>
              <a:t>Раздел 1. </a:t>
            </a:r>
            <a:r>
              <a:rPr lang="ru-RU" sz="1500" kern="0" dirty="0">
                <a:solidFill>
                  <a:sysClr val="windowText" lastClr="000000"/>
                </a:solidFill>
              </a:rPr>
              <a:t>Миссия и видение</a:t>
            </a:r>
          </a:p>
          <a:p>
            <a:pPr defTabSz="914400" eaLnBrk="1" fontAlgn="auto" hangingPunct="1">
              <a:spcBef>
                <a:spcPts val="0"/>
              </a:spcBef>
              <a:spcAft>
                <a:spcPts val="0"/>
              </a:spcAft>
              <a:defRPr/>
            </a:pPr>
            <a:endParaRPr lang="ru-RU" sz="1500" kern="0" dirty="0">
              <a:solidFill>
                <a:sysClr val="windowText" lastClr="000000"/>
              </a:solidFill>
            </a:endParaRPr>
          </a:p>
          <a:p>
            <a:pPr defTabSz="914400" fontAlgn="auto">
              <a:spcBef>
                <a:spcPts val="0"/>
              </a:spcBef>
              <a:spcAft>
                <a:spcPts val="0"/>
              </a:spcAft>
              <a:defRPr/>
            </a:pPr>
            <a:r>
              <a:rPr lang="ru-RU" sz="1500" b="1" kern="0" dirty="0">
                <a:solidFill>
                  <a:sysClr val="windowText" lastClr="000000"/>
                </a:solidFill>
                <a:cs typeface="Times New Roman" pitchFamily="18" charset="0"/>
              </a:rPr>
              <a:t>Раздел 2. </a:t>
            </a:r>
            <a:r>
              <a:rPr lang="ru-RU" sz="1500" kern="0" dirty="0">
                <a:solidFill>
                  <a:sysClr val="windowText" lastClr="000000"/>
                </a:solidFill>
                <a:cs typeface="Times New Roman" pitchFamily="18" charset="0"/>
              </a:rPr>
              <a:t>Анализ текущей ситуации и управление рисками </a:t>
            </a:r>
          </a:p>
          <a:p>
            <a:pPr defTabSz="914400" fontAlgn="auto">
              <a:spcBef>
                <a:spcPts val="0"/>
              </a:spcBef>
              <a:spcAft>
                <a:spcPts val="0"/>
              </a:spcAft>
              <a:defRPr/>
            </a:pPr>
            <a:endParaRPr lang="ru-RU" sz="1500" kern="0" dirty="0">
              <a:solidFill>
                <a:sysClr val="windowText" lastClr="000000"/>
              </a:solidFill>
              <a:cs typeface="Times New Roman" pitchFamily="18" charset="0"/>
            </a:endParaRPr>
          </a:p>
          <a:p>
            <a:pPr algn="just" defTabSz="914400" fontAlgn="auto">
              <a:spcBef>
                <a:spcPts val="0"/>
              </a:spcBef>
              <a:spcAft>
                <a:spcPts val="0"/>
              </a:spcAft>
              <a:defRPr/>
            </a:pPr>
            <a:r>
              <a:rPr lang="ru-RU" sz="1500" b="1" kern="0" dirty="0" smtClean="0">
                <a:solidFill>
                  <a:sysClr val="windowText" lastClr="000000"/>
                </a:solidFill>
                <a:cs typeface="Times New Roman" pitchFamily="18" charset="0"/>
              </a:rPr>
              <a:t>Раздел </a:t>
            </a:r>
            <a:r>
              <a:rPr lang="ru-RU" sz="1500" b="1" kern="0" dirty="0">
                <a:solidFill>
                  <a:sysClr val="windowText" lastClr="000000"/>
                </a:solidFill>
                <a:cs typeface="Times New Roman" pitchFamily="18" charset="0"/>
              </a:rPr>
              <a:t>3. </a:t>
            </a:r>
            <a:r>
              <a:rPr lang="kk-KZ" sz="1500" b="1" dirty="0">
                <a:solidFill>
                  <a:srgbClr val="C00000"/>
                </a:solidFill>
                <a:latin typeface="Arial"/>
                <a:cs typeface="Arial"/>
              </a:rPr>
              <a:t>Приоритетные направления сферы/отрасли </a:t>
            </a:r>
          </a:p>
          <a:p>
            <a:pPr algn="just" defTabSz="914400" fontAlgn="auto">
              <a:spcBef>
                <a:spcPts val="0"/>
              </a:spcBef>
              <a:spcAft>
                <a:spcPts val="0"/>
              </a:spcAft>
              <a:defRPr/>
            </a:pPr>
            <a:endParaRPr lang="kk-KZ" sz="1500" b="1" kern="0" dirty="0">
              <a:solidFill>
                <a:srgbClr val="FF0000"/>
              </a:solidFill>
              <a:cs typeface="Times New Roman" pitchFamily="18" charset="0"/>
            </a:endParaRPr>
          </a:p>
          <a:p>
            <a:pPr algn="just" defTabSz="914400" fontAlgn="auto">
              <a:spcBef>
                <a:spcPts val="0"/>
              </a:spcBef>
              <a:spcAft>
                <a:spcPts val="0"/>
              </a:spcAft>
              <a:defRPr/>
            </a:pPr>
            <a:r>
              <a:rPr lang="kk-KZ" sz="1500" b="1" kern="0" dirty="0" smtClean="0">
                <a:solidFill>
                  <a:sysClr val="windowText" lastClr="000000"/>
                </a:solidFill>
                <a:cs typeface="Times New Roman" pitchFamily="18" charset="0"/>
              </a:rPr>
              <a:t>Раздел </a:t>
            </a:r>
            <a:r>
              <a:rPr lang="kk-KZ" sz="1500" b="1" kern="0" dirty="0">
                <a:solidFill>
                  <a:sysClr val="windowText" lastClr="000000"/>
                </a:solidFill>
                <a:cs typeface="Times New Roman" pitchFamily="18" charset="0"/>
              </a:rPr>
              <a:t>4</a:t>
            </a:r>
            <a:r>
              <a:rPr lang="ru-RU" sz="1500" b="1" kern="0" dirty="0">
                <a:solidFill>
                  <a:sysClr val="windowText" lastClr="000000"/>
                </a:solidFill>
                <a:cs typeface="Times New Roman" pitchFamily="18" charset="0"/>
              </a:rPr>
              <a:t>. </a:t>
            </a:r>
            <a:r>
              <a:rPr lang="ru-RU" sz="1500" b="1" dirty="0">
                <a:solidFill>
                  <a:srgbClr val="C00000"/>
                </a:solidFill>
                <a:latin typeface="Arial"/>
                <a:cs typeface="Arial"/>
              </a:rPr>
              <a:t>Архитектура взаимосвязи  стратегического и бюджетного планирования</a:t>
            </a:r>
          </a:p>
          <a:p>
            <a:pPr defTabSz="914400" fontAlgn="auto">
              <a:spcBef>
                <a:spcPts val="0"/>
              </a:spcBef>
              <a:spcAft>
                <a:spcPts val="0"/>
              </a:spcAft>
              <a:defRPr/>
            </a:pPr>
            <a:endParaRPr lang="ru-RU" sz="1200" kern="0" dirty="0">
              <a:solidFill>
                <a:sysClr val="windowText" lastClr="000000"/>
              </a:solidFill>
              <a:cs typeface="Times New Roman" pitchFamily="18" charset="0"/>
            </a:endParaRPr>
          </a:p>
          <a:p>
            <a:pPr defTabSz="914400" fontAlgn="auto">
              <a:spcBef>
                <a:spcPts val="0"/>
              </a:spcBef>
              <a:spcAft>
                <a:spcPts val="0"/>
              </a:spcAft>
              <a:defRPr/>
            </a:pPr>
            <a:r>
              <a:rPr lang="ru-RU" sz="1500" b="1" kern="0" dirty="0">
                <a:solidFill>
                  <a:sysClr val="windowText" lastClr="000000"/>
                </a:solidFill>
                <a:cs typeface="Times New Roman" pitchFamily="18" charset="0"/>
              </a:rPr>
              <a:t>Раздел 5. </a:t>
            </a:r>
            <a:r>
              <a:rPr lang="ru-RU" sz="1500" kern="0" dirty="0">
                <a:solidFill>
                  <a:sysClr val="windowText" lastClr="000000"/>
                </a:solidFill>
                <a:cs typeface="Times New Roman" pitchFamily="18" charset="0"/>
              </a:rPr>
              <a:t>Стратегические цели и целевые индикаторы </a:t>
            </a:r>
            <a:r>
              <a:rPr lang="ru-RU" sz="1500" kern="0" dirty="0" smtClean="0">
                <a:solidFill>
                  <a:sysClr val="windowText" lastClr="000000"/>
                </a:solidFill>
                <a:cs typeface="Times New Roman" pitchFamily="18" charset="0"/>
              </a:rPr>
              <a:t> </a:t>
            </a:r>
            <a:r>
              <a:rPr lang="ru-RU" sz="1400" kern="0" dirty="0" smtClean="0">
                <a:solidFill>
                  <a:sysClr val="windowText" lastClr="000000"/>
                </a:solidFill>
                <a:cs typeface="Times New Roman" pitchFamily="18" charset="0"/>
              </a:rPr>
              <a:t>(</a:t>
            </a:r>
            <a:r>
              <a:rPr lang="ru-RU" sz="1400" i="1" kern="0" dirty="0" smtClean="0">
                <a:solidFill>
                  <a:sysClr val="windowText" lastClr="000000"/>
                </a:solidFill>
                <a:cs typeface="Times New Roman" pitchFamily="18" charset="0"/>
              </a:rPr>
              <a:t>исключены задачи, показатели результатов, мероприятия</a:t>
            </a:r>
            <a:r>
              <a:rPr lang="ru-RU" sz="1400" kern="0" dirty="0" smtClean="0">
                <a:solidFill>
                  <a:sysClr val="windowText" lastClr="000000"/>
                </a:solidFill>
                <a:cs typeface="Times New Roman" pitchFamily="18" charset="0"/>
              </a:rPr>
              <a:t>)</a:t>
            </a:r>
            <a:endParaRPr lang="ru-RU" sz="1400" kern="0" dirty="0">
              <a:solidFill>
                <a:sysClr val="windowText" lastClr="000000"/>
              </a:solidFill>
              <a:cs typeface="Times New Roman" pitchFamily="18" charset="0"/>
            </a:endParaRPr>
          </a:p>
          <a:p>
            <a:pPr defTabSz="914400" fontAlgn="auto">
              <a:spcBef>
                <a:spcPts val="0"/>
              </a:spcBef>
              <a:spcAft>
                <a:spcPts val="0"/>
              </a:spcAft>
              <a:defRPr/>
            </a:pPr>
            <a:endParaRPr lang="ru-RU" sz="1500" kern="0" dirty="0">
              <a:solidFill>
                <a:sysClr val="windowText" lastClr="000000"/>
              </a:solidFill>
              <a:cs typeface="Times New Roman" pitchFamily="18" charset="0"/>
            </a:endParaRPr>
          </a:p>
          <a:p>
            <a:pPr defTabSz="914400" fontAlgn="auto">
              <a:spcBef>
                <a:spcPts val="0"/>
              </a:spcBef>
              <a:spcAft>
                <a:spcPts val="0"/>
              </a:spcAft>
              <a:defRPr/>
            </a:pPr>
            <a:r>
              <a:rPr lang="ru-RU" sz="1500" b="1" kern="0" dirty="0" smtClean="0">
                <a:solidFill>
                  <a:sysClr val="windowText" lastClr="000000"/>
                </a:solidFill>
                <a:cs typeface="Times New Roman" pitchFamily="18" charset="0"/>
              </a:rPr>
              <a:t>Исключен </a:t>
            </a:r>
            <a:endParaRPr lang="ru-RU" sz="1500" b="1" kern="0" dirty="0">
              <a:solidFill>
                <a:sysClr val="windowText" lastClr="000000"/>
              </a:solidFill>
              <a:cs typeface="Times New Roman" pitchFamily="18" charset="0"/>
            </a:endParaRPr>
          </a:p>
          <a:p>
            <a:pPr defTabSz="914400" fontAlgn="auto">
              <a:spcBef>
                <a:spcPts val="0"/>
              </a:spcBef>
              <a:spcAft>
                <a:spcPts val="0"/>
              </a:spcAft>
              <a:defRPr/>
            </a:pPr>
            <a:endParaRPr lang="ru-RU" sz="1500" b="1" kern="0" dirty="0" smtClean="0">
              <a:solidFill>
                <a:sysClr val="windowText" lastClr="000000"/>
              </a:solidFill>
              <a:cs typeface="Times New Roman" pitchFamily="18" charset="0"/>
            </a:endParaRPr>
          </a:p>
          <a:p>
            <a:pPr defTabSz="914400" fontAlgn="auto">
              <a:spcBef>
                <a:spcPts val="0"/>
              </a:spcBef>
              <a:spcAft>
                <a:spcPts val="0"/>
              </a:spcAft>
              <a:defRPr/>
            </a:pPr>
            <a:r>
              <a:rPr lang="ru-RU" sz="1500" b="1" kern="0" dirty="0">
                <a:solidFill>
                  <a:sysClr val="windowText" lastClr="000000"/>
                </a:solidFill>
                <a:cs typeface="Times New Roman" pitchFamily="18" charset="0"/>
              </a:rPr>
              <a:t>Исключен </a:t>
            </a:r>
          </a:p>
          <a:p>
            <a:pPr defTabSz="914400" fontAlgn="auto">
              <a:spcBef>
                <a:spcPts val="0"/>
              </a:spcBef>
              <a:spcAft>
                <a:spcPts val="0"/>
              </a:spcAft>
              <a:defRPr/>
            </a:pPr>
            <a:endParaRPr lang="ru-RU" sz="900" kern="0" dirty="0">
              <a:solidFill>
                <a:sysClr val="windowText" lastClr="000000"/>
              </a:solidFill>
              <a:cs typeface="Times New Roman" pitchFamily="18" charset="0"/>
            </a:endParaRPr>
          </a:p>
          <a:p>
            <a:pPr defTabSz="914400" fontAlgn="auto">
              <a:spcBef>
                <a:spcPts val="0"/>
              </a:spcBef>
              <a:spcAft>
                <a:spcPts val="0"/>
              </a:spcAft>
              <a:defRPr/>
            </a:pPr>
            <a:endParaRPr lang="ru-RU" sz="1500" b="1" kern="0" dirty="0" smtClean="0">
              <a:solidFill>
                <a:sysClr val="windowText" lastClr="000000"/>
              </a:solidFill>
              <a:cs typeface="Times New Roman" pitchFamily="18" charset="0"/>
            </a:endParaRPr>
          </a:p>
          <a:p>
            <a:pPr defTabSz="914400" fontAlgn="auto">
              <a:spcBef>
                <a:spcPts val="0"/>
              </a:spcBef>
              <a:spcAft>
                <a:spcPts val="0"/>
              </a:spcAft>
              <a:defRPr/>
            </a:pPr>
            <a:endParaRPr lang="ru-RU" sz="800" b="1" kern="0" dirty="0" smtClean="0">
              <a:solidFill>
                <a:sysClr val="windowText" lastClr="000000"/>
              </a:solidFill>
              <a:cs typeface="Times New Roman" pitchFamily="18" charset="0"/>
            </a:endParaRPr>
          </a:p>
          <a:p>
            <a:pPr defTabSz="914400" fontAlgn="auto">
              <a:spcBef>
                <a:spcPts val="0"/>
              </a:spcBef>
              <a:spcAft>
                <a:spcPts val="0"/>
              </a:spcAft>
              <a:defRPr/>
            </a:pPr>
            <a:r>
              <a:rPr lang="en-US" sz="1500" b="1" kern="0" dirty="0" err="1" smtClean="0">
                <a:solidFill>
                  <a:sysClr val="windowText" lastClr="000000"/>
                </a:solidFill>
                <a:cs typeface="Times New Roman" pitchFamily="18" charset="0"/>
              </a:rPr>
              <a:t>Раздел</a:t>
            </a:r>
            <a:r>
              <a:rPr lang="en-US" sz="1500" b="1" kern="0" dirty="0" smtClean="0">
                <a:solidFill>
                  <a:sysClr val="windowText" lastClr="000000"/>
                </a:solidFill>
                <a:cs typeface="Times New Roman" pitchFamily="18" charset="0"/>
              </a:rPr>
              <a:t> </a:t>
            </a:r>
            <a:r>
              <a:rPr lang="ru-RU" sz="1500" b="1" kern="0" dirty="0" smtClean="0">
                <a:solidFill>
                  <a:sysClr val="windowText" lastClr="000000"/>
                </a:solidFill>
                <a:cs typeface="Times New Roman" pitchFamily="18" charset="0"/>
              </a:rPr>
              <a:t>6</a:t>
            </a:r>
            <a:r>
              <a:rPr lang="en-US" sz="1500" b="1" kern="0" dirty="0" smtClean="0">
                <a:solidFill>
                  <a:sysClr val="windowText" lastClr="000000"/>
                </a:solidFill>
                <a:cs typeface="Times New Roman" pitchFamily="18" charset="0"/>
              </a:rPr>
              <a:t>. </a:t>
            </a:r>
            <a:r>
              <a:rPr lang="ru-RU" sz="1500" b="1" kern="0" dirty="0" smtClean="0">
                <a:solidFill>
                  <a:sysClr val="windowText" lastClr="000000"/>
                </a:solidFill>
                <a:cs typeface="Times New Roman" pitchFamily="18" charset="0"/>
              </a:rPr>
              <a:t>Ресурсы</a:t>
            </a:r>
          </a:p>
          <a:p>
            <a:pPr defTabSz="914400" fontAlgn="auto">
              <a:spcBef>
                <a:spcPts val="0"/>
              </a:spcBef>
              <a:spcAft>
                <a:spcPts val="0"/>
              </a:spcAft>
              <a:defRPr/>
            </a:pPr>
            <a:endParaRPr lang="ru-RU" sz="900" b="1" kern="0" dirty="0" smtClean="0">
              <a:solidFill>
                <a:sysClr val="windowText" lastClr="000000"/>
              </a:solidFill>
            </a:endParaRPr>
          </a:p>
          <a:p>
            <a:pPr algn="just" defTabSz="914400" fontAlgn="auto">
              <a:spcBef>
                <a:spcPts val="0"/>
              </a:spcBef>
              <a:spcAft>
                <a:spcPts val="0"/>
              </a:spcAft>
              <a:defRPr/>
            </a:pPr>
            <a:r>
              <a:rPr lang="ru-RU" sz="1400" i="1" kern="0" dirty="0" smtClean="0">
                <a:solidFill>
                  <a:sysClr val="windowText" lastClr="000000"/>
                </a:solidFill>
                <a:cs typeface="Times New Roman" pitchFamily="18" charset="0"/>
              </a:rPr>
              <a:t>Бюджетные программы утверждаются в виде отдельного документа  </a:t>
            </a:r>
          </a:p>
        </p:txBody>
      </p:sp>
      <p:sp>
        <p:nvSpPr>
          <p:cNvPr id="16" name="Rectangle 8"/>
          <p:cNvSpPr>
            <a:spLocks noChangeArrowheads="1"/>
          </p:cNvSpPr>
          <p:nvPr/>
        </p:nvSpPr>
        <p:spPr bwMode="auto">
          <a:xfrm>
            <a:off x="489298" y="-27383"/>
            <a:ext cx="941829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000" b="1" dirty="0">
              <a:solidFill>
                <a:srgbClr val="558ED5"/>
              </a:solidFill>
              <a:latin typeface="Arial" charset="0"/>
              <a:cs typeface="Arial" charset="0"/>
            </a:endParaRP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rgbClr val="558ED5"/>
                </a:solidFill>
                <a:latin typeface="Arial" charset="0"/>
                <a:cs typeface="Arial" charset="0"/>
              </a:rPr>
              <a:t>Изменение структуры стратегического плана</a:t>
            </a:r>
          </a:p>
          <a:p>
            <a:pPr algn="ctr">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000" b="1" dirty="0">
              <a:solidFill>
                <a:srgbClr val="558ED5"/>
              </a:solidFill>
              <a:latin typeface="Arial" charset="0"/>
              <a:cs typeface="Arial" charset="0"/>
            </a:endParaRPr>
          </a:p>
        </p:txBody>
      </p:sp>
      <p:sp>
        <p:nvSpPr>
          <p:cNvPr id="17" name="Прямоугольник 16"/>
          <p:cNvSpPr/>
          <p:nvPr/>
        </p:nvSpPr>
        <p:spPr>
          <a:xfrm>
            <a:off x="-14758" y="-27384"/>
            <a:ext cx="576064" cy="720080"/>
          </a:xfrm>
          <a:prstGeom prst="rect">
            <a:avLst/>
          </a:prstGeom>
          <a:solidFill>
            <a:srgbClr val="4F81BD">
              <a:lumMod val="60000"/>
              <a:lumOff val="40000"/>
            </a:srgbClr>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ru-RU"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Прямоугольник 17"/>
          <p:cNvSpPr/>
          <p:nvPr/>
        </p:nvSpPr>
        <p:spPr>
          <a:xfrm>
            <a:off x="-14758" y="1"/>
            <a:ext cx="504056" cy="618946"/>
          </a:xfrm>
          <a:prstGeom prst="rect">
            <a:avLst/>
          </a:prstGeom>
          <a:solidFill>
            <a:srgbClr val="C6F1FE"/>
          </a:solidFill>
          <a:ln>
            <a:solidFill>
              <a:srgbClr val="ABE9FF"/>
            </a:solidFill>
          </a:ln>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92</a:t>
            </a:r>
          </a:p>
          <a:p>
            <a:pPr marL="0" marR="0" indent="0" algn="ctr" defTabSz="914400" eaLnBrk="1" fontAlgn="auto" latinLnBrk="0" hangingPunct="1">
              <a:lnSpc>
                <a:spcPct val="100000"/>
              </a:lnSpc>
              <a:spcBef>
                <a:spcPts val="0"/>
              </a:spcBef>
              <a:spcAft>
                <a:spcPts val="0"/>
              </a:spcAft>
              <a:buClrTx/>
              <a:buSzTx/>
              <a:buFontTx/>
              <a:buNone/>
              <a:tabLst/>
            </a:pPr>
            <a:r>
              <a:rPr kumimoji="0" lang="ru-RU" sz="1400" b="1" i="0" u="none" strike="noStrike" kern="0" cap="none" spc="0" normalizeH="0" baseline="0" noProof="0" dirty="0" smtClean="0">
                <a:ln>
                  <a:noFill/>
                </a:ln>
                <a:solidFill>
                  <a:schemeClr val="tx1"/>
                </a:solidFill>
                <a:effectLst/>
                <a:uLnTx/>
                <a:uFillTx/>
                <a:ea typeface="+mn-ea"/>
                <a:cs typeface="+mn-cs"/>
              </a:rPr>
              <a:t>шаг</a:t>
            </a:r>
            <a:endParaRPr kumimoji="0" lang="ru-RU" sz="1400" b="1" i="0" u="none" strike="noStrike" kern="0" cap="none" spc="0" normalizeH="0" baseline="0" noProof="0" dirty="0">
              <a:ln>
                <a:noFill/>
              </a:ln>
              <a:solidFill>
                <a:schemeClr val="tx1"/>
              </a:solidFill>
              <a:effectLst/>
              <a:uLnTx/>
              <a:uFillTx/>
              <a:ea typeface="+mn-ea"/>
              <a:cs typeface="+mn-cs"/>
            </a:endParaRPr>
          </a:p>
        </p:txBody>
      </p:sp>
      <p:sp>
        <p:nvSpPr>
          <p:cNvPr id="20" name="Номер слайда 1"/>
          <p:cNvSpPr txBox="1">
            <a:spLocks/>
          </p:cNvSpPr>
          <p:nvPr/>
        </p:nvSpPr>
        <p:spPr bwMode="auto">
          <a:xfrm>
            <a:off x="9274274" y="6597352"/>
            <a:ext cx="610865" cy="365125"/>
          </a:xfrm>
          <a:prstGeom prst="rect">
            <a:avLst/>
          </a:prstGeom>
          <a:noFill/>
          <a:ln>
            <a:miter lim="800000"/>
            <a:headEnd/>
            <a:tailEnd/>
          </a:ln>
        </p:spPr>
        <p:txBody>
          <a:bodyPr/>
          <a:lstStyle>
            <a:defPPr>
              <a:defRPr lang="en-GB"/>
            </a:defPPr>
            <a:lvl1pPr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1pPr>
            <a:lvl2pPr marL="742950" indent="-28575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2pPr>
            <a:lvl3pPr marL="11430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3pPr>
            <a:lvl4pPr marL="16002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4pPr>
            <a:lvl5pPr marL="2057400" indent="-228600" algn="l" defTabSz="449263" rtl="0" eaLnBrk="0" fontAlgn="base" hangingPunct="0">
              <a:spcBef>
                <a:spcPct val="0"/>
              </a:spcBef>
              <a:spcAft>
                <a:spcPct val="0"/>
              </a:spcAft>
              <a:defRPr sz="1600" kern="1200">
                <a:solidFill>
                  <a:schemeClr val="bg1"/>
                </a:solidFill>
                <a:latin typeface="Arial" pitchFamily="34" charset="0"/>
                <a:ea typeface="+mn-ea"/>
                <a:cs typeface="Tahoma" pitchFamily="34" charset="0"/>
              </a:defRPr>
            </a:lvl5pPr>
            <a:lvl6pPr marL="2286000" algn="l" defTabSz="914400" rtl="0" eaLnBrk="1" latinLnBrk="0" hangingPunct="1">
              <a:defRPr sz="1600" kern="1200">
                <a:solidFill>
                  <a:schemeClr val="bg1"/>
                </a:solidFill>
                <a:latin typeface="Arial" pitchFamily="34" charset="0"/>
                <a:ea typeface="+mn-ea"/>
                <a:cs typeface="Tahoma" pitchFamily="34" charset="0"/>
              </a:defRPr>
            </a:lvl6pPr>
            <a:lvl7pPr marL="2743200" algn="l" defTabSz="914400" rtl="0" eaLnBrk="1" latinLnBrk="0" hangingPunct="1">
              <a:defRPr sz="1600" kern="1200">
                <a:solidFill>
                  <a:schemeClr val="bg1"/>
                </a:solidFill>
                <a:latin typeface="Arial" pitchFamily="34" charset="0"/>
                <a:ea typeface="+mn-ea"/>
                <a:cs typeface="Tahoma" pitchFamily="34" charset="0"/>
              </a:defRPr>
            </a:lvl7pPr>
            <a:lvl8pPr marL="3200400" algn="l" defTabSz="914400" rtl="0" eaLnBrk="1" latinLnBrk="0" hangingPunct="1">
              <a:defRPr sz="1600" kern="1200">
                <a:solidFill>
                  <a:schemeClr val="bg1"/>
                </a:solidFill>
                <a:latin typeface="Arial" pitchFamily="34" charset="0"/>
                <a:ea typeface="+mn-ea"/>
                <a:cs typeface="Tahoma" pitchFamily="34" charset="0"/>
              </a:defRPr>
            </a:lvl8pPr>
            <a:lvl9pPr marL="3657600" algn="l" defTabSz="914400" rtl="0" eaLnBrk="1" latinLnBrk="0" hangingPunct="1">
              <a:defRPr sz="1600" kern="1200">
                <a:solidFill>
                  <a:schemeClr val="bg1"/>
                </a:solidFill>
                <a:latin typeface="Arial" pitchFamily="34" charset="0"/>
                <a:ea typeface="+mn-ea"/>
                <a:cs typeface="Tahoma" pitchFamily="34" charset="0"/>
              </a:defRPr>
            </a:lvl9pPr>
          </a:lstStyle>
          <a:p>
            <a:pPr algn="r"/>
            <a:r>
              <a:rPr lang="ru-RU" sz="1200" dirty="0" smtClean="0">
                <a:solidFill>
                  <a:schemeClr val="tx1"/>
                </a:solidFill>
                <a:latin typeface="Arial" charset="0"/>
                <a:cs typeface="Arial" charset="0"/>
              </a:rPr>
              <a:t>9</a:t>
            </a:r>
            <a:endParaRPr lang="ru-RU" sz="1200" dirty="0">
              <a:solidFill>
                <a:schemeClr val="tx1"/>
              </a:solidFill>
              <a:latin typeface="Arial" charset="0"/>
              <a:cs typeface="Arial" charset="0"/>
            </a:endParaRPr>
          </a:p>
        </p:txBody>
      </p:sp>
    </p:spTree>
    <p:extLst>
      <p:ext uri="{BB962C8B-B14F-4D97-AF65-F5344CB8AC3E}">
        <p14:creationId xmlns:p14="http://schemas.microsoft.com/office/powerpoint/2010/main" xmlns="" val="1652491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400" b="0" i="0" u="none" strike="noStrike" cap="none" normalizeH="0" baseline="0" smtClean="0">
            <a:ln>
              <a:noFill/>
            </a:ln>
            <a:solidFill>
              <a:schemeClr val="bg1"/>
            </a:solidFill>
            <a:effectLst/>
            <a:latin typeface="Arial" charset="0"/>
            <a:cs typeface="Tahoma"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400" b="0" i="0" u="none" strike="noStrike" cap="none" normalizeH="0" baseline="0" smtClean="0">
            <a:ln>
              <a:noFill/>
            </a:ln>
            <a:solidFill>
              <a:schemeClr val="bg1"/>
            </a:solidFill>
            <a:effectLst/>
            <a:latin typeface="Arial" charset="0"/>
            <a:cs typeface="Tahoma"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81BD">
            <a:lumMod val="60000"/>
            <a:lumOff val="40000"/>
          </a:srgbClr>
        </a:solidFill>
        <a:ln w="25400" cap="flat" cmpd="sng" algn="ctr">
          <a:noFill/>
          <a:prstDash val="solid"/>
        </a:ln>
        <a:effectLst/>
      </a:spPr>
      <a:bodyPr anchor="ctr"/>
      <a:lstStyle>
        <a:defPPr marL="0" marR="0" indent="0" algn="ctr" defTabSz="9144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a:ln>
              <a:noFill/>
            </a:ln>
            <a:solidFill>
              <a:sysClr val="window" lastClr="FFFFFF"/>
            </a:solidFill>
            <a:effectLst/>
            <a:uLnTx/>
            <a:uFillTx/>
            <a:latin typeface="Calibri"/>
            <a:ea typeface="+mn-ea"/>
            <a:cs typeface="+mn-cs"/>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400" b="0" i="0" u="none" strike="noStrike" cap="none" normalizeH="0" baseline="0" smtClean="0">
            <a:ln>
              <a:noFill/>
            </a:ln>
            <a:solidFill>
              <a:schemeClr val="bg1"/>
            </a:solidFill>
            <a:effectLst/>
            <a:latin typeface="Arial" charset="0"/>
            <a:cs typeface="Tahoma"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400" b="0" i="0" u="none" strike="noStrike" cap="none" normalizeH="0" baseline="0" smtClean="0">
            <a:ln>
              <a:noFill/>
            </a:ln>
            <a:solidFill>
              <a:schemeClr val="bg1"/>
            </a:solidFill>
            <a:effectLst/>
            <a:latin typeface="Arial" charset="0"/>
            <a:cs typeface="Tahoma"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400" b="0" i="0" u="none" strike="noStrike" cap="none" normalizeH="0" baseline="0" smtClean="0">
            <a:ln>
              <a:noFill/>
            </a:ln>
            <a:solidFill>
              <a:schemeClr val="bg1"/>
            </a:solidFill>
            <a:effectLst/>
            <a:latin typeface="Arial" charset="0"/>
            <a:cs typeface="Tahoma"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irm Format - Russian">
  <a:themeElements>
    <a:clrScheme name="KZk">
      <a:dk1>
        <a:srgbClr val="000000"/>
      </a:dk1>
      <a:lt1>
        <a:srgbClr val="FFFFFF"/>
      </a:lt1>
      <a:dk2>
        <a:srgbClr val="000000"/>
      </a:dk2>
      <a:lt2>
        <a:srgbClr val="FFFFFF"/>
      </a:lt2>
      <a:accent1>
        <a:srgbClr val="EAEAEA"/>
      </a:accent1>
      <a:accent2>
        <a:srgbClr val="2DBDEF"/>
      </a:accent2>
      <a:accent3>
        <a:srgbClr val="0070CE"/>
      </a:accent3>
      <a:accent4>
        <a:srgbClr val="00457E"/>
      </a:accent4>
      <a:accent5>
        <a:srgbClr val="F9C61C"/>
      </a:accent5>
      <a:accent6>
        <a:srgbClr val="808080"/>
      </a:accent6>
      <a:hlink>
        <a:srgbClr val="0070CE"/>
      </a:hlink>
      <a:folHlink>
        <a:srgbClr val="0045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New">
        <a:dk1>
          <a:srgbClr val="000000"/>
        </a:dk1>
        <a:lt1>
          <a:srgbClr val="FFFFFF"/>
        </a:lt1>
        <a:dk2>
          <a:srgbClr val="002960"/>
        </a:dk2>
        <a:lt2>
          <a:srgbClr val="FFFFFF"/>
        </a:lt2>
        <a:accent1>
          <a:srgbClr val="C7E0FB"/>
        </a:accent1>
        <a:accent2>
          <a:srgbClr val="E1E1E1"/>
        </a:accent2>
        <a:accent3>
          <a:srgbClr val="437CC3"/>
        </a:accent3>
        <a:accent4>
          <a:srgbClr val="002960"/>
        </a:accent4>
        <a:accent5>
          <a:srgbClr val="FF6600"/>
        </a:accent5>
        <a:accent6>
          <a:srgbClr val="808080"/>
        </a:accent6>
        <a:hlink>
          <a:srgbClr val="437CC3"/>
        </a:hlink>
        <a:folHlink>
          <a:srgbClr val="002960"/>
        </a:folHlink>
      </a:clrScheme>
      <a:clrMap bg1="lt1" tx1="dk1" bg2="lt2" tx2="dk2" accent1="accent1" accent2="accent2" accent3="accent3" accent4="accent4" accent5="accent5" accent6="accent6" hlink="hlink" folHlink="folHlink"/>
    </a:extraClrScheme>
    <a:extraClrScheme>
      <a:clrScheme name="New2">
        <a:dk1>
          <a:srgbClr val="000000"/>
        </a:dk1>
        <a:lt1>
          <a:srgbClr val="FFFFFF"/>
        </a:lt1>
        <a:dk2>
          <a:srgbClr val="002960"/>
        </a:dk2>
        <a:lt2>
          <a:srgbClr val="FFFFFF"/>
        </a:lt2>
        <a:accent1>
          <a:srgbClr val="E1E1E1"/>
        </a:accent1>
        <a:accent2>
          <a:srgbClr val="2DBDEF"/>
        </a:accent2>
        <a:accent3>
          <a:srgbClr val="0070CE"/>
        </a:accent3>
        <a:accent4>
          <a:srgbClr val="00457E"/>
        </a:accent4>
        <a:accent5>
          <a:srgbClr val="FF6600"/>
        </a:accent5>
        <a:accent6>
          <a:srgbClr val="808080"/>
        </a:accent6>
        <a:hlink>
          <a:srgbClr val="0070CE"/>
        </a:hlink>
        <a:folHlink>
          <a:srgbClr val="0045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8" id="{90FF9D98-7642-4DD7-A48F-51B06C0D6FAA}" vid="{6CF64801-8029-448A-9FE6-15DF734E1055}"/>
    </a:ext>
  </a:extLst>
</a:theme>
</file>

<file path=ppt/theme/theme5.xml><?xml version="1.0" encoding="utf-8"?>
<a:theme xmlns:a="http://schemas.openxmlformats.org/drawingml/2006/main" name="2_Firm Format - Russian">
  <a:themeElements>
    <a:clrScheme name="KZk">
      <a:dk1>
        <a:srgbClr val="000000"/>
      </a:dk1>
      <a:lt1>
        <a:srgbClr val="FFFFFF"/>
      </a:lt1>
      <a:dk2>
        <a:srgbClr val="000000"/>
      </a:dk2>
      <a:lt2>
        <a:srgbClr val="FFFFFF"/>
      </a:lt2>
      <a:accent1>
        <a:srgbClr val="EAEAEA"/>
      </a:accent1>
      <a:accent2>
        <a:srgbClr val="2DBDEF"/>
      </a:accent2>
      <a:accent3>
        <a:srgbClr val="0070CE"/>
      </a:accent3>
      <a:accent4>
        <a:srgbClr val="00457E"/>
      </a:accent4>
      <a:accent5>
        <a:srgbClr val="F9C61C"/>
      </a:accent5>
      <a:accent6>
        <a:srgbClr val="808080"/>
      </a:accent6>
      <a:hlink>
        <a:srgbClr val="0070CE"/>
      </a:hlink>
      <a:folHlink>
        <a:srgbClr val="0045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New">
        <a:dk1>
          <a:srgbClr val="000000"/>
        </a:dk1>
        <a:lt1>
          <a:srgbClr val="FFFFFF"/>
        </a:lt1>
        <a:dk2>
          <a:srgbClr val="002960"/>
        </a:dk2>
        <a:lt2>
          <a:srgbClr val="FFFFFF"/>
        </a:lt2>
        <a:accent1>
          <a:srgbClr val="C7E0FB"/>
        </a:accent1>
        <a:accent2>
          <a:srgbClr val="E1E1E1"/>
        </a:accent2>
        <a:accent3>
          <a:srgbClr val="437CC3"/>
        </a:accent3>
        <a:accent4>
          <a:srgbClr val="002960"/>
        </a:accent4>
        <a:accent5>
          <a:srgbClr val="FF6600"/>
        </a:accent5>
        <a:accent6>
          <a:srgbClr val="808080"/>
        </a:accent6>
        <a:hlink>
          <a:srgbClr val="437CC3"/>
        </a:hlink>
        <a:folHlink>
          <a:srgbClr val="002960"/>
        </a:folHlink>
      </a:clrScheme>
      <a:clrMap bg1="lt1" tx1="dk1" bg2="lt2" tx2="dk2" accent1="accent1" accent2="accent2" accent3="accent3" accent4="accent4" accent5="accent5" accent6="accent6" hlink="hlink" folHlink="folHlink"/>
    </a:extraClrScheme>
    <a:extraClrScheme>
      <a:clrScheme name="New2">
        <a:dk1>
          <a:srgbClr val="000000"/>
        </a:dk1>
        <a:lt1>
          <a:srgbClr val="FFFFFF"/>
        </a:lt1>
        <a:dk2>
          <a:srgbClr val="002960"/>
        </a:dk2>
        <a:lt2>
          <a:srgbClr val="FFFFFF"/>
        </a:lt2>
        <a:accent1>
          <a:srgbClr val="E1E1E1"/>
        </a:accent1>
        <a:accent2>
          <a:srgbClr val="2DBDEF"/>
        </a:accent2>
        <a:accent3>
          <a:srgbClr val="0070CE"/>
        </a:accent3>
        <a:accent4>
          <a:srgbClr val="00457E"/>
        </a:accent4>
        <a:accent5>
          <a:srgbClr val="FF6600"/>
        </a:accent5>
        <a:accent6>
          <a:srgbClr val="808080"/>
        </a:accent6>
        <a:hlink>
          <a:srgbClr val="0070CE"/>
        </a:hlink>
        <a:folHlink>
          <a:srgbClr val="0045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8" id="{90FF9D98-7642-4DD7-A48F-51B06C0D6FAA}" vid="{6CF64801-8029-448A-9FE6-15DF734E1055}"/>
    </a:ext>
  </a:extLst>
</a:theme>
</file>

<file path=ppt/theme/theme6.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41033</TotalTime>
  <Words>3148</Words>
  <Application>Microsoft Office PowerPoint</Application>
  <PresentationFormat>Произвольный</PresentationFormat>
  <Paragraphs>874</Paragraphs>
  <Slides>28</Slides>
  <Notes>8</Notes>
  <HiddenSlides>0</HiddenSlides>
  <MMClips>0</MMClips>
  <ScaleCrop>false</ScaleCrop>
  <HeadingPairs>
    <vt:vector size="6" baseType="variant">
      <vt:variant>
        <vt:lpstr>Тема</vt:lpstr>
      </vt:variant>
      <vt:variant>
        <vt:i4>6</vt:i4>
      </vt:variant>
      <vt:variant>
        <vt:lpstr>Внедренные серверы OLE</vt:lpstr>
      </vt:variant>
      <vt:variant>
        <vt:i4>1</vt:i4>
      </vt:variant>
      <vt:variant>
        <vt:lpstr>Заголовки слайдов</vt:lpstr>
      </vt:variant>
      <vt:variant>
        <vt:i4>28</vt:i4>
      </vt:variant>
    </vt:vector>
  </HeadingPairs>
  <TitlesOfParts>
    <vt:vector size="35" baseType="lpstr">
      <vt:lpstr>Тема Office</vt:lpstr>
      <vt:lpstr>1_Тема Office</vt:lpstr>
      <vt:lpstr>3_Тема Office</vt:lpstr>
      <vt:lpstr>1_Firm Format - Russian</vt:lpstr>
      <vt:lpstr>2_Firm Format - Russian</vt:lpstr>
      <vt:lpstr>Оформление по умолчанию</vt:lpstr>
      <vt:lpstr>think-cell Slide</vt:lpstr>
      <vt:lpstr>СОВЕРШЕНСТВОВАНИЕ  СИСТЕМЫ ГОСУДАРСТВЕННОГО ПЛАНИРОВАНИЯ В РАМКАХ РЕАЛИЗАЦИИ  ПЛАНА НАЦИИ – 100 КОНКРЕТНЫХ ШАГОВ</vt:lpstr>
      <vt:lpstr>ШАГ № «91».  «ПЕРЕХОД ГОСУДАРСТВЕННОГО УПРАВЛЕНИЯ К ГОСУПРАВЛЕНИЮ ПО КОНКРЕТНЫМ РЕЗУЛЬТАТАМ в рамках стандартизированных и минимальных процедур мониторинга, оценки и контроля. Система дисциплинарного контроля должна основываться исключительно на контроле ДОСТИЖЕНИЯ ЦЕЛЕВЫХ ИНДИКАТОРОВ. ГОСУДАРСТВЕННЫМ ОРГАНАМ БУДЕТ ПРЕДОСТАВЛЕНА САМОСТОЯТЕЛЬНОСТЬ в деятельности по достижению поставленных перед ними целевых индикаторов. Все поручения процедурного характера и промежуточный контроль должны быть упразднены»   Ответственный госорган –  Министерство национальной экономики, центральные государственные органы  и местные исполнительные органы  Срок исполнения –  2015 - 2016 годы  ШАГ ИСПОЛНЕН </vt:lpstr>
      <vt:lpstr>Слайд 3</vt:lpstr>
      <vt:lpstr>Слайд 4</vt:lpstr>
      <vt:lpstr>Слайд 5</vt:lpstr>
      <vt:lpstr>Слайд 6</vt:lpstr>
      <vt:lpstr>ШАГ № «92».  «ФОРМИРОВАНИЕ КОМПАКТНОЙ СИСТЕМЫ ГОСУДАРСТВЕННОГО ПЛАНИРОВАНИЯ. СОКРАЩЕНИЕ КОЛИЧЕСТВА ГОСУДАРСТВЕННЫХ ПРОГРАММ. УПРАЗДНЕНИЕ ОТРАСЛЕВЫХ ПРОГРАММ, с интеграцией отдельных отраслевых программ в государственные программы, а также в СТРАТЕГИЧЕСКИЕ ПЛАНЫ государственных органов. ПЕРЕФОРМАТИРОВАНИЕ СТРАТЕГИЧЕСКИХ ПЛАНОВ и программ развития территорий в части ключевых целевых индикаторов»  Ответственный госорган –  Министерство национальной экономики, центральные государственные органы  и местные исполнительные органы  Срок исполнения – 2015 - 2016 годы  ШАГ ИСПОЛНЕН</vt:lpstr>
      <vt:lpstr>Слайд 8</vt:lpstr>
      <vt:lpstr>Слайд 9</vt:lpstr>
      <vt:lpstr>Слайд 10</vt:lpstr>
      <vt:lpstr>Слайд 11</vt:lpstr>
      <vt:lpstr>Слайд 12</vt:lpstr>
      <vt:lpstr>Слайд 13</vt:lpstr>
      <vt:lpstr>Слайд 14</vt:lpstr>
      <vt:lpstr>Слайд 15</vt:lpstr>
      <vt:lpstr>Слайд 16</vt:lpstr>
      <vt:lpstr>ШАГ № «93».  «Внедрение НОВОЙ СИСТЕМЫ АУДИТА И ОЦЕНКИ РАБОТЫ. ГОСУДАРСТВЕННОГО АППАРАТА. Оценка государственных программ будет проводиться один раз в три года. Оценка результативности государственных органов будет осуществляться ежегодно по стратегическим планам. Принятие Закона «О государственном аудите и финансовом контроле». Счетный комитет будет работать по модели первоклассных мировых аудиторских компаний и уйдет от текущего операционного контроля»  Ответственный госорган –  Министерство национальной экономики, Министерство финансов, Счетный комитет по контролю за исполнением республиканского бюджета  Срок исполнения – 2015-2017 годы  ШАГ НА ИСПОЛНЕНИИ</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aldabergen_ai</cp:lastModifiedBy>
  <cp:revision>4788</cp:revision>
  <cp:lastPrinted>2017-03-29T13:17:27Z</cp:lastPrinted>
  <dcterms:created xsi:type="dcterms:W3CDTF">2012-11-16T03:45:20Z</dcterms:created>
  <dcterms:modified xsi:type="dcterms:W3CDTF">2017-03-30T05:12:49Z</dcterms:modified>
</cp:coreProperties>
</file>