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9" r:id="rId1"/>
  </p:sldMasterIdLst>
  <p:notesMasterIdLst>
    <p:notesMasterId r:id="rId9"/>
  </p:notesMasterIdLst>
  <p:handoutMasterIdLst>
    <p:handoutMasterId r:id="rId10"/>
  </p:handoutMasterIdLst>
  <p:sldIdLst>
    <p:sldId id="540" r:id="rId2"/>
    <p:sldId id="580" r:id="rId3"/>
    <p:sldId id="594" r:id="rId4"/>
    <p:sldId id="574" r:id="rId5"/>
    <p:sldId id="598" r:id="rId6"/>
    <p:sldId id="581" r:id="rId7"/>
    <p:sldId id="597" r:id="rId8"/>
  </p:sldIdLst>
  <p:sldSz cx="9906000" cy="6858000" type="A4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702">
          <p15:clr>
            <a:srgbClr val="A4A3A4"/>
          </p15:clr>
        </p15:guide>
        <p15:guide id="2" pos="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 userDrawn="1">
          <p15:clr>
            <a:srgbClr val="A4A3A4"/>
          </p15:clr>
        </p15:guide>
        <p15:guide id="2" pos="2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66"/>
    <a:srgbClr val="006600"/>
    <a:srgbClr val="DCB894"/>
    <a:srgbClr val="C0D5EA"/>
    <a:srgbClr val="DDDDDD"/>
    <a:srgbClr val="336699"/>
    <a:srgbClr val="008080"/>
    <a:srgbClr val="9ABCDE"/>
    <a:srgbClr val="FFCC99"/>
    <a:srgbClr val="66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68" autoAdjust="0"/>
    <p:restoredTop sz="94307" autoAdjust="0"/>
  </p:normalViewPr>
  <p:slideViewPr>
    <p:cSldViewPr>
      <p:cViewPr>
        <p:scale>
          <a:sx n="62" d="100"/>
          <a:sy n="62" d="100"/>
        </p:scale>
        <p:origin x="-826" y="-446"/>
      </p:cViewPr>
      <p:guideLst>
        <p:guide orient="horz" pos="3702"/>
        <p:guide pos="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938" y="-114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4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4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BA7C653-F4D1-47BF-8272-466B709CA0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330466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784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4" y="4714878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4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4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8E67EB5-DF7E-42EF-ACAB-8A1D44FAA0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1337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124666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148130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148130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012879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148130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148130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48130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428625" y="836613"/>
            <a:ext cx="8893175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428625" y="260350"/>
            <a:ext cx="8893175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9302750" y="6348413"/>
            <a:ext cx="595313" cy="50006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AEDDD606-71DE-45A8-8C51-A7FCEBA928E1}" type="slidenum">
              <a:rPr lang="en-US" b="1">
                <a:latin typeface="Arial" charset="0"/>
                <a:cs typeface="Arial" charset="0"/>
              </a:rPr>
              <a:pPr algn="ctr">
                <a:defRPr/>
              </a:pPr>
              <a:t>‹#›</a:t>
            </a:fld>
            <a:endParaRPr lang="en-US" b="1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300">
                <a:latin typeface="Arial" pitchFamily="34" charset="0"/>
                <a:cs typeface="Arial" pitchFamily="34" charset="0"/>
              </a:defRPr>
            </a:lvl1pPr>
            <a:lvl2pPr>
              <a:defRPr sz="1300">
                <a:latin typeface="Arial" pitchFamily="34" charset="0"/>
                <a:cs typeface="Arial" pitchFamily="34" charset="0"/>
              </a:defRPr>
            </a:lvl2pPr>
            <a:lvl3pPr>
              <a:defRPr sz="1300">
                <a:latin typeface="Arial" pitchFamily="34" charset="0"/>
                <a:cs typeface="Arial" pitchFamily="34" charset="0"/>
              </a:defRPr>
            </a:lvl3pPr>
            <a:lvl4pPr>
              <a:defRPr sz="1300">
                <a:latin typeface="Arial" pitchFamily="34" charset="0"/>
                <a:cs typeface="Arial" pitchFamily="34" charset="0"/>
              </a:defRPr>
            </a:lvl4pPr>
            <a:lvl5pPr>
              <a:defRPr sz="13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741363" y="3573463"/>
            <a:ext cx="8424862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739775" y="2133600"/>
            <a:ext cx="8424863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39"/>
            <a:ext cx="8420100" cy="1470025"/>
          </a:xfrm>
        </p:spPr>
        <p:txBody>
          <a:bodyPr/>
          <a:lstStyle>
            <a:lvl1pPr algn="r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3" y="3886213"/>
            <a:ext cx="8345488" cy="400049"/>
          </a:xfrm>
        </p:spPr>
        <p:txBody>
          <a:bodyPr/>
          <a:lstStyle>
            <a:lvl1pPr marL="0" indent="0" algn="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767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279525"/>
            <a:ext cx="7099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00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04528" y="1988840"/>
            <a:ext cx="8496944" cy="1440160"/>
          </a:xfrm>
          <a:noFill/>
        </p:spPr>
        <p:txBody>
          <a:bodyPr/>
          <a:lstStyle/>
          <a:p>
            <a:pPr algn="l"/>
            <a:r>
              <a:rPr lang="ru-RU" sz="1800" dirty="0" smtClean="0"/>
              <a:t>К докладу по теме «О ходе реализации Закона Республики Казахстан «О внесении изменений и дополнений в некоторые законодательные акты Республики Казахстан по вопросам совершенствования бюджетного законодательства» (шаги 91, 92, 93)</a:t>
            </a:r>
            <a:endParaRPr lang="ru-RU" sz="1800" dirty="0">
              <a:latin typeface="Calibri" pitchFamily="34" charset="0"/>
            </a:endParaRPr>
          </a:p>
        </p:txBody>
      </p:sp>
      <p:sp>
        <p:nvSpPr>
          <p:cNvPr id="3" name="Subtitle 3"/>
          <p:cNvSpPr>
            <a:spLocks noGrp="1"/>
          </p:cNvSpPr>
          <p:nvPr>
            <p:ph type="subTitle" idx="1"/>
          </p:nvPr>
        </p:nvSpPr>
        <p:spPr>
          <a:xfrm>
            <a:off x="3440832" y="6333380"/>
            <a:ext cx="3160216" cy="407988"/>
          </a:xfrm>
        </p:spPr>
        <p:txBody>
          <a:bodyPr anchor="ctr"/>
          <a:lstStyle/>
          <a:p>
            <a:pPr algn="ctr"/>
            <a:r>
              <a:rPr lang="ru-RU" sz="2000" b="1" dirty="0" smtClean="0">
                <a:solidFill>
                  <a:srgbClr val="003366"/>
                </a:solidFill>
                <a:latin typeface="Calibri" pitchFamily="34" charset="0"/>
                <a:cs typeface="Arial" charset="0"/>
              </a:rPr>
              <a:t>Март </a:t>
            </a: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  <a:cs typeface="Arial" charset="0"/>
              </a:rPr>
              <a:t>20</a:t>
            </a:r>
            <a:r>
              <a:rPr sz="2000" b="1" dirty="0" smtClean="0">
                <a:solidFill>
                  <a:srgbClr val="003366"/>
                </a:solidFill>
                <a:latin typeface="Calibri" pitchFamily="34" charset="0"/>
                <a:cs typeface="Arial" charset="0"/>
              </a:rPr>
              <a:t>17 г.</a:t>
            </a:r>
            <a:endParaRPr lang="en-US" sz="2000" b="1" dirty="0" smtClean="0">
              <a:solidFill>
                <a:srgbClr val="003366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7" name="Subtitle 3"/>
          <p:cNvSpPr txBox="1">
            <a:spLocks/>
          </p:cNvSpPr>
          <p:nvPr/>
        </p:nvSpPr>
        <p:spPr bwMode="auto">
          <a:xfrm>
            <a:off x="1064568" y="332656"/>
            <a:ext cx="776054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ru-RU" sz="2000" b="1" kern="0" dirty="0">
                <a:solidFill>
                  <a:srgbClr val="003366"/>
                </a:solidFill>
                <a:latin typeface="Calibri" pitchFamily="34" charset="0"/>
                <a:cs typeface="Arial" pitchFamily="34" charset="0"/>
              </a:rPr>
              <a:t>Министерство </a:t>
            </a:r>
            <a:r>
              <a:rPr lang="ru-RU" sz="2000" b="1" kern="0" dirty="0" smtClean="0">
                <a:solidFill>
                  <a:srgbClr val="003366"/>
                </a:solidFill>
                <a:latin typeface="Calibri" pitchFamily="34" charset="0"/>
                <a:cs typeface="Arial" pitchFamily="34" charset="0"/>
              </a:rPr>
              <a:t>финансов Республики </a:t>
            </a:r>
            <a:r>
              <a:rPr lang="ru-RU" sz="2000" b="1" kern="0" dirty="0">
                <a:solidFill>
                  <a:srgbClr val="003366"/>
                </a:solidFill>
                <a:latin typeface="Calibri" pitchFamily="34" charset="0"/>
                <a:cs typeface="Arial" pitchFamily="34" charset="0"/>
              </a:rPr>
              <a:t>Казахстан</a:t>
            </a:r>
            <a:endParaRPr lang="en-US" sz="2000" b="1" kern="0" dirty="0">
              <a:solidFill>
                <a:srgbClr val="003366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5241032" y="3789040"/>
            <a:ext cx="403244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</a:pPr>
            <a:endParaRPr lang="ru-RU" sz="12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272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16496" y="260648"/>
            <a:ext cx="8928992" cy="561975"/>
          </a:xfrm>
        </p:spPr>
        <p:txBody>
          <a:bodyPr/>
          <a:lstStyle/>
          <a:p>
            <a:r>
              <a:rPr lang="ru-RU" dirty="0" smtClean="0">
                <a:latin typeface="Calibri" pitchFamily="34" charset="0"/>
              </a:rPr>
              <a:t>Расширение самостоятельности и усиления ответственности государственных органов за достижение целевых индикаторов: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4" name="Объект 23"/>
          <p:cNvSpPr>
            <a:spLocks noGrp="1"/>
          </p:cNvSpPr>
          <p:nvPr>
            <p:ph idx="1"/>
          </p:nvPr>
        </p:nvSpPr>
        <p:spPr>
          <a:xfrm>
            <a:off x="344488" y="1052736"/>
            <a:ext cx="9001000" cy="525658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None/>
            </a:pPr>
            <a:r>
              <a:rPr lang="ru-RU" sz="1800" b="1" dirty="0" smtClean="0">
                <a:solidFill>
                  <a:srgbClr val="003366"/>
                </a:solidFill>
                <a:latin typeface="Calibri" pitchFamily="34" charset="0"/>
              </a:rPr>
              <a:t>       </a:t>
            </a:r>
            <a:endParaRPr lang="ru-RU" sz="800" b="1" dirty="0" smtClean="0">
              <a:solidFill>
                <a:srgbClr val="003366"/>
              </a:solidFill>
              <a:latin typeface="Calibri" pitchFamily="34" charset="0"/>
            </a:endParaRP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Ø"/>
            </a:pPr>
            <a:r>
              <a:rPr lang="ru-RU" sz="1800" b="1" dirty="0" smtClean="0">
                <a:latin typeface="Calibri" pitchFamily="34" charset="0"/>
              </a:rPr>
              <a:t>предоставлено право </a:t>
            </a:r>
            <a:r>
              <a:rPr lang="ru-RU" sz="1800" dirty="0" smtClean="0">
                <a:latin typeface="Calibri" pitchFamily="34" charset="0"/>
              </a:rPr>
              <a:t>в ходе исполнения бюджета без изменения годового объема расходов по бюджетной программе, за исключением подпрограмм, финансируемых за счет займов, грантов, целевого трансферта из Национального фонда и целевых трансфертов, </a:t>
            </a:r>
            <a:r>
              <a:rPr lang="ru-RU" sz="1800" b="1" dirty="0" smtClean="0">
                <a:latin typeface="Calibri" pitchFamily="34" charset="0"/>
              </a:rPr>
              <a:t>перераспределять средства </a:t>
            </a:r>
            <a:r>
              <a:rPr lang="ru-RU" sz="1800" dirty="0" smtClean="0">
                <a:latin typeface="Calibri" pitchFamily="34" charset="0"/>
              </a:rPr>
              <a:t>между бюджетными подпрограммами в пределах одной бюджетной программы, и между мероприятиями одной текущей бюджетной подпрограммы бюджетной программы;</a:t>
            </a:r>
            <a:endParaRPr lang="ru-RU" sz="1800" dirty="0" smtClean="0"/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Clr>
                <a:srgbClr val="003366"/>
              </a:buClr>
              <a:buFont typeface="Wingdings" pitchFamily="2" charset="2"/>
              <a:buChar char="Ø"/>
            </a:pPr>
            <a:r>
              <a:rPr lang="ru-RU" sz="1800" b="1" dirty="0" smtClean="0">
                <a:latin typeface="Calibri" pitchFamily="34" charset="0"/>
              </a:rPr>
              <a:t>введена дисциплинарная ответственность </a:t>
            </a:r>
            <a:r>
              <a:rPr lang="ru-RU" sz="1800" dirty="0" smtClean="0">
                <a:latin typeface="Calibri" pitchFamily="34" charset="0"/>
              </a:rPr>
              <a:t>первых руководителей администраторов бюджетных программ и руководителей бюджетных программ за </a:t>
            </a:r>
            <a:r>
              <a:rPr lang="ru-RU" sz="1800" dirty="0" err="1" smtClean="0">
                <a:latin typeface="Calibri" pitchFamily="34" charset="0"/>
              </a:rPr>
              <a:t>недостижение</a:t>
            </a:r>
            <a:r>
              <a:rPr lang="ru-RU" sz="1800" dirty="0" smtClean="0">
                <a:latin typeface="Calibri" pitchFamily="34" charset="0"/>
              </a:rPr>
              <a:t> целевых индикаторов стратегических планов и программ развития территорий, конечных результатов бюджетных программ;</a:t>
            </a: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</a:rPr>
              <a:t>при формировании проекта республиканского бюджета на 2016-2018 годы </a:t>
            </a:r>
            <a:r>
              <a:rPr lang="ru-RU" sz="1800" b="1" dirty="0" smtClean="0">
                <a:latin typeface="Calibri" pitchFamily="34" charset="0"/>
              </a:rPr>
              <a:t>бюджетные программы укрупнены </a:t>
            </a:r>
            <a:r>
              <a:rPr lang="ru-RU" sz="1800" dirty="0" smtClean="0">
                <a:latin typeface="Calibri" pitchFamily="34" charset="0"/>
              </a:rPr>
              <a:t>в пределах установленной структуры бюджета; </a:t>
            </a:r>
            <a:r>
              <a:rPr lang="ru-RU" sz="1400" i="1" dirty="0" err="1" smtClean="0">
                <a:latin typeface="Calibri" pitchFamily="34" charset="0"/>
              </a:rPr>
              <a:t>Справочно</a:t>
            </a:r>
            <a:r>
              <a:rPr lang="ru-RU" sz="1400" i="1" dirty="0" smtClean="0">
                <a:latin typeface="Calibri" pitchFamily="34" charset="0"/>
              </a:rPr>
              <a:t>: </a:t>
            </a:r>
            <a:r>
              <a:rPr lang="ru-RU" sz="1600" i="1" dirty="0" smtClean="0">
                <a:latin typeface="Calibri" pitchFamily="34" charset="0"/>
              </a:rPr>
              <a:t>Количество республиканских бюджетных программ сокращено </a:t>
            </a:r>
            <a:r>
              <a:rPr lang="ru-RU" sz="1600" b="1" i="1" dirty="0" smtClean="0">
                <a:latin typeface="Calibri" pitchFamily="34" charset="0"/>
              </a:rPr>
              <a:t>с 519 до 220</a:t>
            </a:r>
            <a:r>
              <a:rPr lang="ru-RU" sz="1600" i="1" dirty="0" smtClean="0">
                <a:latin typeface="Calibri" pitchFamily="34" charset="0"/>
              </a:rPr>
              <a:t>.</a:t>
            </a: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Clr>
                <a:srgbClr val="003366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</a:rPr>
              <a:t>введена норма о выделении в отдельные бюджетные подпрограммы затрат, направленных на достижение конечного результата бюджетной программы и цели, установленной стратегическим планом или программой развития территории.</a:t>
            </a:r>
            <a:r>
              <a:rPr lang="ru-RU" sz="1800" dirty="0" smtClean="0"/>
              <a:t> </a:t>
            </a:r>
            <a:r>
              <a:rPr lang="ru-RU" sz="1800" dirty="0" smtClean="0">
                <a:latin typeface="Calibri" pitchFamily="34" charset="0"/>
              </a:rPr>
              <a:t>Мониторинг и оценка бюджетной программы осуществляется на основе показателей прямого и конечного результатов.</a:t>
            </a: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Clr>
                <a:srgbClr val="003366"/>
              </a:buClr>
              <a:buFont typeface="Wingdings" pitchFamily="2" charset="2"/>
              <a:buChar char="Ø"/>
            </a:pPr>
            <a:endParaRPr lang="ru-RU" sz="1800" dirty="0" smtClean="0">
              <a:latin typeface="Calibri" pitchFamily="34" charset="0"/>
            </a:endParaRP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Clr>
                <a:srgbClr val="003366"/>
              </a:buClr>
              <a:buFont typeface="Wingdings" pitchFamily="2" charset="2"/>
              <a:buChar char="Ø"/>
            </a:pPr>
            <a:endParaRPr lang="ru-RU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708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16496" y="260648"/>
            <a:ext cx="8928992" cy="561975"/>
          </a:xfrm>
        </p:spPr>
        <p:txBody>
          <a:bodyPr/>
          <a:lstStyle/>
          <a:p>
            <a:r>
              <a:rPr lang="ru-RU" dirty="0" smtClean="0"/>
              <a:t>Внедрен новый формат представления проекта бюджета и отчета о его исполнении с акцентом на достижение результатов</a:t>
            </a:r>
            <a:endParaRPr lang="ru-RU" dirty="0"/>
          </a:p>
        </p:txBody>
      </p:sp>
      <p:sp>
        <p:nvSpPr>
          <p:cNvPr id="24" name="Объект 23"/>
          <p:cNvSpPr>
            <a:spLocks noGrp="1"/>
          </p:cNvSpPr>
          <p:nvPr>
            <p:ph idx="1"/>
          </p:nvPr>
        </p:nvSpPr>
        <p:spPr>
          <a:xfrm>
            <a:off x="344488" y="1052736"/>
            <a:ext cx="9001000" cy="525658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None/>
            </a:pPr>
            <a:r>
              <a:rPr lang="ru-RU" sz="1800" b="1" dirty="0" smtClean="0">
                <a:solidFill>
                  <a:srgbClr val="003366"/>
                </a:solidFill>
                <a:latin typeface="Calibri" pitchFamily="34" charset="0"/>
              </a:rPr>
              <a:t>       </a:t>
            </a:r>
            <a:endParaRPr lang="ru-RU" sz="800" b="1" dirty="0" smtClean="0">
              <a:solidFill>
                <a:srgbClr val="003366"/>
              </a:solidFill>
              <a:latin typeface="Calibri" pitchFamily="34" charset="0"/>
            </a:endParaRP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Font typeface="Wingdings" pitchFamily="2" charset="2"/>
              <a:buChar char="Ø"/>
            </a:pPr>
            <a:r>
              <a:rPr lang="ru-RU" sz="2000" b="1" dirty="0" smtClean="0">
                <a:latin typeface="Calibri" pitchFamily="34" charset="0"/>
              </a:rPr>
              <a:t>Новый формат включает:</a:t>
            </a:r>
          </a:p>
          <a:p>
            <a:r>
              <a:rPr lang="ru-RU" sz="1600" dirty="0" smtClean="0"/>
              <a:t>отражение в бюджетной заявке и пояснительной записке: </a:t>
            </a:r>
            <a:r>
              <a:rPr lang="ru-RU" sz="1600" i="1" dirty="0" smtClean="0"/>
              <a:t>описания целей и планируемых целевых индикаторов стратегического плана или программы развития территории, прямых и конечных результатов работы госорганов во взаимосвязи с целевыми индикаторами и заявляемыми бюджетными расходами; </a:t>
            </a:r>
          </a:p>
          <a:p>
            <a:r>
              <a:rPr lang="ru-RU" sz="1600" i="1" dirty="0" smtClean="0"/>
              <a:t>заслушивание руководителей администраторов бюджетных программ о запланированных целевых индикаторах стратегических планов и конечных результатах бюджетных программ при рассмотрении проекта бюджета в Парламенте и в </a:t>
            </a:r>
            <a:r>
              <a:rPr lang="ru-RU" sz="1600" i="1" dirty="0" err="1" smtClean="0"/>
              <a:t>маслихате</a:t>
            </a:r>
            <a:r>
              <a:rPr lang="ru-RU" sz="1600" i="1" dirty="0" smtClean="0"/>
              <a:t>;</a:t>
            </a:r>
          </a:p>
          <a:p>
            <a:r>
              <a:rPr lang="ru-RU" sz="1600" i="1" dirty="0" smtClean="0"/>
              <a:t>отражение в годовом отчете об исполнении республиканского, местных бюджетов информации о достижении целевых индикаторов </a:t>
            </a:r>
            <a:r>
              <a:rPr lang="kk-KZ" sz="1600" i="1" dirty="0" smtClean="0"/>
              <a:t>стратегических планов госорганов, </a:t>
            </a:r>
            <a:r>
              <a:rPr lang="ru-RU" sz="1600" i="1" dirty="0" smtClean="0"/>
              <a:t>программ развития территорий, </a:t>
            </a:r>
            <a:r>
              <a:rPr lang="kk-KZ" sz="1600" i="1" dirty="0" smtClean="0"/>
              <a:t>а также </a:t>
            </a:r>
            <a:r>
              <a:rPr lang="ru-RU" sz="1600" i="1" dirty="0" smtClean="0"/>
              <a:t>показателей результатов бюджетных программ, причин их </a:t>
            </a:r>
            <a:r>
              <a:rPr lang="ru-RU" sz="1600" i="1" dirty="0" err="1" smtClean="0"/>
              <a:t>недостижения</a:t>
            </a:r>
            <a:r>
              <a:rPr lang="ru-RU" sz="1800" dirty="0" smtClean="0"/>
              <a:t>;</a:t>
            </a:r>
          </a:p>
          <a:p>
            <a:r>
              <a:rPr lang="ru-RU" sz="1600" i="1" dirty="0" smtClean="0"/>
              <a:t>заслушивание руководителей администраторов бюджетных программ</a:t>
            </a:r>
            <a:r>
              <a:rPr lang="kk-KZ" sz="1600" i="1" dirty="0" smtClean="0"/>
              <a:t>:</a:t>
            </a:r>
            <a:r>
              <a:rPr lang="ru-RU" sz="1600" i="1" dirty="0" smtClean="0"/>
              <a:t> при обсуждении годового отчета об исполнении республиканского бюджета в Парламенте</a:t>
            </a:r>
            <a:r>
              <a:rPr lang="kk-KZ" sz="1600" i="1" dirty="0" smtClean="0"/>
              <a:t> - </a:t>
            </a:r>
            <a:r>
              <a:rPr lang="ru-RU" sz="1600" i="1" dirty="0" smtClean="0"/>
              <a:t>о достижении прямых и конечных результатов бюджетных программ, при рассмотрении отчета об исполнении местного бюджета в </a:t>
            </a:r>
            <a:r>
              <a:rPr lang="ru-RU" sz="1600" i="1" dirty="0" err="1" smtClean="0"/>
              <a:t>маслихате</a:t>
            </a:r>
            <a:r>
              <a:rPr lang="kk-KZ" sz="1600" i="1" dirty="0" smtClean="0"/>
              <a:t> - </a:t>
            </a:r>
            <a:r>
              <a:rPr lang="ru-RU" sz="1600" i="1" dirty="0" smtClean="0"/>
              <a:t>о достижении целевых индикаторов программ развития территорий</a:t>
            </a:r>
            <a:r>
              <a:rPr lang="kk-KZ" sz="1600" i="1" dirty="0" smtClean="0"/>
              <a:t> и </a:t>
            </a:r>
            <a:r>
              <a:rPr lang="ru-RU" sz="1600" i="1" dirty="0" smtClean="0"/>
              <a:t>реализации </a:t>
            </a:r>
            <a:r>
              <a:rPr lang="kk-KZ" sz="1600" i="1" dirty="0" smtClean="0"/>
              <a:t>бюджетных </a:t>
            </a:r>
            <a:r>
              <a:rPr lang="ru-RU" sz="1600" i="1" dirty="0" smtClean="0"/>
              <a:t>программ</a:t>
            </a:r>
            <a:r>
              <a:rPr lang="kk-KZ" sz="1600" i="1" dirty="0" smtClean="0"/>
              <a:t>.</a:t>
            </a:r>
            <a:endParaRPr lang="ru-RU" sz="1600" i="1" dirty="0" smtClean="0"/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Clr>
                <a:srgbClr val="003366"/>
              </a:buClr>
              <a:buFont typeface="Wingdings" pitchFamily="2" charset="2"/>
              <a:buChar char="Ø"/>
            </a:pPr>
            <a:endParaRPr lang="ru-RU" sz="1800" dirty="0" smtClean="0">
              <a:latin typeface="Calibri" pitchFamily="34" charset="0"/>
            </a:endParaRP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Clr>
                <a:srgbClr val="003366"/>
              </a:buClr>
              <a:buFont typeface="Wingdings" pitchFamily="2" charset="2"/>
              <a:buChar char="Ø"/>
            </a:pPr>
            <a:endParaRPr lang="ru-RU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708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16496" y="274638"/>
            <a:ext cx="8928992" cy="561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zh-CN" dirty="0" smtClean="0">
                <a:latin typeface="Calibri" pitchFamily="34" charset="0"/>
              </a:rPr>
              <a:t>Разработка и поэтапное внедрение метода начисления при планировании бюджета </a:t>
            </a:r>
            <a:endParaRPr lang="ru-RU" altLang="zh-CN" dirty="0">
              <a:latin typeface="Calibri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37957397"/>
              </p:ext>
            </p:extLst>
          </p:nvPr>
        </p:nvGraphicFramePr>
        <p:xfrm>
          <a:off x="560512" y="1268760"/>
          <a:ext cx="8784976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696"/>
                <a:gridCol w="2520280"/>
              </a:tblGrid>
              <a:tr h="383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3366"/>
                          </a:solidFill>
                          <a:latin typeface="Calibri" pitchFamily="34" charset="0"/>
                        </a:rPr>
                        <a:t>Разработка</a:t>
                      </a:r>
                      <a:endParaRPr lang="ru-RU" sz="1600" dirty="0">
                        <a:solidFill>
                          <a:srgbClr val="003366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3366"/>
                          </a:solidFill>
                          <a:latin typeface="Calibri" pitchFamily="34" charset="0"/>
                        </a:rPr>
                        <a:t>Примечание</a:t>
                      </a:r>
                      <a:endParaRPr lang="ru-RU" sz="1600" dirty="0">
                        <a:solidFill>
                          <a:srgbClr val="003366"/>
                        </a:solidFill>
                        <a:latin typeface="Calibri" pitchFamily="34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/>
                    </a:solidFill>
                  </a:tcPr>
                </a:tc>
              </a:tr>
              <a:tr h="379286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66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600" i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Совместно с МВФ, АБР </a:t>
                      </a:r>
                      <a:r>
                        <a:rPr lang="ru-RU" sz="1600" i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ведется работа по разработке и внедрению </a:t>
                      </a: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метода начисления на стадии планирования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на основе </a:t>
                      </a:r>
                      <a:r>
                        <a:rPr lang="ru-RU" sz="1600" b="1" dirty="0" smtClean="0">
                          <a:solidFill>
                            <a:srgbClr val="003366"/>
                          </a:solidFill>
                          <a:latin typeface="Calibri" pitchFamily="34" charset="0"/>
                        </a:rPr>
                        <a:t>прогнозной консолидированной финансовой отчетности по РБ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по методу начисления</a:t>
                      </a:r>
                      <a:r>
                        <a:rPr lang="ru-RU" sz="1600" b="1" dirty="0" smtClean="0">
                          <a:solidFill>
                            <a:srgbClr val="003366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(</a:t>
                      </a:r>
                      <a:r>
                        <a:rPr lang="ru-RU" sz="1600" b="1" dirty="0" smtClean="0">
                          <a:solidFill>
                            <a:srgbClr val="003366"/>
                          </a:solidFill>
                          <a:latin typeface="Calibri" pitchFamily="34" charset="0"/>
                        </a:rPr>
                        <a:t>с 2020 года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) и представление ее в Парламент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в составе ПСЭР и отчета об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и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сполнении РБ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в качестве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справочной информации.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Прогнозная консолидированная финансовая отчетность по РБ будет включать:</a:t>
                      </a:r>
                    </a:p>
                    <a:p>
                      <a:pPr marL="358775" marR="0" indent="-17303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бухгалтерский баланс</a:t>
                      </a:r>
                    </a:p>
                    <a:p>
                      <a:pPr marL="358775" marR="0" indent="-17303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отчет о результатах деятельности</a:t>
                      </a:r>
                    </a:p>
                    <a:p>
                      <a:pPr marL="358775" marR="0" indent="-17303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отчет о движении денежных средств (прямой метод)</a:t>
                      </a:r>
                    </a:p>
                    <a:p>
                      <a:pPr marL="358775" marR="0" indent="-17303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отчет об изменениях чистых активов/капитала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600" b="1" baseline="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3038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Метод начисления на стадии планирования </a:t>
                      </a: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позволит получить полноценную картину влияния принимаемых решений не только на денежные потоки, но и активы и обязательства правительства, в том числе долгосрочного характера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75031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16496" y="260648"/>
            <a:ext cx="8928992" cy="561975"/>
          </a:xfrm>
        </p:spPr>
        <p:txBody>
          <a:bodyPr/>
          <a:lstStyle/>
          <a:p>
            <a:pPr algn="ctr"/>
            <a:r>
              <a:rPr lang="ru-RU" dirty="0" smtClean="0"/>
              <a:t>Внедрение новой системы государственного аудита</a:t>
            </a:r>
            <a:endParaRPr lang="ru-RU" dirty="0"/>
          </a:p>
        </p:txBody>
      </p:sp>
      <p:sp>
        <p:nvSpPr>
          <p:cNvPr id="24" name="Объект 23"/>
          <p:cNvSpPr>
            <a:spLocks noGrp="1"/>
          </p:cNvSpPr>
          <p:nvPr>
            <p:ph idx="1"/>
          </p:nvPr>
        </p:nvSpPr>
        <p:spPr>
          <a:xfrm>
            <a:off x="344488" y="1052736"/>
            <a:ext cx="9001000" cy="525658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None/>
            </a:pPr>
            <a:r>
              <a:rPr lang="ru-RU" sz="1800" b="1" dirty="0" smtClean="0">
                <a:solidFill>
                  <a:srgbClr val="003366"/>
                </a:solidFill>
                <a:latin typeface="Calibri" pitchFamily="34" charset="0"/>
              </a:rPr>
              <a:t>       </a:t>
            </a:r>
            <a:r>
              <a:rPr lang="kk-KZ" sz="1700" b="1" u="sng" kern="1200" dirty="0" smtClean="0">
                <a:latin typeface="Calibri" pitchFamily="34" charset="0"/>
                <a:cs typeface="+mn-cs"/>
              </a:rPr>
              <a:t>с 2016 года внедрены новые инструменты государственного аудита:</a:t>
            </a: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None/>
            </a:pPr>
            <a:endParaRPr lang="kk-KZ" sz="1100" b="1" u="sng" kern="1200" dirty="0" smtClean="0">
              <a:latin typeface="Calibri" pitchFamily="34" charset="0"/>
              <a:cs typeface="+mn-cs"/>
            </a:endParaRP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None/>
            </a:pPr>
            <a:r>
              <a:rPr lang="kk-KZ" sz="1600" kern="1200" dirty="0" smtClean="0">
                <a:latin typeface="Calibri" pitchFamily="34" charset="0"/>
                <a:cs typeface="+mn-cs"/>
              </a:rPr>
              <a:t>       </a:t>
            </a:r>
            <a:r>
              <a:rPr lang="ru-RU" sz="1600" b="1" kern="1200" dirty="0" smtClean="0">
                <a:latin typeface="Calibri" pitchFamily="34" charset="0"/>
                <a:cs typeface="+mn-cs"/>
              </a:rPr>
              <a:t>аудит финансовой отчетности </a:t>
            </a:r>
            <a:r>
              <a:rPr lang="ru-RU" sz="1600" kern="1200" dirty="0" smtClean="0">
                <a:latin typeface="Calibri" pitchFamily="34" charset="0"/>
                <a:cs typeface="+mn-cs"/>
              </a:rPr>
              <a:t>– оценка достоверности, обоснованности финансовой отчетности, бухучета и финансового состояния объекта </a:t>
            </a:r>
            <a:r>
              <a:rPr lang="ru-RU" sz="1600" kern="1200" dirty="0" err="1" smtClean="0">
                <a:latin typeface="Calibri" pitchFamily="34" charset="0"/>
                <a:cs typeface="+mn-cs"/>
              </a:rPr>
              <a:t>госаудита</a:t>
            </a:r>
            <a:r>
              <a:rPr lang="ru-RU" sz="1600" kern="1200" dirty="0" smtClean="0">
                <a:latin typeface="Calibri" pitchFamily="34" charset="0"/>
                <a:cs typeface="+mn-cs"/>
              </a:rPr>
              <a:t>;</a:t>
            </a: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None/>
            </a:pPr>
            <a:r>
              <a:rPr lang="ru-RU" sz="1600" kern="1200" dirty="0" smtClean="0">
                <a:latin typeface="Calibri" pitchFamily="34" charset="0"/>
                <a:cs typeface="+mn-cs"/>
              </a:rPr>
              <a:t>  </a:t>
            </a:r>
            <a:r>
              <a:rPr lang="ru-RU" sz="1600" b="1" kern="1200" dirty="0" smtClean="0">
                <a:latin typeface="Calibri" pitchFamily="34" charset="0"/>
                <a:cs typeface="+mn-cs"/>
              </a:rPr>
              <a:t>аудит эффективности </a:t>
            </a:r>
            <a:r>
              <a:rPr lang="ru-RU" sz="1600" kern="1200" dirty="0" smtClean="0">
                <a:latin typeface="Calibri" pitchFamily="34" charset="0"/>
                <a:cs typeface="+mn-cs"/>
              </a:rPr>
              <a:t>– оценка и анализ деятельности объекта </a:t>
            </a:r>
            <a:r>
              <a:rPr lang="ru-RU" sz="1600" kern="1200" dirty="0" err="1" smtClean="0">
                <a:latin typeface="Calibri" pitchFamily="34" charset="0"/>
                <a:cs typeface="+mn-cs"/>
              </a:rPr>
              <a:t>госаудита</a:t>
            </a:r>
            <a:r>
              <a:rPr lang="ru-RU" sz="1600" kern="1200" dirty="0" smtClean="0">
                <a:latin typeface="Calibri" pitchFamily="34" charset="0"/>
                <a:cs typeface="+mn-cs"/>
              </a:rPr>
              <a:t> на предмет эффективности, экономичности, продуктивности и результативности;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kern="1200" dirty="0" smtClean="0">
                <a:latin typeface="Calibri" pitchFamily="34" charset="0"/>
                <a:cs typeface="+mn-cs"/>
              </a:rPr>
              <a:t>      </a:t>
            </a:r>
            <a:r>
              <a:rPr lang="ru-RU" sz="1600" b="1" kern="1200" dirty="0" smtClean="0">
                <a:latin typeface="Calibri" pitchFamily="34" charset="0"/>
                <a:cs typeface="+mn-cs"/>
              </a:rPr>
              <a:t>аудит соответствия </a:t>
            </a:r>
            <a:r>
              <a:rPr lang="ru-RU" sz="1600" kern="1200" dirty="0" smtClean="0">
                <a:latin typeface="Calibri" pitchFamily="34" charset="0"/>
                <a:cs typeface="+mn-cs"/>
              </a:rPr>
              <a:t>– оценка, проверка соблюдения объектом </a:t>
            </a:r>
            <a:r>
              <a:rPr lang="ru-RU" sz="1600" kern="1200" dirty="0" err="1" smtClean="0">
                <a:latin typeface="Calibri" pitchFamily="34" charset="0"/>
                <a:cs typeface="+mn-cs"/>
              </a:rPr>
              <a:t>госаудита</a:t>
            </a:r>
            <a:r>
              <a:rPr lang="ru-RU" sz="1600" kern="1200" dirty="0" smtClean="0">
                <a:latin typeface="Calibri" pitchFamily="34" charset="0"/>
                <a:cs typeface="+mn-cs"/>
              </a:rPr>
              <a:t> норм законодательства Республики Казахстан, а также актов субъектов </a:t>
            </a:r>
            <a:r>
              <a:rPr lang="ru-RU" sz="1600" kern="1200" dirty="0" err="1" smtClean="0">
                <a:latin typeface="Calibri" pitchFamily="34" charset="0"/>
                <a:cs typeface="+mn-cs"/>
              </a:rPr>
              <a:t>квазигосударственного</a:t>
            </a:r>
            <a:r>
              <a:rPr lang="ru-RU" sz="1600" kern="1200" dirty="0" smtClean="0">
                <a:latin typeface="Calibri" pitchFamily="34" charset="0"/>
                <a:cs typeface="+mn-cs"/>
              </a:rPr>
              <a:t> сектора, принятых для их реализации.</a:t>
            </a: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None/>
            </a:pPr>
            <a:r>
              <a:rPr lang="ru-RU" sz="1600" kern="1200" dirty="0" smtClean="0">
                <a:latin typeface="Calibri" pitchFamily="34" charset="0"/>
                <a:cs typeface="+mn-cs"/>
              </a:rPr>
              <a:t>       </a:t>
            </a:r>
            <a:r>
              <a:rPr lang="ru-RU" sz="1600" b="1" kern="1200" dirty="0" smtClean="0">
                <a:latin typeface="Calibri" pitchFamily="34" charset="0"/>
                <a:cs typeface="+mn-cs"/>
              </a:rPr>
              <a:t>Цель государственного аудита </a:t>
            </a:r>
            <a:r>
              <a:rPr lang="ru-RU" sz="1600" kern="1200" dirty="0" smtClean="0">
                <a:latin typeface="Calibri" pitchFamily="34" charset="0"/>
                <a:cs typeface="+mn-cs"/>
              </a:rPr>
              <a:t>- повышение эффективности управления и использования бюджетных средств, активов государства и субъектов </a:t>
            </a:r>
            <a:r>
              <a:rPr lang="ru-RU" sz="1600" kern="1200" dirty="0" err="1" smtClean="0">
                <a:latin typeface="Calibri" pitchFamily="34" charset="0"/>
                <a:cs typeface="+mn-cs"/>
              </a:rPr>
              <a:t>квазигосударственного</a:t>
            </a:r>
            <a:r>
              <a:rPr lang="ru-RU" sz="1600" kern="1200" dirty="0" smtClean="0">
                <a:latin typeface="Calibri" pitchFamily="34" charset="0"/>
                <a:cs typeface="+mn-cs"/>
              </a:rPr>
              <a:t> сектора.</a:t>
            </a: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None/>
            </a:pPr>
            <a:r>
              <a:rPr lang="ru-RU" sz="1600" kern="1200" dirty="0" smtClean="0">
                <a:latin typeface="Calibri" pitchFamily="34" charset="0"/>
                <a:cs typeface="+mn-cs"/>
              </a:rPr>
              <a:t>        Усилена экспертно-аналитической деятельность с основным акцентом на эффективности осваиваемых средств. Путем четкого разделения функций между проверяющими органами исключено дублирование</a:t>
            </a:r>
            <a:r>
              <a:rPr lang="ru-RU" sz="1600" kern="1200" dirty="0" smtClean="0">
                <a:latin typeface="Calibri" pitchFamily="34" charset="0"/>
              </a:rPr>
              <a:t> между ними</a:t>
            </a:r>
            <a:r>
              <a:rPr lang="ru-RU" sz="1600" kern="1200" dirty="0" smtClean="0">
                <a:latin typeface="Calibri" pitchFamily="34" charset="0"/>
                <a:cs typeface="+mn-cs"/>
              </a:rPr>
              <a:t>. </a:t>
            </a: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None/>
            </a:pPr>
            <a:r>
              <a:rPr lang="ru-RU" sz="1600" kern="1200" dirty="0" smtClean="0">
                <a:latin typeface="Calibri" pitchFamily="34" charset="0"/>
                <a:cs typeface="+mn-cs"/>
              </a:rPr>
              <a:t>        При этом усилена роль Счетного комитета по контролю за исполнением республиканского бюджета и потенциал Служб внутреннего аудита центральных государственных и местных исполнительных органов.</a:t>
            </a: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None/>
            </a:pPr>
            <a:r>
              <a:rPr lang="ru-RU" sz="1600" kern="1200" dirty="0" smtClean="0">
                <a:latin typeface="Calibri" pitchFamily="34" charset="0"/>
                <a:cs typeface="+mn-cs"/>
              </a:rPr>
              <a:t>        Внедрен </a:t>
            </a:r>
            <a:r>
              <a:rPr lang="kk-KZ" sz="1600" kern="1200" dirty="0" smtClean="0">
                <a:latin typeface="Calibri" pitchFamily="34" charset="0"/>
                <a:cs typeface="+mn-cs"/>
              </a:rPr>
              <a:t>новый инструмент превентивности – </a:t>
            </a:r>
            <a:r>
              <a:rPr lang="kk-KZ" sz="1600" b="1" kern="1200" dirty="0" smtClean="0">
                <a:latin typeface="Calibri" pitchFamily="34" charset="0"/>
                <a:cs typeface="+mn-cs"/>
              </a:rPr>
              <a:t>камеральный контроль</a:t>
            </a:r>
            <a:r>
              <a:rPr lang="kk-KZ" sz="1600" kern="1200" dirty="0" smtClean="0">
                <a:latin typeface="Calibri" pitchFamily="34" charset="0"/>
                <a:cs typeface="+mn-cs"/>
              </a:rPr>
              <a:t>.</a:t>
            </a: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None/>
            </a:pPr>
            <a:r>
              <a:rPr lang="kk-KZ" sz="1600" kern="1200" dirty="0" smtClean="0">
                <a:latin typeface="Calibri" pitchFamily="34" charset="0"/>
                <a:cs typeface="+mn-cs"/>
              </a:rPr>
              <a:t>        </a:t>
            </a:r>
            <a:r>
              <a:rPr lang="ru-RU" sz="1600" b="1" kern="1200" dirty="0" smtClean="0">
                <a:latin typeface="Calibri" pitchFamily="34" charset="0"/>
                <a:cs typeface="+mn-cs"/>
              </a:rPr>
              <a:t>Цель камерального контроля </a:t>
            </a:r>
            <a:r>
              <a:rPr lang="ru-RU" sz="1600" kern="1200" dirty="0" smtClean="0">
                <a:latin typeface="Calibri" pitchFamily="34" charset="0"/>
                <a:cs typeface="+mn-cs"/>
              </a:rPr>
              <a:t>- своевременное пресечение и недопущение нарушений, предоставление объекту </a:t>
            </a:r>
            <a:r>
              <a:rPr lang="ru-RU" sz="1600" kern="1200" dirty="0" err="1" smtClean="0">
                <a:latin typeface="Calibri" pitchFamily="34" charset="0"/>
                <a:cs typeface="+mn-cs"/>
              </a:rPr>
              <a:t>госаудита</a:t>
            </a:r>
            <a:r>
              <a:rPr lang="ru-RU" sz="1600" kern="1200" dirty="0" smtClean="0">
                <a:latin typeface="Calibri" pitchFamily="34" charset="0"/>
                <a:cs typeface="+mn-cs"/>
              </a:rPr>
              <a:t> права самостоятельного устранения нарушений, выявленных по результатам камерального контроля, и снижение административной нагрузки на объекты </a:t>
            </a:r>
            <a:r>
              <a:rPr lang="ru-RU" sz="1600" kern="1200" dirty="0" err="1" smtClean="0">
                <a:latin typeface="Calibri" pitchFamily="34" charset="0"/>
                <a:cs typeface="+mn-cs"/>
              </a:rPr>
              <a:t>госаудита</a:t>
            </a:r>
            <a:r>
              <a:rPr lang="ru-RU" sz="1600" kern="1200" dirty="0" smtClean="0">
                <a:latin typeface="Calibri" pitchFamily="34" charset="0"/>
                <a:cs typeface="+mn-cs"/>
              </a:rPr>
              <a:t>.</a:t>
            </a: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None/>
            </a:pPr>
            <a:endParaRPr lang="ru-RU" sz="1600" kern="1200" dirty="0" smtClean="0">
              <a:latin typeface="Calibri" pitchFamily="34" charset="0"/>
              <a:cs typeface="+mn-cs"/>
            </a:endParaRPr>
          </a:p>
          <a:p>
            <a:pPr marL="358775" indent="-358775" algn="just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Clr>
                <a:srgbClr val="003366"/>
              </a:buClr>
              <a:buFont typeface="Wingdings" pitchFamily="2" charset="2"/>
              <a:buChar char="Ø"/>
            </a:pPr>
            <a:endParaRPr lang="ru-RU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708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16496" y="274638"/>
            <a:ext cx="8928992" cy="561975"/>
          </a:xfrm>
        </p:spPr>
        <p:txBody>
          <a:bodyPr/>
          <a:lstStyle/>
          <a:p>
            <a:r>
              <a:rPr lang="ru-RU" altLang="zh-CN" dirty="0" smtClean="0">
                <a:latin typeface="Calibri" pitchFamily="34" charset="0"/>
              </a:rPr>
              <a:t>Основные концептуальные новшества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4" name="Объект 23"/>
          <p:cNvSpPr>
            <a:spLocks noGrp="1"/>
          </p:cNvSpPr>
          <p:nvPr>
            <p:ph idx="1"/>
          </p:nvPr>
        </p:nvSpPr>
        <p:spPr>
          <a:xfrm>
            <a:off x="560512" y="1124744"/>
            <a:ext cx="8784976" cy="504056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>
              <a:buAutoNum type="arabicPeriod"/>
            </a:pPr>
            <a:r>
              <a:rPr lang="ru-RU" sz="1600" b="1" dirty="0" smtClean="0">
                <a:latin typeface="Calibri" pitchFamily="34" charset="0"/>
              </a:rPr>
              <a:t>предоставить право </a:t>
            </a:r>
            <a:r>
              <a:rPr lang="ru-RU" sz="1600" dirty="0" smtClean="0">
                <a:latin typeface="Calibri" pitchFamily="34" charset="0"/>
              </a:rPr>
              <a:t>администраторам бюджетных программ перераспределять средства в ходе исполнения бюджета без изменения годового объема расходов по бюджетной программе при условии сохранения запланированных показателей конечных результатов - </a:t>
            </a:r>
            <a:r>
              <a:rPr lang="ru-RU" sz="1600" b="1" dirty="0" smtClean="0">
                <a:latin typeface="Calibri" pitchFamily="34" charset="0"/>
              </a:rPr>
              <a:t>самостоятельно</a:t>
            </a:r>
            <a:r>
              <a:rPr lang="ru-RU" sz="1600" dirty="0" smtClean="0">
                <a:latin typeface="Calibri" pitchFamily="34" charset="0"/>
              </a:rPr>
              <a:t>.  </a:t>
            </a:r>
            <a:r>
              <a:rPr lang="ru-RU" sz="1600" i="1" dirty="0" smtClean="0">
                <a:latin typeface="Calibri" pitchFamily="34" charset="0"/>
              </a:rPr>
              <a:t>При этом - не допускать перераспределение средств с бюджетной программы/подпрограммы развития на текущие бюджетные программы/подпрограммы, а также на новые бюджетные инвестиционные проекты;</a:t>
            </a:r>
          </a:p>
          <a:p>
            <a:pPr algn="just">
              <a:buAutoNum type="arabicPeriod" startAt="2"/>
            </a:pPr>
            <a:r>
              <a:rPr lang="kk-KZ" sz="1600" b="1" dirty="0" smtClean="0">
                <a:latin typeface="Calibri" pitchFamily="34" charset="0"/>
              </a:rPr>
              <a:t>проводить</a:t>
            </a:r>
            <a:r>
              <a:rPr lang="ru-RU" sz="1600" b="1" dirty="0" smtClean="0">
                <a:latin typeface="Calibri" pitchFamily="34" charset="0"/>
              </a:rPr>
              <a:t> перераспределение средств между различными администраторами бюджетных программ</a:t>
            </a:r>
            <a:r>
              <a:rPr lang="ru-RU" sz="1600" dirty="0" smtClean="0">
                <a:latin typeface="Calibri" pitchFamily="34" charset="0"/>
              </a:rPr>
              <a:t> с неэффективных программ на программы, обеспечивающие реализацию задач третьего приоритета «Макроэкономическая стабильность</a:t>
            </a:r>
            <a:r>
              <a:rPr lang="kk-KZ" sz="1600" dirty="0" smtClean="0">
                <a:latin typeface="Calibri" pitchFamily="34" charset="0"/>
              </a:rPr>
              <a:t>»</a:t>
            </a:r>
            <a:r>
              <a:rPr lang="ru-RU" sz="1600" dirty="0" smtClean="0">
                <a:latin typeface="Calibri" pitchFamily="34" charset="0"/>
              </a:rPr>
              <a:t> путем корректировки соответствующего бюджета;</a:t>
            </a:r>
          </a:p>
          <a:p>
            <a:pPr algn="just">
              <a:buAutoNum type="arabicPeriod" startAt="2"/>
            </a:pPr>
            <a:r>
              <a:rPr lang="ru-RU" sz="1600" b="1" dirty="0" smtClean="0">
                <a:latin typeface="Calibri" pitchFamily="34" charset="0"/>
              </a:rPr>
              <a:t>установить </a:t>
            </a:r>
            <a:r>
              <a:rPr lang="ru-RU" sz="1600" dirty="0" smtClean="0">
                <a:latin typeface="Calibri" pitchFamily="34" charset="0"/>
              </a:rPr>
              <a:t> </a:t>
            </a:r>
            <a:r>
              <a:rPr lang="ru-RU" sz="1600" b="1" dirty="0" smtClean="0">
                <a:latin typeface="Calibri" pitchFamily="34" charset="0"/>
              </a:rPr>
              <a:t>общий объем резерва Правительства Республики Казахстан в размере 2%</a:t>
            </a:r>
            <a:r>
              <a:rPr lang="ru-RU" sz="1600" dirty="0" smtClean="0">
                <a:latin typeface="Calibri" pitchFamily="34" charset="0"/>
              </a:rPr>
              <a:t>, </a:t>
            </a:r>
            <a:r>
              <a:rPr lang="ru-RU" sz="1600" i="1" dirty="0" smtClean="0">
                <a:latin typeface="Calibri" pitchFamily="34" charset="0"/>
              </a:rPr>
              <a:t>за исключением специального резерва</a:t>
            </a:r>
            <a:r>
              <a:rPr lang="ru-RU" sz="1600" dirty="0" smtClean="0">
                <a:latin typeface="Calibri" pitchFamily="34" charset="0"/>
              </a:rPr>
              <a:t>, а также определить ответственность первых руководителей АБП по эффективному использованию средств и за несвоевременный возврат неиспользованных средств резерва Правительства Республики Казахстан или местного исполнительного органа; </a:t>
            </a:r>
          </a:p>
          <a:p>
            <a:pPr algn="just">
              <a:buAutoNum type="arabicPeriod" startAt="2"/>
            </a:pPr>
            <a:r>
              <a:rPr lang="ru-RU" sz="1600" b="1" dirty="0" smtClean="0">
                <a:latin typeface="Calibri" pitchFamily="34" charset="0"/>
              </a:rPr>
              <a:t>расширить источники поступлений в </a:t>
            </a:r>
            <a:r>
              <a:rPr lang="ru-RU" sz="1600" b="1" dirty="0" err="1" smtClean="0">
                <a:latin typeface="Calibri" pitchFamily="34" charset="0"/>
              </a:rPr>
              <a:t>Нацфонд</a:t>
            </a:r>
            <a:r>
              <a:rPr lang="ru-RU" sz="1600" b="1" dirty="0" smtClean="0">
                <a:latin typeface="Calibri" pitchFamily="34" charset="0"/>
              </a:rPr>
              <a:t> </a:t>
            </a:r>
            <a:r>
              <a:rPr lang="ru-RU" sz="1600" dirty="0" smtClean="0">
                <a:latin typeface="Calibri" pitchFamily="34" charset="0"/>
              </a:rPr>
              <a:t>путем включения в них поступлений от приватизации, а также дополнить поступлениями от возврата части неиспользованных средств, привлеченных в республиканский бюджет в виде целевого и гарантированного трансфертов;</a:t>
            </a:r>
          </a:p>
          <a:p>
            <a:pPr marL="457200" indent="-457200" algn="just">
              <a:spcBef>
                <a:spcPts val="0"/>
              </a:spcBef>
              <a:spcAft>
                <a:spcPts val="1800"/>
              </a:spcAft>
              <a:buNone/>
            </a:pPr>
            <a:endParaRPr lang="ru-RU" altLang="zh-CN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708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16496" y="274638"/>
            <a:ext cx="8928992" cy="561975"/>
          </a:xfrm>
        </p:spPr>
        <p:txBody>
          <a:bodyPr/>
          <a:lstStyle/>
          <a:p>
            <a:r>
              <a:rPr lang="ru-RU" altLang="zh-CN" dirty="0" smtClean="0">
                <a:latin typeface="Calibri" pitchFamily="34" charset="0"/>
              </a:rPr>
              <a:t>Основные концептуальные новшества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4" name="Объект 23"/>
          <p:cNvSpPr>
            <a:spLocks noGrp="1"/>
          </p:cNvSpPr>
          <p:nvPr>
            <p:ph idx="1"/>
          </p:nvPr>
        </p:nvSpPr>
        <p:spPr>
          <a:xfrm>
            <a:off x="560512" y="1124744"/>
            <a:ext cx="8784976" cy="504056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>
              <a:buNone/>
            </a:pPr>
            <a:r>
              <a:rPr lang="ru-RU" sz="1600" b="1" dirty="0" smtClean="0">
                <a:latin typeface="Calibri" pitchFamily="34" charset="0"/>
              </a:rPr>
              <a:t>5. исключить разработку</a:t>
            </a:r>
            <a:r>
              <a:rPr lang="ru-RU" sz="1600" dirty="0" smtClean="0">
                <a:latin typeface="Calibri" pitchFamily="34" charset="0"/>
              </a:rPr>
              <a:t> постановления Правительства Республики Казахстан и местных исполнительных органов о реализации закона о республиканском бюджете и решений </a:t>
            </a:r>
            <a:r>
              <a:rPr lang="ru-RU" sz="1600" dirty="0" err="1" smtClean="0">
                <a:latin typeface="Calibri" pitchFamily="34" charset="0"/>
              </a:rPr>
              <a:t>маслихатов</a:t>
            </a:r>
            <a:r>
              <a:rPr lang="ru-RU" sz="1600" dirty="0" smtClean="0">
                <a:latin typeface="Calibri" pitchFamily="34" charset="0"/>
              </a:rPr>
              <a:t> о местных бюджетах, а также о корректировке бюджетов, </a:t>
            </a:r>
            <a:r>
              <a:rPr lang="ru-RU" sz="1600" b="1" dirty="0" smtClean="0">
                <a:latin typeface="Calibri" pitchFamily="34" charset="0"/>
              </a:rPr>
              <a:t>закрепив компетенцию по утверждению нормативного правового акта</a:t>
            </a:r>
            <a:r>
              <a:rPr lang="ru-RU" sz="1600" dirty="0" smtClean="0">
                <a:latin typeface="Calibri" pitchFamily="34" charset="0"/>
              </a:rPr>
              <a:t> – за центральным уполномоченным органам по бюджетному планированию по согласованию с центральным уполномоченным органом по государственному планированию и за местным уполномоченным органом по государственному планированию соответственно;</a:t>
            </a:r>
          </a:p>
          <a:p>
            <a:pPr algn="just">
              <a:buNone/>
            </a:pPr>
            <a:r>
              <a:rPr lang="ru-RU" sz="1600" b="1" dirty="0" smtClean="0">
                <a:latin typeface="Calibri" pitchFamily="34" charset="0"/>
              </a:rPr>
              <a:t>6.    предусмотреть лимит по текущим </a:t>
            </a:r>
            <a:r>
              <a:rPr lang="ru-RU" sz="1600" dirty="0" smtClean="0">
                <a:latin typeface="Calibri" pitchFamily="34" charset="0"/>
              </a:rPr>
              <a:t>административным расходам государственных органов;</a:t>
            </a:r>
          </a:p>
          <a:p>
            <a:pPr algn="just">
              <a:buNone/>
            </a:pPr>
            <a:r>
              <a:rPr lang="ru-RU" sz="1600" b="1" dirty="0" smtClean="0">
                <a:latin typeface="Calibri" pitchFamily="34" charset="0"/>
              </a:rPr>
              <a:t>7.  осуществлять регистрацию договоров ГЧП и концессии на республиканском уровне </a:t>
            </a:r>
            <a:r>
              <a:rPr lang="ru-RU" sz="1600" dirty="0" smtClean="0">
                <a:latin typeface="Calibri" pitchFamily="34" charset="0"/>
              </a:rPr>
              <a:t>- в центральном уполномоченном органе по исполнению бюджета согласно постановлению Правительства РК о принятии государственных обязательств;  </a:t>
            </a:r>
            <a:r>
              <a:rPr lang="ru-RU" sz="1600" b="1" dirty="0" smtClean="0">
                <a:latin typeface="Calibri" pitchFamily="34" charset="0"/>
              </a:rPr>
              <a:t>на местном уровне </a:t>
            </a:r>
            <a:r>
              <a:rPr lang="ru-RU" sz="1600" dirty="0" smtClean="0">
                <a:latin typeface="Calibri" pitchFamily="34" charset="0"/>
              </a:rPr>
              <a:t>- в местных уполномоченных органах по исполнению бюджета согласно решению </a:t>
            </a:r>
            <a:r>
              <a:rPr lang="ru-RU" sz="1600" dirty="0" err="1" smtClean="0">
                <a:latin typeface="Calibri" pitchFamily="34" charset="0"/>
              </a:rPr>
              <a:t>маслихата</a:t>
            </a:r>
            <a:r>
              <a:rPr lang="ru-RU" sz="1600" dirty="0" smtClean="0">
                <a:latin typeface="Calibri" pitchFamily="34" charset="0"/>
              </a:rPr>
              <a:t>, в подтверждение факта регистрации договора - предоставление свидетельства о регистрации ;</a:t>
            </a:r>
          </a:p>
          <a:p>
            <a:pPr algn="just">
              <a:buNone/>
            </a:pPr>
            <a:r>
              <a:rPr lang="ru-RU" sz="1600" b="1" dirty="0" smtClean="0">
                <a:latin typeface="Calibri" pitchFamily="34" charset="0"/>
              </a:rPr>
              <a:t>8.</a:t>
            </a:r>
            <a:r>
              <a:rPr lang="ru-RU" sz="1600" dirty="0" smtClean="0">
                <a:latin typeface="Calibri" pitchFamily="34" charset="0"/>
              </a:rPr>
              <a:t>  </a:t>
            </a:r>
            <a:r>
              <a:rPr lang="ru-RU" sz="1600" b="1" dirty="0" smtClean="0">
                <a:latin typeface="Calibri" pitchFamily="34" charset="0"/>
              </a:rPr>
              <a:t>расширить источники поступлений в </a:t>
            </a:r>
            <a:r>
              <a:rPr lang="ru-RU" sz="1600" b="1" dirty="0" err="1" smtClean="0">
                <a:latin typeface="Calibri" pitchFamily="34" charset="0"/>
              </a:rPr>
              <a:t>Нацфонд</a:t>
            </a:r>
            <a:r>
              <a:rPr lang="ru-RU" sz="1600" b="1" dirty="0" smtClean="0">
                <a:latin typeface="Calibri" pitchFamily="34" charset="0"/>
              </a:rPr>
              <a:t> </a:t>
            </a:r>
            <a:r>
              <a:rPr lang="ru-RU" sz="1600" dirty="0" smtClean="0">
                <a:latin typeface="Calibri" pitchFamily="34" charset="0"/>
              </a:rPr>
              <a:t>путем включения в них поступлений от приватизации, а также дополнить поступлениями от возврата части неиспользованных средств, привлеченных в республиканский бюджет в виде целевого и гарантированного трансфертов.</a:t>
            </a:r>
          </a:p>
          <a:p>
            <a:pPr marL="457200" indent="-457200" algn="just">
              <a:spcBef>
                <a:spcPts val="0"/>
              </a:spcBef>
              <a:spcAft>
                <a:spcPts val="1800"/>
              </a:spcAft>
              <a:buNone/>
            </a:pPr>
            <a:endParaRPr lang="ru-RU" altLang="zh-CN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708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22937</TotalTime>
  <Words>862</Words>
  <Application>Microsoft Office PowerPoint</Application>
  <PresentationFormat>Лист A4 (210x297 мм)</PresentationFormat>
  <Paragraphs>47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4_Оформление по умолчанию</vt:lpstr>
      <vt:lpstr>К докладу по теме «О ходе реализации Закона Республики Казахстан «О внесении изменений и дополнений в некоторые законодательные акты Республики Казахстан по вопросам совершенствования бюджетного законодательства» (шаги 91, 92, 93)</vt:lpstr>
      <vt:lpstr>Расширение самостоятельности и усиления ответственности государственных органов за достижение целевых индикаторов:</vt:lpstr>
      <vt:lpstr>Внедрен новый формат представления проекта бюджета и отчета о его исполнении с акцентом на достижение результатов</vt:lpstr>
      <vt:lpstr>Разработка и поэтапное внедрение метода начисления при планировании бюджета </vt:lpstr>
      <vt:lpstr>Внедрение новой системы государственного аудита</vt:lpstr>
      <vt:lpstr>Основные концептуальные новшества</vt:lpstr>
      <vt:lpstr>Основные концептуальные новшества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User</cp:lastModifiedBy>
  <cp:revision>4011</cp:revision>
  <cp:lastPrinted>2016-03-26T08:04:13Z</cp:lastPrinted>
  <dcterms:created xsi:type="dcterms:W3CDTF">2008-11-13T12:29:55Z</dcterms:created>
  <dcterms:modified xsi:type="dcterms:W3CDTF">2017-03-29T11:08:15Z</dcterms:modified>
</cp:coreProperties>
</file>