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1811" r:id="rId3"/>
    <p:sldId id="1805" r:id="rId4"/>
    <p:sldId id="1824" r:id="rId5"/>
    <p:sldId id="1808" r:id="rId6"/>
    <p:sldId id="1817" r:id="rId7"/>
    <p:sldId id="9283" r:id="rId8"/>
    <p:sldId id="1822" r:id="rId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66718E"/>
    <a:srgbClr val="BFBFBF"/>
    <a:srgbClr val="9FD6FF"/>
    <a:srgbClr val="F7D7E3"/>
    <a:srgbClr val="D9D9D9"/>
    <a:srgbClr val="D09772"/>
    <a:srgbClr val="A7D971"/>
    <a:srgbClr val="CAE8AA"/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0643" autoAdjust="0"/>
  </p:normalViewPr>
  <p:slideViewPr>
    <p:cSldViewPr snapToGrid="0">
      <p:cViewPr varScale="1">
        <p:scale>
          <a:sx n="109" d="100"/>
          <a:sy n="109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0F9BB-CB4D-497D-9632-A85740E0105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E00A4-B67A-46DA-8CDF-2EF0AC5B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2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00A4-B67A-46DA-8CDF-2EF0AC5B8B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00A4-B67A-46DA-8CDF-2EF0AC5B8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4733" y="5193543"/>
            <a:ext cx="5397857" cy="4249260"/>
          </a:xfrm>
          <a:prstGeom prst="rect">
            <a:avLst/>
          </a:prstGeom>
        </p:spPr>
        <p:txBody>
          <a:bodyPr spcFirstLastPara="1" wrap="square" lIns="92993" tIns="46484" rIns="92993" bIns="4648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938" y="1349375"/>
            <a:ext cx="6477000" cy="364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240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7DDA0-3F16-326F-47A3-66D91AF7C9B6}"/>
              </a:ext>
            </a:extLst>
          </p:cNvPr>
          <p:cNvSpPr/>
          <p:nvPr userDrawn="1"/>
        </p:nvSpPr>
        <p:spPr>
          <a:xfrm>
            <a:off x="-3" y="0"/>
            <a:ext cx="735937" cy="6858000"/>
          </a:xfrm>
          <a:prstGeom prst="rect">
            <a:avLst/>
          </a:prstGeom>
          <a:solidFill>
            <a:srgbClr val="02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064B98-D895-F748-ED60-98BC9C9E3CD6}"/>
              </a:ext>
            </a:extLst>
          </p:cNvPr>
          <p:cNvGrpSpPr/>
          <p:nvPr userDrawn="1"/>
        </p:nvGrpSpPr>
        <p:grpSpPr>
          <a:xfrm>
            <a:off x="322247" y="1511989"/>
            <a:ext cx="45721" cy="3787049"/>
            <a:chOff x="523570" y="3543530"/>
            <a:chExt cx="45722" cy="4572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8F1793-E9E8-909C-14B0-EB05E6270D22}"/>
                </a:ext>
              </a:extLst>
            </p:cNvPr>
            <p:cNvSpPr/>
            <p:nvPr/>
          </p:nvSpPr>
          <p:spPr>
            <a:xfrm>
              <a:off x="523572" y="3543530"/>
              <a:ext cx="4572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4BF844-8995-214A-53D7-086E14DAE72F}"/>
                </a:ext>
              </a:extLst>
            </p:cNvPr>
            <p:cNvSpPr/>
            <p:nvPr/>
          </p:nvSpPr>
          <p:spPr>
            <a:xfrm>
              <a:off x="523570" y="5829530"/>
              <a:ext cx="45720" cy="228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916EB57B-DCC7-CEB7-0569-8DC7DBE37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6293818"/>
            <a:ext cx="398113" cy="398113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B23B000-F8CA-7B13-EDC3-E2675D39E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При поддержке Азиатского Банка Развития и Корейского фонда</a:t>
            </a:r>
            <a:r>
              <a:rPr lang="en-US"/>
              <a:t> EAKPF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799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0F759-C4D1-9E41-A193-ACD54BE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066F0EB-60E4-A34B-AD6C-7AB535F2BD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1836393"/>
            <a:ext cx="11398252" cy="4355936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00000"/>
              <a:buFont typeface="+mj-lt"/>
              <a:buAutoNum type="arabicPeriod"/>
              <a:defRPr sz="1500"/>
            </a:lvl1pPr>
            <a:lvl2pPr marL="357187" indent="0">
              <a:buClr>
                <a:schemeClr val="accent2"/>
              </a:buClr>
              <a:buFont typeface="+mj-lt"/>
              <a:buNone/>
              <a:defRPr sz="1500"/>
            </a:lvl2pPr>
            <a:lvl3pPr marL="1058862" indent="-342900">
              <a:buFont typeface="+mj-lt"/>
              <a:buAutoNum type="arabicPeriod"/>
              <a:defRPr sz="1400"/>
            </a:lvl3pPr>
            <a:lvl4pPr marL="1284287" indent="-342900">
              <a:buFont typeface="+mj-lt"/>
              <a:buAutoNum type="arabicPeriod"/>
              <a:defRPr sz="1300"/>
            </a:lvl4pPr>
            <a:lvl5pPr marL="13843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2AD85-5D09-1392-6DAA-752B294D343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ru-RU"/>
              <a:t>При поддержке Азиатского Банка Развития и Корейского фонда</a:t>
            </a:r>
            <a:r>
              <a:rPr lang="en-US"/>
              <a:t> EAKPF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784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нец">
  <p:cSld name="1_Конец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3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10" Type="http://schemas.openxmlformats.org/officeDocument/2006/relationships/image" Target="../media/image5.svg"/><Relationship Id="rId4" Type="http://schemas.openxmlformats.org/officeDocument/2006/relationships/theme" Target="../theme/theme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CBA33-EF09-4481-8F6F-8CF7CB8D74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lide Number Placeholder 24">
            <a:extLst>
              <a:ext uri="{FF2B5EF4-FFF2-40B4-BE49-F238E27FC236}">
                <a16:creationId xmlns:a16="http://schemas.microsoft.com/office/drawing/2014/main" id="{FC3DA2D2-9FE3-2066-8594-398D92631980}"/>
              </a:ext>
            </a:extLst>
          </p:cNvPr>
          <p:cNvSpPr txBox="1">
            <a:spLocks/>
          </p:cNvSpPr>
          <p:nvPr userDrawn="1"/>
        </p:nvSpPr>
        <p:spPr>
          <a:xfrm>
            <a:off x="11271739" y="3199545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14DE89-926F-4D63-B3C3-0726D9B57BB7}"/>
              </a:ext>
            </a:extLst>
          </p:cNvPr>
          <p:cNvSpPr/>
          <p:nvPr userDrawn="1"/>
        </p:nvSpPr>
        <p:spPr>
          <a:xfrm>
            <a:off x="-3" y="0"/>
            <a:ext cx="735937" cy="6858000"/>
          </a:xfrm>
          <a:prstGeom prst="rect">
            <a:avLst/>
          </a:prstGeom>
          <a:solidFill>
            <a:srgbClr val="02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65316B-7499-BEAB-E308-9100EB4168A9}"/>
              </a:ext>
            </a:extLst>
          </p:cNvPr>
          <p:cNvGrpSpPr/>
          <p:nvPr userDrawn="1"/>
        </p:nvGrpSpPr>
        <p:grpSpPr>
          <a:xfrm>
            <a:off x="322247" y="1511989"/>
            <a:ext cx="45721" cy="3787049"/>
            <a:chOff x="523570" y="3543530"/>
            <a:chExt cx="45722" cy="4572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785D41B-27D1-F2E1-6B71-5FB9BB09A5EA}"/>
                </a:ext>
              </a:extLst>
            </p:cNvPr>
            <p:cNvSpPr/>
            <p:nvPr/>
          </p:nvSpPr>
          <p:spPr>
            <a:xfrm>
              <a:off x="523572" y="3543530"/>
              <a:ext cx="4572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40654E-62AC-1339-40D2-8CAFDAF65D2B}"/>
                </a:ext>
              </a:extLst>
            </p:cNvPr>
            <p:cNvSpPr/>
            <p:nvPr/>
          </p:nvSpPr>
          <p:spPr>
            <a:xfrm>
              <a:off x="523570" y="5829530"/>
              <a:ext cx="45720" cy="228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6B7E28C1-CEE0-B32C-BEF9-2E9CC4D8DE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8200" y="6293818"/>
            <a:ext cx="398113" cy="398113"/>
          </a:xfrm>
          <a:prstGeom prst="rect">
            <a:avLst/>
          </a:prstGeom>
        </p:spPr>
      </p:pic>
      <p:pic>
        <p:nvPicPr>
          <p:cNvPr id="27" name="Picture 26" descr="Text, logo&#10;&#10;Description automatically generated">
            <a:extLst>
              <a:ext uri="{FF2B5EF4-FFF2-40B4-BE49-F238E27FC236}">
                <a16:creationId xmlns:a16="http://schemas.microsoft.com/office/drawing/2014/main" id="{58B026C3-A3AE-4F0B-11FA-21CF1691AE5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54" y="6356350"/>
            <a:ext cx="1077489" cy="39613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2CE2B98-08E0-EF5C-5AF8-0FD02042A6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10984995" y="6293817"/>
            <a:ext cx="398113" cy="398113"/>
          </a:xfrm>
          <a:prstGeom prst="rect">
            <a:avLst/>
          </a:prstGeom>
        </p:spPr>
      </p:pic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0F0CA8AE-967F-259B-BF45-1653E7B0C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6313" y="6431017"/>
            <a:ext cx="6917087" cy="260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При поддержке Азиатского Банка Развития и Корейского фонда</a:t>
            </a:r>
            <a:r>
              <a:rPr lang="en-US" dirty="0"/>
              <a:t> EAKPF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182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image" Target="../media/image45.svg"/><Relationship Id="rId3" Type="http://schemas.openxmlformats.org/officeDocument/2006/relationships/image" Target="../media/image6.png"/><Relationship Id="rId21" Type="http://schemas.openxmlformats.org/officeDocument/2006/relationships/image" Target="../media/image27.svg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7" Type="http://schemas.openxmlformats.org/officeDocument/2006/relationships/image" Target="../media/image13.svg"/><Relationship Id="rId12" Type="http://schemas.openxmlformats.org/officeDocument/2006/relationships/image" Target="../media/image11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38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35.svg"/><Relationship Id="rId41" Type="http://schemas.openxmlformats.org/officeDocument/2006/relationships/image" Target="../media/image4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7.sv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43.svg"/><Relationship Id="rId40" Type="http://schemas.openxmlformats.org/officeDocument/2006/relationships/image" Target="../media/image25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4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33.svg"/><Relationship Id="rId30" Type="http://schemas.openxmlformats.org/officeDocument/2006/relationships/image" Target="../media/image20.png"/><Relationship Id="rId35" Type="http://schemas.openxmlformats.org/officeDocument/2006/relationships/image" Target="../media/image41.svg"/><Relationship Id="rId43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1.svg"/><Relationship Id="rId18" Type="http://schemas.openxmlformats.org/officeDocument/2006/relationships/image" Target="../media/image66.svg"/><Relationship Id="rId3" Type="http://schemas.openxmlformats.org/officeDocument/2006/relationships/image" Target="../media/image29.svg"/><Relationship Id="rId21" Type="http://schemas.openxmlformats.org/officeDocument/2006/relationships/image" Target="../media/image27.png"/><Relationship Id="rId7" Type="http://schemas.openxmlformats.org/officeDocument/2006/relationships/image" Target="../media/image55.sv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20" Type="http://schemas.openxmlformats.org/officeDocument/2006/relationships/image" Target="../media/image6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57.sv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0.svg"/><Relationship Id="rId18" Type="http://schemas.openxmlformats.org/officeDocument/2006/relationships/image" Target="../media/image46.png"/><Relationship Id="rId26" Type="http://schemas.openxmlformats.org/officeDocument/2006/relationships/image" Target="../media/image50.png"/><Relationship Id="rId39" Type="http://schemas.openxmlformats.org/officeDocument/2006/relationships/image" Target="../media/image57.png"/><Relationship Id="rId3" Type="http://schemas.openxmlformats.org/officeDocument/2006/relationships/image" Target="../media/image70.svg"/><Relationship Id="rId21" Type="http://schemas.openxmlformats.org/officeDocument/2006/relationships/image" Target="../media/image87.svg"/><Relationship Id="rId34" Type="http://schemas.openxmlformats.org/officeDocument/2006/relationships/image" Target="../media/image54.png"/><Relationship Id="rId42" Type="http://schemas.openxmlformats.org/officeDocument/2006/relationships/image" Target="../media/image61.svg"/><Relationship Id="rId7" Type="http://schemas.openxmlformats.org/officeDocument/2006/relationships/image" Target="../media/image74.svg"/><Relationship Id="rId12" Type="http://schemas.openxmlformats.org/officeDocument/2006/relationships/image" Target="../media/image43.png"/><Relationship Id="rId17" Type="http://schemas.openxmlformats.org/officeDocument/2006/relationships/image" Target="../media/image84.svg"/><Relationship Id="rId25" Type="http://schemas.openxmlformats.org/officeDocument/2006/relationships/image" Target="../media/image91.svg"/><Relationship Id="rId33" Type="http://schemas.openxmlformats.org/officeDocument/2006/relationships/image" Target="../media/image57.svg"/><Relationship Id="rId38" Type="http://schemas.openxmlformats.org/officeDocument/2006/relationships/image" Target="../media/image56.png"/><Relationship Id="rId2" Type="http://schemas.openxmlformats.org/officeDocument/2006/relationships/image" Target="../media/image38.png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29" Type="http://schemas.openxmlformats.org/officeDocument/2006/relationships/image" Target="../media/image95.sv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78.svg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image" Target="../media/image101.svg"/><Relationship Id="rId40" Type="http://schemas.openxmlformats.org/officeDocument/2006/relationships/image" Target="../media/image104.svg"/><Relationship Id="rId45" Type="http://schemas.openxmlformats.org/officeDocument/2006/relationships/image" Target="../media/image27.png"/><Relationship Id="rId5" Type="http://schemas.openxmlformats.org/officeDocument/2006/relationships/image" Target="../media/image72.svg"/><Relationship Id="rId15" Type="http://schemas.openxmlformats.org/officeDocument/2006/relationships/image" Target="../media/image82.svg"/><Relationship Id="rId23" Type="http://schemas.openxmlformats.org/officeDocument/2006/relationships/image" Target="../media/image89.svg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66.svg"/><Relationship Id="rId31" Type="http://schemas.openxmlformats.org/officeDocument/2006/relationships/image" Target="../media/image29.svg"/><Relationship Id="rId44" Type="http://schemas.openxmlformats.org/officeDocument/2006/relationships/image" Target="../media/image59.svg"/><Relationship Id="rId4" Type="http://schemas.openxmlformats.org/officeDocument/2006/relationships/image" Target="../media/image39.png"/><Relationship Id="rId9" Type="http://schemas.openxmlformats.org/officeDocument/2006/relationships/image" Target="../media/image76.svg"/><Relationship Id="rId14" Type="http://schemas.openxmlformats.org/officeDocument/2006/relationships/image" Target="../media/image44.png"/><Relationship Id="rId22" Type="http://schemas.openxmlformats.org/officeDocument/2006/relationships/image" Target="../media/image48.png"/><Relationship Id="rId27" Type="http://schemas.openxmlformats.org/officeDocument/2006/relationships/image" Target="../media/image93.svg"/><Relationship Id="rId30" Type="http://schemas.openxmlformats.org/officeDocument/2006/relationships/image" Target="../media/image52.png"/><Relationship Id="rId35" Type="http://schemas.openxmlformats.org/officeDocument/2006/relationships/image" Target="../media/image99.svg"/><Relationship Id="rId43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10.sv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22.svg"/><Relationship Id="rId18" Type="http://schemas.openxmlformats.org/officeDocument/2006/relationships/image" Target="../media/image70.png"/><Relationship Id="rId3" Type="http://schemas.openxmlformats.org/officeDocument/2006/relationships/image" Target="../media/image112.svg"/><Relationship Id="rId21" Type="http://schemas.openxmlformats.org/officeDocument/2006/relationships/image" Target="../media/image101.svg"/><Relationship Id="rId7" Type="http://schemas.openxmlformats.org/officeDocument/2006/relationships/image" Target="../media/image116.svg"/><Relationship Id="rId12" Type="http://schemas.openxmlformats.org/officeDocument/2006/relationships/image" Target="../media/image67.png"/><Relationship Id="rId17" Type="http://schemas.openxmlformats.org/officeDocument/2006/relationships/image" Target="../media/image126.svg"/><Relationship Id="rId25" Type="http://schemas.openxmlformats.org/officeDocument/2006/relationships/image" Target="../media/image27.png"/><Relationship Id="rId2" Type="http://schemas.openxmlformats.org/officeDocument/2006/relationships/image" Target="../media/image62.png"/><Relationship Id="rId16" Type="http://schemas.openxmlformats.org/officeDocument/2006/relationships/image" Target="../media/image69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120.svg"/><Relationship Id="rId24" Type="http://schemas.openxmlformats.org/officeDocument/2006/relationships/image" Target="../media/image72.png"/><Relationship Id="rId5" Type="http://schemas.openxmlformats.org/officeDocument/2006/relationships/image" Target="../media/image114.svg"/><Relationship Id="rId15" Type="http://schemas.openxmlformats.org/officeDocument/2006/relationships/image" Target="../media/image124.svg"/><Relationship Id="rId23" Type="http://schemas.openxmlformats.org/officeDocument/2006/relationships/image" Target="../media/image110.svg"/><Relationship Id="rId10" Type="http://schemas.openxmlformats.org/officeDocument/2006/relationships/image" Target="../media/image66.png"/><Relationship Id="rId19" Type="http://schemas.openxmlformats.org/officeDocument/2006/relationships/image" Target="../media/image128.svg"/><Relationship Id="rId4" Type="http://schemas.openxmlformats.org/officeDocument/2006/relationships/image" Target="../media/image63.png"/><Relationship Id="rId9" Type="http://schemas.openxmlformats.org/officeDocument/2006/relationships/image" Target="../media/image118.svg"/><Relationship Id="rId14" Type="http://schemas.openxmlformats.org/officeDocument/2006/relationships/image" Target="../media/image68.png"/><Relationship Id="rId22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linedrawing, food processor&#10;&#10;Description automatically generated">
            <a:extLst>
              <a:ext uri="{FF2B5EF4-FFF2-40B4-BE49-F238E27FC236}">
                <a16:creationId xmlns:a16="http://schemas.microsoft.com/office/drawing/2014/main" id="{A9C950A7-D529-CE4C-C531-1067412D3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9" y="1682824"/>
            <a:ext cx="11140276" cy="4413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232" y="378726"/>
            <a:ext cx="9549355" cy="1325563"/>
          </a:xfrm>
        </p:spPr>
        <p:txBody>
          <a:bodyPr>
            <a:normAutofit fontScale="90000"/>
          </a:bodyPr>
          <a:lstStyle/>
          <a:p>
            <a:r>
              <a:rPr lang="kk-KZ" sz="4000" dirty="0">
                <a:solidFill>
                  <a:srgbClr val="002060"/>
                </a:solidFill>
              </a:rPr>
              <a:t>Проект закона «О теплоэнергетике»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kk-KZ" sz="4000" dirty="0">
                <a:solidFill>
                  <a:srgbClr val="002060"/>
                </a:solidFill>
              </a:rPr>
              <a:t>и сопутствующих к нему законопроектов </a:t>
            </a:r>
            <a:br>
              <a:rPr lang="kk-KZ" sz="4000" dirty="0">
                <a:solidFill>
                  <a:srgbClr val="002060"/>
                </a:solidFill>
              </a:rPr>
            </a:br>
            <a:r>
              <a:rPr lang="kk-KZ" sz="2500" dirty="0">
                <a:solidFill>
                  <a:srgbClr val="002060"/>
                </a:solidFill>
              </a:rPr>
              <a:t> 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C40A11-010A-E6CE-EEE0-E99CF8DF9BA5}"/>
              </a:ext>
            </a:extLst>
          </p:cNvPr>
          <p:cNvSpPr/>
          <p:nvPr/>
        </p:nvSpPr>
        <p:spPr>
          <a:xfrm>
            <a:off x="1301751" y="740715"/>
            <a:ext cx="922561" cy="9421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6D778C-A712-E1D1-74F4-6C2764A81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59671" y="868659"/>
            <a:ext cx="559829" cy="644607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B4F95B63-DA30-4BCA-8B09-8F370CF65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42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6FB7AD9C-AC07-65E5-BBBD-E2ECC082C9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6" b="34611"/>
          <a:stretch/>
        </p:blipFill>
        <p:spPr>
          <a:xfrm>
            <a:off x="6712656" y="877684"/>
            <a:ext cx="4856636" cy="235653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1B75FB-35D2-4BD3-9D85-3E5A36F2A1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C35040-22C3-664F-9283-255FA9903375}" type="slidenum">
              <a:rPr lang="de-DE" smtClean="0"/>
              <a:t>2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23874C4-CE99-6B7E-3CFA-98C7ECA3A0AB}"/>
              </a:ext>
            </a:extLst>
          </p:cNvPr>
          <p:cNvSpPr txBox="1">
            <a:spLocks/>
          </p:cNvSpPr>
          <p:nvPr/>
        </p:nvSpPr>
        <p:spPr>
          <a:xfrm>
            <a:off x="6567548" y="1021533"/>
            <a:ext cx="4729681" cy="5226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/>
            </a:r>
            <a:br>
              <a:rPr lang="ru-RU" dirty="0"/>
            </a:br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816153FF-07FC-EC57-424E-0B8B8A52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82" y="125416"/>
            <a:ext cx="10287000" cy="792383"/>
          </a:xfrm>
        </p:spPr>
        <p:txBody>
          <a:bodyPr>
            <a:noAutofit/>
          </a:bodyPr>
          <a:lstStyle/>
          <a:p>
            <a:pPr algn="ctr"/>
            <a:r>
              <a:rPr lang="de-DE" sz="2400" b="1" cap="all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2400" b="1" cap="all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Главные Пробелы существующего законодательства </a:t>
            </a:r>
            <a:r>
              <a:rPr lang="de-DE" sz="2400" b="1" cap="all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2400" b="1" cap="all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D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ontent Placeholder 10">
            <a:extLst>
              <a:ext uri="{FF2B5EF4-FFF2-40B4-BE49-F238E27FC236}">
                <a16:creationId xmlns:a16="http://schemas.microsoft.com/office/drawing/2014/main" id="{B16A7663-B757-E66F-FB51-4A120FF17B15}"/>
              </a:ext>
            </a:extLst>
          </p:cNvPr>
          <p:cNvSpPr txBox="1">
            <a:spLocks/>
          </p:cNvSpPr>
          <p:nvPr/>
        </p:nvSpPr>
        <p:spPr>
          <a:xfrm>
            <a:off x="1200173" y="788102"/>
            <a:ext cx="2204188" cy="61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Отсутствие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стратегических целей и планов</a:t>
            </a:r>
          </a:p>
          <a:p>
            <a:endParaRPr lang="aa-ET" sz="1400" b="1" dirty="0">
              <a:solidFill>
                <a:srgbClr val="002060"/>
              </a:solidFill>
            </a:endParaRPr>
          </a:p>
        </p:txBody>
      </p:sp>
      <p:sp>
        <p:nvSpPr>
          <p:cNvPr id="52" name="Content Placeholder 10">
            <a:extLst>
              <a:ext uri="{FF2B5EF4-FFF2-40B4-BE49-F238E27FC236}">
                <a16:creationId xmlns:a16="http://schemas.microsoft.com/office/drawing/2014/main" id="{7AD0865D-27A5-BC5B-BEA8-675EF9E9AA48}"/>
              </a:ext>
            </a:extLst>
          </p:cNvPr>
          <p:cNvSpPr txBox="1">
            <a:spLocks/>
          </p:cNvSpPr>
          <p:nvPr/>
        </p:nvSpPr>
        <p:spPr>
          <a:xfrm>
            <a:off x="1190759" y="1803485"/>
            <a:ext cx="1794378" cy="575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Дефицит инвестиций</a:t>
            </a:r>
          </a:p>
        </p:txBody>
      </p:sp>
      <p:sp>
        <p:nvSpPr>
          <p:cNvPr id="54" name="Content Placeholder 10">
            <a:extLst>
              <a:ext uri="{FF2B5EF4-FFF2-40B4-BE49-F238E27FC236}">
                <a16:creationId xmlns:a16="http://schemas.microsoft.com/office/drawing/2014/main" id="{B47F51DE-8E03-95B6-9DFC-EBD2BD7D9C62}"/>
              </a:ext>
            </a:extLst>
          </p:cNvPr>
          <p:cNvSpPr txBox="1">
            <a:spLocks/>
          </p:cNvSpPr>
          <p:nvPr/>
        </p:nvSpPr>
        <p:spPr>
          <a:xfrm>
            <a:off x="1190759" y="3188768"/>
            <a:ext cx="2829699" cy="661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Убыточность 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неэффективность субъектов 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теплоснабжения</a:t>
            </a:r>
          </a:p>
        </p:txBody>
      </p:sp>
      <p:sp>
        <p:nvSpPr>
          <p:cNvPr id="57" name="Content Placeholder 10">
            <a:extLst>
              <a:ext uri="{FF2B5EF4-FFF2-40B4-BE49-F238E27FC236}">
                <a16:creationId xmlns:a16="http://schemas.microsoft.com/office/drawing/2014/main" id="{7ADC3504-F53E-5D75-3D59-B40C9D28DC54}"/>
              </a:ext>
            </a:extLst>
          </p:cNvPr>
          <p:cNvSpPr txBox="1">
            <a:spLocks/>
          </p:cNvSpPr>
          <p:nvPr/>
        </p:nvSpPr>
        <p:spPr>
          <a:xfrm>
            <a:off x="4164308" y="1714019"/>
            <a:ext cx="3603419" cy="61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Проблемы в системе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технических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обязательств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 норм</a:t>
            </a:r>
          </a:p>
        </p:txBody>
      </p:sp>
      <p:sp>
        <p:nvSpPr>
          <p:cNvPr id="58" name="Content Placeholder 10">
            <a:extLst>
              <a:ext uri="{FF2B5EF4-FFF2-40B4-BE49-F238E27FC236}">
                <a16:creationId xmlns:a16="http://schemas.microsoft.com/office/drawing/2014/main" id="{C573603E-D4BF-BDB6-1875-7AE29F3B13E3}"/>
              </a:ext>
            </a:extLst>
          </p:cNvPr>
          <p:cNvSpPr txBox="1">
            <a:spLocks/>
          </p:cNvSpPr>
          <p:nvPr/>
        </p:nvSpPr>
        <p:spPr>
          <a:xfrm>
            <a:off x="1200173" y="2444793"/>
            <a:ext cx="2204188" cy="61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Отсутствие ответственности 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информации</a:t>
            </a:r>
          </a:p>
        </p:txBody>
      </p:sp>
      <p:sp>
        <p:nvSpPr>
          <p:cNvPr id="63" name="Content Placeholder 10">
            <a:extLst>
              <a:ext uri="{FF2B5EF4-FFF2-40B4-BE49-F238E27FC236}">
                <a16:creationId xmlns:a16="http://schemas.microsoft.com/office/drawing/2014/main" id="{48DCAD6A-7815-64B2-7F64-F57891006BC5}"/>
              </a:ext>
            </a:extLst>
          </p:cNvPr>
          <p:cNvSpPr txBox="1">
            <a:spLocks/>
          </p:cNvSpPr>
          <p:nvPr/>
        </p:nvSpPr>
        <p:spPr>
          <a:xfrm>
            <a:off x="4166969" y="3233993"/>
            <a:ext cx="2204188" cy="61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Неэффективность расходования бюджетных средств</a:t>
            </a:r>
          </a:p>
        </p:txBody>
      </p:sp>
      <p:sp>
        <p:nvSpPr>
          <p:cNvPr id="66" name="Content Placeholder 10">
            <a:extLst>
              <a:ext uri="{FF2B5EF4-FFF2-40B4-BE49-F238E27FC236}">
                <a16:creationId xmlns:a16="http://schemas.microsoft.com/office/drawing/2014/main" id="{4422AB37-DCBA-B49E-A554-24C755201610}"/>
              </a:ext>
            </a:extLst>
          </p:cNvPr>
          <p:cNvSpPr txBox="1">
            <a:spLocks/>
          </p:cNvSpPr>
          <p:nvPr/>
        </p:nvSpPr>
        <p:spPr>
          <a:xfrm>
            <a:off x="4164308" y="2451505"/>
            <a:ext cx="2829698" cy="661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Неурегулированность взаимоотношений 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между субъектами</a:t>
            </a:r>
          </a:p>
        </p:txBody>
      </p:sp>
      <p:sp>
        <p:nvSpPr>
          <p:cNvPr id="68" name="Content Placeholder 10">
            <a:extLst>
              <a:ext uri="{FF2B5EF4-FFF2-40B4-BE49-F238E27FC236}">
                <a16:creationId xmlns:a16="http://schemas.microsoft.com/office/drawing/2014/main" id="{EDD5F9A1-EA1D-7C2A-D1C2-D283506BA01A}"/>
              </a:ext>
            </a:extLst>
          </p:cNvPr>
          <p:cNvSpPr txBox="1">
            <a:spLocks/>
          </p:cNvSpPr>
          <p:nvPr/>
        </p:nvSpPr>
        <p:spPr>
          <a:xfrm>
            <a:off x="4164308" y="769218"/>
            <a:ext cx="3365039" cy="836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Нехватка инструментов урегулирования локальных экономических 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технических проблем</a:t>
            </a:r>
          </a:p>
        </p:txBody>
      </p:sp>
      <p:sp>
        <p:nvSpPr>
          <p:cNvPr id="70" name="Content Placeholder 10">
            <a:extLst>
              <a:ext uri="{FF2B5EF4-FFF2-40B4-BE49-F238E27FC236}">
                <a16:creationId xmlns:a16="http://schemas.microsoft.com/office/drawing/2014/main" id="{EDCBDBB6-6393-C20C-72D4-7F5FB1CDAF01}"/>
              </a:ext>
            </a:extLst>
          </p:cNvPr>
          <p:cNvSpPr txBox="1">
            <a:spLocks/>
          </p:cNvSpPr>
          <p:nvPr/>
        </p:nvSpPr>
        <p:spPr>
          <a:xfrm>
            <a:off x="7581334" y="3148987"/>
            <a:ext cx="2936582" cy="1170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Отсутствие 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механизмов внедрения энергоэффективности 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ВИЭ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DB50275-195F-8627-D066-4F0F0405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8583" y="941746"/>
            <a:ext cx="454763" cy="3315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D6E5ADB-3164-804F-8E94-CB5D1106D1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8583" y="1842473"/>
            <a:ext cx="473711" cy="3315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638EE3F-3BD3-73E8-6C93-560FB23130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828123" y="3435038"/>
            <a:ext cx="473711" cy="3315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2E89018-4580-933D-4C91-2A1B670C95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06133" y="3428032"/>
            <a:ext cx="473711" cy="33159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BAB6E93-7354-DCAE-4DBC-B3803C3182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596822" y="2617906"/>
            <a:ext cx="473711" cy="3315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3F88AC-5B23-28F6-A310-2FB0882739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602204" y="1803485"/>
            <a:ext cx="473711" cy="3315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9242314-869A-3EBC-4A05-B5D7BC6B6FF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596822" y="941746"/>
            <a:ext cx="473711" cy="33159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1E16544-3E30-E04A-0EE3-48D4A1C542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28274" y="3435038"/>
            <a:ext cx="473711" cy="33159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AB3CE69-144D-8674-B7DD-A61599315A7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29956" y="2585924"/>
            <a:ext cx="473711" cy="331598"/>
          </a:xfrm>
          <a:prstGeom prst="rect">
            <a:avLst/>
          </a:prstGeom>
        </p:spPr>
      </p:pic>
      <p:sp>
        <p:nvSpPr>
          <p:cNvPr id="132" name="Titel 1">
            <a:extLst>
              <a:ext uri="{FF2B5EF4-FFF2-40B4-BE49-F238E27FC236}">
                <a16:creationId xmlns:a16="http://schemas.microsoft.com/office/drawing/2014/main" id="{4B3ABE86-F7AF-4E26-9DAA-AB41118F6657}"/>
              </a:ext>
            </a:extLst>
          </p:cNvPr>
          <p:cNvSpPr txBox="1">
            <a:spLocks/>
          </p:cNvSpPr>
          <p:nvPr/>
        </p:nvSpPr>
        <p:spPr>
          <a:xfrm>
            <a:off x="-1511837" y="4180919"/>
            <a:ext cx="10515600" cy="71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28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проекта Закона</a:t>
            </a:r>
            <a:r>
              <a:rPr lang="de-DE" sz="28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28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DE" sz="2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3" name="Graphic 2">
            <a:extLst>
              <a:ext uri="{FF2B5EF4-FFF2-40B4-BE49-F238E27FC236}">
                <a16:creationId xmlns:a16="http://schemas.microsoft.com/office/drawing/2014/main" id="{E2473F79-0558-4F1A-BA10-C37AA48CFE8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94982" y="4246564"/>
            <a:ext cx="667043" cy="667043"/>
          </a:xfrm>
          <a:prstGeom prst="rect">
            <a:avLst/>
          </a:prstGeom>
        </p:spPr>
      </p:pic>
      <p:pic>
        <p:nvPicPr>
          <p:cNvPr id="134" name="Graphic 86">
            <a:extLst>
              <a:ext uri="{FF2B5EF4-FFF2-40B4-BE49-F238E27FC236}">
                <a16:creationId xmlns:a16="http://schemas.microsoft.com/office/drawing/2014/main" id="{6144BA54-E615-4CDC-9923-E4FEC425D9A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579419" y="4375332"/>
            <a:ext cx="204909" cy="243940"/>
          </a:xfrm>
          <a:prstGeom prst="rect">
            <a:avLst/>
          </a:prstGeom>
        </p:spPr>
      </p:pic>
      <p:sp>
        <p:nvSpPr>
          <p:cNvPr id="135" name="Content Placeholder 10">
            <a:extLst>
              <a:ext uri="{FF2B5EF4-FFF2-40B4-BE49-F238E27FC236}">
                <a16:creationId xmlns:a16="http://schemas.microsoft.com/office/drawing/2014/main" id="{066EE7EB-D44D-4A22-BA65-4994CBAE4BA7}"/>
              </a:ext>
            </a:extLst>
          </p:cNvPr>
          <p:cNvSpPr txBox="1">
            <a:spLocks/>
          </p:cNvSpPr>
          <p:nvPr/>
        </p:nvSpPr>
        <p:spPr>
          <a:xfrm>
            <a:off x="1601236" y="4774500"/>
            <a:ext cx="2287844" cy="6161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002060"/>
                </a:solidFill>
              </a:rPr>
              <a:t>Стратегические цели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основные принципы</a:t>
            </a:r>
          </a:p>
        </p:txBody>
      </p:sp>
      <p:pic>
        <p:nvPicPr>
          <p:cNvPr id="136" name="Graphic 105">
            <a:extLst>
              <a:ext uri="{FF2B5EF4-FFF2-40B4-BE49-F238E27FC236}">
                <a16:creationId xmlns:a16="http://schemas.microsoft.com/office/drawing/2014/main" id="{72A8C360-FCD4-4B7B-B5DC-DA23DA3D6FA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163984" y="4940475"/>
            <a:ext cx="297221" cy="341916"/>
          </a:xfrm>
          <a:prstGeom prst="rect">
            <a:avLst/>
          </a:prstGeom>
        </p:spPr>
      </p:pic>
      <p:sp>
        <p:nvSpPr>
          <p:cNvPr id="137" name="Content Placeholder 10">
            <a:extLst>
              <a:ext uri="{FF2B5EF4-FFF2-40B4-BE49-F238E27FC236}">
                <a16:creationId xmlns:a16="http://schemas.microsoft.com/office/drawing/2014/main" id="{44D9E4B7-5838-4BF8-AD84-941B8C89BFA8}"/>
              </a:ext>
            </a:extLst>
          </p:cNvPr>
          <p:cNvSpPr txBox="1">
            <a:spLocks/>
          </p:cNvSpPr>
          <p:nvPr/>
        </p:nvSpPr>
        <p:spPr>
          <a:xfrm>
            <a:off x="1620184" y="5499433"/>
            <a:ext cx="2287844" cy="26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Организация сектора  </a:t>
            </a:r>
          </a:p>
        </p:txBody>
      </p:sp>
      <p:pic>
        <p:nvPicPr>
          <p:cNvPr id="138" name="Graphic 103">
            <a:extLst>
              <a:ext uri="{FF2B5EF4-FFF2-40B4-BE49-F238E27FC236}">
                <a16:creationId xmlns:a16="http://schemas.microsoft.com/office/drawing/2014/main" id="{DE94F921-C6B0-4A14-B79F-47CA58A062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 flipH="1">
            <a:off x="1135150" y="5497105"/>
            <a:ext cx="354887" cy="349912"/>
          </a:xfrm>
          <a:prstGeom prst="rect">
            <a:avLst/>
          </a:prstGeom>
        </p:spPr>
      </p:pic>
      <p:sp>
        <p:nvSpPr>
          <p:cNvPr id="139" name="Content Placeholder 10">
            <a:extLst>
              <a:ext uri="{FF2B5EF4-FFF2-40B4-BE49-F238E27FC236}">
                <a16:creationId xmlns:a16="http://schemas.microsoft.com/office/drawing/2014/main" id="{AB63F710-9962-40D9-9CEE-F0A5286E63FB}"/>
              </a:ext>
            </a:extLst>
          </p:cNvPr>
          <p:cNvSpPr txBox="1">
            <a:spLocks/>
          </p:cNvSpPr>
          <p:nvPr/>
        </p:nvSpPr>
        <p:spPr>
          <a:xfrm>
            <a:off x="1654407" y="6045068"/>
            <a:ext cx="2287844" cy="26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Правовая структура </a:t>
            </a:r>
          </a:p>
        </p:txBody>
      </p:sp>
      <p:pic>
        <p:nvPicPr>
          <p:cNvPr id="140" name="Graphic 111">
            <a:extLst>
              <a:ext uri="{FF2B5EF4-FFF2-40B4-BE49-F238E27FC236}">
                <a16:creationId xmlns:a16="http://schemas.microsoft.com/office/drawing/2014/main" id="{51C70256-5665-4A64-8668-6E0F94E238C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197633" y="6021451"/>
            <a:ext cx="270088" cy="334395"/>
          </a:xfrm>
          <a:prstGeom prst="rect">
            <a:avLst/>
          </a:prstGeom>
        </p:spPr>
      </p:pic>
      <p:sp>
        <p:nvSpPr>
          <p:cNvPr id="141" name="Content Placeholder 10">
            <a:extLst>
              <a:ext uri="{FF2B5EF4-FFF2-40B4-BE49-F238E27FC236}">
                <a16:creationId xmlns:a16="http://schemas.microsoft.com/office/drawing/2014/main" id="{6EC4D5EC-AA1B-4DCD-931B-A14CB7E8ECDA}"/>
              </a:ext>
            </a:extLst>
          </p:cNvPr>
          <p:cNvSpPr txBox="1">
            <a:spLocks/>
          </p:cNvSpPr>
          <p:nvPr/>
        </p:nvSpPr>
        <p:spPr>
          <a:xfrm>
            <a:off x="5054099" y="4955316"/>
            <a:ext cx="3051899" cy="26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Технические характеристики </a:t>
            </a:r>
          </a:p>
        </p:txBody>
      </p:sp>
      <p:pic>
        <p:nvPicPr>
          <p:cNvPr id="142" name="Graphic 113">
            <a:extLst>
              <a:ext uri="{FF2B5EF4-FFF2-40B4-BE49-F238E27FC236}">
                <a16:creationId xmlns:a16="http://schemas.microsoft.com/office/drawing/2014/main" id="{B7490208-3619-4A51-B3AB-1F38F06DE18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4656483" y="4904771"/>
            <a:ext cx="360847" cy="349912"/>
          </a:xfrm>
          <a:prstGeom prst="rect">
            <a:avLst/>
          </a:prstGeom>
        </p:spPr>
      </p:pic>
      <p:sp>
        <p:nvSpPr>
          <p:cNvPr id="143" name="Content Placeholder 10">
            <a:extLst>
              <a:ext uri="{FF2B5EF4-FFF2-40B4-BE49-F238E27FC236}">
                <a16:creationId xmlns:a16="http://schemas.microsoft.com/office/drawing/2014/main" id="{EE2A7EE2-7B27-4AF6-BB19-1956CCF896A3}"/>
              </a:ext>
            </a:extLst>
          </p:cNvPr>
          <p:cNvSpPr txBox="1">
            <a:spLocks/>
          </p:cNvSpPr>
          <p:nvPr/>
        </p:nvSpPr>
        <p:spPr>
          <a:xfrm>
            <a:off x="5060546" y="5500217"/>
            <a:ext cx="3051899" cy="26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Планирование</a:t>
            </a:r>
          </a:p>
        </p:txBody>
      </p:sp>
      <p:pic>
        <p:nvPicPr>
          <p:cNvPr id="144" name="Graphic 115">
            <a:extLst>
              <a:ext uri="{FF2B5EF4-FFF2-40B4-BE49-F238E27FC236}">
                <a16:creationId xmlns:a16="http://schemas.microsoft.com/office/drawing/2014/main" id="{EF3D22CD-533F-44AF-BBB1-DBFE3B5A56E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4656483" y="5458104"/>
            <a:ext cx="342928" cy="342928"/>
          </a:xfrm>
          <a:prstGeom prst="rect">
            <a:avLst/>
          </a:prstGeom>
        </p:spPr>
      </p:pic>
      <p:sp>
        <p:nvSpPr>
          <p:cNvPr id="145" name="Content Placeholder 10">
            <a:extLst>
              <a:ext uri="{FF2B5EF4-FFF2-40B4-BE49-F238E27FC236}">
                <a16:creationId xmlns:a16="http://schemas.microsoft.com/office/drawing/2014/main" id="{CDAB0EC2-6009-4F40-9D51-3A752F268B82}"/>
              </a:ext>
            </a:extLst>
          </p:cNvPr>
          <p:cNvSpPr txBox="1">
            <a:spLocks/>
          </p:cNvSpPr>
          <p:nvPr/>
        </p:nvSpPr>
        <p:spPr>
          <a:xfrm>
            <a:off x="3047205" y="6080064"/>
            <a:ext cx="3022285" cy="260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400" b="1" dirty="0">
                <a:solidFill>
                  <a:srgbClr val="002060"/>
                </a:solidFill>
              </a:rPr>
              <a:t>Переход  </a:t>
            </a:r>
            <a:r>
              <a:rPr lang="ru-RU" sz="1050" dirty="0">
                <a:solidFill>
                  <a:srgbClr val="002060"/>
                </a:solidFill>
              </a:rPr>
              <a:t/>
            </a:r>
            <a:br>
              <a:rPr lang="ru-RU" sz="1050" dirty="0">
                <a:solidFill>
                  <a:srgbClr val="002060"/>
                </a:solidFill>
              </a:rPr>
            </a:br>
            <a:endParaRPr lang="de-DE" sz="1050" dirty="0">
              <a:solidFill>
                <a:srgbClr val="002060"/>
              </a:solidFill>
            </a:endParaRPr>
          </a:p>
        </p:txBody>
      </p:sp>
      <p:pic>
        <p:nvPicPr>
          <p:cNvPr id="146" name="Graphic 117">
            <a:extLst>
              <a:ext uri="{FF2B5EF4-FFF2-40B4-BE49-F238E27FC236}">
                <a16:creationId xmlns:a16="http://schemas.microsoft.com/office/drawing/2014/main" id="{0A6EF93C-CE85-4FA6-BADF-51F908FAE22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4657393" y="6004453"/>
            <a:ext cx="359937" cy="359937"/>
          </a:xfrm>
          <a:prstGeom prst="rect">
            <a:avLst/>
          </a:prstGeom>
        </p:spPr>
      </p:pic>
      <p:sp>
        <p:nvSpPr>
          <p:cNvPr id="147" name="Content Placeholder 10">
            <a:extLst>
              <a:ext uri="{FF2B5EF4-FFF2-40B4-BE49-F238E27FC236}">
                <a16:creationId xmlns:a16="http://schemas.microsoft.com/office/drawing/2014/main" id="{BC1CA7BF-372A-4BB8-B37C-DBA8230451BD}"/>
              </a:ext>
            </a:extLst>
          </p:cNvPr>
          <p:cNvSpPr txBox="1">
            <a:spLocks/>
          </p:cNvSpPr>
          <p:nvPr/>
        </p:nvSpPr>
        <p:spPr>
          <a:xfrm>
            <a:off x="9075137" y="4829963"/>
            <a:ext cx="2936582" cy="61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Устойчивость: энергоэффективность и ВИЭ</a:t>
            </a:r>
          </a:p>
        </p:txBody>
      </p:sp>
      <p:pic>
        <p:nvPicPr>
          <p:cNvPr id="148" name="Graphic 123">
            <a:extLst>
              <a:ext uri="{FF2B5EF4-FFF2-40B4-BE49-F238E27FC236}">
                <a16:creationId xmlns:a16="http://schemas.microsoft.com/office/drawing/2014/main" id="{6C9671D4-084C-4D8A-95F4-F6337B2A08E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8539756" y="4929746"/>
            <a:ext cx="392632" cy="324937"/>
          </a:xfrm>
          <a:prstGeom prst="rect">
            <a:avLst/>
          </a:prstGeom>
        </p:spPr>
      </p:pic>
      <p:sp>
        <p:nvSpPr>
          <p:cNvPr id="149" name="Content Placeholder 10">
            <a:extLst>
              <a:ext uri="{FF2B5EF4-FFF2-40B4-BE49-F238E27FC236}">
                <a16:creationId xmlns:a16="http://schemas.microsoft.com/office/drawing/2014/main" id="{0A14BBB8-6B2F-40BF-8501-B4FE19FDA3AF}"/>
              </a:ext>
            </a:extLst>
          </p:cNvPr>
          <p:cNvSpPr txBox="1">
            <a:spLocks/>
          </p:cNvSpPr>
          <p:nvPr/>
        </p:nvSpPr>
        <p:spPr>
          <a:xfrm>
            <a:off x="9075137" y="5436256"/>
            <a:ext cx="2524624" cy="61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Регулирование цен и социальная защита  </a:t>
            </a:r>
          </a:p>
        </p:txBody>
      </p:sp>
      <p:pic>
        <p:nvPicPr>
          <p:cNvPr id="150" name="Graphic 125">
            <a:extLst>
              <a:ext uri="{FF2B5EF4-FFF2-40B4-BE49-F238E27FC236}">
                <a16:creationId xmlns:a16="http://schemas.microsoft.com/office/drawing/2014/main" id="{6B758D44-4981-4465-9E33-05D3610A20B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8524508" y="5495478"/>
            <a:ext cx="381653" cy="385122"/>
          </a:xfrm>
          <a:prstGeom prst="rect">
            <a:avLst/>
          </a:prstGeom>
        </p:spPr>
      </p:pic>
      <p:sp>
        <p:nvSpPr>
          <p:cNvPr id="151" name="Content Placeholder 10">
            <a:extLst>
              <a:ext uri="{FF2B5EF4-FFF2-40B4-BE49-F238E27FC236}">
                <a16:creationId xmlns:a16="http://schemas.microsoft.com/office/drawing/2014/main" id="{0C884C82-75B3-4F6D-AE1D-B636CC91F917}"/>
              </a:ext>
            </a:extLst>
          </p:cNvPr>
          <p:cNvSpPr txBox="1">
            <a:spLocks/>
          </p:cNvSpPr>
          <p:nvPr/>
        </p:nvSpPr>
        <p:spPr>
          <a:xfrm>
            <a:off x="9099986" y="6023102"/>
            <a:ext cx="2422497" cy="61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Методы регулирования 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соответствующие компетенции</a:t>
            </a:r>
          </a:p>
        </p:txBody>
      </p:sp>
      <p:pic>
        <p:nvPicPr>
          <p:cNvPr id="152" name="Graphic 127">
            <a:extLst>
              <a:ext uri="{FF2B5EF4-FFF2-40B4-BE49-F238E27FC236}">
                <a16:creationId xmlns:a16="http://schemas.microsoft.com/office/drawing/2014/main" id="{8802E597-3736-4378-BBFD-2E0DC0175778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8469239" y="6186859"/>
            <a:ext cx="359937" cy="359937"/>
          </a:xfrm>
          <a:prstGeom prst="rect">
            <a:avLst/>
          </a:prstGeom>
        </p:spPr>
      </p:pic>
      <p:pic>
        <p:nvPicPr>
          <p:cNvPr id="153" name="Google Shape;96;p1">
            <a:extLst>
              <a:ext uri="{FF2B5EF4-FFF2-40B4-BE49-F238E27FC236}">
                <a16:creationId xmlns:a16="http://schemas.microsoft.com/office/drawing/2014/main" id="{CB2973B8-9A43-4F86-940C-0EE6078BB477}"/>
              </a:ext>
            </a:extLst>
          </p:cNvPr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11343981" y="167488"/>
            <a:ext cx="667737" cy="60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08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id="{9634B5D3-AB0A-A535-0170-E98BA8A4A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97178" y="1713875"/>
            <a:ext cx="771810" cy="7718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8954-116B-805D-88D7-AB7A1734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2" y="365125"/>
            <a:ext cx="10625138" cy="673099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СТРАТЕГИЧЕСКИе показатели И мастер-ПЛАНы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EF073-3164-E40B-7748-4938EE514EA0}"/>
              </a:ext>
            </a:extLst>
          </p:cNvPr>
          <p:cNvSpPr txBox="1"/>
          <p:nvPr/>
        </p:nvSpPr>
        <p:spPr>
          <a:xfrm>
            <a:off x="3060523" y="1544820"/>
            <a:ext cx="61410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Правительство </a:t>
            </a:r>
            <a:endParaRPr lang="de-DE" sz="11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A8251-9723-834E-261F-D3353CD9C3F6}"/>
              </a:ext>
            </a:extLst>
          </p:cNvPr>
          <p:cNvSpPr txBox="1"/>
          <p:nvPr/>
        </p:nvSpPr>
        <p:spPr>
          <a:xfrm>
            <a:off x="1128712" y="1136804"/>
            <a:ext cx="42846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</a:t>
            </a:r>
            <a:r>
              <a:rPr lang="ru-RU" sz="1200" b="1" dirty="0" err="1">
                <a:solidFill>
                  <a:srgbClr val="002060"/>
                </a:solidFill>
              </a:rPr>
              <a:t>оциально</a:t>
            </a:r>
            <a:r>
              <a:rPr lang="en-US" sz="1200" b="1" dirty="0">
                <a:solidFill>
                  <a:srgbClr val="002060"/>
                </a:solidFill>
              </a:rPr>
              <a:t>-</a:t>
            </a:r>
            <a:r>
              <a:rPr lang="ru-RU" sz="1200" b="1" dirty="0">
                <a:solidFill>
                  <a:srgbClr val="002060"/>
                </a:solidFill>
              </a:rPr>
              <a:t>экономические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и экологические цели</a:t>
            </a:r>
            <a:endParaRPr lang="de-DE" sz="1200" b="1" dirty="0">
              <a:solidFill>
                <a:srgbClr val="002060"/>
              </a:solidFill>
            </a:endParaRPr>
          </a:p>
          <a:p>
            <a:pPr algn="ctr"/>
            <a:endParaRPr lang="aa-ET" sz="11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1ADF2-2627-1BCA-9033-471DAF84DA2C}"/>
              </a:ext>
            </a:extLst>
          </p:cNvPr>
          <p:cNvSpPr txBox="1"/>
          <p:nvPr/>
        </p:nvSpPr>
        <p:spPr>
          <a:xfrm>
            <a:off x="1790881" y="1828810"/>
            <a:ext cx="151371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Министерство</a:t>
            </a:r>
            <a:r>
              <a:rPr lang="en-US" sz="1100" b="1" dirty="0">
                <a:solidFill>
                  <a:srgbClr val="002060"/>
                </a:solidFill>
              </a:rPr>
              <a:t/>
            </a:r>
            <a:br>
              <a:rPr lang="en-US" sz="11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энергетики</a:t>
            </a:r>
            <a:endParaRPr lang="de-DE" sz="11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8ADB2-5B80-66CE-1A9D-60553A366906}"/>
              </a:ext>
            </a:extLst>
          </p:cNvPr>
          <p:cNvSpPr txBox="1"/>
          <p:nvPr/>
        </p:nvSpPr>
        <p:spPr>
          <a:xfrm>
            <a:off x="4617548" y="1732118"/>
            <a:ext cx="1908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Министерство</a:t>
            </a:r>
            <a:r>
              <a:rPr lang="en-US" sz="1100" b="1" dirty="0">
                <a:solidFill>
                  <a:srgbClr val="002060"/>
                </a:solidFill>
              </a:rPr>
              <a:t/>
            </a:r>
            <a:br>
              <a:rPr lang="en-US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индустрии и инфраструктурного развития </a:t>
            </a:r>
            <a:r>
              <a:rPr lang="de-DE" sz="1100" b="1" dirty="0">
                <a:solidFill>
                  <a:srgbClr val="002060"/>
                </a:solidFill>
              </a:rPr>
              <a:t>(</a:t>
            </a:r>
            <a:r>
              <a:rPr lang="ru-RU" sz="1100" b="1" dirty="0">
                <a:solidFill>
                  <a:srgbClr val="002060"/>
                </a:solidFill>
              </a:rPr>
              <a:t>ЖКХ</a:t>
            </a:r>
            <a:r>
              <a:rPr lang="de-DE" sz="11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CE6CE-4FAC-E740-1086-AE034B2B7C88}"/>
              </a:ext>
            </a:extLst>
          </p:cNvPr>
          <p:cNvSpPr txBox="1"/>
          <p:nvPr/>
        </p:nvSpPr>
        <p:spPr>
          <a:xfrm>
            <a:off x="7509927" y="1698051"/>
            <a:ext cx="178222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Министерство</a:t>
            </a:r>
            <a:r>
              <a:rPr lang="en-US" sz="1100" b="1" dirty="0">
                <a:solidFill>
                  <a:srgbClr val="002060"/>
                </a:solidFill>
              </a:rPr>
              <a:t/>
            </a:r>
            <a:br>
              <a:rPr lang="en-US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экологии и природных ресурсов</a:t>
            </a:r>
            <a:endParaRPr lang="de-DE" sz="11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920D4-A961-08B0-EB77-CE6384A0EC77}"/>
              </a:ext>
            </a:extLst>
          </p:cNvPr>
          <p:cNvSpPr txBox="1"/>
          <p:nvPr/>
        </p:nvSpPr>
        <p:spPr>
          <a:xfrm>
            <a:off x="10238229" y="1747183"/>
            <a:ext cx="166107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002060"/>
                </a:solidFill>
              </a:rPr>
              <a:t>М</a:t>
            </a:r>
            <a:r>
              <a:rPr lang="ru-RU" sz="1100" b="1" dirty="0" err="1">
                <a:solidFill>
                  <a:srgbClr val="002060"/>
                </a:solidFill>
              </a:rPr>
              <a:t>инистерство</a:t>
            </a:r>
            <a:r>
              <a:rPr lang="ru-RU" sz="1100" b="1" dirty="0">
                <a:solidFill>
                  <a:srgbClr val="002060"/>
                </a:solidFill>
              </a:rPr>
              <a:t> национальной экономики </a:t>
            </a:r>
            <a:endParaRPr lang="de-DE" sz="1100" b="1" dirty="0">
              <a:solidFill>
                <a:srgbClr val="00206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1B86E4A-5AF4-735D-3F22-4AC633CB0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88136" y="955584"/>
            <a:ext cx="685800" cy="635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BEC877-980D-8041-4F20-C74A0CA25AC6}"/>
              </a:ext>
            </a:extLst>
          </p:cNvPr>
          <p:cNvSpPr txBox="1"/>
          <p:nvPr/>
        </p:nvSpPr>
        <p:spPr>
          <a:xfrm>
            <a:off x="581025" y="2427247"/>
            <a:ext cx="3410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Стратегические цели по регионам и </a:t>
            </a:r>
            <a:r>
              <a:rPr lang="de-DE" sz="1200" dirty="0">
                <a:solidFill>
                  <a:srgbClr val="002060"/>
                </a:solidFill>
              </a:rPr>
              <a:t>KPI </a:t>
            </a:r>
            <a:r>
              <a:rPr lang="ru-RU" sz="1200" dirty="0">
                <a:solidFill>
                  <a:srgbClr val="002060"/>
                </a:solidFill>
              </a:rPr>
              <a:t>по субъектам теплоснабжения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Технические нормы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Правила взаимодействия между субъектами рынка тепла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Целевые программы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04B1F7-DDF1-5221-180A-A88EC16BEBD8}"/>
              </a:ext>
            </a:extLst>
          </p:cNvPr>
          <p:cNvSpPr txBox="1"/>
          <p:nvPr/>
        </p:nvSpPr>
        <p:spPr>
          <a:xfrm>
            <a:off x="3991774" y="2447693"/>
            <a:ext cx="2826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Нормы жилищного строительства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Целевые показатели по потреблению тепла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Правила по организации Ассоциации жильцов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36489-3219-B8C3-0D81-D8C99170DDAE}"/>
              </a:ext>
            </a:extLst>
          </p:cNvPr>
          <p:cNvSpPr txBox="1"/>
          <p:nvPr/>
        </p:nvSpPr>
        <p:spPr>
          <a:xfrm>
            <a:off x="6606574" y="2418250"/>
            <a:ext cx="2764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Экологические стандарты сектора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Целевые показатели и квоты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по выбросам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DEC1EC-EC1B-2852-64EC-A0E514DA98D6}"/>
              </a:ext>
            </a:extLst>
          </p:cNvPr>
          <p:cNvSpPr txBox="1"/>
          <p:nvPr/>
        </p:nvSpPr>
        <p:spPr>
          <a:xfrm>
            <a:off x="9390097" y="2480733"/>
            <a:ext cx="25388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Тарифная методология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E1F65B-D041-D5A3-06C7-F27DAA4656D2}"/>
              </a:ext>
            </a:extLst>
          </p:cNvPr>
          <p:cNvSpPr/>
          <p:nvPr/>
        </p:nvSpPr>
        <p:spPr>
          <a:xfrm>
            <a:off x="1259509" y="3793513"/>
            <a:ext cx="10517537" cy="737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007520-AFBC-691A-27A8-C4B740D0C3B7}"/>
              </a:ext>
            </a:extLst>
          </p:cNvPr>
          <p:cNvSpPr txBox="1"/>
          <p:nvPr/>
        </p:nvSpPr>
        <p:spPr>
          <a:xfrm>
            <a:off x="1900960" y="3862938"/>
            <a:ext cx="985289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Акимат: Разрабатывает и утверждает Мастер-план</a:t>
            </a:r>
            <a:r>
              <a:rPr lang="ru-RU" sz="1100" dirty="0">
                <a:solidFill>
                  <a:schemeClr val="bg1"/>
                </a:solidFill>
              </a:rPr>
              <a:t> по развитию теплоснабжения в территории необходимый инструмент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для оптимизации всех систем теплоснабжения в территории, обеспечения высоко качественного теплоснабжения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при наименьших общих затратах, с учётом экологических целей.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4774F2-195A-7C21-4423-E37F989D4635}"/>
              </a:ext>
            </a:extLst>
          </p:cNvPr>
          <p:cNvSpPr txBox="1"/>
          <p:nvPr/>
        </p:nvSpPr>
        <p:spPr>
          <a:xfrm>
            <a:off x="3257927" y="4733293"/>
            <a:ext cx="9145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ru-RU" sz="1200" dirty="0"/>
              <a:t>Рассматриваются </a:t>
            </a:r>
            <a:r>
              <a:rPr lang="ru-RU" sz="1200" b="1" dirty="0"/>
              <a:t>варианты </a:t>
            </a:r>
            <a:r>
              <a:rPr lang="ru-RU" sz="1200" dirty="0"/>
              <a:t>и выбирается оптимальный по вопросам:</a:t>
            </a:r>
            <a:endParaRPr lang="en-US" sz="1200" dirty="0"/>
          </a:p>
          <a:p>
            <a:pPr>
              <a:buClrTx/>
            </a:pPr>
            <a:endParaRPr lang="ru-RU" sz="1200" dirty="0"/>
          </a:p>
          <a:p>
            <a:pPr marL="628650" lvl="1" indent="-171450">
              <a:buClrTx/>
              <a:buFont typeface="Arial" panose="020B0604020202020204" pitchFamily="34" charset="0"/>
              <a:buChar char="•"/>
            </a:pPr>
            <a:r>
              <a:rPr lang="ru-RU" sz="1200" dirty="0"/>
              <a:t>Оставить ли тепловые сети в существующей конфигурации, перевести теплоснабжение на локальные системы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или наоборот - объединить локальные системы?</a:t>
            </a:r>
          </a:p>
          <a:p>
            <a:pPr marL="628650" lvl="1" indent="-171450">
              <a:buClrTx/>
              <a:buFont typeface="Arial" panose="020B0604020202020204" pitchFamily="34" charset="0"/>
              <a:buChar char="•"/>
            </a:pPr>
            <a:r>
              <a:rPr lang="ru-RU" sz="1200" dirty="0"/>
              <a:t>Какие мероприятия по реабилитации или модернизации являются экономически целесообразными?</a:t>
            </a:r>
          </a:p>
          <a:p>
            <a:pPr marL="628650" lvl="1" indent="-171450">
              <a:buClrTx/>
              <a:buFont typeface="Arial" panose="020B0604020202020204" pitchFamily="34" charset="0"/>
              <a:buChar char="•"/>
            </a:pPr>
            <a:r>
              <a:rPr lang="ru-RU" sz="1200" dirty="0"/>
              <a:t>Какие источники тепловой энергии могут быть переведены на альтернативные источники? </a:t>
            </a:r>
          </a:p>
          <a:p>
            <a:pPr marL="628650" lvl="1" indent="-171450">
              <a:buClrTx/>
              <a:buFont typeface="Arial" panose="020B0604020202020204" pitchFamily="34" charset="0"/>
              <a:buChar char="•"/>
            </a:pPr>
            <a:r>
              <a:rPr lang="ru-RU" sz="1200" dirty="0"/>
              <a:t>Какова приоритетность и вклад теплоэнергетики в повышение энергоэффективности? </a:t>
            </a:r>
          </a:p>
          <a:p>
            <a:pPr marL="628650" lvl="1" indent="-171450">
              <a:buClrTx/>
              <a:buFont typeface="Arial" panose="020B0604020202020204" pitchFamily="34" charset="0"/>
              <a:buChar char="•"/>
            </a:pPr>
            <a:r>
              <a:rPr lang="ru-RU" sz="1200" dirty="0"/>
              <a:t>Как будут развиваться затраты, инвестиции и тарифы в теплоэнергетике?</a:t>
            </a:r>
          </a:p>
          <a:p>
            <a:endParaRPr lang="aa-ET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864DF15-13BB-8D36-C857-42288E00E7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72785" y="4724967"/>
            <a:ext cx="1366172" cy="11764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1C00E7-1F22-587E-BE92-EB1D879588B0}"/>
              </a:ext>
            </a:extLst>
          </p:cNvPr>
          <p:cNvSpPr txBox="1"/>
          <p:nvPr/>
        </p:nvSpPr>
        <p:spPr>
          <a:xfrm>
            <a:off x="6905161" y="1158614"/>
            <a:ext cx="3909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Доступное и экологически устойчивое тепло</a:t>
            </a:r>
            <a:endParaRPr lang="aa-ET" sz="1200" b="1" dirty="0">
              <a:solidFill>
                <a:srgbClr val="002060"/>
              </a:solidFill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67FDF052-A247-F944-8248-270361026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7801" y="1718731"/>
            <a:ext cx="771810" cy="77181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828EF4-C778-D3D3-76CF-86F2EDE313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59509" y="1888980"/>
            <a:ext cx="273846" cy="27384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502C0E4-0019-812A-B89B-89790C81C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19459" y="1725640"/>
            <a:ext cx="771810" cy="77181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71EB448D-B011-7168-2225-F57E345D90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32842" y="1911536"/>
            <a:ext cx="273846" cy="27384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5DE113D9-727C-DCD0-EB41-AE7286B69E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002184" y="1893295"/>
            <a:ext cx="273846" cy="273846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0854D1E-86E5-2D62-FE78-E0663AE22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66419" y="1716546"/>
            <a:ext cx="771810" cy="77181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9F1A8F67-8507-4E5C-7666-148CDA3BB9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776756" y="1888980"/>
            <a:ext cx="273846" cy="27384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1A93E085-3EE8-6630-A474-31BA88D803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845" y="3657862"/>
            <a:ext cx="1176426" cy="117642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9907E78-10E5-7F49-1FC7-7C5713F94F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233029" y="3929648"/>
            <a:ext cx="347205" cy="40395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670F2499-523B-16E1-E293-DCC7EA94560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95020" y="3656471"/>
            <a:ext cx="1176426" cy="1176426"/>
          </a:xfrm>
          <a:prstGeom prst="rect">
            <a:avLst/>
          </a:prstGeom>
        </p:spPr>
      </p:pic>
      <p:pic>
        <p:nvPicPr>
          <p:cNvPr id="15" name="Graphic 115">
            <a:extLst>
              <a:ext uri="{FF2B5EF4-FFF2-40B4-BE49-F238E27FC236}">
                <a16:creationId xmlns:a16="http://schemas.microsoft.com/office/drawing/2014/main" id="{BB45B537-ED16-11A8-D1DF-5BD187A63D4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1287766" y="3971393"/>
            <a:ext cx="383254" cy="383254"/>
          </a:xfrm>
          <a:prstGeom prst="rect">
            <a:avLst/>
          </a:prstGeom>
        </p:spPr>
      </p:pic>
      <p:pic>
        <p:nvPicPr>
          <p:cNvPr id="33" name="Google Shape;96;p1">
            <a:extLst>
              <a:ext uri="{FF2B5EF4-FFF2-40B4-BE49-F238E27FC236}">
                <a16:creationId xmlns:a16="http://schemas.microsoft.com/office/drawing/2014/main" id="{084A1F56-327D-4D33-B6E2-B1F25F7A4B36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343981" y="167488"/>
            <a:ext cx="667737" cy="60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25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15">
            <a:extLst>
              <a:ext uri="{FF2B5EF4-FFF2-40B4-BE49-F238E27FC236}">
                <a16:creationId xmlns:a16="http://schemas.microsoft.com/office/drawing/2014/main" id="{EC6CD25C-A1AB-460B-A8AA-56245A1D4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58191" y="951708"/>
            <a:ext cx="544548" cy="62404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77899F7-6469-EA98-F4EE-618245A81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89292" y="712119"/>
            <a:ext cx="544548" cy="624044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137C5BE-BE2A-2BFD-F8F7-37325C0FD86B}"/>
              </a:ext>
            </a:extLst>
          </p:cNvPr>
          <p:cNvSpPr/>
          <p:nvPr/>
        </p:nvSpPr>
        <p:spPr>
          <a:xfrm>
            <a:off x="1397796" y="2717084"/>
            <a:ext cx="4275281" cy="2107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F341253-7E4A-E100-BE49-9C58AEB2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21" y="30434"/>
            <a:ext cx="10625138" cy="673099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Мониторинг и контроль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1320579-8CC0-3824-422C-49921AE381F3}"/>
              </a:ext>
            </a:extLst>
          </p:cNvPr>
          <p:cNvSpPr txBox="1"/>
          <p:nvPr/>
        </p:nvSpPr>
        <p:spPr>
          <a:xfrm>
            <a:off x="4895622" y="1121537"/>
            <a:ext cx="12959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Министерство</a:t>
            </a:r>
            <a:r>
              <a:rPr lang="en-US" sz="1100" b="1" dirty="0">
                <a:solidFill>
                  <a:srgbClr val="002060"/>
                </a:solidFill>
              </a:rPr>
              <a:t/>
            </a:r>
            <a:br>
              <a:rPr lang="en-US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энергетики</a:t>
            </a:r>
            <a:endParaRPr lang="de-DE" sz="1100" b="1" dirty="0">
              <a:solidFill>
                <a:srgbClr val="00206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C0446DE-4BA0-AC0C-2618-1C65EA05D6D8}"/>
              </a:ext>
            </a:extLst>
          </p:cNvPr>
          <p:cNvSpPr txBox="1"/>
          <p:nvPr/>
        </p:nvSpPr>
        <p:spPr>
          <a:xfrm>
            <a:off x="3489345" y="2190516"/>
            <a:ext cx="220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Формы предоставления информации</a:t>
            </a:r>
            <a:endParaRPr lang="de-DE" sz="1200" dirty="0">
              <a:solidFill>
                <a:srgbClr val="002060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88D9AB5-B0D2-71F8-4442-EADC0003C31B}"/>
              </a:ext>
            </a:extLst>
          </p:cNvPr>
          <p:cNvGrpSpPr/>
          <p:nvPr/>
        </p:nvGrpSpPr>
        <p:grpSpPr>
          <a:xfrm>
            <a:off x="622983" y="2988746"/>
            <a:ext cx="6890198" cy="930899"/>
            <a:chOff x="993292" y="4702516"/>
            <a:chExt cx="6890198" cy="930899"/>
          </a:xfrm>
        </p:grpSpPr>
        <p:pic>
          <p:nvPicPr>
            <p:cNvPr id="35" name="Graphic 5">
              <a:extLst>
                <a:ext uri="{FF2B5EF4-FFF2-40B4-BE49-F238E27FC236}">
                  <a16:creationId xmlns:a16="http://schemas.microsoft.com/office/drawing/2014/main" id="{7903C0AD-2A1C-019F-902E-7DF1F9FD4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972944" y="4702516"/>
              <a:ext cx="1315568" cy="930899"/>
            </a:xfrm>
            <a:prstGeom prst="rect">
              <a:avLst/>
            </a:prstGeom>
          </p:spPr>
        </p:pic>
        <p:pic>
          <p:nvPicPr>
            <p:cNvPr id="36" name="Graphic 11">
              <a:extLst>
                <a:ext uri="{FF2B5EF4-FFF2-40B4-BE49-F238E27FC236}">
                  <a16:creationId xmlns:a16="http://schemas.microsoft.com/office/drawing/2014/main" id="{940640F2-B5E9-AE9C-4C03-364DFC9A8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3292" y="4952740"/>
              <a:ext cx="823303" cy="567580"/>
            </a:xfrm>
            <a:prstGeom prst="rect">
              <a:avLst/>
            </a:prstGeom>
          </p:spPr>
        </p:pic>
        <p:pic>
          <p:nvPicPr>
            <p:cNvPr id="37" name="Graphic 14">
              <a:extLst>
                <a:ext uri="{FF2B5EF4-FFF2-40B4-BE49-F238E27FC236}">
                  <a16:creationId xmlns:a16="http://schemas.microsoft.com/office/drawing/2014/main" id="{24CCD09B-99C9-DCAF-A253-8B0868E9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467177" y="4955269"/>
              <a:ext cx="1399780" cy="553508"/>
            </a:xfrm>
            <a:prstGeom prst="rect">
              <a:avLst/>
            </a:prstGeom>
          </p:spPr>
        </p:pic>
        <p:pic>
          <p:nvPicPr>
            <p:cNvPr id="38" name="Graphic 21">
              <a:extLst>
                <a:ext uri="{FF2B5EF4-FFF2-40B4-BE49-F238E27FC236}">
                  <a16:creationId xmlns:a16="http://schemas.microsoft.com/office/drawing/2014/main" id="{4543919A-4995-76D3-76E0-DDCF7EDF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683429" y="5091933"/>
              <a:ext cx="707492" cy="451591"/>
            </a:xfrm>
            <a:prstGeom prst="rect">
              <a:avLst/>
            </a:prstGeom>
          </p:spPr>
        </p:pic>
        <p:pic>
          <p:nvPicPr>
            <p:cNvPr id="39" name="Graphic 17">
              <a:extLst>
                <a:ext uri="{FF2B5EF4-FFF2-40B4-BE49-F238E27FC236}">
                  <a16:creationId xmlns:a16="http://schemas.microsoft.com/office/drawing/2014/main" id="{027A8BF9-D63E-394F-F78A-1D8A0014A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887799" y="4948072"/>
              <a:ext cx="995691" cy="576452"/>
            </a:xfrm>
            <a:prstGeom prst="rect">
              <a:avLst/>
            </a:prstGeom>
          </p:spPr>
        </p:pic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FBB9A156-2FF1-D271-0E0B-BD8B30F97434}"/>
                </a:ext>
              </a:extLst>
            </p:cNvPr>
            <p:cNvGrpSpPr/>
            <p:nvPr/>
          </p:nvGrpSpPr>
          <p:grpSpPr>
            <a:xfrm>
              <a:off x="6199493" y="5079724"/>
              <a:ext cx="606580" cy="365805"/>
              <a:chOff x="4585928" y="3124812"/>
              <a:chExt cx="1070782" cy="590060"/>
            </a:xfrm>
          </p:grpSpPr>
          <p:pic>
            <p:nvPicPr>
              <p:cNvPr id="41" name="Graphic 27">
                <a:extLst>
                  <a:ext uri="{FF2B5EF4-FFF2-40B4-BE49-F238E27FC236}">
                    <a16:creationId xmlns:a16="http://schemas.microsoft.com/office/drawing/2014/main" id="{1E6E26E3-A4E6-CE8E-858F-5527AA648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4585928" y="3124812"/>
                <a:ext cx="1070782" cy="509896"/>
              </a:xfrm>
              <a:prstGeom prst="rect">
                <a:avLst/>
              </a:prstGeom>
            </p:spPr>
          </p:pic>
          <p:sp>
            <p:nvSpPr>
              <p:cNvPr id="42" name="Rectangle 28">
                <a:extLst>
                  <a:ext uri="{FF2B5EF4-FFF2-40B4-BE49-F238E27FC236}">
                    <a16:creationId xmlns:a16="http://schemas.microsoft.com/office/drawing/2014/main" id="{13523B9F-1C19-9EE0-1154-841C05BC5075}"/>
                  </a:ext>
                </a:extLst>
              </p:cNvPr>
              <p:cNvSpPr/>
              <p:nvPr/>
            </p:nvSpPr>
            <p:spPr>
              <a:xfrm>
                <a:off x="4585928" y="3669153"/>
                <a:ext cx="1070782" cy="4571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a-ET"/>
              </a:p>
            </p:txBody>
          </p:sp>
        </p:grpSp>
      </p:grpSp>
      <p:pic>
        <p:nvPicPr>
          <p:cNvPr id="45" name="Graphic 30">
            <a:extLst>
              <a:ext uri="{FF2B5EF4-FFF2-40B4-BE49-F238E27FC236}">
                <a16:creationId xmlns:a16="http://schemas.microsoft.com/office/drawing/2014/main" id="{7EDB345A-05C8-BC0C-95ED-CDABA8E2049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34776" y="543373"/>
            <a:ext cx="704110" cy="838226"/>
          </a:xfrm>
          <a:prstGeom prst="rect">
            <a:avLst/>
          </a:prstGeom>
        </p:spPr>
      </p:pic>
      <p:sp>
        <p:nvSpPr>
          <p:cNvPr id="46" name="TextBox 9">
            <a:extLst>
              <a:ext uri="{FF2B5EF4-FFF2-40B4-BE49-F238E27FC236}">
                <a16:creationId xmlns:a16="http://schemas.microsoft.com/office/drawing/2014/main" id="{64B41654-3D3A-8DDD-FA90-B3D3FDAD658D}"/>
              </a:ext>
            </a:extLst>
          </p:cNvPr>
          <p:cNvSpPr txBox="1"/>
          <p:nvPr/>
        </p:nvSpPr>
        <p:spPr>
          <a:xfrm>
            <a:off x="1327549" y="859816"/>
            <a:ext cx="1758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Обязательства </a:t>
            </a:r>
            <a:r>
              <a:rPr lang="en-US" sz="1100" b="1" dirty="0">
                <a:solidFill>
                  <a:srgbClr val="002060"/>
                </a:solidFill>
              </a:rPr>
              <a:t/>
            </a:r>
            <a:br>
              <a:rPr lang="en-US" sz="1100" b="1" dirty="0">
                <a:solidFill>
                  <a:srgbClr val="002060"/>
                </a:solidFill>
              </a:rPr>
            </a:br>
            <a:r>
              <a:rPr lang="ru-RU" sz="1100" dirty="0">
                <a:solidFill>
                  <a:srgbClr val="002060"/>
                </a:solidFill>
              </a:rPr>
              <a:t>по </a:t>
            </a:r>
            <a:r>
              <a:rPr lang="ru-RU" sz="1200" dirty="0">
                <a:solidFill>
                  <a:srgbClr val="002060"/>
                </a:solidFill>
              </a:rPr>
              <a:t>предоставлению</a:t>
            </a:r>
            <a:r>
              <a:rPr lang="ru-RU" sz="1100" dirty="0">
                <a:solidFill>
                  <a:srgbClr val="002060"/>
                </a:solidFill>
              </a:rPr>
              <a:t> информации</a:t>
            </a:r>
          </a:p>
        </p:txBody>
      </p:sp>
      <p:pic>
        <p:nvPicPr>
          <p:cNvPr id="57" name="Graphic 26">
            <a:extLst>
              <a:ext uri="{FF2B5EF4-FFF2-40B4-BE49-F238E27FC236}">
                <a16:creationId xmlns:a16="http://schemas.microsoft.com/office/drawing/2014/main" id="{FDA1501B-F185-5D7C-4E65-DF4AA57D82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295566" y="2430362"/>
            <a:ext cx="519865" cy="604843"/>
          </a:xfrm>
          <a:prstGeom prst="rect">
            <a:avLst/>
          </a:prstGeom>
        </p:spPr>
      </p:pic>
      <p:sp>
        <p:nvSpPr>
          <p:cNvPr id="58" name="Textfeld 57">
            <a:extLst>
              <a:ext uri="{FF2B5EF4-FFF2-40B4-BE49-F238E27FC236}">
                <a16:creationId xmlns:a16="http://schemas.microsoft.com/office/drawing/2014/main" id="{94B10C99-F08B-D245-835A-FAD1CCDF6CBE}"/>
              </a:ext>
            </a:extLst>
          </p:cNvPr>
          <p:cNvSpPr txBox="1"/>
          <p:nvPr/>
        </p:nvSpPr>
        <p:spPr>
          <a:xfrm>
            <a:off x="6721991" y="3486084"/>
            <a:ext cx="668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Обеспечение</a:t>
            </a:r>
            <a:r>
              <a:rPr lang="en-US" sz="1200" dirty="0">
                <a:solidFill>
                  <a:srgbClr val="002060"/>
                </a:solidFill>
              </a:rPr>
              <a:t> | </a:t>
            </a:r>
            <a:r>
              <a:rPr lang="ru-RU" sz="1200" dirty="0">
                <a:solidFill>
                  <a:srgbClr val="002060"/>
                </a:solidFill>
              </a:rPr>
              <a:t>Улучшения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75" name="TextBox 9">
            <a:extLst>
              <a:ext uri="{FF2B5EF4-FFF2-40B4-BE49-F238E27FC236}">
                <a16:creationId xmlns:a16="http://schemas.microsoft.com/office/drawing/2014/main" id="{57A14438-0CCA-619D-8FFE-FB1D960F7F72}"/>
              </a:ext>
            </a:extLst>
          </p:cNvPr>
          <p:cNvSpPr txBox="1"/>
          <p:nvPr/>
        </p:nvSpPr>
        <p:spPr>
          <a:xfrm>
            <a:off x="3194619" y="575199"/>
            <a:ext cx="215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Цели и ответсвенность </a:t>
            </a:r>
            <a:r>
              <a:rPr lang="ru-RU" sz="1200" dirty="0">
                <a:solidFill>
                  <a:srgbClr val="002060"/>
                </a:solidFill>
              </a:rPr>
              <a:t>по проведению мониторинга </a:t>
            </a:r>
          </a:p>
        </p:txBody>
      </p:sp>
      <p:sp>
        <p:nvSpPr>
          <p:cNvPr id="76" name="TextBox 9">
            <a:extLst>
              <a:ext uri="{FF2B5EF4-FFF2-40B4-BE49-F238E27FC236}">
                <a16:creationId xmlns:a16="http://schemas.microsoft.com/office/drawing/2014/main" id="{ACE3045D-A13B-7F85-78AA-7BAF8AF289F8}"/>
              </a:ext>
            </a:extLst>
          </p:cNvPr>
          <p:cNvSpPr txBox="1"/>
          <p:nvPr/>
        </p:nvSpPr>
        <p:spPr>
          <a:xfrm>
            <a:off x="1334102" y="430255"/>
            <a:ext cx="280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Проект закон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определяет</a:t>
            </a:r>
            <a:endParaRPr lang="aa-ET" sz="1200" b="1" dirty="0">
              <a:solidFill>
                <a:srgbClr val="002060"/>
              </a:solidFill>
            </a:endParaRPr>
          </a:p>
        </p:txBody>
      </p:sp>
      <p:sp>
        <p:nvSpPr>
          <p:cNvPr id="85" name="TextBox 10">
            <a:extLst>
              <a:ext uri="{FF2B5EF4-FFF2-40B4-BE49-F238E27FC236}">
                <a16:creationId xmlns:a16="http://schemas.microsoft.com/office/drawing/2014/main" id="{A66A8097-24E8-9A22-48C2-FA13D263EEB1}"/>
              </a:ext>
            </a:extLst>
          </p:cNvPr>
          <p:cNvSpPr txBox="1"/>
          <p:nvPr/>
        </p:nvSpPr>
        <p:spPr>
          <a:xfrm>
            <a:off x="6290160" y="3007649"/>
            <a:ext cx="12959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МИО</a:t>
            </a:r>
            <a:endParaRPr lang="de-DE" sz="1100" b="1" dirty="0">
              <a:solidFill>
                <a:srgbClr val="002060"/>
              </a:solidFill>
            </a:endParaRP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9F5774CB-2207-DADE-44DD-6B3006DA3512}"/>
              </a:ext>
            </a:extLst>
          </p:cNvPr>
          <p:cNvSpPr txBox="1"/>
          <p:nvPr/>
        </p:nvSpPr>
        <p:spPr>
          <a:xfrm>
            <a:off x="2254338" y="2598474"/>
            <a:ext cx="12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Данные</a:t>
            </a:r>
            <a:r>
              <a:rPr lang="ru-RU" dirty="0"/>
              <a:t> </a:t>
            </a:r>
            <a:endParaRPr lang="de-DE" dirty="0"/>
          </a:p>
        </p:txBody>
      </p:sp>
      <p:sp>
        <p:nvSpPr>
          <p:cNvPr id="105" name="TextBox 9">
            <a:extLst>
              <a:ext uri="{FF2B5EF4-FFF2-40B4-BE49-F238E27FC236}">
                <a16:creationId xmlns:a16="http://schemas.microsoft.com/office/drawing/2014/main" id="{FB54AF5F-CBB0-8D52-E050-F7425CD958D8}"/>
              </a:ext>
            </a:extLst>
          </p:cNvPr>
          <p:cNvSpPr txBox="1"/>
          <p:nvPr/>
        </p:nvSpPr>
        <p:spPr>
          <a:xfrm>
            <a:off x="6268651" y="571827"/>
            <a:ext cx="1871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Методы</a:t>
            </a:r>
            <a:r>
              <a:rPr lang="ru-RU" sz="1100" b="1" dirty="0">
                <a:solidFill>
                  <a:srgbClr val="002060"/>
                </a:solidFill>
              </a:rPr>
              <a:t> контроля</a:t>
            </a:r>
            <a:endParaRPr lang="ru-RU" sz="1100" dirty="0">
              <a:solidFill>
                <a:srgbClr val="002060"/>
              </a:solidFill>
            </a:endParaRPr>
          </a:p>
        </p:txBody>
      </p:sp>
      <p:cxnSp>
        <p:nvCxnSpPr>
          <p:cNvPr id="107" name="Verbinder: gewinkelt 106">
            <a:extLst>
              <a:ext uri="{FF2B5EF4-FFF2-40B4-BE49-F238E27FC236}">
                <a16:creationId xmlns:a16="http://schemas.microsoft.com/office/drawing/2014/main" id="{848E92A8-9C50-F753-5880-CCB94148FF0F}"/>
              </a:ext>
            </a:extLst>
          </p:cNvPr>
          <p:cNvCxnSpPr>
            <a:cxnSpLocks/>
          </p:cNvCxnSpPr>
          <p:nvPr/>
        </p:nvCxnSpPr>
        <p:spPr>
          <a:xfrm>
            <a:off x="5801922" y="704359"/>
            <a:ext cx="344269" cy="432514"/>
          </a:xfrm>
          <a:prstGeom prst="bent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">
            <a:extLst>
              <a:ext uri="{FF2B5EF4-FFF2-40B4-BE49-F238E27FC236}">
                <a16:creationId xmlns:a16="http://schemas.microsoft.com/office/drawing/2014/main" id="{198FA188-7C65-162B-DBAA-82732C31AF0C}"/>
              </a:ext>
            </a:extLst>
          </p:cNvPr>
          <p:cNvSpPr txBox="1"/>
          <p:nvPr/>
        </p:nvSpPr>
        <p:spPr>
          <a:xfrm>
            <a:off x="9428778" y="594140"/>
            <a:ext cx="14356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Энергонадзор</a:t>
            </a:r>
            <a:endParaRPr lang="de-DE" sz="1100" b="1" dirty="0">
              <a:solidFill>
                <a:srgbClr val="002060"/>
              </a:solidFill>
            </a:endParaRPr>
          </a:p>
        </p:txBody>
      </p:sp>
      <p:sp>
        <p:nvSpPr>
          <p:cNvPr id="120" name="TextBox 9">
            <a:extLst>
              <a:ext uri="{FF2B5EF4-FFF2-40B4-BE49-F238E27FC236}">
                <a16:creationId xmlns:a16="http://schemas.microsoft.com/office/drawing/2014/main" id="{B8760618-DA1C-99CC-8C28-43C12F721726}"/>
              </a:ext>
            </a:extLst>
          </p:cNvPr>
          <p:cNvSpPr txBox="1"/>
          <p:nvPr/>
        </p:nvSpPr>
        <p:spPr>
          <a:xfrm>
            <a:off x="9428778" y="788927"/>
            <a:ext cx="324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Осуществляет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ru-RU" sz="1200" b="1" dirty="0">
                <a:solidFill>
                  <a:srgbClr val="002060"/>
                </a:solidFill>
              </a:rPr>
              <a:t>государственный контроль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92D0E493-68A5-812C-5578-22225F261BFB}"/>
              </a:ext>
            </a:extLst>
          </p:cNvPr>
          <p:cNvSpPr txBox="1"/>
          <p:nvPr/>
        </p:nvSpPr>
        <p:spPr>
          <a:xfrm>
            <a:off x="10864451" y="2287179"/>
            <a:ext cx="185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Анализ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Отслеживание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Меры   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79FE2664-4CC4-B4BC-4512-87F4852DB69B}"/>
              </a:ext>
            </a:extLst>
          </p:cNvPr>
          <p:cNvSpPr txBox="1"/>
          <p:nvPr/>
        </p:nvSpPr>
        <p:spPr>
          <a:xfrm>
            <a:off x="3131230" y="1542758"/>
            <a:ext cx="3299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Утверждает </a:t>
            </a:r>
            <a:r>
              <a:rPr lang="ru-RU" sz="1100" b="1" dirty="0">
                <a:solidFill>
                  <a:srgbClr val="002060"/>
                </a:solidFill>
              </a:rPr>
              <a:t>Правила Мониторинга состояния отрасли теплоэнергетики</a:t>
            </a:r>
          </a:p>
        </p:txBody>
      </p:sp>
      <p:cxnSp>
        <p:nvCxnSpPr>
          <p:cNvPr id="32" name="Verbinder: gewinkelt 106">
            <a:extLst>
              <a:ext uri="{FF2B5EF4-FFF2-40B4-BE49-F238E27FC236}">
                <a16:creationId xmlns:a16="http://schemas.microsoft.com/office/drawing/2014/main" id="{34A8908B-4818-23A8-913E-FD05920AAE43}"/>
              </a:ext>
            </a:extLst>
          </p:cNvPr>
          <p:cNvCxnSpPr>
            <a:cxnSpLocks/>
          </p:cNvCxnSpPr>
          <p:nvPr/>
        </p:nvCxnSpPr>
        <p:spPr>
          <a:xfrm>
            <a:off x="8049283" y="713143"/>
            <a:ext cx="344269" cy="432514"/>
          </a:xfrm>
          <a:prstGeom prst="bent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E6863A-FB68-1122-D25E-38E240FA9C70}"/>
              </a:ext>
            </a:extLst>
          </p:cNvPr>
          <p:cNvCxnSpPr>
            <a:cxnSpLocks/>
          </p:cNvCxnSpPr>
          <p:nvPr/>
        </p:nvCxnSpPr>
        <p:spPr>
          <a:xfrm>
            <a:off x="871714" y="1389399"/>
            <a:ext cx="0" cy="18744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137C83-DB8E-A93A-0D50-EA6740E2FEAF}"/>
              </a:ext>
            </a:extLst>
          </p:cNvPr>
          <p:cNvCxnSpPr/>
          <p:nvPr/>
        </p:nvCxnSpPr>
        <p:spPr>
          <a:xfrm>
            <a:off x="867641" y="2164923"/>
            <a:ext cx="488790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DD7864-EBB0-7092-BFEC-AA471F1AE7F0}"/>
              </a:ext>
            </a:extLst>
          </p:cNvPr>
          <p:cNvCxnSpPr>
            <a:cxnSpLocks/>
          </p:cNvCxnSpPr>
          <p:nvPr/>
        </p:nvCxnSpPr>
        <p:spPr>
          <a:xfrm>
            <a:off x="2876575" y="2164923"/>
            <a:ext cx="0" cy="51459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430DB4A-2011-C3F6-366E-E116A20E4294}"/>
              </a:ext>
            </a:extLst>
          </p:cNvPr>
          <p:cNvCxnSpPr>
            <a:cxnSpLocks/>
          </p:cNvCxnSpPr>
          <p:nvPr/>
        </p:nvCxnSpPr>
        <p:spPr>
          <a:xfrm>
            <a:off x="5755549" y="2164923"/>
            <a:ext cx="0" cy="51459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Google Shape;1363;p42">
            <a:extLst>
              <a:ext uri="{FF2B5EF4-FFF2-40B4-BE49-F238E27FC236}">
                <a16:creationId xmlns:a16="http://schemas.microsoft.com/office/drawing/2014/main" id="{52730389-1E50-D13A-D337-77D3367C0EFD}"/>
              </a:ext>
            </a:extLst>
          </p:cNvPr>
          <p:cNvSpPr/>
          <p:nvPr/>
        </p:nvSpPr>
        <p:spPr>
          <a:xfrm rot="2684470">
            <a:off x="8880346" y="2324564"/>
            <a:ext cx="430482" cy="472839"/>
          </a:xfrm>
          <a:custGeom>
            <a:avLst/>
            <a:gdLst/>
            <a:ahLst/>
            <a:cxnLst/>
            <a:rect l="l" t="t" r="r" b="b"/>
            <a:pathLst>
              <a:path w="47924" h="34934" extrusionOk="0">
                <a:moveTo>
                  <a:pt x="28957" y="1"/>
                </a:moveTo>
                <a:lnTo>
                  <a:pt x="28957" y="5668"/>
                </a:lnTo>
                <a:lnTo>
                  <a:pt x="11216" y="5668"/>
                </a:lnTo>
                <a:cubicBezTo>
                  <a:pt x="5025" y="5668"/>
                  <a:pt x="1" y="10693"/>
                  <a:pt x="1" y="16896"/>
                </a:cubicBezTo>
                <a:lnTo>
                  <a:pt x="1" y="34934"/>
                </a:lnTo>
                <a:cubicBezTo>
                  <a:pt x="1" y="28730"/>
                  <a:pt x="5025" y="23718"/>
                  <a:pt x="11216" y="23718"/>
                </a:cubicBezTo>
                <a:lnTo>
                  <a:pt x="28957" y="23718"/>
                </a:lnTo>
                <a:lnTo>
                  <a:pt x="28957" y="29862"/>
                </a:lnTo>
                <a:lnTo>
                  <a:pt x="47888" y="14979"/>
                </a:lnTo>
                <a:cubicBezTo>
                  <a:pt x="47923" y="14955"/>
                  <a:pt x="47923" y="14907"/>
                  <a:pt x="47888" y="14883"/>
                </a:cubicBezTo>
                <a:lnTo>
                  <a:pt x="28957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400">
              <a:solidFill>
                <a:srgbClr val="022D5A"/>
              </a:solidFill>
            </a:endParaRPr>
          </a:p>
        </p:txBody>
      </p:sp>
      <p:sp>
        <p:nvSpPr>
          <p:cNvPr id="119" name="Google Shape;1363;p42">
            <a:extLst>
              <a:ext uri="{FF2B5EF4-FFF2-40B4-BE49-F238E27FC236}">
                <a16:creationId xmlns:a16="http://schemas.microsoft.com/office/drawing/2014/main" id="{00B6C021-3595-B857-221C-7E50E95E084A}"/>
              </a:ext>
            </a:extLst>
          </p:cNvPr>
          <p:cNvSpPr/>
          <p:nvPr/>
        </p:nvSpPr>
        <p:spPr>
          <a:xfrm>
            <a:off x="1372556" y="2608383"/>
            <a:ext cx="548715" cy="487305"/>
          </a:xfrm>
          <a:custGeom>
            <a:avLst/>
            <a:gdLst/>
            <a:ahLst/>
            <a:cxnLst/>
            <a:rect l="l" t="t" r="r" b="b"/>
            <a:pathLst>
              <a:path w="47924" h="34934" extrusionOk="0">
                <a:moveTo>
                  <a:pt x="28957" y="1"/>
                </a:moveTo>
                <a:lnTo>
                  <a:pt x="28957" y="5668"/>
                </a:lnTo>
                <a:lnTo>
                  <a:pt x="11216" y="5668"/>
                </a:lnTo>
                <a:cubicBezTo>
                  <a:pt x="5025" y="5668"/>
                  <a:pt x="1" y="10693"/>
                  <a:pt x="1" y="16896"/>
                </a:cubicBezTo>
                <a:lnTo>
                  <a:pt x="1" y="34934"/>
                </a:lnTo>
                <a:cubicBezTo>
                  <a:pt x="1" y="28730"/>
                  <a:pt x="5025" y="23718"/>
                  <a:pt x="11216" y="23718"/>
                </a:cubicBezTo>
                <a:lnTo>
                  <a:pt x="28957" y="23718"/>
                </a:lnTo>
                <a:lnTo>
                  <a:pt x="28957" y="29862"/>
                </a:lnTo>
                <a:lnTo>
                  <a:pt x="47888" y="14979"/>
                </a:lnTo>
                <a:cubicBezTo>
                  <a:pt x="47923" y="14955"/>
                  <a:pt x="47923" y="14907"/>
                  <a:pt x="47888" y="14883"/>
                </a:cubicBezTo>
                <a:lnTo>
                  <a:pt x="28957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400">
              <a:solidFill>
                <a:srgbClr val="022D5A"/>
              </a:solidFill>
            </a:endParaRPr>
          </a:p>
        </p:txBody>
      </p:sp>
      <p:sp>
        <p:nvSpPr>
          <p:cNvPr id="123" name="Google Shape;1363;p42">
            <a:extLst>
              <a:ext uri="{FF2B5EF4-FFF2-40B4-BE49-F238E27FC236}">
                <a16:creationId xmlns:a16="http://schemas.microsoft.com/office/drawing/2014/main" id="{2C007BD4-78B3-9D16-BE51-D23A4BB86F1F}"/>
              </a:ext>
            </a:extLst>
          </p:cNvPr>
          <p:cNvSpPr/>
          <p:nvPr/>
        </p:nvSpPr>
        <p:spPr>
          <a:xfrm>
            <a:off x="3427498" y="2608383"/>
            <a:ext cx="548715" cy="487305"/>
          </a:xfrm>
          <a:custGeom>
            <a:avLst/>
            <a:gdLst/>
            <a:ahLst/>
            <a:cxnLst/>
            <a:rect l="l" t="t" r="r" b="b"/>
            <a:pathLst>
              <a:path w="47924" h="34934" extrusionOk="0">
                <a:moveTo>
                  <a:pt x="28957" y="1"/>
                </a:moveTo>
                <a:lnTo>
                  <a:pt x="28957" y="5668"/>
                </a:lnTo>
                <a:lnTo>
                  <a:pt x="11216" y="5668"/>
                </a:lnTo>
                <a:cubicBezTo>
                  <a:pt x="5025" y="5668"/>
                  <a:pt x="1" y="10693"/>
                  <a:pt x="1" y="16896"/>
                </a:cubicBezTo>
                <a:lnTo>
                  <a:pt x="1" y="34934"/>
                </a:lnTo>
                <a:cubicBezTo>
                  <a:pt x="1" y="28730"/>
                  <a:pt x="5025" y="23718"/>
                  <a:pt x="11216" y="23718"/>
                </a:cubicBezTo>
                <a:lnTo>
                  <a:pt x="28957" y="23718"/>
                </a:lnTo>
                <a:lnTo>
                  <a:pt x="28957" y="29862"/>
                </a:lnTo>
                <a:lnTo>
                  <a:pt x="47888" y="14979"/>
                </a:lnTo>
                <a:cubicBezTo>
                  <a:pt x="47923" y="14955"/>
                  <a:pt x="47923" y="14907"/>
                  <a:pt x="47888" y="14883"/>
                </a:cubicBezTo>
                <a:lnTo>
                  <a:pt x="28957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400">
              <a:solidFill>
                <a:srgbClr val="022D5A"/>
              </a:solidFill>
            </a:endParaRPr>
          </a:p>
        </p:txBody>
      </p:sp>
      <p:sp>
        <p:nvSpPr>
          <p:cNvPr id="131" name="Google Shape;1363;p42">
            <a:extLst>
              <a:ext uri="{FF2B5EF4-FFF2-40B4-BE49-F238E27FC236}">
                <a16:creationId xmlns:a16="http://schemas.microsoft.com/office/drawing/2014/main" id="{7FFE98D5-BF19-0DD0-E6BA-3AF134F34598}"/>
              </a:ext>
            </a:extLst>
          </p:cNvPr>
          <p:cNvSpPr/>
          <p:nvPr/>
        </p:nvSpPr>
        <p:spPr>
          <a:xfrm>
            <a:off x="5600427" y="2608383"/>
            <a:ext cx="548715" cy="487305"/>
          </a:xfrm>
          <a:custGeom>
            <a:avLst/>
            <a:gdLst/>
            <a:ahLst/>
            <a:cxnLst/>
            <a:rect l="l" t="t" r="r" b="b"/>
            <a:pathLst>
              <a:path w="47924" h="34934" extrusionOk="0">
                <a:moveTo>
                  <a:pt x="28957" y="1"/>
                </a:moveTo>
                <a:lnTo>
                  <a:pt x="28957" y="5668"/>
                </a:lnTo>
                <a:lnTo>
                  <a:pt x="11216" y="5668"/>
                </a:lnTo>
                <a:cubicBezTo>
                  <a:pt x="5025" y="5668"/>
                  <a:pt x="1" y="10693"/>
                  <a:pt x="1" y="16896"/>
                </a:cubicBezTo>
                <a:lnTo>
                  <a:pt x="1" y="34934"/>
                </a:lnTo>
                <a:cubicBezTo>
                  <a:pt x="1" y="28730"/>
                  <a:pt x="5025" y="23718"/>
                  <a:pt x="11216" y="23718"/>
                </a:cubicBezTo>
                <a:lnTo>
                  <a:pt x="28957" y="23718"/>
                </a:lnTo>
                <a:lnTo>
                  <a:pt x="28957" y="29862"/>
                </a:lnTo>
                <a:lnTo>
                  <a:pt x="47888" y="14979"/>
                </a:lnTo>
                <a:cubicBezTo>
                  <a:pt x="47923" y="14955"/>
                  <a:pt x="47923" y="14907"/>
                  <a:pt x="47888" y="14883"/>
                </a:cubicBezTo>
                <a:lnTo>
                  <a:pt x="28957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400">
              <a:solidFill>
                <a:srgbClr val="022D5A"/>
              </a:solidFill>
            </a:endParaRPr>
          </a:p>
        </p:txBody>
      </p:sp>
      <p:cxnSp>
        <p:nvCxnSpPr>
          <p:cNvPr id="135" name="Verbinder: gewinkelt 106">
            <a:extLst>
              <a:ext uri="{FF2B5EF4-FFF2-40B4-BE49-F238E27FC236}">
                <a16:creationId xmlns:a16="http://schemas.microsoft.com/office/drawing/2014/main" id="{E2684637-4F64-19D6-3EA2-130220C0D3E5}"/>
              </a:ext>
            </a:extLst>
          </p:cNvPr>
          <p:cNvCxnSpPr>
            <a:cxnSpLocks/>
          </p:cNvCxnSpPr>
          <p:nvPr/>
        </p:nvCxnSpPr>
        <p:spPr>
          <a:xfrm>
            <a:off x="5840606" y="1732409"/>
            <a:ext cx="344269" cy="432514"/>
          </a:xfrm>
          <a:prstGeom prst="bent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feld 93">
            <a:extLst>
              <a:ext uri="{FF2B5EF4-FFF2-40B4-BE49-F238E27FC236}">
                <a16:creationId xmlns:a16="http://schemas.microsoft.com/office/drawing/2014/main" id="{C2C7FA6B-F871-05D1-88D4-713BE9D40B1A}"/>
              </a:ext>
            </a:extLst>
          </p:cNvPr>
          <p:cNvSpPr txBox="1"/>
          <p:nvPr/>
        </p:nvSpPr>
        <p:spPr>
          <a:xfrm>
            <a:off x="4383061" y="2598474"/>
            <a:ext cx="12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Данные</a:t>
            </a:r>
            <a:r>
              <a:rPr lang="ru-RU" dirty="0"/>
              <a:t> </a:t>
            </a:r>
            <a:endParaRPr lang="de-DE" dirty="0"/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25701518-19BB-6723-795A-617D30780D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800000">
            <a:off x="7508483" y="1545392"/>
            <a:ext cx="442473" cy="384466"/>
          </a:xfrm>
          <a:prstGeom prst="rect">
            <a:avLst/>
          </a:prstGeom>
        </p:spPr>
      </p:pic>
      <p:pic>
        <p:nvPicPr>
          <p:cNvPr id="147" name="Graphic 146">
            <a:extLst>
              <a:ext uri="{FF2B5EF4-FFF2-40B4-BE49-F238E27FC236}">
                <a16:creationId xmlns:a16="http://schemas.microsoft.com/office/drawing/2014/main" id="{E03C282D-D824-F667-FDD9-74E3F817370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8907742">
            <a:off x="7614798" y="2708470"/>
            <a:ext cx="442473" cy="384466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EA5CD112-54AD-4B17-A24B-2C8C4264491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8100000">
            <a:off x="9226706" y="1543102"/>
            <a:ext cx="442473" cy="38446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A85106C-8F07-C76F-84EC-86E664CCD73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929231" y="1705980"/>
            <a:ext cx="1217875" cy="12178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5003AC3-C957-F56A-129C-7DF702FD43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8276242" y="2000346"/>
            <a:ext cx="731764" cy="43066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CBD5555-18E0-06EA-C403-850327411AB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355465" y="2237028"/>
            <a:ext cx="1350646" cy="135064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CA1CBE7-F3A0-C0EB-22B2-1667A1CFB4B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9796937" y="2555426"/>
            <a:ext cx="624853" cy="50712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BE22AE0-3E21-DAA1-FAC2-86A444F4191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263866" y="951353"/>
            <a:ext cx="638873" cy="6388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32DD2D-5F5D-8048-84B0-AE0C7E04FBF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4507952" y="1094850"/>
            <a:ext cx="226679" cy="2266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11A7F7F-DBBE-74ED-690D-E20D861F395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8797498" y="706780"/>
            <a:ext cx="638873" cy="6388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98743F-86F2-E139-FF6E-BDBA5EEB248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9045696" y="861888"/>
            <a:ext cx="226679" cy="226679"/>
          </a:xfrm>
          <a:prstGeom prst="rect">
            <a:avLst/>
          </a:prstGeom>
        </p:spPr>
      </p:pic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E04CF7E6-86C2-4A60-AB7F-A7640620D40C}"/>
              </a:ext>
            </a:extLst>
          </p:cNvPr>
          <p:cNvSpPr txBox="1">
            <a:spLocks/>
          </p:cNvSpPr>
          <p:nvPr/>
        </p:nvSpPr>
        <p:spPr>
          <a:xfrm>
            <a:off x="508791" y="4071694"/>
            <a:ext cx="10968036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cap="al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b="1" cap="al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ПОЛНОТА технических обязательств и норм</a:t>
            </a:r>
            <a:br>
              <a:rPr lang="ru-RU" sz="22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2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2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endParaRPr lang="ru-RU" sz="2200" b="1" cap="all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B7A3F370-80B1-40B8-A62F-13E7D9010276}"/>
              </a:ext>
            </a:extLst>
          </p:cNvPr>
          <p:cNvSpPr txBox="1"/>
          <p:nvPr/>
        </p:nvSpPr>
        <p:spPr>
          <a:xfrm>
            <a:off x="301841" y="6008065"/>
            <a:ext cx="17013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Министерство</a:t>
            </a:r>
            <a:r>
              <a:rPr lang="en-US" sz="1100" b="1" dirty="0">
                <a:solidFill>
                  <a:srgbClr val="002060"/>
                </a:solidFill>
              </a:rPr>
              <a:t/>
            </a:r>
            <a:br>
              <a:rPr lang="en-US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индустрии и инфраструктурного развития</a:t>
            </a:r>
            <a:endParaRPr lang="de-DE" sz="1100" b="1" dirty="0">
              <a:solidFill>
                <a:srgbClr val="002060"/>
              </a:solidFill>
            </a:endParaRPr>
          </a:p>
        </p:txBody>
      </p:sp>
      <p:sp>
        <p:nvSpPr>
          <p:cNvPr id="63" name="Textfeld 17">
            <a:extLst>
              <a:ext uri="{FF2B5EF4-FFF2-40B4-BE49-F238E27FC236}">
                <a16:creationId xmlns:a16="http://schemas.microsoft.com/office/drawing/2014/main" id="{CAA1FD09-E67A-4E37-AFEF-AFA99791A7C6}"/>
              </a:ext>
            </a:extLst>
          </p:cNvPr>
          <p:cNvSpPr txBox="1"/>
          <p:nvPr/>
        </p:nvSpPr>
        <p:spPr>
          <a:xfrm>
            <a:off x="365093" y="4538350"/>
            <a:ext cx="4109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Министерство энергетики как Уполномоченный орган обеспечивает </a:t>
            </a:r>
            <a:r>
              <a:rPr lang="ru-RU" sz="1200" b="1" dirty="0"/>
              <a:t>согласование </a:t>
            </a:r>
            <a:r>
              <a:rPr lang="ru-RU" sz="1200" dirty="0"/>
              <a:t>всех необходимых технических норм и стандартов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для теплоэнергеики </a:t>
            </a:r>
            <a:endParaRPr lang="ru-RU" sz="1200" b="1" dirty="0"/>
          </a:p>
        </p:txBody>
      </p:sp>
      <p:sp>
        <p:nvSpPr>
          <p:cNvPr id="64" name="Textfeld 19">
            <a:extLst>
              <a:ext uri="{FF2B5EF4-FFF2-40B4-BE49-F238E27FC236}">
                <a16:creationId xmlns:a16="http://schemas.microsoft.com/office/drawing/2014/main" id="{2E8F9B0D-104B-49DF-9D82-D094FD6E04F5}"/>
              </a:ext>
            </a:extLst>
          </p:cNvPr>
          <p:cNvSpPr txBox="1"/>
          <p:nvPr/>
        </p:nvSpPr>
        <p:spPr>
          <a:xfrm>
            <a:off x="6298047" y="4589100"/>
            <a:ext cx="508432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Стандарты, обязательства и нормы: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Планирование, проектирование, строительство объектов теплоэнергетики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Эксплуатация объектов теплоэнергетики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Нормы потребления теплоэнергии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Тепловая модернизация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Правила коммерческого учёта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Запреты на произвольное изменение внутридомовых схем теплоснабжения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Качество топлива, используемого для производства тепловой энергии </a:t>
            </a:r>
          </a:p>
          <a:p>
            <a:endParaRPr lang="ru-RU" sz="1100" dirty="0">
              <a:solidFill>
                <a:srgbClr val="002060"/>
              </a:solidFill>
            </a:endParaRPr>
          </a:p>
          <a:p>
            <a:endParaRPr lang="ru-RU" sz="1100" dirty="0">
              <a:solidFill>
                <a:srgbClr val="002060"/>
              </a:solidFill>
            </a:endParaRPr>
          </a:p>
          <a:p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65" name="TextBox 10">
            <a:extLst>
              <a:ext uri="{FF2B5EF4-FFF2-40B4-BE49-F238E27FC236}">
                <a16:creationId xmlns:a16="http://schemas.microsoft.com/office/drawing/2014/main" id="{50C715E1-0F90-4B7A-B63B-5758A6D7E778}"/>
              </a:ext>
            </a:extLst>
          </p:cNvPr>
          <p:cNvSpPr txBox="1"/>
          <p:nvPr/>
        </p:nvSpPr>
        <p:spPr>
          <a:xfrm>
            <a:off x="3823764" y="5268860"/>
            <a:ext cx="1348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Министерство</a:t>
            </a:r>
            <a:r>
              <a:rPr lang="en-US" sz="1200" b="1" dirty="0">
                <a:solidFill>
                  <a:srgbClr val="002060"/>
                </a:solidFill>
              </a:rPr>
              <a:t/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энергетики</a:t>
            </a:r>
            <a:endParaRPr lang="de-DE" sz="1200" b="1" dirty="0">
              <a:solidFill>
                <a:srgbClr val="002060"/>
              </a:solidFill>
            </a:endParaRP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DEE074CF-717D-46A7-9D20-C94844AB211F}"/>
              </a:ext>
            </a:extLst>
          </p:cNvPr>
          <p:cNvSpPr txBox="1"/>
          <p:nvPr/>
        </p:nvSpPr>
        <p:spPr>
          <a:xfrm>
            <a:off x="3878967" y="6004777"/>
            <a:ext cx="18355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Министерство</a:t>
            </a:r>
            <a:r>
              <a:rPr lang="en-US" sz="1100" b="1" dirty="0">
                <a:solidFill>
                  <a:srgbClr val="002060"/>
                </a:solidFill>
              </a:rPr>
              <a:t/>
            </a:r>
            <a:br>
              <a:rPr lang="en-US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экологии и природных ресурсов</a:t>
            </a:r>
            <a:endParaRPr lang="de-DE" sz="1100" b="1" dirty="0">
              <a:solidFill>
                <a:srgbClr val="002060"/>
              </a:solidFill>
            </a:endParaRPr>
          </a:p>
        </p:txBody>
      </p:sp>
      <p:pic>
        <p:nvPicPr>
          <p:cNvPr id="67" name="Graphic 28">
            <a:extLst>
              <a:ext uri="{FF2B5EF4-FFF2-40B4-BE49-F238E27FC236}">
                <a16:creationId xmlns:a16="http://schemas.microsoft.com/office/drawing/2014/main" id="{80075101-9192-4FE7-B62B-090BBD5F547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 rot="10800000">
            <a:off x="5498966" y="5268860"/>
            <a:ext cx="395380" cy="1228455"/>
          </a:xfrm>
          <a:prstGeom prst="rect">
            <a:avLst/>
          </a:prstGeom>
        </p:spPr>
      </p:pic>
      <p:cxnSp>
        <p:nvCxnSpPr>
          <p:cNvPr id="68" name="Straight Connector 30">
            <a:extLst>
              <a:ext uri="{FF2B5EF4-FFF2-40B4-BE49-F238E27FC236}">
                <a16:creationId xmlns:a16="http://schemas.microsoft.com/office/drawing/2014/main" id="{868CDFFE-098C-4D16-8088-76D90312B290}"/>
              </a:ext>
            </a:extLst>
          </p:cNvPr>
          <p:cNvCxnSpPr>
            <a:cxnSpLocks/>
          </p:cNvCxnSpPr>
          <p:nvPr/>
        </p:nvCxnSpPr>
        <p:spPr>
          <a:xfrm flipV="1">
            <a:off x="2591426" y="5751265"/>
            <a:ext cx="128345" cy="225622"/>
          </a:xfrm>
          <a:prstGeom prst="line">
            <a:avLst/>
          </a:prstGeom>
          <a:ln w="3175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7">
            <a:extLst>
              <a:ext uri="{FF2B5EF4-FFF2-40B4-BE49-F238E27FC236}">
                <a16:creationId xmlns:a16="http://schemas.microsoft.com/office/drawing/2014/main" id="{3A86AC0F-8CDC-494E-9814-394FF0BA7CFC}"/>
              </a:ext>
            </a:extLst>
          </p:cNvPr>
          <p:cNvCxnSpPr>
            <a:cxnSpLocks/>
          </p:cNvCxnSpPr>
          <p:nvPr/>
        </p:nvCxnSpPr>
        <p:spPr>
          <a:xfrm flipV="1">
            <a:off x="2821180" y="6351613"/>
            <a:ext cx="404748" cy="12528"/>
          </a:xfrm>
          <a:prstGeom prst="line">
            <a:avLst/>
          </a:prstGeom>
          <a:ln w="3175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9">
            <a:extLst>
              <a:ext uri="{FF2B5EF4-FFF2-40B4-BE49-F238E27FC236}">
                <a16:creationId xmlns:a16="http://schemas.microsoft.com/office/drawing/2014/main" id="{497B5A42-13C1-42F1-AACA-D5B508E226D4}"/>
              </a:ext>
            </a:extLst>
          </p:cNvPr>
          <p:cNvCxnSpPr>
            <a:cxnSpLocks/>
          </p:cNvCxnSpPr>
          <p:nvPr/>
        </p:nvCxnSpPr>
        <p:spPr>
          <a:xfrm>
            <a:off x="3322736" y="5766520"/>
            <a:ext cx="140554" cy="214442"/>
          </a:xfrm>
          <a:prstGeom prst="line">
            <a:avLst/>
          </a:prstGeom>
          <a:ln w="3175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2">
            <a:extLst>
              <a:ext uri="{FF2B5EF4-FFF2-40B4-BE49-F238E27FC236}">
                <a16:creationId xmlns:a16="http://schemas.microsoft.com/office/drawing/2014/main" id="{30B5AD40-10D8-4081-B630-05F1D63A5658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2615725" y="5201597"/>
            <a:ext cx="727347" cy="727347"/>
          </a:xfrm>
          <a:prstGeom prst="rect">
            <a:avLst/>
          </a:prstGeom>
        </p:spPr>
      </p:pic>
      <p:pic>
        <p:nvPicPr>
          <p:cNvPr id="72" name="Graphic 5">
            <a:extLst>
              <a:ext uri="{FF2B5EF4-FFF2-40B4-BE49-F238E27FC236}">
                <a16:creationId xmlns:a16="http://schemas.microsoft.com/office/drawing/2014/main" id="{1008E7AB-2B8C-4A29-A92B-8B083CFAE1D0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>
            <a:fillRect/>
          </a:stretch>
        </p:blipFill>
        <p:spPr>
          <a:xfrm>
            <a:off x="2883713" y="5344554"/>
            <a:ext cx="279683" cy="279683"/>
          </a:xfrm>
          <a:prstGeom prst="rect">
            <a:avLst/>
          </a:prstGeom>
        </p:spPr>
      </p:pic>
      <p:pic>
        <p:nvPicPr>
          <p:cNvPr id="73" name="Graphic 7">
            <a:extLst>
              <a:ext uri="{FF2B5EF4-FFF2-40B4-BE49-F238E27FC236}">
                <a16:creationId xmlns:a16="http://schemas.microsoft.com/office/drawing/2014/main" id="{84F198F5-A311-427F-A1F6-A60AF3DBAD6C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3210394" y="6000468"/>
            <a:ext cx="727347" cy="727347"/>
          </a:xfrm>
          <a:prstGeom prst="rect">
            <a:avLst/>
          </a:prstGeom>
        </p:spPr>
      </p:pic>
      <p:pic>
        <p:nvPicPr>
          <p:cNvPr id="74" name="Graphic 8">
            <a:extLst>
              <a:ext uri="{FF2B5EF4-FFF2-40B4-BE49-F238E27FC236}">
                <a16:creationId xmlns:a16="http://schemas.microsoft.com/office/drawing/2014/main" id="{1E9A3A69-E3C3-4FD0-ADA9-840DC98C47BD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>
            <a:fillRect/>
          </a:stretch>
        </p:blipFill>
        <p:spPr>
          <a:xfrm>
            <a:off x="3489345" y="6142031"/>
            <a:ext cx="279683" cy="279683"/>
          </a:xfrm>
          <a:prstGeom prst="rect">
            <a:avLst/>
          </a:prstGeom>
        </p:spPr>
      </p:pic>
      <p:pic>
        <p:nvPicPr>
          <p:cNvPr id="77" name="Graphic 10">
            <a:extLst>
              <a:ext uri="{FF2B5EF4-FFF2-40B4-BE49-F238E27FC236}">
                <a16:creationId xmlns:a16="http://schemas.microsoft.com/office/drawing/2014/main" id="{C370F740-1CC7-4323-81C5-67F853D127B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2003232" y="6004777"/>
            <a:ext cx="727347" cy="727347"/>
          </a:xfrm>
          <a:prstGeom prst="rect">
            <a:avLst/>
          </a:prstGeom>
        </p:spPr>
      </p:pic>
      <p:pic>
        <p:nvPicPr>
          <p:cNvPr id="78" name="Graphic 11">
            <a:extLst>
              <a:ext uri="{FF2B5EF4-FFF2-40B4-BE49-F238E27FC236}">
                <a16:creationId xmlns:a16="http://schemas.microsoft.com/office/drawing/2014/main" id="{C39B56E9-57C6-4DDE-8EDF-7B5D0938DD85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>
            <a:fillRect/>
          </a:stretch>
        </p:blipFill>
        <p:spPr>
          <a:xfrm>
            <a:off x="2280024" y="6157194"/>
            <a:ext cx="279683" cy="279683"/>
          </a:xfrm>
          <a:prstGeom prst="rect">
            <a:avLst/>
          </a:prstGeom>
        </p:spPr>
      </p:pic>
      <p:pic>
        <p:nvPicPr>
          <p:cNvPr id="79" name="Google Shape;96;p1">
            <a:extLst>
              <a:ext uri="{FF2B5EF4-FFF2-40B4-BE49-F238E27FC236}">
                <a16:creationId xmlns:a16="http://schemas.microsoft.com/office/drawing/2014/main" id="{5646D2F1-1A1F-420A-99E6-7BEA90227619}"/>
              </a:ext>
            </a:extLst>
          </p:cNvPr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11343981" y="167488"/>
            <a:ext cx="667737" cy="60173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extBox 10">
            <a:extLst>
              <a:ext uri="{FF2B5EF4-FFF2-40B4-BE49-F238E27FC236}">
                <a16:creationId xmlns:a16="http://schemas.microsoft.com/office/drawing/2014/main" id="{AC6BBA40-1AF2-4D70-B5D6-5473AC65B897}"/>
              </a:ext>
            </a:extLst>
          </p:cNvPr>
          <p:cNvSpPr txBox="1"/>
          <p:nvPr/>
        </p:nvSpPr>
        <p:spPr>
          <a:xfrm>
            <a:off x="10828865" y="2957948"/>
            <a:ext cx="12959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Министерство</a:t>
            </a:r>
            <a:r>
              <a:rPr lang="en-US" sz="1100" b="1" dirty="0">
                <a:solidFill>
                  <a:srgbClr val="002060"/>
                </a:solidFill>
              </a:rPr>
              <a:t/>
            </a:r>
            <a:br>
              <a:rPr lang="en-US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энергетики</a:t>
            </a:r>
            <a:endParaRPr lang="de-DE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7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8954-116B-805D-88D7-AB7A1734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9" y="251834"/>
            <a:ext cx="10968036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Новая Тарифная Методика и экономически</a:t>
            </a:r>
            <a:r>
              <a:rPr lang="en-US" sz="24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4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обоснованные тарифы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933377-47D0-3B29-85D3-D9428453A0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0370" y="904875"/>
            <a:ext cx="5958262" cy="5048249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Действующая тарифная методология:</a:t>
            </a:r>
          </a:p>
          <a:p>
            <a:pPr marL="471487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cs typeface="Arial" panose="020B0604020202020204" pitchFamily="34" charset="0"/>
              </a:rPr>
              <a:t>искажает принципы полного возмещения экономически-обоснованных затрат и прибыли субъектов теплоснабжения</a:t>
            </a:r>
          </a:p>
          <a:p>
            <a:pPr marL="471487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cs typeface="Arial" panose="020B0604020202020204" pitchFamily="34" charset="0"/>
              </a:rPr>
              <a:t>не содержит стимулов к повышению эффективности</a:t>
            </a:r>
          </a:p>
          <a:p>
            <a:pPr marL="471487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cs typeface="Arial" panose="020B0604020202020204" pitchFamily="34" charset="0"/>
              </a:rPr>
              <a:t>не допускает внедрения двух- и более ставочных тарифов</a:t>
            </a:r>
          </a:p>
          <a:p>
            <a:pPr marL="471487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cs typeface="Arial" panose="020B0604020202020204" pitchFamily="34" charset="0"/>
              </a:rPr>
              <a:t>не содержит необходимого уровня ясности и детализации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Существующая регуляторная практика :</a:t>
            </a:r>
          </a:p>
          <a:p>
            <a:pPr marL="414337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cs typeface="Arial" panose="020B0604020202020204" pitchFamily="34" charset="0"/>
              </a:rPr>
              <a:t>направлена на удержание тарифов на искусственно низком, экономически необоснованном уровне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Убыточность и финансовая несостоятельность субъектов    теплоснабжения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Непривлекательность теплоэнергетики для инвестирования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Снижение надежности и качества теплоснабжения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Отсутствие стимулов к энергосбережению у потребителей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Вынужденная необходимость в бюджетной поддержке субъектов теплоснабжения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C7E21C5-109A-D744-7E39-18FD2DD83177}"/>
              </a:ext>
            </a:extLst>
          </p:cNvPr>
          <p:cNvSpPr txBox="1">
            <a:spLocks/>
          </p:cNvSpPr>
          <p:nvPr/>
        </p:nvSpPr>
        <p:spPr>
          <a:xfrm>
            <a:off x="6773563" y="2453140"/>
            <a:ext cx="5158158" cy="146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+mj-lt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886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428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4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7" lvl="1"/>
            <a:endParaRPr lang="ru-RU" sz="11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Совершенствование тарифной методологии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Экономически обоснованные тарифы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Улучшение финансового состояния субъектов теплоснабжения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Возможность привлечения инвестиций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Повышение надежности и качества теплоснабжения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b="1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4D3B58B1-EF96-AF9E-4243-4595CDE4DF7E}"/>
              </a:ext>
            </a:extLst>
          </p:cNvPr>
          <p:cNvSpPr txBox="1">
            <a:spLocks/>
          </p:cNvSpPr>
          <p:nvPr/>
        </p:nvSpPr>
        <p:spPr>
          <a:xfrm>
            <a:off x="6636915" y="926742"/>
            <a:ext cx="5158158" cy="153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+mj-lt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886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428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4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Проект закона (статья 6):</a:t>
            </a:r>
          </a:p>
          <a:p>
            <a:pPr marL="414337" lvl="1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cs typeface="Arial" panose="020B0604020202020204" pitchFamily="34" charset="0"/>
              </a:rPr>
              <a:t>устанавливает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четкие и исчерпывающе полные принципы </a:t>
            </a:r>
            <a:r>
              <a:rPr lang="ru-RU" sz="1200" dirty="0">
                <a:cs typeface="Arial" panose="020B0604020202020204" pitchFamily="34" charset="0"/>
              </a:rPr>
              <a:t>тарифного регулирования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и критерии</a:t>
            </a:r>
            <a:r>
              <a:rPr lang="ru-RU" sz="1200" dirty="0">
                <a:cs typeface="Arial" panose="020B0604020202020204" pitchFamily="34" charset="0"/>
              </a:rPr>
              <a:t>, которым должны соответствовать регулируемые тарифы на тепловую энергию</a:t>
            </a:r>
          </a:p>
          <a:p>
            <a:pPr marL="414337" lvl="1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cs typeface="Arial" panose="020B0604020202020204" pitchFamily="34" charset="0"/>
              </a:rPr>
              <a:t>предусматривает возможность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защиты потребителей локальных систем</a:t>
            </a:r>
            <a:r>
              <a:rPr lang="ru-RU" sz="12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cs typeface="Arial" panose="020B0604020202020204" pitchFamily="34" charset="0"/>
              </a:rPr>
              <a:t>теплоснабжения путем регулирования их тарифов по обращению потребителей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4CDD17-C180-B847-A8C1-19B8FD4D8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0171" y="142057"/>
            <a:ext cx="658445" cy="65844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C703427-4E8C-41C8-AA99-D52D65BB4350}"/>
              </a:ext>
            </a:extLst>
          </p:cNvPr>
          <p:cNvSpPr txBox="1">
            <a:spLocks/>
          </p:cNvSpPr>
          <p:nvPr/>
        </p:nvSpPr>
        <p:spPr>
          <a:xfrm>
            <a:off x="868616" y="3822924"/>
            <a:ext cx="10968036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Целевая Бюджетная поддержка уязвимых потребителей</a:t>
            </a:r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7A034BE5-110C-491B-B284-48FF59B17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3766" y="4104443"/>
            <a:ext cx="658445" cy="658445"/>
          </a:xfrm>
          <a:prstGeom prst="rect">
            <a:avLst/>
          </a:prstGeom>
        </p:spPr>
      </p:pic>
      <p:sp>
        <p:nvSpPr>
          <p:cNvPr id="18" name="Текст 2">
            <a:extLst>
              <a:ext uri="{FF2B5EF4-FFF2-40B4-BE49-F238E27FC236}">
                <a16:creationId xmlns:a16="http://schemas.microsoft.com/office/drawing/2014/main" id="{5FEE04C4-BD02-46D5-9C86-69513C3F36C9}"/>
              </a:ext>
            </a:extLst>
          </p:cNvPr>
          <p:cNvSpPr txBox="1">
            <a:spLocks/>
          </p:cNvSpPr>
          <p:nvPr/>
        </p:nvSpPr>
        <p:spPr>
          <a:xfrm>
            <a:off x="868616" y="4357854"/>
            <a:ext cx="5773232" cy="440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+mj-lt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886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428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4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Существующая бюджетная поддержка:</a:t>
            </a:r>
          </a:p>
          <a:p>
            <a:pPr marL="414337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cs typeface="Arial" panose="020B0604020202020204" pitchFamily="34" charset="0"/>
              </a:rPr>
              <a:t>направлена на субъектов теплоснабжения, покрывая их вынужденный дефицит, как в части операционных затрат, так </a:t>
            </a:r>
            <a:r>
              <a:rPr lang="en-US" sz="1200" dirty="0">
                <a:cs typeface="Arial" panose="020B0604020202020204" pitchFamily="34" charset="0"/>
              </a:rPr>
              <a:t/>
            </a:r>
            <a:br>
              <a:rPr lang="en-US" sz="1200" dirty="0">
                <a:cs typeface="Arial" panose="020B0604020202020204" pitchFamily="34" charset="0"/>
              </a:rPr>
            </a:br>
            <a:r>
              <a:rPr lang="ru-RU" sz="1200" dirty="0">
                <a:cs typeface="Arial" panose="020B0604020202020204" pitchFamily="34" charset="0"/>
              </a:rPr>
              <a:t>и в части инвестиций</a:t>
            </a:r>
          </a:p>
          <a:p>
            <a:pPr marL="414337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cs typeface="Arial" panose="020B0604020202020204" pitchFamily="34" charset="0"/>
              </a:rPr>
              <a:t>не защищает уязвимые категории потребителей от возможного повышения затрат на тепло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Отсутствие стимулов к повышению эффективности у субъектов теплоснабжения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Отсутствие стимулов к энергосбережению у потребителей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Избыточное и неэффективное расходование бюджетных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8D97ADB9-C6C3-485B-95E6-7CB37149A486}"/>
              </a:ext>
            </a:extLst>
          </p:cNvPr>
          <p:cNvSpPr txBox="1">
            <a:spLocks/>
          </p:cNvSpPr>
          <p:nvPr/>
        </p:nvSpPr>
        <p:spPr>
          <a:xfrm>
            <a:off x="6636915" y="4405890"/>
            <a:ext cx="5010150" cy="5024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+mj-lt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886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428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4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Проект закона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(статья 6) </a:t>
            </a:r>
            <a:r>
              <a:rPr lang="ru-RU" sz="1200" dirty="0">
                <a:cs typeface="Arial" panose="020B0604020202020204" pitchFamily="34" charset="0"/>
              </a:rPr>
              <a:t>предусматривает </a:t>
            </a:r>
            <a:r>
              <a:rPr lang="ru-RU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обеспечение доступности тепловой энергии для потребителей, в том числе за счет субсидий,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что</a:t>
            </a:r>
            <a:r>
              <a:rPr lang="ru-RU" sz="1200" dirty="0">
                <a:cs typeface="Arial" panose="020B0604020202020204" pitchFamily="34" charset="0"/>
              </a:rPr>
              <a:t> предполагает осуществление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прямой бюджетной поддержки уязвимых потребителей</a:t>
            </a:r>
            <a:r>
              <a:rPr lang="ru-RU" sz="1200" dirty="0">
                <a:cs typeface="Arial" panose="020B0604020202020204" pitchFamily="34" charset="0"/>
              </a:rPr>
              <a:t>, а не субъектов теплоснабжения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Возможность приведения тарифов на тепловую энергию к экономически обоснованному уровню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Создание условий для привлечения инвестиций, а также повышения надежности и качества теплоснабжения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Защита только тех потребителей, которые в этом нуждаются (социальная помощь на тепло)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Значительная экономия бюджетных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b="1" dirty="0"/>
          </a:p>
        </p:txBody>
      </p:sp>
      <p:pic>
        <p:nvPicPr>
          <p:cNvPr id="20" name="Google Shape;96;p1">
            <a:extLst>
              <a:ext uri="{FF2B5EF4-FFF2-40B4-BE49-F238E27FC236}">
                <a16:creationId xmlns:a16="http://schemas.microsoft.com/office/drawing/2014/main" id="{B46E5D75-97B5-493F-A4DF-E29610BEFAC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43981" y="167488"/>
            <a:ext cx="667737" cy="60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7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8954-116B-805D-88D7-AB7A1734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5" y="65842"/>
            <a:ext cx="10968036" cy="681037"/>
          </a:xfrm>
        </p:spPr>
        <p:txBody>
          <a:bodyPr>
            <a:noAutofit/>
          </a:bodyPr>
          <a:lstStyle/>
          <a:p>
            <a:pPr algn="ctr"/>
            <a:r>
              <a:rPr lang="en-US" sz="2400" b="1" cap="all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b="1" cap="all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2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механизмы </a:t>
            </a:r>
            <a:r>
              <a:rPr lang="ru-RU" sz="2200" b="1" cap="all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вНЕДРЕния</a:t>
            </a:r>
            <a:r>
              <a:rPr lang="ru-RU" sz="22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энергоэффективности и ВИЭ</a:t>
            </a:r>
            <a:r>
              <a:rPr lang="ru-RU" sz="24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65E8B93-DE41-2E94-1477-00AB6B110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1700" y="1139452"/>
            <a:ext cx="4579095" cy="4579095"/>
          </a:xfrm>
          <a:prstGeom prst="rect">
            <a:avLst/>
          </a:prstGeom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D68DE830-267C-B989-83BE-B170DB3A87EC}"/>
              </a:ext>
            </a:extLst>
          </p:cNvPr>
          <p:cNvSpPr txBox="1">
            <a:spLocks/>
          </p:cNvSpPr>
          <p:nvPr/>
        </p:nvSpPr>
        <p:spPr>
          <a:xfrm>
            <a:off x="915029" y="647487"/>
            <a:ext cx="4979181" cy="19822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srgbClr val="002060"/>
                </a:solidFill>
              </a:rPr>
              <a:t>Приоритетность </a:t>
            </a:r>
            <a:r>
              <a:rPr lang="ru-RU" sz="1100" dirty="0">
                <a:solidFill>
                  <a:srgbClr val="002060"/>
                </a:solidFill>
              </a:rPr>
              <a:t>рассмотрения альтернативы на базе </a:t>
            </a:r>
            <a:r>
              <a:rPr lang="en-US" sz="1100" dirty="0">
                <a:solidFill>
                  <a:srgbClr val="002060"/>
                </a:solidFill>
              </a:rPr>
              <a:t/>
            </a:r>
            <a:br>
              <a:rPr lang="en-US" sz="1100" dirty="0">
                <a:solidFill>
                  <a:srgbClr val="002060"/>
                </a:solidFill>
              </a:rPr>
            </a:br>
            <a:r>
              <a:rPr lang="ru-RU" sz="1100" dirty="0">
                <a:solidFill>
                  <a:srgbClr val="002060"/>
                </a:solidFill>
              </a:rPr>
              <a:t>ВИЭ при замене источников тепловой энергии централизованных систем </a:t>
            </a: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100" dirty="0">
                <a:solidFill>
                  <a:srgbClr val="002060"/>
                </a:solidFill>
              </a:rPr>
              <a:t>При наличии источника ВИЭ в централизованной системе теплоснабжения – использование по принципу </a:t>
            </a:r>
            <a:r>
              <a:rPr lang="ru-RU" sz="1100" b="1" dirty="0">
                <a:solidFill>
                  <a:srgbClr val="002060"/>
                </a:solidFill>
              </a:rPr>
              <a:t>наименьших переменных затрат </a:t>
            </a: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srgbClr val="002060"/>
                </a:solidFill>
              </a:rPr>
              <a:t>Поддержка инвестиций </a:t>
            </a:r>
            <a:r>
              <a:rPr lang="ru-RU" sz="1100" dirty="0">
                <a:solidFill>
                  <a:srgbClr val="002060"/>
                </a:solidFill>
              </a:rPr>
              <a:t>через госпрограммы и способствование ГЧП</a:t>
            </a: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14288" indent="0">
              <a:buFont typeface="Arial" panose="020B0604020202020204" pitchFamily="34" charset="0"/>
              <a:buNone/>
            </a:pPr>
            <a:endParaRPr lang="de-DE" sz="1100" dirty="0"/>
          </a:p>
          <a:p>
            <a:pPr marL="14288" indent="0">
              <a:buFont typeface="Arial" panose="020B0604020202020204" pitchFamily="34" charset="0"/>
              <a:buNone/>
            </a:pPr>
            <a:r>
              <a:rPr lang="ru-RU" sz="1100" dirty="0"/>
              <a:t> </a:t>
            </a:r>
            <a:endParaRPr lang="en-US" sz="1100" dirty="0"/>
          </a:p>
          <a:p>
            <a:endParaRPr lang="aa-ET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98A61-05F2-B6A2-133E-F1F89C274980}"/>
              </a:ext>
            </a:extLst>
          </p:cNvPr>
          <p:cNvSpPr txBox="1"/>
          <p:nvPr/>
        </p:nvSpPr>
        <p:spPr>
          <a:xfrm>
            <a:off x="9822694" y="959770"/>
            <a:ext cx="12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Геотермальная энергия</a:t>
            </a:r>
            <a:endParaRPr lang="aa-ET" sz="1000" dirty="0">
              <a:solidFill>
                <a:srgbClr val="00206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354892-18A6-8905-B72A-DAB25C7A4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51049" y="1267528"/>
            <a:ext cx="635000" cy="80210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45A1C5-8AE5-3FC3-B9BA-A98940E630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391000" y="4367678"/>
            <a:ext cx="543873" cy="576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25F876-7387-75D9-C0DA-8BFC2D73DF47}"/>
              </a:ext>
            </a:extLst>
          </p:cNvPr>
          <p:cNvSpPr txBox="1"/>
          <p:nvPr/>
        </p:nvSpPr>
        <p:spPr>
          <a:xfrm>
            <a:off x="10274873" y="5295436"/>
            <a:ext cx="1342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Крупный</a:t>
            </a:r>
            <a:r>
              <a:rPr lang="en-US" sz="1000" dirty="0">
                <a:solidFill>
                  <a:srgbClr val="002060"/>
                </a:solidFill>
              </a:rPr>
              <a:t/>
            </a:r>
            <a:br>
              <a:rPr lang="en-US" sz="1000" dirty="0">
                <a:solidFill>
                  <a:srgbClr val="002060"/>
                </a:solidFill>
              </a:rPr>
            </a:br>
            <a:r>
              <a:rPr lang="ru-RU" sz="1000" dirty="0" err="1">
                <a:solidFill>
                  <a:srgbClr val="002060"/>
                </a:solidFill>
              </a:rPr>
              <a:t>термосолнечный</a:t>
            </a:r>
            <a:r>
              <a:rPr lang="en-US" sz="1000" dirty="0">
                <a:solidFill>
                  <a:srgbClr val="002060"/>
                </a:solidFill>
              </a:rPr>
              <a:t/>
            </a:r>
            <a:br>
              <a:rPr lang="en-US" sz="1000" dirty="0">
                <a:solidFill>
                  <a:srgbClr val="002060"/>
                </a:solidFill>
              </a:rPr>
            </a:br>
            <a:r>
              <a:rPr lang="ru-RU" sz="1000" dirty="0">
                <a:solidFill>
                  <a:srgbClr val="002060"/>
                </a:solidFill>
              </a:rPr>
              <a:t>генератор</a:t>
            </a:r>
            <a:endParaRPr lang="aa-ET" sz="10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651C4-6B3E-8996-DE32-32B0A0394772}"/>
              </a:ext>
            </a:extLst>
          </p:cNvPr>
          <p:cNvSpPr txBox="1"/>
          <p:nvPr/>
        </p:nvSpPr>
        <p:spPr>
          <a:xfrm>
            <a:off x="7325716" y="5230910"/>
            <a:ext cx="147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Централизованный</a:t>
            </a:r>
            <a:br>
              <a:rPr lang="ru-RU" sz="1000" dirty="0">
                <a:solidFill>
                  <a:srgbClr val="002060"/>
                </a:solidFill>
              </a:rPr>
            </a:br>
            <a:r>
              <a:rPr lang="ru-RU" sz="1000" dirty="0">
                <a:solidFill>
                  <a:srgbClr val="002060"/>
                </a:solidFill>
              </a:rPr>
              <a:t>тепловой насос </a:t>
            </a:r>
            <a:endParaRPr lang="aa-ET" sz="1000" dirty="0">
              <a:solidFill>
                <a:srgbClr val="00206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6B25247-B8DA-E3FB-25A1-976294883D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86135" y="4303232"/>
            <a:ext cx="487422" cy="58490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6B5D72D-C951-52EB-B2EE-4FD4335C9B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899752" y="3237326"/>
            <a:ext cx="647797" cy="4001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E16040-CBC1-950E-8DC4-EE67C2262700}"/>
              </a:ext>
            </a:extLst>
          </p:cNvPr>
          <p:cNvSpPr txBox="1"/>
          <p:nvPr/>
        </p:nvSpPr>
        <p:spPr>
          <a:xfrm>
            <a:off x="7753821" y="1147335"/>
            <a:ext cx="92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Сжигание</a:t>
            </a:r>
            <a:r>
              <a:rPr lang="en-US" sz="1000" dirty="0">
                <a:solidFill>
                  <a:srgbClr val="002060"/>
                </a:solidFill>
              </a:rPr>
              <a:t/>
            </a:r>
            <a:br>
              <a:rPr lang="en-US" sz="1000" dirty="0">
                <a:solidFill>
                  <a:srgbClr val="002060"/>
                </a:solidFill>
              </a:rPr>
            </a:br>
            <a:r>
              <a:rPr lang="ru-RU" sz="1000" dirty="0">
                <a:solidFill>
                  <a:srgbClr val="002060"/>
                </a:solidFill>
              </a:rPr>
              <a:t>отходов</a:t>
            </a:r>
            <a:endParaRPr lang="aa-ET" sz="1000" dirty="0">
              <a:solidFill>
                <a:srgbClr val="002060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27F7905-07F2-EB8B-FCD5-74BC941ADB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913037" y="1793694"/>
            <a:ext cx="675973" cy="6854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CD7250-CE00-94F7-6960-C449FEA787C4}"/>
              </a:ext>
            </a:extLst>
          </p:cNvPr>
          <p:cNvSpPr txBox="1"/>
          <p:nvPr/>
        </p:nvSpPr>
        <p:spPr>
          <a:xfrm>
            <a:off x="6442538" y="2555140"/>
            <a:ext cx="131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</a:t>
            </a:r>
            <a:r>
              <a:rPr lang="ru-RU" sz="1000" dirty="0">
                <a:solidFill>
                  <a:srgbClr val="002060"/>
                </a:solidFill>
              </a:rPr>
              <a:t>ЭЦ</a:t>
            </a:r>
            <a:r>
              <a:rPr lang="en-US" sz="1000" dirty="0">
                <a:solidFill>
                  <a:srgbClr val="002060"/>
                </a:solidFill>
              </a:rPr>
              <a:t>|K</a:t>
            </a:r>
            <a:r>
              <a:rPr lang="ru-RU" sz="1000" dirty="0">
                <a:solidFill>
                  <a:srgbClr val="002060"/>
                </a:solidFill>
              </a:rPr>
              <a:t>отельная</a:t>
            </a:r>
            <a:r>
              <a:rPr lang="en-US" sz="1000" dirty="0">
                <a:solidFill>
                  <a:srgbClr val="002060"/>
                </a:solidFill>
              </a:rPr>
              <a:t/>
            </a:r>
            <a:br>
              <a:rPr lang="en-US" sz="1000" dirty="0">
                <a:solidFill>
                  <a:srgbClr val="002060"/>
                </a:solidFill>
              </a:rPr>
            </a:br>
            <a:r>
              <a:rPr lang="ru-RU" sz="1000" dirty="0">
                <a:solidFill>
                  <a:srgbClr val="002060"/>
                </a:solidFill>
              </a:rPr>
              <a:t>на биогазе</a:t>
            </a:r>
            <a:endParaRPr lang="aa-ET" sz="10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6CA78-5178-4296-0428-671ACD0D0D31}"/>
              </a:ext>
            </a:extLst>
          </p:cNvPr>
          <p:cNvSpPr txBox="1"/>
          <p:nvPr/>
        </p:nvSpPr>
        <p:spPr>
          <a:xfrm>
            <a:off x="10863968" y="1451028"/>
            <a:ext cx="874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Биомасса </a:t>
            </a:r>
            <a:endParaRPr lang="aa-ET" sz="10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75571-436A-C941-65A2-DF45A507A55C}"/>
              </a:ext>
            </a:extLst>
          </p:cNvPr>
          <p:cNvSpPr txBox="1"/>
          <p:nvPr/>
        </p:nvSpPr>
        <p:spPr>
          <a:xfrm>
            <a:off x="8819488" y="5777322"/>
            <a:ext cx="1476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2060"/>
                </a:solidFill>
              </a:rPr>
              <a:t>Теплоаккумуляция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endParaRPr lang="aa-ET" sz="1000" dirty="0">
              <a:solidFill>
                <a:srgbClr val="002060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0EDC404-E07C-F125-49FD-7CC30FE294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449608" y="3178116"/>
            <a:ext cx="528888" cy="50176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86391D7-ED38-9A8E-26DC-4890F2E1440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468598" y="1939259"/>
            <a:ext cx="466275" cy="46906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2657A07-32C7-0D3E-A439-A37AF2E283A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136342" y="4838363"/>
            <a:ext cx="575974" cy="575974"/>
          </a:xfrm>
          <a:prstGeom prst="rect">
            <a:avLst/>
          </a:prstGeom>
        </p:spPr>
      </p:pic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296F071C-5C5D-09E4-8FA0-8B34F8F88E5C}"/>
              </a:ext>
            </a:extLst>
          </p:cNvPr>
          <p:cNvSpPr txBox="1">
            <a:spLocks/>
          </p:cNvSpPr>
          <p:nvPr/>
        </p:nvSpPr>
        <p:spPr>
          <a:xfrm>
            <a:off x="644451" y="2510584"/>
            <a:ext cx="3078139" cy="85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100" dirty="0">
                <a:solidFill>
                  <a:srgbClr val="002060"/>
                </a:solidFill>
              </a:rPr>
              <a:t>Стимулирование мероприятий </a:t>
            </a:r>
            <a:r>
              <a:rPr lang="en-US" sz="1100" dirty="0">
                <a:solidFill>
                  <a:srgbClr val="002060"/>
                </a:solidFill>
              </a:rPr>
              <a:t/>
            </a:r>
            <a:br>
              <a:rPr lang="en-US" sz="1100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по снижению собственных нужд, потерь в тепловых сетях</a:t>
            </a:r>
          </a:p>
          <a:p>
            <a:pPr marL="1428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srgbClr val="002060"/>
                </a:solidFill>
              </a:rPr>
              <a:t>Оптимизация источников </a:t>
            </a:r>
            <a:r>
              <a:rPr lang="de-DE" sz="1100" dirty="0">
                <a:solidFill>
                  <a:srgbClr val="002060"/>
                </a:solidFill>
              </a:rPr>
              <a:t>(</a:t>
            </a:r>
            <a:r>
              <a:rPr lang="ru-RU" sz="1100" dirty="0">
                <a:solidFill>
                  <a:srgbClr val="002060"/>
                </a:solidFill>
              </a:rPr>
              <a:t>базовая, пиковая мощность</a:t>
            </a:r>
            <a:r>
              <a:rPr lang="de-DE" sz="1100" dirty="0">
                <a:solidFill>
                  <a:srgbClr val="002060"/>
                </a:solidFill>
              </a:rPr>
              <a:t>)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и подключенных потребителей</a:t>
            </a:r>
          </a:p>
          <a:p>
            <a:pPr marL="1428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srgbClr val="002060"/>
                </a:solidFill>
              </a:rPr>
              <a:t>Перевод на закрытую систему </a:t>
            </a:r>
            <a:r>
              <a:rPr lang="en-US" sz="1100" b="1" dirty="0">
                <a:solidFill>
                  <a:srgbClr val="002060"/>
                </a:solidFill>
              </a:rPr>
              <a:t/>
            </a:r>
            <a:br>
              <a:rPr lang="en-US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и Индивидуальные Теплопункты </a:t>
            </a: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b="1" dirty="0">
              <a:solidFill>
                <a:srgbClr val="002060"/>
              </a:solidFill>
            </a:endParaRP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14288" indent="0">
              <a:buFont typeface="Arial" panose="020B0604020202020204" pitchFamily="34" charset="0"/>
              <a:buNone/>
            </a:pPr>
            <a:endParaRPr lang="de-DE" sz="1100" dirty="0"/>
          </a:p>
          <a:p>
            <a:pPr marL="14288" indent="0">
              <a:buFont typeface="Arial" panose="020B0604020202020204" pitchFamily="34" charset="0"/>
              <a:buNone/>
            </a:pPr>
            <a:r>
              <a:rPr lang="ru-RU" sz="1100" dirty="0"/>
              <a:t> </a:t>
            </a:r>
            <a:endParaRPr lang="en-US" sz="1100" dirty="0"/>
          </a:p>
          <a:p>
            <a:endParaRPr lang="aa-ET" sz="1100" dirty="0"/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DC915052-DB26-0AF9-8212-5C1F17A6FB1A}"/>
              </a:ext>
            </a:extLst>
          </p:cNvPr>
          <p:cNvSpPr txBox="1">
            <a:spLocks/>
          </p:cNvSpPr>
          <p:nvPr/>
        </p:nvSpPr>
        <p:spPr>
          <a:xfrm>
            <a:off x="3690843" y="2479188"/>
            <a:ext cx="2932952" cy="830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srgbClr val="002060"/>
                </a:solidFill>
              </a:rPr>
              <a:t>Бюджетное финансирование </a:t>
            </a:r>
            <a:r>
              <a:rPr lang="ru-RU" sz="1100" dirty="0">
                <a:solidFill>
                  <a:srgbClr val="002060"/>
                </a:solidFill>
              </a:rPr>
              <a:t>планомерной </a:t>
            </a:r>
            <a:r>
              <a:rPr lang="ru-RU" sz="1100" b="1" dirty="0" err="1">
                <a:solidFill>
                  <a:srgbClr val="002060"/>
                </a:solidFill>
              </a:rPr>
              <a:t>термомодернизации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зданий </a:t>
            </a:r>
          </a:p>
          <a:p>
            <a:pPr marL="357188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100" dirty="0">
                <a:solidFill>
                  <a:srgbClr val="002060"/>
                </a:solidFill>
              </a:rPr>
              <a:t>Бюджетной сферы </a:t>
            </a:r>
          </a:p>
          <a:p>
            <a:pPr marL="357188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100" dirty="0">
                <a:solidFill>
                  <a:srgbClr val="002060"/>
                </a:solidFill>
              </a:rPr>
              <a:t>Многоэтажных домов </a:t>
            </a:r>
          </a:p>
          <a:p>
            <a:pPr marL="1428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srgbClr val="002060"/>
                </a:solidFill>
              </a:rPr>
              <a:t>Государственная поддержка термомодернизации </a:t>
            </a:r>
            <a:r>
              <a:rPr lang="ru-RU" sz="1100" dirty="0">
                <a:solidFill>
                  <a:srgbClr val="002060"/>
                </a:solidFill>
              </a:rPr>
              <a:t>частных предприятий и домов </a:t>
            </a: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b="1" dirty="0">
              <a:solidFill>
                <a:srgbClr val="002060"/>
              </a:solidFill>
            </a:endParaRP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14288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14288" indent="0">
              <a:buFont typeface="Arial" panose="020B0604020202020204" pitchFamily="34" charset="0"/>
              <a:buNone/>
            </a:pPr>
            <a:endParaRPr lang="de-DE" sz="1100" dirty="0"/>
          </a:p>
          <a:p>
            <a:pPr marL="14288" indent="0">
              <a:buFont typeface="Arial" panose="020B0604020202020204" pitchFamily="34" charset="0"/>
              <a:buNone/>
            </a:pPr>
            <a:r>
              <a:rPr lang="ru-RU" sz="1100" dirty="0"/>
              <a:t> </a:t>
            </a:r>
            <a:endParaRPr lang="en-US" sz="1100" dirty="0"/>
          </a:p>
          <a:p>
            <a:endParaRPr lang="aa-ET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C4A03F-69FC-B749-C40E-A04567614095}"/>
              </a:ext>
            </a:extLst>
          </p:cNvPr>
          <p:cNvSpPr txBox="1"/>
          <p:nvPr/>
        </p:nvSpPr>
        <p:spPr>
          <a:xfrm>
            <a:off x="11223650" y="2498161"/>
            <a:ext cx="874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Попутное тепло </a:t>
            </a:r>
            <a:endParaRPr lang="aa-ET" sz="1000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002060"/>
                </a:solidFill>
              </a:rPr>
              <a:t> </a:t>
            </a:r>
            <a:endParaRPr lang="aa-ET" sz="1000" dirty="0">
              <a:solidFill>
                <a:srgbClr val="002060"/>
              </a:solidFill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0D68FEBC-430E-083F-B122-C7164399E9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0800000">
            <a:off x="5727590" y="621620"/>
            <a:ext cx="244565" cy="180231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ACB12D56-E3DC-B5F5-0D8F-C4B93F6ADE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9014807" y="2960951"/>
            <a:ext cx="807887" cy="807887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E7318346-51B1-481B-A60F-B7EEBA9654DA}"/>
              </a:ext>
            </a:extLst>
          </p:cNvPr>
          <p:cNvSpPr txBox="1">
            <a:spLocks/>
          </p:cNvSpPr>
          <p:nvPr/>
        </p:nvSpPr>
        <p:spPr>
          <a:xfrm>
            <a:off x="434606" y="4064709"/>
            <a:ext cx="6093349" cy="328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600" b="1" cap="al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1600" b="1" cap="al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Главные инструменты вводимые проектом законом </a:t>
            </a:r>
            <a:r>
              <a:rPr lang="de-DE" sz="1600" b="1" cap="al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1600" b="1" cap="al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D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E709187-DA18-46CA-AA3A-4946A2170600}"/>
              </a:ext>
            </a:extLst>
          </p:cNvPr>
          <p:cNvPicPr/>
          <p:nvPr/>
        </p:nvPicPr>
        <p:blipFill>
          <a:blip r:embed="rId24"/>
          <a:stretch>
            <a:fillRect/>
          </a:stretch>
        </p:blipFill>
        <p:spPr>
          <a:xfrm>
            <a:off x="555331" y="4393490"/>
            <a:ext cx="5825372" cy="2342605"/>
          </a:xfrm>
          <a:prstGeom prst="rect">
            <a:avLst/>
          </a:prstGeom>
        </p:spPr>
      </p:pic>
      <p:pic>
        <p:nvPicPr>
          <p:cNvPr id="29" name="Google Shape;96;p1">
            <a:extLst>
              <a:ext uri="{FF2B5EF4-FFF2-40B4-BE49-F238E27FC236}">
                <a16:creationId xmlns:a16="http://schemas.microsoft.com/office/drawing/2014/main" id="{85B5ADA5-28CF-4476-B867-10816DD55EC5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1343981" y="167488"/>
            <a:ext cx="667737" cy="60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22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DE83F3-1FCA-4F40-B3FC-541B3CFAD7E0}"/>
              </a:ext>
            </a:extLst>
          </p:cNvPr>
          <p:cNvSpPr/>
          <p:nvPr/>
        </p:nvSpPr>
        <p:spPr>
          <a:xfrm>
            <a:off x="6003767" y="626328"/>
            <a:ext cx="5847921" cy="533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2F5496"/>
                </a:solidFill>
                <a:latin typeface="Arial"/>
                <a:cs typeface="Arial"/>
                <a:sym typeface="Arial"/>
              </a:rPr>
              <a:t>Согласованный регуляторный инструмент</a:t>
            </a:r>
            <a:endParaRPr lang="ru-RU" sz="1400" b="1" dirty="0">
              <a:solidFill>
                <a:srgbClr val="2F5496"/>
              </a:solidFill>
              <a:latin typeface="Arial"/>
              <a:cs typeface="Arial"/>
            </a:endParaRPr>
          </a:p>
          <a:p>
            <a:pPr lvl="0" algn="ctr"/>
            <a:r>
              <a:rPr lang="ru-RU" sz="1400" b="1" dirty="0">
                <a:solidFill>
                  <a:srgbClr val="2F5496"/>
                </a:solidFill>
                <a:latin typeface="Arial"/>
                <a:cs typeface="Arial"/>
                <a:sym typeface="Arial"/>
              </a:rPr>
              <a:t>после проведения АРВ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1544566" y="122429"/>
            <a:ext cx="8931373" cy="4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200" b="1" cap="all" dirty="0">
                <a:solidFill>
                  <a:srgbClr val="002060"/>
                </a:solidFill>
                <a:ea typeface="+mj-ea"/>
                <a:cs typeface="Arial" panose="020B0604020202020204" pitchFamily="34" charset="0"/>
                <a:sym typeface="Arial"/>
              </a:rPr>
              <a:t>УСИЛЕНИЕ ФУНКЦИИ ГОСЭНЕРГОНАДЗОРА</a:t>
            </a:r>
            <a:endParaRPr lang="ru-RU" sz="2200" b="1" cap="all" dirty="0">
              <a:solidFill>
                <a:srgbClr val="002060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0" name="Google Shape;90;p1"/>
          <p:cNvCxnSpPr/>
          <p:nvPr/>
        </p:nvCxnSpPr>
        <p:spPr>
          <a:xfrm rot="10800000">
            <a:off x="6003768" y="1620100"/>
            <a:ext cx="0" cy="377919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3972346" y="2722783"/>
            <a:ext cx="41191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2%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340312" y="664413"/>
            <a:ext cx="5184998" cy="523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Действующий </a:t>
            </a:r>
          </a:p>
          <a:p>
            <a:pPr algn="ctr"/>
            <a:r>
              <a:rPr lang="ru-RU" sz="14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регуляторный инструмент</a:t>
            </a:r>
          </a:p>
        </p:txBody>
      </p:sp>
      <p:pic>
        <p:nvPicPr>
          <p:cNvPr id="15" name="Google Shape;96;p1">
            <a:extLst>
              <a:ext uri="{FF2B5EF4-FFF2-40B4-BE49-F238E27FC236}">
                <a16:creationId xmlns:a16="http://schemas.microsoft.com/office/drawing/2014/main" id="{98485122-59FB-4501-9EFE-AA5EED4CE9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3981" y="167488"/>
            <a:ext cx="667737" cy="60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4;p1">
            <a:extLst>
              <a:ext uri="{FF2B5EF4-FFF2-40B4-BE49-F238E27FC236}">
                <a16:creationId xmlns:a16="http://schemas.microsoft.com/office/drawing/2014/main" id="{A24C2A4C-518F-47C8-B137-B2BD9D015953}"/>
              </a:ext>
            </a:extLst>
          </p:cNvPr>
          <p:cNvSpPr txBox="1"/>
          <p:nvPr/>
        </p:nvSpPr>
        <p:spPr>
          <a:xfrm>
            <a:off x="340312" y="1228520"/>
            <a:ext cx="5184998" cy="266031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1. Контроль осуществляется в форме:</a:t>
            </a:r>
            <a:endParaRPr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32172" indent="-232172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-RU" sz="120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проф.контроля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без посещения;</a:t>
            </a:r>
            <a:endParaRPr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32172" indent="-232172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-RU" sz="120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проф.контроля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с посещением по утвержденному графику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1 раз в год;</a:t>
            </a:r>
            <a:endParaRPr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2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. На основании: </a:t>
            </a:r>
            <a:endParaRPr lang="ru-RU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32172" indent="-232172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Char char="-"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критериев оценки степени риска;</a:t>
            </a:r>
            <a:endParaRPr lang="ru-RU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32172" indent="-232172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Char char="-"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проверочных листов .</a:t>
            </a:r>
            <a:endParaRPr lang="ru-RU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3. Внеплановые проверки на основании обращений/заявлений.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4. Акиматы осуществляют контроль за тепловыми сетями.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ru-RU"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ru-RU"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5. Низкие или отсутствие штрафов за н</a:t>
            </a:r>
            <a:r>
              <a:rPr lang="kk-KZ" sz="1200" b="1" dirty="0">
                <a:solidFill>
                  <a:srgbClr val="002060"/>
                </a:solidFill>
                <a:cs typeface="Arial" panose="020B0604020202020204" pitchFamily="34" charset="0"/>
              </a:rPr>
              <a:t>есоблюдение требований в сфере теплоэнергетики.</a:t>
            </a:r>
            <a:endParaRPr lang="ru-RU"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ru-RU" sz="1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4" name="Google Shape;93;p1">
            <a:extLst>
              <a:ext uri="{FF2B5EF4-FFF2-40B4-BE49-F238E27FC236}">
                <a16:creationId xmlns:a16="http://schemas.microsoft.com/office/drawing/2014/main" id="{D2DE1E02-6AD6-41AF-8F3A-41F546CECBDA}"/>
              </a:ext>
            </a:extLst>
          </p:cNvPr>
          <p:cNvSpPr txBox="1"/>
          <p:nvPr/>
        </p:nvSpPr>
        <p:spPr>
          <a:xfrm>
            <a:off x="5921405" y="1209820"/>
            <a:ext cx="5930283" cy="302964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1. Контроль осуществляется в форме:</a:t>
            </a:r>
            <a:endParaRPr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32172" indent="-232172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-"/>
            </a:pPr>
            <a:r>
              <a:rPr lang="ru-RU" sz="120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проф.контроля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без посещения;</a:t>
            </a:r>
            <a:endParaRPr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32172" indent="-232172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-"/>
            </a:pPr>
            <a:r>
              <a:rPr lang="ru-RU" sz="120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проф.контроля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с посещением по утвержденному графику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не более 1 раз в полугодие;</a:t>
            </a:r>
            <a:endParaRPr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2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.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На основании: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-    критериев оценки степени риска;</a:t>
            </a:r>
            <a:endParaRPr lang="ru-RU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проверочных листов.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3.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Внеплановые проверки на основании обращений/заявлений.</a:t>
            </a:r>
          </a:p>
          <a:p>
            <a:pPr algn="just">
              <a:buClr>
                <a:srgbClr val="000000"/>
              </a:buClr>
              <a:buSzPts val="1350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4. Осуществление государственным органом по энергетическому контролю и надзору государственного контроля в области теплоэнергетики, в том числе за тепловыми сетями.</a:t>
            </a:r>
          </a:p>
          <a:p>
            <a:pPr algn="just">
              <a:buClr>
                <a:srgbClr val="000000"/>
              </a:buClr>
              <a:buSzPts val="1350"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5. Увеличение штрафов за </a:t>
            </a:r>
            <a:r>
              <a:rPr lang="kk-KZ" sz="1200" b="1" dirty="0">
                <a:solidFill>
                  <a:srgbClr val="002060"/>
                </a:solidFill>
                <a:cs typeface="Arial" panose="020B0604020202020204" pitchFamily="34" charset="0"/>
              </a:rPr>
              <a:t>нарушение срока получения паспорта готовности к отопительному сезону, а также включены новые нормы по привлечению к адмистратиыной ответственности за:</a:t>
            </a:r>
            <a:br>
              <a:rPr lang="kk-KZ" sz="12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kk-KZ" sz="12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н</a:t>
            </a:r>
            <a:r>
              <a:rPr lang="kk-KZ" sz="1200" b="1" dirty="0">
                <a:solidFill>
                  <a:srgbClr val="002060"/>
                </a:solidFill>
                <a:cs typeface="Arial" panose="020B0604020202020204" pitchFamily="34" charset="0"/>
              </a:rPr>
              <a:t>есоблюдение нормативов запасов топлива ТЭЦ и котельными;</a:t>
            </a:r>
          </a:p>
          <a:p>
            <a:pPr algn="just">
              <a:buClr>
                <a:srgbClr val="000000"/>
              </a:buClr>
              <a:buSzPts val="1350"/>
            </a:pPr>
            <a:r>
              <a:rPr lang="kk-KZ" sz="12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с</a:t>
            </a:r>
            <a:r>
              <a:rPr lang="kk-KZ" sz="1200" b="1" dirty="0">
                <a:solidFill>
                  <a:srgbClr val="002060"/>
                </a:solidFill>
                <a:cs typeface="Arial" panose="020B0604020202020204" pitchFamily="34" charset="0"/>
              </a:rPr>
              <a:t>амовольное подключение к тепловым сетям систем теплоснабжения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ED999EBC-2BEC-43EA-BD4C-3F98A2BD916F}"/>
              </a:ext>
            </a:extLst>
          </p:cNvPr>
          <p:cNvSpPr txBox="1"/>
          <p:nvPr/>
        </p:nvSpPr>
        <p:spPr>
          <a:xfrm>
            <a:off x="402566" y="4872022"/>
            <a:ext cx="11245907" cy="164464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* Примечание, при этом не были поддержаны предложения по усилению функций </a:t>
            </a:r>
            <a:r>
              <a:rPr lang="ru-RU" sz="1200" b="1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Госэнергонадзора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600" b="1" dirty="0">
              <a:solidFill>
                <a:srgbClr val="002060"/>
              </a:solidFill>
              <a:cs typeface="Arial" panose="020B0604020202020204" pitchFamily="34" charset="0"/>
              <a:sym typeface="Arial"/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- контроль вне рамках Предпринимательского кодекса;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без применения системы управления рисками и проверочных листов;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принудительное исполнение в судебном порядке;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освобождение от занимаемой должности руководителей энергопредприятий, при не прохождении квалификационных проверок знаний;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контроль по мере возникновения технологических нарушений;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увеличение штатной численности территориальных департаментов  до 141 человека.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4A4BABB-BE21-40BB-8F81-0E934CD6C365}"/>
              </a:ext>
            </a:extLst>
          </p:cNvPr>
          <p:cNvCxnSpPr>
            <a:cxnSpLocks/>
          </p:cNvCxnSpPr>
          <p:nvPr/>
        </p:nvCxnSpPr>
        <p:spPr>
          <a:xfrm>
            <a:off x="402566" y="4606375"/>
            <a:ext cx="1144912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9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ity&#10;&#10;Description automatically generated with low confidence">
            <a:extLst>
              <a:ext uri="{FF2B5EF4-FFF2-40B4-BE49-F238E27FC236}">
                <a16:creationId xmlns:a16="http://schemas.microsoft.com/office/drawing/2014/main" id="{730C5036-B265-3DC9-1024-82F38FC2D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2" y="1088874"/>
            <a:ext cx="11812817" cy="46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91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777</Words>
  <Application>Microsoft Office PowerPoint</Application>
  <PresentationFormat>Широкоэкранный</PresentationFormat>
  <Paragraphs>199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Open Sans Semibold</vt:lpstr>
      <vt:lpstr>Times New Roman</vt:lpstr>
      <vt:lpstr>Тема Office</vt:lpstr>
      <vt:lpstr>Проект закона «О теплоэнергетике» и сопутствующих к нему законопроектов   </vt:lpstr>
      <vt:lpstr> Главные Пробелы существующего законодательства  </vt:lpstr>
      <vt:lpstr>СТРАТЕГИЧЕСКИе показатели И мастер-ПЛАНы</vt:lpstr>
      <vt:lpstr>Мониторинг и контроль</vt:lpstr>
      <vt:lpstr>Новая Тарифная Методика и экономически обоснованные тарифы</vt:lpstr>
      <vt:lpstr> механизмы вНЕДРЕния энергоэффективности и ВИЭ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Adil</dc:creator>
  <cp:lastModifiedBy>Алимжан Турар</cp:lastModifiedBy>
  <cp:revision>154</cp:revision>
  <cp:lastPrinted>2023-01-09T06:05:09Z</cp:lastPrinted>
  <dcterms:created xsi:type="dcterms:W3CDTF">2022-08-01T05:59:48Z</dcterms:created>
  <dcterms:modified xsi:type="dcterms:W3CDTF">2023-04-01T08:06:27Z</dcterms:modified>
</cp:coreProperties>
</file>