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7" r:id="rId2"/>
    <p:sldId id="256" r:id="rId3"/>
    <p:sldId id="298" r:id="rId4"/>
    <p:sldId id="260" r:id="rId5"/>
    <p:sldId id="264" r:id="rId6"/>
    <p:sldId id="265" r:id="rId7"/>
    <p:sldId id="279" r:id="rId8"/>
    <p:sldId id="280" r:id="rId9"/>
    <p:sldId id="281" r:id="rId10"/>
    <p:sldId id="282" r:id="rId11"/>
    <p:sldId id="283" r:id="rId12"/>
    <p:sldId id="289" r:id="rId13"/>
    <p:sldId id="294" r:id="rId14"/>
  </p:sldIdLst>
  <p:sldSz cx="12192000" cy="6858000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26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659" cy="498135"/>
          </a:xfrm>
          <a:prstGeom prst="rect">
            <a:avLst/>
          </a:prstGeom>
        </p:spPr>
        <p:txBody>
          <a:bodyPr vert="horz" lIns="91429" tIns="45713" rIns="91429" bIns="45713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5" y="1"/>
            <a:ext cx="2945659" cy="498135"/>
          </a:xfrm>
          <a:prstGeom prst="rect">
            <a:avLst/>
          </a:prstGeom>
        </p:spPr>
        <p:txBody>
          <a:bodyPr vert="horz" lIns="91429" tIns="45713" rIns="91429" bIns="45713" rtlCol="0"/>
          <a:lstStyle>
            <a:lvl1pPr algn="r">
              <a:defRPr sz="1200"/>
            </a:lvl1pPr>
          </a:lstStyle>
          <a:p>
            <a:fld id="{A14B73C1-C4E7-4791-81C2-E7BE62A2BF41}" type="datetimeFigureOut">
              <a:rPr lang="ru-RU" smtClean="0"/>
              <a:t>26.04.2023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9" tIns="45713" rIns="91429" bIns="45713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959"/>
            <a:ext cx="5438140" cy="3909239"/>
          </a:xfrm>
          <a:prstGeom prst="rect">
            <a:avLst/>
          </a:prstGeom>
        </p:spPr>
        <p:txBody>
          <a:bodyPr vert="horz" lIns="91429" tIns="45713" rIns="91429" bIns="45713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430093"/>
            <a:ext cx="2945659" cy="498134"/>
          </a:xfrm>
          <a:prstGeom prst="rect">
            <a:avLst/>
          </a:prstGeom>
        </p:spPr>
        <p:txBody>
          <a:bodyPr vert="horz" lIns="91429" tIns="45713" rIns="91429" bIns="45713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5" y="9430093"/>
            <a:ext cx="2945659" cy="498134"/>
          </a:xfrm>
          <a:prstGeom prst="rect">
            <a:avLst/>
          </a:prstGeom>
        </p:spPr>
        <p:txBody>
          <a:bodyPr vert="horz" lIns="91429" tIns="45713" rIns="91429" bIns="45713" rtlCol="0" anchor="b"/>
          <a:lstStyle>
            <a:lvl1pPr algn="r">
              <a:defRPr sz="1200"/>
            </a:lvl1pPr>
          </a:lstStyle>
          <a:p>
            <a:fld id="{461D0E87-1F58-43D2-B552-C0AAB4050A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83242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42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5575" y="1341438"/>
            <a:ext cx="6427788" cy="36163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43" name="Notes Placeholder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ru-RU" dirty="0"/>
              <a:t>Insert picture/ Right Click/Send to back</a:t>
            </a:r>
          </a:p>
          <a:p>
            <a:pPr eaLnBrk="1" hangingPunct="1">
              <a:spcBef>
                <a:spcPct val="0"/>
              </a:spcBef>
            </a:pPr>
            <a:endParaRPr lang="en-US" altLang="ru-RU" dirty="0"/>
          </a:p>
        </p:txBody>
      </p:sp>
      <p:sp>
        <p:nvSpPr>
          <p:cNvPr id="266244" name="Slide Number Placeholder 3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Open Sans" pitchFamily="34" charset="0"/>
                <a:cs typeface="Arial" panose="020B0604020202020204" pitchFamily="34" charset="0"/>
              </a:defRPr>
            </a:lvl1pPr>
            <a:lvl2pPr marL="734357" indent="-282446" eaLnBrk="0" hangingPunct="0">
              <a:defRPr>
                <a:solidFill>
                  <a:schemeClr val="tx1"/>
                </a:solidFill>
                <a:latin typeface="Open Sans" pitchFamily="34" charset="0"/>
                <a:cs typeface="Arial" panose="020B0604020202020204" pitchFamily="34" charset="0"/>
              </a:defRPr>
            </a:lvl2pPr>
            <a:lvl3pPr marL="1129779" indent="-225957" eaLnBrk="0" hangingPunct="0">
              <a:defRPr>
                <a:solidFill>
                  <a:schemeClr val="tx1"/>
                </a:solidFill>
                <a:latin typeface="Open Sans" pitchFamily="34" charset="0"/>
                <a:cs typeface="Arial" panose="020B0604020202020204" pitchFamily="34" charset="0"/>
              </a:defRPr>
            </a:lvl3pPr>
            <a:lvl4pPr marL="1581689" indent="-225957" eaLnBrk="0" hangingPunct="0">
              <a:defRPr>
                <a:solidFill>
                  <a:schemeClr val="tx1"/>
                </a:solidFill>
                <a:latin typeface="Open Sans" pitchFamily="34" charset="0"/>
                <a:cs typeface="Arial" panose="020B0604020202020204" pitchFamily="34" charset="0"/>
              </a:defRPr>
            </a:lvl4pPr>
            <a:lvl5pPr marL="2033603" indent="-225957" eaLnBrk="0" hangingPunct="0">
              <a:defRPr>
                <a:solidFill>
                  <a:schemeClr val="tx1"/>
                </a:solidFill>
                <a:latin typeface="Open Sans" pitchFamily="34" charset="0"/>
                <a:cs typeface="Arial" panose="020B0604020202020204" pitchFamily="34" charset="0"/>
              </a:defRPr>
            </a:lvl5pPr>
            <a:lvl6pPr marL="2485515" indent="-22595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itchFamily="34" charset="0"/>
                <a:cs typeface="Arial" panose="020B0604020202020204" pitchFamily="34" charset="0"/>
              </a:defRPr>
            </a:lvl6pPr>
            <a:lvl7pPr marL="2937426" indent="-22595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itchFamily="34" charset="0"/>
                <a:cs typeface="Arial" panose="020B0604020202020204" pitchFamily="34" charset="0"/>
              </a:defRPr>
            </a:lvl7pPr>
            <a:lvl8pPr marL="3389338" indent="-22595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itchFamily="34" charset="0"/>
                <a:cs typeface="Arial" panose="020B0604020202020204" pitchFamily="34" charset="0"/>
              </a:defRPr>
            </a:lvl8pPr>
            <a:lvl9pPr marL="3841251" indent="-22595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itchFamily="34" charset="0"/>
                <a:cs typeface="Arial" panose="020B0604020202020204" pitchFamily="34" charset="0"/>
              </a:defRPr>
            </a:lvl9pPr>
          </a:lstStyle>
          <a:p>
            <a:pPr defTabSz="899017" eaLnBrk="1" hangingPunct="1">
              <a:defRPr/>
            </a:pPr>
            <a:fld id="{6B4C4CB7-CE7B-410A-B86C-6F4D27CCAFF3}" type="slidenum">
              <a:rPr lang="en-US" altLang="ru-RU">
                <a:solidFill>
                  <a:prstClr val="black"/>
                </a:solidFill>
                <a:latin typeface="Calibri" panose="020F0502020204030204" pitchFamily="34" charset="0"/>
              </a:rPr>
              <a:pPr defTabSz="899017" eaLnBrk="1" hangingPunct="1">
                <a:defRPr/>
              </a:pPr>
              <a:t>1</a:t>
            </a:fld>
            <a:endParaRPr lang="en-US" altLang="ru-RU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9421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D0E87-1F58-43D2-B552-C0AAB4050A7F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46724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40729F-952D-4D9F-A48B-3F6A5B5B214B}" type="slidenum">
              <a:rPr lang="ru-RU" smtClean="0"/>
              <a:pPr/>
              <a:t>12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585381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21A74-837E-4ACE-AE37-8F183BDE0855}" type="datetime1">
              <a:rPr lang="ru-RU" smtClean="0"/>
              <a:t>26.04.2023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4272B-A2E8-4849-96CD-327B916E8B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0183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5BEC2-D1F8-4EDB-94C2-31BAE3DB354D}" type="datetime1">
              <a:rPr lang="ru-RU" smtClean="0"/>
              <a:t>26.04.2023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4272B-A2E8-4849-96CD-327B916E8B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33182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9DFA1-81A9-4A1A-829B-5EDA8656E0AC}" type="datetime1">
              <a:rPr lang="ru-RU" smtClean="0"/>
              <a:t>26.04.2023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4272B-A2E8-4849-96CD-327B916E8B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4771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ПМ_Г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 userDrawn="1"/>
        </p:nvSpPr>
        <p:spPr>
          <a:xfrm>
            <a:off x="0" y="0"/>
            <a:ext cx="12192000" cy="384000"/>
          </a:xfrm>
          <a:prstGeom prst="rect">
            <a:avLst/>
          </a:prstGeom>
          <a:solidFill>
            <a:srgbClr val="0065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21469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0" y="6489699"/>
            <a:ext cx="12192000" cy="384000"/>
          </a:xfrm>
          <a:prstGeom prst="rect">
            <a:avLst/>
          </a:prstGeom>
          <a:solidFill>
            <a:srgbClr val="0065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21469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7" name="Группа 21"/>
          <p:cNvGrpSpPr>
            <a:grpSpLocks/>
          </p:cNvGrpSpPr>
          <p:nvPr userDrawn="1"/>
        </p:nvGrpSpPr>
        <p:grpSpPr bwMode="auto">
          <a:xfrm>
            <a:off x="618067" y="3930652"/>
            <a:ext cx="1295400" cy="2468033"/>
            <a:chOff x="464265" y="2731224"/>
            <a:chExt cx="970344" cy="1850030"/>
          </a:xfrm>
        </p:grpSpPr>
        <p:sp>
          <p:nvSpPr>
            <p:cNvPr id="8" name="Graphic 1"/>
            <p:cNvSpPr/>
            <p:nvPr/>
          </p:nvSpPr>
          <p:spPr>
            <a:xfrm>
              <a:off x="464265" y="2731224"/>
              <a:ext cx="485172" cy="474407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marL="0" marR="0" lvl="0" indent="0" algn="l" defTabSz="921469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9" name="Graphic 1"/>
            <p:cNvSpPr/>
            <p:nvPr/>
          </p:nvSpPr>
          <p:spPr>
            <a:xfrm>
              <a:off x="949437" y="2731224"/>
              <a:ext cx="485172" cy="474407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marL="0" marR="0" lvl="0" indent="0" algn="l" defTabSz="921469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0" name="Graphic 1"/>
            <p:cNvSpPr/>
            <p:nvPr/>
          </p:nvSpPr>
          <p:spPr>
            <a:xfrm>
              <a:off x="464265" y="3189764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marL="0" marR="0" lvl="0" indent="0" algn="l" defTabSz="921469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1" name="Graphic 1"/>
            <p:cNvSpPr/>
            <p:nvPr/>
          </p:nvSpPr>
          <p:spPr>
            <a:xfrm>
              <a:off x="949437" y="3189764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marL="0" marR="0" lvl="0" indent="0" algn="l" defTabSz="921469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2" name="Graphic 1"/>
            <p:cNvSpPr/>
            <p:nvPr/>
          </p:nvSpPr>
          <p:spPr>
            <a:xfrm>
              <a:off x="464265" y="3648306"/>
              <a:ext cx="485172" cy="474407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marL="0" marR="0" lvl="0" indent="0" algn="l" defTabSz="921469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3" name="Graphic 1"/>
            <p:cNvSpPr/>
            <p:nvPr/>
          </p:nvSpPr>
          <p:spPr>
            <a:xfrm>
              <a:off x="949437" y="3648306"/>
              <a:ext cx="485172" cy="474407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marL="0" marR="0" lvl="0" indent="0" algn="l" defTabSz="921469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4" name="Graphic 1"/>
            <p:cNvSpPr/>
            <p:nvPr/>
          </p:nvSpPr>
          <p:spPr>
            <a:xfrm>
              <a:off x="464265" y="4106846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marL="0" marR="0" lvl="0" indent="0" algn="l" defTabSz="921469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5" name="Graphic 1"/>
            <p:cNvSpPr/>
            <p:nvPr/>
          </p:nvSpPr>
          <p:spPr>
            <a:xfrm>
              <a:off x="949437" y="4106846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marL="0" marR="0" lvl="0" indent="0" algn="l" defTabSz="921469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pic>
        <p:nvPicPr>
          <p:cNvPr id="16" name="Picture 744" descr="ÐÐ°ÑÑÐ¸Ð½ÐºÐ¸ Ð¿Ð¾ Ð·Ð°Ð¿ÑÐ¾ÑÑ Ð³ÐµÑÐ± ÐºÐ°Ð·Ð°ÑÑÑÐ°Ð½Ð° png"/>
          <p:cNvPicPr>
            <a:picLocks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546100" y="2436285"/>
            <a:ext cx="1439333" cy="1441449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7" name="Группа 29"/>
          <p:cNvGrpSpPr>
            <a:grpSpLocks/>
          </p:cNvGrpSpPr>
          <p:nvPr userDrawn="1"/>
        </p:nvGrpSpPr>
        <p:grpSpPr bwMode="auto">
          <a:xfrm>
            <a:off x="618067" y="421218"/>
            <a:ext cx="1295400" cy="1856316"/>
            <a:chOff x="464265" y="499361"/>
            <a:chExt cx="970344" cy="1391523"/>
          </a:xfrm>
        </p:grpSpPr>
        <p:sp>
          <p:nvSpPr>
            <p:cNvPr id="18" name="Graphic 1"/>
            <p:cNvSpPr/>
            <p:nvPr/>
          </p:nvSpPr>
          <p:spPr>
            <a:xfrm>
              <a:off x="464265" y="499361"/>
              <a:ext cx="485172" cy="474419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marL="0" marR="0" lvl="0" indent="0" algn="l" defTabSz="921469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9" name="Graphic 1"/>
            <p:cNvSpPr/>
            <p:nvPr/>
          </p:nvSpPr>
          <p:spPr>
            <a:xfrm>
              <a:off x="949437" y="499361"/>
              <a:ext cx="485172" cy="474419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marL="0" marR="0" lvl="0" indent="0" algn="l" defTabSz="921469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" name="Graphic 1"/>
            <p:cNvSpPr/>
            <p:nvPr/>
          </p:nvSpPr>
          <p:spPr>
            <a:xfrm>
              <a:off x="464265" y="957913"/>
              <a:ext cx="485172" cy="474420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marL="0" marR="0" lvl="0" indent="0" algn="l" defTabSz="921469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1" name="Graphic 1"/>
            <p:cNvSpPr/>
            <p:nvPr/>
          </p:nvSpPr>
          <p:spPr>
            <a:xfrm>
              <a:off x="949437" y="957913"/>
              <a:ext cx="485172" cy="474420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marL="0" marR="0" lvl="0" indent="0" algn="l" defTabSz="921469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2" name="Graphic 1"/>
            <p:cNvSpPr/>
            <p:nvPr/>
          </p:nvSpPr>
          <p:spPr>
            <a:xfrm>
              <a:off x="464265" y="1416465"/>
              <a:ext cx="485172" cy="474419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marL="0" marR="0" lvl="0" indent="0" algn="l" defTabSz="921469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3" name="Graphic 1"/>
            <p:cNvSpPr/>
            <p:nvPr/>
          </p:nvSpPr>
          <p:spPr>
            <a:xfrm>
              <a:off x="949437" y="1416465"/>
              <a:ext cx="485172" cy="474419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marL="0" marR="0" lvl="0" indent="0" algn="l" defTabSz="921469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397412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Слайд">
  <p:cSld name="Слайд">
    <p:bg>
      <p:bgPr>
        <a:solidFill>
          <a:srgbClr val="FFFFFF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7"/>
          <p:cNvSpPr/>
          <p:nvPr/>
        </p:nvSpPr>
        <p:spPr>
          <a:xfrm>
            <a:off x="11820189" y="6651829"/>
            <a:ext cx="495200" cy="2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z="933" b="0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sz="933" b="0" i="0" u="none" strike="noStrike" cap="none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85725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4FA41-67F1-48EC-B16F-7C85F0C5AAD1}" type="datetime1">
              <a:rPr lang="ru-RU" smtClean="0"/>
              <a:t>26.04.2023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4272B-A2E8-4849-96CD-327B916E8B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9718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0EC2D-18C5-4FFC-BEA9-DE5F7624D047}" type="datetime1">
              <a:rPr lang="ru-RU" smtClean="0"/>
              <a:t>26.04.2023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4272B-A2E8-4849-96CD-327B916E8B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9381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D9D38-3A93-41B8-92A9-862D960433E9}" type="datetime1">
              <a:rPr lang="ru-RU" smtClean="0"/>
              <a:t>26.04.2023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4272B-A2E8-4849-96CD-327B916E8B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6259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EBC7C-9AC0-4D81-BAC5-274A1E6D1ADA}" type="datetime1">
              <a:rPr lang="ru-RU" smtClean="0"/>
              <a:t>26.04.2023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4272B-A2E8-4849-96CD-327B916E8B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0662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26237-1662-4FBC-A1B1-BC2E20A08126}" type="datetime1">
              <a:rPr lang="ru-RU" smtClean="0"/>
              <a:t>26.04.2023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4272B-A2E8-4849-96CD-327B916E8B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891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992A3-74F2-4933-A68C-A9575CE9B578}" type="datetime1">
              <a:rPr lang="ru-RU" smtClean="0"/>
              <a:t>26.04.2023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4272B-A2E8-4849-96CD-327B916E8B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7728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3F9E5-792A-4AA6-BBA3-991532A25A77}" type="datetime1">
              <a:rPr lang="ru-RU" smtClean="0"/>
              <a:t>26.04.2023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4272B-A2E8-4849-96CD-327B916E8B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0524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AD688-382F-4CEF-8499-A889937AEE3B}" type="datetime1">
              <a:rPr lang="ru-RU" smtClean="0"/>
              <a:t>26.04.2023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4272B-A2E8-4849-96CD-327B916E8B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6998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0A3DE5-35CC-4CC5-BC66-D60F51551021}" type="datetime1">
              <a:rPr lang="ru-RU" smtClean="0"/>
              <a:t>26.04.2023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4272B-A2E8-4849-96CD-327B916E8B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0211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microsoft.com/office/2007/relationships/hdphoto" Target="../media/hdphoto1.wdp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>
            <a:extLst>
              <a:ext uri="{FF2B5EF4-FFF2-40B4-BE49-F238E27FC236}">
                <a16:creationId xmlns="" xmlns:a16="http://schemas.microsoft.com/office/drawing/2014/main" id="{0BE088F7-3E2C-43B5-B436-DD3B834E71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19258" y="6519446"/>
            <a:ext cx="355348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altLang="ru-RU" sz="1600" dirty="0">
                <a:solidFill>
                  <a:schemeClr val="bg1"/>
                </a:solidFill>
                <a:latin typeface="Arial" panose="020B0604020202020204" pitchFamily="34" charset="0"/>
              </a:rPr>
              <a:t>г. </a:t>
            </a:r>
            <a:r>
              <a:rPr lang="kk-KZ" altLang="ru-RU" sz="1600" dirty="0" smtClean="0">
                <a:solidFill>
                  <a:schemeClr val="bg1"/>
                </a:solidFill>
                <a:latin typeface="Arial" panose="020B0604020202020204" pitchFamily="34" charset="0"/>
              </a:rPr>
              <a:t>Астана</a:t>
            </a:r>
            <a:r>
              <a:rPr lang="ru-RU" altLang="ru-RU" sz="1600" smtClean="0">
                <a:solidFill>
                  <a:schemeClr val="bg1"/>
                </a:solidFill>
                <a:latin typeface="Arial" panose="020B0604020202020204" pitchFamily="34" charset="0"/>
              </a:rPr>
              <a:t>, 2023 год</a:t>
            </a:r>
            <a:endParaRPr lang="ru-RU" altLang="ru-RU" sz="160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7171" y="1940684"/>
            <a:ext cx="10394829" cy="28991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4000"/>
              </a:lnSpc>
            </a:pPr>
            <a:r>
              <a:rPr lang="ru-RU" altLang="ru-RU" sz="3200" b="1" dirty="0">
                <a:solidFill>
                  <a:srgbClr val="002060"/>
                </a:solidFill>
                <a:latin typeface="Arial" panose="020B0604020202020204" pitchFamily="34" charset="0"/>
              </a:rPr>
              <a:t>О ПРОЕКТАХ ЗАКОНОВ </a:t>
            </a:r>
          </a:p>
          <a:p>
            <a:pPr algn="ctr">
              <a:lnSpc>
                <a:spcPct val="114000"/>
              </a:lnSpc>
            </a:pPr>
            <a:r>
              <a:rPr lang="kk-KZ" altLang="ru-RU" sz="3200" b="1" dirty="0">
                <a:solidFill>
                  <a:srgbClr val="002060"/>
                </a:solidFill>
                <a:latin typeface="Arial" panose="020B0604020202020204" pitchFamily="34" charset="0"/>
              </a:rPr>
              <a:t>«ОБ ОБЩЕСТВЕННОМ КОНТРОЛЕ» И</a:t>
            </a:r>
          </a:p>
          <a:p>
            <a:pPr algn="ctr">
              <a:lnSpc>
                <a:spcPct val="114000"/>
              </a:lnSpc>
            </a:pPr>
            <a:r>
              <a:rPr lang="kk-KZ" altLang="ru-RU" sz="3200" b="1" dirty="0" smtClean="0">
                <a:solidFill>
                  <a:srgbClr val="002060"/>
                </a:solidFill>
                <a:latin typeface="Arial" panose="020B0604020202020204" pitchFamily="34" charset="0"/>
              </a:rPr>
              <a:t>«О ВНЕСЕНИИ ИЗМЕНЕНИЙ И ДОПОЛНЕНИЙ В НЕКОТОРЫЕ ЗАКОНОДАТЕЛЬНЫЕ АКТЫ РК ПО ВОПРОСАМ ОБЩЕСТВЕННОГО КОНТРОЛЯ»</a:t>
            </a:r>
          </a:p>
        </p:txBody>
      </p:sp>
    </p:spTree>
    <p:extLst>
      <p:ext uri="{BB962C8B-B14F-4D97-AF65-F5344CB8AC3E}">
        <p14:creationId xmlns:p14="http://schemas.microsoft.com/office/powerpoint/2010/main" val="4223934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93E86434-178D-4A8A-8B0F-8279BD08B9CD}"/>
              </a:ext>
            </a:extLst>
          </p:cNvPr>
          <p:cNvSpPr txBox="1"/>
          <p:nvPr/>
        </p:nvSpPr>
        <p:spPr bwMode="auto">
          <a:xfrm>
            <a:off x="0" y="172224"/>
            <a:ext cx="12183885" cy="646331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lang="kk-KZ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ПОРЯДОК И СРОКИ РАССМОТРЕНИЯ ПЕТИЦИЙ</a:t>
            </a:r>
            <a:endParaRPr lang="ru-RU" sz="3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0" y="925457"/>
            <a:ext cx="12183885" cy="0"/>
          </a:xfrm>
          <a:prstGeom prst="line">
            <a:avLst/>
          </a:prstGeom>
          <a:ln w="28575">
            <a:solidFill>
              <a:srgbClr val="002060"/>
            </a:solidFill>
            <a:prstDash val="solid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EC74DC2D-F79F-4E45-A103-B11EAB3544FA}"/>
              </a:ext>
            </a:extLst>
          </p:cNvPr>
          <p:cNvSpPr txBox="1"/>
          <p:nvPr/>
        </p:nvSpPr>
        <p:spPr>
          <a:xfrm>
            <a:off x="368300" y="1192280"/>
            <a:ext cx="876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4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EC74DC2D-F79F-4E45-A103-B11EAB3544FA}"/>
              </a:ext>
            </a:extLst>
          </p:cNvPr>
          <p:cNvSpPr txBox="1"/>
          <p:nvPr/>
        </p:nvSpPr>
        <p:spPr>
          <a:xfrm>
            <a:off x="368300" y="1192280"/>
            <a:ext cx="1000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РАССМОТРЕНИИ ПЕТИЦИИ ГОСУДАРСТВЕННЫЙ ОРГАН: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126435" y="2487076"/>
            <a:ext cx="841126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ПРОВОДИТ ПУБЛИЧНЫЕ ОБСУЖДЕНИЯ ПРОЕКТА РЕШЕНИЯ;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118321" y="3154008"/>
            <a:ext cx="826697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СОЗДАЁТ ОТДЕЛЬНУЮ КОМИССИЮ ИЛИ РАБОЧУЮ ГРУППУ;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1126436" y="1859212"/>
            <a:ext cx="510926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ОСУЩЕСТВЛЯЕТ ВЫЕЗД НА МЕСТО;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1118321" y="3820940"/>
            <a:ext cx="801297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АНАЛИЗИРУЕТ ПОСТУПИВШИЕ К ПЕТИЦИИ КОММЕНТАРИИ;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1118321" y="4448804"/>
            <a:ext cx="446967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ИЗУЧАЕТ </a:t>
            </a:r>
            <a:r>
              <a:rPr lang="kk-KZ" sz="20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ЗАРУБЕЖНЫЙ ОПЫТ.</a:t>
            </a:r>
            <a:endParaRPr lang="ru-RU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ятиугольник 33">
            <a:extLst>
              <a:ext uri="{FF2B5EF4-FFF2-40B4-BE49-F238E27FC236}">
                <a16:creationId xmlns="" xmlns:a16="http://schemas.microsoft.com/office/drawing/2014/main" id="{39F2AC1F-E909-4E8E-B017-4E7A57B9E9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1375" y="3811004"/>
            <a:ext cx="538402" cy="431435"/>
          </a:xfrm>
          <a:prstGeom prst="homePlate">
            <a:avLst>
              <a:gd name="adj" fmla="val 26571"/>
            </a:avLst>
          </a:prstGeom>
          <a:pattFill prst="dkUpDiag">
            <a:fgClr>
              <a:srgbClr val="D5F2FC"/>
            </a:fgClr>
            <a:bgClr>
              <a:srgbClr val="FFFFFF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8000" tIns="0" rIns="48000" bIns="0" anchor="ctr"/>
          <a:lstStyle/>
          <a:p>
            <a:pPr algn="ctr" eaLnBrk="0" hangingPunct="0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15" name="Пятиугольник 3">
            <a:extLst>
              <a:ext uri="{FF2B5EF4-FFF2-40B4-BE49-F238E27FC236}">
                <a16:creationId xmlns="" xmlns:a16="http://schemas.microsoft.com/office/drawing/2014/main" id="{7DF236F3-8379-452C-AE15-CCA25ADC08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1170" y="1833812"/>
            <a:ext cx="538607" cy="431209"/>
          </a:xfrm>
          <a:prstGeom prst="homePlate">
            <a:avLst>
              <a:gd name="adj" fmla="val 26598"/>
            </a:avLst>
          </a:prstGeom>
          <a:pattFill prst="dkUpDiag">
            <a:fgClr>
              <a:srgbClr val="D5F2FC"/>
            </a:fgClr>
            <a:bgClr>
              <a:srgbClr val="FFFFFF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8000" tIns="0" rIns="48000" bIns="0" anchor="ctr"/>
          <a:lstStyle/>
          <a:p>
            <a:pPr algn="ctr" eaLnBrk="0" hangingPunct="0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6" name="Пятиугольник 31">
            <a:extLst>
              <a:ext uri="{FF2B5EF4-FFF2-40B4-BE49-F238E27FC236}">
                <a16:creationId xmlns="" xmlns:a16="http://schemas.microsoft.com/office/drawing/2014/main" id="{915690CE-0A04-46F4-B62D-7234138180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1375" y="3138345"/>
            <a:ext cx="538402" cy="431435"/>
          </a:xfrm>
          <a:prstGeom prst="homePlate">
            <a:avLst>
              <a:gd name="adj" fmla="val 26571"/>
            </a:avLst>
          </a:prstGeom>
          <a:pattFill prst="dkUpDiag">
            <a:fgClr>
              <a:srgbClr val="D5F2FC"/>
            </a:fgClr>
            <a:bgClr>
              <a:srgbClr val="FFFFFF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8000" tIns="0" rIns="48000" bIns="0" anchor="ctr"/>
          <a:lstStyle/>
          <a:p>
            <a:pPr algn="ctr" eaLnBrk="0" hangingPunct="0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17" name="Пятиугольник 31">
            <a:extLst>
              <a:ext uri="{FF2B5EF4-FFF2-40B4-BE49-F238E27FC236}">
                <a16:creationId xmlns="" xmlns:a16="http://schemas.microsoft.com/office/drawing/2014/main" id="{B5F60C79-C7A3-4856-9367-0EFA1C1D47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1170" y="2466061"/>
            <a:ext cx="538607" cy="431060"/>
          </a:xfrm>
          <a:prstGeom prst="homePlate">
            <a:avLst>
              <a:gd name="adj" fmla="val 26598"/>
            </a:avLst>
          </a:prstGeom>
          <a:pattFill prst="dkUpDiag">
            <a:fgClr>
              <a:srgbClr val="D5F2FC"/>
            </a:fgClr>
            <a:bgClr>
              <a:srgbClr val="FFFFFF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8000" tIns="0" rIns="48000" bIns="0" anchor="ctr"/>
          <a:lstStyle/>
          <a:p>
            <a:pPr algn="ctr" eaLnBrk="0" hangingPunct="0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8" name="Пятиугольник 33">
            <a:extLst>
              <a:ext uri="{FF2B5EF4-FFF2-40B4-BE49-F238E27FC236}">
                <a16:creationId xmlns="" xmlns:a16="http://schemas.microsoft.com/office/drawing/2014/main" id="{39F2AC1F-E909-4E8E-B017-4E7A57B9E9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1375" y="4417479"/>
            <a:ext cx="538402" cy="431435"/>
          </a:xfrm>
          <a:prstGeom prst="homePlate">
            <a:avLst>
              <a:gd name="adj" fmla="val 26571"/>
            </a:avLst>
          </a:prstGeom>
          <a:pattFill prst="dkUpDiag">
            <a:fgClr>
              <a:srgbClr val="D5F2FC"/>
            </a:fgClr>
            <a:bgClr>
              <a:srgbClr val="FFFFFF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8000" tIns="0" rIns="48000" bIns="0" anchor="ctr"/>
          <a:lstStyle/>
          <a:p>
            <a:pPr algn="ctr" eaLnBrk="0" hangingPunct="0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118321" y="5398869"/>
            <a:ext cx="32512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СРОК РАССМОТРЕНИЯ ПЕТИЦИЙ НЕ БОЛЕЕ </a:t>
            </a:r>
            <a:br>
              <a:rPr lang="kk-KZ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kk-KZ" sz="20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60 РАБОЧИХ ДНЕЙ</a:t>
            </a:r>
            <a:endParaRPr lang="ru-RU" sz="20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588000" y="5244980"/>
            <a:ext cx="6451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МОЖЕТ БЫТЬ ПРОДЛЕН МОТИВИРОВАННЫМ РЕШЕНИЕМ ПЕРВОГО РУКОВОДИТЕЛЯ ГОСУДАРСТВЕННОГО ОРГАНА НА РАЗУМНЫЙ СРОК, </a:t>
            </a:r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 НЕ БОЛЕЕ ЧЕМ ДО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 РАБОЧИХ ДНЕЙ.</a:t>
            </a: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595034" y="5074087"/>
            <a:ext cx="11127066" cy="0"/>
          </a:xfrm>
          <a:prstGeom prst="line">
            <a:avLst/>
          </a:prstGeom>
          <a:ln w="28575">
            <a:solidFill>
              <a:srgbClr val="002060"/>
            </a:solidFill>
            <a:prstDash val="sysDash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1" name="Chevron2">
            <a:extLst>
              <a:ext uri="{FF2B5EF4-FFF2-40B4-BE49-F238E27FC236}">
                <a16:creationId xmlns="" xmlns:a16="http://schemas.microsoft.com/office/drawing/2014/main" id="{C9C1BA00-9310-3840-8BB9-B99BC614027C}"/>
              </a:ext>
            </a:extLst>
          </p:cNvPr>
          <p:cNvSpPr>
            <a:spLocks noChangeAspect="1"/>
          </p:cNvSpPr>
          <p:nvPr/>
        </p:nvSpPr>
        <p:spPr bwMode="auto">
          <a:xfrm rot="10800000" flipH="1">
            <a:off x="4809020" y="5499440"/>
            <a:ext cx="186417" cy="782570"/>
          </a:xfrm>
          <a:custGeom>
            <a:avLst/>
            <a:gdLst/>
            <a:ahLst/>
            <a:cxnLst/>
            <a:rect l="0" t="0" r="0" b="0"/>
            <a:pathLst>
              <a:path w="2984501" h="5080001">
                <a:moveTo>
                  <a:pt x="0" y="0"/>
                </a:moveTo>
                <a:lnTo>
                  <a:pt x="1524000" y="0"/>
                </a:lnTo>
                <a:lnTo>
                  <a:pt x="2984500" y="2540000"/>
                </a:lnTo>
                <a:lnTo>
                  <a:pt x="1524000" y="5080000"/>
                </a:lnTo>
                <a:lnTo>
                  <a:pt x="0" y="5080000"/>
                </a:lnTo>
                <a:lnTo>
                  <a:pt x="1460500" y="2540000"/>
                </a:lnTo>
                <a:close/>
              </a:path>
            </a:pathLst>
          </a:custGeom>
          <a:solidFill>
            <a:srgbClr val="002060"/>
          </a:solidFill>
          <a:ln w="9525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12191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1733" b="0" i="0" u="none" strike="noStrike" kern="0" cap="none" spc="0" normalizeH="0" baseline="0" noProof="0" dirty="0" err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 Light"/>
              <a:ea typeface="ＭＳ Ｐゴシック"/>
              <a:cs typeface="+mn-cs"/>
              <a:sym typeface="Arial"/>
            </a:endParaRPr>
          </a:p>
        </p:txBody>
      </p:sp>
      <p:sp>
        <p:nvSpPr>
          <p:cNvPr id="22" name="Chevron2">
            <a:extLst>
              <a:ext uri="{FF2B5EF4-FFF2-40B4-BE49-F238E27FC236}">
                <a16:creationId xmlns="" xmlns:a16="http://schemas.microsoft.com/office/drawing/2014/main" id="{C9C1BA00-9310-3840-8BB9-B99BC614027C}"/>
              </a:ext>
            </a:extLst>
          </p:cNvPr>
          <p:cNvSpPr>
            <a:spLocks noChangeAspect="1"/>
          </p:cNvSpPr>
          <p:nvPr/>
        </p:nvSpPr>
        <p:spPr bwMode="auto">
          <a:xfrm rot="10800000" flipH="1">
            <a:off x="4996417" y="5479161"/>
            <a:ext cx="152083" cy="808800"/>
          </a:xfrm>
          <a:custGeom>
            <a:avLst/>
            <a:gdLst/>
            <a:ahLst/>
            <a:cxnLst/>
            <a:rect l="0" t="0" r="0" b="0"/>
            <a:pathLst>
              <a:path w="2984501" h="5080001">
                <a:moveTo>
                  <a:pt x="0" y="0"/>
                </a:moveTo>
                <a:lnTo>
                  <a:pt x="1524000" y="0"/>
                </a:lnTo>
                <a:lnTo>
                  <a:pt x="2984500" y="2540000"/>
                </a:lnTo>
                <a:lnTo>
                  <a:pt x="1524000" y="5080000"/>
                </a:lnTo>
                <a:lnTo>
                  <a:pt x="0" y="5080000"/>
                </a:lnTo>
                <a:lnTo>
                  <a:pt x="1460500" y="2540000"/>
                </a:lnTo>
                <a:close/>
              </a:path>
            </a:pathLst>
          </a:custGeom>
          <a:solidFill>
            <a:srgbClr val="FF0000"/>
          </a:solidFill>
          <a:ln w="9525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12191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1733" b="0" i="0" u="none" strike="noStrike" kern="0" cap="none" spc="0" normalizeH="0" baseline="0" noProof="0" dirty="0" err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 Light"/>
              <a:ea typeface="ＭＳ Ｐゴシック"/>
              <a:cs typeface="+mn-cs"/>
              <a:sym typeface="Arial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9131300" y="6398016"/>
            <a:ext cx="2743200" cy="365125"/>
          </a:xfrm>
        </p:spPr>
        <p:txBody>
          <a:bodyPr/>
          <a:lstStyle/>
          <a:p>
            <a:fld id="{C5E4272B-A2E8-4849-96CD-327B916E8BA1}" type="slidenum">
              <a:rPr lang="ru-RU" smtClean="0"/>
              <a:pPr/>
              <a:t>10</a:t>
            </a:fld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1118321" y="2497011"/>
            <a:ext cx="841126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ПРОВОДИТ ПУБЛИЧНЫЕ ОБСУЖДЕНИЯ ПРОЕКТА РЕШЕНИЯ;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1118322" y="1869147"/>
            <a:ext cx="510926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ОСУЩЕСТВЛЯЕТ ВЫЕЗД НА МЕСТО;</a:t>
            </a:r>
          </a:p>
        </p:txBody>
      </p:sp>
    </p:spTree>
    <p:extLst>
      <p:ext uri="{BB962C8B-B14F-4D97-AF65-F5344CB8AC3E}">
        <p14:creationId xmlns:p14="http://schemas.microsoft.com/office/powerpoint/2010/main" val="42198288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93E86434-178D-4A8A-8B0F-8279BD08B9CD}"/>
              </a:ext>
            </a:extLst>
          </p:cNvPr>
          <p:cNvSpPr txBox="1"/>
          <p:nvPr/>
        </p:nvSpPr>
        <p:spPr bwMode="auto">
          <a:xfrm>
            <a:off x="0" y="0"/>
            <a:ext cx="12183885" cy="1200329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lang="kk-KZ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ВИДЫ РЕШЕНИЙ ПО РЕЗУЛЬТАТАМ РАССМОТРЕНИЯ ПЕТИЦИИ</a:t>
            </a:r>
            <a:endParaRPr lang="ru-RU" sz="3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0" y="1200329"/>
            <a:ext cx="12183885" cy="0"/>
          </a:xfrm>
          <a:prstGeom prst="line">
            <a:avLst/>
          </a:prstGeom>
          <a:ln w="28575">
            <a:solidFill>
              <a:srgbClr val="002060"/>
            </a:solidFill>
            <a:prstDash val="solid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228600" y="1948183"/>
            <a:ext cx="53086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РЕЗУЛЬТАТАМ РАССМОТРЕНИЯ ПЕТИЦИИ ПЕРВЫМ РУКОВОДИТЕЛЕМ ГОСУДАРСТВЕННОГО ОРГАНА</a:t>
            </a:r>
            <a:endParaRPr lang="ru-RU" sz="24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986542" y="5813336"/>
            <a:ext cx="10210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ПРИНИМАЕТСЯ ПО ФОРМЕ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УТВЕРЖДАЕМОЙ УПОЛНОМОЧЕННЫМ ОРГАНОМ В СФЕРЕ ВЗАИМОДЕЙСТВИЯ ГОСУДАРСТВА И ГРАЖДАНСКОГО ОБЩЕСТВА</a:t>
            </a: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431800" y="5035987"/>
            <a:ext cx="11127066" cy="0"/>
          </a:xfrm>
          <a:prstGeom prst="line">
            <a:avLst/>
          </a:prstGeom>
          <a:ln w="28575">
            <a:solidFill>
              <a:srgbClr val="002060"/>
            </a:solidFill>
            <a:prstDash val="sysDash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" name="Пятиугольник 3">
            <a:extLst>
              <a:ext uri="{FF2B5EF4-FFF2-40B4-BE49-F238E27FC236}">
                <a16:creationId xmlns="" xmlns:a16="http://schemas.microsoft.com/office/drawing/2014/main" id="{7DF236F3-8379-452C-AE15-CCA25ADC08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1942" y="1720878"/>
            <a:ext cx="876451" cy="701687"/>
          </a:xfrm>
          <a:prstGeom prst="homePlate">
            <a:avLst>
              <a:gd name="adj" fmla="val 26598"/>
            </a:avLst>
          </a:prstGeom>
          <a:pattFill prst="dkUpDiag">
            <a:fgClr>
              <a:srgbClr val="D5F2FC"/>
            </a:fgClr>
            <a:bgClr>
              <a:srgbClr val="FFFFFF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8000" tIns="0" rIns="48000" bIns="0" anchor="ctr"/>
          <a:lstStyle/>
          <a:p>
            <a:pPr algn="ctr" eaLnBrk="0" hangingPunct="0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ru-RU" sz="3000" b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0" name="Пятиугольник 3">
            <a:extLst>
              <a:ext uri="{FF2B5EF4-FFF2-40B4-BE49-F238E27FC236}">
                <a16:creationId xmlns="" xmlns:a16="http://schemas.microsoft.com/office/drawing/2014/main" id="{7DF236F3-8379-452C-AE15-CCA25ADC08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1942" y="3516106"/>
            <a:ext cx="876451" cy="701687"/>
          </a:xfrm>
          <a:prstGeom prst="homePlate">
            <a:avLst>
              <a:gd name="adj" fmla="val 26598"/>
            </a:avLst>
          </a:prstGeom>
          <a:pattFill prst="dkUpDiag">
            <a:fgClr>
              <a:srgbClr val="D5F2FC"/>
            </a:fgClr>
            <a:bgClr>
              <a:srgbClr val="FFFFFF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8000" tIns="0" rIns="48000" bIns="0" anchor="ctr"/>
          <a:lstStyle/>
          <a:p>
            <a:pPr algn="ctr" eaLnBrk="0" hangingPunct="0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ru-RU" sz="3000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7315198" y="1652423"/>
            <a:ext cx="479907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ПОЛНОМ ИЛИ ЧАСТИЧНОМ </a:t>
            </a:r>
          </a:p>
          <a:p>
            <a:r>
              <a:rPr lang="ru-RU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УДОВЛЕТВОРЕНИИ ПЕТИЦИИ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7315198" y="3392580"/>
            <a:ext cx="475906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 ОТКАЗЕ 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</a:p>
          <a:p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УДОВЛЕТВОРЕНИИ ПЕТИЦИИ</a:t>
            </a: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6091942" y="2940487"/>
            <a:ext cx="5833358" cy="0"/>
          </a:xfrm>
          <a:prstGeom prst="line">
            <a:avLst/>
          </a:prstGeom>
          <a:ln w="28575">
            <a:solidFill>
              <a:srgbClr val="002060"/>
            </a:solidFill>
            <a:prstDash val="sysDash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5"/>
          <p:cNvSpPr/>
          <p:nvPr/>
        </p:nvSpPr>
        <p:spPr>
          <a:xfrm>
            <a:off x="461371" y="3516106"/>
            <a:ext cx="4843057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ПРИНИМАЕТСЯ ОДНО ИЗ </a:t>
            </a:r>
          </a:p>
          <a:p>
            <a:pPr algn="ctr"/>
            <a:r>
              <a:rPr lang="ru-RU" sz="28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СЛЕДУЮЩИХ РЕШЕНИЙ: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4272B-A2E8-4849-96CD-327B916E8BA1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08535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2"/>
          <p:cNvGrpSpPr/>
          <p:nvPr/>
        </p:nvGrpSpPr>
        <p:grpSpPr>
          <a:xfrm>
            <a:off x="584289" y="234846"/>
            <a:ext cx="4646738" cy="974827"/>
            <a:chOff x="2277665" y="274193"/>
            <a:chExt cx="5456633" cy="974827"/>
          </a:xfrm>
        </p:grpSpPr>
        <p:sp>
          <p:nvSpPr>
            <p:cNvPr id="4" name="Скругленный прямоугольник 3"/>
            <p:cNvSpPr/>
            <p:nvPr/>
          </p:nvSpPr>
          <p:spPr>
            <a:xfrm>
              <a:off x="2277665" y="274193"/>
              <a:ext cx="5456633" cy="974827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shade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shade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" name="Скругленный прямоугольник 4"/>
            <p:cNvSpPr/>
            <p:nvPr/>
          </p:nvSpPr>
          <p:spPr>
            <a:xfrm>
              <a:off x="2334518" y="274193"/>
              <a:ext cx="5342929" cy="97482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35560" rIns="53340" bIns="35560" numCol="1" spcCol="1270" anchor="ctr" anchorCtr="0">
              <a:noAutofit/>
            </a:bodyPr>
            <a:lstStyle/>
            <a:p>
              <a:pPr lvl="0" algn="ctr"/>
              <a:r>
                <a:rPr lang="ru-RU" sz="28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Закон «О доступе к информации»</a:t>
              </a:r>
              <a:endPara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9" name="Прямоугольник 8"/>
          <p:cNvSpPr/>
          <p:nvPr/>
        </p:nvSpPr>
        <p:spPr>
          <a:xfrm>
            <a:off x="584288" y="1359840"/>
            <a:ext cx="459832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РАСШИРЕНИЕ ПОЛНОМОЧИЙ УПОЛНОМОЧЕННОГО ОРГАНА В ОБЛАСТИ ИНФОРМАЦИИ ПО РАЗРАБОТКЕ И УТВЕРЖДЕНИЮ:</a:t>
            </a:r>
            <a:endParaRPr lang="ru-RU" dirty="0"/>
          </a:p>
        </p:txBody>
      </p:sp>
      <p:cxnSp>
        <p:nvCxnSpPr>
          <p:cNvPr id="12" name="Прямая со стрелкой 11"/>
          <p:cNvCxnSpPr/>
          <p:nvPr/>
        </p:nvCxnSpPr>
        <p:spPr>
          <a:xfrm>
            <a:off x="3718784" y="2743982"/>
            <a:ext cx="274831" cy="3454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flipH="1">
            <a:off x="1922968" y="2710336"/>
            <a:ext cx="235345" cy="40777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Прямоугольник 18"/>
          <p:cNvSpPr/>
          <p:nvPr/>
        </p:nvSpPr>
        <p:spPr>
          <a:xfrm>
            <a:off x="453931" y="3365351"/>
            <a:ext cx="197390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СТАНДАРТОВ ОТКРЫТОСТИ ОБЛАДАТЕЛЕЙ ИНФОРМАЦИИ</a:t>
            </a:r>
            <a:endParaRPr lang="ru-RU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3026422" y="3365350"/>
            <a:ext cx="212536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ПРАВИЛ ДОСТУПА К ОТКРЫТЫМ ЗАСЕДАНИЯМ ОБЛАДАТЕЛЕЙ ИНФОРМАЦИИ</a:t>
            </a:r>
            <a:endParaRPr lang="ru-RU" dirty="0"/>
          </a:p>
        </p:txBody>
      </p:sp>
      <p:grpSp>
        <p:nvGrpSpPr>
          <p:cNvPr id="14" name="Группа 2"/>
          <p:cNvGrpSpPr/>
          <p:nvPr/>
        </p:nvGrpSpPr>
        <p:grpSpPr>
          <a:xfrm>
            <a:off x="6408854" y="189096"/>
            <a:ext cx="5049979" cy="1020578"/>
            <a:chOff x="2277666" y="217341"/>
            <a:chExt cx="5456633" cy="1941067"/>
          </a:xfrm>
        </p:grpSpPr>
        <p:sp>
          <p:nvSpPr>
            <p:cNvPr id="15" name="Скругленный прямоугольник 14"/>
            <p:cNvSpPr/>
            <p:nvPr/>
          </p:nvSpPr>
          <p:spPr>
            <a:xfrm>
              <a:off x="2277666" y="217341"/>
              <a:ext cx="5456633" cy="1941067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shade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shade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Скругленный прямоугольник 4"/>
            <p:cNvSpPr/>
            <p:nvPr/>
          </p:nvSpPr>
          <p:spPr>
            <a:xfrm>
              <a:off x="2334517" y="225700"/>
              <a:ext cx="5342929" cy="7025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35560" rIns="53340" bIns="35560" numCol="1" spcCol="1270" anchor="ctr" anchorCtr="0">
              <a:noAutofit/>
            </a:bodyPr>
            <a:lstStyle/>
            <a:p>
              <a:pPr lvl="0" algn="ctr"/>
              <a:endPara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lvl="0" algn="ctr"/>
              <a:endPara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lvl="0" algn="ctr"/>
              <a:r>
                <a:rPr lang="ru-RU" sz="28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Закон «Об общественных советах»</a:t>
              </a:r>
              <a:endPara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7" name="Прямоугольник 16"/>
          <p:cNvSpPr/>
          <p:nvPr/>
        </p:nvSpPr>
        <p:spPr>
          <a:xfrm>
            <a:off x="6222590" y="1457648"/>
            <a:ext cx="5183627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kk-KZ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Расширение полномочий Общественных  советов в части рассмотрения проектов и исполнения бюджетных программ государственных органов, проектов и результатов реализации документов Системы государственного </a:t>
            </a:r>
            <a:r>
              <a:rPr lang="kk-KZ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планирования</a:t>
            </a:r>
            <a:r>
              <a:rPr lang="kk-KZ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Конкретизация 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требований к членам Рабочей группы по отбору Общественного 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совета;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Регламентация 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открытости деятельности Общественного совета и процедур его формирования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 flipV="1">
            <a:off x="5781198" y="532803"/>
            <a:ext cx="0" cy="5665095"/>
          </a:xfrm>
          <a:prstGeom prst="line">
            <a:avLst/>
          </a:prstGeom>
          <a:ln w="28575">
            <a:solidFill>
              <a:srgbClr val="002060"/>
            </a:solidFill>
            <a:prstDash val="solid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4272B-A2E8-4849-96CD-327B916E8BA1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2810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871151" y="2729384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k-KZ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Спасибо за внимание!</a:t>
            </a:r>
            <a:endParaRPr lang="ru-RU" b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2628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495" y="880350"/>
            <a:ext cx="1229972" cy="1197816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810494" y="2063652"/>
            <a:ext cx="122997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k-KZ" sz="2800" b="1" kern="0" dirty="0" smtClean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ЦЕЛЬ</a:t>
            </a:r>
            <a:endParaRPr kumimoji="0" lang="kk-KZ" sz="2800" b="0" i="0" u="none" strike="noStrike" kern="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="" xmlns:a16="http://schemas.microsoft.com/office/drawing/2014/main" id="{B892B9DE-B3A1-4E48-AC13-09F17B59B42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rgbClr val="4472C4">
                <a:shade val="45000"/>
                <a:satMod val="135000"/>
              </a:srgb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494" y="3681231"/>
            <a:ext cx="1037355" cy="1037355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540113" y="4938199"/>
            <a:ext cx="177073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k-KZ" sz="2800" b="1" kern="0" noProof="0" dirty="0" smtClean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ЗАДАЧИ</a:t>
            </a:r>
            <a:endParaRPr kumimoji="0" lang="kk-KZ" sz="2800" b="0" i="0" u="none" strike="noStrike" kern="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93E86434-178D-4A8A-8B0F-8279BD08B9CD}"/>
              </a:ext>
            </a:extLst>
          </p:cNvPr>
          <p:cNvSpPr txBox="1"/>
          <p:nvPr/>
        </p:nvSpPr>
        <p:spPr bwMode="auto">
          <a:xfrm>
            <a:off x="0" y="73859"/>
            <a:ext cx="12183885" cy="646331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lang="kk-KZ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ОБЩЕСТВЕННЫЙ КОНТРОЛЬ</a:t>
            </a:r>
            <a:endParaRPr lang="ru-RU" sz="3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508294" y="763532"/>
            <a:ext cx="11188406" cy="0"/>
          </a:xfrm>
          <a:prstGeom prst="line">
            <a:avLst/>
          </a:prstGeom>
          <a:ln w="28575">
            <a:solidFill>
              <a:srgbClr val="002060"/>
            </a:solidFill>
            <a:prstDash val="solid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3617028" y="1355766"/>
            <a:ext cx="8305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000" b="1" kern="0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ОБЕСПЕЧЕНИЕ УЧАСТИЯ ГРАЖДАН </a:t>
            </a:r>
            <a:r>
              <a:rPr lang="ru-RU" sz="2000" b="1" kern="0" dirty="0" smtClean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2000" b="1" kern="0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УПРАВЛЕНИИ ДЕЛАМИ </a:t>
            </a:r>
            <a:r>
              <a:rPr lang="ru-RU" sz="2000" b="1" kern="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ГОСУДАРСТВА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 flipV="1">
            <a:off x="612426" y="2640612"/>
            <a:ext cx="11468878" cy="1"/>
          </a:xfrm>
          <a:prstGeom prst="line">
            <a:avLst/>
          </a:prstGeom>
          <a:ln w="28575">
            <a:solidFill>
              <a:srgbClr val="002060"/>
            </a:solidFill>
            <a:prstDash val="sysDash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3" name="Прямоугольник 12"/>
          <p:cNvSpPr/>
          <p:nvPr/>
        </p:nvSpPr>
        <p:spPr>
          <a:xfrm>
            <a:off x="3676650" y="5931051"/>
            <a:ext cx="8305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b="1" kern="0" dirty="0" smtClean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ОБЕСПЕЧЕНИЕ </a:t>
            </a:r>
            <a:r>
              <a:rPr lang="ru-RU" b="1" kern="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ВЗАИМОДЕЙСТВИЯ СУБЪЕКТОВ И ОБЪЕКТОВ</a:t>
            </a:r>
            <a:r>
              <a:rPr lang="ru-RU" b="1" kern="0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ОБЩЕСТВЕННОГО КОНТРОЛЯ</a:t>
            </a:r>
            <a:r>
              <a:rPr lang="kk-KZ" b="1" kern="0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b="1" kern="0" dirty="0">
              <a:solidFill>
                <a:srgbClr val="4472C4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ятиугольник 3">
            <a:extLst>
              <a:ext uri="{FF2B5EF4-FFF2-40B4-BE49-F238E27FC236}">
                <a16:creationId xmlns="" xmlns:a16="http://schemas.microsoft.com/office/drawing/2014/main" id="{7DF236F3-8379-452C-AE15-CCA25ADC08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80268" y="3491409"/>
            <a:ext cx="636760" cy="509791"/>
          </a:xfrm>
          <a:prstGeom prst="homePlate">
            <a:avLst>
              <a:gd name="adj" fmla="val 26598"/>
            </a:avLst>
          </a:prstGeom>
          <a:pattFill prst="dkUpDiag">
            <a:fgClr>
              <a:srgbClr val="D5F2FC"/>
            </a:fgClr>
            <a:bgClr>
              <a:srgbClr val="FFFFFF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8000" tIns="0" rIns="48000" bIns="0" anchor="ctr"/>
          <a:lstStyle/>
          <a:p>
            <a:pPr algn="ctr" eaLnBrk="0" hangingPunct="0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alt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676650" y="3658113"/>
            <a:ext cx="8305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b="1" kern="0" dirty="0" smtClean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ПОВЫШЕНИЕ </a:t>
            </a:r>
            <a:r>
              <a:rPr lang="ru-RU" b="1" kern="0" dirty="0" smtClean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ЭФФЕКТИВНОСТИ ДЕЯТЕЛЬНОСТИ, </a:t>
            </a:r>
            <a:r>
              <a:rPr lang="kk-KZ" b="1" kern="0" dirty="0" smtClean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ОБЕСПЕЧЕНИЕ </a:t>
            </a:r>
            <a:r>
              <a:rPr lang="kk-KZ" b="1" kern="0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ПРОЗРАЧНОСТИ И ОТКРЫТОСТИ </a:t>
            </a:r>
            <a:r>
              <a:rPr lang="kk-KZ" b="1" kern="0" dirty="0" smtClean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ДЕЯТЕЛЬНОСТИ ОБЪЕКТОВ ОБЩЕСТВЕННОГО КОНТРОЛЯ;</a:t>
            </a:r>
            <a:endParaRPr lang="ru-RU" b="1" kern="0" dirty="0" smtClean="0">
              <a:solidFill>
                <a:srgbClr val="4472C4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ятиугольник 3">
            <a:extLst>
              <a:ext uri="{FF2B5EF4-FFF2-40B4-BE49-F238E27FC236}">
                <a16:creationId xmlns="" xmlns:a16="http://schemas.microsoft.com/office/drawing/2014/main" id="{7DF236F3-8379-452C-AE15-CCA25ADC08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63976" y="4332432"/>
            <a:ext cx="636760" cy="509791"/>
          </a:xfrm>
          <a:prstGeom prst="homePlate">
            <a:avLst>
              <a:gd name="adj" fmla="val 26598"/>
            </a:avLst>
          </a:prstGeom>
          <a:pattFill prst="dkUpDiag">
            <a:fgClr>
              <a:srgbClr val="D5F2FC"/>
            </a:fgClr>
            <a:bgClr>
              <a:srgbClr val="FFFFFF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8000" tIns="0" rIns="48000" bIns="0" anchor="ctr"/>
          <a:lstStyle/>
          <a:p>
            <a:pPr algn="ctr" eaLnBrk="0" hangingPunct="0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alt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676650" y="4581443"/>
            <a:ext cx="8305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b="1" kern="0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ОБЕСПЕЧЕНИЕ </a:t>
            </a:r>
            <a:r>
              <a:rPr lang="ru-RU" b="1" kern="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УЧЕТА ОБЩЕСТВЕННОГО МНЕНИЯ </a:t>
            </a:r>
            <a:r>
              <a:rPr lang="ru-RU" b="1" kern="0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ПРИНЯТИИ РЕШЕНИЙ;</a:t>
            </a:r>
            <a:r>
              <a:rPr lang="en-US" b="1" kern="0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b="1" kern="0" dirty="0">
              <a:solidFill>
                <a:srgbClr val="4472C4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Пятиугольник 3">
            <a:extLst>
              <a:ext uri="{FF2B5EF4-FFF2-40B4-BE49-F238E27FC236}">
                <a16:creationId xmlns="" xmlns:a16="http://schemas.microsoft.com/office/drawing/2014/main" id="{7DF236F3-8379-452C-AE15-CCA25ADC08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80268" y="5162773"/>
            <a:ext cx="636760" cy="509791"/>
          </a:xfrm>
          <a:prstGeom prst="homePlate">
            <a:avLst>
              <a:gd name="adj" fmla="val 26598"/>
            </a:avLst>
          </a:prstGeom>
          <a:pattFill prst="dkUpDiag">
            <a:fgClr>
              <a:srgbClr val="D5F2FC"/>
            </a:fgClr>
            <a:bgClr>
              <a:srgbClr val="FFFFFF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8000" tIns="0" rIns="48000" bIns="0" anchor="ctr"/>
          <a:lstStyle/>
          <a:p>
            <a:pPr algn="ctr" eaLnBrk="0" hangingPunct="0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20" name="Пятиугольник 3">
            <a:extLst>
              <a:ext uri="{FF2B5EF4-FFF2-40B4-BE49-F238E27FC236}">
                <a16:creationId xmlns="" xmlns:a16="http://schemas.microsoft.com/office/drawing/2014/main" id="{7DF236F3-8379-452C-AE15-CCA25ADC08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80268" y="6019240"/>
            <a:ext cx="636760" cy="509791"/>
          </a:xfrm>
          <a:prstGeom prst="homePlate">
            <a:avLst>
              <a:gd name="adj" fmla="val 26598"/>
            </a:avLst>
          </a:prstGeom>
          <a:pattFill prst="dkUpDiag">
            <a:fgClr>
              <a:srgbClr val="D5F2FC"/>
            </a:fgClr>
            <a:bgClr>
              <a:srgbClr val="FFFFFF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8000" tIns="0" rIns="48000" bIns="0" anchor="ctr"/>
          <a:lstStyle/>
          <a:p>
            <a:pPr algn="ctr" eaLnBrk="0" hangingPunct="0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3676650" y="5239713"/>
            <a:ext cx="8305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b="1" kern="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ПОВЫШЕНИЕ УРОВНЯ ДОВЕРИЯ ГРАЖДАН </a:t>
            </a:r>
            <a:r>
              <a:rPr lang="ru-RU" b="1" kern="0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 ДЕЯТЕЛЬНОСТИ ОБЪЕКТОВ ОБЩЕСТВЕННОГО КОНТРОЛЯ;</a:t>
            </a:r>
          </a:p>
        </p:txBody>
      </p:sp>
      <p:cxnSp>
        <p:nvCxnSpPr>
          <p:cNvPr id="29" name="Прямая соединительная линия 28"/>
          <p:cNvCxnSpPr/>
          <p:nvPr/>
        </p:nvCxnSpPr>
        <p:spPr>
          <a:xfrm>
            <a:off x="2606146" y="859211"/>
            <a:ext cx="0" cy="5690717"/>
          </a:xfrm>
          <a:prstGeom prst="line">
            <a:avLst/>
          </a:prstGeom>
          <a:ln w="28575">
            <a:solidFill>
              <a:srgbClr val="002060"/>
            </a:solidFill>
            <a:prstDash val="sysDash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4272B-A2E8-4849-96CD-327B916E8BA1}" type="slidenum">
              <a:rPr lang="ru-RU" smtClean="0"/>
              <a:t>2</a:t>
            </a:fld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3714004" y="2757986"/>
            <a:ext cx="83058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kern="0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ВОВЛЕЧЕНИЕ ГРАЖДАН </a:t>
            </a:r>
            <a:r>
              <a:rPr lang="ru-RU" b="1" kern="0" dirty="0" smtClean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РЕСПУБЛИКИ КАЗАХСТАН </a:t>
            </a:r>
            <a:r>
              <a:rPr lang="ru-RU" b="1" kern="0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ПРОЦЕСС ОБЩЕСТВЕННОГО КОНТРОЛЯ</a:t>
            </a:r>
          </a:p>
        </p:txBody>
      </p:sp>
      <p:sp>
        <p:nvSpPr>
          <p:cNvPr id="24" name="Пятиугольник 3">
            <a:extLst>
              <a:ext uri="{FF2B5EF4-FFF2-40B4-BE49-F238E27FC236}">
                <a16:creationId xmlns="" xmlns:a16="http://schemas.microsoft.com/office/drawing/2014/main" id="{7DF236F3-8379-452C-AE15-CCA25ADC08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80268" y="2789638"/>
            <a:ext cx="636760" cy="509791"/>
          </a:xfrm>
          <a:prstGeom prst="homePlate">
            <a:avLst>
              <a:gd name="adj" fmla="val 26598"/>
            </a:avLst>
          </a:prstGeom>
          <a:pattFill prst="dkUpDiag">
            <a:fgClr>
              <a:srgbClr val="D5F2FC"/>
            </a:fgClr>
            <a:bgClr>
              <a:srgbClr val="FFFFFF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8000" tIns="0" rIns="48000" bIns="0" anchor="ctr"/>
          <a:lstStyle/>
          <a:p>
            <a:pPr algn="ctr" eaLnBrk="0" hangingPunct="0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289867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93E86434-178D-4A8A-8B0F-8279BD08B9CD}"/>
              </a:ext>
            </a:extLst>
          </p:cNvPr>
          <p:cNvSpPr txBox="1"/>
          <p:nvPr/>
        </p:nvSpPr>
        <p:spPr bwMode="auto">
          <a:xfrm>
            <a:off x="0" y="73859"/>
            <a:ext cx="12183885" cy="646331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lang="kk-KZ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ОБЩЕСТВЕНЫЙ КОНТРОЛЬ</a:t>
            </a:r>
            <a:endParaRPr lang="ru-RU" sz="3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508294" y="763532"/>
            <a:ext cx="11188406" cy="0"/>
          </a:xfrm>
          <a:prstGeom prst="line">
            <a:avLst/>
          </a:prstGeom>
          <a:ln w="28575">
            <a:solidFill>
              <a:srgbClr val="002060"/>
            </a:solidFill>
            <a:prstDash val="solid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V="1">
            <a:off x="6246062" y="1110116"/>
            <a:ext cx="0" cy="5665095"/>
          </a:xfrm>
          <a:prstGeom prst="line">
            <a:avLst/>
          </a:prstGeom>
          <a:ln w="28575">
            <a:solidFill>
              <a:srgbClr val="002060"/>
            </a:solidFill>
            <a:prstDash val="solid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3" name="Овал 12"/>
          <p:cNvSpPr/>
          <p:nvPr/>
        </p:nvSpPr>
        <p:spPr>
          <a:xfrm>
            <a:off x="333702" y="2775450"/>
            <a:ext cx="699214" cy="702820"/>
          </a:xfrm>
          <a:prstGeom prst="ellipse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282368" y="4123987"/>
            <a:ext cx="699214" cy="702820"/>
          </a:xfrm>
          <a:prstGeom prst="ellipse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282368" y="5579084"/>
            <a:ext cx="699214" cy="702820"/>
          </a:xfrm>
          <a:prstGeom prst="ellipse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8" name="Рисунок 17">
            <a:extLst>
              <a:ext uri="{FF2B5EF4-FFF2-40B4-BE49-F238E27FC236}">
                <a16:creationId xmlns:a16="http://schemas.microsoft.com/office/drawing/2014/main" xmlns="" id="{587C630E-10D8-420E-824C-D5BF4DFA662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784" y="2846284"/>
            <a:ext cx="569050" cy="569050"/>
          </a:xfrm>
          <a:prstGeom prst="rect">
            <a:avLst/>
          </a:prstGeom>
        </p:spPr>
      </p:pic>
      <p:pic>
        <p:nvPicPr>
          <p:cNvPr id="19" name="Рисунок 18">
            <a:extLst>
              <a:ext uri="{FF2B5EF4-FFF2-40B4-BE49-F238E27FC236}">
                <a16:creationId xmlns:a16="http://schemas.microsoft.com/office/drawing/2014/main" xmlns="" id="{A7576100-4B9C-4B13-94B7-254F614FB05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077" y="4231321"/>
            <a:ext cx="517796" cy="488152"/>
          </a:xfrm>
          <a:prstGeom prst="rect">
            <a:avLst/>
          </a:prstGeom>
        </p:spPr>
      </p:pic>
      <p:pic>
        <p:nvPicPr>
          <p:cNvPr id="20" name="Picture 7"/>
          <p:cNvPicPr>
            <a:picLocks noChangeAspect="1" noChangeArrowheads="1"/>
          </p:cNvPicPr>
          <p:nvPr/>
        </p:nvPicPr>
        <p:blipFill>
          <a:blip r:embed="rId4">
            <a:duotone>
              <a:srgbClr val="4F81BD">
                <a:shade val="45000"/>
                <a:satMod val="135000"/>
              </a:srgb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colorTemperature colorTemp="47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918" y="5553180"/>
            <a:ext cx="1016782" cy="7219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" name="Прямоугольник 20"/>
          <p:cNvSpPr/>
          <p:nvPr/>
        </p:nvSpPr>
        <p:spPr>
          <a:xfrm>
            <a:off x="1013365" y="2794590"/>
            <a:ext cx="472787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690545"/>
            <a:r>
              <a:rPr lang="kk-KZ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ГРАЖДАНЕ РЕСПУБЛИКИ КАЗАХСТАН</a:t>
            </a:r>
            <a:endParaRPr lang="kk-KZ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217654" y="4038534"/>
            <a:ext cx="481721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690545"/>
            <a:r>
              <a:rPr lang="kk-KZ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НЕКОММЕРЧЕСКИЕ ОРГАНИЗАЦИИ,</a:t>
            </a:r>
            <a:endParaRPr lang="kk-KZ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2078189" y="5361337"/>
            <a:ext cx="25327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690545"/>
            <a:r>
              <a:rPr lang="kk-KZ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ИНЫЕ СУБЪЕКТЫ</a:t>
            </a:r>
            <a:endParaRPr lang="kk-KZ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1273572" y="4490133"/>
            <a:ext cx="551758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kk-KZ" sz="1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зарегистрированные</a:t>
            </a:r>
            <a:r>
              <a:rPr lang="kk-KZ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Республике Казахстан, за </a:t>
            </a:r>
            <a:r>
              <a:rPr lang="kk-KZ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исключением религиозных </a:t>
            </a:r>
            <a:r>
              <a:rPr lang="kk-KZ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объединений</a:t>
            </a:r>
            <a:endPara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156145" y="5801281"/>
            <a:ext cx="551758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*которым 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предоставлено право или </a:t>
            </a:r>
            <a:r>
              <a:rPr lang="kk-KZ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полномочия по осуществлению общественного контроля </a:t>
            </a:r>
            <a:endPara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9847" b="63433"/>
          <a:stretch/>
        </p:blipFill>
        <p:spPr>
          <a:xfrm>
            <a:off x="2526055" y="855747"/>
            <a:ext cx="818507" cy="764429"/>
          </a:xfrm>
          <a:prstGeom prst="rect">
            <a:avLst/>
          </a:prstGeom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xmlns="" id="{93E86434-178D-4A8A-8B0F-8279BD08B9CD}"/>
              </a:ext>
            </a:extLst>
          </p:cNvPr>
          <p:cNvSpPr txBox="1"/>
          <p:nvPr/>
        </p:nvSpPr>
        <p:spPr bwMode="auto">
          <a:xfrm>
            <a:off x="581165" y="1639239"/>
            <a:ext cx="4883642" cy="830997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 defTabSz="690545"/>
            <a:r>
              <a:rPr lang="kk-KZ" sz="2400" b="1" dirty="0" smtClean="0">
                <a:solidFill>
                  <a:srgbClr val="00B05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СУБЪЕКТЫ</a:t>
            </a:r>
            <a:endParaRPr lang="kk-KZ" sz="2400" b="1" dirty="0">
              <a:solidFill>
                <a:srgbClr val="00B050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ctr" defTabSz="690545"/>
            <a:r>
              <a:rPr lang="kk-KZ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ОБЩЕСТВЕНОГО КОНТРОЛЯ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6" name="Рисунок 25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9847" b="63433"/>
          <a:stretch/>
        </p:blipFill>
        <p:spPr>
          <a:xfrm>
            <a:off x="9437601" y="840360"/>
            <a:ext cx="834983" cy="779816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93E86434-178D-4A8A-8B0F-8279BD08B9CD}"/>
              </a:ext>
            </a:extLst>
          </p:cNvPr>
          <p:cNvSpPr txBox="1"/>
          <p:nvPr/>
        </p:nvSpPr>
        <p:spPr bwMode="auto">
          <a:xfrm>
            <a:off x="6857109" y="1639239"/>
            <a:ext cx="5549075" cy="830997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 defTabSz="690545"/>
            <a:r>
              <a:rPr lang="kk-KZ" sz="2400" b="1" dirty="0">
                <a:solidFill>
                  <a:srgbClr val="00B05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ОБЪЕКТЫ</a:t>
            </a:r>
          </a:p>
          <a:p>
            <a:pPr algn="ctr" defTabSz="690545"/>
            <a:r>
              <a:rPr lang="kk-KZ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ОБЩЕСТВЕНОГО КОНТРОЛЯ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6291594" y="2539225"/>
            <a:ext cx="5989815" cy="430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ОРГАНЫ, УЧРЕЖДЕНИЯ ИСПОЛНИТЕЛЬНОЙ ГОСУДАРСТВЕННОЙ ВЛАСТИ</a:t>
            </a:r>
            <a:r>
              <a:rPr lang="kk-KZ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МЕСТНОГО ГОСУДАРСТВЕННОГО УПРАВЛЕНИЯ</a:t>
            </a:r>
            <a:r>
              <a:rPr lang="kk-KZ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kk-KZ" sz="1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ГОСУДАРСТВЕННЫЕ УЧРЕЖДЕНИЯ, НЕ ЯВЛЯЮЩИЕСЯ ГОСУДАРСТВЕННЫМИ 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ОРГАНАМИ;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1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СУБЪЕКТЫ КВАЗИГОСУДАРСТВЕННОГО 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СЕКТОРА;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ОРГАНИЗАЦИИ, ЯВЛЯЮЩИЕСЯ ИСПОЛНИТЕЛЯМИ ФУНКЦИЙ ЦЕНТРАЛЬНЫХ И (ИЛИ) МЕСТНЫХ ИСПОЛНИТЕЛЬНЫХ ОРГАНОВ ДЕЯТЕЛЬНОСТЬ КОТОРЫХ СВЯЗАНА С ОБЩЕСТВЕННЫМИ 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ИНТЕРЕСАМИ;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ИНЫЕ </a:t>
            </a:r>
            <a:r>
              <a:rPr lang="kk-KZ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ОБЪЕКТЫ.</a:t>
            </a: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ru-RU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4272B-A2E8-4849-96CD-327B916E8BA1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2400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93E86434-178D-4A8A-8B0F-8279BD08B9CD}"/>
              </a:ext>
            </a:extLst>
          </p:cNvPr>
          <p:cNvSpPr txBox="1"/>
          <p:nvPr/>
        </p:nvSpPr>
        <p:spPr bwMode="auto">
          <a:xfrm>
            <a:off x="0" y="73859"/>
            <a:ext cx="12183885" cy="646331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lang="kk-KZ" sz="3600" b="1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ФОРМЫ ОБЩЕСТВЕННОГО КОНТРОЛЯ</a:t>
            </a:r>
            <a:endParaRPr lang="ru-RU" sz="3600" dirty="0">
              <a:solidFill>
                <a:srgbClr val="002060"/>
              </a:solidFill>
              <a:latin typeface="Arial Narrow" panose="020B0606020202030204" pitchFamily="34" charset="0"/>
            </a:endParaRP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0" y="763532"/>
            <a:ext cx="12183885" cy="0"/>
          </a:xfrm>
          <a:prstGeom prst="line">
            <a:avLst/>
          </a:prstGeom>
          <a:ln w="28575">
            <a:solidFill>
              <a:srgbClr val="002060"/>
            </a:solidFill>
            <a:prstDash val="solid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93E86434-178D-4A8A-8B0F-8279BD08B9CD}"/>
              </a:ext>
            </a:extLst>
          </p:cNvPr>
          <p:cNvSpPr txBox="1"/>
          <p:nvPr/>
        </p:nvSpPr>
        <p:spPr bwMode="auto">
          <a:xfrm>
            <a:off x="414270" y="1084059"/>
            <a:ext cx="3891030" cy="107721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 defTabSz="690545"/>
            <a:r>
              <a:rPr lang="kk-KZ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ОБЩЕСТВЕННЫЙ МОНИТОРИНГ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93E86434-178D-4A8A-8B0F-8279BD08B9CD}"/>
              </a:ext>
            </a:extLst>
          </p:cNvPr>
          <p:cNvSpPr txBox="1"/>
          <p:nvPr/>
        </p:nvSpPr>
        <p:spPr bwMode="auto">
          <a:xfrm>
            <a:off x="414270" y="2700878"/>
            <a:ext cx="3891030" cy="107721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 defTabSz="690545"/>
            <a:r>
              <a:rPr lang="kk-KZ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ОБЩЕСТВЕННАЯ ЭКСПЕРТИЗА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93E86434-178D-4A8A-8B0F-8279BD08B9CD}"/>
              </a:ext>
            </a:extLst>
          </p:cNvPr>
          <p:cNvSpPr txBox="1"/>
          <p:nvPr/>
        </p:nvSpPr>
        <p:spPr bwMode="auto">
          <a:xfrm>
            <a:off x="414270" y="4317697"/>
            <a:ext cx="3891030" cy="107721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 defTabSz="690545"/>
            <a:r>
              <a:rPr lang="kk-KZ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ОБЩЕСТВЕННОЕ ОБСУЖДЕНИЕ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657850" y="1084059"/>
            <a:ext cx="6096000" cy="120032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lvl="0" algn="just"/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представляет собой </a:t>
            </a:r>
            <a:r>
              <a:rPr lang="ru-RU" b="1" dirty="0">
                <a:solidFill>
                  <a:srgbClr val="00B05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наблюдение за </a:t>
            </a:r>
            <a:r>
              <a:rPr lang="ru-RU" b="1" dirty="0" smtClean="0">
                <a:solidFill>
                  <a:srgbClr val="00B05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ходом деятельности </a:t>
            </a:r>
            <a:r>
              <a:rPr lang="ru-RU" b="1" dirty="0">
                <a:solidFill>
                  <a:srgbClr val="00B05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объекта общественного контроля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затрагивающих права и законные интересы неограниченного круга лиц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611377" y="2854766"/>
            <a:ext cx="6096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осуществляется в целях </a:t>
            </a:r>
            <a:r>
              <a:rPr lang="ru-RU" b="1" dirty="0">
                <a:solidFill>
                  <a:srgbClr val="00B05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анализа и </a:t>
            </a:r>
            <a:r>
              <a:rPr lang="ru-RU" b="1" dirty="0" smtClean="0">
                <a:solidFill>
                  <a:srgbClr val="00B05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общественной оценки актов и решений объектов ОК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657850" y="4468533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проводится 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целях организации </a:t>
            </a:r>
            <a:r>
              <a:rPr lang="ru-RU" b="1" dirty="0" smtClean="0">
                <a:solidFill>
                  <a:srgbClr val="00B05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публичного рассмотрения актов и решений объектов ОК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Chevron2">
            <a:extLst>
              <a:ext uri="{FF2B5EF4-FFF2-40B4-BE49-F238E27FC236}">
                <a16:creationId xmlns="" xmlns:a16="http://schemas.microsoft.com/office/drawing/2014/main" id="{C9C1BA00-9310-3840-8BB9-B99BC614027C}"/>
              </a:ext>
            </a:extLst>
          </p:cNvPr>
          <p:cNvSpPr>
            <a:spLocks noChangeAspect="1"/>
          </p:cNvSpPr>
          <p:nvPr/>
        </p:nvSpPr>
        <p:spPr bwMode="auto">
          <a:xfrm rot="10800000" flipH="1">
            <a:off x="4864149" y="1218868"/>
            <a:ext cx="186417" cy="782570"/>
          </a:xfrm>
          <a:custGeom>
            <a:avLst/>
            <a:gdLst/>
            <a:ahLst/>
            <a:cxnLst/>
            <a:rect l="0" t="0" r="0" b="0"/>
            <a:pathLst>
              <a:path w="2984501" h="5080001">
                <a:moveTo>
                  <a:pt x="0" y="0"/>
                </a:moveTo>
                <a:lnTo>
                  <a:pt x="1524000" y="0"/>
                </a:lnTo>
                <a:lnTo>
                  <a:pt x="2984500" y="2540000"/>
                </a:lnTo>
                <a:lnTo>
                  <a:pt x="1524000" y="5080000"/>
                </a:lnTo>
                <a:lnTo>
                  <a:pt x="0" y="5080000"/>
                </a:lnTo>
                <a:lnTo>
                  <a:pt x="1460500" y="2540000"/>
                </a:lnTo>
                <a:close/>
              </a:path>
            </a:pathLst>
          </a:custGeom>
          <a:solidFill>
            <a:srgbClr val="002060"/>
          </a:solidFill>
          <a:ln w="9525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12191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1733" b="0" i="0" u="none" strike="noStrike" kern="0" cap="none" spc="0" normalizeH="0" baseline="0" noProof="0" dirty="0" err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 Light"/>
              <a:ea typeface="ＭＳ Ｐゴシック"/>
              <a:cs typeface="+mn-cs"/>
              <a:sym typeface="Arial"/>
            </a:endParaRPr>
          </a:p>
        </p:txBody>
      </p:sp>
      <p:sp>
        <p:nvSpPr>
          <p:cNvPr id="15" name="Chevron2">
            <a:extLst>
              <a:ext uri="{FF2B5EF4-FFF2-40B4-BE49-F238E27FC236}">
                <a16:creationId xmlns="" xmlns:a16="http://schemas.microsoft.com/office/drawing/2014/main" id="{C9C1BA00-9310-3840-8BB9-B99BC614027C}"/>
              </a:ext>
            </a:extLst>
          </p:cNvPr>
          <p:cNvSpPr>
            <a:spLocks noChangeAspect="1"/>
          </p:cNvSpPr>
          <p:nvPr/>
        </p:nvSpPr>
        <p:spPr bwMode="auto">
          <a:xfrm rot="10800000" flipH="1">
            <a:off x="5051546" y="1198589"/>
            <a:ext cx="242393" cy="808800"/>
          </a:xfrm>
          <a:custGeom>
            <a:avLst/>
            <a:gdLst/>
            <a:ahLst/>
            <a:cxnLst/>
            <a:rect l="0" t="0" r="0" b="0"/>
            <a:pathLst>
              <a:path w="2984501" h="5080001">
                <a:moveTo>
                  <a:pt x="0" y="0"/>
                </a:moveTo>
                <a:lnTo>
                  <a:pt x="1524000" y="0"/>
                </a:lnTo>
                <a:lnTo>
                  <a:pt x="2984500" y="2540000"/>
                </a:lnTo>
                <a:lnTo>
                  <a:pt x="1524000" y="5080000"/>
                </a:lnTo>
                <a:lnTo>
                  <a:pt x="0" y="5080000"/>
                </a:lnTo>
                <a:lnTo>
                  <a:pt x="1460500" y="2540000"/>
                </a:lnTo>
                <a:close/>
              </a:path>
            </a:pathLst>
          </a:custGeom>
          <a:solidFill>
            <a:srgbClr val="00B050"/>
          </a:solidFill>
          <a:ln w="9525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12191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1733" b="0" i="0" u="none" strike="noStrike" kern="0" cap="none" spc="0" normalizeH="0" baseline="0" noProof="0" dirty="0" err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 Light"/>
              <a:ea typeface="ＭＳ Ｐゴシック"/>
              <a:cs typeface="+mn-cs"/>
              <a:sym typeface="Arial"/>
            </a:endParaRPr>
          </a:p>
        </p:txBody>
      </p:sp>
      <p:sp>
        <p:nvSpPr>
          <p:cNvPr id="20" name="Chevron2">
            <a:extLst>
              <a:ext uri="{FF2B5EF4-FFF2-40B4-BE49-F238E27FC236}">
                <a16:creationId xmlns="" xmlns:a16="http://schemas.microsoft.com/office/drawing/2014/main" id="{C9C1BA00-9310-3840-8BB9-B99BC614027C}"/>
              </a:ext>
            </a:extLst>
          </p:cNvPr>
          <p:cNvSpPr>
            <a:spLocks noChangeAspect="1"/>
          </p:cNvSpPr>
          <p:nvPr/>
        </p:nvSpPr>
        <p:spPr bwMode="auto">
          <a:xfrm rot="10800000" flipH="1">
            <a:off x="4865130" y="2802887"/>
            <a:ext cx="186417" cy="782570"/>
          </a:xfrm>
          <a:custGeom>
            <a:avLst/>
            <a:gdLst/>
            <a:ahLst/>
            <a:cxnLst/>
            <a:rect l="0" t="0" r="0" b="0"/>
            <a:pathLst>
              <a:path w="2984501" h="5080001">
                <a:moveTo>
                  <a:pt x="0" y="0"/>
                </a:moveTo>
                <a:lnTo>
                  <a:pt x="1524000" y="0"/>
                </a:lnTo>
                <a:lnTo>
                  <a:pt x="2984500" y="2540000"/>
                </a:lnTo>
                <a:lnTo>
                  <a:pt x="1524000" y="5080000"/>
                </a:lnTo>
                <a:lnTo>
                  <a:pt x="0" y="5080000"/>
                </a:lnTo>
                <a:lnTo>
                  <a:pt x="1460500" y="2540000"/>
                </a:lnTo>
                <a:close/>
              </a:path>
            </a:pathLst>
          </a:custGeom>
          <a:solidFill>
            <a:srgbClr val="002060"/>
          </a:solidFill>
          <a:ln w="9525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12191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1733" b="0" i="0" u="none" strike="noStrike" kern="0" cap="none" spc="0" normalizeH="0" baseline="0" noProof="0" dirty="0" err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 Light"/>
              <a:ea typeface="ＭＳ Ｐゴシック"/>
              <a:cs typeface="+mn-cs"/>
              <a:sym typeface="Arial"/>
            </a:endParaRPr>
          </a:p>
        </p:txBody>
      </p:sp>
      <p:sp>
        <p:nvSpPr>
          <p:cNvPr id="21" name="Chevron2">
            <a:extLst>
              <a:ext uri="{FF2B5EF4-FFF2-40B4-BE49-F238E27FC236}">
                <a16:creationId xmlns="" xmlns:a16="http://schemas.microsoft.com/office/drawing/2014/main" id="{C9C1BA00-9310-3840-8BB9-B99BC614027C}"/>
              </a:ext>
            </a:extLst>
          </p:cNvPr>
          <p:cNvSpPr>
            <a:spLocks noChangeAspect="1"/>
          </p:cNvSpPr>
          <p:nvPr/>
        </p:nvSpPr>
        <p:spPr bwMode="auto">
          <a:xfrm rot="10800000" flipH="1">
            <a:off x="5052527" y="2782608"/>
            <a:ext cx="242393" cy="808800"/>
          </a:xfrm>
          <a:custGeom>
            <a:avLst/>
            <a:gdLst/>
            <a:ahLst/>
            <a:cxnLst/>
            <a:rect l="0" t="0" r="0" b="0"/>
            <a:pathLst>
              <a:path w="2984501" h="5080001">
                <a:moveTo>
                  <a:pt x="0" y="0"/>
                </a:moveTo>
                <a:lnTo>
                  <a:pt x="1524000" y="0"/>
                </a:lnTo>
                <a:lnTo>
                  <a:pt x="2984500" y="2540000"/>
                </a:lnTo>
                <a:lnTo>
                  <a:pt x="1524000" y="5080000"/>
                </a:lnTo>
                <a:lnTo>
                  <a:pt x="0" y="5080000"/>
                </a:lnTo>
                <a:lnTo>
                  <a:pt x="1460500" y="2540000"/>
                </a:lnTo>
                <a:close/>
              </a:path>
            </a:pathLst>
          </a:custGeom>
          <a:solidFill>
            <a:srgbClr val="00B050"/>
          </a:solidFill>
          <a:ln w="9525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12191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1733" b="0" i="0" u="none" strike="noStrike" kern="0" cap="none" spc="0" normalizeH="0" baseline="0" noProof="0" dirty="0" err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 Light"/>
              <a:ea typeface="ＭＳ Ｐゴシック"/>
              <a:cs typeface="+mn-cs"/>
              <a:sym typeface="Arial"/>
            </a:endParaRPr>
          </a:p>
        </p:txBody>
      </p:sp>
      <p:sp>
        <p:nvSpPr>
          <p:cNvPr id="24" name="Chevron2">
            <a:extLst>
              <a:ext uri="{FF2B5EF4-FFF2-40B4-BE49-F238E27FC236}">
                <a16:creationId xmlns="" xmlns:a16="http://schemas.microsoft.com/office/drawing/2014/main" id="{C9C1BA00-9310-3840-8BB9-B99BC614027C}"/>
              </a:ext>
            </a:extLst>
          </p:cNvPr>
          <p:cNvSpPr>
            <a:spLocks noChangeAspect="1"/>
          </p:cNvSpPr>
          <p:nvPr/>
        </p:nvSpPr>
        <p:spPr bwMode="auto">
          <a:xfrm rot="10800000" flipH="1">
            <a:off x="4865130" y="4488812"/>
            <a:ext cx="186417" cy="782570"/>
          </a:xfrm>
          <a:custGeom>
            <a:avLst/>
            <a:gdLst/>
            <a:ahLst/>
            <a:cxnLst/>
            <a:rect l="0" t="0" r="0" b="0"/>
            <a:pathLst>
              <a:path w="2984501" h="5080001">
                <a:moveTo>
                  <a:pt x="0" y="0"/>
                </a:moveTo>
                <a:lnTo>
                  <a:pt x="1524000" y="0"/>
                </a:lnTo>
                <a:lnTo>
                  <a:pt x="2984500" y="2540000"/>
                </a:lnTo>
                <a:lnTo>
                  <a:pt x="1524000" y="5080000"/>
                </a:lnTo>
                <a:lnTo>
                  <a:pt x="0" y="5080000"/>
                </a:lnTo>
                <a:lnTo>
                  <a:pt x="1460500" y="2540000"/>
                </a:lnTo>
                <a:close/>
              </a:path>
            </a:pathLst>
          </a:custGeom>
          <a:solidFill>
            <a:srgbClr val="002060"/>
          </a:solidFill>
          <a:ln w="9525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12191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1733" b="0" i="0" u="none" strike="noStrike" kern="0" cap="none" spc="0" normalizeH="0" baseline="0" noProof="0" dirty="0" err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 Light"/>
              <a:ea typeface="ＭＳ Ｐゴシック"/>
              <a:cs typeface="+mn-cs"/>
              <a:sym typeface="Arial"/>
            </a:endParaRPr>
          </a:p>
        </p:txBody>
      </p:sp>
      <p:sp>
        <p:nvSpPr>
          <p:cNvPr id="25" name="Chevron2">
            <a:extLst>
              <a:ext uri="{FF2B5EF4-FFF2-40B4-BE49-F238E27FC236}">
                <a16:creationId xmlns="" xmlns:a16="http://schemas.microsoft.com/office/drawing/2014/main" id="{C9C1BA00-9310-3840-8BB9-B99BC614027C}"/>
              </a:ext>
            </a:extLst>
          </p:cNvPr>
          <p:cNvSpPr>
            <a:spLocks noChangeAspect="1"/>
          </p:cNvSpPr>
          <p:nvPr/>
        </p:nvSpPr>
        <p:spPr bwMode="auto">
          <a:xfrm rot="10800000" flipH="1">
            <a:off x="5052527" y="4468533"/>
            <a:ext cx="242393" cy="808800"/>
          </a:xfrm>
          <a:custGeom>
            <a:avLst/>
            <a:gdLst/>
            <a:ahLst/>
            <a:cxnLst/>
            <a:rect l="0" t="0" r="0" b="0"/>
            <a:pathLst>
              <a:path w="2984501" h="5080001">
                <a:moveTo>
                  <a:pt x="0" y="0"/>
                </a:moveTo>
                <a:lnTo>
                  <a:pt x="1524000" y="0"/>
                </a:lnTo>
                <a:lnTo>
                  <a:pt x="2984500" y="2540000"/>
                </a:lnTo>
                <a:lnTo>
                  <a:pt x="1524000" y="5080000"/>
                </a:lnTo>
                <a:lnTo>
                  <a:pt x="0" y="5080000"/>
                </a:lnTo>
                <a:lnTo>
                  <a:pt x="1460500" y="2540000"/>
                </a:lnTo>
                <a:close/>
              </a:path>
            </a:pathLst>
          </a:custGeom>
          <a:solidFill>
            <a:srgbClr val="00B050"/>
          </a:solidFill>
          <a:ln w="9525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12191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1733" b="0" i="0" u="none" strike="noStrike" kern="0" cap="none" spc="0" normalizeH="0" baseline="0" noProof="0" dirty="0" err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 Light"/>
              <a:ea typeface="ＭＳ Ｐゴシック"/>
              <a:cs typeface="+mn-cs"/>
              <a:sym typeface="Arial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1509222" y="5689101"/>
            <a:ext cx="829725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B05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ИНЫЕ ФОРМЫ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УСТАНОВЛЕННЫЕ ЗАКОНОДАТЕЛЬСТВОМ РЕСПУБЛИКИ КАЗАХСТАН</a:t>
            </a:r>
            <a:endParaRPr lang="ru-RU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4272B-A2E8-4849-96CD-327B916E8BA1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6546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93E86434-178D-4A8A-8B0F-8279BD08B9CD}"/>
              </a:ext>
            </a:extLst>
          </p:cNvPr>
          <p:cNvSpPr txBox="1"/>
          <p:nvPr/>
        </p:nvSpPr>
        <p:spPr bwMode="auto">
          <a:xfrm>
            <a:off x="0" y="-49252"/>
            <a:ext cx="12183885" cy="892552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lang="kk-KZ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РЕКОМЕНДАЦИИ ОБЩЕСТВЕННОГО КОНТРОЛЯ</a:t>
            </a:r>
          </a:p>
          <a:p>
            <a:pPr algn="ctr"/>
            <a:r>
              <a:rPr lang="kk-KZ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(итоговый документ)</a:t>
            </a:r>
            <a:endParaRPr lang="ru-RU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0" y="763532"/>
            <a:ext cx="12183885" cy="0"/>
          </a:xfrm>
          <a:prstGeom prst="line">
            <a:avLst/>
          </a:prstGeom>
          <a:ln w="28575">
            <a:solidFill>
              <a:srgbClr val="002060"/>
            </a:solidFill>
            <a:prstDash val="solid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="" xmlns:a16="http://schemas.microsoft.com/office/drawing/2014/main" id="{93E86434-178D-4A8A-8B0F-8279BD08B9CD}"/>
              </a:ext>
            </a:extLst>
          </p:cNvPr>
          <p:cNvSpPr txBox="1"/>
          <p:nvPr/>
        </p:nvSpPr>
        <p:spPr bwMode="auto">
          <a:xfrm>
            <a:off x="690495" y="970473"/>
            <a:ext cx="4138679" cy="1323439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 defTabSz="690545"/>
            <a:r>
              <a:rPr lang="kk-KZ" sz="2000" b="1" dirty="0" smtClean="0">
                <a:solidFill>
                  <a:srgbClr val="00B05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РЕКОМЕНДАЦИИ</a:t>
            </a:r>
          </a:p>
          <a:p>
            <a:pPr algn="ctr" defTabSz="690545"/>
            <a:r>
              <a:rPr lang="kk-KZ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ИТОГАМ ОБЯЗАТЕЛЬНЫ ДЛЯ РАССМОТРЕНИЯ СУБЪЕКТАМ</a:t>
            </a:r>
            <a:endParaRPr lang="ru-RU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Овал 1"/>
          <p:cNvSpPr/>
          <p:nvPr/>
        </p:nvSpPr>
        <p:spPr>
          <a:xfrm>
            <a:off x="423795" y="970473"/>
            <a:ext cx="342900" cy="342900"/>
          </a:xfrm>
          <a:prstGeom prst="ellipse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Овал 26"/>
          <p:cNvSpPr/>
          <p:nvPr/>
        </p:nvSpPr>
        <p:spPr>
          <a:xfrm>
            <a:off x="423795" y="2636812"/>
            <a:ext cx="342900" cy="342900"/>
          </a:xfrm>
          <a:prstGeom prst="ellipse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Овал 29"/>
          <p:cNvSpPr/>
          <p:nvPr/>
        </p:nvSpPr>
        <p:spPr>
          <a:xfrm>
            <a:off x="423795" y="4161348"/>
            <a:ext cx="342900" cy="342900"/>
          </a:xfrm>
          <a:prstGeom prst="ellipse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95245" y="2636812"/>
            <a:ext cx="4354012" cy="135421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690545"/>
            <a:r>
              <a:rPr lang="kk-KZ" sz="4000" b="1" dirty="0" smtClean="0">
                <a:solidFill>
                  <a:srgbClr val="00B05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10</a:t>
            </a:r>
            <a:r>
              <a:rPr lang="kk-KZ" sz="2400" b="1" dirty="0" smtClean="0">
                <a:solidFill>
                  <a:srgbClr val="00B05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kk-KZ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РАБОЧИХ ДНЕЙ </a:t>
            </a:r>
          </a:p>
          <a:p>
            <a:pPr algn="ctr" defTabSz="690545"/>
            <a:r>
              <a:rPr lang="kk-KZ" sz="24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ОБЪЕКТЫ </a:t>
            </a:r>
          </a:p>
          <a:p>
            <a:pPr algn="ctr" defTabSz="690545"/>
            <a:r>
              <a:rPr lang="kk-KZ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РАССМАТРИВАЮТ РЕКОМЕНДАЦИИ</a:t>
            </a:r>
            <a:endParaRPr lang="ru-RU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="" xmlns:a16="http://schemas.microsoft.com/office/drawing/2014/main" id="{93E86434-178D-4A8A-8B0F-8279BD08B9CD}"/>
              </a:ext>
            </a:extLst>
          </p:cNvPr>
          <p:cNvSpPr txBox="1"/>
          <p:nvPr/>
        </p:nvSpPr>
        <p:spPr bwMode="auto">
          <a:xfrm>
            <a:off x="690494" y="4504248"/>
            <a:ext cx="4138679" cy="707886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 defTabSz="690545"/>
            <a:r>
              <a:rPr lang="kk-KZ" sz="20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МОТИВИРОВАННЫЙ ОТВЕТ </a:t>
            </a:r>
            <a:r>
              <a:rPr lang="kk-KZ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НАПРАВЛЯЕТСЯ СУБЪЕКТУ</a:t>
            </a:r>
            <a:endParaRPr lang="ru-RU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авая фигурная скобка 12"/>
          <p:cNvSpPr/>
          <p:nvPr/>
        </p:nvSpPr>
        <p:spPr>
          <a:xfrm>
            <a:off x="5553074" y="1018683"/>
            <a:ext cx="723901" cy="4258240"/>
          </a:xfrm>
          <a:prstGeom prst="rightBrac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6657975" y="1141923"/>
            <a:ext cx="5048250" cy="393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690545">
              <a:buClr>
                <a:schemeClr val="accent5">
                  <a:lumMod val="75000"/>
                </a:schemeClr>
              </a:buClr>
              <a:buSzPct val="150000"/>
            </a:pPr>
            <a:r>
              <a:rPr lang="ru-RU" sz="20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 РЕКОМЕНДАЦИЯМ</a:t>
            </a:r>
          </a:p>
          <a:p>
            <a:pPr algn="just" defTabSz="690545">
              <a:buClr>
                <a:schemeClr val="accent5">
                  <a:lumMod val="75000"/>
                </a:schemeClr>
              </a:buClr>
              <a:buSzPct val="150000"/>
            </a:pPr>
            <a:r>
              <a:rPr lang="ru-RU" sz="20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ПРИЛАГАЮТСЯ ИНФОРМАЦИЯ:</a:t>
            </a:r>
          </a:p>
          <a:p>
            <a:pPr algn="just" defTabSz="690545">
              <a:lnSpc>
                <a:spcPct val="150000"/>
              </a:lnSpc>
              <a:buClr>
                <a:schemeClr val="accent5">
                  <a:lumMod val="75000"/>
                </a:schemeClr>
              </a:buClr>
              <a:buSzPct val="150000"/>
            </a:pPr>
            <a:r>
              <a:rPr lang="kk-KZ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О </a:t>
            </a:r>
            <a:r>
              <a:rPr lang="kk-KZ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МЕСТЕ И ВРЕМЕНИ;</a:t>
            </a:r>
          </a:p>
          <a:p>
            <a:pPr algn="just" defTabSz="690545">
              <a:lnSpc>
                <a:spcPct val="150000"/>
              </a:lnSpc>
              <a:buClr>
                <a:schemeClr val="accent5">
                  <a:lumMod val="75000"/>
                </a:schemeClr>
              </a:buClr>
              <a:buSzPct val="150000"/>
            </a:pPr>
            <a:r>
              <a:rPr lang="kk-KZ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О </a:t>
            </a:r>
            <a:r>
              <a:rPr lang="kk-KZ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ЗАДАЧАХ;</a:t>
            </a:r>
          </a:p>
          <a:p>
            <a:pPr algn="just" defTabSz="690545">
              <a:lnSpc>
                <a:spcPct val="150000"/>
              </a:lnSpc>
              <a:buClr>
                <a:schemeClr val="accent5">
                  <a:lumMod val="75000"/>
                </a:schemeClr>
              </a:buClr>
              <a:buSzPct val="150000"/>
            </a:pPr>
            <a:r>
              <a:rPr lang="kk-KZ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О </a:t>
            </a:r>
            <a:r>
              <a:rPr lang="kk-KZ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СУБЪЕКТАХ;</a:t>
            </a:r>
          </a:p>
          <a:p>
            <a:pPr algn="just" defTabSz="690545">
              <a:lnSpc>
                <a:spcPct val="150000"/>
              </a:lnSpc>
              <a:buClr>
                <a:schemeClr val="accent5">
                  <a:lumMod val="75000"/>
                </a:schemeClr>
              </a:buClr>
              <a:buSzPct val="150000"/>
            </a:pPr>
            <a:r>
              <a:rPr lang="kk-KZ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О ФОРМАХ;</a:t>
            </a:r>
            <a:endParaRPr lang="kk-KZ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defTabSz="690545">
              <a:lnSpc>
                <a:spcPct val="150000"/>
              </a:lnSpc>
              <a:buClr>
                <a:schemeClr val="accent5">
                  <a:lumMod val="75000"/>
                </a:schemeClr>
              </a:buClr>
              <a:buSzPct val="150000"/>
            </a:pPr>
            <a:r>
              <a:rPr lang="kk-KZ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О </a:t>
            </a:r>
            <a:r>
              <a:rPr lang="kk-KZ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ФАКТАХ И ОБСТОЯТЕЛЬСТВАХ;</a:t>
            </a:r>
          </a:p>
          <a:p>
            <a:pPr algn="just" defTabSz="690545">
              <a:lnSpc>
                <a:spcPct val="150000"/>
              </a:lnSpc>
              <a:buClr>
                <a:schemeClr val="accent5">
                  <a:lumMod val="75000"/>
                </a:schemeClr>
              </a:buClr>
              <a:buSzPct val="150000"/>
            </a:pPr>
            <a:r>
              <a:rPr lang="kk-KZ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ПРЕДЛОЖЕНИЯ </a:t>
            </a:r>
            <a:r>
              <a:rPr lang="kk-KZ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ВЫВОДЫ;</a:t>
            </a:r>
          </a:p>
          <a:p>
            <a:pPr algn="just" defTabSz="690545">
              <a:lnSpc>
                <a:spcPct val="150000"/>
              </a:lnSpc>
              <a:buClr>
                <a:schemeClr val="accent5">
                  <a:lumMod val="75000"/>
                </a:schemeClr>
              </a:buClr>
              <a:buSzPct val="150000"/>
            </a:pPr>
            <a:r>
              <a:rPr lang="kk-KZ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ИНЫЕ </a:t>
            </a:r>
            <a:r>
              <a:rPr lang="kk-KZ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ДОКУМЕНТЫ</a:t>
            </a:r>
            <a:endParaRPr lang="ru-RU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1" name="Прямая соединительная линия 40"/>
          <p:cNvCxnSpPr/>
          <p:nvPr/>
        </p:nvCxnSpPr>
        <p:spPr>
          <a:xfrm>
            <a:off x="232070" y="5473179"/>
            <a:ext cx="11559880" cy="0"/>
          </a:xfrm>
          <a:prstGeom prst="line">
            <a:avLst/>
          </a:prstGeom>
          <a:ln w="28575">
            <a:solidFill>
              <a:srgbClr val="002060"/>
            </a:solidFill>
            <a:prstDash val="sysDash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0" y="5776610"/>
            <a:ext cx="6096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УВЕДОМЛЕНИЕ ПО РАССМОТРЕНИЮ</a:t>
            </a:r>
          </a:p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РЕКОМЕНДАЦИИ СУБЪЕКТА НЕ ПОЗДНЕЕ </a:t>
            </a:r>
            <a:endParaRPr lang="ru-RU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6045307" y="5622721"/>
            <a:ext cx="612668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6000" b="1" dirty="0" smtClean="0">
                <a:solidFill>
                  <a:srgbClr val="00B05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3</a:t>
            </a:r>
            <a:endParaRPr lang="ru-RU" sz="6000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7066619" y="5899719"/>
            <a:ext cx="264226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РАБОЧИХ ДНЕЙ</a:t>
            </a:r>
            <a:endParaRPr lang="ru-RU" sz="24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4272B-A2E8-4849-96CD-327B916E8BA1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5458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93E86434-178D-4A8A-8B0F-8279BD08B9CD}"/>
              </a:ext>
            </a:extLst>
          </p:cNvPr>
          <p:cNvSpPr txBox="1"/>
          <p:nvPr/>
        </p:nvSpPr>
        <p:spPr bwMode="auto">
          <a:xfrm>
            <a:off x="0" y="73859"/>
            <a:ext cx="12183885" cy="646331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lang="kk-KZ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СОПУТСТВУЮЩИЙ ЗАКОНОПРОЕКТ ПО ВОПРОСАМ ОБЩЕСТВЕННОГО КОНТРОЛЯ НАПРАВЛЕН НА ПРИВЕДЕНИЕ В СООТВЕТСТВИЕ НОРМ ОТДЕЛЬНЫХ ЗАКОНОДАТЕЛЬНЫХ АКТОВ:</a:t>
            </a:r>
            <a:endParaRPr lang="ru-RU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0" y="763532"/>
            <a:ext cx="12183885" cy="0"/>
          </a:xfrm>
          <a:prstGeom prst="line">
            <a:avLst/>
          </a:prstGeom>
          <a:ln w="28575">
            <a:solidFill>
              <a:srgbClr val="002060"/>
            </a:solidFill>
            <a:prstDash val="solid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EC74DC2D-F79F-4E45-A103-B11EAB3544FA}"/>
              </a:ext>
            </a:extLst>
          </p:cNvPr>
          <p:cNvSpPr txBox="1"/>
          <p:nvPr/>
        </p:nvSpPr>
        <p:spPr>
          <a:xfrm>
            <a:off x="1171902" y="1169537"/>
            <a:ext cx="106899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АДМИНИСТРАТИВНЫЙ ПРОЦЕДУРНО-ПРОЦЕССУАЛЬНЫЙ КОДЕКС </a:t>
            </a:r>
          </a:p>
          <a:p>
            <a:r>
              <a:rPr lang="ru-RU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РЕСПУБЛИКИ КАЗАХСТАН ОТ 29 ИЮНЯ 2020 ГОДА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1171901" y="2614467"/>
            <a:ext cx="1035572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ЭКОЛОГИЧЕСКИЙ КОДЕКС </a:t>
            </a:r>
            <a:r>
              <a:rPr lang="ru-RU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РЕСПУБЛИКИ КАЗАХСТАН;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1171902" y="1964605"/>
            <a:ext cx="106899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rgbClr val="00B0F0"/>
              </a:buClr>
              <a:buSzPct val="150000"/>
            </a:pPr>
            <a:r>
              <a:rPr lang="ru-RU" sz="20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ВОДНЫЙ КОДЕКС </a:t>
            </a:r>
            <a:r>
              <a:rPr lang="ru-RU" sz="20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РЕСПУБЛИКИ КАЗАХСТАН </a:t>
            </a:r>
            <a:r>
              <a:rPr lang="kk-KZ" sz="20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2000" b="1" dirty="0" smtClean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1171901" y="3248475"/>
            <a:ext cx="1080989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ЗАКОН РК «ОБ ОХРАНЕ, ВОСПРОИЗВОДСТВЕ И ИСПОЛЬЗОВАНИИ ЖИВОТНОГО МИРА;</a:t>
            </a:r>
          </a:p>
        </p:txBody>
      </p:sp>
      <p:sp>
        <p:nvSpPr>
          <p:cNvPr id="29" name="Пятиугольник 3">
            <a:extLst>
              <a:ext uri="{FF2B5EF4-FFF2-40B4-BE49-F238E27FC236}">
                <a16:creationId xmlns:a16="http://schemas.microsoft.com/office/drawing/2014/main" xmlns="" id="{7DF236F3-8379-452C-AE15-CCA25ADC08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3273" y="1937268"/>
            <a:ext cx="689683" cy="552161"/>
          </a:xfrm>
          <a:prstGeom prst="homePlate">
            <a:avLst>
              <a:gd name="adj" fmla="val 26598"/>
            </a:avLst>
          </a:prstGeom>
          <a:pattFill prst="dkUpDiag">
            <a:fgClr>
              <a:srgbClr val="D5F2FC"/>
            </a:fgClr>
            <a:bgClr>
              <a:srgbClr val="FFFFFF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8000" tIns="0" rIns="48000" bIns="0" anchor="ctr"/>
          <a:lstStyle/>
          <a:p>
            <a:pPr algn="ctr" eaLnBrk="0" hangingPunct="0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kk-KZ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alt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Пятиугольник 3">
            <a:extLst>
              <a:ext uri="{FF2B5EF4-FFF2-40B4-BE49-F238E27FC236}">
                <a16:creationId xmlns:a16="http://schemas.microsoft.com/office/drawing/2014/main" xmlns="" id="{7DF236F3-8379-452C-AE15-CCA25ADC08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9550" y="2626012"/>
            <a:ext cx="689683" cy="552161"/>
          </a:xfrm>
          <a:prstGeom prst="homePlate">
            <a:avLst>
              <a:gd name="adj" fmla="val 26598"/>
            </a:avLst>
          </a:prstGeom>
          <a:pattFill prst="dkUpDiag">
            <a:fgClr>
              <a:srgbClr val="D5F2FC"/>
            </a:fgClr>
            <a:bgClr>
              <a:srgbClr val="FFFFFF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8000" tIns="0" rIns="48000" bIns="0" anchor="ctr"/>
          <a:lstStyle/>
          <a:p>
            <a:pPr algn="ctr" eaLnBrk="0" hangingPunct="0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kk-KZ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alt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Пятиугольник 3">
            <a:extLst>
              <a:ext uri="{FF2B5EF4-FFF2-40B4-BE49-F238E27FC236}">
                <a16:creationId xmlns:a16="http://schemas.microsoft.com/office/drawing/2014/main" xmlns="" id="{7DF236F3-8379-452C-AE15-CCA25ADC08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9550" y="3294838"/>
            <a:ext cx="689683" cy="552161"/>
          </a:xfrm>
          <a:prstGeom prst="homePlate">
            <a:avLst>
              <a:gd name="adj" fmla="val 26598"/>
            </a:avLst>
          </a:prstGeom>
          <a:pattFill prst="dkUpDiag">
            <a:fgClr>
              <a:srgbClr val="D5F2FC"/>
            </a:fgClr>
            <a:bgClr>
              <a:srgbClr val="FFFFFF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8000" tIns="0" rIns="48000" bIns="0" anchor="ctr"/>
          <a:lstStyle/>
          <a:p>
            <a:pPr algn="ctr" eaLnBrk="0" hangingPunct="0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kk-KZ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ru-RU" alt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Пятиугольник 3">
            <a:extLst>
              <a:ext uri="{FF2B5EF4-FFF2-40B4-BE49-F238E27FC236}">
                <a16:creationId xmlns:a16="http://schemas.microsoft.com/office/drawing/2014/main" xmlns="" id="{7DF236F3-8379-452C-AE15-CCA25ADC08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9550" y="4101407"/>
            <a:ext cx="689683" cy="552161"/>
          </a:xfrm>
          <a:prstGeom prst="homePlate">
            <a:avLst>
              <a:gd name="adj" fmla="val 26598"/>
            </a:avLst>
          </a:prstGeom>
          <a:pattFill prst="dkUpDiag">
            <a:fgClr>
              <a:srgbClr val="D5F2FC"/>
            </a:fgClr>
            <a:bgClr>
              <a:srgbClr val="FFFFFF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8000" tIns="0" rIns="48000" bIns="0" anchor="ctr"/>
          <a:lstStyle/>
          <a:p>
            <a:pPr algn="ctr" eaLnBrk="0" hangingPunct="0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kk-KZ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ru-RU" alt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Пятиугольник 3">
            <a:extLst>
              <a:ext uri="{FF2B5EF4-FFF2-40B4-BE49-F238E27FC236}">
                <a16:creationId xmlns:a16="http://schemas.microsoft.com/office/drawing/2014/main" xmlns="" id="{7DF236F3-8379-452C-AE15-CCA25ADC08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3273" y="1247400"/>
            <a:ext cx="689683" cy="552161"/>
          </a:xfrm>
          <a:prstGeom prst="homePlate">
            <a:avLst>
              <a:gd name="adj" fmla="val 26598"/>
            </a:avLst>
          </a:prstGeom>
          <a:pattFill prst="dkUpDiag">
            <a:fgClr>
              <a:srgbClr val="D5F2FC"/>
            </a:fgClr>
            <a:bgClr>
              <a:srgbClr val="FFFFFF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8000" tIns="0" rIns="48000" bIns="0" anchor="ctr"/>
          <a:lstStyle/>
          <a:p>
            <a:pPr algn="ctr" eaLnBrk="0" hangingPunct="0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34" name="Пятиугольник 3">
            <a:extLst>
              <a:ext uri="{FF2B5EF4-FFF2-40B4-BE49-F238E27FC236}">
                <a16:creationId xmlns:a16="http://schemas.microsoft.com/office/drawing/2014/main" xmlns="" id="{7DF236F3-8379-452C-AE15-CCA25ADC08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9550" y="4795654"/>
            <a:ext cx="689683" cy="552161"/>
          </a:xfrm>
          <a:prstGeom prst="homePlate">
            <a:avLst>
              <a:gd name="adj" fmla="val 26598"/>
            </a:avLst>
          </a:prstGeom>
          <a:pattFill prst="dkUpDiag">
            <a:fgClr>
              <a:srgbClr val="D5F2FC"/>
            </a:fgClr>
            <a:bgClr>
              <a:srgbClr val="FFFFFF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8000" tIns="0" rIns="48000" bIns="0" anchor="ctr"/>
          <a:lstStyle/>
          <a:p>
            <a:pPr algn="ctr" eaLnBrk="0" hangingPunct="0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kk-KZ" alt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ru-RU" alt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1171898" y="4102639"/>
            <a:ext cx="1033692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ЗАКОН РК «О МЕСТНОМ ГОСУДАРСТВЕННОМ УПРАВЛЕНИИ И САМОУПРАВЛЕНИИ В РК»;</a:t>
            </a:r>
          </a:p>
        </p:txBody>
      </p:sp>
      <p:sp>
        <p:nvSpPr>
          <p:cNvPr id="36" name="Прямоугольник 35"/>
          <p:cNvSpPr/>
          <p:nvPr/>
        </p:nvSpPr>
        <p:spPr>
          <a:xfrm>
            <a:off x="1190700" y="4871679"/>
            <a:ext cx="1033692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ЗАКОН РК «ОБ ОБЩЕСТВЕННЫХ СОВЕТАХ»;</a:t>
            </a:r>
          </a:p>
        </p:txBody>
      </p:sp>
      <p:sp>
        <p:nvSpPr>
          <p:cNvPr id="37" name="Прямоугольник 36"/>
          <p:cNvSpPr/>
          <p:nvPr/>
        </p:nvSpPr>
        <p:spPr>
          <a:xfrm>
            <a:off x="1190700" y="5327413"/>
            <a:ext cx="1033692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ЗАКОН РК «О ДОСТУПЕ К 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ИНФОРМАЦИИ»;</a:t>
            </a:r>
          </a:p>
          <a:p>
            <a:endParaRPr lang="ru-RU" sz="2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Пятиугольник 3">
            <a:extLst>
              <a:ext uri="{FF2B5EF4-FFF2-40B4-BE49-F238E27FC236}">
                <a16:creationId xmlns:a16="http://schemas.microsoft.com/office/drawing/2014/main" xmlns="" id="{7DF236F3-8379-452C-AE15-CCA25ADC08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9549" y="5376187"/>
            <a:ext cx="689683" cy="305169"/>
          </a:xfrm>
          <a:prstGeom prst="homePlate">
            <a:avLst>
              <a:gd name="adj" fmla="val 26598"/>
            </a:avLst>
          </a:prstGeom>
          <a:pattFill prst="dkUpDiag">
            <a:fgClr>
              <a:srgbClr val="D5F2FC"/>
            </a:fgClr>
            <a:bgClr>
              <a:srgbClr val="FFFFFF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8000" tIns="0" rIns="48000" bIns="0" anchor="ctr"/>
          <a:lstStyle/>
          <a:p>
            <a:pPr algn="ctr" eaLnBrk="0" hangingPunct="0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kk-KZ" alt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ru-RU" alt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4272B-A2E8-4849-96CD-327B916E8BA1}" type="slidenum">
              <a:rPr lang="ru-RU" smtClean="0"/>
              <a:t>6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1190700" y="5819549"/>
            <a:ext cx="1033692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ЗАКОН РК 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«О </a:t>
            </a:r>
            <a:r>
              <a:rPr lang="ru-RU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ФОНДЕ НАЦИОНАЛЬНОГО БЛАГОСОСТОЯНИЯ».</a:t>
            </a:r>
          </a:p>
        </p:txBody>
      </p:sp>
      <p:sp>
        <p:nvSpPr>
          <p:cNvPr id="22" name="Пятиугольник 3">
            <a:extLst>
              <a:ext uri="{FF2B5EF4-FFF2-40B4-BE49-F238E27FC236}">
                <a16:creationId xmlns:a16="http://schemas.microsoft.com/office/drawing/2014/main" xmlns="" id="{7DF236F3-8379-452C-AE15-CCA25ADC08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9550" y="5884749"/>
            <a:ext cx="689683" cy="305169"/>
          </a:xfrm>
          <a:prstGeom prst="homePlate">
            <a:avLst>
              <a:gd name="adj" fmla="val 26598"/>
            </a:avLst>
          </a:prstGeom>
          <a:pattFill prst="dkUpDiag">
            <a:fgClr>
              <a:srgbClr val="D5F2FC"/>
            </a:fgClr>
            <a:bgClr>
              <a:srgbClr val="FFFFFF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8000" tIns="0" rIns="48000" bIns="0" anchor="ctr"/>
          <a:lstStyle/>
          <a:p>
            <a:pPr algn="ctr" eaLnBrk="0" hangingPunct="0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en-US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lang="ru-RU" alt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877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93E86434-178D-4A8A-8B0F-8279BD08B9CD}"/>
              </a:ext>
            </a:extLst>
          </p:cNvPr>
          <p:cNvSpPr txBox="1"/>
          <p:nvPr/>
        </p:nvSpPr>
        <p:spPr bwMode="auto">
          <a:xfrm>
            <a:off x="232656" y="2404410"/>
            <a:ext cx="12183885" cy="461665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lang="kk-KZ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ПОРЯДОК ПОДАЧИ ПЕТИЦИИ</a:t>
            </a:r>
            <a:endParaRPr lang="ru-RU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62557" y="2801694"/>
            <a:ext cx="91762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1-ЭТАП</a:t>
            </a:r>
            <a:endParaRPr lang="ru-RU" sz="1600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62557" y="3049076"/>
            <a:ext cx="343100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ФОРМИРОВАНИЕ ТЕКСТА ПЕТИЦИИ</a:t>
            </a:r>
            <a:endParaRPr lang="ru-RU" sz="1400" dirty="0">
              <a:solidFill>
                <a:srgbClr val="00B05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62557" y="3301831"/>
            <a:ext cx="596204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ГРАЖДАНИНОМ РК ПОСРЕДСТВОМ ИНТЕРНЕТ-РЕСУРСА ОПРЕДЕЛЯЕМОГО МИОР </a:t>
            </a:r>
            <a:r>
              <a:rPr lang="kk-KZ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(МОДЕРАЦИЯ ОСУЩЕСТВЛЯЕТСЯ МИОР).</a:t>
            </a:r>
            <a:endParaRPr lang="ru-RU" sz="1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62557" y="4066781"/>
            <a:ext cx="91762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2-ЭТАП</a:t>
            </a:r>
            <a:endParaRPr lang="ru-RU" sz="1600" dirty="0">
              <a:solidFill>
                <a:srgbClr val="00206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62557" y="4333458"/>
            <a:ext cx="491974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ПЕТИЦИЯ ДОЛЖНА </a:t>
            </a: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СООТВЕТСТВОВАТЬ УСЛОВИЯМ</a:t>
            </a:r>
            <a:endParaRPr lang="ru-RU" sz="1400" dirty="0">
              <a:solidFill>
                <a:srgbClr val="C0000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62558" y="4626014"/>
            <a:ext cx="596204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ОПИСАНИЕ ПРЕДМЕТА, ДОВОДЫ И ПРЕДЛОЖЕНИЯ;</a:t>
            </a:r>
          </a:p>
          <a:p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ОТСУТСТВИЕ АНАЛОГИЧНОЙ ПЕТИЦИИ;</a:t>
            </a:r>
          </a:p>
          <a:p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УКАЗАНИЕ Ф.И.О., ИИН, МЕСТА ЖИТЕЛЬСТВА, ЭЦП;</a:t>
            </a:r>
          </a:p>
          <a:p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ПРИСОЕДИНЕНИЕ НЕ МЕНЕЕ </a:t>
            </a:r>
            <a:r>
              <a:rPr lang="en-US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150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ЧЕЛОВЕК.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12940" y="4075019"/>
            <a:ext cx="6096000" cy="0"/>
          </a:xfrm>
          <a:prstGeom prst="line">
            <a:avLst/>
          </a:prstGeom>
          <a:ln w="28575">
            <a:solidFill>
              <a:srgbClr val="002060"/>
            </a:solidFill>
            <a:prstDash val="sysDash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412940" y="5712216"/>
            <a:ext cx="6171593" cy="0"/>
          </a:xfrm>
          <a:prstGeom prst="line">
            <a:avLst/>
          </a:prstGeom>
          <a:ln w="28575">
            <a:solidFill>
              <a:srgbClr val="002060"/>
            </a:solidFill>
            <a:prstDash val="sysDash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362557" y="5721201"/>
            <a:ext cx="91762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3-ЭТАП</a:t>
            </a:r>
            <a:endParaRPr lang="ru-RU" sz="1600" dirty="0">
              <a:solidFill>
                <a:srgbClr val="002060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62557" y="6059587"/>
            <a:ext cx="292612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ПРИСОЕДИНЕНИЕ К ПЕТИЦИИ</a:t>
            </a:r>
            <a:endParaRPr lang="ru-RU" sz="1400" dirty="0">
              <a:solidFill>
                <a:srgbClr val="00B050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12173" y="6382921"/>
            <a:ext cx="627235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ПОРОГОВЫЕ ЗНАЧЕНИЯ БУДУТ ПРОПИСАНЫ В АППК</a:t>
            </a:r>
            <a:endParaRPr lang="kk-KZ" sz="1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7242211" y="3585168"/>
            <a:ext cx="35789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НЕ ПОДНИМАТЬ ВОПРОСЫ: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7242211" y="4148276"/>
            <a:ext cx="4855961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AutoNum type="arabicParenR"/>
            </a:pP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АДМИНИСТРАТИВНО-ТЕРРИТОРИАЛЬНОГО УСТРОЙСТВА И ГРАНИЦ РК</a:t>
            </a:r>
            <a:r>
              <a:rPr lang="kk-KZ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endParaRPr lang="kk-KZ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 ПРАВОСУДИЯ</a:t>
            </a:r>
            <a:r>
              <a:rPr lang="kk-KZ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endParaRPr lang="kk-KZ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kk-KZ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3) 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ОБОРОННОЙ, НАЦИОНАЛЬНОЙ БЕЗОПАСНОСТИ И ОХРАНЫ ОБЩЕСТВЕННОГО ПОРЯДКА</a:t>
            </a:r>
            <a:r>
              <a:rPr lang="kk-KZ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endParaRPr lang="kk-KZ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kk-KZ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4) АМНИСТИИ И ПОМИЛОВАНИЯ И Т.Д.</a:t>
            </a: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Chevron2">
            <a:extLst>
              <a:ext uri="{FF2B5EF4-FFF2-40B4-BE49-F238E27FC236}">
                <a16:creationId xmlns="" xmlns:a16="http://schemas.microsoft.com/office/drawing/2014/main" id="{C9C1BA00-9310-3840-8BB9-B99BC614027C}"/>
              </a:ext>
            </a:extLst>
          </p:cNvPr>
          <p:cNvSpPr>
            <a:spLocks noChangeAspect="1"/>
          </p:cNvSpPr>
          <p:nvPr/>
        </p:nvSpPr>
        <p:spPr bwMode="auto">
          <a:xfrm rot="10800000" flipH="1">
            <a:off x="6728219" y="4311505"/>
            <a:ext cx="186417" cy="782570"/>
          </a:xfrm>
          <a:custGeom>
            <a:avLst/>
            <a:gdLst/>
            <a:ahLst/>
            <a:cxnLst/>
            <a:rect l="0" t="0" r="0" b="0"/>
            <a:pathLst>
              <a:path w="2984501" h="5080001">
                <a:moveTo>
                  <a:pt x="0" y="0"/>
                </a:moveTo>
                <a:lnTo>
                  <a:pt x="1524000" y="0"/>
                </a:lnTo>
                <a:lnTo>
                  <a:pt x="2984500" y="2540000"/>
                </a:lnTo>
                <a:lnTo>
                  <a:pt x="1524000" y="5080000"/>
                </a:lnTo>
                <a:lnTo>
                  <a:pt x="0" y="5080000"/>
                </a:lnTo>
                <a:lnTo>
                  <a:pt x="1460500" y="2540000"/>
                </a:lnTo>
                <a:close/>
              </a:path>
            </a:pathLst>
          </a:custGeom>
          <a:solidFill>
            <a:srgbClr val="002060"/>
          </a:solidFill>
          <a:ln w="9525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12191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1733" b="0" i="0" u="none" strike="noStrike" kern="0" cap="none" spc="0" normalizeH="0" baseline="0" noProof="0" dirty="0" err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 Light"/>
              <a:ea typeface="ＭＳ Ｐゴシック"/>
              <a:cs typeface="+mn-cs"/>
              <a:sym typeface="Arial"/>
            </a:endParaRPr>
          </a:p>
        </p:txBody>
      </p:sp>
      <p:sp>
        <p:nvSpPr>
          <p:cNvPr id="28" name="Chevron2">
            <a:extLst>
              <a:ext uri="{FF2B5EF4-FFF2-40B4-BE49-F238E27FC236}">
                <a16:creationId xmlns="" xmlns:a16="http://schemas.microsoft.com/office/drawing/2014/main" id="{C9C1BA00-9310-3840-8BB9-B99BC614027C}"/>
              </a:ext>
            </a:extLst>
          </p:cNvPr>
          <p:cNvSpPr>
            <a:spLocks noChangeAspect="1"/>
          </p:cNvSpPr>
          <p:nvPr/>
        </p:nvSpPr>
        <p:spPr bwMode="auto">
          <a:xfrm rot="10800000" flipH="1">
            <a:off x="6931897" y="4298390"/>
            <a:ext cx="152083" cy="808800"/>
          </a:xfrm>
          <a:custGeom>
            <a:avLst/>
            <a:gdLst/>
            <a:ahLst/>
            <a:cxnLst/>
            <a:rect l="0" t="0" r="0" b="0"/>
            <a:pathLst>
              <a:path w="2984501" h="5080001">
                <a:moveTo>
                  <a:pt x="0" y="0"/>
                </a:moveTo>
                <a:lnTo>
                  <a:pt x="1524000" y="0"/>
                </a:lnTo>
                <a:lnTo>
                  <a:pt x="2984500" y="2540000"/>
                </a:lnTo>
                <a:lnTo>
                  <a:pt x="1524000" y="5080000"/>
                </a:lnTo>
                <a:lnTo>
                  <a:pt x="0" y="5080000"/>
                </a:lnTo>
                <a:lnTo>
                  <a:pt x="1460500" y="2540000"/>
                </a:lnTo>
                <a:close/>
              </a:path>
            </a:pathLst>
          </a:custGeom>
          <a:solidFill>
            <a:srgbClr val="FF0000"/>
          </a:solidFill>
          <a:ln w="9525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12191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1733" b="0" i="0" u="none" strike="noStrike" kern="0" cap="none" spc="0" normalizeH="0" baseline="0" noProof="0" dirty="0" err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 Light"/>
              <a:ea typeface="ＭＳ Ｐゴシック"/>
              <a:cs typeface="+mn-cs"/>
              <a:sym typeface="Arial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4272B-A2E8-4849-96CD-327B916E8BA1}" type="slidenum">
              <a:rPr lang="ru-RU" smtClean="0"/>
              <a:pPr/>
              <a:t>7</a:t>
            </a:fld>
            <a:endParaRPr lang="ru-RU"/>
          </a:p>
        </p:txBody>
      </p:sp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93E86434-178D-4A8A-8B0F-8279BD08B9CD}"/>
              </a:ext>
            </a:extLst>
          </p:cNvPr>
          <p:cNvSpPr txBox="1"/>
          <p:nvPr/>
        </p:nvSpPr>
        <p:spPr bwMode="auto">
          <a:xfrm>
            <a:off x="0" y="18992"/>
            <a:ext cx="12183885" cy="461665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lang="kk-KZ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ОНЛАЙН ПЕТИЦИЯ</a:t>
            </a:r>
            <a:endParaRPr lang="ru-RU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1280181" y="658749"/>
            <a:ext cx="10355722" cy="9787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rgbClr val="00B0F0"/>
              </a:buClr>
              <a:buSzPct val="150000"/>
            </a:pPr>
            <a:r>
              <a:rPr lang="ru-RU" sz="16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ПЕТИЦИЯ</a:t>
            </a:r>
            <a:r>
              <a:rPr lang="ru-RU" sz="1600" dirty="0" smtClean="0"/>
              <a:t> – 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КОЛЛЕКТИВНОЕ СООБЩЕНИЕ, ОТКЛИК ИЛИ ПРЕДЛОЖЕНИЕ, НАПРАВЛЕННОЕ В ГОСУДАРСТВЕННЫЙ ОРГАН, МЕСТНЫЙ ПРЕДСТАВИТЕЛЬНЫЙ И ИСПОЛНИТЕЛЬНЫЙ ОРГАН В ЭЛЕКТРОННОЙ ФОРМЕ И РАССМАТРИВАЕМОЕ В ПОРЯДКЕ, УСТАНОВЛЕННОМ ГЛАВОЙ 12-1 КОДЕКСА;</a:t>
            </a: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280181" y="1735540"/>
            <a:ext cx="10355722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rgbClr val="00B0F0"/>
              </a:buClr>
              <a:buSzPct val="150000"/>
            </a:pP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ПОДАВАТЬ ПЕТИЦИИ СМОГУТ ГРАЖДАНЕ РЕСПУБЛИКИ КАЗАХСТАН</a:t>
            </a:r>
            <a:r>
              <a:rPr lang="ru-RU" sz="16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ПОСРЕДСТВОМ СПЕЦИАЛЬНОГО ИНТЕРНЕТ-ПОРТАЛА.</a:t>
            </a:r>
            <a:endParaRPr lang="en-US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Пятиугольник 3">
            <a:extLst>
              <a:ext uri="{FF2B5EF4-FFF2-40B4-BE49-F238E27FC236}">
                <a16:creationId xmlns="" xmlns:a16="http://schemas.microsoft.com/office/drawing/2014/main" id="{7DF236F3-8379-452C-AE15-CCA25ADC08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842" y="719255"/>
            <a:ext cx="689683" cy="552161"/>
          </a:xfrm>
          <a:prstGeom prst="homePlate">
            <a:avLst>
              <a:gd name="adj" fmla="val 26598"/>
            </a:avLst>
          </a:prstGeom>
          <a:pattFill prst="dkUpDiag">
            <a:fgClr>
              <a:srgbClr val="D5F2FC"/>
            </a:fgClr>
            <a:bgClr>
              <a:srgbClr val="FFFFFF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8000" tIns="0" rIns="48000" bIns="0" anchor="ctr"/>
          <a:lstStyle/>
          <a:p>
            <a:pPr algn="ctr" eaLnBrk="0" hangingPunct="0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4" name="Пятиугольник 3">
            <a:extLst>
              <a:ext uri="{FF2B5EF4-FFF2-40B4-BE49-F238E27FC236}">
                <a16:creationId xmlns="" xmlns:a16="http://schemas.microsoft.com/office/drawing/2014/main" id="{7DF236F3-8379-452C-AE15-CCA25ADC08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8395" y="1711169"/>
            <a:ext cx="689683" cy="552161"/>
          </a:xfrm>
          <a:prstGeom prst="homePlate">
            <a:avLst>
              <a:gd name="adj" fmla="val 26598"/>
            </a:avLst>
          </a:prstGeom>
          <a:pattFill prst="dkUpDiag">
            <a:fgClr>
              <a:srgbClr val="D5F2FC"/>
            </a:fgClr>
            <a:bgClr>
              <a:srgbClr val="FFFFFF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8000" tIns="0" rIns="48000" bIns="0" anchor="ctr"/>
          <a:lstStyle/>
          <a:p>
            <a:pPr algn="ctr" eaLnBrk="0" hangingPunct="0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4004529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93E86434-178D-4A8A-8B0F-8279BD08B9CD}"/>
              </a:ext>
            </a:extLst>
          </p:cNvPr>
          <p:cNvSpPr txBox="1"/>
          <p:nvPr/>
        </p:nvSpPr>
        <p:spPr bwMode="auto">
          <a:xfrm>
            <a:off x="0" y="0"/>
            <a:ext cx="12183885" cy="1200329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lang="kk-KZ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ПОРЯДОК ПУБЛИЧНОГО ОБСУЖДЕНИЯ И ПРИСОЕДИНЕНИЯ К ПЕТИЦИИ</a:t>
            </a:r>
            <a:endParaRPr lang="ru-RU" sz="3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0" y="1249307"/>
            <a:ext cx="12183885" cy="0"/>
          </a:xfrm>
          <a:prstGeom prst="line">
            <a:avLst/>
          </a:prstGeom>
          <a:ln w="28575">
            <a:solidFill>
              <a:srgbClr val="002060"/>
            </a:solidFill>
            <a:prstDash val="solid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EC74DC2D-F79F-4E45-A103-B11EAB3544FA}"/>
              </a:ext>
            </a:extLst>
          </p:cNvPr>
          <p:cNvSpPr txBox="1"/>
          <p:nvPr/>
        </p:nvSpPr>
        <p:spPr>
          <a:xfrm>
            <a:off x="2816936" y="1522480"/>
            <a:ext cx="65500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ПРИСОЕДИНЕНИЕ К ПЕТИЦИИ</a:t>
            </a:r>
          </a:p>
        </p:txBody>
      </p:sp>
      <p:sp>
        <p:nvSpPr>
          <p:cNvPr id="3" name="Половина рамки 2"/>
          <p:cNvSpPr/>
          <p:nvPr/>
        </p:nvSpPr>
        <p:spPr>
          <a:xfrm rot="13511571">
            <a:off x="5875159" y="1967333"/>
            <a:ext cx="450066" cy="447388"/>
          </a:xfrm>
          <a:prstGeom prst="halfFram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4" name="Половина рамки 23"/>
          <p:cNvSpPr/>
          <p:nvPr/>
        </p:nvSpPr>
        <p:spPr>
          <a:xfrm rot="13511571">
            <a:off x="5875160" y="2044477"/>
            <a:ext cx="450066" cy="447388"/>
          </a:xfrm>
          <a:prstGeom prst="halfFram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01384" y="2720032"/>
            <a:ext cx="501025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ГРАЖДАНЕ МОГУТ ВЫРАЗИТЬ МНЕНИЕ, ПОСРЕДСТВОМ </a:t>
            </a:r>
            <a:r>
              <a:rPr lang="kk-KZ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КОММЕНТАРИЯ НА ИНТЕРНЕТ-РЕСУРСЕ</a:t>
            </a:r>
            <a:endParaRPr lang="ru-RU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6506985" y="2739083"/>
            <a:ext cx="538974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ГРАЖДАНИНОМ РК</a:t>
            </a:r>
            <a:r>
              <a:rPr lang="kk-KZ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ПОСРЕДСТВОМ ИНТЕРНЕТ-РЕСУРСА С </a:t>
            </a:r>
            <a:br>
              <a:rPr lang="ru-RU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УДОСТОВЕРЕНИЕМ ЭЦП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="" xmlns:a16="http://schemas.microsoft.com/office/drawing/2014/main" id="{EC74DC2D-F79F-4E45-A103-B11EAB3544FA}"/>
              </a:ext>
            </a:extLst>
          </p:cNvPr>
          <p:cNvSpPr txBox="1"/>
          <p:nvPr/>
        </p:nvSpPr>
        <p:spPr>
          <a:xfrm>
            <a:off x="4821026" y="3523643"/>
            <a:ext cx="2634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ТЕЧЕНИЕ 6 МЕСЯЦЕВ</a:t>
            </a:r>
          </a:p>
        </p:txBody>
      </p:sp>
      <p:sp>
        <p:nvSpPr>
          <p:cNvPr id="35" name="Половина рамки 34"/>
          <p:cNvSpPr/>
          <p:nvPr/>
        </p:nvSpPr>
        <p:spPr>
          <a:xfrm rot="13511571">
            <a:off x="5894209" y="3997267"/>
            <a:ext cx="450066" cy="447388"/>
          </a:xfrm>
          <a:prstGeom prst="halfFram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6" name="Половина рамки 35"/>
          <p:cNvSpPr/>
          <p:nvPr/>
        </p:nvSpPr>
        <p:spPr>
          <a:xfrm rot="13511571">
            <a:off x="5837059" y="3979161"/>
            <a:ext cx="450066" cy="447388"/>
          </a:xfrm>
          <a:prstGeom prst="halfFram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438150" y="4171951"/>
            <a:ext cx="529590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ПЕТИЦИЯ, </a:t>
            </a:r>
            <a:r>
              <a:rPr lang="ru-RU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НАБРАВШАЯ 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НЕОБХОДИМОЕ КОЛИЧЕСТВО ГОЛОСОВ, В ТЕЧЕНИИ 6 МЕСЯЦЕВ ВОЗВРАЩАЕТСЯ 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ЗАЯВИТЕЛЮ, такая петиция направляется уполномоченным органом в сфере взаимодействия государства и гражданского общества по компетенции в соответствующий государственный орган, местный представительный и исполнительный орган и рассматривается как индивидуальное сообщение, отклик или предложение в порядке, установленном настоящим Кодексом</a:t>
            </a: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8" name="Прямая соединительная линия 37"/>
          <p:cNvCxnSpPr/>
          <p:nvPr/>
        </p:nvCxnSpPr>
        <p:spPr>
          <a:xfrm>
            <a:off x="6059311" y="4694287"/>
            <a:ext cx="0" cy="1200329"/>
          </a:xfrm>
          <a:prstGeom prst="line">
            <a:avLst/>
          </a:prstGeom>
          <a:ln w="28575">
            <a:solidFill>
              <a:srgbClr val="002060"/>
            </a:solidFill>
            <a:prstDash val="sysDash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9" name="Прямоугольник 38"/>
          <p:cNvSpPr/>
          <p:nvPr/>
        </p:nvSpPr>
        <p:spPr>
          <a:xfrm>
            <a:off x="6011737" y="4684337"/>
            <a:ext cx="585787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НАБОРЕ НЕОБХОДИМОГО КОЛИЧЕСТВА ГОЛОСОВ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ПЕТИЦИЯ НАПРАВЛЯЕТСЯ НА РАССМОТРЕНИЕ </a:t>
            </a:r>
            <a:r>
              <a:rPr lang="ru-RU" sz="16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ГОСУДАРСТВЕННЫЙ ОРГАН</a:t>
            </a:r>
          </a:p>
        </p:txBody>
      </p:sp>
      <p:cxnSp>
        <p:nvCxnSpPr>
          <p:cNvPr id="40" name="Прямая соединительная линия 39"/>
          <p:cNvCxnSpPr/>
          <p:nvPr/>
        </p:nvCxnSpPr>
        <p:spPr>
          <a:xfrm>
            <a:off x="639484" y="4019987"/>
            <a:ext cx="4218266" cy="0"/>
          </a:xfrm>
          <a:prstGeom prst="line">
            <a:avLst/>
          </a:prstGeom>
          <a:ln w="28575">
            <a:solidFill>
              <a:srgbClr val="002060"/>
            </a:solidFill>
            <a:prstDash val="sysDash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>
            <a:off x="7354609" y="4039037"/>
            <a:ext cx="4218266" cy="0"/>
          </a:xfrm>
          <a:prstGeom prst="line">
            <a:avLst/>
          </a:prstGeom>
          <a:ln w="28575">
            <a:solidFill>
              <a:srgbClr val="002060"/>
            </a:solidFill>
            <a:prstDash val="sysDash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>
            <a:off x="544234" y="2268171"/>
            <a:ext cx="5010254" cy="0"/>
          </a:xfrm>
          <a:prstGeom prst="line">
            <a:avLst/>
          </a:prstGeom>
          <a:ln w="28575">
            <a:solidFill>
              <a:srgbClr val="002060"/>
            </a:solidFill>
            <a:prstDash val="sysDash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>
            <a:off x="6564135" y="2268171"/>
            <a:ext cx="5010254" cy="0"/>
          </a:xfrm>
          <a:prstGeom prst="line">
            <a:avLst/>
          </a:prstGeom>
          <a:ln w="28575">
            <a:solidFill>
              <a:srgbClr val="002060"/>
            </a:solidFill>
            <a:prstDash val="sysDash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4272B-A2E8-4849-96CD-327B916E8BA1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17627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93E86434-178D-4A8A-8B0F-8279BD08B9CD}"/>
              </a:ext>
            </a:extLst>
          </p:cNvPr>
          <p:cNvSpPr txBox="1"/>
          <p:nvPr/>
        </p:nvSpPr>
        <p:spPr bwMode="auto">
          <a:xfrm>
            <a:off x="0" y="276999"/>
            <a:ext cx="12183885" cy="646331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lang="kk-KZ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ПОРОГОВЫЕ ЗНАЧЕНИЯ</a:t>
            </a:r>
            <a:endParaRPr lang="ru-RU" sz="3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0" y="1249307"/>
            <a:ext cx="12183885" cy="0"/>
          </a:xfrm>
          <a:prstGeom prst="line">
            <a:avLst/>
          </a:prstGeom>
          <a:ln w="28575">
            <a:solidFill>
              <a:srgbClr val="002060"/>
            </a:solidFill>
            <a:prstDash val="solid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4272B-A2E8-4849-96CD-327B916E8BA1}" type="slidenum">
              <a:rPr lang="ru-RU" smtClean="0">
                <a:latin typeface="Arial" pitchFamily="34" charset="0"/>
                <a:cs typeface="Arial" pitchFamily="34" charset="0"/>
              </a:rPr>
              <a:pPr/>
              <a:t>9</a:t>
            </a:fld>
            <a:endParaRPr lang="ru-RU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7" name="Таблица 26"/>
          <p:cNvGraphicFramePr>
            <a:graphicFrameLocks noGrp="1"/>
          </p:cNvGraphicFramePr>
          <p:nvPr>
            <p:extLst/>
          </p:nvPr>
        </p:nvGraphicFramePr>
        <p:xfrm>
          <a:off x="952147" y="2424132"/>
          <a:ext cx="10499623" cy="86106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{7DF18680-E054-41AD-8BC1-D1AEF772440D}</a:tableStyleId>
              </a:tblPr>
              <a:tblGrid>
                <a:gridCol w="1049962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38166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kern="12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 </a:t>
                      </a:r>
                      <a:r>
                        <a:rPr lang="ru-RU" sz="1800" b="1" i="0" kern="12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областной уровень (акиматы) – </a:t>
                      </a:r>
                      <a:r>
                        <a:rPr lang="ru-RU" sz="1800" b="1" i="0" kern="1200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1%  голосов от  населения соответствующей     административно - территориальной единицы</a:t>
                      </a:r>
                    </a:p>
                    <a:p>
                      <a:pPr algn="ctr"/>
                      <a:endParaRPr lang="ru-RU" sz="1600" b="1" i="0" kern="1200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8" name="Таблица 27"/>
          <p:cNvGraphicFramePr>
            <a:graphicFrameLocks noGrp="1"/>
          </p:cNvGraphicFramePr>
          <p:nvPr>
            <p:extLst/>
          </p:nvPr>
        </p:nvGraphicFramePr>
        <p:xfrm>
          <a:off x="952501" y="3265934"/>
          <a:ext cx="10684288" cy="61722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{7DF18680-E054-41AD-8BC1-D1AEF772440D}</a:tableStyleId>
              </a:tblPr>
              <a:tblGrid>
                <a:gridCol w="1068428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369896">
                <a:tc>
                  <a:txBody>
                    <a:bodyPr/>
                    <a:lstStyle/>
                    <a:p>
                      <a:pPr algn="ctr"/>
                      <a:r>
                        <a:rPr lang="ru-RU" sz="1600" b="1" i="0" kern="12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 </a:t>
                      </a:r>
                      <a:r>
                        <a:rPr lang="ru-RU" sz="1800" b="1" i="0" kern="12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областной уровень (</a:t>
                      </a:r>
                      <a:r>
                        <a:rPr lang="ru-RU" sz="1800" b="1" i="0" kern="1200" dirty="0" err="1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маслихаты</a:t>
                      </a:r>
                      <a:r>
                        <a:rPr lang="ru-RU" sz="1800" b="1" i="0" kern="12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 – </a:t>
                      </a:r>
                      <a:r>
                        <a:rPr lang="ru-RU" sz="1800" b="1" i="0" kern="120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не менее </a:t>
                      </a:r>
                      <a:r>
                        <a:rPr lang="ru-RU" sz="1800" b="1" i="0" kern="1200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  <a:r>
                        <a:rPr lang="ru-RU" sz="1800" b="1" i="0" kern="1200" baseline="0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% от населения соответствующей административно-территориальной единицы</a:t>
                      </a:r>
                      <a:endParaRPr lang="ru-RU" sz="1800" b="1" i="0" kern="1200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9" name="Таблица 28"/>
          <p:cNvGraphicFramePr>
            <a:graphicFrameLocks noGrp="1"/>
          </p:cNvGraphicFramePr>
          <p:nvPr>
            <p:extLst/>
          </p:nvPr>
        </p:nvGraphicFramePr>
        <p:xfrm>
          <a:off x="968125" y="1920724"/>
          <a:ext cx="10480966" cy="43059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{7DF18680-E054-41AD-8BC1-D1AEF772440D}</a:tableStyleId>
              </a:tblPr>
              <a:tblGrid>
                <a:gridCol w="1048096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430590">
                <a:tc>
                  <a:txBody>
                    <a:bodyPr/>
                    <a:lstStyle/>
                    <a:p>
                      <a:pPr algn="ctr"/>
                      <a:r>
                        <a:rPr lang="ru-RU" sz="1800" b="1" i="0" kern="120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 республиканский уровень</a:t>
                      </a:r>
                      <a:r>
                        <a:rPr lang="ru-RU" sz="1800" b="1" i="0" kern="1200" baseline="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800" b="1" i="0" kern="120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(Правительство) – не менее </a:t>
                      </a:r>
                      <a:r>
                        <a:rPr lang="en-US" sz="1800" b="1" i="0" kern="1200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  <a:r>
                        <a:rPr lang="ru-RU" sz="1800" b="1" i="0" kern="1200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тыс.</a:t>
                      </a:r>
                      <a:r>
                        <a:rPr lang="ru-RU" sz="1800" b="1" i="0" kern="120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800" b="1" i="0" kern="1200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голосов</a:t>
                      </a:r>
                      <a:endParaRPr lang="ru-RU" sz="1800" b="1" i="0" kern="1200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41" name="Таблица 40"/>
          <p:cNvGraphicFramePr>
            <a:graphicFrameLocks noGrp="1"/>
          </p:cNvGraphicFramePr>
          <p:nvPr>
            <p:extLst/>
          </p:nvPr>
        </p:nvGraphicFramePr>
        <p:xfrm>
          <a:off x="914400" y="3925507"/>
          <a:ext cx="10666055" cy="86106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{7DF18680-E054-41AD-8BC1-D1AEF772440D}</a:tableStyleId>
              </a:tblPr>
              <a:tblGrid>
                <a:gridCol w="1066605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390680">
                <a:tc>
                  <a:txBody>
                    <a:bodyPr/>
                    <a:lstStyle/>
                    <a:p>
                      <a:pPr marL="0" lvl="0" algn="ctr" defTabSz="914400" rtl="0" eaLnBrk="1" latinLnBrk="0" hangingPunct="1"/>
                      <a:r>
                        <a:rPr lang="ru-RU" sz="1800" b="1" i="0" kern="12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 районный уровень (</a:t>
                      </a:r>
                      <a:r>
                        <a:rPr lang="ru-RU" sz="1800" b="1" i="0" kern="1200" dirty="0" err="1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маслихаты</a:t>
                      </a:r>
                      <a:r>
                        <a:rPr lang="ru-RU" sz="1800" b="1" i="0" kern="12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 – </a:t>
                      </a:r>
                      <a:r>
                        <a:rPr lang="ru-RU" sz="1800" b="1" i="0" kern="1200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 </a:t>
                      </a:r>
                      <a:r>
                        <a:rPr lang="ru-RU" sz="1800" b="1" i="0" kern="1200" dirty="0" err="1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тыс</a:t>
                      </a:r>
                      <a:r>
                        <a:rPr lang="kk-KZ" sz="1800" b="1" i="0" kern="1200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 голосов, при населении свыше 50 тыс., </a:t>
                      </a:r>
                    </a:p>
                    <a:p>
                      <a:pPr marL="0" lvl="0" algn="ctr" defTabSz="914400" rtl="0" eaLnBrk="1" latinLnBrk="0" hangingPunct="1"/>
                      <a:r>
                        <a:rPr lang="kk-KZ" sz="1800" b="1" i="0" kern="1200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для остальных – не менее 10</a:t>
                      </a:r>
                      <a:r>
                        <a:rPr lang="ru-RU" sz="1800" b="1" i="0" kern="1200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% от численности населения</a:t>
                      </a:r>
                    </a:p>
                    <a:p>
                      <a:pPr algn="ctr"/>
                      <a:endParaRPr lang="ru-RU" sz="1600" b="1" i="0" kern="1200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44" name="Таблица 43"/>
          <p:cNvGraphicFramePr>
            <a:graphicFrameLocks noGrp="1"/>
          </p:cNvGraphicFramePr>
          <p:nvPr>
            <p:extLst/>
          </p:nvPr>
        </p:nvGraphicFramePr>
        <p:xfrm>
          <a:off x="1028700" y="4609747"/>
          <a:ext cx="10548701" cy="86106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{7DF18680-E054-41AD-8BC1-D1AEF772440D}</a:tableStyleId>
              </a:tblPr>
              <a:tblGrid>
                <a:gridCol w="1054870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609953">
                <a:tc>
                  <a:txBody>
                    <a:bodyPr/>
                    <a:lstStyle/>
                    <a:p>
                      <a:pPr lvl="0" algn="ctr" rtl="0"/>
                      <a:r>
                        <a:rPr lang="ru-RU" sz="1600" b="1" i="0" kern="12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 </a:t>
                      </a:r>
                      <a:r>
                        <a:rPr lang="ru-RU" sz="1800" b="1" i="0" kern="12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районный уровень (акиматы) – </a:t>
                      </a:r>
                      <a:r>
                        <a:rPr lang="ru-RU" sz="1800" b="1" i="0" kern="1200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2,5 тыс. голосов</a:t>
                      </a:r>
                      <a:r>
                        <a:rPr lang="kk-KZ" sz="1800" b="1" i="0" kern="1200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при населении свыше 50 тыс., </a:t>
                      </a:r>
                    </a:p>
                    <a:p>
                      <a:pPr lvl="0" algn="ctr" rtl="0"/>
                      <a:r>
                        <a:rPr lang="kk-KZ" sz="1800" b="1" i="0" kern="1200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для остальных – не менее </a:t>
                      </a:r>
                      <a:r>
                        <a:rPr lang="ru-RU" sz="1800" b="1" i="0" kern="1200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5 % от численности населения</a:t>
                      </a:r>
                    </a:p>
                    <a:p>
                      <a:pPr algn="ctr"/>
                      <a:endParaRPr lang="ru-RU" sz="1600" b="1" i="0" kern="1200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cxnSp>
        <p:nvCxnSpPr>
          <p:cNvPr id="54" name="Прямая соединительная линия 53"/>
          <p:cNvCxnSpPr/>
          <p:nvPr/>
        </p:nvCxnSpPr>
        <p:spPr>
          <a:xfrm>
            <a:off x="544235" y="1527944"/>
            <a:ext cx="5010254" cy="0"/>
          </a:xfrm>
          <a:prstGeom prst="line">
            <a:avLst/>
          </a:prstGeom>
          <a:ln w="28575">
            <a:solidFill>
              <a:srgbClr val="002060"/>
            </a:solidFill>
            <a:prstDash val="sysDash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>
            <a:off x="6564136" y="1527944"/>
            <a:ext cx="5010254" cy="0"/>
          </a:xfrm>
          <a:prstGeom prst="line">
            <a:avLst/>
          </a:prstGeom>
          <a:ln w="28575">
            <a:solidFill>
              <a:srgbClr val="002060"/>
            </a:solidFill>
            <a:prstDash val="sysDash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 flipV="1">
            <a:off x="685800" y="5617029"/>
            <a:ext cx="10994571" cy="43542"/>
          </a:xfrm>
          <a:prstGeom prst="line">
            <a:avLst/>
          </a:prstGeom>
          <a:ln w="28575">
            <a:solidFill>
              <a:srgbClr val="002060"/>
            </a:solidFill>
            <a:prstDash val="sysDash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1" name="Половина рамки 60"/>
          <p:cNvSpPr/>
          <p:nvPr/>
        </p:nvSpPr>
        <p:spPr>
          <a:xfrm rot="13511571">
            <a:off x="5853387" y="1259512"/>
            <a:ext cx="450066" cy="447388"/>
          </a:xfrm>
          <a:prstGeom prst="halfFram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2" name="Половина рамки 61"/>
          <p:cNvSpPr/>
          <p:nvPr/>
        </p:nvSpPr>
        <p:spPr>
          <a:xfrm rot="13511571">
            <a:off x="5853387" y="1336655"/>
            <a:ext cx="450066" cy="447388"/>
          </a:xfrm>
          <a:prstGeom prst="halfFram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303982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698</TotalTime>
  <Words>975</Words>
  <Application>Microsoft Office PowerPoint</Application>
  <PresentationFormat>Широкоэкранный</PresentationFormat>
  <Paragraphs>184</Paragraphs>
  <Slides>13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1" baseType="lpstr">
      <vt:lpstr>ＭＳ Ｐゴシック</vt:lpstr>
      <vt:lpstr>Arial</vt:lpstr>
      <vt:lpstr>Arial Narrow</vt:lpstr>
      <vt:lpstr>Calibri</vt:lpstr>
      <vt:lpstr>Calibri Light</vt:lpstr>
      <vt:lpstr>Segoe UI Light</vt:lpstr>
      <vt:lpstr>Tahoma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Кайргалиева Гульбану</cp:lastModifiedBy>
  <cp:revision>85</cp:revision>
  <cp:lastPrinted>2023-04-26T12:34:40Z</cp:lastPrinted>
  <dcterms:created xsi:type="dcterms:W3CDTF">2021-04-27T12:05:35Z</dcterms:created>
  <dcterms:modified xsi:type="dcterms:W3CDTF">2023-04-26T12:38:47Z</dcterms:modified>
</cp:coreProperties>
</file>