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88" r:id="rId3"/>
    <p:sldId id="290" r:id="rId4"/>
    <p:sldId id="291" r:id="rId5"/>
    <p:sldId id="285" r:id="rId6"/>
    <p:sldId id="289" r:id="rId7"/>
    <p:sldId id="269" r:id="rId8"/>
    <p:sldId id="270" r:id="rId9"/>
    <p:sldId id="275" r:id="rId10"/>
    <p:sldId id="277" r:id="rId11"/>
    <p:sldId id="292" r:id="rId12"/>
  </p:sldIdLst>
  <p:sldSz cx="9906000" cy="6858000" type="A4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5880"/>
    <a:srgbClr val="2182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742-48CD-901A-8BE5365C25F5}"/>
                </c:ext>
              </c:extLst>
            </c:dLbl>
            <c:spPr>
              <a:solidFill>
                <a:schemeClr val="bg1"/>
              </a:solidFill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Лист1!$A$2:$A$15</c:f>
              <c:strCache>
                <c:ptCount val="14"/>
                <c:pt idx="0">
                  <c:v> </c:v>
                </c:pt>
                <c:pt idx="1">
                  <c:v>Казахстан</c:v>
                </c:pt>
                <c:pt idx="2">
                  <c:v>Китай</c:v>
                </c:pt>
                <c:pt idx="3">
                  <c:v>Узбекистан</c:v>
                </c:pt>
                <c:pt idx="4">
                  <c:v>США</c:v>
                </c:pt>
                <c:pt idx="5">
                  <c:v>Бразилия</c:v>
                </c:pt>
                <c:pt idx="6">
                  <c:v>Кыргызстан</c:v>
                </c:pt>
                <c:pt idx="7">
                  <c:v>Австралия</c:v>
                </c:pt>
                <c:pt idx="8">
                  <c:v>Беларусь</c:v>
                </c:pt>
                <c:pt idx="9">
                  <c:v>Япония</c:v>
                </c:pt>
                <c:pt idx="10">
                  <c:v>Литва</c:v>
                </c:pt>
                <c:pt idx="11">
                  <c:v>Украина</c:v>
                </c:pt>
                <c:pt idx="12">
                  <c:v>Россия</c:v>
                </c:pt>
                <c:pt idx="13">
                  <c:v>Германия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18.7</c:v>
                </c:pt>
                <c:pt idx="2">
                  <c:v>25.9</c:v>
                </c:pt>
                <c:pt idx="3">
                  <c:v>26</c:v>
                </c:pt>
                <c:pt idx="4">
                  <c:v>31.2</c:v>
                </c:pt>
                <c:pt idx="5">
                  <c:v>31.5</c:v>
                </c:pt>
                <c:pt idx="6">
                  <c:v>34</c:v>
                </c:pt>
                <c:pt idx="7">
                  <c:v>35.1</c:v>
                </c:pt>
                <c:pt idx="8">
                  <c:v>35.4</c:v>
                </c:pt>
                <c:pt idx="9">
                  <c:v>35.5</c:v>
                </c:pt>
                <c:pt idx="10">
                  <c:v>36.4</c:v>
                </c:pt>
                <c:pt idx="11">
                  <c:v>36.6</c:v>
                </c:pt>
                <c:pt idx="12">
                  <c:v>37</c:v>
                </c:pt>
                <c:pt idx="13">
                  <c:v>47.8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69-4B8A-BCE6-AA066222A8D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0407775"/>
        <c:axId val="1700406111"/>
      </c:barChart>
      <c:catAx>
        <c:axId val="1700407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00406111"/>
        <c:crosses val="autoZero"/>
        <c:auto val="1"/>
        <c:lblAlgn val="ctr"/>
        <c:lblOffset val="100"/>
        <c:noMultiLvlLbl val="0"/>
      </c:catAx>
      <c:valAx>
        <c:axId val="1700406111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0040777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CD60D-DFAB-4C0F-8F07-1B86E22229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1243013"/>
            <a:ext cx="484822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E4C98-094A-4E48-88F6-E285DE716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442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E4C98-094A-4E48-88F6-E285DE716B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70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3" Type="http://schemas.openxmlformats.org/officeDocument/2006/relationships/tags" Target="../tags/tag12.xml"/><Relationship Id="rId18" Type="http://schemas.openxmlformats.org/officeDocument/2006/relationships/tags" Target="../tags/tag17.xml"/><Relationship Id="rId26" Type="http://schemas.openxmlformats.org/officeDocument/2006/relationships/tags" Target="../tags/tag25.xml"/><Relationship Id="rId39" Type="http://schemas.openxmlformats.org/officeDocument/2006/relationships/tags" Target="../tags/tag38.xml"/><Relationship Id="rId21" Type="http://schemas.openxmlformats.org/officeDocument/2006/relationships/tags" Target="../tags/tag20.xml"/><Relationship Id="rId34" Type="http://schemas.openxmlformats.org/officeDocument/2006/relationships/tags" Target="../tags/tag33.xml"/><Relationship Id="rId42" Type="http://schemas.openxmlformats.org/officeDocument/2006/relationships/oleObject" Target="../embeddings/oleObject1.bin"/><Relationship Id="rId7" Type="http://schemas.openxmlformats.org/officeDocument/2006/relationships/tags" Target="../tags/tag6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20" Type="http://schemas.openxmlformats.org/officeDocument/2006/relationships/tags" Target="../tags/tag19.xml"/><Relationship Id="rId29" Type="http://schemas.openxmlformats.org/officeDocument/2006/relationships/tags" Target="../tags/tag28.xml"/><Relationship Id="rId41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11" Type="http://schemas.openxmlformats.org/officeDocument/2006/relationships/tags" Target="../tags/tag10.xml"/><Relationship Id="rId24" Type="http://schemas.openxmlformats.org/officeDocument/2006/relationships/tags" Target="../tags/tag23.xml"/><Relationship Id="rId32" Type="http://schemas.openxmlformats.org/officeDocument/2006/relationships/tags" Target="../tags/tag31.xml"/><Relationship Id="rId37" Type="http://schemas.openxmlformats.org/officeDocument/2006/relationships/tags" Target="../tags/tag36.xml"/><Relationship Id="rId40" Type="http://schemas.openxmlformats.org/officeDocument/2006/relationships/tags" Target="../tags/tag39.xml"/><Relationship Id="rId5" Type="http://schemas.openxmlformats.org/officeDocument/2006/relationships/tags" Target="../tags/tag4.xml"/><Relationship Id="rId15" Type="http://schemas.openxmlformats.org/officeDocument/2006/relationships/tags" Target="../tags/tag14.xml"/><Relationship Id="rId23" Type="http://schemas.openxmlformats.org/officeDocument/2006/relationships/tags" Target="../tags/tag22.xml"/><Relationship Id="rId28" Type="http://schemas.openxmlformats.org/officeDocument/2006/relationships/tags" Target="../tags/tag27.xml"/><Relationship Id="rId36" Type="http://schemas.openxmlformats.org/officeDocument/2006/relationships/tags" Target="../tags/tag35.xml"/><Relationship Id="rId10" Type="http://schemas.openxmlformats.org/officeDocument/2006/relationships/tags" Target="../tags/tag9.xml"/><Relationship Id="rId19" Type="http://schemas.openxmlformats.org/officeDocument/2006/relationships/tags" Target="../tags/tag18.xml"/><Relationship Id="rId31" Type="http://schemas.openxmlformats.org/officeDocument/2006/relationships/tags" Target="../tags/tag30.xml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4" Type="http://schemas.openxmlformats.org/officeDocument/2006/relationships/tags" Target="../tags/tag13.xml"/><Relationship Id="rId22" Type="http://schemas.openxmlformats.org/officeDocument/2006/relationships/tags" Target="../tags/tag21.xml"/><Relationship Id="rId27" Type="http://schemas.openxmlformats.org/officeDocument/2006/relationships/tags" Target="../tags/tag26.xml"/><Relationship Id="rId30" Type="http://schemas.openxmlformats.org/officeDocument/2006/relationships/tags" Target="../tags/tag29.xml"/><Relationship Id="rId35" Type="http://schemas.openxmlformats.org/officeDocument/2006/relationships/tags" Target="../tags/tag34.xml"/><Relationship Id="rId43" Type="http://schemas.openxmlformats.org/officeDocument/2006/relationships/oleObject" Target="../embeddings/oleObject2.bin"/><Relationship Id="rId8" Type="http://schemas.openxmlformats.org/officeDocument/2006/relationships/tags" Target="../tags/tag7.xml"/><Relationship Id="rId3" Type="http://schemas.openxmlformats.org/officeDocument/2006/relationships/tags" Target="../tags/tag2.xml"/><Relationship Id="rId12" Type="http://schemas.openxmlformats.org/officeDocument/2006/relationships/tags" Target="../tags/tag11.xml"/><Relationship Id="rId17" Type="http://schemas.openxmlformats.org/officeDocument/2006/relationships/tags" Target="../tags/tag16.xml"/><Relationship Id="rId25" Type="http://schemas.openxmlformats.org/officeDocument/2006/relationships/tags" Target="../tags/tag24.xml"/><Relationship Id="rId33" Type="http://schemas.openxmlformats.org/officeDocument/2006/relationships/tags" Target="../tags/tag32.xml"/><Relationship Id="rId38" Type="http://schemas.openxmlformats.org/officeDocument/2006/relationships/tags" Target="../tags/tag3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FB4D-211F-4078-8A02-C50F17136C36}" type="datetime1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99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132D-6102-4DEE-B560-065A01F7F12A}" type="datetime1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621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A7E6-5FE0-4F65-B9D6-61DCFC691B50}" type="datetime1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854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75419" cy="162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think-cell Slide" r:id="rId42" imgW="0" imgH="0" progId="TCLayout.ActiveDocument.1">
                  <p:embed/>
                </p:oleObj>
              </mc:Choice>
              <mc:Fallback>
                <p:oleObj name="think-cell Slide" r:id="rId42" imgW="0" imgH="0" progId="TCLayout.ActiveDocument.1">
                  <p:embed/>
                  <p:pic>
                    <p:nvPicPr>
                      <p:cNvPr id="3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75419" cy="1629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5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75419" cy="162984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endParaRPr lang="en-US" sz="1575" dirty="0">
              <a:solidFill>
                <a:srgbClr val="000000"/>
              </a:solidFill>
              <a:latin typeface="Segoe UI Black" panose="020B0A02040204020203" pitchFamily="34" charset="0"/>
              <a:cs typeface="+mj-cs"/>
              <a:sym typeface="Segoe UI Black" panose="020B0A02040204020203" pitchFamily="34" charset="0"/>
            </a:endParaRPr>
          </a:p>
        </p:txBody>
      </p:sp>
      <p:sp>
        <p:nvSpPr>
          <p:cNvPr id="5" name="1. On-page tracker" hidden="1"/>
          <p:cNvSpPr>
            <a:spLocks noChangeArrowheads="1"/>
          </p:cNvSpPr>
          <p:nvPr/>
        </p:nvSpPr>
        <p:spPr bwMode="gray">
          <a:xfrm>
            <a:off x="132425" y="78318"/>
            <a:ext cx="315792" cy="10201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ru-RU" sz="663" cap="all" dirty="0">
                <a:solidFill>
                  <a:schemeClr val="accent6"/>
                </a:solidFill>
                <a:latin typeface="+mn-lt"/>
                <a:ea typeface="+mn-ea"/>
              </a:rPr>
              <a:t>Tracker</a:t>
            </a:r>
          </a:p>
        </p:txBody>
      </p:sp>
      <p:sp>
        <p:nvSpPr>
          <p:cNvPr id="6" name="3. Unit of measure" hidden="1"/>
          <p:cNvSpPr txBox="1">
            <a:spLocks noChangeArrowheads="1"/>
          </p:cNvSpPr>
          <p:nvPr/>
        </p:nvSpPr>
        <p:spPr bwMode="gray">
          <a:xfrm>
            <a:off x="189177" y="565151"/>
            <a:ext cx="9527646" cy="251883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326" dirty="0">
                <a:solidFill>
                  <a:schemeClr val="accent6"/>
                </a:solidFill>
                <a:latin typeface="+mn-lt"/>
                <a:ea typeface="+mn-ea"/>
              </a:rPr>
              <a:t>Subtitle</a:t>
            </a:r>
            <a:endParaRPr lang="ru-RU" sz="1326" dirty="0">
              <a:solidFill>
                <a:schemeClr val="accent6"/>
              </a:solidFill>
              <a:latin typeface="+mn-lt"/>
              <a:ea typeface="+mn-ea"/>
            </a:endParaRPr>
          </a:p>
        </p:txBody>
      </p:sp>
      <p:sp>
        <p:nvSpPr>
          <p:cNvPr id="7" name="4. Footnote" hidden="1"/>
          <p:cNvSpPr txBox="1">
            <a:spLocks noChangeArrowheads="1"/>
          </p:cNvSpPr>
          <p:nvPr/>
        </p:nvSpPr>
        <p:spPr bwMode="gray">
          <a:xfrm>
            <a:off x="189177" y="6434667"/>
            <a:ext cx="8881004" cy="124884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b"/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663" dirty="0">
                <a:solidFill>
                  <a:schemeClr val="accent6"/>
                </a:solidFill>
                <a:latin typeface="+mn-lt"/>
                <a:ea typeface="+mn-ea"/>
              </a:rPr>
              <a:t>1 Footnote</a:t>
            </a:r>
          </a:p>
        </p:txBody>
      </p:sp>
      <p:sp>
        <p:nvSpPr>
          <p:cNvPr id="8" name="5. Source" hidden="1"/>
          <p:cNvSpPr>
            <a:spLocks noChangeArrowheads="1"/>
          </p:cNvSpPr>
          <p:nvPr/>
        </p:nvSpPr>
        <p:spPr bwMode="gray">
          <a:xfrm>
            <a:off x="189177" y="6639984"/>
            <a:ext cx="8881004" cy="127000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b"/>
          <a:lstStyle/>
          <a:p>
            <a:pPr marL="505323" indent="-505323" defTabSz="742193" eaLnBrk="1" hangingPunct="1">
              <a:tabLst>
                <a:tab pos="522430" algn="l"/>
              </a:tabLst>
              <a:defRPr/>
            </a:pPr>
            <a:r>
              <a:rPr lang="ru-RU" sz="663" dirty="0">
                <a:solidFill>
                  <a:schemeClr val="accent6"/>
                </a:solidFill>
                <a:latin typeface="+mn-lt"/>
                <a:ea typeface="+mn-ea"/>
              </a:rPr>
              <a:t>ИСТОЧНИК: источник</a:t>
            </a:r>
          </a:p>
        </p:txBody>
      </p:sp>
      <p:grpSp>
        <p:nvGrpSpPr>
          <p:cNvPr id="9" name="ACET" hidden="1"/>
          <p:cNvGrpSpPr>
            <a:grpSpLocks/>
          </p:cNvGrpSpPr>
          <p:nvPr/>
        </p:nvGrpSpPr>
        <p:grpSpPr bwMode="auto">
          <a:xfrm>
            <a:off x="189177" y="1374780"/>
            <a:ext cx="4541970" cy="426506"/>
            <a:chOff x="915" y="767"/>
            <a:chExt cx="2686" cy="263"/>
          </a:xfrm>
        </p:grpSpPr>
        <p:cxnSp>
          <p:nvCxnSpPr>
            <p:cNvPr id="10" name="AutoShape 249"/>
            <p:cNvCxnSpPr>
              <a:cxnSpLocks noChangeShapeType="1"/>
              <a:stCxn id="18" idx="4"/>
              <a:endCxn id="18" idx="6"/>
            </p:cNvCxnSpPr>
            <p:nvPr/>
          </p:nvCxnSpPr>
          <p:spPr bwMode="gray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ffectLst/>
          </p:spPr>
        </p:cxnSp>
        <p:sp>
          <p:nvSpPr>
            <p:cNvPr id="11" name="AutoShape 250"/>
            <p:cNvSpPr>
              <a:spLocks noChangeArrowheads="1"/>
            </p:cNvSpPr>
            <p:nvPr/>
          </p:nvSpPr>
          <p:spPr bwMode="gray">
            <a:xfrm>
              <a:off x="915" y="767"/>
              <a:ext cx="2686" cy="263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lIns="0" tIns="0" rIns="0" bIns="18288" anchor="b">
              <a:spAutoFit/>
            </a:bodyPr>
            <a:lstStyle/>
            <a:p>
              <a:pPr eaLnBrk="1" hangingPunct="1">
                <a:defRPr/>
              </a:pPr>
              <a:r>
                <a:rPr lang="ru-RU" sz="1326" b="1" dirty="0">
                  <a:solidFill>
                    <a:schemeClr val="tx2"/>
                  </a:solidFill>
                  <a:latin typeface="+mn-lt"/>
                  <a:ea typeface="+mn-ea"/>
                </a:rPr>
                <a:t>Название документа</a:t>
              </a:r>
            </a:p>
            <a:p>
              <a:pPr eaLnBrk="1" hangingPunct="1">
                <a:defRPr/>
              </a:pPr>
              <a:r>
                <a:rPr lang="ru-RU" sz="1326" dirty="0">
                  <a:solidFill>
                    <a:schemeClr val="accent6"/>
                  </a:solidFill>
                  <a:latin typeface="+mn-lt"/>
                  <a:ea typeface="+mn-ea"/>
                </a:rPr>
                <a:t>Unit of measure</a:t>
              </a:r>
            </a:p>
          </p:txBody>
        </p:sp>
      </p:grpSp>
      <p:grpSp>
        <p:nvGrpSpPr>
          <p:cNvPr id="12" name="Sticker" hidden="1"/>
          <p:cNvGrpSpPr>
            <a:grpSpLocks/>
          </p:cNvGrpSpPr>
          <p:nvPr/>
        </p:nvGrpSpPr>
        <p:grpSpPr bwMode="auto">
          <a:xfrm>
            <a:off x="9396931" y="334432"/>
            <a:ext cx="319881" cy="162984"/>
            <a:chOff x="8404670" y="285750"/>
            <a:chExt cx="336105" cy="159288"/>
          </a:xfrm>
        </p:grpSpPr>
        <p:sp>
          <p:nvSpPr>
            <p:cNvPr id="13" name="StickerRectangle"/>
            <p:cNvSpPr>
              <a:spLocks noChangeArrowheads="1"/>
            </p:cNvSpPr>
            <p:nvPr/>
          </p:nvSpPr>
          <p:spPr bwMode="gray">
            <a:xfrm>
              <a:off x="8418602" y="285750"/>
              <a:ext cx="322173" cy="12677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wrap="none" lIns="27432" tIns="0" rIns="0" bIns="27432">
              <a:spAutoFit/>
            </a:bodyPr>
            <a:lstStyle/>
            <a:p>
              <a:pPr algn="r" defTabSz="742193" eaLnBrk="1" hangingPunct="1">
                <a:buClr>
                  <a:srgbClr val="002960"/>
                </a:buClr>
                <a:defRPr/>
              </a:pPr>
              <a:r>
                <a:rPr lang="ru-RU" sz="663" dirty="0">
                  <a:solidFill>
                    <a:schemeClr val="accent6"/>
                  </a:solidFill>
                  <a:latin typeface="+mn-lt"/>
                  <a:ea typeface="+mn-ea"/>
                </a:rPr>
                <a:t>STICKER</a:t>
              </a:r>
            </a:p>
          </p:txBody>
        </p:sp>
        <p:cxnSp>
          <p:nvCxnSpPr>
            <p:cNvPr id="14" name="AutoShape 31"/>
            <p:cNvCxnSpPr>
              <a:cxnSpLocks noChangeShapeType="1"/>
              <a:stCxn id="20" idx="2"/>
              <a:endCxn id="20" idx="4"/>
            </p:cNvCxnSpPr>
            <p:nvPr/>
          </p:nvCxnSpPr>
          <p:spPr bwMode="gray">
            <a:xfrm>
              <a:off x="8404670" y="285750"/>
              <a:ext cx="0" cy="159288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</p:spPr>
        </p:cxnSp>
        <p:cxnSp>
          <p:nvCxnSpPr>
            <p:cNvPr id="15" name="AutoShape 32"/>
            <p:cNvCxnSpPr>
              <a:cxnSpLocks noChangeShapeType="1"/>
              <a:stCxn id="20" idx="4"/>
              <a:endCxn id="20" idx="6"/>
            </p:cNvCxnSpPr>
            <p:nvPr/>
          </p:nvCxnSpPr>
          <p:spPr bwMode="gray">
            <a:xfrm>
              <a:off x="8404670" y="445038"/>
              <a:ext cx="336105" cy="0"/>
            </a:xfrm>
            <a:prstGeom prst="straightConnector1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/>
            </a:ln>
          </p:spPr>
        </p:cxnSp>
      </p:grpSp>
      <p:sp>
        <p:nvSpPr>
          <p:cNvPr id="16" name="SlideBottomBar" hidden="1"/>
          <p:cNvSpPr/>
          <p:nvPr/>
        </p:nvSpPr>
        <p:spPr>
          <a:xfrm>
            <a:off x="9405542" y="6455833"/>
            <a:ext cx="51594" cy="12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326" dirty="0">
              <a:solidFill>
                <a:schemeClr val="tx1"/>
              </a:solidFill>
            </a:endParaRPr>
          </a:p>
        </p:txBody>
      </p:sp>
      <p:grpSp>
        <p:nvGrpSpPr>
          <p:cNvPr id="17" name="LegendLines" hidden="1"/>
          <p:cNvGrpSpPr>
            <a:grpSpLocks/>
          </p:cNvGrpSpPr>
          <p:nvPr/>
        </p:nvGrpSpPr>
        <p:grpSpPr bwMode="auto">
          <a:xfrm>
            <a:off x="8339268" y="277284"/>
            <a:ext cx="1058465" cy="735193"/>
            <a:chOff x="7607284" y="279400"/>
            <a:chExt cx="957264" cy="720646"/>
          </a:xfrm>
        </p:grpSpPr>
        <p:sp>
          <p:nvSpPr>
            <p:cNvPr id="18" name="LineLegend1"/>
            <p:cNvSpPr>
              <a:spLocks noChangeShapeType="1"/>
            </p:cNvSpPr>
            <p:nvPr/>
          </p:nvSpPr>
          <p:spPr bwMode="gray">
            <a:xfrm>
              <a:off x="7607284" y="387289"/>
              <a:ext cx="457276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19" name="LineLegend2"/>
            <p:cNvSpPr>
              <a:spLocks noChangeShapeType="1"/>
            </p:cNvSpPr>
            <p:nvPr/>
          </p:nvSpPr>
          <p:spPr bwMode="gray">
            <a:xfrm>
              <a:off x="7607284" y="652862"/>
              <a:ext cx="457276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20" name="LineLegend3"/>
            <p:cNvSpPr>
              <a:spLocks noChangeShapeType="1"/>
            </p:cNvSpPr>
            <p:nvPr/>
          </p:nvSpPr>
          <p:spPr bwMode="gray">
            <a:xfrm>
              <a:off x="7607284" y="932957"/>
              <a:ext cx="457276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21" name="Legend1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gray">
            <a:xfrm>
              <a:off x="8168769" y="279400"/>
              <a:ext cx="395779" cy="17497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22" name="Legend2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gray">
            <a:xfrm>
              <a:off x="8168769" y="547047"/>
              <a:ext cx="395779" cy="17497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23" name="Legend3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gray">
            <a:xfrm>
              <a:off x="8168769" y="825068"/>
              <a:ext cx="395779" cy="17497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</p:grpSp>
      <p:grpSp>
        <p:nvGrpSpPr>
          <p:cNvPr id="24" name="LegendBoxes" hidden="1"/>
          <p:cNvGrpSpPr>
            <a:grpSpLocks/>
          </p:cNvGrpSpPr>
          <p:nvPr/>
        </p:nvGrpSpPr>
        <p:grpSpPr bwMode="auto">
          <a:xfrm>
            <a:off x="8679790" y="277284"/>
            <a:ext cx="717946" cy="1022350"/>
            <a:chOff x="5894005" y="919828"/>
            <a:chExt cx="649289" cy="1001199"/>
          </a:xfrm>
        </p:grpSpPr>
        <p:sp>
          <p:nvSpPr>
            <p:cNvPr id="25" name="RectangleLegend1"/>
            <p:cNvSpPr>
              <a:spLocks noChangeArrowheads="1"/>
            </p:cNvSpPr>
            <p:nvPr/>
          </p:nvSpPr>
          <p:spPr bwMode="gray">
            <a:xfrm>
              <a:off x="5894005" y="946775"/>
              <a:ext cx="164865" cy="1616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26" name="RectangleLegend2"/>
            <p:cNvSpPr>
              <a:spLocks noChangeArrowheads="1"/>
            </p:cNvSpPr>
            <p:nvPr/>
          </p:nvSpPr>
          <p:spPr bwMode="gray">
            <a:xfrm>
              <a:off x="5894005" y="1216249"/>
              <a:ext cx="164865" cy="16168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27" name="RectangleLegend3"/>
            <p:cNvSpPr>
              <a:spLocks noChangeArrowheads="1"/>
            </p:cNvSpPr>
            <p:nvPr/>
          </p:nvSpPr>
          <p:spPr bwMode="gray">
            <a:xfrm>
              <a:off x="5894005" y="1487796"/>
              <a:ext cx="164865" cy="161684"/>
            </a:xfrm>
            <a:prstGeom prst="rect">
              <a:avLst/>
            </a:prstGeom>
            <a:solidFill>
              <a:schemeClr val="accent3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28" name="RectangleLegend4"/>
            <p:cNvSpPr>
              <a:spLocks noChangeArrowheads="1"/>
            </p:cNvSpPr>
            <p:nvPr/>
          </p:nvSpPr>
          <p:spPr bwMode="gray">
            <a:xfrm>
              <a:off x="5894005" y="1759343"/>
              <a:ext cx="164865" cy="161684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29" name="Legend1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gray">
            <a:xfrm>
              <a:off x="6147523" y="919828"/>
              <a:ext cx="395771" cy="17481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30" name="Legend2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gray">
            <a:xfrm>
              <a:off x="6147523" y="1189302"/>
              <a:ext cx="395771" cy="17481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31" name="Legend3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gray">
            <a:xfrm>
              <a:off x="6147523" y="1460848"/>
              <a:ext cx="395771" cy="17481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32" name="Legend4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gray">
            <a:xfrm>
              <a:off x="6147523" y="1732396"/>
              <a:ext cx="395771" cy="17481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</p:grpSp>
      <p:grpSp>
        <p:nvGrpSpPr>
          <p:cNvPr id="33" name="LegendMoons" hidden="1"/>
          <p:cNvGrpSpPr>
            <a:grpSpLocks/>
          </p:cNvGrpSpPr>
          <p:nvPr/>
        </p:nvGrpSpPr>
        <p:grpSpPr bwMode="auto">
          <a:xfrm>
            <a:off x="8605837" y="279401"/>
            <a:ext cx="791896" cy="1339063"/>
            <a:chOff x="5894005" y="2696542"/>
            <a:chExt cx="715970" cy="1312638"/>
          </a:xfrm>
        </p:grpSpPr>
        <p:grpSp>
          <p:nvGrpSpPr>
            <p:cNvPr id="34" name="MoonLegend1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5894005" y="2703855"/>
              <a:ext cx="209550" cy="209551"/>
              <a:chOff x="4533" y="189"/>
              <a:chExt cx="144" cy="144"/>
            </a:xfrm>
          </p:grpSpPr>
          <p:sp>
            <p:nvSpPr>
              <p:cNvPr id="52" name="Oval 130"/>
              <p:cNvSpPr>
                <a:spLocks noChangeAspect="1" noChangeArrowheads="1"/>
              </p:cNvSpPr>
              <p:nvPr>
                <p:custDataLst>
                  <p:tags r:id="rId32"/>
                </p:custDataLst>
              </p:nvPr>
            </p:nvSpPr>
            <p:spPr bwMode="gray">
              <a:xfrm>
                <a:off x="4533" y="191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  <p:sp>
            <p:nvSpPr>
              <p:cNvPr id="53" name="Arc 131" hidden="1"/>
              <p:cNvSpPr>
                <a:spLocks noChangeAspect="1"/>
              </p:cNvSpPr>
              <p:nvPr>
                <p:custDataLst>
                  <p:tags r:id="rId33"/>
                </p:custDataLst>
              </p:nvPr>
            </p:nvSpPr>
            <p:spPr bwMode="gray">
              <a:xfrm>
                <a:off x="4533" y="191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</p:grpSp>
        <p:grpSp>
          <p:nvGrpSpPr>
            <p:cNvPr id="35" name="MoonLegend2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5894005" y="2977103"/>
              <a:ext cx="209550" cy="209551"/>
              <a:chOff x="1694" y="2051"/>
              <a:chExt cx="160" cy="160"/>
            </a:xfrm>
          </p:grpSpPr>
          <p:sp>
            <p:nvSpPr>
              <p:cNvPr id="50" name="Oval 41"/>
              <p:cNvSpPr>
                <a:spLocks noChangeAspect="1" noChangeArrowheads="1"/>
              </p:cNvSpPr>
              <p:nvPr>
                <p:custDataLst>
                  <p:tags r:id="rId30"/>
                </p:custDataLst>
              </p:nvPr>
            </p:nvSpPr>
            <p:spPr bwMode="gray">
              <a:xfrm>
                <a:off x="1694" y="2051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  <p:sp>
            <p:nvSpPr>
              <p:cNvPr id="51" name="Arc 42"/>
              <p:cNvSpPr>
                <a:spLocks noChangeAspect="1"/>
              </p:cNvSpPr>
              <p:nvPr>
                <p:custDataLst>
                  <p:tags r:id="rId31"/>
                </p:custDataLst>
              </p:nvPr>
            </p:nvSpPr>
            <p:spPr bwMode="gray">
              <a:xfrm>
                <a:off x="1694" y="2051"/>
                <a:ext cx="160" cy="160"/>
              </a:xfrm>
              <a:prstGeom prst="arc">
                <a:avLst/>
              </a:pr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</p:grpSp>
        <p:grpSp>
          <p:nvGrpSpPr>
            <p:cNvPr id="36" name="MoonLegend4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5894005" y="3524395"/>
              <a:ext cx="209550" cy="209551"/>
              <a:chOff x="4495" y="1204"/>
              <a:chExt cx="160" cy="160"/>
            </a:xfrm>
          </p:grpSpPr>
          <p:sp>
            <p:nvSpPr>
              <p:cNvPr id="48" name="Oval 47"/>
              <p:cNvSpPr>
                <a:spLocks noChangeAspect="1" noChangeArrowheads="1"/>
              </p:cNvSpPr>
              <p:nvPr>
                <p:custDataLst>
                  <p:tags r:id="rId28"/>
                </p:custDataLst>
              </p:nvPr>
            </p:nvSpPr>
            <p:spPr bwMode="gray">
              <a:xfrm>
                <a:off x="4495" y="120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  <p:sp>
            <p:nvSpPr>
              <p:cNvPr id="49" name="Arc 48"/>
              <p:cNvSpPr>
                <a:spLocks noChangeAspect="1"/>
              </p:cNvSpPr>
              <p:nvPr>
                <p:custDataLst>
                  <p:tags r:id="rId29"/>
                </p:custDataLst>
              </p:nvPr>
            </p:nvSpPr>
            <p:spPr bwMode="gray">
              <a:xfrm>
                <a:off x="4495" y="1204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</p:grpSp>
        <p:grpSp>
          <p:nvGrpSpPr>
            <p:cNvPr id="37" name="MoonLegend5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5894005" y="3799629"/>
              <a:ext cx="209550" cy="209551"/>
              <a:chOff x="4495" y="1447"/>
              <a:chExt cx="160" cy="160"/>
            </a:xfrm>
          </p:grpSpPr>
          <p:sp>
            <p:nvSpPr>
              <p:cNvPr id="46" name="Oval 50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gray">
              <a:xfrm>
                <a:off x="4495" y="1449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  <p:sp>
            <p:nvSpPr>
              <p:cNvPr id="47" name="Oval 51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gray">
              <a:xfrm>
                <a:off x="4495" y="1449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</p:grpSp>
        <p:grpSp>
          <p:nvGrpSpPr>
            <p:cNvPr id="38" name="MoonLegend3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5894005" y="3251543"/>
              <a:ext cx="209550" cy="209551"/>
              <a:chOff x="4495" y="1205"/>
              <a:chExt cx="160" cy="160"/>
            </a:xfrm>
          </p:grpSpPr>
          <p:sp>
            <p:nvSpPr>
              <p:cNvPr id="44" name="Oval 47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gray">
              <a:xfrm>
                <a:off x="4495" y="1203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  <p:sp>
            <p:nvSpPr>
              <p:cNvPr id="45" name="Arc 48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gray">
              <a:xfrm>
                <a:off x="4495" y="1203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</p:grpSp>
        <p:sp>
          <p:nvSpPr>
            <p:cNvPr id="39" name="Legend1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gray">
            <a:xfrm>
              <a:off x="6214314" y="2696542"/>
              <a:ext cx="395661" cy="17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40" name="Legend2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gray">
            <a:xfrm>
              <a:off x="6214314" y="2974578"/>
              <a:ext cx="395661" cy="17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41" name="Legend3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gray">
            <a:xfrm>
              <a:off x="6214314" y="3248465"/>
              <a:ext cx="395661" cy="17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42" name="Legend4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gray">
            <a:xfrm>
              <a:off x="6214314" y="3522351"/>
              <a:ext cx="395661" cy="17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43" name="Legend5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gray">
            <a:xfrm>
              <a:off x="6214314" y="3796238"/>
              <a:ext cx="395661" cy="17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</p:grpSp>
      <p:sp>
        <p:nvSpPr>
          <p:cNvPr id="54" name="Oval" hidden="1"/>
          <p:cNvSpPr txBox="1">
            <a:spLocks/>
          </p:cNvSpPr>
          <p:nvPr/>
        </p:nvSpPr>
        <p:spPr bwMode="gray">
          <a:xfrm>
            <a:off x="2151460" y="1731434"/>
            <a:ext cx="1685396" cy="1555751"/>
          </a:xfrm>
          <a:prstGeom prst="ellipse">
            <a:avLst/>
          </a:prstGeom>
          <a:solidFill>
            <a:schemeClr val="accent1"/>
          </a:solidFill>
        </p:spPr>
        <p:txBody>
          <a:bodyPr lIns="29844" tIns="29844" rIns="29844" bIns="29844" anchor="ctr"/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ru-RU" baseline="0" dirty="0">
                <a:latin typeface="+mn-lt"/>
              </a:defRPr>
            </a:lvl1pPr>
            <a:lvl2pPr marL="180000" lvl="1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2pPr>
            <a:lvl3pPr marL="360000" lvl="2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3pPr>
            <a:lvl4pPr marL="540000" lvl="3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4pPr>
            <a:lvl5pPr marL="720000" lvl="4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 algn="ctr">
              <a:defRPr/>
            </a:pPr>
            <a:r>
              <a:rPr lang="en-US" sz="1326" dirty="0">
                <a:ea typeface="+mn-ea"/>
              </a:rPr>
              <a:t>Text</a:t>
            </a:r>
          </a:p>
        </p:txBody>
      </p:sp>
      <p:sp>
        <p:nvSpPr>
          <p:cNvPr id="55" name="Rectangle" hidden="1"/>
          <p:cNvSpPr txBox="1">
            <a:spLocks/>
          </p:cNvSpPr>
          <p:nvPr/>
        </p:nvSpPr>
        <p:spPr bwMode="gray">
          <a:xfrm>
            <a:off x="3970999" y="1731434"/>
            <a:ext cx="1685396" cy="1555751"/>
          </a:xfrm>
          <a:prstGeom prst="rect">
            <a:avLst/>
          </a:prstGeom>
          <a:solidFill>
            <a:schemeClr val="accent1"/>
          </a:solidFill>
        </p:spPr>
        <p:txBody>
          <a:bodyPr lIns="59688" tIns="59688" rIns="59688" bIns="59688"/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ru-RU" baseline="0" dirty="0">
                <a:latin typeface="+mn-lt"/>
              </a:defRPr>
            </a:lvl1pPr>
            <a:lvl2pPr marL="180000" lvl="1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2pPr>
            <a:lvl3pPr marL="360000" lvl="2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3pPr>
            <a:lvl4pPr marL="540000" lvl="3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4pPr>
            <a:lvl5pPr marL="720000" lvl="4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>
              <a:defRPr/>
            </a:pPr>
            <a:r>
              <a:rPr lang="en-US" sz="1326" dirty="0">
                <a:ea typeface="+mn-ea"/>
              </a:rPr>
              <a:t>Text</a:t>
            </a:r>
          </a:p>
        </p:txBody>
      </p:sp>
      <p:sp>
        <p:nvSpPr>
          <p:cNvPr id="56" name="RoundedRectangle" hidden="1"/>
          <p:cNvSpPr txBox="1">
            <a:spLocks/>
          </p:cNvSpPr>
          <p:nvPr/>
        </p:nvSpPr>
        <p:spPr bwMode="gray">
          <a:xfrm>
            <a:off x="5843852" y="1731434"/>
            <a:ext cx="1687116" cy="1555751"/>
          </a:xfrm>
          <a:prstGeom prst="roundRect">
            <a:avLst/>
          </a:prstGeom>
          <a:solidFill>
            <a:schemeClr val="accent1"/>
          </a:solidFill>
        </p:spPr>
        <p:txBody>
          <a:bodyPr lIns="59688" tIns="59688" rIns="59688" bIns="59688"/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ru-RU" baseline="0" dirty="0">
                <a:latin typeface="+mn-lt"/>
              </a:defRPr>
            </a:lvl1pPr>
            <a:lvl2pPr marL="180000" lvl="1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2pPr>
            <a:lvl3pPr marL="360000" lvl="2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3pPr>
            <a:lvl4pPr marL="540000" lvl="3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4pPr>
            <a:lvl5pPr marL="720000" lvl="4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>
              <a:defRPr/>
            </a:pPr>
            <a:r>
              <a:rPr lang="en-US" sz="1326" dirty="0">
                <a:ea typeface="+mn-ea"/>
              </a:rPr>
              <a:t>Text</a:t>
            </a:r>
          </a:p>
        </p:txBody>
      </p:sp>
      <p:sp>
        <p:nvSpPr>
          <p:cNvPr id="57" name="Arrow" hidden="1"/>
          <p:cNvSpPr txBox="1">
            <a:spLocks/>
          </p:cNvSpPr>
          <p:nvPr/>
        </p:nvSpPr>
        <p:spPr bwMode="gray">
          <a:xfrm>
            <a:off x="2151460" y="4525434"/>
            <a:ext cx="2022475" cy="931333"/>
          </a:xfrm>
          <a:prstGeom prst="rightArrow">
            <a:avLst>
              <a:gd name="adj1" fmla="val 50000"/>
              <a:gd name="adj2" fmla="val 37097"/>
            </a:avLst>
          </a:prstGeom>
          <a:solidFill>
            <a:schemeClr val="accent1"/>
          </a:solidFill>
        </p:spPr>
        <p:txBody>
          <a:bodyPr lIns="59688" tIns="0" rIns="0" bIns="0" anchor="ctr"/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defRPr/>
            </a:pPr>
            <a:r>
              <a:rPr lang="en-US" sz="1326" dirty="0">
                <a:ea typeface="+mn-ea"/>
              </a:rPr>
              <a:t>Text</a:t>
            </a:r>
          </a:p>
        </p:txBody>
      </p:sp>
      <p:sp>
        <p:nvSpPr>
          <p:cNvPr id="58" name="DirArrow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 rot="5400000">
            <a:off x="6270493" y="3119174"/>
            <a:ext cx="3153833" cy="378354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59688" tIns="59688" rIns="59688" bIns="59688" anchor="ctr"/>
          <a:lstStyle/>
          <a:p>
            <a:pPr eaLnBrk="1" hangingPunct="1">
              <a:defRPr/>
            </a:pPr>
            <a:endParaRPr lang="en-US" sz="1326" dirty="0">
              <a:latin typeface="+mn-lt"/>
              <a:ea typeface="+mn-ea"/>
            </a:endParaRPr>
          </a:p>
        </p:txBody>
      </p:sp>
      <p:sp>
        <p:nvSpPr>
          <p:cNvPr id="59" name="Bracket" hidden="1"/>
          <p:cNvSpPr>
            <a:spLocks noChangeAspect="1"/>
          </p:cNvSpPr>
          <p:nvPr>
            <p:custDataLst>
              <p:tags r:id="rId5"/>
            </p:custDataLst>
          </p:nvPr>
        </p:nvSpPr>
        <p:spPr bwMode="gray">
          <a:xfrm>
            <a:off x="6586803" y="3539067"/>
            <a:ext cx="211535" cy="1684867"/>
          </a:xfrm>
          <a:custGeom>
            <a:avLst/>
            <a:gdLst>
              <a:gd name="connsiteX0" fmla="*/ 0 w 6149554"/>
              <a:gd name="connsiteY0" fmla="*/ 0 h 5119149"/>
              <a:gd name="connsiteX1" fmla="*/ 6086054 w 6149554"/>
              <a:gd name="connsiteY1" fmla="*/ 3468149 h 5119149"/>
              <a:gd name="connsiteX2" fmla="*/ 6086054 w 6149554"/>
              <a:gd name="connsiteY2" fmla="*/ 4230149 h 5119149"/>
              <a:gd name="connsiteX3" fmla="*/ 6149554 w 6149554"/>
              <a:gd name="connsiteY3" fmla="*/ 4293649 h 5119149"/>
              <a:gd name="connsiteX4" fmla="*/ 6086054 w 6149554"/>
              <a:gd name="connsiteY4" fmla="*/ 4357149 h 5119149"/>
              <a:gd name="connsiteX5" fmla="*/ 6086054 w 6149554"/>
              <a:gd name="connsiteY5" fmla="*/ 5119149 h 5119149"/>
              <a:gd name="connsiteX6" fmla="*/ 5959054 w 6149554"/>
              <a:gd name="connsiteY6" fmla="*/ 5119149 h 5119149"/>
              <a:gd name="connsiteX0" fmla="*/ 0 w 6149554"/>
              <a:gd name="connsiteY0" fmla="*/ 0 h 5119149"/>
              <a:gd name="connsiteX1" fmla="*/ 127000 w 6149554"/>
              <a:gd name="connsiteY1" fmla="*/ 1 h 5119149"/>
              <a:gd name="connsiteX2" fmla="*/ 6086054 w 6149554"/>
              <a:gd name="connsiteY2" fmla="*/ 4230149 h 5119149"/>
              <a:gd name="connsiteX3" fmla="*/ 6149554 w 6149554"/>
              <a:gd name="connsiteY3" fmla="*/ 4293649 h 5119149"/>
              <a:gd name="connsiteX4" fmla="*/ 6086054 w 6149554"/>
              <a:gd name="connsiteY4" fmla="*/ 4357149 h 5119149"/>
              <a:gd name="connsiteX5" fmla="*/ 6086054 w 6149554"/>
              <a:gd name="connsiteY5" fmla="*/ 5119149 h 5119149"/>
              <a:gd name="connsiteX6" fmla="*/ 5959054 w 6149554"/>
              <a:gd name="connsiteY6" fmla="*/ 5119149 h 5119149"/>
              <a:gd name="connsiteX0" fmla="*/ 0 w 6149554"/>
              <a:gd name="connsiteY0" fmla="*/ 0 h 5119149"/>
              <a:gd name="connsiteX1" fmla="*/ 127000 w 6149554"/>
              <a:gd name="connsiteY1" fmla="*/ 1 h 5119149"/>
              <a:gd name="connsiteX2" fmla="*/ 127000 w 6149554"/>
              <a:gd name="connsiteY2" fmla="*/ 762001 h 5119149"/>
              <a:gd name="connsiteX3" fmla="*/ 6149554 w 6149554"/>
              <a:gd name="connsiteY3" fmla="*/ 4293649 h 5119149"/>
              <a:gd name="connsiteX4" fmla="*/ 6086054 w 6149554"/>
              <a:gd name="connsiteY4" fmla="*/ 4357149 h 5119149"/>
              <a:gd name="connsiteX5" fmla="*/ 6086054 w 6149554"/>
              <a:gd name="connsiteY5" fmla="*/ 5119149 h 5119149"/>
              <a:gd name="connsiteX6" fmla="*/ 5959054 w 6149554"/>
              <a:gd name="connsiteY6" fmla="*/ 5119149 h 5119149"/>
              <a:gd name="connsiteX0" fmla="*/ 0 w 6086054"/>
              <a:gd name="connsiteY0" fmla="*/ 0 h 5119149"/>
              <a:gd name="connsiteX1" fmla="*/ 127000 w 6086054"/>
              <a:gd name="connsiteY1" fmla="*/ 1 h 5119149"/>
              <a:gd name="connsiteX2" fmla="*/ 127000 w 6086054"/>
              <a:gd name="connsiteY2" fmla="*/ 762001 h 5119149"/>
              <a:gd name="connsiteX3" fmla="*/ 190500 w 6086054"/>
              <a:gd name="connsiteY3" fmla="*/ 825501 h 5119149"/>
              <a:gd name="connsiteX4" fmla="*/ 6086054 w 6086054"/>
              <a:gd name="connsiteY4" fmla="*/ 4357149 h 5119149"/>
              <a:gd name="connsiteX5" fmla="*/ 6086054 w 6086054"/>
              <a:gd name="connsiteY5" fmla="*/ 5119149 h 5119149"/>
              <a:gd name="connsiteX6" fmla="*/ 5959054 w 6086054"/>
              <a:gd name="connsiteY6" fmla="*/ 5119149 h 5119149"/>
              <a:gd name="connsiteX0" fmla="*/ 0 w 6086054"/>
              <a:gd name="connsiteY0" fmla="*/ 0 h 5119149"/>
              <a:gd name="connsiteX1" fmla="*/ 127000 w 6086054"/>
              <a:gd name="connsiteY1" fmla="*/ 1 h 5119149"/>
              <a:gd name="connsiteX2" fmla="*/ 127000 w 6086054"/>
              <a:gd name="connsiteY2" fmla="*/ 762001 h 5119149"/>
              <a:gd name="connsiteX3" fmla="*/ 190500 w 6086054"/>
              <a:gd name="connsiteY3" fmla="*/ 825501 h 5119149"/>
              <a:gd name="connsiteX4" fmla="*/ 127000 w 6086054"/>
              <a:gd name="connsiteY4" fmla="*/ 889001 h 5119149"/>
              <a:gd name="connsiteX5" fmla="*/ 6086054 w 6086054"/>
              <a:gd name="connsiteY5" fmla="*/ 5119149 h 5119149"/>
              <a:gd name="connsiteX6" fmla="*/ 5959054 w 6086054"/>
              <a:gd name="connsiteY6" fmla="*/ 5119149 h 5119149"/>
              <a:gd name="connsiteX0" fmla="*/ 0 w 5959054"/>
              <a:gd name="connsiteY0" fmla="*/ 0 h 5119149"/>
              <a:gd name="connsiteX1" fmla="*/ 127000 w 5959054"/>
              <a:gd name="connsiteY1" fmla="*/ 1 h 5119149"/>
              <a:gd name="connsiteX2" fmla="*/ 127000 w 5959054"/>
              <a:gd name="connsiteY2" fmla="*/ 762001 h 5119149"/>
              <a:gd name="connsiteX3" fmla="*/ 190500 w 5959054"/>
              <a:gd name="connsiteY3" fmla="*/ 825501 h 5119149"/>
              <a:gd name="connsiteX4" fmla="*/ 127000 w 5959054"/>
              <a:gd name="connsiteY4" fmla="*/ 889001 h 5119149"/>
              <a:gd name="connsiteX5" fmla="*/ 127000 w 5959054"/>
              <a:gd name="connsiteY5" fmla="*/ 1651002 h 5119149"/>
              <a:gd name="connsiteX6" fmla="*/ 5959054 w 5959054"/>
              <a:gd name="connsiteY6" fmla="*/ 5119149 h 5119149"/>
              <a:gd name="connsiteX0" fmla="*/ 0 w 190500"/>
              <a:gd name="connsiteY0" fmla="*/ 0 h 1651002"/>
              <a:gd name="connsiteX1" fmla="*/ 127000 w 190500"/>
              <a:gd name="connsiteY1" fmla="*/ 1 h 1651002"/>
              <a:gd name="connsiteX2" fmla="*/ 127000 w 190500"/>
              <a:gd name="connsiteY2" fmla="*/ 762001 h 1651002"/>
              <a:gd name="connsiteX3" fmla="*/ 190500 w 190500"/>
              <a:gd name="connsiteY3" fmla="*/ 825501 h 1651002"/>
              <a:gd name="connsiteX4" fmla="*/ 127000 w 190500"/>
              <a:gd name="connsiteY4" fmla="*/ 889001 h 1651002"/>
              <a:gd name="connsiteX5" fmla="*/ 127000 w 190500"/>
              <a:gd name="connsiteY5" fmla="*/ 1651002 h 1651002"/>
              <a:gd name="connsiteX6" fmla="*/ 0 w 190500"/>
              <a:gd name="connsiteY6" fmla="*/ 1651002 h 1651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500" h="1651002">
                <a:moveTo>
                  <a:pt x="0" y="0"/>
                </a:moveTo>
                <a:lnTo>
                  <a:pt x="127000" y="1"/>
                </a:lnTo>
                <a:lnTo>
                  <a:pt x="127000" y="762001"/>
                </a:lnTo>
                <a:lnTo>
                  <a:pt x="190500" y="825501"/>
                </a:lnTo>
                <a:lnTo>
                  <a:pt x="127000" y="889001"/>
                </a:lnTo>
                <a:lnTo>
                  <a:pt x="127000" y="1651002"/>
                </a:lnTo>
                <a:lnTo>
                  <a:pt x="0" y="1651002"/>
                </a:lnTo>
              </a:path>
            </a:pathLst>
          </a:cu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326" baseline="30000" dirty="0"/>
          </a:p>
        </p:txBody>
      </p:sp>
      <p:grpSp>
        <p:nvGrpSpPr>
          <p:cNvPr id="60" name="Moon" hidden="1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7063185" y="3539068"/>
            <a:ext cx="280326" cy="258233"/>
            <a:chOff x="762000" y="1270000"/>
            <a:chExt cx="254000" cy="254000"/>
          </a:xfrm>
        </p:grpSpPr>
        <p:sp>
          <p:nvSpPr>
            <p:cNvPr id="61" name="Oval 76"/>
            <p:cNvSpPr/>
            <p:nvPr/>
          </p:nvSpPr>
          <p:spPr bwMode="gray">
            <a:xfrm>
              <a:off x="762000" y="1270000"/>
              <a:ext cx="254000" cy="25400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26" dirty="0">
                <a:solidFill>
                  <a:schemeClr val="tx1"/>
                </a:solidFill>
              </a:endParaRPr>
            </a:p>
          </p:txBody>
        </p:sp>
        <p:sp>
          <p:nvSpPr>
            <p:cNvPr id="62" name="Arc 77"/>
            <p:cNvSpPr/>
            <p:nvPr/>
          </p:nvSpPr>
          <p:spPr bwMode="gray">
            <a:xfrm>
              <a:off x="762000" y="1270000"/>
              <a:ext cx="254000" cy="254000"/>
            </a:xfrm>
            <a:prstGeom prst="arc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26" dirty="0"/>
            </a:p>
          </p:txBody>
        </p:sp>
      </p:grpSp>
      <p:sp>
        <p:nvSpPr>
          <p:cNvPr id="63" name="SingleChevron" hidden="1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4369992" y="4699000"/>
            <a:ext cx="386953" cy="814917"/>
          </a:xfrm>
          <a:custGeom>
            <a:avLst/>
            <a:gdLst/>
            <a:ahLst/>
            <a:cxnLst/>
            <a:rect l="0" t="0" r="0" b="0"/>
            <a:pathLst>
              <a:path w="2222501" h="5080001">
                <a:moveTo>
                  <a:pt x="0" y="0"/>
                </a:moveTo>
                <a:lnTo>
                  <a:pt x="762000" y="0"/>
                </a:lnTo>
                <a:lnTo>
                  <a:pt x="2222500" y="2540000"/>
                </a:lnTo>
                <a:lnTo>
                  <a:pt x="762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chemeClr val="accent1"/>
          </a:solidFill>
          <a:ln/>
        </p:spPr>
        <p:txBody>
          <a:bodyPr lIns="59688" tIns="59688" rIns="59688" bIns="59688"/>
          <a:lstStyle/>
          <a:p>
            <a:pPr defTabSz="742193" eaLnBrk="1" hangingPunct="1">
              <a:buClr>
                <a:schemeClr val="tx2"/>
              </a:buClr>
              <a:buSzPct val="100000"/>
              <a:defRPr/>
            </a:pPr>
            <a:endParaRPr lang="ru-RU" sz="1326" dirty="0">
              <a:latin typeface="Arial" charset="0"/>
              <a:ea typeface="+mn-ea"/>
            </a:endParaRPr>
          </a:p>
        </p:txBody>
      </p:sp>
      <p:grpSp>
        <p:nvGrpSpPr>
          <p:cNvPr id="64" name="DoubleChevron" hidden="1"/>
          <p:cNvGrpSpPr>
            <a:grpSpLocks noChangeAspect="1"/>
          </p:cNvGrpSpPr>
          <p:nvPr>
            <p:custDataLst>
              <p:tags r:id="rId8"/>
            </p:custDataLst>
          </p:nvPr>
        </p:nvGrpSpPr>
        <p:grpSpPr bwMode="auto">
          <a:xfrm>
            <a:off x="4922044" y="4699000"/>
            <a:ext cx="588169" cy="814917"/>
            <a:chOff x="1270000" y="1270000"/>
            <a:chExt cx="2409032" cy="3619500"/>
          </a:xfrm>
        </p:grpSpPr>
        <p:sp>
          <p:nvSpPr>
            <p:cNvPr id="65" name="Chevron1"/>
            <p:cNvSpPr>
              <a:spLocks noChangeAspect="1"/>
            </p:cNvSpPr>
            <p:nvPr/>
          </p:nvSpPr>
          <p:spPr>
            <a:xfrm>
              <a:off x="1270000" y="1270000"/>
              <a:ext cx="1584892" cy="3619500"/>
            </a:xfrm>
            <a:custGeom>
              <a:avLst/>
              <a:gdLst/>
              <a:ahLst/>
              <a:cxnLst/>
              <a:rect l="0" t="0" r="0" b="0"/>
              <a:pathLst>
                <a:path w="2222501" h="5080001">
                  <a:moveTo>
                    <a:pt x="0" y="0"/>
                  </a:moveTo>
                  <a:lnTo>
                    <a:pt x="762000" y="0"/>
                  </a:lnTo>
                  <a:lnTo>
                    <a:pt x="2222500" y="2540000"/>
                  </a:lnTo>
                  <a:lnTo>
                    <a:pt x="762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chemeClr val="accent1"/>
            </a:solidFill>
            <a:ln/>
          </p:spPr>
          <p:txBody>
            <a:bodyPr lIns="72000" tIns="72000" rIns="72000" bIns="72000"/>
            <a:lstStyle/>
            <a:p>
              <a:pPr defTabSz="742193" eaLnBrk="1" hangingPunct="1">
                <a:buClr>
                  <a:schemeClr val="tx2"/>
                </a:buClr>
                <a:buSzPct val="100000"/>
                <a:defRPr/>
              </a:pPr>
              <a:endParaRPr lang="ru-RU" sz="1326" dirty="0">
                <a:latin typeface="Arial" charset="0"/>
                <a:ea typeface="+mn-ea"/>
              </a:endParaRPr>
            </a:p>
          </p:txBody>
        </p:sp>
        <p:sp>
          <p:nvSpPr>
            <p:cNvPr id="66" name="Chevron2"/>
            <p:cNvSpPr>
              <a:spLocks noChangeAspect="1"/>
            </p:cNvSpPr>
            <p:nvPr/>
          </p:nvSpPr>
          <p:spPr>
            <a:xfrm>
              <a:off x="2094145" y="1270000"/>
              <a:ext cx="1584887" cy="3619500"/>
            </a:xfrm>
            <a:custGeom>
              <a:avLst/>
              <a:gdLst/>
              <a:ahLst/>
              <a:cxnLst/>
              <a:rect l="0" t="0" r="0" b="0"/>
              <a:pathLst>
                <a:path w="2222501" h="5080001">
                  <a:moveTo>
                    <a:pt x="0" y="0"/>
                  </a:moveTo>
                  <a:lnTo>
                    <a:pt x="762000" y="0"/>
                  </a:lnTo>
                  <a:lnTo>
                    <a:pt x="2222500" y="2540000"/>
                  </a:lnTo>
                  <a:lnTo>
                    <a:pt x="762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chemeClr val="accent1"/>
            </a:solidFill>
            <a:ln/>
          </p:spPr>
          <p:txBody>
            <a:bodyPr lIns="72000" tIns="72000" rIns="72000" bIns="72000"/>
            <a:lstStyle/>
            <a:p>
              <a:pPr defTabSz="742193" eaLnBrk="1" hangingPunct="1">
                <a:buClr>
                  <a:schemeClr val="tx2"/>
                </a:buClr>
                <a:buSzPct val="100000"/>
                <a:defRPr/>
              </a:pPr>
              <a:endParaRPr lang="ru-RU" sz="1326" dirty="0">
                <a:latin typeface="Arial" charset="0"/>
                <a:ea typeface="+mn-ea"/>
              </a:endParaRPr>
            </a:p>
          </p:txBody>
        </p:sp>
      </p:grpSp>
      <p:grpSp>
        <p:nvGrpSpPr>
          <p:cNvPr id="67" name="DoubleChevron2" hidden="1"/>
          <p:cNvGrpSpPr>
            <a:grpSpLocks noChangeAspect="1"/>
          </p:cNvGrpSpPr>
          <p:nvPr>
            <p:custDataLst>
              <p:tags r:id="rId9"/>
            </p:custDataLst>
          </p:nvPr>
        </p:nvGrpSpPr>
        <p:grpSpPr bwMode="auto">
          <a:xfrm>
            <a:off x="5675312" y="4699000"/>
            <a:ext cx="722313" cy="814917"/>
            <a:chOff x="1270000" y="1270000"/>
            <a:chExt cx="2951957" cy="3619500"/>
          </a:xfrm>
        </p:grpSpPr>
        <p:sp>
          <p:nvSpPr>
            <p:cNvPr id="68" name="Chevron1"/>
            <p:cNvSpPr>
              <a:spLocks noChangeAspect="1"/>
            </p:cNvSpPr>
            <p:nvPr/>
          </p:nvSpPr>
          <p:spPr>
            <a:xfrm>
              <a:off x="1270000" y="1270000"/>
              <a:ext cx="1581408" cy="3619500"/>
            </a:xfrm>
            <a:custGeom>
              <a:avLst/>
              <a:gdLst/>
              <a:ahLst/>
              <a:cxnLst/>
              <a:rect l="0" t="0" r="0" b="0"/>
              <a:pathLst>
                <a:path w="2222501" h="5080001">
                  <a:moveTo>
                    <a:pt x="0" y="0"/>
                  </a:moveTo>
                  <a:lnTo>
                    <a:pt x="762000" y="0"/>
                  </a:lnTo>
                  <a:lnTo>
                    <a:pt x="2222500" y="2540000"/>
                  </a:lnTo>
                  <a:lnTo>
                    <a:pt x="762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chemeClr val="accent1"/>
            </a:solidFill>
            <a:ln/>
          </p:spPr>
          <p:txBody>
            <a:bodyPr lIns="72000" tIns="72000" rIns="72000" bIns="72000"/>
            <a:lstStyle/>
            <a:p>
              <a:pPr defTabSz="742193" eaLnBrk="1" hangingPunct="1">
                <a:buClr>
                  <a:schemeClr val="tx2"/>
                </a:buClr>
                <a:buSzPct val="100000"/>
                <a:defRPr/>
              </a:pPr>
              <a:endParaRPr lang="ru-RU" sz="1326" dirty="0">
                <a:latin typeface="Arial" charset="0"/>
                <a:ea typeface="+mn-ea"/>
              </a:endParaRPr>
            </a:p>
          </p:txBody>
        </p:sp>
        <p:sp>
          <p:nvSpPr>
            <p:cNvPr id="69" name="Chevron2"/>
            <p:cNvSpPr>
              <a:spLocks noChangeAspect="1"/>
            </p:cNvSpPr>
            <p:nvPr/>
          </p:nvSpPr>
          <p:spPr>
            <a:xfrm>
              <a:off x="2092333" y="1270000"/>
              <a:ext cx="2129624" cy="3619500"/>
            </a:xfrm>
            <a:custGeom>
              <a:avLst/>
              <a:gdLst/>
              <a:ahLst/>
              <a:cxnLst/>
              <a:rect l="0" t="0" r="0" b="0"/>
              <a:pathLst>
                <a:path w="2984501" h="5080001">
                  <a:moveTo>
                    <a:pt x="0" y="0"/>
                  </a:moveTo>
                  <a:lnTo>
                    <a:pt x="1524000" y="0"/>
                  </a:lnTo>
                  <a:lnTo>
                    <a:pt x="2984500" y="2540000"/>
                  </a:lnTo>
                  <a:lnTo>
                    <a:pt x="1524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chemeClr val="accent1"/>
            </a:solidFill>
            <a:ln/>
          </p:spPr>
          <p:txBody>
            <a:bodyPr lIns="72000" tIns="72000" rIns="72000" bIns="72000"/>
            <a:lstStyle/>
            <a:p>
              <a:pPr defTabSz="742193" eaLnBrk="1" hangingPunct="1">
                <a:buClr>
                  <a:schemeClr val="tx2"/>
                </a:buClr>
                <a:buSzPct val="100000"/>
                <a:defRPr/>
              </a:pPr>
              <a:endParaRPr lang="ru-RU" sz="1326" dirty="0">
                <a:latin typeface="Arial" charset="0"/>
                <a:ea typeface="+mn-ea"/>
              </a:endParaRPr>
            </a:p>
          </p:txBody>
        </p:sp>
      </p:grpSp>
      <p:grpSp>
        <p:nvGrpSpPr>
          <p:cNvPr id="70" name="Flow" hidden="1"/>
          <p:cNvGrpSpPr>
            <a:grpSpLocks/>
          </p:cNvGrpSpPr>
          <p:nvPr>
            <p:custDataLst>
              <p:tags r:id="rId10"/>
            </p:custDataLst>
          </p:nvPr>
        </p:nvGrpSpPr>
        <p:grpSpPr bwMode="gray">
          <a:xfrm>
            <a:off x="2153735" y="3538594"/>
            <a:ext cx="2023317" cy="932973"/>
            <a:chOff x="5905500" y="3124200"/>
            <a:chExt cx="1828800" cy="914400"/>
          </a:xfrm>
          <a:solidFill>
            <a:schemeClr val="accent1"/>
          </a:solidFill>
        </p:grpSpPr>
        <p:sp>
          <p:nvSpPr>
            <p:cNvPr id="71" name="Freeform 78"/>
            <p:cNvSpPr/>
            <p:nvPr/>
          </p:nvSpPr>
          <p:spPr bwMode="gray">
            <a:xfrm>
              <a:off x="5905500" y="3124200"/>
              <a:ext cx="1828800" cy="914400"/>
            </a:xfrm>
            <a:custGeom>
              <a:avLst/>
              <a:gdLst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8800" h="914400">
                  <a:moveTo>
                    <a:pt x="0" y="0"/>
                  </a:moveTo>
                  <a:lnTo>
                    <a:pt x="1664208" y="0"/>
                  </a:lnTo>
                  <a:lnTo>
                    <a:pt x="1828800" y="457200"/>
                  </a:lnTo>
                  <a:lnTo>
                    <a:pt x="1664208" y="914400"/>
                  </a:lnTo>
                  <a:lnTo>
                    <a:pt x="0" y="914400"/>
                  </a:lnTo>
                  <a:lnTo>
                    <a:pt x="0" y="457200"/>
                  </a:lnTo>
                  <a:close/>
                </a:path>
              </a:pathLst>
            </a:cu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26" dirty="0">
                <a:solidFill>
                  <a:schemeClr val="tx1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 bwMode="gray">
            <a:xfrm>
              <a:off x="5969000" y="3187700"/>
              <a:ext cx="1524000" cy="793750"/>
            </a:xfrm>
            <a:prstGeom prst="rect">
              <a:avLst/>
            </a:prstGeom>
          </p:spPr>
          <p:txBody>
            <a:bodyPr lIns="0" tIns="0" rIns="0" bIns="0" anchor="ctr"/>
            <a:lstStyle>
              <a:defPPr>
                <a:defRPr lang="en-US"/>
              </a:defPPr>
              <a:lvl1pPr marL="0" lvl="0" indent="0" defTabSz="895350" eaLnBrk="1" latinLnBrk="0" hangingPunct="1">
                <a:buClr>
                  <a:schemeClr val="tx2"/>
                </a:buClr>
                <a:buSzPct val="100000"/>
                <a:defRPr sz="1400" baseline="0">
                  <a:latin typeface="+mn-lt"/>
                </a:defRPr>
              </a:lvl1pPr>
              <a:lvl2pPr marL="193675" lvl="1" indent="-192088" defTabSz="895350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400" baseline="0">
                  <a:latin typeface="+mn-lt"/>
                </a:defRPr>
              </a:lvl2pPr>
              <a:lvl3pPr marL="457200" lvl="2" indent="-261938" defTabSz="895350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400" baseline="0">
                  <a:latin typeface="+mn-lt"/>
                </a:defRPr>
              </a:lvl3pPr>
              <a:lvl4pPr marL="614363" lvl="3" indent="-155575" defTabSz="895350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400" baseline="0">
                  <a:latin typeface="+mn-lt"/>
                </a:defRPr>
              </a:lvl4pPr>
              <a:lvl5pPr marL="749808" lvl="4" indent="-130175" defTabSz="895350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400" baseline="0">
                  <a:latin typeface="+mn-lt"/>
                </a:defRPr>
              </a:lvl5pPr>
              <a:lvl6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defRPr/>
              </a:pPr>
              <a:r>
                <a:rPr lang="en-US" sz="1160" b="1" dirty="0">
                  <a:solidFill>
                    <a:schemeClr val="tx2"/>
                  </a:solidFill>
                  <a:ea typeface="+mn-ea"/>
                </a:rPr>
                <a:t>Text</a:t>
              </a:r>
            </a:p>
          </p:txBody>
        </p:sp>
      </p:grpSp>
      <p:grpSp>
        <p:nvGrpSpPr>
          <p:cNvPr id="73" name="SplitFlow" hidden="1"/>
          <p:cNvGrpSpPr/>
          <p:nvPr>
            <p:custDataLst>
              <p:tags r:id="rId11"/>
            </p:custDataLst>
          </p:nvPr>
        </p:nvGrpSpPr>
        <p:grpSpPr bwMode="gray">
          <a:xfrm>
            <a:off x="4370446" y="3538594"/>
            <a:ext cx="2022087" cy="932973"/>
            <a:chOff x="114300" y="1270000"/>
            <a:chExt cx="1828800" cy="914400"/>
          </a:xfrm>
          <a:solidFill>
            <a:schemeClr val="accent1"/>
          </a:solidFill>
        </p:grpSpPr>
        <p:sp>
          <p:nvSpPr>
            <p:cNvPr id="74" name="Freeform 81"/>
            <p:cNvSpPr/>
            <p:nvPr/>
          </p:nvSpPr>
          <p:spPr bwMode="gray">
            <a:xfrm>
              <a:off x="114300" y="1270000"/>
              <a:ext cx="1828800" cy="457200"/>
            </a:xfrm>
            <a:custGeom>
              <a:avLst/>
              <a:gdLst>
                <a:gd name="connsiteX0" fmla="*/ 1664208 w 1828800"/>
                <a:gd name="connsiteY0" fmla="*/ 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1828800 w 1828800"/>
                <a:gd name="connsiteY0" fmla="*/ 45720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0 w 1828800"/>
                <a:gd name="connsiteY0" fmla="*/ 45720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0 w 1828800"/>
                <a:gd name="connsiteY0" fmla="*/ 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457200">
                  <a:moveTo>
                    <a:pt x="0" y="0"/>
                  </a:moveTo>
                  <a:lnTo>
                    <a:pt x="1664208" y="0"/>
                  </a:lnTo>
                  <a:lnTo>
                    <a:pt x="1828800" y="457200"/>
                  </a:lnTo>
                  <a:lnTo>
                    <a:pt x="0" y="457200"/>
                  </a:lnTo>
                  <a:close/>
                </a:path>
              </a:pathLst>
            </a:custGeom>
            <a:grpFill/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e-DE" sz="1326" b="1" dirty="0">
                <a:solidFill>
                  <a:schemeClr val="tx1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 bwMode="gray">
            <a:xfrm>
              <a:off x="177800" y="1327150"/>
              <a:ext cx="1524000" cy="342900"/>
            </a:xfrm>
            <a:prstGeom prst="rect">
              <a:avLst/>
            </a:prstGeom>
          </p:spPr>
          <p:txBody>
            <a:bodyPr lIns="0" tIns="0" rIns="0" bIns="0" anchor="ctr"/>
            <a:lstStyle>
              <a:defPPr>
                <a:defRPr lang="en-US"/>
              </a:defPPr>
              <a:lvl1pPr marL="0" lvl="0" indent="0" defTabSz="895350" eaLnBrk="1" latinLnBrk="0" hangingPunct="1">
                <a:buClr>
                  <a:schemeClr val="tx2"/>
                </a:buClr>
                <a:buSzPct val="100000"/>
                <a:defRPr sz="1400" baseline="0">
                  <a:latin typeface="+mn-lt"/>
                </a:defRPr>
              </a:lvl1pPr>
              <a:lvl2pPr marL="193675" lvl="1" indent="-192088" defTabSz="895350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400" baseline="0">
                  <a:latin typeface="+mn-lt"/>
                </a:defRPr>
              </a:lvl2pPr>
              <a:lvl3pPr marL="457200" lvl="2" indent="-261938" defTabSz="895350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400" baseline="0">
                  <a:latin typeface="+mn-lt"/>
                </a:defRPr>
              </a:lvl3pPr>
              <a:lvl4pPr marL="614363" lvl="3" indent="-155575" defTabSz="895350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400" baseline="0">
                  <a:latin typeface="+mn-lt"/>
                </a:defRPr>
              </a:lvl4pPr>
              <a:lvl5pPr marL="749808" lvl="4" indent="-130175" defTabSz="895350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400" baseline="0">
                  <a:latin typeface="+mn-lt"/>
                </a:defRPr>
              </a:lvl5pPr>
              <a:lvl6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defRPr/>
              </a:pPr>
              <a:r>
                <a:rPr lang="en-US" sz="1160" b="1" dirty="0">
                  <a:solidFill>
                    <a:schemeClr val="tx2"/>
                  </a:solidFill>
                  <a:ea typeface="+mn-ea"/>
                </a:rPr>
                <a:t>Text</a:t>
              </a:r>
            </a:p>
          </p:txBody>
        </p:sp>
        <p:sp>
          <p:nvSpPr>
            <p:cNvPr id="76" name="Freeform 83"/>
            <p:cNvSpPr/>
            <p:nvPr/>
          </p:nvSpPr>
          <p:spPr bwMode="gray">
            <a:xfrm>
              <a:off x="114300" y="1727200"/>
              <a:ext cx="1828800" cy="457200"/>
            </a:xfrm>
            <a:custGeom>
              <a:avLst/>
              <a:gdLst>
                <a:gd name="connsiteX0" fmla="*/ 1664208 w 1828800"/>
                <a:gd name="connsiteY0" fmla="*/ 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1828800 w 1828800"/>
                <a:gd name="connsiteY0" fmla="*/ 45720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0 w 1828800"/>
                <a:gd name="connsiteY0" fmla="*/ 45720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0 w 1828800"/>
                <a:gd name="connsiteY0" fmla="*/ 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1676400 w 1828800"/>
                <a:gd name="connsiteY0" fmla="*/ 30480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1676400 w 1828800"/>
                <a:gd name="connsiteY0" fmla="*/ 0 h 457200"/>
                <a:gd name="connsiteX1" fmla="*/ 1511808 w 1828800"/>
                <a:gd name="connsiteY1" fmla="*/ 457200 h 457200"/>
                <a:gd name="connsiteX2" fmla="*/ 1828800 w 1828800"/>
                <a:gd name="connsiteY2" fmla="*/ 152400 h 457200"/>
                <a:gd name="connsiteX3" fmla="*/ 0 w 1828800"/>
                <a:gd name="connsiteY3" fmla="*/ 152400 h 457200"/>
                <a:gd name="connsiteX0" fmla="*/ 1828800 w 1828800"/>
                <a:gd name="connsiteY0" fmla="*/ 0 h 457200"/>
                <a:gd name="connsiteX1" fmla="*/ 1664208 w 1828800"/>
                <a:gd name="connsiteY1" fmla="*/ 457200 h 457200"/>
                <a:gd name="connsiteX2" fmla="*/ 0 w 1828800"/>
                <a:gd name="connsiteY2" fmla="*/ 457200 h 457200"/>
                <a:gd name="connsiteX3" fmla="*/ 152400 w 1828800"/>
                <a:gd name="connsiteY3" fmla="*/ 152400 h 457200"/>
                <a:gd name="connsiteX0" fmla="*/ 1828800 w 1828800"/>
                <a:gd name="connsiteY0" fmla="*/ 0 h 457200"/>
                <a:gd name="connsiteX1" fmla="*/ 1664208 w 1828800"/>
                <a:gd name="connsiteY1" fmla="*/ 457200 h 457200"/>
                <a:gd name="connsiteX2" fmla="*/ 0 w 1828800"/>
                <a:gd name="connsiteY2" fmla="*/ 457200 h 457200"/>
                <a:gd name="connsiteX3" fmla="*/ 0 w 1828800"/>
                <a:gd name="connsiteY3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457200">
                  <a:moveTo>
                    <a:pt x="1828800" y="0"/>
                  </a:moveTo>
                  <a:lnTo>
                    <a:pt x="1664208" y="457200"/>
                  </a:lnTo>
                  <a:lnTo>
                    <a:pt x="0" y="457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e-DE" sz="1326" b="1" dirty="0">
                <a:solidFill>
                  <a:schemeClr val="tx1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 bwMode="gray">
            <a:xfrm>
              <a:off x="177800" y="1784350"/>
              <a:ext cx="1524000" cy="342900"/>
            </a:xfrm>
            <a:prstGeom prst="rect">
              <a:avLst/>
            </a:prstGeom>
          </p:spPr>
          <p:txBody>
            <a:bodyPr lIns="0" tIns="0" rIns="0" bIns="0" anchor="ctr"/>
            <a:lstStyle>
              <a:defPPr>
                <a:defRPr lang="en-US"/>
              </a:defPPr>
              <a:lvl1pPr marL="0" lvl="0" indent="0" defTabSz="895350" eaLnBrk="1" latinLnBrk="0" hangingPunct="1">
                <a:buClr>
                  <a:schemeClr val="tx2"/>
                </a:buClr>
                <a:buSzPct val="100000"/>
                <a:defRPr sz="1400" baseline="0">
                  <a:latin typeface="+mn-lt"/>
                </a:defRPr>
              </a:lvl1pPr>
              <a:lvl2pPr marL="193675" lvl="1" indent="-192088" defTabSz="895350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400" baseline="0">
                  <a:latin typeface="+mn-lt"/>
                </a:defRPr>
              </a:lvl2pPr>
              <a:lvl3pPr marL="457200" lvl="2" indent="-261938" defTabSz="895350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400" baseline="0">
                  <a:latin typeface="+mn-lt"/>
                </a:defRPr>
              </a:lvl3pPr>
              <a:lvl4pPr marL="614363" lvl="3" indent="-155575" defTabSz="895350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400" baseline="0">
                  <a:latin typeface="+mn-lt"/>
                </a:defRPr>
              </a:lvl4pPr>
              <a:lvl5pPr marL="749808" lvl="4" indent="-130175" defTabSz="895350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400" baseline="0">
                  <a:latin typeface="+mn-lt"/>
                </a:defRPr>
              </a:lvl5pPr>
              <a:lvl6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defRPr/>
              </a:pPr>
              <a:r>
                <a:rPr lang="en-US" sz="1160" b="1" dirty="0">
                  <a:solidFill>
                    <a:schemeClr val="tx2"/>
                  </a:solidFill>
                  <a:ea typeface="+mn-ea"/>
                </a:rPr>
                <a:t>Text</a:t>
              </a:r>
            </a:p>
          </p:txBody>
        </p:sp>
      </p:grpSp>
      <p:sp>
        <p:nvSpPr>
          <p:cNvPr id="78" name="Slide Number"/>
          <p:cNvSpPr txBox="1">
            <a:spLocks/>
          </p:cNvSpPr>
          <p:nvPr userDrawn="1"/>
        </p:nvSpPr>
        <p:spPr bwMode="auto">
          <a:xfrm>
            <a:off x="9577520" y="6653472"/>
            <a:ext cx="100990" cy="100027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BB1B4628-2EC3-4A11-90E4-A53895DFBF0C}" type="slidenum">
              <a:rPr lang="ru-RU" altLang="x-none" sz="650" smtClean="0">
                <a:solidFill>
                  <a:srgbClr val="808080"/>
                </a:solidFill>
                <a:latin typeface="Segoe UI Light" panose="020B0502040204020203" pitchFamily="34" charset="0"/>
              </a:rPr>
              <a:pPr eaLnBrk="1" hangingPunct="1">
                <a:defRPr/>
              </a:pPr>
              <a:t>‹#›</a:t>
            </a:fld>
            <a:endParaRPr lang="ru-RU" altLang="x-none" sz="650" dirty="0">
              <a:solidFill>
                <a:srgbClr val="808080"/>
              </a:solidFill>
              <a:latin typeface="Segoe UI Light" panose="020B0502040204020203" pitchFamily="34" charset="0"/>
            </a:endParaRPr>
          </a:p>
        </p:txBody>
      </p:sp>
      <p:graphicFrame>
        <p:nvGraphicFramePr>
          <p:cNvPr id="79" name="Object 3" hidden="1"/>
          <p:cNvGraphicFramePr>
            <a:graphicFrameLocks noChangeAspect="1"/>
          </p:cNvGraphicFramePr>
          <p:nvPr userDrawn="1">
            <p:custDataLst>
              <p:tags r:id="rId12"/>
            </p:custDataLst>
          </p:nvPr>
        </p:nvGraphicFramePr>
        <p:xfrm>
          <a:off x="1721" y="2118"/>
          <a:ext cx="1719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think-cell Slide" r:id="rId43" imgW="0" imgH="0" progId="TCLayout.ActiveDocument.1">
                  <p:embed/>
                </p:oleObj>
              </mc:Choice>
              <mc:Fallback>
                <p:oleObj name="think-cell Slide" r:id="rId43" imgW="0" imgH="0" progId="TCLayout.ActiveDocument.1">
                  <p:embed/>
                  <p:pic>
                    <p:nvPicPr>
                      <p:cNvPr id="79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2118"/>
                        <a:ext cx="1719" cy="21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Rectangle 2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175419" cy="16298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endParaRPr lang="en-US" sz="1575" dirty="0">
              <a:solidFill>
                <a:schemeClr val="tx1"/>
              </a:solidFill>
              <a:latin typeface="Segoe UI Black" panose="020B0A02040204020203" pitchFamily="34" charset="0"/>
              <a:cs typeface="+mj-cs"/>
              <a:sym typeface="Segoe UI Black" panose="020B0A02040204020203" pitchFamily="34" charset="0"/>
            </a:endParaRPr>
          </a:p>
        </p:txBody>
      </p:sp>
      <p:sp>
        <p:nvSpPr>
          <p:cNvPr id="81" name="Slide Number"/>
          <p:cNvSpPr txBox="1">
            <a:spLocks/>
          </p:cNvSpPr>
          <p:nvPr userDrawn="1"/>
        </p:nvSpPr>
        <p:spPr bwMode="auto">
          <a:xfrm>
            <a:off x="9577520" y="6653472"/>
            <a:ext cx="100990" cy="100027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BF3E8C92-D038-4A4C-8203-E3C1245C17BD}" type="slidenum">
              <a:rPr lang="ru-RU" altLang="x-none" sz="650" smtClean="0">
                <a:solidFill>
                  <a:srgbClr val="808080"/>
                </a:solidFill>
                <a:latin typeface="Segoe UI Light" panose="020B0502040204020203" pitchFamily="34" charset="0"/>
              </a:rPr>
              <a:pPr eaLnBrk="1" hangingPunct="1">
                <a:defRPr/>
              </a:pPr>
              <a:t>‹#›</a:t>
            </a:fld>
            <a:endParaRPr lang="ru-RU" altLang="x-none" sz="650" dirty="0">
              <a:solidFill>
                <a:srgbClr val="808080"/>
              </a:solidFill>
              <a:latin typeface="Segoe UI Light" panose="020B0502040204020203" pitchFamily="34" charset="0"/>
            </a:endParaRPr>
          </a:p>
        </p:txBody>
      </p:sp>
      <p:sp>
        <p:nvSpPr>
          <p:cNvPr id="82" name="doc id" hidden="1"/>
          <p:cNvSpPr>
            <a:spLocks noChangeArrowheads="1"/>
          </p:cNvSpPr>
          <p:nvPr userDrawn="1"/>
        </p:nvSpPr>
        <p:spPr bwMode="auto">
          <a:xfrm>
            <a:off x="8934319" y="50801"/>
            <a:ext cx="725752" cy="12488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/>
          <a:lstStyle/>
          <a:p>
            <a:pPr algn="r" defTabSz="742193" eaLnBrk="1" hangingPunct="1">
              <a:defRPr/>
            </a:pPr>
            <a:endParaRPr lang="ru-RU" sz="663" dirty="0">
              <a:solidFill>
                <a:srgbClr val="808080"/>
              </a:solidFill>
              <a:latin typeface="+mn-lt"/>
              <a:ea typeface="+mn-ea"/>
            </a:endParaRPr>
          </a:p>
        </p:txBody>
      </p:sp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auto">
          <a:xfrm>
            <a:off x="189524" y="190011"/>
            <a:ext cx="9526956" cy="29832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388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8F60-529D-4986-BA49-81796303C6F1}" type="datetime1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667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39CA-8AB5-44B1-A977-3CC2F4EC587F}" type="datetime1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49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C68FD-B8A4-4F86-9212-BAE1F350365F}" type="datetime1">
              <a:rPr lang="ru-RU" smtClean="0"/>
              <a:t>03.05.2023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39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78B8-1FE0-4C4B-998E-700EEA623355}" type="datetime1">
              <a:rPr lang="ru-RU" smtClean="0"/>
              <a:t>03.05.2023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27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E242-5C00-4D1C-A1C8-035DB6D42984}" type="datetime1">
              <a:rPr lang="ru-RU" smtClean="0"/>
              <a:t>03.05.2023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6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1564-76CE-4B79-A392-DCCF141573E7}" type="datetime1">
              <a:rPr lang="ru-RU" smtClean="0"/>
              <a:t>03.05.2023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035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DAC33-03F5-461F-827C-B131066A4F9B}" type="datetime1">
              <a:rPr lang="ru-RU" smtClean="0"/>
              <a:t>03.05.2023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47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367D-9E32-4818-B9C8-87D543B35672}" type="datetime1">
              <a:rPr lang="ru-RU" smtClean="0"/>
              <a:t>03.05.2023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49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33B61-3AB8-425F-839F-4E8206E8F983}" type="datetime1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182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0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297834" y="2753776"/>
            <a:ext cx="9161063" cy="129266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>
            <a:spAutoFit/>
          </a:bodyPr>
          <a:lstStyle>
            <a:lvl1pPr algn="l" defTabSz="68512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6508" algn="l"/>
              </a:tabLst>
              <a:defRPr sz="1454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2pPr>
            <a:lvl3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3pPr>
            <a:lvl4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4pPr>
            <a:lvl5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5pPr>
            <a:lvl6pPr marL="34984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6pPr>
            <a:lvl7pPr marL="69969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7pPr>
            <a:lvl8pPr marL="104954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8pPr>
            <a:lvl9pPr marL="139939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sz="2800" b="1" ker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предлагаемых подходах при разработке проекта нового Налогового кодекса в части налоговой политики</a:t>
            </a:r>
            <a:endParaRPr lang="ru-RU" sz="2800" i="1" kern="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0" y="6480397"/>
            <a:ext cx="9906000" cy="2251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00000"/>
              <a:defRPr sz="14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675" indent="-19208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solidFill>
                  <a:schemeClr val="tx1"/>
                </a:solidFill>
                <a:latin typeface="+mn-lt"/>
              </a:defRPr>
            </a:lvl2pPr>
            <a:lvl3pPr marL="457200" indent="-26193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solidFill>
                  <a:schemeClr val="tx1"/>
                </a:solidFill>
                <a:latin typeface="+mn-lt"/>
              </a:defRPr>
            </a:lvl3pPr>
            <a:lvl4pPr marL="614363" indent="-1555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ru-RU" sz="1463" kern="0" dirty="0">
                <a:latin typeface="Arial" panose="020B0604020202020204" pitchFamily="34" charset="0"/>
                <a:cs typeface="Arial" panose="020B0604020202020204" pitchFamily="34" charset="0"/>
              </a:rPr>
              <a:t>2023 г.</a:t>
            </a:r>
          </a:p>
        </p:txBody>
      </p:sp>
      <p:sp>
        <p:nvSpPr>
          <p:cNvPr id="6" name="Subtitle 1"/>
          <p:cNvSpPr txBox="1">
            <a:spLocks/>
          </p:cNvSpPr>
          <p:nvPr/>
        </p:nvSpPr>
        <p:spPr>
          <a:xfrm>
            <a:off x="-45837" y="450622"/>
            <a:ext cx="9906000" cy="3000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00000"/>
              <a:defRPr sz="14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675" indent="-19208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solidFill>
                  <a:schemeClr val="tx1"/>
                </a:solidFill>
                <a:latin typeface="+mn-lt"/>
              </a:defRPr>
            </a:lvl2pPr>
            <a:lvl3pPr marL="457200" indent="-26193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solidFill>
                  <a:schemeClr val="tx1"/>
                </a:solidFill>
                <a:latin typeface="+mn-lt"/>
              </a:defRPr>
            </a:lvl3pPr>
            <a:lvl4pPr marL="614363" indent="-1555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ru-RU" sz="1950" kern="0" dirty="0">
                <a:latin typeface="Arial" panose="020B0604020202020204" pitchFamily="34" charset="0"/>
                <a:cs typeface="Arial" panose="020B0604020202020204" pitchFamily="34" charset="0"/>
              </a:rPr>
              <a:t>МИНИСТЕРСТВО НАЦИОНАЛЬНОЙ ЭКОНОМИКИ РК</a:t>
            </a:r>
          </a:p>
        </p:txBody>
      </p:sp>
      <p:pic>
        <p:nvPicPr>
          <p:cNvPr id="7" name="Picture 744" descr="ÐÐ°ÑÑÐ¸Ð½ÐºÐ¸ Ð¿Ð¾ Ð·Ð°Ð¿ÑÐ¾ÑÑ Ð³ÐµÑÐ± ÐºÐ°Ð·Ð°ÑÑÑÐ°Ð½Ð° png">
            <a:extLst>
              <a:ext uri="{FF2B5EF4-FFF2-40B4-BE49-F238E27FC236}">
                <a16:creationId xmlns:a16="http://schemas.microsoft.com/office/drawing/2014/main" id="{D797B556-91EA-49B2-B8B6-22215D274621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5476" y="837788"/>
            <a:ext cx="925781" cy="97649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6866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9</a:t>
            </a:fld>
            <a:endParaRPr lang="ru-RU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28C6EF65-BF0E-4F2B-815C-A758B4059766}"/>
              </a:ext>
            </a:extLst>
          </p:cNvPr>
          <p:cNvSpPr txBox="1">
            <a:spLocks/>
          </p:cNvSpPr>
          <p:nvPr/>
        </p:nvSpPr>
        <p:spPr bwMode="gray">
          <a:xfrm>
            <a:off x="107950" y="98425"/>
            <a:ext cx="97980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l" defTabSz="68512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6508" algn="l"/>
              </a:tabLst>
              <a:defRPr sz="1454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2pPr>
            <a:lvl3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3pPr>
            <a:lvl4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4pPr>
            <a:lvl5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5pPr>
            <a:lvl6pPr marL="34984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6pPr>
            <a:lvl7pPr marL="69969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7pPr>
            <a:lvl8pPr marL="104954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8pPr>
            <a:lvl9pPr marL="139939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58775">
              <a:defRPr/>
            </a:pPr>
            <a:r>
              <a:rPr lang="ru-RU" sz="2000" b="1" kern="0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НАЛОГООБЛОЖЕНИЕ ПРЕДМЕТОВ РОСКОШИ</a:t>
            </a:r>
            <a:endParaRPr lang="ru-RU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82"/>
          <p:cNvGrpSpPr>
            <a:grpSpLocks/>
          </p:cNvGrpSpPr>
          <p:nvPr/>
        </p:nvGrpSpPr>
        <p:grpSpPr bwMode="auto">
          <a:xfrm>
            <a:off x="238796" y="935478"/>
            <a:ext cx="4063329" cy="260071"/>
            <a:chOff x="124826" y="626481"/>
            <a:chExt cx="4062525" cy="261639"/>
          </a:xfrm>
        </p:grpSpPr>
        <p:cxnSp>
          <p:nvCxnSpPr>
            <p:cNvPr id="6" name="AutoShape 249"/>
            <p:cNvCxnSpPr>
              <a:cxnSpLocks noChangeShapeType="1"/>
            </p:cNvCxnSpPr>
            <p:nvPr/>
          </p:nvCxnSpPr>
          <p:spPr bwMode="gray">
            <a:xfrm>
              <a:off x="124826" y="888120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TextBox 89"/>
            <p:cNvSpPr txBox="1">
              <a:spLocks/>
            </p:cNvSpPr>
            <p:nvPr/>
          </p:nvSpPr>
          <p:spPr bwMode="gray">
            <a:xfrm>
              <a:off x="174945" y="626481"/>
              <a:ext cx="4012406" cy="2616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ПРЕДЛОЖЕНИЕ</a:t>
              </a:r>
            </a:p>
          </p:txBody>
        </p:sp>
      </p:grpSp>
      <p:grpSp>
        <p:nvGrpSpPr>
          <p:cNvPr id="8" name="Group 92"/>
          <p:cNvGrpSpPr>
            <a:grpSpLocks/>
          </p:cNvGrpSpPr>
          <p:nvPr/>
        </p:nvGrpSpPr>
        <p:grpSpPr bwMode="auto">
          <a:xfrm>
            <a:off x="5353253" y="922348"/>
            <a:ext cx="4025181" cy="275720"/>
            <a:chOff x="4674658" y="604409"/>
            <a:chExt cx="4025514" cy="276045"/>
          </a:xfrm>
        </p:grpSpPr>
        <p:sp>
          <p:nvSpPr>
            <p:cNvPr id="9" name="TextBox 94"/>
            <p:cNvSpPr txBox="1">
              <a:spLocks/>
            </p:cNvSpPr>
            <p:nvPr/>
          </p:nvSpPr>
          <p:spPr bwMode="gray">
            <a:xfrm>
              <a:off x="4674658" y="604409"/>
              <a:ext cx="3997655" cy="260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ОБОСНОВАНИЕ</a:t>
              </a:r>
            </a:p>
          </p:txBody>
        </p:sp>
        <p:cxnSp>
          <p:nvCxnSpPr>
            <p:cNvPr id="10" name="AutoShape 249"/>
            <p:cNvCxnSpPr>
              <a:cxnSpLocks noChangeShapeType="1"/>
            </p:cNvCxnSpPr>
            <p:nvPr/>
          </p:nvCxnSpPr>
          <p:spPr bwMode="gray">
            <a:xfrm>
              <a:off x="4702517" y="880454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1" name="Прямоугольник 10"/>
          <p:cNvSpPr/>
          <p:nvPr/>
        </p:nvSpPr>
        <p:spPr>
          <a:xfrm>
            <a:off x="-7499" y="1026432"/>
            <a:ext cx="4957516" cy="5801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Увеличение ставок налога на транспортные средства на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яхты, частные самолеты </a:t>
            </a: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1100" dirty="0" smtClean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Повышенное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налогообложение автомобилей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со стоимостью свыше 50 млн. тенге</a:t>
            </a: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Повышенное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налогообложение при наличии у физического лица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более 3 квартир (домов), земельных участков 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(в увязке с площадью имущества и участков</a:t>
            </a:r>
            <a:r>
              <a:rPr 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)</a:t>
            </a: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Дополнительный акциз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на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дорогостоящие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алкогольную и табачную продукцию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defRPr/>
            </a:pPr>
            <a:endParaRPr lang="ru-RU" sz="1600" b="1" i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3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27402" y="1326733"/>
            <a:ext cx="4849026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Яхты, частные самолеты имеются </a:t>
            </a:r>
            <a:b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ограниченного круга лиц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490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яхт в собственности у ФЛ,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176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у ЮЛ; </a:t>
            </a:r>
            <a:b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248 самолетов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в собственности у ФЛ,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665 –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ЮЛ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ru-RU" sz="11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международной практике широко применяется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повышенное налогообложение дорогих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автомобилей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состоятельные граждане имеют по несколько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объектов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kk-KZ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Стоимость некоторых алкогольных продуктов за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единицу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доходит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5-6 млн. тенге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этом доля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акциза в ней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незначительная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(300-700 тенге)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3">
            <a:extLst>
              <a:ext uri="{FF2B5EF4-FFF2-40B4-BE49-F238E27FC236}">
                <a16:creationId xmlns:a16="http://schemas.microsoft.com/office/drawing/2014/main" id="{FE4EC492-63A9-4CE7-9E29-448E0ACBBD10}"/>
              </a:ext>
            </a:extLst>
          </p:cNvPr>
          <p:cNvCxnSpPr>
            <a:cxnSpLocks/>
          </p:cNvCxnSpPr>
          <p:nvPr/>
        </p:nvCxnSpPr>
        <p:spPr>
          <a:xfrm flipV="1">
            <a:off x="4950017" y="990661"/>
            <a:ext cx="2983" cy="5730816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4"/>
          <p:cNvCxnSpPr>
            <a:cxnSpLocks/>
          </p:cNvCxnSpPr>
          <p:nvPr/>
        </p:nvCxnSpPr>
        <p:spPr>
          <a:xfrm flipV="1">
            <a:off x="59415" y="2482788"/>
            <a:ext cx="9614023" cy="750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>
            <a:off x="238796" y="3623296"/>
            <a:ext cx="9537707" cy="1980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4"/>
          <p:cNvCxnSpPr>
            <a:cxnSpLocks/>
          </p:cNvCxnSpPr>
          <p:nvPr/>
        </p:nvCxnSpPr>
        <p:spPr>
          <a:xfrm>
            <a:off x="107950" y="5225363"/>
            <a:ext cx="9486899" cy="3960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823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10</a:t>
            </a:fld>
            <a:endParaRPr lang="ru-RU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28C6EF65-BF0E-4F2B-815C-A758B4059766}"/>
              </a:ext>
            </a:extLst>
          </p:cNvPr>
          <p:cNvSpPr txBox="1">
            <a:spLocks/>
          </p:cNvSpPr>
          <p:nvPr/>
        </p:nvSpPr>
        <p:spPr bwMode="gray">
          <a:xfrm>
            <a:off x="107950" y="98425"/>
            <a:ext cx="97980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l" defTabSz="68512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6508" algn="l"/>
              </a:tabLst>
              <a:defRPr sz="1454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2pPr>
            <a:lvl3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3pPr>
            <a:lvl4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4pPr>
            <a:lvl5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5pPr>
            <a:lvl6pPr marL="34984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6pPr>
            <a:lvl7pPr marL="69969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7pPr>
            <a:lvl8pPr marL="104954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8pPr>
            <a:lvl9pPr marL="139939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58775">
              <a:defRPr/>
            </a:pPr>
            <a:r>
              <a:rPr lang="kk-KZ" sz="2000" b="1" kern="0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ДОПОЛНИТЕЛЬНЫЕ ВОПРОСЫ, КОТОРЫЕ НАХОДЯТСЯ В РАБОТЕ</a:t>
            </a:r>
            <a:endParaRPr lang="ru-RU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7950" y="1026432"/>
            <a:ext cx="940891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marR="31115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эффективности </a:t>
            </a:r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налоговых </a:t>
            </a: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льгот</a:t>
            </a:r>
          </a:p>
          <a:p>
            <a:pPr marL="360000" marR="31115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Пересмотр налогообложения </a:t>
            </a: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физических лиц</a:t>
            </a:r>
          </a:p>
          <a:p>
            <a:pPr marL="360000" marR="31115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Полноценная </a:t>
            </a: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вычетов по ИПН</a:t>
            </a:r>
          </a:p>
          <a:p>
            <a:pPr marL="360000" marR="31115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Гармонизация ставок </a:t>
            </a: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акцизов на сигареты </a:t>
            </a: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ЕАЭС</a:t>
            </a:r>
          </a:p>
          <a:p>
            <a:pPr marL="360000" marR="31115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ru-RU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Снижение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налоговой нагрузки для малорентабельных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новых проектов по добыче твердых полезных ископаемых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обмен на создание рабочих мест, строительство перерабатывающих мощностей, выполнение соцобязательств месторождений</a:t>
            </a:r>
            <a:endParaRPr lang="kk-KZ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097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244474" y="255588"/>
            <a:ext cx="981392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122">
              <a:tabLst>
                <a:tab pos="206508" algn="l"/>
              </a:tabLst>
              <a:defRPr/>
            </a:pP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ПОСЛАНИЕ ГЛАВЫ ГОСУДАРСТВА НАРОДУ КАЗАХСТАНА </a:t>
            </a:r>
            <a:endParaRPr lang="x-none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21">
            <a:extLst>
              <a:ext uri="{FF2B5EF4-FFF2-40B4-BE49-F238E27FC236}">
                <a16:creationId xmlns:a16="http://schemas.microsoft.com/office/drawing/2014/main" id="{6498170D-9458-40BB-8F18-1CF7502FD17D}"/>
              </a:ext>
            </a:extLst>
          </p:cNvPr>
          <p:cNvGrpSpPr/>
          <p:nvPr/>
        </p:nvGrpSpPr>
        <p:grpSpPr>
          <a:xfrm>
            <a:off x="2382719" y="1147637"/>
            <a:ext cx="559362" cy="596002"/>
            <a:chOff x="-17517" y="2382851"/>
            <a:chExt cx="592080" cy="596002"/>
          </a:xfrm>
        </p:grpSpPr>
        <p:sp>
          <p:nvSpPr>
            <p:cNvPr id="7" name="Oval 118">
              <a:extLst>
                <a:ext uri="{FF2B5EF4-FFF2-40B4-BE49-F238E27FC236}">
                  <a16:creationId xmlns:a16="http://schemas.microsoft.com/office/drawing/2014/main" id="{18FD470E-0CD3-4D72-BD47-905EC0A4E48B}"/>
                </a:ext>
              </a:extLst>
            </p:cNvPr>
            <p:cNvSpPr/>
            <p:nvPr/>
          </p:nvSpPr>
          <p:spPr>
            <a:xfrm>
              <a:off x="-17517" y="2382851"/>
              <a:ext cx="592080" cy="596002"/>
            </a:xfrm>
            <a:prstGeom prst="ellipse">
              <a:avLst/>
            </a:prstGeom>
            <a:solidFill>
              <a:srgbClr val="FFFFFF"/>
            </a:solidFill>
            <a:ln w="28575" cap="flat" cmpd="sng" algn="ctr">
              <a:solidFill>
                <a:srgbClr val="F9C61B"/>
              </a:solidFill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Tx/>
                <a:buFontTx/>
                <a:buNone/>
                <a:tabLst/>
                <a:defRPr/>
              </a:pPr>
              <a:endPara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ＭＳ Ｐゴシック"/>
                <a:cs typeface="+mn-cs"/>
              </a:endParaRPr>
            </a:p>
          </p:txBody>
        </p:sp>
        <p:pic>
          <p:nvPicPr>
            <p:cNvPr id="8" name="Picture 16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3B1009F8-E0A4-438E-9A01-5D4648D45D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522" y="2452039"/>
              <a:ext cx="360000" cy="360000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2FF8706-B89E-4D46-AD8E-12986D4ED8FF}"/>
              </a:ext>
            </a:extLst>
          </p:cNvPr>
          <p:cNvSpPr txBox="1"/>
          <p:nvPr/>
        </p:nvSpPr>
        <p:spPr>
          <a:xfrm>
            <a:off x="3051708" y="969252"/>
            <a:ext cx="6726156" cy="5484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690477" fontAlgn="base">
              <a:spcBef>
                <a:spcPct val="0"/>
              </a:spcBef>
              <a:spcAft>
                <a:spcPct val="0"/>
              </a:spcAft>
              <a:buClr>
                <a:srgbClr val="E7E6E6">
                  <a:lumMod val="75000"/>
                </a:srgbClr>
              </a:buClr>
              <a:defRPr/>
            </a:pPr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ПОСЛАНИЕ ГЛАВЫ ГОСУДАРСТВА НАРОДУ КАЗАХСТАНА </a:t>
            </a:r>
            <a:b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1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сентября 2022 </a:t>
            </a:r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«СПРАВЕДЛИВОЕ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ГОСУДАРСТВО. ЕДИНАЯ НАЦИЯ. БЛАГОПОЛУЧНОЕ </a:t>
            </a:r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ОБЩЕСТВО</a:t>
            </a:r>
            <a:r>
              <a:rPr lang="ru-RU" sz="1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600" b="1" i="1" noProof="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defTabSz="690477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E7E6E6">
                  <a:lumMod val="75000"/>
                </a:srgbClr>
              </a:buClr>
              <a:defRPr/>
            </a:pP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«…</a:t>
            </a:r>
          </a:p>
          <a:p>
            <a:pPr lvl="0" algn="just" defTabSz="690477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E7E6E6">
                  <a:lumMod val="75000"/>
                </a:srgbClr>
              </a:buClr>
              <a:defRPr/>
            </a:pP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Третье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. Устойчивый экономический рост напрямую зависит от 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понятной, предсказуемой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налоговой политики. В целях перезагрузки фискального регулирования в 2023 году будет подготовлен 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новый Налоговый кодекс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. Его наиболее 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проблемный блок – налоговое администрирование 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– должен быть 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полностью обновлен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. Предстоит также обеспечить 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полную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цифровизацию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налогового контроля, исключив любое очное взаимодействие. Еще один приоритет – 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повышение эффективности налогового стимулирования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. Для этого следует перейти к 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дифференцированным налоговым ставкам 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в разных секторах экономики. Нужно внедрить механ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измы снижения или освобождения от корпоративного подоходного налога 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с прибыли, направленной на технологическую 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модернизацию и научные разработки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. Потребуется 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упростить специальные налоговые режимы 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с тем, чтобы минимизировать соблазны для уклонения от уплаты налогов. В новом кодексе следует предусмотреть 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недопущение намеренного дробления 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организаций с целью снижения налоговой нагрузки. Для развития цивилизованной торговли предстоит 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расширить применение розничного налога 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с адекватными ставками и простыми процедурами. В рамках налоговой реформы важно рассмотреть возможность введения так называемого «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налога на роскошь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». Он будет взиматься при приобретении дорогостоящих объектов недвижимости, транспортных средств и не затронет средний 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класс.</a:t>
            </a:r>
          </a:p>
          <a:p>
            <a:pPr lvl="0" algn="r" defTabSz="690477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E7E6E6">
                  <a:lumMod val="75000"/>
                </a:srgbClr>
              </a:buClr>
              <a:defRPr/>
            </a:pP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ru-RU" sz="1200" b="1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kumimoji="0" lang="ru-RU" sz="12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Picture 23" descr="C:\Users\kazbekov_e\Downloads\dsc-8977-24_mediumThumb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91" r="19846" b="6928"/>
          <a:stretch/>
        </p:blipFill>
        <p:spPr bwMode="auto">
          <a:xfrm>
            <a:off x="0" y="1078773"/>
            <a:ext cx="2237970" cy="2159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666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2</a:t>
            </a:fld>
            <a:endParaRPr lang="ru-RU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4921" y="255588"/>
            <a:ext cx="9641080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122">
              <a:tabLst>
                <a:tab pos="206508" algn="l"/>
              </a:tabLst>
              <a:defRPr/>
            </a:pPr>
            <a:r>
              <a:rPr lang="ru-RU" sz="2000" b="1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СРАВНИТЕЛЬНЫЙ АНАЛИЗ ДОХОДОВ К ВВП</a:t>
            </a:r>
            <a:endParaRPr lang="x-none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/>
          </p:nvPr>
        </p:nvGraphicFramePr>
        <p:xfrm>
          <a:off x="264921" y="1147637"/>
          <a:ext cx="8960042" cy="4484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Рисунок 49" descr="kazakhstan_64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188" y="4677263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45" descr="china_64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462" y="4684933"/>
            <a:ext cx="344487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46" descr="uzbekistan_64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962" y="4674190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398" y="4683612"/>
            <a:ext cx="250389" cy="26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Рисунок 51" descr="united_states_of_america_640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6461" y="4677263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Рисунок 48" descr="kyrgyzstan_640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441" y="4681304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5"/>
          <p:cNvPicPr>
            <a:picLocks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345169" y="4732155"/>
            <a:ext cx="229917" cy="174152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4" name="Рисунок 44" descr="lithuania_640 (1)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764" y="4680880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Рисунок 53" descr="australia_640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0170" y="4681303"/>
            <a:ext cx="3460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Рисунок 55" descr="belarus_640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037" y="4686815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Рисунок 59" descr="ukraine_640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653" y="4670654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Рисунок 56" descr="germany_640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4289" y="4652369"/>
            <a:ext cx="3556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Рисунок 54" descr="russia_640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9963" y="4667732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483531" y="6356352"/>
            <a:ext cx="122341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050" kern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*По </a:t>
            </a:r>
            <a:r>
              <a:rPr lang="ru-RU" sz="1050" kern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оценке МВФ</a:t>
            </a:r>
            <a:endParaRPr lang="ru-RU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6963" y="1040798"/>
            <a:ext cx="5928206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216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ru-RU" b="1" kern="0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Доходы консолидированного бюджета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1400" i="1" kern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к ВВП </a:t>
            </a:r>
            <a:r>
              <a:rPr lang="ru-RU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r>
              <a:rPr lang="ru-RU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г*.</a:t>
            </a:r>
            <a:r>
              <a:rPr lang="en-US" sz="2400" i="1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09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5" name="Object 8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think-cell Slide" r:id="rId4" imgW="0" imgH="0" progId="TCLayout.ActiveDocument.1">
                  <p:embed/>
                </p:oleObj>
              </mc:Choice>
              <mc:Fallback>
                <p:oleObj name="think-cell Slide" r:id="rId4" imgW="0" imgH="0" progId="TCLayout.ActiveDocument.1">
                  <p:embed/>
                  <p:pic>
                    <p:nvPicPr>
                      <p:cNvPr id="33795" name="Objec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103" y="308248"/>
            <a:ext cx="9606896" cy="362407"/>
          </a:xfrm>
        </p:spPr>
        <p:txBody>
          <a:bodyPr wrap="square">
            <a:spAutoFit/>
          </a:bodyPr>
          <a:lstStyle/>
          <a:p>
            <a:pPr defTabSz="742193">
              <a:tabLst>
                <a:tab pos="223710" algn="l"/>
              </a:tabLst>
              <a:defRPr/>
            </a:pPr>
            <a:r>
              <a:rPr lang="kk-KZ" sz="1950" b="1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СРАВНИТЕЛЬНЫЙ АНАЛИЗ СТАВОК ОСНОВНЫХ НАЛОГОВ</a:t>
            </a:r>
            <a:endParaRPr lang="x-none" sz="19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Rectangle 137" hidden="1"/>
          <p:cNvSpPr/>
          <p:nvPr/>
        </p:nvSpPr>
        <p:spPr>
          <a:xfrm>
            <a:off x="0" y="642938"/>
            <a:ext cx="171979" cy="17197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endParaRPr lang="en-US" sz="1160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547484"/>
              </p:ext>
            </p:extLst>
          </p:nvPr>
        </p:nvGraphicFramePr>
        <p:xfrm>
          <a:off x="124355" y="1007894"/>
          <a:ext cx="9403098" cy="553723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383098">
                  <a:extLst>
                    <a:ext uri="{9D8B030D-6E8A-4147-A177-3AD203B41FA5}">
                      <a16:colId xmlns:a16="http://schemas.microsoft.com/office/drawing/2014/main" val="1186068986"/>
                    </a:ext>
                  </a:extLst>
                </a:gridCol>
                <a:gridCol w="2772000">
                  <a:extLst>
                    <a:ext uri="{9D8B030D-6E8A-4147-A177-3AD203B41FA5}">
                      <a16:colId xmlns:a16="http://schemas.microsoft.com/office/drawing/2014/main" val="1481327539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3588383417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70105839"/>
                    </a:ext>
                  </a:extLst>
                </a:gridCol>
              </a:tblGrid>
              <a:tr h="379459"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Страна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Ставки НДС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Ставки</a:t>
                      </a:r>
                      <a:r>
                        <a:rPr lang="kk-KZ" sz="14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КПН </a:t>
                      </a:r>
                    </a:p>
                    <a:p>
                      <a:pPr algn="ctr" fontAlgn="b"/>
                      <a:r>
                        <a:rPr lang="kk-KZ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(налог на прибыль)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Ставки ИПН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313175"/>
                  </a:ext>
                </a:extLst>
              </a:tr>
              <a:tr h="3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Казахстан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219549"/>
                  </a:ext>
                </a:extLst>
              </a:tr>
              <a:tr h="2212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Китай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3-45%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916155"/>
                  </a:ext>
                </a:extLst>
              </a:tr>
              <a:tr h="436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Узбекистан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12-22%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7,5-22,5%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049921"/>
                  </a:ext>
                </a:extLst>
              </a:tr>
              <a:tr h="7052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США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1,5-5%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lang="ru-RU" sz="1400" b="0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НДС отсутствует, вместо НДС применяется налог с продаж – </a:t>
                      </a:r>
                      <a:r>
                        <a:rPr lang="kk-KZ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НсП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21-40%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10-40%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472727"/>
                  </a:ext>
                </a:extLst>
              </a:tr>
              <a:tr h="436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Бразилия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7,5-27,5%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882678"/>
                  </a:ext>
                </a:extLst>
              </a:tr>
              <a:tr h="3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Кыргызстан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650603"/>
                  </a:ext>
                </a:extLst>
              </a:tr>
              <a:tr h="436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Австралия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НДС отсутствует, применяется </a:t>
                      </a:r>
                      <a:r>
                        <a:rPr kumimoji="0" lang="kk-KZ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НсП</a:t>
                      </a:r>
                      <a:r>
                        <a:rPr kumimoji="0" lang="ru-R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19-45%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02649"/>
                  </a:ext>
                </a:extLst>
              </a:tr>
              <a:tr h="436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Беларусь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149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Япония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НДС отсутствует, применяется </a:t>
                      </a:r>
                      <a:r>
                        <a:rPr kumimoji="0" lang="kk-KZ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НсП</a:t>
                      </a:r>
                      <a:r>
                        <a:rPr kumimoji="0" lang="ru-R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33-40%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5-45%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590903"/>
                  </a:ext>
                </a:extLst>
              </a:tr>
              <a:tr h="2212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Литва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28064"/>
                  </a:ext>
                </a:extLst>
              </a:tr>
              <a:tr h="436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Украина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439691"/>
                  </a:ext>
                </a:extLst>
              </a:tr>
              <a:tr h="3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Россия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998695"/>
                  </a:ext>
                </a:extLst>
              </a:tr>
              <a:tr h="436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Германия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30,2%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14-45%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045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5781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4</a:t>
            </a:fld>
            <a:endParaRPr lang="ru-RU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264919" y="255588"/>
            <a:ext cx="9827664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122">
              <a:tabLst>
                <a:tab pos="206508" algn="l"/>
              </a:tabLst>
              <a:defRPr/>
            </a:pPr>
            <a:r>
              <a:rPr lang="ru-RU" sz="2000" b="1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ПОДХОДЫ</a:t>
            </a:r>
            <a:endParaRPr lang="ru-RU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Номер слайда 1"/>
          <p:cNvSpPr txBox="1">
            <a:spLocks/>
          </p:cNvSpPr>
          <p:nvPr/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97CE4D-4D49-4395-B4EF-C453F2531993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64919" y="1290633"/>
            <a:ext cx="940891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31115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Первый подход</a:t>
            </a:r>
            <a:r>
              <a:rPr lang="kk-KZ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увеличение собираемости </a:t>
            </a:r>
            <a:r>
              <a:rPr lang="kk-KZ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налогов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endParaRPr lang="kk-KZ" sz="20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endParaRPr lang="kk-KZ" sz="20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Второй 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подход</a:t>
            </a:r>
            <a:r>
              <a:rPr lang="kk-KZ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перенос нагрузки на более высокодоходные отрасли и усиление отдачи от богатых слоев </a:t>
            </a:r>
            <a:r>
              <a:rPr lang="kk-KZ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населения</a:t>
            </a:r>
            <a:endParaRPr lang="kk-KZ" sz="20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31115" indent="-1714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endParaRPr lang="kk-KZ" sz="2000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Третий 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подход </a:t>
            </a:r>
            <a:r>
              <a:rPr lang="kk-KZ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соответствие международной </a:t>
            </a:r>
            <a:r>
              <a:rPr lang="kk-KZ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практике и учет международых обязательств Казахстана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293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5</a:t>
            </a:fld>
            <a:endParaRPr lang="ru-RU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401651" y="255588"/>
            <a:ext cx="9504349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122">
              <a:tabLst>
                <a:tab pos="206508" algn="l"/>
              </a:tabLst>
              <a:defRPr/>
            </a:pPr>
            <a:r>
              <a:rPr lang="ru-RU" sz="2000" b="1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ПОНЯТНАЯ И ПРЕДСКАЗУЕМАЯ НАЛОГОВАЯ ПОЛИТИКА</a:t>
            </a:r>
            <a:endParaRPr lang="ru-RU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custDataLst>
              <p:tags r:id="rId1"/>
            </p:custDataLst>
          </p:nvPr>
        </p:nvSpPr>
        <p:spPr bwMode="auto">
          <a:xfrm>
            <a:off x="560388" y="1492250"/>
            <a:ext cx="946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defTabSz="684213">
              <a:buClr>
                <a:schemeClr val="tx2"/>
              </a:buClr>
              <a:buSzPct val="100000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1pPr>
            <a:lvl2pPr marL="147638" indent="-146050" defTabSz="684213"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2pPr>
            <a:lvl3pPr marL="349250" indent="-200025" defTabSz="684213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3pPr>
            <a:lvl4pPr marL="469900" indent="-117475" defTabSz="684213">
              <a:buClr>
                <a:schemeClr val="tx2"/>
              </a:buClr>
              <a:buSzPct val="120000"/>
              <a:buFont typeface="Arial" panose="020B0604020202020204" pitchFamily="34" charset="0"/>
              <a:buChar char="◦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4pPr>
            <a:lvl5pPr marL="573088" indent="-98425" defTabSz="684213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5pPr>
            <a:lvl6pPr marL="1030288" indent="-98425" defTabSz="6842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6pPr>
            <a:lvl7pPr marL="1487488" indent="-98425" defTabSz="6842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7pPr>
            <a:lvl8pPr marL="1944688" indent="-98425" defTabSz="6842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8pPr>
            <a:lvl9pPr marL="2401888" indent="-98425" defTabSz="6842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3" name="Номер слайда 1"/>
          <p:cNvSpPr txBox="1">
            <a:spLocks/>
          </p:cNvSpPr>
          <p:nvPr/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97CE4D-4D49-4395-B4EF-C453F2531993}" type="slidenum">
              <a:rPr lang="ru-RU" smtClean="0"/>
              <a:pPr/>
              <a:t>5</a:t>
            </a:fld>
            <a:endParaRPr lang="ru-RU"/>
          </a:p>
        </p:txBody>
      </p:sp>
      <p:grpSp>
        <p:nvGrpSpPr>
          <p:cNvPr id="54" name="Group 82"/>
          <p:cNvGrpSpPr>
            <a:grpSpLocks/>
          </p:cNvGrpSpPr>
          <p:nvPr/>
        </p:nvGrpSpPr>
        <p:grpSpPr bwMode="auto">
          <a:xfrm>
            <a:off x="263524" y="891694"/>
            <a:ext cx="4038601" cy="281832"/>
            <a:chOff x="149549" y="582435"/>
            <a:chExt cx="4037802" cy="283532"/>
          </a:xfrm>
        </p:grpSpPr>
        <p:cxnSp>
          <p:nvCxnSpPr>
            <p:cNvPr id="55" name="AutoShape 249"/>
            <p:cNvCxnSpPr>
              <a:cxnSpLocks noChangeShapeType="1"/>
            </p:cNvCxnSpPr>
            <p:nvPr/>
          </p:nvCxnSpPr>
          <p:spPr bwMode="gray">
            <a:xfrm>
              <a:off x="149549" y="865967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TextBox 89"/>
            <p:cNvSpPr txBox="1">
              <a:spLocks/>
            </p:cNvSpPr>
            <p:nvPr/>
          </p:nvSpPr>
          <p:spPr bwMode="gray">
            <a:xfrm>
              <a:off x="174945" y="582435"/>
              <a:ext cx="4012406" cy="2616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ПРЕДЛОЖЕНИЕ</a:t>
              </a:r>
            </a:p>
          </p:txBody>
        </p:sp>
      </p:grpSp>
      <p:grpSp>
        <p:nvGrpSpPr>
          <p:cNvPr id="57" name="Group 92"/>
          <p:cNvGrpSpPr>
            <a:grpSpLocks/>
          </p:cNvGrpSpPr>
          <p:nvPr/>
        </p:nvGrpSpPr>
        <p:grpSpPr bwMode="auto">
          <a:xfrm>
            <a:off x="5411708" y="909945"/>
            <a:ext cx="3997324" cy="260071"/>
            <a:chOff x="4728435" y="784602"/>
            <a:chExt cx="3997655" cy="260378"/>
          </a:xfrm>
        </p:grpSpPr>
        <p:sp>
          <p:nvSpPr>
            <p:cNvPr id="58" name="TextBox 94"/>
            <p:cNvSpPr txBox="1">
              <a:spLocks/>
            </p:cNvSpPr>
            <p:nvPr/>
          </p:nvSpPr>
          <p:spPr bwMode="gray">
            <a:xfrm>
              <a:off x="4741308" y="784602"/>
              <a:ext cx="3984781" cy="260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 smtClean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ПРИМЕЧАНИЕ</a:t>
              </a:r>
              <a:endParaRPr lang="ru-RU" altLang="ru-RU" sz="1600" b="1" i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9" name="AutoShape 249"/>
            <p:cNvCxnSpPr>
              <a:cxnSpLocks noChangeShapeType="1"/>
            </p:cNvCxnSpPr>
            <p:nvPr/>
          </p:nvCxnSpPr>
          <p:spPr bwMode="gray">
            <a:xfrm>
              <a:off x="4728435" y="1044980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60" name="Прямая соединительная линия 3">
            <a:extLst>
              <a:ext uri="{FF2B5EF4-FFF2-40B4-BE49-F238E27FC236}">
                <a16:creationId xmlns:a16="http://schemas.microsoft.com/office/drawing/2014/main" id="{FE4EC492-63A9-4CE7-9E29-448E0ACBBD10}"/>
              </a:ext>
            </a:extLst>
          </p:cNvPr>
          <p:cNvCxnSpPr>
            <a:cxnSpLocks/>
          </p:cNvCxnSpPr>
          <p:nvPr/>
        </p:nvCxnSpPr>
        <p:spPr>
          <a:xfrm flipH="1" flipV="1">
            <a:off x="5183033" y="990662"/>
            <a:ext cx="3910" cy="5632329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14"/>
          <p:cNvCxnSpPr>
            <a:cxnSpLocks/>
          </p:cNvCxnSpPr>
          <p:nvPr/>
        </p:nvCxnSpPr>
        <p:spPr>
          <a:xfrm>
            <a:off x="151254" y="2428934"/>
            <a:ext cx="9486899" cy="3960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110"/>
          <p:cNvSpPr txBox="1">
            <a:spLocks/>
          </p:cNvSpPr>
          <p:nvPr/>
        </p:nvSpPr>
        <p:spPr bwMode="auto">
          <a:xfrm>
            <a:off x="179997" y="1223671"/>
            <a:ext cx="4927014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177800" indent="-177800" defTabSz="895350">
              <a:buClr>
                <a:schemeClr val="tx2"/>
              </a:buClr>
              <a:buSzPct val="100000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◦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4pPr>
            <a:lvl5pPr marL="749300" indent="-130175" defTabSz="895350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kk-KZ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Утверждение Концепции налоговой политики до 2030 года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 eaLnBrk="1" hangingPunct="1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ü"/>
            </a:pPr>
            <a:r>
              <a:rPr lang="kk-KZ" altLang="ru-RU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включение всех планируемых </a:t>
            </a:r>
            <a:r>
              <a:rPr lang="kk-KZ" altLang="ru-RU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изменений</a:t>
            </a:r>
            <a:endParaRPr lang="kk-KZ" alt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288608" y="1197339"/>
            <a:ext cx="4449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kk-K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Предсказуемость </a:t>
            </a:r>
            <a:r>
              <a:rPr lang="kk-KZ" sz="1600" b="1" dirty="0">
                <a:latin typeface="Arial" panose="020B0604020202020204" pitchFamily="34" charset="0"/>
                <a:cs typeface="Arial" panose="020B0604020202020204" pitchFamily="34" charset="0"/>
              </a:rPr>
              <a:t>налоговой политики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Box 110"/>
          <p:cNvSpPr txBox="1">
            <a:spLocks/>
          </p:cNvSpPr>
          <p:nvPr/>
        </p:nvSpPr>
        <p:spPr bwMode="auto">
          <a:xfrm>
            <a:off x="151254" y="2809686"/>
            <a:ext cx="4927014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177800" indent="-177800" defTabSz="895350">
              <a:buClr>
                <a:schemeClr val="tx2"/>
              </a:buClr>
              <a:buSzPct val="100000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◦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4pPr>
            <a:lvl5pPr marL="749300" indent="-130175" defTabSz="895350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9pPr>
          </a:lstStyle>
          <a:p>
            <a:pPr marL="179388" indent="-179388"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alt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Усиление 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Методического совета при МНЭ </a:t>
            </a:r>
            <a:r>
              <a:rPr lang="ru-RU" altLang="ru-RU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(возможное переименование на Консультационный совет – КС 2.0) 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единого толкования 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спорных норм</a:t>
            </a:r>
          </a:p>
          <a:p>
            <a:pPr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kk-KZ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Новый </a:t>
            </a:r>
            <a:r>
              <a:rPr lang="kk-KZ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Налоговый кодекс </a:t>
            </a:r>
            <a:r>
              <a:rPr lang="kk-KZ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отдельного Закона о введении в действие</a:t>
            </a:r>
            <a:endParaRPr lang="en-US" alt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alt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 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структуре текста </a:t>
            </a:r>
            <a:r>
              <a:rPr lang="kk-KZ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ого</a:t>
            </a:r>
            <a:r>
              <a:rPr lang="kk-KZ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кодекса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сокращение ссылок и т.д.</a:t>
            </a:r>
            <a:r>
              <a:rPr lang="ru-RU" altLang="ru-RU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kk-KZ" altLang="ru-RU" sz="16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288608" y="2772860"/>
            <a:ext cx="44468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Понятное налоговое законодательство</a:t>
            </a:r>
            <a:endParaRPr lang="ru-RU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370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6</a:t>
            </a:fld>
            <a:endParaRPr lang="ru-RU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28C6EF65-BF0E-4F2B-815C-A758B4059766}"/>
              </a:ext>
            </a:extLst>
          </p:cNvPr>
          <p:cNvSpPr txBox="1">
            <a:spLocks/>
          </p:cNvSpPr>
          <p:nvPr/>
        </p:nvSpPr>
        <p:spPr bwMode="gray">
          <a:xfrm>
            <a:off x="384561" y="128187"/>
            <a:ext cx="9521440" cy="61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l" defTabSz="68512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6508" algn="l"/>
              </a:tabLst>
              <a:defRPr sz="1454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2pPr>
            <a:lvl3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3pPr>
            <a:lvl4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4pPr>
            <a:lvl5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5pPr>
            <a:lvl6pPr marL="34984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6pPr>
            <a:lvl7pPr marL="69969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7pPr>
            <a:lvl8pPr marL="104954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8pPr>
            <a:lvl9pPr marL="139939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kk-KZ" sz="2000" b="1" kern="0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ДИФФЕРЕНЦИАЦИЯ СТАВОК НАЛОГОВ</a:t>
            </a:r>
            <a:endParaRPr lang="ru-RU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82"/>
          <p:cNvGrpSpPr>
            <a:grpSpLocks/>
          </p:cNvGrpSpPr>
          <p:nvPr/>
        </p:nvGrpSpPr>
        <p:grpSpPr bwMode="auto">
          <a:xfrm>
            <a:off x="288925" y="1091798"/>
            <a:ext cx="4013200" cy="276626"/>
            <a:chOff x="174945" y="783744"/>
            <a:chExt cx="4012406" cy="278294"/>
          </a:xfrm>
        </p:grpSpPr>
        <p:cxnSp>
          <p:nvCxnSpPr>
            <p:cNvPr id="6" name="AutoShape 249"/>
            <p:cNvCxnSpPr>
              <a:cxnSpLocks noChangeShapeType="1"/>
            </p:cNvCxnSpPr>
            <p:nvPr/>
          </p:nvCxnSpPr>
          <p:spPr bwMode="gray">
            <a:xfrm>
              <a:off x="174945" y="1062038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TextBox 89"/>
            <p:cNvSpPr txBox="1">
              <a:spLocks/>
            </p:cNvSpPr>
            <p:nvPr/>
          </p:nvSpPr>
          <p:spPr bwMode="gray">
            <a:xfrm>
              <a:off x="174945" y="783744"/>
              <a:ext cx="4012406" cy="2616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ПРЕДЛОЖЕНИЕ</a:t>
              </a:r>
            </a:p>
          </p:txBody>
        </p:sp>
      </p:grpSp>
      <p:grpSp>
        <p:nvGrpSpPr>
          <p:cNvPr id="8" name="Group 92"/>
          <p:cNvGrpSpPr>
            <a:grpSpLocks/>
          </p:cNvGrpSpPr>
          <p:nvPr/>
        </p:nvGrpSpPr>
        <p:grpSpPr bwMode="auto">
          <a:xfrm>
            <a:off x="4606183" y="1020814"/>
            <a:ext cx="4798167" cy="358623"/>
            <a:chOff x="4728435" y="784602"/>
            <a:chExt cx="3997656" cy="277436"/>
          </a:xfrm>
        </p:grpSpPr>
        <p:sp>
          <p:nvSpPr>
            <p:cNvPr id="9" name="TextBox 94"/>
            <p:cNvSpPr txBox="1">
              <a:spLocks/>
            </p:cNvSpPr>
            <p:nvPr/>
          </p:nvSpPr>
          <p:spPr bwMode="gray">
            <a:xfrm>
              <a:off x="4728435" y="784602"/>
              <a:ext cx="3997655" cy="260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 smtClean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ПРИМЕЧАНИЕ</a:t>
              </a:r>
              <a:endParaRPr lang="ru-RU" altLang="ru-RU" sz="1600" b="1" i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" name="AutoShape 249"/>
            <p:cNvCxnSpPr>
              <a:cxnSpLocks noChangeShapeType="1"/>
            </p:cNvCxnSpPr>
            <p:nvPr/>
          </p:nvCxnSpPr>
          <p:spPr bwMode="gray">
            <a:xfrm>
              <a:off x="4728436" y="1062038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3" name="Прямая соединительная линия 3">
            <a:extLst>
              <a:ext uri="{FF2B5EF4-FFF2-40B4-BE49-F238E27FC236}">
                <a16:creationId xmlns:a16="http://schemas.microsoft.com/office/drawing/2014/main" id="{FE4EC492-63A9-4CE7-9E29-448E0ACBBD10}"/>
              </a:ext>
            </a:extLst>
          </p:cNvPr>
          <p:cNvCxnSpPr>
            <a:cxnSpLocks/>
          </p:cNvCxnSpPr>
          <p:nvPr/>
        </p:nvCxnSpPr>
        <p:spPr>
          <a:xfrm flipV="1">
            <a:off x="4518882" y="956221"/>
            <a:ext cx="2983" cy="5730816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4"/>
          <p:cNvCxnSpPr>
            <a:cxnSpLocks/>
          </p:cNvCxnSpPr>
          <p:nvPr/>
        </p:nvCxnSpPr>
        <p:spPr>
          <a:xfrm>
            <a:off x="231716" y="3840371"/>
            <a:ext cx="9486899" cy="3960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10"/>
          <p:cNvSpPr txBox="1">
            <a:spLocks/>
          </p:cNvSpPr>
          <p:nvPr/>
        </p:nvSpPr>
        <p:spPr bwMode="auto">
          <a:xfrm>
            <a:off x="231716" y="1482527"/>
            <a:ext cx="3998446" cy="233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177800" indent="-177800" defTabSz="895350">
              <a:buClr>
                <a:schemeClr val="tx2"/>
              </a:buClr>
              <a:buSzPct val="100000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◦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4pPr>
            <a:lvl5pPr marL="749300" indent="-130175" defTabSz="895350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kk-KZ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Рассмотрение вопроса:</a:t>
            </a:r>
          </a:p>
          <a:p>
            <a:pPr marL="285750" indent="-285750" algn="just" eaLnBrk="1" hangingPunct="1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ü"/>
            </a:pPr>
            <a:r>
              <a:rPr lang="kk-KZ" altLang="ru-RU" sz="1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дифференциации ставки НДС </a:t>
            </a:r>
          </a:p>
          <a:p>
            <a:pPr marL="0" indent="0" algn="ctr" eaLnBrk="1" hangingPunct="1">
              <a:spcAft>
                <a:spcPts val="1200"/>
              </a:spcAft>
              <a:buClr>
                <a:srgbClr val="0070CE"/>
              </a:buClr>
            </a:pPr>
            <a:r>
              <a:rPr lang="kk-KZ" alt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либо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just" eaLnBrk="1" hangingPunct="1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ü"/>
            </a:pPr>
            <a:r>
              <a:rPr lang="ru-RU" altLang="ru-RU" sz="1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уменьшения </a:t>
            </a:r>
            <a:r>
              <a:rPr lang="ru-RU" alt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суммы НДС к уплате </a:t>
            </a:r>
            <a:r>
              <a:rPr lang="ru-RU" altLang="ru-RU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 аналогии с НДС (-70%) для СХТП) </a:t>
            </a:r>
            <a:r>
              <a:rPr lang="ru-RU" alt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приоритетным отраслям экономики</a:t>
            </a:r>
          </a:p>
          <a:p>
            <a:pPr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endParaRPr lang="ru-RU" altLang="ru-RU" sz="16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18882" y="1407354"/>
            <a:ext cx="4927882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5113" indent="-265113"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Ставка НДС в Казахстане 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ниже, чем в среднем по СНГ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(17%) и 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ОЭСР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(19,3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%) и одна 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самых 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мире 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(12</a:t>
            </a:r>
            <a:r>
              <a:rPr lang="ru-RU" alt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%)</a:t>
            </a:r>
            <a:endParaRPr lang="ru-RU" alt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Ставки НДС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России, Беларуси и Армении –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в Кыргызстане – </a:t>
            </a:r>
            <a:r>
              <a:rPr lang="ru-RU" sz="1100" b="1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12%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, в Узбекистане – </a:t>
            </a:r>
            <a:r>
              <a:rPr lang="ru-RU" sz="1100" b="1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15%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, Дании и Норвегии –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в Испании, Латвии, Литве и Нидерландах –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21%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во Франции –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19,6%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в Германии –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19%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в Азербайджане и Грузии –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18%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endParaRPr lang="ru-RU" sz="1100" i="1" dirty="0" smtClean="0">
              <a:solidFill>
                <a:srgbClr val="002060"/>
              </a:solidFill>
              <a:latin typeface="Arial"/>
              <a:cs typeface="Arial" panose="020B0604020202020204" pitchFamily="34" charset="0"/>
            </a:endParaRPr>
          </a:p>
          <a:p>
            <a:pPr marL="265113" indent="-265113"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Дифференцированные ставки требуют ведения 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раздельного налогового учета</a:t>
            </a:r>
            <a:endParaRPr lang="ru-RU" sz="1600" b="1" dirty="0">
              <a:solidFill>
                <a:srgbClr val="002060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17" name="TextBox 110"/>
          <p:cNvSpPr txBox="1">
            <a:spLocks/>
          </p:cNvSpPr>
          <p:nvPr/>
        </p:nvSpPr>
        <p:spPr bwMode="auto">
          <a:xfrm>
            <a:off x="231716" y="4033676"/>
            <a:ext cx="4055655" cy="1023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177800" indent="-177800" defTabSz="895350">
              <a:buClr>
                <a:schemeClr val="tx2"/>
              </a:buClr>
              <a:buSzPct val="100000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◦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4pPr>
            <a:lvl5pPr marL="749300" indent="-130175" defTabSz="895350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9pPr>
          </a:lstStyle>
          <a:p>
            <a:pPr algn="just">
              <a:spcAft>
                <a:spcPts val="3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Дифференциация ставки КПН в зависимости от отрасли экономики:</a:t>
            </a:r>
          </a:p>
          <a:p>
            <a:pPr marL="285750" indent="-285750" algn="just">
              <a:spcAft>
                <a:spcPts val="300"/>
              </a:spcAft>
              <a:buClr>
                <a:srgbClr val="0070CE"/>
              </a:buClr>
              <a:buFont typeface="Wingdings" panose="05000000000000000000" pitchFamily="2" charset="2"/>
              <a:buChar char="ü"/>
            </a:pPr>
            <a:r>
              <a:rPr lang="ru-RU" alt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возможное повышение ставок для сырьевого и 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финансового </a:t>
            </a:r>
            <a:r>
              <a:rPr lang="ru-RU" alt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секторов</a:t>
            </a:r>
            <a:endParaRPr lang="en-US" alt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06183" y="4022638"/>
            <a:ext cx="4953000" cy="22365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7800" lvl="0" indent="-177800" algn="just" defTabSz="895350">
              <a:spcAft>
                <a:spcPts val="8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Ставки налога на прибыль в мире: </a:t>
            </a:r>
          </a:p>
          <a:p>
            <a:pPr marL="177800" lvl="0" indent="-177800" algn="just" defTabSz="895350">
              <a:spcAft>
                <a:spcPts val="8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США – до 40%, Франция – 38%, Япония – 33%, Германия – 30%, Норвегия – 27%, Канада - 26%, Финляндия – 20%. Ставки КПН в странах ЕАЭС: России – 20%, Белоруссии – 18%, Кыргызстане – 10%, Армении – 20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%</a:t>
            </a: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177800" lvl="0" indent="-177800" algn="just" defTabSz="895350">
              <a:spcAft>
                <a:spcPts val="8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ставки КПН в Узбекистане в зависимости от отрасли </a:t>
            </a:r>
            <a:r>
              <a:rPr lang="en-US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оставляет с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12% до 22%.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В Норвегии для нефтедобывающих компаний есть специальный налог в размере 50% от прибыли, в Великобритании есть дополнительный налог на нефть и газ в размере 32%, в Китае есть специальный налог на прибыль от добычи нефти от 20% до 40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%</a:t>
            </a:r>
            <a:endParaRPr lang="ru-RU" sz="1100" i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066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7</a:t>
            </a:fld>
            <a:endParaRPr lang="ru-RU" dirty="0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1162395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28C6EF65-BF0E-4F2B-815C-A758B4059766}"/>
              </a:ext>
            </a:extLst>
          </p:cNvPr>
          <p:cNvSpPr txBox="1">
            <a:spLocks/>
          </p:cNvSpPr>
          <p:nvPr/>
        </p:nvSpPr>
        <p:spPr bwMode="gray">
          <a:xfrm>
            <a:off x="504202" y="289980"/>
            <a:ext cx="9135106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l" defTabSz="68512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6508" algn="l"/>
              </a:tabLst>
              <a:defRPr sz="1454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2pPr>
            <a:lvl3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3pPr>
            <a:lvl4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4pPr>
            <a:lvl5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5pPr>
            <a:lvl6pPr marL="34984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6pPr>
            <a:lvl7pPr marL="69969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7pPr>
            <a:lvl8pPr marL="104954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8pPr>
            <a:lvl9pPr marL="139939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ru-RU" sz="2000" b="1" kern="0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МЕХАНИЗМЫ СНИЖЕНИЯ ИЛИ ОСВОБОЖДЕНИЯ ОТ КПН С ПРИБЫЛИ, НАПРАВЛЕННОЙ НА ТЕХНОЛОГИЧЕСКУЮ МОДЕРНИЗАЦИЮ И НАУЧНЫЕ РАЗРАБОТКИ</a:t>
            </a:r>
            <a:endParaRPr lang="ru-RU" sz="2000" b="1" kern="0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82"/>
          <p:cNvGrpSpPr>
            <a:grpSpLocks/>
          </p:cNvGrpSpPr>
          <p:nvPr/>
        </p:nvGrpSpPr>
        <p:grpSpPr bwMode="auto">
          <a:xfrm>
            <a:off x="288925" y="1254169"/>
            <a:ext cx="4013200" cy="276626"/>
            <a:chOff x="174945" y="783744"/>
            <a:chExt cx="4012406" cy="278294"/>
          </a:xfrm>
        </p:grpSpPr>
        <p:cxnSp>
          <p:nvCxnSpPr>
            <p:cNvPr id="7" name="AutoShape 249"/>
            <p:cNvCxnSpPr>
              <a:cxnSpLocks noChangeShapeType="1"/>
            </p:cNvCxnSpPr>
            <p:nvPr/>
          </p:nvCxnSpPr>
          <p:spPr bwMode="gray">
            <a:xfrm>
              <a:off x="174945" y="1062038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" name="TextBox 89"/>
            <p:cNvSpPr txBox="1">
              <a:spLocks/>
            </p:cNvSpPr>
            <p:nvPr/>
          </p:nvSpPr>
          <p:spPr bwMode="gray">
            <a:xfrm>
              <a:off x="174945" y="783744"/>
              <a:ext cx="4012406" cy="2616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ПРЕДЛОЖЕНИЕ</a:t>
              </a:r>
            </a:p>
          </p:txBody>
        </p:sp>
      </p:grpSp>
      <p:grpSp>
        <p:nvGrpSpPr>
          <p:cNvPr id="9" name="Group 92"/>
          <p:cNvGrpSpPr>
            <a:grpSpLocks/>
          </p:cNvGrpSpPr>
          <p:nvPr/>
        </p:nvGrpSpPr>
        <p:grpSpPr bwMode="auto">
          <a:xfrm>
            <a:off x="4999291" y="1264699"/>
            <a:ext cx="4405060" cy="277109"/>
            <a:chOff x="4728435" y="784602"/>
            <a:chExt cx="3997656" cy="277436"/>
          </a:xfrm>
        </p:grpSpPr>
        <p:sp>
          <p:nvSpPr>
            <p:cNvPr id="10" name="TextBox 94"/>
            <p:cNvSpPr txBox="1">
              <a:spLocks/>
            </p:cNvSpPr>
            <p:nvPr/>
          </p:nvSpPr>
          <p:spPr bwMode="gray">
            <a:xfrm>
              <a:off x="4728435" y="784602"/>
              <a:ext cx="3997655" cy="260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Clr>
                  <a:srgbClr val="000000"/>
                </a:buClr>
                <a:buSzTx/>
              </a:pPr>
              <a:r>
                <a:rPr lang="ru-RU" altLang="ru-RU" sz="1600" b="1" i="1" dirty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ПРИМЕЧАНИЕ</a:t>
              </a:r>
            </a:p>
          </p:txBody>
        </p:sp>
        <p:cxnSp>
          <p:nvCxnSpPr>
            <p:cNvPr id="11" name="AutoShape 249"/>
            <p:cNvCxnSpPr>
              <a:cxnSpLocks noChangeShapeType="1"/>
            </p:cNvCxnSpPr>
            <p:nvPr/>
          </p:nvCxnSpPr>
          <p:spPr bwMode="gray">
            <a:xfrm>
              <a:off x="4728436" y="1062038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2" name="Прямая соединительная линия 3">
            <a:extLst>
              <a:ext uri="{FF2B5EF4-FFF2-40B4-BE49-F238E27FC236}">
                <a16:creationId xmlns:a16="http://schemas.microsoft.com/office/drawing/2014/main" id="{FE4EC492-63A9-4CE7-9E29-448E0ACBBD10}"/>
              </a:ext>
            </a:extLst>
          </p:cNvPr>
          <p:cNvCxnSpPr>
            <a:cxnSpLocks/>
          </p:cNvCxnSpPr>
          <p:nvPr/>
        </p:nvCxnSpPr>
        <p:spPr>
          <a:xfrm flipV="1">
            <a:off x="4899091" y="990661"/>
            <a:ext cx="2983" cy="5730816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10"/>
          <p:cNvSpPr txBox="1">
            <a:spLocks/>
          </p:cNvSpPr>
          <p:nvPr/>
        </p:nvSpPr>
        <p:spPr bwMode="auto">
          <a:xfrm>
            <a:off x="255978" y="1571517"/>
            <a:ext cx="4513743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177800" indent="-177800" defTabSz="895350">
              <a:buClr>
                <a:schemeClr val="tx2"/>
              </a:buClr>
              <a:buSzPct val="100000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◦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4pPr>
            <a:lvl5pPr marL="749300" indent="-130175" defTabSz="895350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 algn="just">
              <a:spcAft>
                <a:spcPts val="300"/>
              </a:spcAft>
              <a:buClr>
                <a:srgbClr val="0070CE"/>
              </a:buClr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применения действующих льготных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</a:t>
            </a:r>
          </a:p>
          <a:p>
            <a:pPr marL="0" indent="0" algn="just">
              <a:spcAft>
                <a:spcPts val="300"/>
              </a:spcAft>
              <a:buClr>
                <a:srgbClr val="0070CE"/>
              </a:buClr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3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распространение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нормы по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освобождению от КПН при реинвестировании прибыли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производство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 на субъекты малого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бизнеса,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 и на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 в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обрабатывающей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промышленности</a:t>
            </a:r>
          </a:p>
          <a:p>
            <a:pPr algn="just">
              <a:spcAft>
                <a:spcPts val="3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3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endParaRPr lang="kk-KZ" alt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3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endParaRPr lang="kk-KZ" alt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3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kk-KZ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льготы </a:t>
            </a:r>
            <a:r>
              <a:rPr lang="kk-KZ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виде </a:t>
            </a:r>
            <a:r>
              <a:rPr lang="kk-KZ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вычетов в 1,5-кратном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размере 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расходов на 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научных центров</a:t>
            </a:r>
            <a:endParaRPr lang="ru-RU" altLang="ru-RU" sz="2400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99091" y="2350369"/>
            <a:ext cx="4740217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 defTabSz="895350"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</a:pP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 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 января 2022 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года действует норма о том, что если 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субъекты малого бизнеса 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в сфере обрабатывающей промышленности будут 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направлять свои 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чистые доходы 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на реинвестирование в новые основные фонды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, то такие доходы не будут облагаться 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КПН</a:t>
            </a:r>
          </a:p>
          <a:p>
            <a:pPr marL="177800" indent="-177800" algn="just" defTabSz="895350"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</a:pPr>
            <a:endParaRPr lang="kk-KZ" altLang="ru-RU" sz="2000" dirty="0" smtClean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177800" indent="-177800" algn="just" defTabSz="895350"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</a:pP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согласно действующему Налоговому кодексу расходы 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финансирование 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НИОКР относятся на </a:t>
            </a:r>
            <a:r>
              <a:rPr lang="kk-KZ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вычеты </a:t>
            </a:r>
            <a:r>
              <a:rPr lang="kk-KZ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kk-KZ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1,5-кратном размере</a:t>
            </a:r>
            <a:endParaRPr lang="kk-KZ" altLang="ru-RU" sz="1600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177800" indent="-177800" algn="just" defTabSz="895350"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</a:pPr>
            <a:endParaRPr lang="kk-KZ" altLang="ru-RU" sz="1600" dirty="0" smtClean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177800" indent="-177800" algn="just" defTabSz="895350"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</a:pPr>
            <a:endParaRPr lang="ru-RU" altLang="ru-RU" sz="1600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969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8</a:t>
            </a:fld>
            <a:endParaRPr lang="ru-RU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28C6EF65-BF0E-4F2B-815C-A758B4059766}"/>
              </a:ext>
            </a:extLst>
          </p:cNvPr>
          <p:cNvSpPr txBox="1">
            <a:spLocks/>
          </p:cNvSpPr>
          <p:nvPr/>
        </p:nvSpPr>
        <p:spPr bwMode="gray">
          <a:xfrm>
            <a:off x="107950" y="98425"/>
            <a:ext cx="97980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l" defTabSz="68512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6508" algn="l"/>
              </a:tabLst>
              <a:defRPr sz="1454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2pPr>
            <a:lvl3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3pPr>
            <a:lvl4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4pPr>
            <a:lvl5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5pPr>
            <a:lvl6pPr marL="34984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6pPr>
            <a:lvl7pPr marL="69969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7pPr>
            <a:lvl8pPr marL="104954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8pPr>
            <a:lvl9pPr marL="139939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58775">
              <a:defRPr/>
            </a:pPr>
            <a:r>
              <a:rPr lang="ru-RU" sz="2000" b="1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УПРОЩЕНИЕ СПЕЦИАЛЬНЫХ НАЛОГОВЫХ РЕЖИМОВ</a:t>
            </a:r>
            <a:endParaRPr lang="ru-RU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82"/>
          <p:cNvGrpSpPr>
            <a:grpSpLocks/>
          </p:cNvGrpSpPr>
          <p:nvPr/>
        </p:nvGrpSpPr>
        <p:grpSpPr bwMode="auto">
          <a:xfrm>
            <a:off x="288925" y="1091798"/>
            <a:ext cx="4013200" cy="276626"/>
            <a:chOff x="174945" y="783744"/>
            <a:chExt cx="4012406" cy="278294"/>
          </a:xfrm>
        </p:grpSpPr>
        <p:cxnSp>
          <p:nvCxnSpPr>
            <p:cNvPr id="6" name="AutoShape 249"/>
            <p:cNvCxnSpPr>
              <a:cxnSpLocks noChangeShapeType="1"/>
            </p:cNvCxnSpPr>
            <p:nvPr/>
          </p:nvCxnSpPr>
          <p:spPr bwMode="gray">
            <a:xfrm>
              <a:off x="174945" y="1062038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TextBox 89"/>
            <p:cNvSpPr txBox="1">
              <a:spLocks/>
            </p:cNvSpPr>
            <p:nvPr/>
          </p:nvSpPr>
          <p:spPr bwMode="gray">
            <a:xfrm>
              <a:off x="174945" y="783744"/>
              <a:ext cx="4012406" cy="2616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ПРЕДЛОЖЕНИЕ</a:t>
              </a:r>
            </a:p>
          </p:txBody>
        </p:sp>
      </p:grpSp>
      <p:grpSp>
        <p:nvGrpSpPr>
          <p:cNvPr id="8" name="Group 92"/>
          <p:cNvGrpSpPr>
            <a:grpSpLocks/>
          </p:cNvGrpSpPr>
          <p:nvPr/>
        </p:nvGrpSpPr>
        <p:grpSpPr bwMode="auto">
          <a:xfrm>
            <a:off x="5407025" y="1102328"/>
            <a:ext cx="3997325" cy="277109"/>
            <a:chOff x="4728435" y="784602"/>
            <a:chExt cx="3997656" cy="277436"/>
          </a:xfrm>
        </p:grpSpPr>
        <p:sp>
          <p:nvSpPr>
            <p:cNvPr id="9" name="TextBox 94"/>
            <p:cNvSpPr txBox="1">
              <a:spLocks/>
            </p:cNvSpPr>
            <p:nvPr/>
          </p:nvSpPr>
          <p:spPr bwMode="gray">
            <a:xfrm>
              <a:off x="4728435" y="784602"/>
              <a:ext cx="3997655" cy="260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ОБОСНОВАНИЕ</a:t>
              </a:r>
            </a:p>
          </p:txBody>
        </p:sp>
        <p:cxnSp>
          <p:nvCxnSpPr>
            <p:cNvPr id="10" name="AutoShape 249"/>
            <p:cNvCxnSpPr>
              <a:cxnSpLocks noChangeShapeType="1"/>
            </p:cNvCxnSpPr>
            <p:nvPr/>
          </p:nvCxnSpPr>
          <p:spPr bwMode="gray">
            <a:xfrm>
              <a:off x="4728436" y="1062038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1" name="Прямоугольник 10"/>
          <p:cNvSpPr/>
          <p:nvPr/>
        </p:nvSpPr>
        <p:spPr>
          <a:xfrm>
            <a:off x="0" y="1466911"/>
            <a:ext cx="4899091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Объединение режимов со схожими условиями 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(к примеру, патент и СНР с использованием мобильного приложения)</a:t>
            </a: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Упразднение невостребованных режимов </a:t>
            </a:r>
            <a:b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</a:b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(к примеру, режим фиксированного вычета)</a:t>
            </a: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Пересмотр условий применений режимов с учетом данных фактического применения 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(количество работников, максимальный оборот</a:t>
            </a:r>
            <a:r>
              <a:rPr 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)</a:t>
            </a:r>
            <a:endParaRPr lang="ru-RU" sz="1600" i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57516" y="1422684"/>
            <a:ext cx="46992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Множество СНР, ставок, правил, ограничений видов деятельности создает сложности для выбора и применения режимов налогоплательщиками</a:t>
            </a:r>
          </a:p>
        </p:txBody>
      </p:sp>
      <p:cxnSp>
        <p:nvCxnSpPr>
          <p:cNvPr id="13" name="Прямая соединительная линия 3">
            <a:extLst>
              <a:ext uri="{FF2B5EF4-FFF2-40B4-BE49-F238E27FC236}">
                <a16:creationId xmlns:a16="http://schemas.microsoft.com/office/drawing/2014/main" id="{FE4EC492-63A9-4CE7-9E29-448E0ACBBD10}"/>
              </a:ext>
            </a:extLst>
          </p:cNvPr>
          <p:cNvCxnSpPr>
            <a:cxnSpLocks/>
          </p:cNvCxnSpPr>
          <p:nvPr/>
        </p:nvCxnSpPr>
        <p:spPr>
          <a:xfrm flipV="1">
            <a:off x="4957516" y="990661"/>
            <a:ext cx="2983" cy="5730816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2714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DoubleBoat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rcapUTVQFyESy2vCPZub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UVaNioeQEy1srSxzx_jY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irArrow"/>
  <p:tag name="TYPE" val="McK DirArro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Bracket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WDjshc8vKUyxkb8Ubap3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Chevr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oubleChevr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oubleChevron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4832</TotalTime>
  <Words>812</Words>
  <Application>Microsoft Office PowerPoint</Application>
  <PresentationFormat>Лист A4 (210x297 мм)</PresentationFormat>
  <Paragraphs>165</Paragraphs>
  <Slides>11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2" baseType="lpstr">
      <vt:lpstr>ＭＳ Ｐゴシック</vt:lpstr>
      <vt:lpstr>Arial</vt:lpstr>
      <vt:lpstr>Calibri</vt:lpstr>
      <vt:lpstr>Calibri Light</vt:lpstr>
      <vt:lpstr>Gill Sans</vt:lpstr>
      <vt:lpstr>Segoe UI Black</vt:lpstr>
      <vt:lpstr>Segoe UI Light</vt:lpstr>
      <vt:lpstr>Times New Roman</vt:lpstr>
      <vt:lpstr>Wingdings</vt:lpstr>
      <vt:lpstr>Тема Office</vt:lpstr>
      <vt:lpstr>think-cell Slide</vt:lpstr>
      <vt:lpstr>Презентация PowerPoint</vt:lpstr>
      <vt:lpstr>Презентация PowerPoint</vt:lpstr>
      <vt:lpstr>Презентация PowerPoint</vt:lpstr>
      <vt:lpstr>СРАВНИТЕЛЬНЫЙ АНАЛИЗ СТАВОК ОСНОВНЫХ НАЛОГОВ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Нурлыбек Шаймаханов</dc:creator>
  <cp:lastModifiedBy>Карина Лазарева</cp:lastModifiedBy>
  <cp:revision>229</cp:revision>
  <cp:lastPrinted>2023-05-02T09:41:20Z</cp:lastPrinted>
  <dcterms:created xsi:type="dcterms:W3CDTF">2022-08-19T08:49:13Z</dcterms:created>
  <dcterms:modified xsi:type="dcterms:W3CDTF">2023-05-03T05:21:01Z</dcterms:modified>
</cp:coreProperties>
</file>