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15" r:id="rId2"/>
    <p:sldId id="316" r:id="rId3"/>
    <p:sldId id="317" r:id="rId4"/>
    <p:sldId id="318" r:id="rId5"/>
    <p:sldId id="319" r:id="rId6"/>
    <p:sldId id="320" r:id="rId7"/>
    <p:sldId id="314" r:id="rId8"/>
    <p:sldId id="301" r:id="rId9"/>
    <p:sldId id="323" r:id="rId10"/>
    <p:sldId id="308" r:id="rId11"/>
    <p:sldId id="309" r:id="rId12"/>
    <p:sldId id="311" r:id="rId13"/>
    <p:sldId id="313" r:id="rId14"/>
    <p:sldId id="321" r:id="rId15"/>
    <p:sldId id="322" r:id="rId16"/>
    <p:sldId id="306" r:id="rId17"/>
    <p:sldId id="305" r:id="rId18"/>
    <p:sldId id="310" r:id="rId19"/>
    <p:sldId id="284" r:id="rId20"/>
    <p:sldId id="312" r:id="rId21"/>
    <p:sldId id="298" r:id="rId22"/>
    <p:sldId id="295" r:id="rId23"/>
    <p:sldId id="304" r:id="rId24"/>
    <p:sldId id="303" r:id="rId25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B00"/>
    <a:srgbClr val="FFD03B"/>
    <a:srgbClr val="7934E8"/>
    <a:srgbClr val="321547"/>
    <a:srgbClr val="FCF3E0"/>
    <a:srgbClr val="0033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02220-9CD8-42CE-98FC-69429D129965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952BA-C349-4015-9093-F53D881931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0829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B6312-4839-4B36-98A7-E600A3B7FB1C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D842F-F32F-4D08-815D-0797F1C4F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561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:a16="http://schemas.microsoft.com/office/drawing/2014/main" id="{83655B97-114E-47F3-AD3E-20EBDA734B8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:a16="http://schemas.microsoft.com/office/drawing/2014/main" id="{5104750F-A2E4-48E9-9F05-B2CEF0AD02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:a16="http://schemas.microsoft.com/office/drawing/2014/main" id="{77E0AB65-08F1-41DA-BA80-1AD177F31D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3218" indent="-28487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4269" indent="-2275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2612" indent="-2275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0956" indent="-22758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9300" indent="-227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7643" indent="-227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5987" indent="-227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4331" indent="-227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14816B-33CB-49FA-B174-DF8B2010FA90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2544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3090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2505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0385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9871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CE14D3-F2D5-4748-9327-96AB482A512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03824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9278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6823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1416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3563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89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2094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5218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2967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105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1331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147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125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856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610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025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278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3581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14D3-F2D5-4748-9327-96AB482A5126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830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5095-2090-4F7E-ADA9-12F648693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5095-2090-4F7E-ADA9-12F648693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70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5095-2090-4F7E-ADA9-12F648693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184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pPr defTabSz="457200"/>
            <a:fld id="{4D41ED6B-0A05-44D7-9208-91571559B6FC}" type="slidenum">
              <a:rPr lang="en-GB" smtClean="0"/>
              <a:pPr defTabSz="457200"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495C15E-F096-4D0B-87E7-E81DD2F7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836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6">
            <a:extLst>
              <a:ext uri="{FF2B5EF4-FFF2-40B4-BE49-F238E27FC236}">
                <a16:creationId xmlns:a16="http://schemas.microsoft.com/office/drawing/2014/main" id="{9C4D6261-097E-4045-AE38-63B34D46DF95}"/>
              </a:ext>
            </a:extLst>
          </p:cNvPr>
          <p:cNvCxnSpPr/>
          <p:nvPr userDrawn="1"/>
        </p:nvCxnSpPr>
        <p:spPr>
          <a:xfrm>
            <a:off x="2495550" y="3276600"/>
            <a:ext cx="7200900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2">
            <a:extLst>
              <a:ext uri="{FF2B5EF4-FFF2-40B4-BE49-F238E27FC236}">
                <a16:creationId xmlns:a16="http://schemas.microsoft.com/office/drawing/2014/main" id="{ADA799B1-A57B-48F4-93F8-F40C15254B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0" y="1512888"/>
            <a:ext cx="215900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8">
            <a:extLst>
              <a:ext uri="{FF2B5EF4-FFF2-40B4-BE49-F238E27FC236}">
                <a16:creationId xmlns:a16="http://schemas.microsoft.com/office/drawing/2014/main" id="{CE1F1E9B-A523-42C4-9AA1-A31C2035F7FA}"/>
              </a:ext>
            </a:extLst>
          </p:cNvPr>
          <p:cNvCxnSpPr/>
          <p:nvPr userDrawn="1"/>
        </p:nvCxnSpPr>
        <p:spPr>
          <a:xfrm>
            <a:off x="2495550" y="5345113"/>
            <a:ext cx="7200900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3641310" y="3925888"/>
            <a:ext cx="7200000" cy="2069690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2000" b="1" baseline="0">
                <a:solidFill>
                  <a:srgbClr val="004A7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7128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5095-2090-4F7E-ADA9-12F648693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059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5095-2090-4F7E-ADA9-12F648693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45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5095-2090-4F7E-ADA9-12F648693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30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5095-2090-4F7E-ADA9-12F648693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751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5095-2090-4F7E-ADA9-12F648693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896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5095-2090-4F7E-ADA9-12F648693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39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5095-2090-4F7E-ADA9-12F648693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182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5095-2090-4F7E-ADA9-12F648693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337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5095-2090-4F7E-ADA9-12F648693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360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2">
            <a:extLst>
              <a:ext uri="{FF2B5EF4-FFF2-40B4-BE49-F238E27FC236}">
                <a16:creationId xmlns:a16="http://schemas.microsoft.com/office/drawing/2014/main" id="{2B7722FD-22E7-44B3-8082-4ABCDB081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3276600"/>
            <a:ext cx="8712926" cy="2068513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600" dirty="0">
                <a:solidFill>
                  <a:schemeClr val="accent1">
                    <a:lumMod val="50000"/>
                  </a:schemeClr>
                </a:solidFill>
              </a:rPr>
              <a:t>ОСНОВНЫЕ ПОДХОДЫ</a:t>
            </a:r>
            <a:br>
              <a:rPr lang="ru-RU" altLang="ru-RU" sz="3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altLang="ru-RU" sz="3600" dirty="0">
                <a:solidFill>
                  <a:schemeClr val="accent1">
                    <a:lumMod val="50000"/>
                  </a:schemeClr>
                </a:solidFill>
              </a:rPr>
              <a:t>к разработке нового </a:t>
            </a:r>
            <a:br>
              <a:rPr lang="ru-RU" altLang="ru-RU" sz="3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altLang="ru-RU" sz="3600" dirty="0">
                <a:solidFill>
                  <a:schemeClr val="accent1">
                    <a:lumMod val="50000"/>
                  </a:schemeClr>
                </a:solidFill>
              </a:rPr>
              <a:t>Налогового кодекса</a:t>
            </a:r>
          </a:p>
        </p:txBody>
      </p:sp>
      <p:sp>
        <p:nvSpPr>
          <p:cNvPr id="5" name="Прямоугольник 5">
            <a:extLst>
              <a:ext uri="{FF2B5EF4-FFF2-40B4-BE49-F238E27FC236}">
                <a16:creationId xmlns:a16="http://schemas.microsoft.com/office/drawing/2014/main" id="{2E123F32-AFC6-4EEA-B0A4-D7BC7CECC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3056" y="6231751"/>
            <a:ext cx="157376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>
                <a:solidFill>
                  <a:schemeClr val="accent1">
                    <a:lumMod val="50000"/>
                  </a:schemeClr>
                </a:solidFill>
                <a:ea typeface="+mj-ea"/>
              </a:rPr>
              <a:t>г. Астана, 2023 год</a:t>
            </a:r>
          </a:p>
        </p:txBody>
      </p:sp>
    </p:spTree>
    <p:extLst>
      <p:ext uri="{BB962C8B-B14F-4D97-AF65-F5344CB8AC3E}">
        <p14:creationId xmlns:p14="http://schemas.microsoft.com/office/powerpoint/2010/main" val="761335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0336" y="403904"/>
            <a:ext cx="9013464" cy="709440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НАЛОГООБЛОЖЕНИЕ РАСХОДОВ ПО ФОНДУ ОПЛАТЫ ТРУДА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414004" y="1876909"/>
            <a:ext cx="11145253" cy="22313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 Очень высокая совокупная нагрузка по налогам и социальным платежам с фонда оплаты труда для налогоплательщиков, исчисляющих налоги в общеустановленном режиме:</a:t>
            </a:r>
          </a:p>
          <a:p>
            <a:pPr algn="just">
              <a:spcAft>
                <a:spcPts val="600"/>
              </a:spcAft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ее эффективной ставки достигает 39%</a:t>
            </a:r>
          </a:p>
          <a:p>
            <a:pPr algn="just">
              <a:spcAft>
                <a:spcPts val="600"/>
              </a:spcAft>
              <a:defRPr/>
            </a:pPr>
            <a:endParaRPr kumimoji="1" lang="ru-RU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 Очень высокая административная нагрузка (сложность осуществления расчетов):</a:t>
            </a:r>
          </a:p>
          <a:p>
            <a:pPr algn="just">
              <a:spcAft>
                <a:spcPts val="600"/>
              </a:spcAft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обусловлено множеством видов платежей (до 8 видов) и различиями в налоговых базах (по каждому из видов платежей установлена «собственная» база исчисления)</a:t>
            </a:r>
          </a:p>
        </p:txBody>
      </p:sp>
      <p:cxnSp>
        <p:nvCxnSpPr>
          <p:cNvPr id="14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>
            <a:off x="414004" y="4369472"/>
            <a:ext cx="11145254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67349" y="1424712"/>
            <a:ext cx="114265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СЛОЖИВШАЯСЯ СИТУАЦИЯ</a:t>
            </a:r>
          </a:p>
        </p:txBody>
      </p:sp>
      <p:sp>
        <p:nvSpPr>
          <p:cNvPr id="9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pPr defTabSz="45720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10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212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63894" y="1754093"/>
            <a:ext cx="11355355" cy="43242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spcAft>
                <a:spcPts val="600"/>
              </a:spcAft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Предлагается </a:t>
            </a:r>
            <a:r>
              <a:rPr kumimoji="1"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реформировать порядок налогообложения фонда оплаты труда 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следующим образом: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ИПН, ОПВ – сохранить действующий порядок с удержанием из заработной платы;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отменить социальный налог, т.к. все включенные в него около 25 лет назад отчисления во внебюджетные фонды уже «выделены обратно из бюджета»;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изменить порядок исчисления и уплаты социальных платежей по одному из следующих вариантов:</a:t>
            </a:r>
          </a:p>
          <a:p>
            <a:pPr algn="just">
              <a:defRPr/>
            </a:pPr>
            <a:endParaRPr kumimoji="1" lang="ru-RU" sz="1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938" indent="-7938" algn="just">
              <a:defRPr/>
            </a:pPr>
            <a:r>
              <a:rPr kumimoji="1"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вариант: 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объединить все социальные платежи, кроме ОПВ, в единый социальный платеж (ЕСП), при этом установить:</a:t>
            </a:r>
          </a:p>
          <a:p>
            <a:pPr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единую базу исчисления с общим лимитом в размере 7 МЗП;</a:t>
            </a:r>
          </a:p>
          <a:p>
            <a:pPr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ставку ЕСП предлагается определить как сумму ставок всех действующих социальных платежей, без учета социального налога;</a:t>
            </a:r>
          </a:p>
          <a:p>
            <a:pPr marL="7938" indent="-7938" algn="just">
              <a:defRPr/>
            </a:pPr>
            <a:endParaRPr kumimoji="1" lang="ru-RU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kumimoji="1"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вариант: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сохранить действующие виды социальных платежей, при этом установить:</a:t>
            </a:r>
          </a:p>
          <a:p>
            <a:pPr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единую базу для всех социальных платежей;</a:t>
            </a:r>
          </a:p>
          <a:p>
            <a:pPr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единый лимит (7 МЗП) для всех социальных платежей, кроме ОПВ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63894" y="1326348"/>
            <a:ext cx="113553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</a:t>
            </a: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 txBox="1">
            <a:spLocks/>
          </p:cNvSpPr>
          <p:nvPr/>
        </p:nvSpPr>
        <p:spPr>
          <a:xfrm>
            <a:off x="2340336" y="403894"/>
            <a:ext cx="9013464" cy="709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НАЛОГООБЛОЖЕНИЕ РАСХОДОВ ПО ФОНДУ ОПЛАТЫ ТРУДА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Номер слайда 1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11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109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2344" y="401320"/>
            <a:ext cx="9136316" cy="709440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СТИМУЛИРОВАНИЕ ОБРАБАТЫВАЮЩЕЙ ПРОМЫШЛЕННОСТИ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63894" y="1787140"/>
            <a:ext cx="11289485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Текущий порядок применения льгот для инвестиций в приоритетные секторы экономики: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имеет «разрешительный» характер, т.е. предусматривает необходимость регистрации в определенном органе и/или заключения определенного контракта/соглашения, что обуславливает дополнительные административные барьеры;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характеризуется большим количеством видов однотипных режимов/льгот</a:t>
            </a:r>
          </a:p>
        </p:txBody>
      </p:sp>
      <p:cxnSp>
        <p:nvCxnSpPr>
          <p:cNvPr id="14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>
            <a:off x="508124" y="3276393"/>
            <a:ext cx="11145254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63894" y="1359395"/>
            <a:ext cx="115461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СЛОЖИВШАЯСЯ СИТУАЦИЯ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63894" y="3773153"/>
            <a:ext cx="11289484" cy="20774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Провести ревизию и детальный анализ всех режимов, по итогам которого:</a:t>
            </a:r>
          </a:p>
          <a:p>
            <a:pPr marL="7938" indent="-7938" algn="just">
              <a:defRPr/>
            </a:pPr>
            <a:endParaRPr kumimoji="1" lang="ru-RU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600"/>
              </a:spcAft>
              <a:buAutoNum type="arabicParenBoth"/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рассмотреть возможность </a:t>
            </a:r>
            <a:r>
              <a:rPr kumimoji="1"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унификации льгот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2 режима – для МСБ и крупного бизнеса;</a:t>
            </a:r>
          </a:p>
          <a:p>
            <a:pPr marL="7938" indent="-7938" algn="just">
              <a:spcAft>
                <a:spcPts val="600"/>
              </a:spcAft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 для МСБ – перейти на </a:t>
            </a:r>
            <a:r>
              <a:rPr kumimoji="1"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«уведомительный» характер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контролем соблюдения требований через налоговую отчетность (по аналогии с действующими инвестиционными налоговыми преференциями);</a:t>
            </a:r>
          </a:p>
          <a:p>
            <a:pPr marL="7938" indent="-7938" algn="just">
              <a:spcAft>
                <a:spcPts val="600"/>
              </a:spcAft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 проработать возможность </a:t>
            </a:r>
            <a:r>
              <a:rPr kumimoji="1"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дифференциации размера льгот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зависимости от объема инвестиций и/или других показателей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63894" y="3420054"/>
            <a:ext cx="113833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</a:t>
            </a:r>
          </a:p>
        </p:txBody>
      </p:sp>
      <p:sp>
        <p:nvSpPr>
          <p:cNvPr id="15" name="Номер слайда 1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5249658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5883" y="400726"/>
            <a:ext cx="8582231" cy="709440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НАЛОГООБЛОЖЕНИЕ МАЛОГО БИЗНЕСА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45233" y="1705496"/>
            <a:ext cx="11275488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Действует 6 режимов налогообложения для самозанятых, микро- и малого бизнеса, при этом отсутствуют стимулы для укрупнения и «обеления» деятельности субъектов предпринимательства</a:t>
            </a:r>
          </a:p>
        </p:txBody>
      </p:sp>
      <p:cxnSp>
        <p:nvCxnSpPr>
          <p:cNvPr id="14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>
            <a:off x="475466" y="2522663"/>
            <a:ext cx="11145254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45231" y="1310408"/>
            <a:ext cx="115648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СЛОЖИВШАЯСЯ СИТУАЦИЯ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45231" y="3046300"/>
            <a:ext cx="11275489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700" dirty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Оптимизация количества налоговых режимов</a:t>
            </a:r>
          </a:p>
          <a:p>
            <a:pPr algn="just">
              <a:spcAft>
                <a:spcPts val="600"/>
              </a:spcAft>
            </a:pP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В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ведение специального налогового режима для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микробизнеса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 минимальной ставкой и единым платежом (с 2024 года действующий режим ЕСП утратит силу)</a:t>
            </a:r>
          </a:p>
          <a:p>
            <a:pPr algn="just">
              <a:spcAft>
                <a:spcPts val="600"/>
              </a:spcAft>
            </a:pP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Сохранение специального налогового режима на основе упрощенной декларации</a:t>
            </a:r>
            <a:endParaRPr lang="ru-RU" sz="1700" dirty="0">
              <a:solidFill>
                <a:schemeClr val="accent5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Распространение действия розничного налога на все виды деятельности (за исключением недропользователей, производства подакцизных товаров) с пересмотром круга плательщиков и ставок налога</a:t>
            </a:r>
          </a:p>
          <a:p>
            <a:pPr algn="just">
              <a:spcAft>
                <a:spcPts val="600"/>
              </a:spcAft>
            </a:pP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В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ведение налоговых стимулов при переходе с  малого бизнеса в средний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45232" y="2718805"/>
            <a:ext cx="115648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</a:t>
            </a:r>
          </a:p>
        </p:txBody>
      </p:sp>
      <p:sp>
        <p:nvSpPr>
          <p:cNvPr id="15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pPr defTabSz="45720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13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955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8331" y="397292"/>
            <a:ext cx="8897917" cy="709440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НАЛОГООБЛОЖЕНИЕ АГРОПРОМЫШЛЕННОГО СЕКТОРА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54563" y="1781525"/>
            <a:ext cx="11299560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marR="0" lvl="0" indent="-7938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АПК</a:t>
            </a:r>
            <a:r>
              <a:rPr kumimoji="1" lang="ru-RU" sz="17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kumimoji="1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один из важнейших секторов экономики, требующий государственной поддержки, в том числе через налоговые инструменты.</a:t>
            </a:r>
          </a:p>
          <a:p>
            <a:pPr marL="7938" marR="0" lvl="0" indent="-7938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Действующие условия налогообложения во многом соответствуют требованиям политики государства.</a:t>
            </a:r>
          </a:p>
          <a:p>
            <a:pPr marL="7938" marR="0" lvl="0" indent="-7938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Условия налогообложения и налогового администрирования зависят в том числе от результатов цифровизации агропромышленного комплекса, выдачу земельных участков онлайн, повышения урожайности и </a:t>
            </a:r>
            <a:r>
              <a:rPr kumimoji="1" lang="ru-RU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космомониторинга</a:t>
            </a:r>
            <a:endParaRPr kumimoji="1" lang="ru-RU" sz="17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>
            <a:off x="462214" y="3518712"/>
            <a:ext cx="11145254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54563" y="1392011"/>
            <a:ext cx="112995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marR="0" lvl="0" indent="-7938" algn="just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СЛОЖИВШАЯСЯ СИТУАЦИЯ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54563" y="4104982"/>
            <a:ext cx="1129956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1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1. Структурирование условий налогообложения не должно существенно изменить уровня налоговой нагрузки на всех участников АПК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1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2. Требуется сохранить основные налоговые стимулы, в том числе поддержку в виде дополнительного зачета по НДС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kumimoji="1" lang="ru-RU" sz="17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налогового администрирования должно основываться на простоте исполнения налоговых обязательств и возможностей цифровизации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54563" y="3714203"/>
            <a:ext cx="112995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</a:t>
            </a:r>
          </a:p>
        </p:txBody>
      </p:sp>
      <p:sp>
        <p:nvSpPr>
          <p:cNvPr id="15" name="Номер слайда 1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14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413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219" y="397290"/>
            <a:ext cx="8128614" cy="709440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НАЛОГООБЛОЖЕНИЕ НЕДРОПОЛЬЗОВАТЕЛЕЙ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54562" y="1593703"/>
            <a:ext cx="11392679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Установленный действующим законодательством уровень налоговой нагрузки является высоким и достаточным для формирования доходной части бюджета и Национального фонда.</a:t>
            </a:r>
          </a:p>
          <a:p>
            <a:pPr marL="7938" indent="-7938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Нормы Налогового кодекса являются общими для нефтяной и горнорудной отраслей несмотря на различия в специфике деятельности в указанных отраслях.</a:t>
            </a:r>
          </a:p>
          <a:p>
            <a:pPr marL="7938" indent="-7938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Действующий порядок исчисления НДПИ не отвечает изменившимся рыночным условиям формирования цен на реализацию полезных ископаемых и продуктов их переработки</a:t>
            </a:r>
          </a:p>
        </p:txBody>
      </p:sp>
      <p:cxnSp>
        <p:nvCxnSpPr>
          <p:cNvPr id="14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>
            <a:off x="452883" y="3388355"/>
            <a:ext cx="11145254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54563" y="1259087"/>
            <a:ext cx="113926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СЛОЖИВШАЯСЯ СИТУАЦИЯ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54562" y="3927455"/>
            <a:ext cx="11392679" cy="21544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defRPr/>
            </a:pP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Разделить условия налогообложения ГМК и нефтяной отрасли в отдельные разделы с разными условиями налогообложения</a:t>
            </a:r>
          </a:p>
          <a:p>
            <a:pPr algn="just">
              <a:spcAft>
                <a:spcPts val="600"/>
              </a:spcAft>
              <a:defRPr/>
            </a:pP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Предусмотреть в законодательстве нормы, направленные на стимулирование геологоразведочных работ, в том числе для обеспечения полного учета всей суммы расходов на разведку в расчете налогов в период добычи</a:t>
            </a:r>
          </a:p>
          <a:p>
            <a:pPr algn="just">
              <a:spcAft>
                <a:spcPts val="600"/>
              </a:spcAft>
              <a:defRPr/>
            </a:pP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Обеспечить возможность уплаты Оператором части налогов участников совместной деятельности</a:t>
            </a:r>
          </a:p>
          <a:p>
            <a:pPr algn="just">
              <a:spcAft>
                <a:spcPts val="600"/>
              </a:spcAft>
              <a:defRPr/>
            </a:pPr>
            <a:r>
              <a:rPr kumimoji="1" lang="ru-RU" sz="17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Предусмотреть отдельный порядок налогообложения операций по переработке ТМО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54562" y="3595343"/>
            <a:ext cx="113926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</a:t>
            </a:r>
          </a:p>
        </p:txBody>
      </p:sp>
      <p:sp>
        <p:nvSpPr>
          <p:cNvPr id="15" name="Номер слайда 1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15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26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54563" y="1749816"/>
            <a:ext cx="11299556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Присутствуют случаи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каскадности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налогообложения, а также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антистимулы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направления накопленной прибыли на развитие бизнеса</a:t>
            </a:r>
          </a:p>
        </p:txBody>
      </p:sp>
      <p:cxnSp>
        <p:nvCxnSpPr>
          <p:cNvPr id="14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>
            <a:off x="508864" y="2648464"/>
            <a:ext cx="11145254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54563" y="1359395"/>
            <a:ext cx="115554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СЛОЖИВШАЯСЯ СИТУАЦИЯ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54561" y="3267055"/>
            <a:ext cx="11299557" cy="13696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spcAft>
                <a:spcPts val="600"/>
              </a:spcAft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Исключить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каскадность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налогообложения дивидендов</a:t>
            </a:r>
          </a:p>
          <a:p>
            <a:pPr marL="7938" indent="-7938" algn="just">
              <a:spcAft>
                <a:spcPts val="600"/>
              </a:spcAft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Повысить привлекательность прямых инвестиций в сравнении с долговым финансированием</a:t>
            </a:r>
          </a:p>
          <a:p>
            <a:pPr marL="7938" indent="-7938" algn="just">
              <a:spcAft>
                <a:spcPts val="600"/>
              </a:spcAft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Исключить условие «если выплачены из ранее обложенного дохода»</a:t>
            </a:r>
          </a:p>
          <a:p>
            <a:pPr marL="7938" indent="-7938" algn="just">
              <a:spcAft>
                <a:spcPts val="600"/>
              </a:spcAft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Рассмотреть возможность стимулирования реинвестирования прибыли и/или удержания дивидендов в РК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54562" y="2820648"/>
            <a:ext cx="115554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</a:t>
            </a:r>
          </a:p>
        </p:txBody>
      </p:sp>
      <p:sp>
        <p:nvSpPr>
          <p:cNvPr id="15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3727" y="407022"/>
            <a:ext cx="8897917" cy="709440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НАЛОГООБЛОЖЕНИЕ ДИВИДЕНДОВ 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pPr defTabSz="45720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16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228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407059" y="1283018"/>
            <a:ext cx="111322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</a:t>
            </a:r>
          </a:p>
        </p:txBody>
      </p:sp>
      <p:sp>
        <p:nvSpPr>
          <p:cNvPr id="11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 txBox="1">
            <a:spLocks/>
          </p:cNvSpPr>
          <p:nvPr/>
        </p:nvSpPr>
        <p:spPr>
          <a:xfrm>
            <a:off x="2230016" y="397036"/>
            <a:ext cx="9426275" cy="709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НАЛОГООБЛОЖЕНИЕ ДИВИДЕНДОВ 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pPr defTabSz="45720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17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22532" y="1661908"/>
            <a:ext cx="1713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РЕЗИДЕНТ</a:t>
            </a:r>
            <a:endParaRPr lang="en-US" sz="1600" b="1" i="1" u="sng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80230" y="1661908"/>
            <a:ext cx="28632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НЕРЕЗИДЕНТ (ФЛ и ЮЛ)</a:t>
            </a:r>
            <a:endParaRPr lang="en-US" sz="1600" b="1" i="1" u="sng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>
            <a:off x="6632956" y="1747256"/>
            <a:ext cx="36945" cy="4897823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407059" y="2329204"/>
            <a:ext cx="611703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сохранение корректировки СГД на сумму дивидендов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исключение </a:t>
            </a:r>
            <a:r>
              <a:rPr lang="ru-RU" sz="1600" kern="1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каскадности</a:t>
            </a: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налогообложения дивидендов по «не торгующимся» акциям, зарегистрированным на KASE/AIX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4544" y="2036603"/>
            <a:ext cx="3137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Юридические лица (КПН)</a:t>
            </a:r>
            <a:endParaRPr lang="en-US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7058" y="3494250"/>
            <a:ext cx="3137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Физические лица (ИПН)</a:t>
            </a:r>
            <a:endParaRPr lang="en-US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07058" y="3802199"/>
            <a:ext cx="6153983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освобождение от ИПН:</a:t>
            </a:r>
            <a:endParaRPr lang="aa-ET" sz="1600" kern="1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у акционера, участника, владеющего не менее 25% акций /доли участия сроком 3 и более лет;</a:t>
            </a:r>
            <a:endParaRPr lang="aa-ET" sz="1600" kern="1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при реинвестировании дивидендов в уставный капитал компании;</a:t>
            </a:r>
            <a:endParaRPr lang="aa-ET" sz="1600" kern="1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при распределении дивидендов по истечении 2 лет после периода их формирования</a:t>
            </a:r>
            <a:endParaRPr lang="aa-ET" sz="1600" kern="1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пониженная ставка 5% – по дивидендам от казахстанских компаний, кроме освобождаемых по предлагаемой выше норме;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стандартная ставка 10 % – по прочим дивидендам.</a:t>
            </a:r>
            <a:endParaRPr lang="aa-ET" sz="1600" kern="1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795907" y="2336512"/>
            <a:ext cx="5067548" cy="2405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пониженная ставка 5% – при выплате акционеру, участнику, владеющему не менее 25% акций/доли участия сроком 3 и более лет. Данная норма предлагается взамен действующей нормы по пониженной ставке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стандартная ставка 15%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600" kern="1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повышенная ставка 20% – при выплате в оффшоры</a:t>
            </a:r>
            <a:endParaRPr lang="aa-ET" sz="1600" kern="1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445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6669" y="405872"/>
            <a:ext cx="8392417" cy="709440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АВАНСОВЫЕ ПЛАТЕЖИ ПО КПН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63894" y="1749816"/>
            <a:ext cx="11290229" cy="877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Уплата авансовых платежей по КПН отвлекает оборотные средства налогоплательщиков и является авансированием бюджета. Кроме того, имеется риск штрафных санкций в случае неверного прогнозирования доходов и расходов в течение года</a:t>
            </a:r>
          </a:p>
        </p:txBody>
      </p:sp>
      <p:cxnSp>
        <p:nvCxnSpPr>
          <p:cNvPr id="14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>
            <a:off x="508869" y="2831507"/>
            <a:ext cx="11145254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63894" y="1359395"/>
            <a:ext cx="112902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СЛОЖИВШАЯСЯ СИТУАЦИЯ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63894" y="3031674"/>
            <a:ext cx="112902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63894" y="3431430"/>
            <a:ext cx="11290229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spcAft>
                <a:spcPts val="600"/>
              </a:spcAft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Сохранить действующий порядок исчисления и уплаты авансовых платежей</a:t>
            </a:r>
          </a:p>
          <a:p>
            <a:pPr marL="7938" indent="-7938"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Повысить порог для отнесения налогоплательщика к плательщикам авансовых платежей с действующего размера СГД 325 000 МРП (1 121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млн.тенге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2023 г.) до 750 000 МРП (2 587,5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млн.тенге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в целях: </a:t>
            </a:r>
          </a:p>
          <a:p>
            <a:pPr marL="7938" indent="-7938"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исключения из такого круга части среднего бизнеса, не имеющих значимого влияния на бюджетные поступления;</a:t>
            </a:r>
          </a:p>
          <a:p>
            <a:pPr marL="7938" indent="-7938"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уменьшения «непродуктивных» расходов налоговых органов на администрирование таких налогоплательщиков</a:t>
            </a:r>
          </a:p>
        </p:txBody>
      </p:sp>
      <p:sp>
        <p:nvSpPr>
          <p:cNvPr id="11" name="Номер слайда 1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18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1253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5960" y="397292"/>
            <a:ext cx="8444203" cy="709440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БУХГАЛТЕРСКИЙ УЧЕТ КАК ОСНОВА ДЛЯ</a:t>
            </a:r>
            <a:b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ОПРЕДЕЛЕНИЯ НАЛОГОВОЙ БАЗЫ ПО КПН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45233" y="1749817"/>
            <a:ext cx="11308886" cy="877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Различия в целях составления финансовой отчетности и ведения налогового учета приводят к тому, что налоговые органы осуществляют толкование МСФО и законодательства о бухучете и оценивают правильность их применения</a:t>
            </a:r>
          </a:p>
        </p:txBody>
      </p:sp>
      <p:cxnSp>
        <p:nvCxnSpPr>
          <p:cNvPr id="14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>
            <a:off x="443547" y="2797200"/>
            <a:ext cx="11145254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45233" y="1359395"/>
            <a:ext cx="113088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СЛОЖИВШАЯСЯ СИТУАЦИЯ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45231" y="3481106"/>
            <a:ext cx="11308887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spcAft>
                <a:spcPts val="600"/>
              </a:spcAft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Провести полный аудит тех случаев, когда Налоговый кодекс содержит отсылки на МСФО, и проанализировать их на предмет целесообразности сохранения такого подхода: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преимущества превышают риски, то сохранить такие отсылки. При этом варианте исключить право налоговых органов «толковать» МСФО и законодательство о бухучете, а в случае крайней необходимости – запрашивать консультацию и заключение квалифицированного аудитора о соответствии действий налогоплательщика нормам МСФО и законодательства о бухучете;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ином случае – установить отдельные налоговые правила учета, которые не допускают субъективного толкования налоговым инспектором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45232" y="3034699"/>
            <a:ext cx="113088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</a:t>
            </a:r>
          </a:p>
        </p:txBody>
      </p:sp>
      <p:sp>
        <p:nvSpPr>
          <p:cNvPr id="15" name="Номер слайда 1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19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819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 txBox="1">
            <a:spLocks/>
          </p:cNvSpPr>
          <p:nvPr/>
        </p:nvSpPr>
        <p:spPr>
          <a:xfrm>
            <a:off x="2451722" y="406622"/>
            <a:ext cx="8096535" cy="709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ПОРУЧЕНИЕ ГЛАВЫ ГОСУДАРСТВА</a:t>
            </a:r>
            <a:endParaRPr lang="en-US" sz="2600" b="1" kern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24EF587E-CF79-4C9D-8574-7B24F8B50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6338" y="1438517"/>
            <a:ext cx="8686258" cy="629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714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714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714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714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714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714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714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714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714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None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рамках реализации предвыборной программы «Справедливый Казахстан – для всех и для каждого. Сейчас и навсегда»</a:t>
            </a:r>
          </a:p>
        </p:txBody>
      </p:sp>
      <p:sp>
        <p:nvSpPr>
          <p:cNvPr id="9" name="Прямоугольник 2">
            <a:extLst>
              <a:ext uri="{FF2B5EF4-FFF2-40B4-BE49-F238E27FC236}">
                <a16:creationId xmlns:a16="http://schemas.microsoft.com/office/drawing/2014/main" id="{65EBF925-57B3-445F-A27C-DDC1A8C2A78C}"/>
              </a:ext>
            </a:extLst>
          </p:cNvPr>
          <p:cNvSpPr/>
          <p:nvPr/>
        </p:nvSpPr>
        <p:spPr>
          <a:xfrm>
            <a:off x="2986334" y="2124255"/>
            <a:ext cx="868626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принятия нового Налогового кодекса, направленного на обеспечение справедливого, прозрачного, предсказуемого налогообложения, предусматривающего в том числе:</a:t>
            </a:r>
          </a:p>
          <a:p>
            <a:pPr algn="just"/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обновление налогового администрирования;</a:t>
            </a:r>
          </a:p>
          <a:p>
            <a:pPr algn="just"/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обеспечение максимально возможной цифровизации налогового контроля; </a:t>
            </a:r>
          </a:p>
          <a:p>
            <a:pPr algn="just"/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переход к дифференцированным налоговым ставкам в разных секторах экономики;</a:t>
            </a:r>
          </a:p>
          <a:p>
            <a:pPr algn="just"/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внедрение механизма снижения или освобождения от корпоративного подоходного налога с прибыли, направленной на технологическую модернизацию и научные разработки;</a:t>
            </a:r>
          </a:p>
          <a:p>
            <a:pPr algn="just"/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упрощение специальных налоговых режимов с целью минимизирования рисков уклонения от уплаты налогов;</a:t>
            </a:r>
          </a:p>
          <a:p>
            <a:pPr algn="just"/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недопущение намеренного дробления организаций с целью снижения налоговой нагрузки;</a:t>
            </a:r>
          </a:p>
          <a:p>
            <a:pPr algn="just"/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расширение применения розничного налога с адекватными ставками и простыми процедурами;</a:t>
            </a:r>
          </a:p>
          <a:p>
            <a:pPr algn="just"/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повышение налоговых ставок на предметы роскоши;</a:t>
            </a:r>
          </a:p>
          <a:p>
            <a:pPr algn="just"/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освобождение от налогообложения доходов предприятий в размере средств, направляемых на увеличение фонда оплаты труда производственного персонала;</a:t>
            </a:r>
          </a:p>
          <a:p>
            <a:pPr algn="just"/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стимулирование повышения зарплат работников через установление встречных обязательств бизнеса при получении государственной поддержки. </a:t>
            </a:r>
          </a:p>
        </p:txBody>
      </p:sp>
      <p:pic>
        <p:nvPicPr>
          <p:cNvPr id="11" name="Рисунок 14">
            <a:extLst>
              <a:ext uri="{FF2B5EF4-FFF2-40B4-BE49-F238E27FC236}">
                <a16:creationId xmlns:a16="http://schemas.microsoft.com/office/drawing/2014/main" id="{FF8A8BB5-F97D-47AE-B9D4-5BE2C21E8D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610" y="1564259"/>
            <a:ext cx="2031664" cy="2592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pPr defTabSz="457200"/>
            <a:fld id="{4D41ED6B-0A05-44D7-9208-91571559B6FC}" type="slidenum">
              <a:rPr lang="en-GB" b="1" smtClean="0">
                <a:solidFill>
                  <a:schemeClr val="accent1">
                    <a:lumMod val="50000"/>
                  </a:schemeClr>
                </a:solidFill>
              </a:rPr>
              <a:pPr defTabSz="457200"/>
              <a:t>2</a:t>
            </a:fld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328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9853" y="410769"/>
            <a:ext cx="7506008" cy="709440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ВОЗВРАТ СУММЫ ПРЕВЫШЕНИЯ НДС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35902" y="1743693"/>
            <a:ext cx="11355355" cy="877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Текущий порядок возврата НДС характеризуется перекладыванием: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функций налогового органа на налогоплательщика (в частности, по администрированию НДС);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ответственности с неблагонадежных поставщиков на добросовестных налогоплательщиков</a:t>
            </a:r>
          </a:p>
        </p:txBody>
      </p:sp>
      <p:cxnSp>
        <p:nvCxnSpPr>
          <p:cNvPr id="14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>
            <a:off x="433476" y="2775447"/>
            <a:ext cx="11145254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35902" y="1359395"/>
            <a:ext cx="113553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СЛОЖИВШАЯСЯ СИТУАЦИЯ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35902" y="3360558"/>
            <a:ext cx="11355356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spcAft>
                <a:spcPts val="600"/>
              </a:spcAft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Пересмотр принципов и механизмов возврата НДС в целях достижения баланса интересов бизнеса и государства, недопущение ограничения возврата НДС и превращения данного налога в инструмент повышения налоговой нагрузки, в том числе за счет:</a:t>
            </a:r>
          </a:p>
          <a:p>
            <a:pPr marL="7938" indent="-7938" algn="just">
              <a:spcAft>
                <a:spcPts val="600"/>
              </a:spcAft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 дифференциации возврата НДС в зависимости от вида экспортируемой продукции (возврат НДС – базовое право каждого на возмещение своего актива, тогда как государственное стимулирование к определенной деятельности должно применять иной инструментарий, предусматривающий дополнительные возможности);</a:t>
            </a:r>
          </a:p>
          <a:p>
            <a:pPr marL="7938" indent="-7938" algn="just">
              <a:spcAft>
                <a:spcPts val="600"/>
              </a:spcAft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 установления правил по возврату НДС, приводящих к его фактическому невозврату.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35902" y="2981216"/>
            <a:ext cx="113553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</a:t>
            </a:r>
          </a:p>
        </p:txBody>
      </p:sp>
      <p:sp>
        <p:nvSpPr>
          <p:cNvPr id="15" name="Номер слайда 1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20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0281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5918" y="414830"/>
            <a:ext cx="8145625" cy="709440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НАЛОГООБЛОЖЕНИЕ НЕРЕЗИДЕНТОВ</a:t>
            </a:r>
            <a:b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(ПОСТОЯННОЕ УЧРЕЖДЕНИЕ)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73224" y="1768478"/>
            <a:ext cx="11280899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Правоприменительная практика последних лет привела к возникновению массы вопросов, в том числе в части: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принадлежности доходов к постоянному учреждению;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определения «взаимосвязанных контрактов»;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дата начала осуществления деятельности в РК;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даты образования постоянного учреждения.</a:t>
            </a:r>
          </a:p>
          <a:p>
            <a:pPr marL="7938" indent="-7938"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таких вопросов свидетельствует об утрате концепции определения постоянного учреждения, заложенной изначально в нормах Налогового кодекса исходя из общепринятой мировой практики</a:t>
            </a:r>
          </a:p>
        </p:txBody>
      </p:sp>
      <p:cxnSp>
        <p:nvCxnSpPr>
          <p:cNvPr id="14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>
            <a:off x="471545" y="4040708"/>
            <a:ext cx="11145254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73224" y="1359395"/>
            <a:ext cx="112808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СЛОЖИВШАЯСЯ СИТУАЦИЯ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73224" y="4584640"/>
            <a:ext cx="11280899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определения постоянного учреждения и принадлежности доходов привести в соответствие с концепцией, принятой в мировой практике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73224" y="4212879"/>
            <a:ext cx="112808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</a:t>
            </a:r>
          </a:p>
        </p:txBody>
      </p:sp>
      <p:sp>
        <p:nvSpPr>
          <p:cNvPr id="15" name="Номер слайда 1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21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5362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708" y="414830"/>
            <a:ext cx="8897917" cy="709440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НАЛОГООБЛОЖЕНИЕ НЕРЕЗИДЕНТОВ</a:t>
            </a:r>
            <a:b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(РОЯЛТИ)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63894" y="1740486"/>
            <a:ext cx="11402009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Практика показывает, что несмотря на текущую редакцию дефиниции «роялти» в Налоговом кодексе, возникает высокий риск признания в качестве роялти платежей нерезиденту за доступ к 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интернет-ресурсам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услуг по техническому сопровождению и обновлению программного обеспечения (ПО), а также другим сопутствующим услугам, связанным с использованием ПО.</a:t>
            </a:r>
          </a:p>
          <a:p>
            <a:pPr marL="7938" indent="-7938"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Кроме того, действующая редакция дефиниции «роялти» не предусматривает исключения платежей за ПО в качестве конечного пользователя</a:t>
            </a:r>
          </a:p>
        </p:txBody>
      </p:sp>
      <p:cxnSp>
        <p:nvCxnSpPr>
          <p:cNvPr id="14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>
            <a:off x="471545" y="3557822"/>
            <a:ext cx="11145254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63895" y="1359395"/>
            <a:ext cx="114020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СЛОЖИВШАЯСЯ СИТУАЦИЯ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63894" y="4111098"/>
            <a:ext cx="11402009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Привести в соответствие дефиницию «роялти» с устоявшейся международной практикой и исключить из нее ряд платежей, которые по природе не являются роялти, а именно за: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реализацию оборудования (товаров), в которое встроено ПО;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оказание услуг по установке, внедрению, хранению, настройке, обновлению, доработке, модернизации ПО;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предоставление ПО конечным пользователям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63894" y="3730005"/>
            <a:ext cx="114020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</a:t>
            </a:r>
          </a:p>
        </p:txBody>
      </p:sp>
      <p:sp>
        <p:nvSpPr>
          <p:cNvPr id="16" name="Номер слайда 1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32525276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67349" y="1614726"/>
            <a:ext cx="11417214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Действующие нормы Налогового кодекса предусматривает 2 частично дублирующие нормы по выплатам нерезидентам:</a:t>
            </a:r>
          </a:p>
          <a:p>
            <a:pPr marL="7938" indent="-7938"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 аванс (предоплата) признается доходом, если отсутствует Налоговая конвенция и срок договора с нерезидентом – более 2 лет;</a:t>
            </a:r>
          </a:p>
          <a:p>
            <a:pPr marL="7938" indent="-7938"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 аванс (предоплата) признается доходом, если с момента выплаты аванса прошло более 2 лет.</a:t>
            </a:r>
          </a:p>
          <a:p>
            <a:pPr marL="7938" indent="-7938" algn="just">
              <a:defRPr/>
            </a:pPr>
            <a:endParaRPr kumimoji="1" lang="ru-RU" sz="1500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938" indent="-7938" algn="just">
              <a:defRPr/>
            </a:pPr>
            <a:r>
              <a:rPr kumimoji="1" lang="ru-RU" sz="17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Негативные последствия: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«закрытии» аванса путем осуществления поставки товара, работа, услуги отсутствует возможность переквалификации вида дохода и, соответственно, невозможно применить общие положения по международному налогообложению, в том числе принцип территориальности доходов из источников в РК;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признавать аванс доходом, не давая никакой возможности сторонам для исполнения договора, означает, что условия договора признаются заведомо направленными на уклонение от налогообложения.</a:t>
            </a:r>
          </a:p>
          <a:p>
            <a:pPr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искажает экономический смысл договора и нарушает принцип справедливости налогообложения.</a:t>
            </a:r>
          </a:p>
          <a:p>
            <a:pPr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Кроме того, указанные нормы можно расценивать как «налог на инвестиции»</a:t>
            </a:r>
          </a:p>
        </p:txBody>
      </p:sp>
      <p:cxnSp>
        <p:nvCxnSpPr>
          <p:cNvPr id="14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>
            <a:off x="367349" y="5409209"/>
            <a:ext cx="11145254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67349" y="1303409"/>
            <a:ext cx="114172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СЛОЖИВШАЯСЯ СИТУАЦИЯ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67348" y="5873696"/>
            <a:ext cx="11417215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Ограничить действие норм только в отношении стран с льготным налогообложением (</a:t>
            </a:r>
            <a:r>
              <a:rPr kumimoji="1" lang="ru-RU" sz="1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оффшоров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67350" y="5513532"/>
            <a:ext cx="114172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</a:t>
            </a:r>
          </a:p>
        </p:txBody>
      </p:sp>
      <p:sp>
        <p:nvSpPr>
          <p:cNvPr id="16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 txBox="1">
            <a:spLocks/>
          </p:cNvSpPr>
          <p:nvPr/>
        </p:nvSpPr>
        <p:spPr>
          <a:xfrm>
            <a:off x="2209708" y="414830"/>
            <a:ext cx="8897917" cy="709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НАЛОГООБЛОЖЕНИЕ НЕРЕЗИДЕНТОВ</a:t>
            </a:r>
            <a:b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(ПРЕДОПЛАТА)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pPr defTabSz="45720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23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0334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3241" y="398093"/>
            <a:ext cx="7996335" cy="709440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ЗАКОН ПРЯМОГО ДЕЙСТВИЯ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82555" y="1787140"/>
            <a:ext cx="11346026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связи с последними изменениями в законодательстве РК большинство полномочий переданы с уровня Правительства на уровень МФ/МНЭ</a:t>
            </a:r>
          </a:p>
        </p:txBody>
      </p:sp>
      <p:cxnSp>
        <p:nvCxnSpPr>
          <p:cNvPr id="14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>
            <a:off x="508869" y="2653295"/>
            <a:ext cx="11145254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82555" y="1359395"/>
            <a:ext cx="113460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СЛОЖИВШАЯСЯ СИТУАЦИЯ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82554" y="3262555"/>
            <a:ext cx="11346026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Необходима ревизия подзаконных НПА на предмет включения их положений в нормы Налогового кодекса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82555" y="2881464"/>
            <a:ext cx="113460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</a:t>
            </a:r>
          </a:p>
        </p:txBody>
      </p:sp>
      <p:sp>
        <p:nvSpPr>
          <p:cNvPr id="15" name="Номер слайда 1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24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892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pPr defTabSz="457200"/>
            <a:fld id="{4D41ED6B-0A05-44D7-9208-91571559B6FC}" type="slidenum">
              <a:rPr lang="en-GB" b="1" smtClean="0">
                <a:solidFill>
                  <a:schemeClr val="accent1">
                    <a:lumMod val="50000"/>
                  </a:schemeClr>
                </a:solidFill>
              </a:rPr>
              <a:pPr defTabSz="457200"/>
              <a:t>3</a:t>
            </a:fld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sp>
        <p:nvSpPr>
          <p:cNvPr id="12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1722" y="397291"/>
            <a:ext cx="8096535" cy="709440"/>
          </a:xfrm>
        </p:spPr>
        <p:txBody>
          <a:bodyPr>
            <a:normAutofit/>
          </a:bodyPr>
          <a:lstStyle/>
          <a:p>
            <a:pPr algn="ctr"/>
            <a:r>
              <a:rPr lang="ru-RU" sz="26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ОСНОВНЫЕ ЗАДАЧИ</a:t>
            </a:r>
            <a:endParaRPr lang="en-US" sz="2600" b="1" kern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306284" y="2938519"/>
            <a:ext cx="3365010" cy="600335"/>
          </a:xfrm>
          <a:prstGeom prst="rect">
            <a:avLst/>
          </a:prstGeom>
          <a:solidFill>
            <a:srgbClr val="FCF3E0"/>
          </a:solidFill>
          <a:ln w="9525" cap="flat" cmpd="sng" algn="ctr">
            <a:solidFill>
              <a:srgbClr val="024C7D"/>
            </a:solidFill>
            <a:prstDash val="solid"/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Гипертрофированность фискальной функции налогов</a:t>
            </a:r>
            <a:endParaRPr lang="en-US" sz="1300" b="1" kern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306280" y="1725851"/>
            <a:ext cx="3358797" cy="1053899"/>
          </a:xfrm>
          <a:prstGeom prst="rect">
            <a:avLst/>
          </a:prstGeom>
          <a:solidFill>
            <a:srgbClr val="FCF3E0"/>
          </a:solidFill>
          <a:ln w="9525" cap="flat" cmpd="sng" algn="ctr">
            <a:solidFill>
              <a:srgbClr val="024C7D"/>
            </a:solidFill>
            <a:prstDash val="solid"/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Нестабильность фискальной политики, а также ретроспективное изменение подходов налоговых органов без изменения норм НК</a:t>
            </a:r>
            <a:endParaRPr lang="en-US" sz="1300" b="1" kern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4159479" y="3735012"/>
            <a:ext cx="3579865" cy="692389"/>
          </a:xfrm>
          <a:prstGeom prst="rect">
            <a:avLst/>
          </a:prstGeom>
          <a:solidFill>
            <a:srgbClr val="FCF3E0"/>
          </a:solidFill>
          <a:ln w="9525" cap="flat" cmpd="sng" algn="ctr">
            <a:solidFill>
              <a:srgbClr val="024C7D"/>
            </a:solidFill>
            <a:prstDash val="solid"/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налоговой нагрузки</a:t>
            </a: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306281" y="4488591"/>
            <a:ext cx="3363830" cy="1053410"/>
          </a:xfrm>
          <a:prstGeom prst="rect">
            <a:avLst/>
          </a:prstGeom>
          <a:solidFill>
            <a:srgbClr val="FCF3E0"/>
          </a:solidFill>
          <a:ln w="9525" cap="flat" cmpd="sng" algn="ctr">
            <a:solidFill>
              <a:srgbClr val="024C7D"/>
            </a:solidFill>
            <a:prstDash val="solid"/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Отдельные вопросы</a:t>
            </a:r>
          </a:p>
          <a:p>
            <a:pPr algn="ctr"/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исчисления налогов (налогообложение нерезидентов, ФОТ, СНР для СМБ и т.д.)</a:t>
            </a:r>
            <a:endParaRPr lang="en-US" sz="1300" b="1" kern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306281" y="5716036"/>
            <a:ext cx="3358797" cy="814501"/>
          </a:xfrm>
          <a:prstGeom prst="rect">
            <a:avLst/>
          </a:prstGeom>
          <a:solidFill>
            <a:srgbClr val="FCF3E0"/>
          </a:solidFill>
          <a:ln w="9525" cap="flat" cmpd="sng" algn="ctr">
            <a:solidFill>
              <a:srgbClr val="024C7D"/>
            </a:solidFill>
            <a:prstDash val="solid"/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Отдельные вопросы налогового администрирования (камеральный контроль, возврат НДС, СУР и др.)</a:t>
            </a:r>
            <a:endParaRPr lang="en-US" sz="1300" b="1" kern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63684" y="4642714"/>
            <a:ext cx="3594675" cy="706604"/>
          </a:xfrm>
          <a:prstGeom prst="rect">
            <a:avLst/>
          </a:prstGeom>
          <a:solidFill>
            <a:srgbClr val="FCF3E0"/>
          </a:solidFill>
          <a:ln w="9525" cap="flat" cmpd="sng" algn="ctr">
            <a:solidFill>
              <a:srgbClr val="024C7D"/>
            </a:solidFill>
            <a:prstDash val="solid"/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txBody>
          <a:bodyPr anchor="ctr"/>
          <a:lstStyle>
            <a:defPPr>
              <a:defRPr lang="ru-RU"/>
            </a:defPPr>
            <a:lvl1pPr algn="just">
              <a:defRPr sz="1300" b="1" ker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Решение проблемных вопросов </a:t>
            </a:r>
          </a:p>
        </p:txBody>
      </p:sp>
      <p:cxnSp>
        <p:nvCxnSpPr>
          <p:cNvPr id="22" name="Straight Connector 24"/>
          <p:cNvCxnSpPr/>
          <p:nvPr/>
        </p:nvCxnSpPr>
        <p:spPr>
          <a:xfrm flipH="1" flipV="1">
            <a:off x="3924021" y="1251543"/>
            <a:ext cx="8708" cy="55734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 txBox="1"/>
          <p:nvPr/>
        </p:nvSpPr>
        <p:spPr>
          <a:xfrm>
            <a:off x="4204193" y="3261372"/>
            <a:ext cx="3579864" cy="5450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</a:t>
            </a:r>
          </a:p>
        </p:txBody>
      </p:sp>
      <p:cxnSp>
        <p:nvCxnSpPr>
          <p:cNvPr id="24" name="Straight Connector 24"/>
          <p:cNvCxnSpPr/>
          <p:nvPr/>
        </p:nvCxnSpPr>
        <p:spPr>
          <a:xfrm flipH="1" flipV="1">
            <a:off x="8072191" y="1241875"/>
            <a:ext cx="8708" cy="557348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 bwMode="auto">
          <a:xfrm>
            <a:off x="4195431" y="1741905"/>
            <a:ext cx="3592377" cy="587650"/>
          </a:xfrm>
          <a:prstGeom prst="rect">
            <a:avLst/>
          </a:prstGeom>
          <a:solidFill>
            <a:srgbClr val="FCF3E0"/>
          </a:solidFill>
          <a:ln w="9525" cap="flat" cmpd="sng" algn="ctr">
            <a:solidFill>
              <a:srgbClr val="024C7D"/>
            </a:solidFill>
            <a:prstDash val="solid"/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рациональной регулятивно-стимулирующей налоговой системы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300876" y="1745742"/>
            <a:ext cx="3466465" cy="591486"/>
          </a:xfrm>
          <a:prstGeom prst="rect">
            <a:avLst/>
          </a:prstGeom>
          <a:solidFill>
            <a:srgbClr val="FCF3E0"/>
          </a:solidFill>
          <a:ln w="9525" cap="flat" cmpd="sng" algn="ctr">
            <a:solidFill>
              <a:srgbClr val="024C7D"/>
            </a:solidFill>
            <a:prstDash val="solid"/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txBody>
          <a:bodyPr anchor="ctr"/>
          <a:lstStyle>
            <a:defPPr>
              <a:defRPr lang="ru-RU"/>
            </a:defPPr>
            <a:lvl1pPr algn="just">
              <a:defRPr sz="1300" b="1" ker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Стимулирование инвестиционной привлекательности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307649" y="2508182"/>
            <a:ext cx="3466465" cy="617919"/>
          </a:xfrm>
          <a:prstGeom prst="rect">
            <a:avLst/>
          </a:prstGeom>
          <a:solidFill>
            <a:srgbClr val="FCF3E0"/>
          </a:solidFill>
          <a:ln w="9525" cap="flat" cmpd="sng" algn="ctr">
            <a:solidFill>
              <a:srgbClr val="024C7D"/>
            </a:solidFill>
            <a:prstDash val="solid"/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txBody>
          <a:bodyPr anchor="ctr"/>
          <a:lstStyle>
            <a:defPPr>
              <a:defRPr lang="ru-RU"/>
            </a:defPPr>
            <a:lvl1pPr algn="just">
              <a:defRPr sz="1300" b="1" ker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Развитие предпринимательства и расширение налоговой базы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53222" y="5578602"/>
            <a:ext cx="3592377" cy="768259"/>
          </a:xfrm>
          <a:prstGeom prst="rect">
            <a:avLst/>
          </a:prstGeom>
          <a:solidFill>
            <a:srgbClr val="FCF3E0"/>
          </a:solidFill>
          <a:ln w="9525" cap="flat" cmpd="sng" algn="ctr">
            <a:solidFill>
              <a:srgbClr val="024C7D"/>
            </a:solidFill>
            <a:prstDash val="solid"/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txBody>
          <a:bodyPr anchor="ctr"/>
          <a:lstStyle>
            <a:defPPr>
              <a:defRPr lang="ru-RU"/>
            </a:defPPr>
            <a:lvl1pPr algn="just">
              <a:defRPr sz="1300" b="1" ker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Оптимизация и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цифровизация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 налоговых бизнес-процессов</a:t>
            </a:r>
          </a:p>
        </p:txBody>
      </p:sp>
      <p:sp>
        <p:nvSpPr>
          <p:cNvPr id="29" name="Title 1"/>
          <p:cNvSpPr txBox="1"/>
          <p:nvPr/>
        </p:nvSpPr>
        <p:spPr>
          <a:xfrm>
            <a:off x="8092845" y="3266733"/>
            <a:ext cx="3916276" cy="5450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 для Бизнеса</a:t>
            </a:r>
          </a:p>
        </p:txBody>
      </p:sp>
      <p:sp>
        <p:nvSpPr>
          <p:cNvPr id="30" name="Прямоугольник 29"/>
          <p:cNvSpPr/>
          <p:nvPr/>
        </p:nvSpPr>
        <p:spPr bwMode="auto">
          <a:xfrm>
            <a:off x="8307649" y="4644635"/>
            <a:ext cx="3466465" cy="702762"/>
          </a:xfrm>
          <a:prstGeom prst="rect">
            <a:avLst/>
          </a:prstGeom>
          <a:solidFill>
            <a:srgbClr val="FCF3E0"/>
          </a:solidFill>
          <a:ln w="9525" cap="flat" cmpd="sng" algn="ctr">
            <a:solidFill>
              <a:srgbClr val="024C7D"/>
            </a:solidFill>
            <a:prstDash val="solid"/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Снижение издержек на налоговое администрирование</a:t>
            </a:r>
          </a:p>
        </p:txBody>
      </p:sp>
      <p:sp>
        <p:nvSpPr>
          <p:cNvPr id="31" name="Прямоугольник 30"/>
          <p:cNvSpPr/>
          <p:nvPr/>
        </p:nvSpPr>
        <p:spPr bwMode="auto">
          <a:xfrm>
            <a:off x="8300876" y="5572563"/>
            <a:ext cx="3466465" cy="738072"/>
          </a:xfrm>
          <a:prstGeom prst="rect">
            <a:avLst/>
          </a:prstGeom>
          <a:solidFill>
            <a:srgbClr val="FCF3E0"/>
          </a:solidFill>
          <a:ln w="9525" cap="flat" cmpd="sng" algn="ctr">
            <a:solidFill>
              <a:srgbClr val="024C7D"/>
            </a:solidFill>
            <a:prstDash val="solid"/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Снятие проблемных вопросов в части исчисления и администрирования налоговых обязательств</a:t>
            </a:r>
          </a:p>
        </p:txBody>
      </p:sp>
      <p:sp>
        <p:nvSpPr>
          <p:cNvPr id="32" name="Прямоугольник 31"/>
          <p:cNvSpPr/>
          <p:nvPr/>
        </p:nvSpPr>
        <p:spPr bwMode="auto">
          <a:xfrm>
            <a:off x="4216633" y="2506091"/>
            <a:ext cx="3579864" cy="608932"/>
          </a:xfrm>
          <a:prstGeom prst="rect">
            <a:avLst/>
          </a:prstGeom>
          <a:solidFill>
            <a:srgbClr val="FCF3E0"/>
          </a:solidFill>
          <a:ln w="9525" cap="flat" cmpd="sng" algn="ctr">
            <a:solidFill>
              <a:srgbClr val="024C7D"/>
            </a:solidFill>
            <a:prstDash val="solid"/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Переход к налоговому администрированию сервисного типа</a:t>
            </a:r>
          </a:p>
        </p:txBody>
      </p:sp>
      <p:sp>
        <p:nvSpPr>
          <p:cNvPr id="33" name="Прямоугольник 32"/>
          <p:cNvSpPr/>
          <p:nvPr/>
        </p:nvSpPr>
        <p:spPr bwMode="auto">
          <a:xfrm>
            <a:off x="8307649" y="3730018"/>
            <a:ext cx="3466465" cy="684088"/>
          </a:xfrm>
          <a:prstGeom prst="rect">
            <a:avLst/>
          </a:prstGeom>
          <a:solidFill>
            <a:srgbClr val="FCF3E0"/>
          </a:solidFill>
          <a:ln w="9525" cap="flat" cmpd="sng" algn="ctr">
            <a:solidFill>
              <a:srgbClr val="024C7D"/>
            </a:solidFill>
            <a:prstDash val="solid"/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Сохранение сбалансированной налоговой нагрузки</a:t>
            </a:r>
          </a:p>
        </p:txBody>
      </p:sp>
      <p:sp>
        <p:nvSpPr>
          <p:cNvPr id="34" name="Прямоугольник 33"/>
          <p:cNvSpPr/>
          <p:nvPr/>
        </p:nvSpPr>
        <p:spPr bwMode="auto">
          <a:xfrm>
            <a:off x="320568" y="3713240"/>
            <a:ext cx="3344510" cy="601316"/>
          </a:xfrm>
          <a:prstGeom prst="rect">
            <a:avLst/>
          </a:prstGeom>
          <a:solidFill>
            <a:srgbClr val="FCF3E0"/>
          </a:solidFill>
          <a:ln w="9525" cap="flat" cmpd="sng" algn="ctr">
            <a:solidFill>
              <a:srgbClr val="024C7D"/>
            </a:solidFill>
            <a:prstDash val="solid"/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3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Издержки на цифровые инициативы, усложняющие бизнес-процессы</a:t>
            </a:r>
          </a:p>
        </p:txBody>
      </p:sp>
      <p:sp>
        <p:nvSpPr>
          <p:cNvPr id="36" name="Title 1"/>
          <p:cNvSpPr txBox="1"/>
          <p:nvPr/>
        </p:nvSpPr>
        <p:spPr>
          <a:xfrm>
            <a:off x="292503" y="1193327"/>
            <a:ext cx="3355843" cy="5450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</a:t>
            </a:r>
          </a:p>
        </p:txBody>
      </p:sp>
      <p:sp>
        <p:nvSpPr>
          <p:cNvPr id="37" name="Title 1"/>
          <p:cNvSpPr txBox="1"/>
          <p:nvPr/>
        </p:nvSpPr>
        <p:spPr>
          <a:xfrm>
            <a:off x="4204193" y="1195337"/>
            <a:ext cx="3579864" cy="5450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Цели</a:t>
            </a:r>
          </a:p>
        </p:txBody>
      </p:sp>
      <p:sp>
        <p:nvSpPr>
          <p:cNvPr id="38" name="Title 1"/>
          <p:cNvSpPr txBox="1"/>
          <p:nvPr/>
        </p:nvSpPr>
        <p:spPr>
          <a:xfrm>
            <a:off x="8092845" y="1177752"/>
            <a:ext cx="3924984" cy="5450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 для Государства</a:t>
            </a:r>
          </a:p>
        </p:txBody>
      </p:sp>
    </p:spTree>
    <p:extLst>
      <p:ext uri="{BB962C8B-B14F-4D97-AF65-F5344CB8AC3E}">
        <p14:creationId xmlns:p14="http://schemas.microsoft.com/office/powerpoint/2010/main" val="3390854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8624" y="481268"/>
            <a:ext cx="5056204" cy="709440"/>
          </a:xfrm>
        </p:spPr>
        <p:txBody>
          <a:bodyPr>
            <a:normAutofit/>
          </a:bodyPr>
          <a:lstStyle/>
          <a:p>
            <a:pPr algn="ctr"/>
            <a:r>
              <a:rPr lang="ru-RU" sz="22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ПРОБЛЕМЫ</a:t>
            </a:r>
            <a:endParaRPr lang="en-US" sz="2200" b="1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610600" y="5987961"/>
            <a:ext cx="2743200" cy="365125"/>
          </a:xfrm>
        </p:spPr>
        <p:txBody>
          <a:bodyPr/>
          <a:lstStyle/>
          <a:p>
            <a:pPr defTabSz="457200"/>
            <a:fld id="{4D41ED6B-0A05-44D7-9208-91571559B6FC}" type="slidenum">
              <a:rPr lang="en-GB" smtClean="0"/>
              <a:pPr defTabSz="457200"/>
              <a:t>4</a:t>
            </a:fld>
            <a:endParaRPr lang="en-GB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1099292" y="1450876"/>
            <a:ext cx="49330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ctr">
              <a:defRPr/>
            </a:pP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Налоговое законодательство остается нестабильным, в ряде случаев – противоречивым, а по некоторым</a:t>
            </a:r>
          </a:p>
          <a:p>
            <a:pPr marL="7938" indent="-7938" algn="ctr">
              <a:defRPr/>
            </a:pP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вопросам и вовсе имеются пробелы</a:t>
            </a:r>
            <a:endParaRPr kumimoji="1" lang="ru-RU" altLang="ru-RU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hape 774">
            <a:extLst>
              <a:ext uri="{FF2B5EF4-FFF2-40B4-BE49-F238E27FC236}">
                <a16:creationId xmlns:a16="http://schemas.microsoft.com/office/drawing/2014/main" id="{47702FD9-C6E7-0314-E188-37B8A9C69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430" y="1793547"/>
            <a:ext cx="474663" cy="514350"/>
          </a:xfrm>
          <a:prstGeom prst="roundRect">
            <a:avLst>
              <a:gd name="adj" fmla="val 16667"/>
            </a:avLst>
          </a:prstGeom>
          <a:solidFill>
            <a:srgbClr val="F6BB00"/>
          </a:solidFill>
          <a:ln w="12700">
            <a:solidFill>
              <a:srgbClr val="F6BB00"/>
            </a:solidFill>
            <a:miter lim="800000"/>
            <a:headEnd/>
            <a:tailEnd/>
          </a:ln>
        </p:spPr>
        <p:txBody>
          <a:bodyPr lIns="91425" tIns="45700" rIns="91425" bIns="457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024C7C"/>
              </a:buClr>
              <a:buSzPts val="1600"/>
              <a:buFont typeface="Arial" panose="020B0604020202020204" pitchFamily="34" charset="0"/>
              <a:buNone/>
            </a:pPr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sym typeface="Arial" panose="020B0604020202020204" pitchFamily="34" charset="0"/>
              </a:rPr>
              <a:t>1</a:t>
            </a:r>
            <a:endParaRPr lang="ru-RU" alt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4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>
            <a:off x="508864" y="2982354"/>
            <a:ext cx="11145254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1108624" y="3311345"/>
            <a:ext cx="492373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ctr">
              <a:defRPr/>
            </a:pP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Отсутствует сбалансированность фискальной, регулирующей и стимулирующей функций налогов, наблюдается уклон к фискальной функции</a:t>
            </a:r>
            <a:endParaRPr kumimoji="1" lang="ru-RU" altLang="ru-RU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hape 774">
            <a:extLst>
              <a:ext uri="{FF2B5EF4-FFF2-40B4-BE49-F238E27FC236}">
                <a16:creationId xmlns:a16="http://schemas.microsoft.com/office/drawing/2014/main" id="{47702FD9-C6E7-0314-E188-37B8A9C69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430" y="3664303"/>
            <a:ext cx="474663" cy="514350"/>
          </a:xfrm>
          <a:prstGeom prst="roundRect">
            <a:avLst>
              <a:gd name="adj" fmla="val 16667"/>
            </a:avLst>
          </a:prstGeom>
          <a:solidFill>
            <a:srgbClr val="F6BB00"/>
          </a:solidFill>
          <a:ln w="12700">
            <a:solidFill>
              <a:srgbClr val="F6BB00"/>
            </a:solidFill>
            <a:miter lim="800000"/>
            <a:headEnd/>
            <a:tailEnd/>
          </a:ln>
        </p:spPr>
        <p:txBody>
          <a:bodyPr lIns="91425" tIns="45700" rIns="91425" bIns="457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024C7C"/>
              </a:buClr>
              <a:buSzPts val="1600"/>
              <a:buFont typeface="Arial" panose="020B0604020202020204" pitchFamily="34" charset="0"/>
              <a:buNone/>
            </a:pPr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sym typeface="Arial" panose="020B0604020202020204" pitchFamily="34" charset="0"/>
              </a:rPr>
              <a:t>2</a:t>
            </a:r>
            <a:endParaRPr lang="ru-RU" alt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8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>
            <a:off x="508858" y="4878155"/>
            <a:ext cx="11145254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 rot="5400000">
            <a:off x="3468574" y="3869502"/>
            <a:ext cx="5400000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 txBox="1">
            <a:spLocks/>
          </p:cNvSpPr>
          <p:nvPr/>
        </p:nvSpPr>
        <p:spPr>
          <a:xfrm>
            <a:off x="6164828" y="465614"/>
            <a:ext cx="5666388" cy="709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2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ПОДХОДЫ К РЕШЕНИЮ</a:t>
            </a:r>
            <a:endParaRPr lang="en-US" sz="2200" b="1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Shape 774">
            <a:extLst>
              <a:ext uri="{FF2B5EF4-FFF2-40B4-BE49-F238E27FC236}">
                <a16:creationId xmlns:a16="http://schemas.microsoft.com/office/drawing/2014/main" id="{47702FD9-C6E7-0314-E188-37B8A9C69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429" y="5473611"/>
            <a:ext cx="474663" cy="514350"/>
          </a:xfrm>
          <a:prstGeom prst="roundRect">
            <a:avLst>
              <a:gd name="adj" fmla="val 16667"/>
            </a:avLst>
          </a:prstGeom>
          <a:solidFill>
            <a:srgbClr val="F6BB00"/>
          </a:solidFill>
          <a:ln w="12700">
            <a:solidFill>
              <a:srgbClr val="F6BB00"/>
            </a:solidFill>
            <a:miter lim="800000"/>
            <a:headEnd/>
            <a:tailEnd/>
          </a:ln>
        </p:spPr>
        <p:txBody>
          <a:bodyPr lIns="91425" tIns="45700" rIns="91425" bIns="457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024C7C"/>
              </a:buClr>
              <a:buSzPts val="1600"/>
              <a:buFont typeface="Arial" panose="020B0604020202020204" pitchFamily="34" charset="0"/>
              <a:buNone/>
            </a:pPr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sym typeface="Arial" panose="020B0604020202020204" pitchFamily="34" charset="0"/>
              </a:rPr>
              <a:t>3</a:t>
            </a:r>
            <a:endParaRPr lang="ru-RU" alt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1108624" y="5123714"/>
            <a:ext cx="492373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ctr">
              <a:defRPr/>
            </a:pP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прекращается практика</a:t>
            </a:r>
          </a:p>
          <a:p>
            <a:pPr marL="7938" indent="-7938" algn="ctr">
              <a:defRPr/>
            </a:pP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перекладывания ответственности с непосредственного нарушителя на его добросовестных контрагентов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6187311" y="1315474"/>
            <a:ext cx="546680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ctr">
              <a:defRPr/>
            </a:pP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стабильности фискальной политики государства в краткосрочной перспективе и ее последовательности и предсказуемости в среднесрочной и долгосрочной перспективе</a:t>
            </a:r>
            <a:endParaRPr lang="ru-RU" altLang="ru-RU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6182937" y="3348858"/>
            <a:ext cx="547117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ctr">
              <a:defRPr/>
            </a:pP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Переход от репрессивно-фискальной системы налогообложения, подавляющей инвестиционную активность, к системе регулятивно-стимулирующего типа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6177979" y="5102497"/>
            <a:ext cx="547613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ctr">
              <a:defRPr/>
            </a:pP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Распространение принципа добросовестности</a:t>
            </a:r>
          </a:p>
          <a:p>
            <a:pPr marL="7938" indent="-7938" algn="ctr">
              <a:defRPr/>
            </a:pP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все аспекты налоговых правоотношений, переход от вменения нарушений к предположениям и рекомендациям</a:t>
            </a:r>
          </a:p>
        </p:txBody>
      </p:sp>
      <p:sp>
        <p:nvSpPr>
          <p:cNvPr id="27" name="Номер слайда 1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819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610600" y="5987961"/>
            <a:ext cx="2743200" cy="365125"/>
          </a:xfrm>
        </p:spPr>
        <p:txBody>
          <a:bodyPr/>
          <a:lstStyle/>
          <a:p>
            <a:pPr defTabSz="457200"/>
            <a:fld id="{4D41ED6B-0A05-44D7-9208-91571559B6FC}" type="slidenum">
              <a:rPr lang="en-GB" smtClean="0"/>
              <a:pPr defTabSz="457200"/>
              <a:t>5</a:t>
            </a:fld>
            <a:endParaRPr lang="en-GB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1099294" y="1471093"/>
            <a:ext cx="486296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ctr">
              <a:defRPr/>
            </a:pP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искореняется ориентир на</a:t>
            </a:r>
          </a:p>
          <a:p>
            <a:pPr marL="7938" indent="-7938" algn="ctr">
              <a:defRPr/>
            </a:pP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карательный подход при взаимоотношениях между налоговыми органами и налогоплательщиками</a:t>
            </a:r>
          </a:p>
        </p:txBody>
      </p:sp>
      <p:sp>
        <p:nvSpPr>
          <p:cNvPr id="12" name="Shape 774">
            <a:extLst>
              <a:ext uri="{FF2B5EF4-FFF2-40B4-BE49-F238E27FC236}">
                <a16:creationId xmlns:a16="http://schemas.microsoft.com/office/drawing/2014/main" id="{47702FD9-C6E7-0314-E188-37B8A9C69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430" y="1793547"/>
            <a:ext cx="474663" cy="514350"/>
          </a:xfrm>
          <a:prstGeom prst="roundRect">
            <a:avLst>
              <a:gd name="adj" fmla="val 16667"/>
            </a:avLst>
          </a:prstGeom>
          <a:solidFill>
            <a:srgbClr val="F6BB00"/>
          </a:solidFill>
          <a:ln w="12700">
            <a:solidFill>
              <a:srgbClr val="F6BB00"/>
            </a:solidFill>
            <a:miter lim="800000"/>
            <a:headEnd/>
            <a:tailEnd/>
          </a:ln>
        </p:spPr>
        <p:txBody>
          <a:bodyPr lIns="91425" tIns="45700" rIns="91425" bIns="457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024C7C"/>
              </a:buClr>
              <a:buSzPts val="1600"/>
              <a:buFont typeface="Arial" panose="020B0604020202020204" pitchFamily="34" charset="0"/>
              <a:buNone/>
            </a:pPr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sym typeface="Arial" panose="020B0604020202020204" pitchFamily="34" charset="0"/>
              </a:rPr>
              <a:t>4</a:t>
            </a:r>
            <a:endParaRPr lang="ru-RU" alt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4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>
            <a:off x="508864" y="2982354"/>
            <a:ext cx="11145254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1099293" y="3331560"/>
            <a:ext cx="486296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ctr">
              <a:defRPr/>
            </a:pP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Участились факты кардинального изменения толкований в целях</a:t>
            </a:r>
          </a:p>
          <a:p>
            <a:pPr marL="7938" indent="-7938" algn="ctr">
              <a:defRPr/>
            </a:pP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увеличения поступлений при неизменности применимых норм Налогового кодекса </a:t>
            </a:r>
          </a:p>
        </p:txBody>
      </p:sp>
      <p:sp>
        <p:nvSpPr>
          <p:cNvPr id="17" name="Shape 774">
            <a:extLst>
              <a:ext uri="{FF2B5EF4-FFF2-40B4-BE49-F238E27FC236}">
                <a16:creationId xmlns:a16="http://schemas.microsoft.com/office/drawing/2014/main" id="{47702FD9-C6E7-0314-E188-37B8A9C69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430" y="3664303"/>
            <a:ext cx="474663" cy="514350"/>
          </a:xfrm>
          <a:prstGeom prst="roundRect">
            <a:avLst>
              <a:gd name="adj" fmla="val 16667"/>
            </a:avLst>
          </a:prstGeom>
          <a:solidFill>
            <a:srgbClr val="F6BB00"/>
          </a:solidFill>
          <a:ln w="12700">
            <a:solidFill>
              <a:srgbClr val="F6BB00"/>
            </a:solidFill>
            <a:miter lim="800000"/>
            <a:headEnd/>
            <a:tailEnd/>
          </a:ln>
        </p:spPr>
        <p:txBody>
          <a:bodyPr lIns="91425" tIns="45700" rIns="91425" bIns="457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024C7C"/>
              </a:buClr>
              <a:buSzPts val="1600"/>
              <a:buFont typeface="Arial" panose="020B0604020202020204" pitchFamily="34" charset="0"/>
              <a:buNone/>
            </a:pPr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sym typeface="Arial" panose="020B0604020202020204" pitchFamily="34" charset="0"/>
              </a:rPr>
              <a:t>5</a:t>
            </a:r>
            <a:endParaRPr lang="ru-RU" alt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8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>
            <a:off x="508858" y="4878155"/>
            <a:ext cx="11145254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 rot="5400000">
            <a:off x="3468574" y="3869502"/>
            <a:ext cx="5400000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 txBox="1">
            <a:spLocks/>
          </p:cNvSpPr>
          <p:nvPr/>
        </p:nvSpPr>
        <p:spPr>
          <a:xfrm>
            <a:off x="6174159" y="465614"/>
            <a:ext cx="5654126" cy="709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2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ПОДХОДЫ К РЕШЕНИЮ</a:t>
            </a:r>
            <a:endParaRPr lang="en-US" sz="2200" b="1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Shape 774">
            <a:extLst>
              <a:ext uri="{FF2B5EF4-FFF2-40B4-BE49-F238E27FC236}">
                <a16:creationId xmlns:a16="http://schemas.microsoft.com/office/drawing/2014/main" id="{47702FD9-C6E7-0314-E188-37B8A9C69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429" y="5473611"/>
            <a:ext cx="474663" cy="514350"/>
          </a:xfrm>
          <a:prstGeom prst="roundRect">
            <a:avLst>
              <a:gd name="adj" fmla="val 16667"/>
            </a:avLst>
          </a:prstGeom>
          <a:solidFill>
            <a:srgbClr val="F6BB00"/>
          </a:solidFill>
          <a:ln w="12700">
            <a:solidFill>
              <a:srgbClr val="F6BB00"/>
            </a:solidFill>
            <a:miter lim="800000"/>
            <a:headEnd/>
            <a:tailEnd/>
          </a:ln>
        </p:spPr>
        <p:txBody>
          <a:bodyPr lIns="91425" tIns="45700" rIns="91425" bIns="457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024C7C"/>
              </a:buClr>
              <a:buSzPts val="1600"/>
              <a:buFont typeface="Arial" panose="020B0604020202020204" pitchFamily="34" charset="0"/>
              <a:buNone/>
            </a:pPr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sym typeface="Arial" panose="020B0604020202020204" pitchFamily="34" charset="0"/>
              </a:rPr>
              <a:t>6</a:t>
            </a:r>
            <a:endParaRPr lang="ru-RU" alt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1099293" y="5133045"/>
            <a:ext cx="486297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ctr">
              <a:defRPr/>
            </a:pP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Имеются опасения по увеличению налоговой нагрузки на «белый» бизнес</a:t>
            </a:r>
          </a:p>
          <a:p>
            <a:pPr marL="7938" indent="-7938" algn="ctr">
              <a:defRPr/>
            </a:pPr>
            <a:r>
              <a:rPr kumimoji="1"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 учета последствий и имеющихся резервов теневого оборота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6187311" y="1483432"/>
            <a:ext cx="546680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ctr">
              <a:defRPr/>
            </a:pP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Переориентирование администрирования на партнерские отношения и минимизацию издержек – цифровые инициативы должны облегчать, а не усложнять бизнес-процессы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6182937" y="3302203"/>
            <a:ext cx="547117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ctr">
              <a:defRPr/>
            </a:pP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законности толкований, исключение их изменения в угоду фискальной функции; обеспечение изменений в подходах только путем изменения Налогового кодекса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6177978" y="5128277"/>
            <a:ext cx="547613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ctr">
              <a:defRPr/>
            </a:pP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Сохранение действующего уровня налоговой нагрузки со смещением акцента </a:t>
            </a:r>
          </a:p>
          <a:p>
            <a:pPr marL="7938" indent="-7938" algn="ctr">
              <a:defRPr/>
            </a:pPr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улучшение администрирование в целях расширения охвата налоговой базы</a:t>
            </a:r>
          </a:p>
        </p:txBody>
      </p:sp>
      <p:sp>
        <p:nvSpPr>
          <p:cNvPr id="27" name="Номер слайда 1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5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8624" y="481268"/>
            <a:ext cx="5056204" cy="709440"/>
          </a:xfrm>
        </p:spPr>
        <p:txBody>
          <a:bodyPr>
            <a:normAutofit/>
          </a:bodyPr>
          <a:lstStyle/>
          <a:p>
            <a:pPr algn="ctr"/>
            <a:r>
              <a:rPr lang="ru-RU" sz="22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ПРОБЛЕМЫ</a:t>
            </a:r>
            <a:endParaRPr lang="en-US" sz="2200" b="1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363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1985573" y="1336197"/>
            <a:ext cx="8414326" cy="4867564"/>
            <a:chOff x="1801092" y="1911927"/>
            <a:chExt cx="8414326" cy="4867564"/>
          </a:xfrm>
        </p:grpSpPr>
        <p:grpSp>
          <p:nvGrpSpPr>
            <p:cNvPr id="6" name="Group 3">
              <a:extLst>
                <a:ext uri="{FF2B5EF4-FFF2-40B4-BE49-F238E27FC236}">
                  <a16:creationId xmlns:a16="http://schemas.microsoft.com/office/drawing/2014/main" id="{7FE12E40-5755-D299-4B96-3CE242B316B0}"/>
                </a:ext>
              </a:extLst>
            </p:cNvPr>
            <p:cNvGrpSpPr/>
            <p:nvPr/>
          </p:nvGrpSpPr>
          <p:grpSpPr>
            <a:xfrm>
              <a:off x="1801092" y="1911927"/>
              <a:ext cx="8414326" cy="4867564"/>
              <a:chOff x="1569717" y="1471757"/>
              <a:chExt cx="6512562" cy="4761419"/>
            </a:xfrm>
          </p:grpSpPr>
          <p:grpSp>
            <p:nvGrpSpPr>
              <p:cNvPr id="7" name="Group 2">
                <a:extLst>
                  <a:ext uri="{FF2B5EF4-FFF2-40B4-BE49-F238E27FC236}">
                    <a16:creationId xmlns:a16="http://schemas.microsoft.com/office/drawing/2014/main" id="{E7453104-C8A7-6CFC-6CB1-55AECA54A381}"/>
                  </a:ext>
                </a:extLst>
              </p:cNvPr>
              <p:cNvGrpSpPr/>
              <p:nvPr/>
            </p:nvGrpSpPr>
            <p:grpSpPr>
              <a:xfrm>
                <a:off x="1569717" y="1999531"/>
                <a:ext cx="3390429" cy="4233645"/>
                <a:chOff x="1361438" y="1974249"/>
                <a:chExt cx="3390429" cy="4233645"/>
              </a:xfrm>
            </p:grpSpPr>
            <p:sp>
              <p:nvSpPr>
                <p:cNvPr id="17" name="Стрелка влево 49">
                  <a:extLst>
                    <a:ext uri="{FF2B5EF4-FFF2-40B4-BE49-F238E27FC236}">
                      <a16:creationId xmlns:a16="http://schemas.microsoft.com/office/drawing/2014/main" id="{076E7A45-21B8-9F0B-D7BD-0D02D09691A5}"/>
                    </a:ext>
                  </a:extLst>
                </p:cNvPr>
                <p:cNvSpPr/>
                <p:nvPr/>
              </p:nvSpPr>
              <p:spPr>
                <a:xfrm rot="10800000">
                  <a:off x="1368587" y="1974249"/>
                  <a:ext cx="3383280" cy="1039000"/>
                </a:xfrm>
                <a:prstGeom prst="leftArrow">
                  <a:avLst>
                    <a:gd name="adj1" fmla="val 59653"/>
                    <a:gd name="adj2" fmla="val 37970"/>
                  </a:avLst>
                </a:prstGeom>
                <a:solidFill>
                  <a:schemeClr val="bg1"/>
                </a:solidFill>
                <a:ln w="3175">
                  <a:solidFill>
                    <a:srgbClr val="00338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dirty="0">
                    <a:solidFill>
                      <a:srgbClr val="005EB8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8" name="Стрелка влево 49">
                  <a:extLst>
                    <a:ext uri="{FF2B5EF4-FFF2-40B4-BE49-F238E27FC236}">
                      <a16:creationId xmlns:a16="http://schemas.microsoft.com/office/drawing/2014/main" id="{EEEC45E1-7C0E-AC14-E400-71505C1B9235}"/>
                    </a:ext>
                  </a:extLst>
                </p:cNvPr>
                <p:cNvSpPr/>
                <p:nvPr/>
              </p:nvSpPr>
              <p:spPr>
                <a:xfrm rot="10800000">
                  <a:off x="1361440" y="3056902"/>
                  <a:ext cx="3383280" cy="1003756"/>
                </a:xfrm>
                <a:prstGeom prst="leftArrow">
                  <a:avLst>
                    <a:gd name="adj1" fmla="val 59653"/>
                    <a:gd name="adj2" fmla="val 37970"/>
                  </a:avLst>
                </a:prstGeom>
                <a:solidFill>
                  <a:schemeClr val="bg1"/>
                </a:solidFill>
                <a:ln w="3175">
                  <a:solidFill>
                    <a:srgbClr val="00338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200" dirty="0">
                    <a:solidFill>
                      <a:prstClr val="white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" name="Стрелка влево 49">
                  <a:extLst>
                    <a:ext uri="{FF2B5EF4-FFF2-40B4-BE49-F238E27FC236}">
                      <a16:creationId xmlns:a16="http://schemas.microsoft.com/office/drawing/2014/main" id="{5E001259-808A-FD03-48BB-61DBC05B3233}"/>
                    </a:ext>
                  </a:extLst>
                </p:cNvPr>
                <p:cNvSpPr/>
                <p:nvPr/>
              </p:nvSpPr>
              <p:spPr>
                <a:xfrm rot="10800000">
                  <a:off x="1361438" y="4130520"/>
                  <a:ext cx="3383280" cy="1003756"/>
                </a:xfrm>
                <a:prstGeom prst="leftArrow">
                  <a:avLst>
                    <a:gd name="adj1" fmla="val 59653"/>
                    <a:gd name="adj2" fmla="val 37970"/>
                  </a:avLst>
                </a:prstGeom>
                <a:solidFill>
                  <a:schemeClr val="bg1"/>
                </a:solidFill>
                <a:ln w="3175">
                  <a:solidFill>
                    <a:srgbClr val="00338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200" dirty="0">
                    <a:solidFill>
                      <a:prstClr val="white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" name="Стрелка влево 49">
                  <a:extLst>
                    <a:ext uri="{FF2B5EF4-FFF2-40B4-BE49-F238E27FC236}">
                      <a16:creationId xmlns:a16="http://schemas.microsoft.com/office/drawing/2014/main" id="{123BC801-0851-E3D6-9A64-0746B42B6344}"/>
                    </a:ext>
                  </a:extLst>
                </p:cNvPr>
                <p:cNvSpPr/>
                <p:nvPr/>
              </p:nvSpPr>
              <p:spPr>
                <a:xfrm rot="10800000">
                  <a:off x="1361439" y="5204138"/>
                  <a:ext cx="3383280" cy="1003756"/>
                </a:xfrm>
                <a:prstGeom prst="leftArrow">
                  <a:avLst>
                    <a:gd name="adj1" fmla="val 59653"/>
                    <a:gd name="adj2" fmla="val 37970"/>
                  </a:avLst>
                </a:prstGeom>
                <a:solidFill>
                  <a:schemeClr val="bg1"/>
                </a:solidFill>
                <a:ln w="3175">
                  <a:solidFill>
                    <a:srgbClr val="00338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200" dirty="0">
                    <a:solidFill>
                      <a:prstClr val="white"/>
                    </a:solidFill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0" name="Group 46">
                <a:extLst>
                  <a:ext uri="{FF2B5EF4-FFF2-40B4-BE49-F238E27FC236}">
                    <a16:creationId xmlns:a16="http://schemas.microsoft.com/office/drawing/2014/main" id="{4919B254-D29E-0644-71D9-597EAE0CED45}"/>
                  </a:ext>
                </a:extLst>
              </p:cNvPr>
              <p:cNvGrpSpPr/>
              <p:nvPr/>
            </p:nvGrpSpPr>
            <p:grpSpPr>
              <a:xfrm flipH="1">
                <a:off x="4698997" y="1471757"/>
                <a:ext cx="3383282" cy="4224610"/>
                <a:chOff x="1361438" y="1983284"/>
                <a:chExt cx="3383282" cy="4224610"/>
              </a:xfrm>
            </p:grpSpPr>
            <p:sp>
              <p:nvSpPr>
                <p:cNvPr id="12" name="Стрелка влево 49">
                  <a:extLst>
                    <a:ext uri="{FF2B5EF4-FFF2-40B4-BE49-F238E27FC236}">
                      <a16:creationId xmlns:a16="http://schemas.microsoft.com/office/drawing/2014/main" id="{DA937D0B-2A70-B544-A664-A8749CB6EB5A}"/>
                    </a:ext>
                  </a:extLst>
                </p:cNvPr>
                <p:cNvSpPr/>
                <p:nvPr/>
              </p:nvSpPr>
              <p:spPr>
                <a:xfrm rot="10800000">
                  <a:off x="1361439" y="1983284"/>
                  <a:ext cx="3383280" cy="1003756"/>
                </a:xfrm>
                <a:prstGeom prst="leftArrow">
                  <a:avLst>
                    <a:gd name="adj1" fmla="val 59653"/>
                    <a:gd name="adj2" fmla="val 37970"/>
                  </a:avLst>
                </a:prstGeom>
                <a:solidFill>
                  <a:schemeClr val="bg1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200" dirty="0">
                    <a:solidFill>
                      <a:prstClr val="white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" name="Стрелка влево 49">
                  <a:extLst>
                    <a:ext uri="{FF2B5EF4-FFF2-40B4-BE49-F238E27FC236}">
                      <a16:creationId xmlns:a16="http://schemas.microsoft.com/office/drawing/2014/main" id="{1CC28159-E810-BE27-304B-716C560A355A}"/>
                    </a:ext>
                  </a:extLst>
                </p:cNvPr>
                <p:cNvSpPr/>
                <p:nvPr/>
              </p:nvSpPr>
              <p:spPr>
                <a:xfrm rot="10800000">
                  <a:off x="1361440" y="3056902"/>
                  <a:ext cx="3383280" cy="1003756"/>
                </a:xfrm>
                <a:prstGeom prst="leftArrow">
                  <a:avLst>
                    <a:gd name="adj1" fmla="val 59653"/>
                    <a:gd name="adj2" fmla="val 37970"/>
                  </a:avLst>
                </a:prstGeom>
                <a:solidFill>
                  <a:schemeClr val="bg1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200" dirty="0">
                    <a:solidFill>
                      <a:prstClr val="white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5" name="Стрелка влево 49">
                  <a:extLst>
                    <a:ext uri="{FF2B5EF4-FFF2-40B4-BE49-F238E27FC236}">
                      <a16:creationId xmlns:a16="http://schemas.microsoft.com/office/drawing/2014/main" id="{CE47630E-941C-BBED-F049-ACDDDC989BC2}"/>
                    </a:ext>
                  </a:extLst>
                </p:cNvPr>
                <p:cNvSpPr/>
                <p:nvPr/>
              </p:nvSpPr>
              <p:spPr>
                <a:xfrm rot="10800000">
                  <a:off x="1361438" y="4130520"/>
                  <a:ext cx="3383280" cy="1003756"/>
                </a:xfrm>
                <a:prstGeom prst="leftArrow">
                  <a:avLst>
                    <a:gd name="adj1" fmla="val 59653"/>
                    <a:gd name="adj2" fmla="val 37970"/>
                  </a:avLst>
                </a:prstGeom>
                <a:solidFill>
                  <a:schemeClr val="bg1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200" dirty="0">
                    <a:solidFill>
                      <a:prstClr val="white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" name="Стрелка влево 49">
                  <a:extLst>
                    <a:ext uri="{FF2B5EF4-FFF2-40B4-BE49-F238E27FC236}">
                      <a16:creationId xmlns:a16="http://schemas.microsoft.com/office/drawing/2014/main" id="{B28A64CA-31D8-56DB-787E-353FC0C57F3E}"/>
                    </a:ext>
                  </a:extLst>
                </p:cNvPr>
                <p:cNvSpPr/>
                <p:nvPr/>
              </p:nvSpPr>
              <p:spPr>
                <a:xfrm rot="10800000">
                  <a:off x="1361439" y="5204138"/>
                  <a:ext cx="3383280" cy="1003756"/>
                </a:xfrm>
                <a:prstGeom prst="leftArrow">
                  <a:avLst>
                    <a:gd name="adj1" fmla="val 59653"/>
                    <a:gd name="adj2" fmla="val 37970"/>
                  </a:avLst>
                </a:prstGeom>
                <a:solidFill>
                  <a:schemeClr val="bg1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200" dirty="0">
                    <a:solidFill>
                      <a:prstClr val="white"/>
                    </a:solidFill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51F08B2-5C1A-B2F7-16E8-50DC6B30645B}"/>
                </a:ext>
              </a:extLst>
            </p:cNvPr>
            <p:cNvSpPr txBox="1"/>
            <p:nvPr/>
          </p:nvSpPr>
          <p:spPr>
            <a:xfrm>
              <a:off x="1811977" y="2770289"/>
              <a:ext cx="396506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СОЗДАНИЕ БЛАГОПРИЯТНОГО И ПРОСТОГО РЕЖИМА НАЛОГОВОГО АДМИНИСТРИРОВАНИЯ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A321895-278D-C54C-DA87-73E5C2DB8286}"/>
                </a:ext>
              </a:extLst>
            </p:cNvPr>
            <p:cNvSpPr txBox="1"/>
            <p:nvPr/>
          </p:nvSpPr>
          <p:spPr>
            <a:xfrm>
              <a:off x="1811403" y="4846409"/>
              <a:ext cx="3993922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РАЗВИТИЕ ОТКРЫТОГО ДИАЛОГА С БИЗНЕСОМ, УПРОЩЕНИЕ ПРОЦЕДУР И ПОМОЩЬ В ИСПОЛНЕНИИ НАЛОГОВЫХ ОБЯЗАТЕЛЬСТВ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CECB78F-C0E6-00E8-6BAC-FCCB40F79358}"/>
                </a:ext>
              </a:extLst>
            </p:cNvPr>
            <p:cNvSpPr txBox="1"/>
            <p:nvPr/>
          </p:nvSpPr>
          <p:spPr>
            <a:xfrm>
              <a:off x="1820134" y="5950243"/>
              <a:ext cx="3993922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КАЧЕСТВЕННОЕ УЛУЧШЕНИЕ НАЛОГОВОГО КОНТРОЛЯ, СНИЖЕНИЕ КОЛИЧЕСТВА НАЛОГОВЫХ СПОРОВ</a:t>
              </a:r>
              <a:endParaRPr lang="ru-RU" sz="1200" b="1" dirty="0">
                <a:solidFill>
                  <a:srgbClr val="005EB8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2A5315F-2F8D-4C31-5FAB-C5E8E48DDEE9}"/>
                </a:ext>
              </a:extLst>
            </p:cNvPr>
            <p:cNvSpPr txBox="1"/>
            <p:nvPr/>
          </p:nvSpPr>
          <p:spPr>
            <a:xfrm>
              <a:off x="6249738" y="2202519"/>
              <a:ext cx="388827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ПОЛНОТА ИСПОЛНЕНИЯ НАЛОГОВЫХ ОБЯЗАТЕЛЬСТВ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6F1657F-02A7-59D0-A5CA-CA152ADFCFAA}"/>
                </a:ext>
              </a:extLst>
            </p:cNvPr>
            <p:cNvSpPr txBox="1"/>
            <p:nvPr/>
          </p:nvSpPr>
          <p:spPr>
            <a:xfrm>
              <a:off x="6327140" y="3298959"/>
              <a:ext cx="3888275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ЦИФРОВИЗАЦИЯ ДЕЯТЕЛЬНОСТИ,</a:t>
              </a:r>
            </a:p>
            <a:p>
              <a:r>
                <a:rPr lang="ru-RU" sz="12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ПЕРЕДАЧА ДАННЫХ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C201BC4-521B-EDDC-29B1-5F7B20DC8E97}"/>
                </a:ext>
              </a:extLst>
            </p:cNvPr>
            <p:cNvSpPr txBox="1"/>
            <p:nvPr/>
          </p:nvSpPr>
          <p:spPr>
            <a:xfrm>
              <a:off x="6249738" y="4399232"/>
              <a:ext cx="3888275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ПОВЫШЕНИЕ УРОВНЯ НАЛОГОВОЙ ДИСЦИПЛИНЫ И КУЛЬТУРЫ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91B1713-023D-942C-FD8C-9393C06EBB1F}"/>
                </a:ext>
              </a:extLst>
            </p:cNvPr>
            <p:cNvSpPr txBox="1"/>
            <p:nvPr/>
          </p:nvSpPr>
          <p:spPr>
            <a:xfrm>
              <a:off x="6249738" y="5577525"/>
              <a:ext cx="2717804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БЕЗНАЛИЧНЫЙ ОБОРОТ</a:t>
              </a: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186265" y="2788525"/>
            <a:ext cx="1703971" cy="1414132"/>
            <a:chOff x="1110343" y="3417566"/>
            <a:chExt cx="1703971" cy="1414132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CD305D5-5D35-C53D-96E2-F6079942BD62}"/>
                </a:ext>
              </a:extLst>
            </p:cNvPr>
            <p:cNvSpPr txBox="1"/>
            <p:nvPr/>
          </p:nvSpPr>
          <p:spPr>
            <a:xfrm>
              <a:off x="1110343" y="4400811"/>
              <a:ext cx="1703971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1100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ГОСУДАРСТВО</a:t>
              </a:r>
            </a:p>
            <a:p>
              <a:pPr algn="ctr"/>
              <a:r>
                <a:rPr lang="ru-RU" sz="1100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ДЛЯ БИЗНЕСА</a:t>
              </a:r>
            </a:p>
          </p:txBody>
        </p:sp>
        <p:sp>
          <p:nvSpPr>
            <p:cNvPr id="33" name="Oval 62">
              <a:extLst>
                <a:ext uri="{FF2B5EF4-FFF2-40B4-BE49-F238E27FC236}">
                  <a16:creationId xmlns:a16="http://schemas.microsoft.com/office/drawing/2014/main" id="{1BBB58C4-F502-0C90-E4BF-296C11CE90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21457" y="3417566"/>
              <a:ext cx="914399" cy="914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338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rtlCol="0" anchor="ctr"/>
            <a:lstStyle/>
            <a:p>
              <a:pPr algn="ctr"/>
              <a:endParaRPr lang="en-GB" sz="1600" dirty="0"/>
            </a:p>
          </p:txBody>
        </p:sp>
        <p:pic>
          <p:nvPicPr>
            <p:cNvPr id="34" name="Graphic 67" descr="Bank with solid fill">
              <a:extLst>
                <a:ext uri="{FF2B5EF4-FFF2-40B4-BE49-F238E27FC236}">
                  <a16:creationId xmlns:a16="http://schemas.microsoft.com/office/drawing/2014/main" id="{A6F01E86-A08B-AFC2-52D0-3C158C93231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612895" y="3453126"/>
              <a:ext cx="731520" cy="731520"/>
            </a:xfrm>
            <a:prstGeom prst="rect">
              <a:avLst/>
            </a:prstGeom>
          </p:spPr>
        </p:pic>
      </p:grpSp>
      <p:grpSp>
        <p:nvGrpSpPr>
          <p:cNvPr id="4" name="Группа 3"/>
          <p:cNvGrpSpPr/>
          <p:nvPr/>
        </p:nvGrpSpPr>
        <p:grpSpPr>
          <a:xfrm>
            <a:off x="10545460" y="2805420"/>
            <a:ext cx="1485626" cy="1472666"/>
            <a:chOff x="9532613" y="3417566"/>
            <a:chExt cx="1303026" cy="1384848"/>
          </a:xfrm>
        </p:grpSpPr>
        <p:sp>
          <p:nvSpPr>
            <p:cNvPr id="35" name="Oval 63">
              <a:extLst>
                <a:ext uri="{FF2B5EF4-FFF2-40B4-BE49-F238E27FC236}">
                  <a16:creationId xmlns:a16="http://schemas.microsoft.com/office/drawing/2014/main" id="{76D7F0E1-F903-772F-F3F5-42F22DEB71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735769" y="3417566"/>
              <a:ext cx="914399" cy="914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B05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000" tIns="54000" rIns="54000" bIns="54000" rtlCol="0" anchor="ctr"/>
            <a:lstStyle/>
            <a:p>
              <a:pPr algn="ctr"/>
              <a:endParaRPr lang="en-GB" sz="1600" dirty="0"/>
            </a:p>
          </p:txBody>
        </p:sp>
        <p:pic>
          <p:nvPicPr>
            <p:cNvPr id="36" name="Graphic 65" descr="Boardroom with solid fill">
              <a:extLst>
                <a:ext uri="{FF2B5EF4-FFF2-40B4-BE49-F238E27FC236}">
                  <a16:creationId xmlns:a16="http://schemas.microsoft.com/office/drawing/2014/main" id="{E7DE225F-45C1-EF19-3DDE-0D631449FF4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112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9827207" y="3501608"/>
              <a:ext cx="731520" cy="731520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4BAB7C9-8E76-2936-0C6F-613F109CF64B}"/>
                </a:ext>
              </a:extLst>
            </p:cNvPr>
            <p:cNvSpPr txBox="1"/>
            <p:nvPr/>
          </p:nvSpPr>
          <p:spPr>
            <a:xfrm>
              <a:off x="9532613" y="4371527"/>
              <a:ext cx="1303026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11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БИЗНЕС ДЛЯ ГОСУДАРСТВА</a:t>
              </a:r>
              <a:r>
                <a:rPr lang="ru-RU" sz="1050" b="1" dirty="0">
                  <a:solidFill>
                    <a:srgbClr val="00B050"/>
                  </a:solidFill>
                  <a:cs typeface="Arial" panose="020B0604020202020204" pitchFamily="34" charset="0"/>
                </a:rPr>
                <a:t> </a:t>
              </a:r>
            </a:p>
          </p:txBody>
        </p:sp>
      </p:grpSp>
      <p:sp>
        <p:nvSpPr>
          <p:cNvPr id="3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9448800" y="6502206"/>
            <a:ext cx="2743200" cy="365125"/>
          </a:xfrm>
        </p:spPr>
        <p:txBody>
          <a:bodyPr/>
          <a:lstStyle/>
          <a:p>
            <a:pPr defTabSz="45720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6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0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2056" y="324820"/>
            <a:ext cx="8029281" cy="770045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КЛИЕНТООРИЕНТИРОВАННОЕ</a:t>
            </a:r>
            <a:b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НАЛОГОВОЕ АДМИНИСТРИРОВАНИЕ</a:t>
            </a:r>
            <a:endParaRPr lang="en-US" sz="2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51F08B2-5C1A-B2F7-16E8-50DC6B30645B}"/>
              </a:ext>
            </a:extLst>
          </p:cNvPr>
          <p:cNvSpPr txBox="1"/>
          <p:nvPr/>
        </p:nvSpPr>
        <p:spPr>
          <a:xfrm>
            <a:off x="1993547" y="3178009"/>
            <a:ext cx="39650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ЦИФРОВИЗАЦИЯ НАЛОГОВОГО АДМИНИСТРИРОВАНИЯ, ВКЛЮЧАЯ АКТУАЛИЗАЦИЮ БАЗ ДАННЫХ (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BIG DATA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46574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6371" y="380830"/>
            <a:ext cx="8035215" cy="709440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СИСТЕМА УПРАВЛЕНИЯ РИСКАМИ (СУР)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414814" y="1740485"/>
            <a:ext cx="11238564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spcAft>
                <a:spcPts val="600"/>
              </a:spcAft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Текущий профиль налогоплательщика в СУР не содержит полную информацию о результатах категорирования и всех примененных для этого критериях. Конфиденциальность определенных критериев превращает СУР из превентивного механизма в карательный, так как неизвестен «вес» закрытых критериев в общей системе оценки</a:t>
            </a:r>
          </a:p>
        </p:txBody>
      </p:sp>
      <p:cxnSp>
        <p:nvCxnSpPr>
          <p:cNvPr id="14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>
            <a:off x="442807" y="3063804"/>
            <a:ext cx="11145254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414815" y="1359395"/>
            <a:ext cx="111452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СЛОЖИВШАЯСЯ СИТУАЦИЯ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414814" y="3569904"/>
            <a:ext cx="11238564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СУР должна превратиться в основной программный комплекс, который объединяет все государственные базы данных и данные иных источников для формирования профиля каждого налогоплательщика.</a:t>
            </a:r>
          </a:p>
          <a:p>
            <a:pPr marL="7938" indent="-7938" algn="just">
              <a:defRPr/>
            </a:pPr>
            <a:endParaRPr kumimoji="1" lang="ru-RU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938" indent="-7938"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этого необходимо:</a:t>
            </a:r>
          </a:p>
          <a:p>
            <a:pPr marL="7938" indent="-7938"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 определение исчерпывающего перечня областей применения СУР;</a:t>
            </a:r>
          </a:p>
          <a:p>
            <a:pPr marL="7938" indent="-7938"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оставить закрытые критерии только для специальных областей применения СУР, для чего провести ревизию критериев и остальные из них раскрыть, чтобы налогоплательщик самостоятельно соответствовал порогам;</a:t>
            </a:r>
          </a:p>
          <a:p>
            <a:pPr marL="7938" indent="-7938"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информировать налогоплательщика обо всех его статусах по каждой области применения СУР с раскрытием критериев и расчета баллов, которые сформировали имеющиеся статусы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419878" y="3207464"/>
            <a:ext cx="111401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7938" indent="-7938" algn="just">
              <a:defRPr b="1" i="1">
                <a:solidFill>
                  <a:srgbClr val="00A2A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>
                <a:solidFill>
                  <a:srgbClr val="F6BB00"/>
                </a:solidFill>
              </a:rPr>
              <a:t>ПРЕДЛОЖЕНИЯ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9450362" y="6496315"/>
            <a:ext cx="2743200" cy="365125"/>
          </a:xfrm>
        </p:spPr>
        <p:txBody>
          <a:bodyPr/>
          <a:lstStyle/>
          <a:p>
            <a:pPr defTabSz="457200"/>
            <a:fld id="{4D41ED6B-0A05-44D7-9208-91571559B6FC}" type="slidenum">
              <a:rPr lang="en-GB" smtClean="0"/>
              <a:pPr defTabSz="457200"/>
              <a:t>7</a:t>
            </a:fld>
            <a:endParaRPr lang="en-GB" dirty="0"/>
          </a:p>
        </p:txBody>
      </p:sp>
      <p:sp>
        <p:nvSpPr>
          <p:cNvPr id="11" name="Номер слайда 1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7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062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2829" y="378671"/>
            <a:ext cx="8344208" cy="709440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КАМЕРАЛЬНЫЙ КОНТРОЛЬ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82555" y="1815133"/>
            <a:ext cx="11270824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Камеральный контроль из инструмента помощи налогоплательщикам, где давались бы рекомендации, превратился в дистанционную проверку, где вменяются предполагаемые и недоказанные нарушения</a:t>
            </a:r>
          </a:p>
        </p:txBody>
      </p:sp>
      <p:cxnSp>
        <p:nvCxnSpPr>
          <p:cNvPr id="14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>
            <a:off x="508124" y="2590168"/>
            <a:ext cx="11145254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82555" y="1359395"/>
            <a:ext cx="115274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СЛОЖИВШАЯСЯ СИТУАЦИЯ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82554" y="3157871"/>
            <a:ext cx="11270824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Отменить институт вынесения решения о признании уведомления неисполненным. Вместо этого предусмотреть механизм дополнительного уведомления с указанием перечня документов, необходимых для прояснения вопроса, поставленного в уведомлении</a:t>
            </a:r>
          </a:p>
          <a:p>
            <a:pPr marL="7938" indent="-7938" algn="just">
              <a:defRPr/>
            </a:pPr>
            <a:endParaRPr kumimoji="1" lang="ru-RU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938" indent="-7938"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результатам предусмотреть </a:t>
            </a:r>
            <a:r>
              <a:rPr kumimoji="1" lang="ru-RU" sz="1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варианта</a:t>
            </a: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итогов, отражаемых в Кабинете налогоплательщика:</a:t>
            </a:r>
          </a:p>
          <a:p>
            <a:pPr marL="7938" indent="-7938"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 объяснение удовлетворительное;</a:t>
            </a:r>
          </a:p>
          <a:p>
            <a:pPr marL="7938" indent="-7938"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 объяснение неудовлетворительное – в случае недостаточности аргументов/доказательств. Отметка о неудовлетворительности может быть основанием для проведения тематической налоговой проверки по вопросам, отраженным в уведомлении по камеральному контролю.</a:t>
            </a:r>
          </a:p>
          <a:p>
            <a:pPr marL="7938" indent="-7938" algn="just">
              <a:defRPr/>
            </a:pPr>
            <a:endParaRPr kumimoji="1" lang="ru-RU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938" indent="-7938"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этом сохранить срок для первого ответа 30 рабочих дней, а для дополнительного уведомления установить срок в 5 рабочих дней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82554" y="2786112"/>
            <a:ext cx="115274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</a:t>
            </a:r>
          </a:p>
        </p:txBody>
      </p:sp>
      <p:sp>
        <p:nvSpPr>
          <p:cNvPr id="15" name="Номер слайда 1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8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673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9DCBEF-A985-4F91-B054-3DEB38FA8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0" y="378671"/>
            <a:ext cx="8322437" cy="709440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НАЛОГОВЫЕ ЛЬГОТЫ</a:t>
            </a:r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79DFFE-FE5D-4490-AAA6-CBD41B91BE1A}"/>
              </a:ext>
            </a:extLst>
          </p:cNvPr>
          <p:cNvCxnSpPr>
            <a:cxnSpLocks/>
          </p:cNvCxnSpPr>
          <p:nvPr/>
        </p:nvCxnSpPr>
        <p:spPr>
          <a:xfrm flipV="1">
            <a:off x="251460" y="1162715"/>
            <a:ext cx="11658600" cy="32871"/>
          </a:xfrm>
          <a:prstGeom prst="line">
            <a:avLst/>
          </a:prstGeom>
          <a:ln w="3175" cap="sq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27" y="142032"/>
            <a:ext cx="1761175" cy="9107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82555" y="1684501"/>
            <a:ext cx="11270824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lvl="0" indent="-7938"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Отсутствие концепции налоговых льгот, налоговой статистики и классификации льгот (экономическая логика, соблюдение стандартов МСФО, социальный характер, устранение двойного обложения и т.д.).</a:t>
            </a:r>
          </a:p>
          <a:p>
            <a:pPr marL="7938" lvl="0" indent="-7938"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проводится мониторинг эффективности предоставленных льгот со стороны отраслевых госорганов.</a:t>
            </a:r>
          </a:p>
          <a:p>
            <a:pPr marL="7938" lvl="0" indent="-7938" algn="just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Таким образом государство не располагает реальной информацией о размере налоговых льгот и их эффективности</a:t>
            </a:r>
          </a:p>
        </p:txBody>
      </p:sp>
      <p:cxnSp>
        <p:nvCxnSpPr>
          <p:cNvPr id="14" name="Straight Connector 24">
            <a:extLst>
              <a:ext uri="{FF2B5EF4-FFF2-40B4-BE49-F238E27FC236}">
                <a16:creationId xmlns:a16="http://schemas.microsoft.com/office/drawing/2014/main" id="{B8E56643-10D1-4980-CA0C-5CB03E2AC705}"/>
              </a:ext>
            </a:extLst>
          </p:cNvPr>
          <p:cNvCxnSpPr>
            <a:cxnSpLocks/>
          </p:cNvCxnSpPr>
          <p:nvPr/>
        </p:nvCxnSpPr>
        <p:spPr>
          <a:xfrm>
            <a:off x="508124" y="3177995"/>
            <a:ext cx="11145254" cy="7492"/>
          </a:xfrm>
          <a:prstGeom prst="line">
            <a:avLst/>
          </a:prstGeom>
          <a:ln>
            <a:solidFill>
              <a:srgbClr val="024C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82555" y="1304965"/>
            <a:ext cx="115274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СЛОЖИВШАЯСЯ СИТУАЦИЯ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82554" y="3702151"/>
            <a:ext cx="1127082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Разработать систему, в которой будет предусмотрены: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методологическая основа налоговых льгот,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КРІ и срок действия льгот,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ответственность отраслевого госоргана,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 предоставления льгот через полную цифровизацию деятельности,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применения льгот.</a:t>
            </a:r>
          </a:p>
          <a:p>
            <a:pPr lvl="0">
              <a:spcAft>
                <a:spcPts val="600"/>
              </a:spcAft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Обеспечение контроля за применением предоставленных налоговых льгот через мониторинг форм налоговой отчетности</a:t>
            </a:r>
          </a:p>
          <a:p>
            <a:pPr lvl="0">
              <a:spcAft>
                <a:spcPts val="600"/>
              </a:spcAft>
              <a:defRPr/>
            </a:pPr>
            <a:r>
              <a:rPr kumimoji="1" lang="ru-RU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Внедрение в налоговое администрирование элементов концепции налоговых расходов, формирование паспорта налоговых исключений (с определением налоговых льгот и налоговых исключений)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598A9D-7E04-802A-EB67-2CEE6B5DFFE5}"/>
              </a:ext>
            </a:extLst>
          </p:cNvPr>
          <p:cNvSpPr txBox="1"/>
          <p:nvPr/>
        </p:nvSpPr>
        <p:spPr>
          <a:xfrm>
            <a:off x="382554" y="3319512"/>
            <a:ext cx="115274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indent="-7938" algn="just">
              <a:defRPr/>
            </a:pPr>
            <a:r>
              <a:rPr lang="ru-RU" b="1" i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</a:t>
            </a:r>
          </a:p>
        </p:txBody>
      </p:sp>
      <p:sp>
        <p:nvSpPr>
          <p:cNvPr id="15" name="Номер слайда 1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9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5549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8993</TotalTime>
  <Words>2801</Words>
  <Application>Microsoft Office PowerPoint</Application>
  <PresentationFormat>Широкоэкранный</PresentationFormat>
  <Paragraphs>310</Paragraphs>
  <Slides>24</Slides>
  <Notes>24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Тема Office</vt:lpstr>
      <vt:lpstr>ОСНОВНЫЕ ПОДХОДЫ к разработке нового  Налогового кодекса</vt:lpstr>
      <vt:lpstr>Презентация PowerPoint</vt:lpstr>
      <vt:lpstr>ОСНОВНЫЕ ЗАДАЧИ</vt:lpstr>
      <vt:lpstr>ПРОБЛЕМЫ</vt:lpstr>
      <vt:lpstr>ПРОБЛЕМЫ</vt:lpstr>
      <vt:lpstr>КЛИЕНТООРИЕНТИРОВАННОЕ НАЛОГОВОЕ АДМИНИСТРИРОВАНИЕ</vt:lpstr>
      <vt:lpstr>СИСТЕМА УПРАВЛЕНИЯ РИСКАМИ (СУР)</vt:lpstr>
      <vt:lpstr>КАМЕРАЛЬНЫЙ КОНТРОЛЬ</vt:lpstr>
      <vt:lpstr>НАЛОГОВЫЕ ЛЬГОТЫ</vt:lpstr>
      <vt:lpstr>НАЛОГООБЛОЖЕНИЕ РАСХОДОВ ПО ФОНДУ ОПЛАТЫ ТРУДА</vt:lpstr>
      <vt:lpstr>Презентация PowerPoint</vt:lpstr>
      <vt:lpstr>СТИМУЛИРОВАНИЕ ОБРАБАТЫВАЮЩЕЙ ПРОМЫШЛЕННОСТИ</vt:lpstr>
      <vt:lpstr>НАЛОГООБЛОЖЕНИЕ МАЛОГО БИЗНЕСА</vt:lpstr>
      <vt:lpstr>НАЛОГООБЛОЖЕНИЕ АГРОПРОМЫШЛЕННОГО СЕКТОРА</vt:lpstr>
      <vt:lpstr>НАЛОГООБЛОЖЕНИЕ НЕДРОПОЛЬЗОВАТЕЛЕЙ</vt:lpstr>
      <vt:lpstr>НАЛОГООБЛОЖЕНИЕ ДИВИДЕНДОВ </vt:lpstr>
      <vt:lpstr>Презентация PowerPoint</vt:lpstr>
      <vt:lpstr>АВАНСОВЫЕ ПЛАТЕЖИ ПО КПН</vt:lpstr>
      <vt:lpstr>БУХГАЛТЕРСКИЙ УЧЕТ КАК ОСНОВА ДЛЯ ОПРЕДЕЛЕНИЯ НАЛОГОВОЙ БАЗЫ ПО КПН</vt:lpstr>
      <vt:lpstr>ВОЗВРАТ СУММЫ ПРЕВЫШЕНИЯ НДС</vt:lpstr>
      <vt:lpstr>НАЛОГООБЛОЖЕНИЕ НЕРЕЗИДЕНТОВ (ПОСТОЯННОЕ УЧРЕЖДЕНИЕ)</vt:lpstr>
      <vt:lpstr>НАЛОГООБЛОЖЕНИЕ НЕРЕЗИДЕНТОВ (РОЯЛТИ)</vt:lpstr>
      <vt:lpstr>Презентация PowerPoint</vt:lpstr>
      <vt:lpstr>ЗАКОН ПРЯМОГО ДЕЙСТВИЯ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Тулегенов Нурлан Маулитович</dc:creator>
  <cp:lastModifiedBy>Nurgul Akshabayeva</cp:lastModifiedBy>
  <cp:revision>224</cp:revision>
  <cp:lastPrinted>2022-08-31T03:12:42Z</cp:lastPrinted>
  <dcterms:created xsi:type="dcterms:W3CDTF">2022-08-25T05:17:21Z</dcterms:created>
  <dcterms:modified xsi:type="dcterms:W3CDTF">2023-05-03T04:52:41Z</dcterms:modified>
</cp:coreProperties>
</file>