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390" r:id="rId3"/>
    <p:sldId id="3451" r:id="rId4"/>
    <p:sldId id="3395" r:id="rId5"/>
    <p:sldId id="3394" r:id="rId6"/>
    <p:sldId id="3455" r:id="rId7"/>
    <p:sldId id="3454" r:id="rId8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40" autoAdjust="0"/>
  </p:normalViewPr>
  <p:slideViewPr>
    <p:cSldViewPr snapToGrid="0">
      <p:cViewPr varScale="1">
        <p:scale>
          <a:sx n="79" d="100"/>
          <a:sy n="79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1922A-CAB4-4403-8A08-F37181EECB30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088D0-C4C8-4A82-ABDC-E84A66FD355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2532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03B68-2C3E-FBCD-3FD5-4AB8CA242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320FD-9D2F-A16F-17F7-BFDC998F4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D92DC-153E-0FFC-484A-14D6AC96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E2C4A-E393-4556-ED7E-445F0C28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0152DE-F5F6-0478-0E50-C33EFE6C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385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4DCC-A729-09D2-FBC4-C626DA5D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9195F3-8C40-B9AC-403B-8953D2224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795E5-C622-39EB-EA2D-54B8EBA7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01CDC9-1230-DF57-1517-F27E5EAF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1E5F99-DE0E-3E5E-B748-9C7D7758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2171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A4E7E9-949A-7A64-70C0-03E99180B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251E82-0970-A9BA-4EF2-DB5A8885D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63E5CE-3E16-5623-EA70-BA803224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347493-8923-789E-FBC1-FC8827EE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49A6FB-594E-7F8F-4330-F37AE6A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936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995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78F36-FD9B-F2B7-4313-91CAF7E8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62BED6-E581-9066-5234-CB1040712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A3A93A-A0B3-D973-C315-72F45363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B4F64D-0501-D86C-A46E-C9246C1F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D5D3C7-2451-30A9-605D-D8E421A0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8907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4F3AB-6267-F21A-075E-97F887C6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805F61-A9F4-8E80-842E-D6196F61F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C27797-3E65-CC4E-30AF-15987335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53187-1676-F727-CB77-F6306634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EFE123-2A12-1CCD-1505-9C50BF7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6354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498F9-D55B-3AD0-01BB-A7146354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9E3F0-A965-F43E-AAED-2982E3688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994F32-5600-72E3-867F-2FF6E8A66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61E69D-00FE-2A02-D59D-0A97D5AC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42F956-2922-2EC4-6A9E-C199A1612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A7F216-3EF4-59EC-5002-0A436885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4359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5CFBE-DE72-E51B-9CFA-CF59BAF4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2EDD78-BA96-0AAC-B4AC-A9F7F56C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1748D9-84C0-8540-D0D6-1D32606A5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BA23B2-6FB2-26A4-DF73-1ED67C83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2E62B1-4ADF-2980-C078-3D62D81DB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76060F-FFA0-A1F2-33BE-FD70ED1C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89CFC8-17C2-DC30-A6F9-0B192065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C76FF6-2091-00C6-2731-8173386F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349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FBF84-C406-BA31-934E-F48F2770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352F3D-A2C9-1453-AE14-A155CFE7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258E4C-28F7-939F-278A-9559C230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BA98FE-F26D-E013-B56F-1D251107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0882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C84B4E-EF73-8DA9-FDBC-E81DF223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8342DC-6025-0D75-52A9-A249395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A58B5A-D0F0-A5A6-2DF5-FD72E0F7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961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8D416-49B6-F635-2843-3CEAF423A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7E123-126E-8EC0-3A32-67E5693C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8EB4A1-2692-2675-A708-473DDFAE4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55346A-4C5F-3CBA-1903-0E9D9F8A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6DE610-3C09-A974-7F21-11B2D83B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BFE21-2384-AE3F-904E-EF69F3DE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4096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E01C4-4C2D-3E48-BE38-754797ED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297292-A14A-E94F-4CD1-FFF948BE5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3C9A6C-CC99-DA43-5EFC-1D1AD8690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3A6F30-DE06-9A6D-64D0-F528B76E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28E5D8-0937-24A7-06F9-E4F396CF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D336A9-7728-4CF5-0526-3EE30680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3894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A81BD-4DE6-CEE7-84DA-FFFF3B4D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8BB584-7B33-6E00-375E-DF5DDC366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4E1A07-72C4-2EA8-61EB-6763B68A7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44D9-5644-4FFF-872E-B065B004E449}" type="datetimeFigureOut">
              <a:rPr lang="ru-KZ" smtClean="0"/>
              <a:t>18.05.2023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9C5F7-E71F-9D9A-0134-E22A8ACC9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B0B576-3EF4-B6AA-49F4-5884C7662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9FB1-3D03-4947-BCFA-50A664D852E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0051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9073-D9FD-4592-9617-D9C9A096D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669" y="147941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ОПЫТ И ПРОБЛЕМЫ ПОДГОТОВКИ УЧИТЕЛЕЙ ДЛЯ МАЛОКОМПЛЕКТНЫХ ШКОЛ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44789-6371-4089-BD68-F246C03F0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2334" y="5244233"/>
            <a:ext cx="6561986" cy="109330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Билялов Дархан </a:t>
            </a:r>
            <a:r>
              <a:rPr lang="ru-RU" dirty="0" err="1">
                <a:solidFill>
                  <a:srgbClr val="002060"/>
                </a:solidFill>
              </a:rPr>
              <a:t>Нурланович</a:t>
            </a:r>
            <a:r>
              <a:rPr lang="ru-RU" dirty="0">
                <a:solidFill>
                  <a:srgbClr val="002060"/>
                </a:solidFill>
              </a:rPr>
              <a:t>, 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Председатель </a:t>
            </a:r>
            <a:r>
              <a:rPr lang="ru-KZ" dirty="0">
                <a:solidFill>
                  <a:srgbClr val="002060"/>
                </a:solidFill>
              </a:rPr>
              <a:t>правления - </a:t>
            </a:r>
            <a:r>
              <a:rPr lang="ru-RU" dirty="0">
                <a:solidFill>
                  <a:srgbClr val="002060"/>
                </a:solidFill>
              </a:rPr>
              <a:t>ректор НАО «Казахский национальный педагогический университет имени Абая»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Google Shape;39;p2">
            <a:extLst>
              <a:ext uri="{FF2B5EF4-FFF2-40B4-BE49-F238E27FC236}">
                <a16:creationId xmlns:a16="http://schemas.microsoft.com/office/drawing/2014/main" id="{8576C82E-BB53-278C-F60A-019B103E947A}"/>
              </a:ext>
            </a:extLst>
          </p:cNvPr>
          <p:cNvSpPr/>
          <p:nvPr/>
        </p:nvSpPr>
        <p:spPr>
          <a:xfrm>
            <a:off x="0" y="0"/>
            <a:ext cx="12192000" cy="607299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b="1" dirty="0">
                <a:solidFill>
                  <a:srgbClr val="FFFFFF"/>
                </a:solidFill>
                <a:latin typeface="Calibri" panose="020F0502020204030204" pitchFamily="34" charset="0"/>
                <a:sym typeface="Arial Narrow"/>
              </a:rPr>
              <a:t>НАО «Казахский национальный педагогический университет имени Абая»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66546C-01A9-2492-0B76-691CE7276A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51283" t="29312" r="1279" b="35565"/>
          <a:stretch/>
        </p:blipFill>
        <p:spPr>
          <a:xfrm>
            <a:off x="1" y="0"/>
            <a:ext cx="1766664" cy="6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D9F453-45DD-8590-95F9-4AF0715D64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ctr">
              <a:defRPr/>
            </a:pPr>
            <a:r>
              <a:rPr lang="ru-KZ" sz="2400" dirty="0"/>
              <a:t>ПОДГОТОВКА УЧИТЕЛЕЙ ДЛЯ МАЛОКОМЛЕКТНЫХ ШКОЛ </a:t>
            </a:r>
            <a:endParaRPr lang="ru-RU" sz="2400" dirty="0"/>
          </a:p>
        </p:txBody>
      </p:sp>
      <p:sp>
        <p:nvSpPr>
          <p:cNvPr id="29700" name="Прямоугольник 6">
            <a:extLst>
              <a:ext uri="{FF2B5EF4-FFF2-40B4-BE49-F238E27FC236}">
                <a16:creationId xmlns:a16="http://schemas.microsoft.com/office/drawing/2014/main" id="{486E96F7-3257-584D-F3C6-476F431A3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34" y="915181"/>
            <a:ext cx="109726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4313" indent="-2143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Понятие «малокомплектная школа» определено 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Законом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Республики Казахстан «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Об образовании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», (ст.1  п.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58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)</a:t>
            </a:r>
            <a:endParaRPr lang="kk-KZ" altLang="ru-RU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9701" name="Прямоугольник 9">
            <a:extLst>
              <a:ext uri="{FF2B5EF4-FFF2-40B4-BE49-F238E27FC236}">
                <a16:creationId xmlns:a16="http://schemas.microsoft.com/office/drawing/2014/main" id="{8B4D8FFA-B209-7CC9-7CC7-35A73CD95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59" y="1340480"/>
            <a:ext cx="105545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4313" indent="-2143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Особенностью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МКШ является: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полифункциональность деятельности сельского учителя 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многопредметность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и 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многопрофильность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преподавания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0C7EEC4-E5F4-C032-98D2-C07043711872}"/>
              </a:ext>
            </a:extLst>
          </p:cNvPr>
          <p:cNvSpPr/>
          <p:nvPr/>
        </p:nvSpPr>
        <p:spPr>
          <a:xfrm>
            <a:off x="387351" y="777678"/>
            <a:ext cx="11417300" cy="1220207"/>
          </a:xfrm>
          <a:prstGeom prst="rect">
            <a:avLst/>
          </a:prstGeom>
          <a:noFill/>
          <a:ln w="3175" cap="flat" cmpd="sng" algn="ctr">
            <a:solidFill>
              <a:srgbClr val="00669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67" kern="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E3C6ED-E7CA-AE35-DF19-24A6B447839E}"/>
              </a:ext>
            </a:extLst>
          </p:cNvPr>
          <p:cNvSpPr txBox="1"/>
          <p:nvPr/>
        </p:nvSpPr>
        <p:spPr>
          <a:xfrm>
            <a:off x="448734" y="2419352"/>
            <a:ext cx="5264151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</a:t>
            </a:r>
            <a:r>
              <a:rPr lang="ru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ИФРЫ ПО ОПРОСУ ДИРЕКТОРОВ МКШ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9707" name="TextBox 20">
            <a:extLst>
              <a:ext uri="{FF2B5EF4-FFF2-40B4-BE49-F238E27FC236}">
                <a16:creationId xmlns:a16="http://schemas.microsoft.com/office/drawing/2014/main" id="{35FC2B3E-E813-1C29-E2C8-1E3F8757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49" y="2798780"/>
            <a:ext cx="54201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34</a:t>
            </a:r>
            <a:r>
              <a:rPr lang="ru-RU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9708" name="TextBox 21">
            <a:extLst>
              <a:ext uri="{FF2B5EF4-FFF2-40B4-BE49-F238E27FC236}">
                <a16:creationId xmlns:a16="http://schemas.microsoft.com/office/drawing/2014/main" id="{9BB6F8FB-35A2-79E2-CACE-42394C40F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818" y="2865893"/>
            <a:ext cx="4703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МКШ участвовали в опросе, проведенного КазНПУ им.Абая, май 2023г.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09" name="TextBox 23">
            <a:extLst>
              <a:ext uri="{FF2B5EF4-FFF2-40B4-BE49-F238E27FC236}">
                <a16:creationId xmlns:a16="http://schemas.microsoft.com/office/drawing/2014/main" id="{3A5A804D-75C2-470D-AFC9-222B84BB1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1" y="3448387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88</a:t>
            </a:r>
            <a:r>
              <a:rPr lang="ru-RU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% </a:t>
            </a:r>
          </a:p>
        </p:txBody>
      </p:sp>
      <p:sp>
        <p:nvSpPr>
          <p:cNvPr id="29710" name="TextBox 24">
            <a:extLst>
              <a:ext uri="{FF2B5EF4-FFF2-40B4-BE49-F238E27FC236}">
                <a16:creationId xmlns:a16="http://schemas.microsoft.com/office/drawing/2014/main" id="{05BAF8B0-077A-D5A6-1E89-61BDE7518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884" y="3419644"/>
            <a:ext cx="4703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МКШ сельской местности нет учителей, обучавшихся по сельской квоте </a:t>
            </a:r>
          </a:p>
        </p:txBody>
      </p:sp>
      <p:sp>
        <p:nvSpPr>
          <p:cNvPr id="29711" name="TextBox 25">
            <a:extLst>
              <a:ext uri="{FF2B5EF4-FFF2-40B4-BE49-F238E27FC236}">
                <a16:creationId xmlns:a16="http://schemas.microsoft.com/office/drawing/2014/main" id="{1E772C7F-4992-3A96-657A-C1D4D0C48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1" y="4073307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100</a:t>
            </a:r>
            <a:r>
              <a:rPr lang="ru-RU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% </a:t>
            </a:r>
          </a:p>
        </p:txBody>
      </p:sp>
      <p:sp>
        <p:nvSpPr>
          <p:cNvPr id="29712" name="TextBox 26">
            <a:extLst>
              <a:ext uri="{FF2B5EF4-FFF2-40B4-BE49-F238E27FC236}">
                <a16:creationId xmlns:a16="http://schemas.microsoft.com/office/drawing/2014/main" id="{2CB1DC01-FD6A-4390-551A-34CBBA69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818" y="4055494"/>
            <a:ext cx="4703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ученикам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МКШ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не представлены программы дополнительного образования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3" name="TextBox 27">
            <a:extLst>
              <a:ext uri="{FF2B5EF4-FFF2-40B4-BE49-F238E27FC236}">
                <a16:creationId xmlns:a16="http://schemas.microsoft.com/office/drawing/2014/main" id="{DD54336C-F104-8860-F0A1-7E876520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49" y="4696993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7</a:t>
            </a: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0</a:t>
            </a: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%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9714" name="TextBox 28">
            <a:extLst>
              <a:ext uri="{FF2B5EF4-FFF2-40B4-BE49-F238E27FC236}">
                <a16:creationId xmlns:a16="http://schemas.microsoft.com/office/drawing/2014/main" id="{FD797450-BBEF-AE8C-6FBD-5334AB74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766" y="4753726"/>
            <a:ext cx="4705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выпускников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КШ не набирают пороговый балл ЕНТ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7" name="TextBox 32">
            <a:extLst>
              <a:ext uri="{FF2B5EF4-FFF2-40B4-BE49-F238E27FC236}">
                <a16:creationId xmlns:a16="http://schemas.microsoft.com/office/drawing/2014/main" id="{9E9169B7-287B-F2D6-EF70-7421123E0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711" y="2902837"/>
            <a:ext cx="52345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С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лабая скорость интернет </a:t>
            </a:r>
            <a:r>
              <a:rPr lang="ru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(не позволяет применение ДОТ)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8" name="TextBox 33">
            <a:extLst>
              <a:ext uri="{FF2B5EF4-FFF2-40B4-BE49-F238E27FC236}">
                <a16:creationId xmlns:a16="http://schemas.microsoft.com/office/drawing/2014/main" id="{F40A4ADF-15E0-912C-FD5C-5198D284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711" y="3427221"/>
            <a:ext cx="51956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З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амена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на период временного отсутствующего учителя </a:t>
            </a:r>
            <a:r>
              <a:rPr lang="ru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(декретный отпуск и т.п.)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9" name="TextBox 34">
            <a:extLst>
              <a:ext uri="{FF2B5EF4-FFF2-40B4-BE49-F238E27FC236}">
                <a16:creationId xmlns:a16="http://schemas.microsoft.com/office/drawing/2014/main" id="{D5AABE74-0AE8-3AB4-4D62-5C694BEE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276" y="4004419"/>
            <a:ext cx="51540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ежелание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молодых учителей работать в сельской местности </a:t>
            </a:r>
            <a:r>
              <a:rPr lang="ru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(старение кадров)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DBF80B-646F-D896-349A-510F59563CD4}"/>
              </a:ext>
            </a:extLst>
          </p:cNvPr>
          <p:cNvSpPr txBox="1"/>
          <p:nvPr/>
        </p:nvSpPr>
        <p:spPr>
          <a:xfrm>
            <a:off x="6667501" y="2417234"/>
            <a:ext cx="5075767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</a:t>
            </a:r>
            <a:r>
              <a:rPr lang="ru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РОБЛЕМЫ МКШ ГЛАЗАМИ ДИРЕКТОРОВ МКШ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9721" name="TextBox 36">
            <a:extLst>
              <a:ext uri="{FF2B5EF4-FFF2-40B4-BE49-F238E27FC236}">
                <a16:creationId xmlns:a16="http://schemas.microsoft.com/office/drawing/2014/main" id="{A8699B1A-2236-0CEE-8739-57ADF62A6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368" y="4732280"/>
            <a:ext cx="5154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ехватка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методического сопровождения МКШ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22" name="TextBox 37">
            <a:extLst>
              <a:ext uri="{FF2B5EF4-FFF2-40B4-BE49-F238E27FC236}">
                <a16:creationId xmlns:a16="http://schemas.microsoft.com/office/drawing/2014/main" id="{5BE6A5BD-41D4-F61B-D705-E11A4F18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3267" y="5167018"/>
            <a:ext cx="51540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КШ не оснащены учебными кабинетами по предметам (информатика, физика, биология, химия, труд)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CA7A53-BF69-FE3E-BE7F-2CF861A8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2" name="TextBox 27">
            <a:extLst>
              <a:ext uri="{FF2B5EF4-FFF2-40B4-BE49-F238E27FC236}">
                <a16:creationId xmlns:a16="http://schemas.microsoft.com/office/drawing/2014/main" id="{B4F49894-25EC-10BD-05B0-888CE0B86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90" y="5250854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26%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4226408B-7365-4F01-9813-3839539FE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765" y="5262019"/>
            <a:ext cx="4705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выпускников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КШ желают получить высшее образование по педагогическим ОП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27">
            <a:extLst>
              <a:ext uri="{FF2B5EF4-FFF2-40B4-BE49-F238E27FC236}">
                <a16:creationId xmlns:a16="http://schemas.microsoft.com/office/drawing/2014/main" id="{D33FDFB2-F02B-451E-A4D8-8D743E285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90" y="5871633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15%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28">
            <a:extLst>
              <a:ext uri="{FF2B5EF4-FFF2-40B4-BE49-F238E27FC236}">
                <a16:creationId xmlns:a16="http://schemas.microsoft.com/office/drawing/2014/main" id="{CE189D7E-4556-F242-A0D4-D54461E01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700" y="5934123"/>
            <a:ext cx="4705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КШ нет учителей математики и физики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37">
            <a:extLst>
              <a:ext uri="{FF2B5EF4-FFF2-40B4-BE49-F238E27FC236}">
                <a16:creationId xmlns:a16="http://schemas.microsoft.com/office/drawing/2014/main" id="{0BD04343-C7A6-D94F-E531-A03166BE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276" y="5871633"/>
            <a:ext cx="5154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рактически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отсутствует связь с педагогическим вузами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880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D9F453-45DD-8590-95F9-4AF0715D64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ctr">
              <a:defRPr/>
            </a:pPr>
            <a:r>
              <a:rPr lang="ru-KZ" sz="2400" dirty="0"/>
              <a:t>ПОДГОТОВКА УЧИТЕЛЕЙ ДЛЯ МКШ В КАЗНПУ ИМ.АБАЯ </a:t>
            </a:r>
            <a:endParaRPr lang="ru-RU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DBF80B-646F-D896-349A-510F59563CD4}"/>
              </a:ext>
            </a:extLst>
          </p:cNvPr>
          <p:cNvSpPr txBox="1"/>
          <p:nvPr/>
        </p:nvSpPr>
        <p:spPr>
          <a:xfrm>
            <a:off x="661101" y="966054"/>
            <a:ext cx="5075767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</a:t>
            </a:r>
            <a:r>
              <a:rPr lang="ru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БРАЗОВАТЕЛЬНЫЕ ПРОГРАММЫ ДЛЯ МКШ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CA7A53-BF69-FE3E-BE7F-2CF861A8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8CF8240D-2DB9-8D21-8895-FB61BA412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010" y="921492"/>
            <a:ext cx="5433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KZ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</a:t>
            </a:r>
            <a:r>
              <a:rPr lang="ru-KZ" altLang="ru-KZ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оличество</a:t>
            </a:r>
            <a:r>
              <a:rPr lang="ru-KZ" altLang="ru-KZ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студентов педагогических ОП, обучающихся </a:t>
            </a:r>
            <a:r>
              <a:rPr lang="ru-KZ" altLang="ru-KZ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 сельской квоте </a:t>
            </a:r>
            <a:r>
              <a:rPr lang="en-US" altLang="ru-KZ" dirty="0">
                <a:solidFill>
                  <a:srgbClr val="002060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– </a:t>
            </a:r>
            <a:r>
              <a:rPr lang="en-US" altLang="ru-KZ" b="1" dirty="0">
                <a:solidFill>
                  <a:srgbClr val="002060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644</a:t>
            </a:r>
            <a:r>
              <a:rPr lang="ru-KZ" altLang="ru-KZ" b="1" dirty="0">
                <a:solidFill>
                  <a:srgbClr val="002060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 </a:t>
            </a:r>
            <a:r>
              <a:rPr lang="ru-KZ" altLang="ru-KZ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по грантам МИО – </a:t>
            </a:r>
            <a:r>
              <a:rPr lang="ru-KZ" altLang="ru-KZ" b="1" dirty="0">
                <a:solidFill>
                  <a:srgbClr val="002060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42</a:t>
            </a:r>
            <a:endParaRPr lang="ru-RU" altLang="ru-KZ" dirty="0">
              <a:solidFill>
                <a:srgbClr val="002060"/>
              </a:solidFill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33AADC-E88D-5427-2BF1-47DACB4A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86113"/>
              </p:ext>
            </p:extLst>
          </p:nvPr>
        </p:nvGraphicFramePr>
        <p:xfrm>
          <a:off x="7332618" y="1684463"/>
          <a:ext cx="2884861" cy="2816319"/>
        </p:xfrm>
        <a:graphic>
          <a:graphicData uri="http://schemas.openxmlformats.org/drawingml/2006/table">
            <a:tbl>
              <a:tblPr/>
              <a:tblGrid>
                <a:gridCol w="239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546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KZ" sz="1400" kern="120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ачальное</a:t>
                      </a:r>
                      <a:r>
                        <a:rPr lang="ru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обучение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6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Дефектолог, логопед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</a:t>
                      </a:r>
                      <a:r>
                        <a:rPr lang="ru-KZ" sz="1400" kern="120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усский</a:t>
                      </a:r>
                      <a:r>
                        <a:rPr lang="ru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язык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764">
                <a:tc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KZ" sz="1400" kern="120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ошкольное</a:t>
                      </a:r>
                      <a:r>
                        <a:rPr lang="ru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образование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KZ" sz="1400" kern="120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стория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118">
                <a:tc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Ф</a:t>
                      </a:r>
                      <a:r>
                        <a:rPr lang="ru-KZ" sz="1400" kern="120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изическая</a:t>
                      </a:r>
                      <a:r>
                        <a:rPr lang="ru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118">
                <a:tc gridSpan="2">
                  <a:txBody>
                    <a:bodyPr/>
                    <a:lstStyle/>
                    <a:p>
                      <a:r>
                        <a:rPr lang="ru-KZ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    на других ОП             не более   </a:t>
                      </a:r>
                      <a:r>
                        <a:rPr lang="ru-KZ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7630" marR="476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772032"/>
                  </a:ext>
                </a:extLst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id="{B9C839AC-951B-277E-AB29-6E9029AB0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66" y="4974506"/>
            <a:ext cx="197922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KZ" sz="1400" u="sng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</a:t>
            </a:r>
            <a:r>
              <a:rPr lang="ru-KZ" altLang="ru-KZ" sz="1400" u="sng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ельская квота: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2022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2021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267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2020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40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2019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135 </a:t>
            </a:r>
          </a:p>
        </p:txBody>
      </p:sp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id="{5A4B9053-56B0-6AF2-916C-018C7FA74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725" y="4988315"/>
            <a:ext cx="221598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KZ" sz="1400" u="sng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</a:t>
            </a:r>
            <a:r>
              <a:rPr lang="ru-KZ" altLang="ru-KZ" sz="1400" u="sng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рант МИО:</a:t>
            </a:r>
            <a:endParaRPr lang="kk-KZ" altLang="ru-KZ" sz="1400" u="sng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2022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2021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2020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</a:t>
            </a:r>
          </a:p>
          <a:p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 </a:t>
            </a:r>
            <a:r>
              <a:rPr lang="ru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</a:t>
            </a:r>
            <a:r>
              <a:rPr lang="kk-KZ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курс) </a:t>
            </a:r>
            <a:r>
              <a:rPr lang="en-US" alt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ru-KZ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</a:t>
            </a:r>
            <a:endParaRPr lang="en-US" altLang="ru-KZ" sz="14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2D957-9A05-8DDD-5412-249C31A889B7}"/>
              </a:ext>
            </a:extLst>
          </p:cNvPr>
          <p:cNvSpPr txBox="1"/>
          <p:nvPr/>
        </p:nvSpPr>
        <p:spPr>
          <a:xfrm>
            <a:off x="7347428" y="4736984"/>
            <a:ext cx="30890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</a:t>
            </a:r>
            <a:r>
              <a:rPr lang="ru-KZ" altLang="ru-KZ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годам поступления:</a:t>
            </a:r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78C1E340-C78F-9A47-AFD9-C6F8E0E8C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02" y="1456626"/>
            <a:ext cx="54201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</a:t>
            </a: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2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21">
            <a:extLst>
              <a:ext uri="{FF2B5EF4-FFF2-40B4-BE49-F238E27FC236}">
                <a16:creationId xmlns:a16="http://schemas.microsoft.com/office/drawing/2014/main" id="{A3F662E2-96AB-EEC1-6EE4-64F99DFDE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078" y="1412646"/>
            <a:ext cx="41455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Образовательных программ бакалавриата в формате </a:t>
            </a:r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Double major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для</a:t>
            </a:r>
            <a:r>
              <a:rPr lang="ru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МКШ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F8FF97DA-669E-55E3-12EA-0ED109807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00" y="2139802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</a:t>
            </a: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615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FED55762-4F9D-FAB3-13C6-379D8FFB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078" y="2208230"/>
            <a:ext cx="42308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Контингент обучающихся по программам </a:t>
            </a:r>
          </a:p>
          <a:p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Double major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946FD9-C558-CF6B-07A0-922D9C18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00" y="2831013"/>
            <a:ext cx="54201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10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38DBB9-499D-6A1A-19EC-396382F10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177" y="2844225"/>
            <a:ext cx="41455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Major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+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Minor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(для МКШ)</a:t>
            </a:r>
            <a:r>
              <a:rPr lang="en-US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образовательных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программ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бакалавриата для подготовки учителей 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7AD73D1-4660-F338-4BEB-4201CC266BC0}"/>
              </a:ext>
            </a:extLst>
          </p:cNvPr>
          <p:cNvCxnSpPr/>
          <p:nvPr/>
        </p:nvCxnSpPr>
        <p:spPr>
          <a:xfrm>
            <a:off x="6305006" y="1062445"/>
            <a:ext cx="0" cy="5268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08185-172A-1A04-3E03-340A39E2E9B0}"/>
              </a:ext>
            </a:extLst>
          </p:cNvPr>
          <p:cNvSpPr txBox="1"/>
          <p:nvPr/>
        </p:nvSpPr>
        <p:spPr>
          <a:xfrm>
            <a:off x="656200" y="3696788"/>
            <a:ext cx="5075767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ДОПОЛНИТЕЛЬНЫЕ ДИСЦИПЛИНЫ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6" name="TextBox 32">
            <a:extLst>
              <a:ext uri="{FF2B5EF4-FFF2-40B4-BE49-F238E27FC236}">
                <a16:creationId xmlns:a16="http://schemas.microsoft.com/office/drawing/2014/main" id="{D733BF51-200D-B870-119F-B7D043BE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91" y="4102865"/>
            <a:ext cx="503467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Метапредметный подход в начальном образовании</a:t>
            </a:r>
            <a:endParaRPr lang="ru-KZ" alt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Обучение прикладным интегрированным наук</a:t>
            </a:r>
            <a:r>
              <a:rPr lang="ru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ам </a:t>
            </a:r>
          </a:p>
          <a:p>
            <a:pPr algn="just">
              <a:spcAft>
                <a:spcPts val="300"/>
              </a:spcAft>
            </a:pPr>
            <a:r>
              <a:rPr lang="kk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Цифровые технологии в образовании</a:t>
            </a:r>
            <a:endParaRPr lang="ru-KZ" alt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Технология обучения географии и естествознания</a:t>
            </a:r>
          </a:p>
          <a:p>
            <a:pPr algn="just">
              <a:spcAft>
                <a:spcPts val="3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Интеллектуальные информационные системы</a:t>
            </a:r>
            <a:r>
              <a:rPr lang="ru-KZ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и др.</a:t>
            </a:r>
            <a:endParaRPr lang="ru-RU" alt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3DD800-728E-10A4-CA4B-22F574DB9EDF}"/>
              </a:ext>
            </a:extLst>
          </p:cNvPr>
          <p:cNvSpPr txBox="1"/>
          <p:nvPr/>
        </p:nvSpPr>
        <p:spPr>
          <a:xfrm>
            <a:off x="250763" y="5634645"/>
            <a:ext cx="5696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51" lvl="1"/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Инновационные образовательные </a:t>
            </a:r>
            <a:r>
              <a:rPr lang="ru-RU" sz="180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проекты на основе международного опыта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(проект «</a:t>
            </a:r>
            <a:r>
              <a:rPr lang="ru-RU" sz="1800" dirty="0" err="1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Honors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 College»)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47813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DA096E9-A8AB-99ED-9F1F-6D564C4E186B}"/>
              </a:ext>
            </a:extLst>
          </p:cNvPr>
          <p:cNvSpPr/>
          <p:nvPr/>
        </p:nvSpPr>
        <p:spPr>
          <a:xfrm>
            <a:off x="6336170" y="3558089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604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История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Основы права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78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47BD257-694C-D5D9-CC25-23A05154F317}"/>
              </a:ext>
            </a:extLst>
          </p:cNvPr>
          <p:cNvSpPr/>
          <p:nvPr/>
        </p:nvSpPr>
        <p:spPr>
          <a:xfrm>
            <a:off x="448734" y="2881772"/>
            <a:ext cx="5390160" cy="575733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6В01502 – Математика-Физика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65%/35%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A859A86-DEBD-AF81-3CB3-2D19C3C441C3}"/>
              </a:ext>
            </a:extLst>
          </p:cNvPr>
          <p:cNvSpPr/>
          <p:nvPr/>
        </p:nvSpPr>
        <p:spPr>
          <a:xfrm>
            <a:off x="448734" y="4932027"/>
            <a:ext cx="5390160" cy="586318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6В01509 – Информатика и Робототехника 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75%/ 25%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306FCE7-8FBB-F1DB-801D-9D70958C8C74}"/>
              </a:ext>
            </a:extLst>
          </p:cNvPr>
          <p:cNvSpPr/>
          <p:nvPr/>
        </p:nvSpPr>
        <p:spPr>
          <a:xfrm>
            <a:off x="6336170" y="2142284"/>
            <a:ext cx="5390160" cy="651484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6В01516 – География-История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64%/3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FB0ADC-27A5-0EA7-8632-614A02D9D4D7}"/>
              </a:ext>
            </a:extLst>
          </p:cNvPr>
          <p:cNvSpPr/>
          <p:nvPr/>
        </p:nvSpPr>
        <p:spPr>
          <a:xfrm>
            <a:off x="448735" y="2133272"/>
            <a:ext cx="5390159" cy="66163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6В01408 – Начальная военная подготовка и физическая культура и спорт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Соотношение:  65%/ 35%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defRPr/>
            </a:pPr>
            <a:r>
              <a:rPr lang="kk-KZ" sz="1051" i="1" dirty="0">
                <a:solidFill>
                  <a:srgbClr val="CC33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AF3F515-FF1B-8C25-8FEB-D65C85BCFCE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ctr">
              <a:defRPr/>
            </a:pPr>
            <a:r>
              <a:rPr lang="ru-KZ" sz="2400" dirty="0"/>
              <a:t>ПРОБЛЕМЫ РЕАЛИЗАЦИИ СДВОЕННЫХ ПРОГРАММ</a:t>
            </a:r>
            <a:endParaRPr lang="ru-RU" sz="2400" dirty="0"/>
          </a:p>
        </p:txBody>
      </p:sp>
      <p:sp>
        <p:nvSpPr>
          <p:cNvPr id="13" name="Прямоугольник 6">
            <a:extLst>
              <a:ext uri="{FF2B5EF4-FFF2-40B4-BE49-F238E27FC236}">
                <a16:creationId xmlns:a16="http://schemas.microsoft.com/office/drawing/2014/main" id="{AD7CA732-46F7-BAFD-377B-40EF70C3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34" y="822902"/>
            <a:ext cx="1097268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4313" indent="-2143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Недостаточный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срок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и объем обучения 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Не всегда выдерживается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соотношение предметных областей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подготовки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Н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ет возможности для освоения дополнительных компетенций </a:t>
            </a:r>
            <a:r>
              <a:rPr lang="en-US" altLang="ru-RU" sz="1600" b="1" i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soft skills</a:t>
            </a:r>
            <a:endParaRPr lang="ru-KZ" altLang="ru-RU" sz="1600" b="1" i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kk-KZ" altLang="ru-RU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F1D5706-3631-D2EC-3CA9-85B7327DDBEC}"/>
              </a:ext>
            </a:extLst>
          </p:cNvPr>
          <p:cNvSpPr/>
          <p:nvPr/>
        </p:nvSpPr>
        <p:spPr>
          <a:xfrm>
            <a:off x="387351" y="811704"/>
            <a:ext cx="11417300" cy="858974"/>
          </a:xfrm>
          <a:prstGeom prst="rect">
            <a:avLst/>
          </a:prstGeom>
          <a:noFill/>
          <a:ln w="3175" cap="flat" cmpd="sng" algn="ctr">
            <a:solidFill>
              <a:srgbClr val="00669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67" kern="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5DDD3D4-A925-4451-48B2-36DB41FE8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1377B35-092A-9F12-808A-5A4AFCEA74DD}"/>
              </a:ext>
            </a:extLst>
          </p:cNvPr>
          <p:cNvSpPr/>
          <p:nvPr/>
        </p:nvSpPr>
        <p:spPr>
          <a:xfrm>
            <a:off x="6336170" y="4235255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06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История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География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8449922-F316-8197-2FB7-49422376F0D0}"/>
              </a:ext>
            </a:extLst>
          </p:cNvPr>
          <p:cNvSpPr/>
          <p:nvPr/>
        </p:nvSpPr>
        <p:spPr>
          <a:xfrm>
            <a:off x="6336170" y="2880923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602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История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Религиоведение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93786FF-6CBD-AC7C-149B-E715A5C5145C}"/>
              </a:ext>
            </a:extLst>
          </p:cNvPr>
          <p:cNvSpPr/>
          <p:nvPr/>
        </p:nvSpPr>
        <p:spPr>
          <a:xfrm>
            <a:off x="448734" y="3550509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6В0150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-Информатика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70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FAB544-48BB-6469-4F27-59AD2CCC074E}"/>
              </a:ext>
            </a:extLst>
          </p:cNvPr>
          <p:cNvSpPr/>
          <p:nvPr/>
        </p:nvSpPr>
        <p:spPr>
          <a:xfrm>
            <a:off x="448734" y="5622787"/>
            <a:ext cx="5390160" cy="586318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Химия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Биология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50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50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2B139BA-0ED1-CA43-1A05-142583EAC8D6}"/>
              </a:ext>
            </a:extLst>
          </p:cNvPr>
          <p:cNvSpPr/>
          <p:nvPr/>
        </p:nvSpPr>
        <p:spPr>
          <a:xfrm>
            <a:off x="6336170" y="4928270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707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Уйгурский язык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А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нглийский язык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2F1410F-4B2E-D75D-D21D-829D6A2CD52C}"/>
              </a:ext>
            </a:extLst>
          </p:cNvPr>
          <p:cNvSpPr/>
          <p:nvPr/>
        </p:nvSpPr>
        <p:spPr>
          <a:xfrm>
            <a:off x="6336170" y="5621285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714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Уйгурский язык -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ский язык </a:t>
            </a:r>
            <a:endParaRPr lang="ru-KZ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%/</a:t>
            </a:r>
            <a:r>
              <a:rPr lang="ru-KZ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CB9B312-E6AC-0C59-F058-9E5A1AE064E0}"/>
              </a:ext>
            </a:extLst>
          </p:cNvPr>
          <p:cNvSpPr/>
          <p:nvPr/>
        </p:nvSpPr>
        <p:spPr>
          <a:xfrm>
            <a:off x="448734" y="4241268"/>
            <a:ext cx="5390160" cy="586317"/>
          </a:xfrm>
          <a:prstGeom prst="rect">
            <a:avLst/>
          </a:prstGeom>
          <a:solidFill>
            <a:schemeClr val="bg1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2000"/>
          <a:lstStyle/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6В01506 Физика-Информатика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Соотношение:  84%/16%</a:t>
            </a:r>
            <a:endParaRPr lang="en-U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1051" i="1" dirty="0">
              <a:solidFill>
                <a:srgbClr val="0066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62865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D9F453-45DD-8590-95F9-4AF0715D64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ctr">
              <a:defRPr/>
            </a:pPr>
            <a:r>
              <a:rPr lang="kk-KZ" sz="2400" dirty="0"/>
              <a:t>МЕРЫ ПО ОКАЗАНИЮ ПОМОЩИ МКШ</a:t>
            </a:r>
            <a:endParaRPr lang="ru-RU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E3C6ED-E7CA-AE35-DF19-24A6B447839E}"/>
              </a:ext>
            </a:extLst>
          </p:cNvPr>
          <p:cNvSpPr txBox="1"/>
          <p:nvPr/>
        </p:nvSpPr>
        <p:spPr>
          <a:xfrm>
            <a:off x="448734" y="2419352"/>
            <a:ext cx="5264151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ПЕДАГОГИЧЕСКАЯ ПЕРЕПОДГОТОВКА 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9707" name="TextBox 20">
            <a:extLst>
              <a:ext uri="{FF2B5EF4-FFF2-40B4-BE49-F238E27FC236}">
                <a16:creationId xmlns:a16="http://schemas.microsoft.com/office/drawing/2014/main" id="{35FC2B3E-E813-1C29-E2C8-1E3F8757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34" y="3026833"/>
            <a:ext cx="54201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42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9708" name="TextBox 21">
            <a:extLst>
              <a:ext uri="{FF2B5EF4-FFF2-40B4-BE49-F238E27FC236}">
                <a16:creationId xmlns:a16="http://schemas.microsoft.com/office/drawing/2014/main" id="{9BB6F8FB-35A2-79E2-CACE-42394C40F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003" y="3086278"/>
            <a:ext cx="47032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слушателя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сертифицированы 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2021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-2022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по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9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направлениям 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3" name="TextBox 27">
            <a:extLst>
              <a:ext uri="{FF2B5EF4-FFF2-40B4-BE49-F238E27FC236}">
                <a16:creationId xmlns:a16="http://schemas.microsoft.com/office/drawing/2014/main" id="{DD54336C-F104-8860-F0A1-7E876520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47039"/>
            <a:ext cx="5234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50+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29714" name="TextBox 28">
            <a:extLst>
              <a:ext uri="{FF2B5EF4-FFF2-40B4-BE49-F238E27FC236}">
                <a16:creationId xmlns:a16="http://schemas.microsoft.com/office/drawing/2014/main" id="{FD797450-BBEF-AE8C-6FBD-5334AB74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835" y="4509917"/>
            <a:ext cx="4705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Ожидаемый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прием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на май  2023 года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7" name="TextBox 32">
            <a:extLst>
              <a:ext uri="{FF2B5EF4-FFF2-40B4-BE49-F238E27FC236}">
                <a16:creationId xmlns:a16="http://schemas.microsoft.com/office/drawing/2014/main" id="{9E9169B7-287B-F2D6-EF70-7421123E0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2834" y="3060390"/>
            <a:ext cx="5234517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азработан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проект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л</a:t>
            </a:r>
            <a:r>
              <a:rPr lang="ru-RU" altLang="ru-RU" sz="16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аборатори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и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«Media Lab S-3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» (S-3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small-scale</a:t>
            </a:r>
            <a:r>
              <a:rPr lang="ru-RU" altLang="ru-RU" sz="1600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school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для: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трансляци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и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образовательных услуг с учащимися МКШ в прямом эфире в республиканском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формате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;</a:t>
            </a:r>
            <a:endParaRPr lang="ru-KZ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ведение образовательных каналов педагогов МКШ и распространение авторской цифровой продукции на республиканском уровне</a:t>
            </a:r>
            <a:endParaRPr lang="ru-KZ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Образовательная программа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повышения квалификации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руководителей малокомплектных школ «Организация и управление учебно-воспитательным процессом в МКШ»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DBF80B-646F-D896-349A-510F59563CD4}"/>
              </a:ext>
            </a:extLst>
          </p:cNvPr>
          <p:cNvSpPr txBox="1"/>
          <p:nvPr/>
        </p:nvSpPr>
        <p:spPr>
          <a:xfrm>
            <a:off x="6667501" y="2417234"/>
            <a:ext cx="5075767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KZ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ДЛЯ ОКАЗАНИЯ ПОДДЕРЖКИ </a:t>
            </a:r>
            <a:r>
              <a:rPr lang="ru-K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МКШ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CA7A53-BF69-FE3E-BE7F-2CF861A8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8" name="TextBox 20">
            <a:extLst>
              <a:ext uri="{FF2B5EF4-FFF2-40B4-BE49-F238E27FC236}">
                <a16:creationId xmlns:a16="http://schemas.microsoft.com/office/drawing/2014/main" id="{C8661BC4-BA0A-61FA-F274-95BE4F3C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33" y="3815105"/>
            <a:ext cx="54201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kk-KZ" alt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106</a:t>
            </a:r>
            <a:endParaRPr lang="ru-RU" altLang="ru-RU" sz="2800" b="1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65EAB2AD-79A4-86EA-6721-4ED862832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003" y="3840857"/>
            <a:ext cx="47032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слушателей 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202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 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13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направлениям 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9">
            <a:extLst>
              <a:ext uri="{FF2B5EF4-FFF2-40B4-BE49-F238E27FC236}">
                <a16:creationId xmlns:a16="http://schemas.microsoft.com/office/drawing/2014/main" id="{F90B6CE8-CC06-CE17-A991-2147AED9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59" y="1081349"/>
            <a:ext cx="105545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4313" indent="-2143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85750" indent="-285750" algn="ctr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С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2021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года успешно реализуется образовательная программа педагогической переподготовки</a:t>
            </a:r>
            <a:endParaRPr lang="kk-KZ" altLang="ru-RU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  <a:p>
            <a:pPr marL="285750" indent="-285750" algn="ctr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Повышение квалификации педагогов МКШ</a:t>
            </a:r>
          </a:p>
          <a:p>
            <a:pPr marL="285750" indent="-285750" algn="ctr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KZ" altLang="ru-RU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8B9E84-07EA-3F37-B773-D6D24D28D901}"/>
              </a:ext>
            </a:extLst>
          </p:cNvPr>
          <p:cNvSpPr/>
          <p:nvPr/>
        </p:nvSpPr>
        <p:spPr>
          <a:xfrm>
            <a:off x="403371" y="861906"/>
            <a:ext cx="11417300" cy="1120794"/>
          </a:xfrm>
          <a:prstGeom prst="rect">
            <a:avLst/>
          </a:prstGeom>
          <a:noFill/>
          <a:ln w="3175" cap="flat" cmpd="sng" algn="ctr">
            <a:solidFill>
              <a:srgbClr val="00669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67" kern="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28">
            <a:extLst>
              <a:ext uri="{FF2B5EF4-FFF2-40B4-BE49-F238E27FC236}">
                <a16:creationId xmlns:a16="http://schemas.microsoft.com/office/drawing/2014/main" id="{1DCA20E4-1F90-1EE6-31E4-C5659EEDA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34" y="5225094"/>
            <a:ext cx="53312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Растет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число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слушателей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, имеющих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педагогическое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образование, 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желающих получить 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дополнительную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подготовку по </a:t>
            </a:r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педагогическим</a:t>
            </a:r>
            <a:r>
              <a:rPr lang="kk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направлениям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506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D9F453-45DD-8590-95F9-4AF0715D64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marL="179388" indent="1522413">
              <a:defRPr/>
            </a:pPr>
            <a:r>
              <a:rPr lang="kk-KZ" sz="2400" dirty="0"/>
              <a:t>П</a:t>
            </a:r>
            <a:r>
              <a:rPr lang="ru-KZ" sz="2400" dirty="0"/>
              <a:t>РЕДЛОЖЕНИЯ ПО УЛУЧШЕНИЮ КАЧЕСТВА ПОДГОТОВКИ КАДРОВ ДЛЯ МКШ</a:t>
            </a:r>
            <a:endParaRPr lang="ru-RU" sz="2400" dirty="0"/>
          </a:p>
        </p:txBody>
      </p:sp>
      <p:sp>
        <p:nvSpPr>
          <p:cNvPr id="29718" name="TextBox 33">
            <a:extLst>
              <a:ext uri="{FF2B5EF4-FFF2-40B4-BE49-F238E27FC236}">
                <a16:creationId xmlns:a16="http://schemas.microsoft.com/office/drawing/2014/main" id="{F40A4ADF-15E0-912C-FD5C-5198D284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73" y="2102945"/>
            <a:ext cx="56600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kk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Бакалавриат</a:t>
            </a: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Увеличение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срока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обучения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по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сдвоенным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(</a:t>
            </a:r>
            <a:r>
              <a:rPr lang="en-US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Double major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) </a:t>
            </a: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программам </a:t>
            </a:r>
            <a:endParaRPr lang="ru-RU" altLang="ru-RU" sz="160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Ф</a:t>
            </a:r>
            <a:r>
              <a:rPr lang="ru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инансирование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образовательного гранта на 5 лет</a:t>
            </a:r>
            <a:endParaRPr lang="ru-RU" alt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19" name="TextBox 34">
            <a:extLst>
              <a:ext uri="{FF2B5EF4-FFF2-40B4-BE49-F238E27FC236}">
                <a16:creationId xmlns:a16="http://schemas.microsoft.com/office/drawing/2014/main" id="{D5AABE74-0AE8-3AB4-4D62-5C694BEE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73" y="816219"/>
            <a:ext cx="51540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kk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Кадровое планирование: </a:t>
            </a:r>
          </a:p>
          <a:p>
            <a:pPr algn="just"/>
            <a:r>
              <a:rPr lang="kk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- К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вотирование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государственного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образовательного заказа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на подготовку учителей </a:t>
            </a: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для МКШ</a:t>
            </a:r>
            <a:endParaRPr lang="ru-RU" altLang="ru-RU" sz="160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- согласно опросу малое количество обучавшихся по сельской квоте работает в МКШ)</a:t>
            </a: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9721" name="TextBox 36">
            <a:extLst>
              <a:ext uri="{FF2B5EF4-FFF2-40B4-BE49-F238E27FC236}">
                <a16:creationId xmlns:a16="http://schemas.microsoft.com/office/drawing/2014/main" id="{A8699B1A-2236-0CEE-8739-57ADF62A6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03" y="5362413"/>
            <a:ext cx="51540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Боковой вход (переподготовка): </a:t>
            </a:r>
          </a:p>
          <a:p>
            <a:pPr marL="285750" indent="-285750" algn="just">
              <a:buFontTx/>
              <a:buChar char="-"/>
            </a:pP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Реализация</a:t>
            </a: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программ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пере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подготовки учителей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МКШ в </a:t>
            </a:r>
            <a:r>
              <a:rPr lang="ru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дистанционном</a:t>
            </a: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 формате</a:t>
            </a: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 (пример программ </a:t>
            </a:r>
            <a:r>
              <a:rPr lang="en-US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PGCE</a:t>
            </a:r>
            <a:r>
              <a:rPr lang="en-US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КазНПУ)</a:t>
            </a:r>
          </a:p>
          <a:p>
            <a:pPr marL="285750" indent="-285750" algn="just">
              <a:buFontTx/>
              <a:buChar char="-"/>
            </a:pPr>
            <a:endParaRPr lang="ru-RU" alt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CA7A53-BF69-FE3E-BE7F-2CF861A8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519AE953-7B3E-CE22-747F-DB9BCE88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97" y="1399008"/>
            <a:ext cx="454659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KZ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еализация</a:t>
            </a:r>
            <a:r>
              <a:rPr lang="ru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программ </a:t>
            </a:r>
            <a:r>
              <a:rPr lang="ru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</a:t>
            </a:r>
            <a:r>
              <a:rPr lang="ru-KZ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(подготовка учеников к олимпиадам, научное руководство, онлайн-лекции, онлайн конкурсы и т.п.)</a:t>
            </a: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3">
            <a:extLst>
              <a:ext uri="{FF2B5EF4-FFF2-40B4-BE49-F238E27FC236}">
                <a16:creationId xmlns:a16="http://schemas.microsoft.com/office/drawing/2014/main" id="{3E4A8CE7-B2C2-CA64-3F41-BD65D31DE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656" y="919634"/>
            <a:ext cx="445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kk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ЗАИМОДЕЙСТВИЕ ВУЗ – МКШ – МИО</a:t>
            </a:r>
            <a:endParaRPr lang="ru-RU" alt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54F5336A-C15C-DF2C-6DF3-C8A6CD87E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97" y="2551737"/>
            <a:ext cx="4546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Передвижные библиотеки</a:t>
            </a:r>
            <a:endParaRPr lang="ru-KZ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</a:t>
            </a:r>
            <a:r>
              <a:rPr lang="ru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-библиотека на 5 МКШ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931121-3AB8-B88A-CA9B-888252DAE9EB}"/>
              </a:ext>
            </a:extLst>
          </p:cNvPr>
          <p:cNvSpPr txBox="1"/>
          <p:nvPr/>
        </p:nvSpPr>
        <p:spPr>
          <a:xfrm>
            <a:off x="6956156" y="3429000"/>
            <a:ext cx="454659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KZ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нтеграция</a:t>
            </a:r>
            <a:r>
              <a:rPr lang="ru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STEAM</a:t>
            </a:r>
            <a:r>
              <a:rPr lang="ru-KZ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МКШ с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учетом местных особенностей </a:t>
            </a:r>
            <a:r>
              <a:rPr lang="kk-KZ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(докторские, магистерские исследования)</a:t>
            </a:r>
            <a:endParaRPr lang="kk-KZ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2B840FA-F591-B2BE-E65E-6352836BA3A7}"/>
              </a:ext>
            </a:extLst>
          </p:cNvPr>
          <p:cNvCxnSpPr/>
          <p:nvPr/>
        </p:nvCxnSpPr>
        <p:spPr>
          <a:xfrm>
            <a:off x="6305006" y="1062445"/>
            <a:ext cx="0" cy="5268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5D2EA0C-4D3B-CC87-D883-68B308211B39}"/>
              </a:ext>
            </a:extLst>
          </p:cNvPr>
          <p:cNvSpPr txBox="1"/>
          <p:nvPr/>
        </p:nvSpPr>
        <p:spPr>
          <a:xfrm>
            <a:off x="6956156" y="4521707"/>
            <a:ext cx="45465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елевые гранты МИО </a:t>
            </a:r>
            <a:r>
              <a:rPr lang="ru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выпускников МКШ на обучение по педагогическим ОП</a:t>
            </a:r>
            <a:endParaRPr lang="kk-KZ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36">
            <a:extLst>
              <a:ext uri="{FF2B5EF4-FFF2-40B4-BE49-F238E27FC236}">
                <a16:creationId xmlns:a16="http://schemas.microsoft.com/office/drawing/2014/main" id="{3C993B18-4263-F4A0-DA44-7E9C0CF3B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73" y="3180163"/>
            <a:ext cx="515408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Магистратура </a:t>
            </a:r>
          </a:p>
          <a:p>
            <a:pPr marL="285750" indent="-285750" algn="just">
              <a:buFontTx/>
              <a:buChar char="-"/>
            </a:pP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Р</a:t>
            </a:r>
            <a:r>
              <a:rPr lang="ru-KZ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азрешение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на р</a:t>
            </a:r>
            <a:r>
              <a:rPr lang="ru-RU" alt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еализаци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ю</a:t>
            </a:r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программ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магистратуры в области «Педагогические науки» 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для учителей МКШ в </a:t>
            </a:r>
            <a:r>
              <a:rPr lang="ru-KZ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форме </a:t>
            </a:r>
            <a:r>
              <a:rPr lang="ru-KZ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онлайн-обучени</a:t>
            </a: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я</a:t>
            </a:r>
          </a:p>
          <a:p>
            <a:pPr marL="285750" indent="-285750" algn="just">
              <a:buFontTx/>
              <a:buChar char="-"/>
            </a:pP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Подготовка учителей для МКШ по второму предмету через </a:t>
            </a: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профильную магистратуру</a:t>
            </a:r>
          </a:p>
          <a:p>
            <a:pPr marL="285750" indent="-285750" algn="just">
              <a:buFontTx/>
              <a:buChar char="-"/>
            </a:pP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Предусмотрение </a:t>
            </a:r>
            <a:r>
              <a:rPr lang="ru-RU" altLang="ru-RU" sz="1600" b="1">
                <a:solidFill>
                  <a:srgbClr val="002060"/>
                </a:solidFill>
                <a:latin typeface="Arial Narrow" panose="020B0606020202030204" pitchFamily="34" charset="0"/>
              </a:rPr>
              <a:t>надбавки </a:t>
            </a:r>
            <a:r>
              <a:rPr lang="ru-RU" altLang="ru-RU" sz="1600">
                <a:solidFill>
                  <a:srgbClr val="002060"/>
                </a:solidFill>
                <a:latin typeface="Arial Narrow" panose="020B0606020202030204" pitchFamily="34" charset="0"/>
              </a:rPr>
              <a:t>для выпускников профильной магистратуры, работающих в МКШ.</a:t>
            </a:r>
          </a:p>
        </p:txBody>
      </p:sp>
    </p:spTree>
    <p:extLst>
      <p:ext uri="{BB962C8B-B14F-4D97-AF65-F5344CB8AC3E}">
        <p14:creationId xmlns:p14="http://schemas.microsoft.com/office/powerpoint/2010/main" val="8637424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D9F453-45DD-8590-95F9-4AF0715D64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00467" cy="643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ru-RU"/>
            </a:defPPr>
            <a:lvl1pPr marL="179780" defTabSz="914400" eaLnBrk="1" latinLnBrk="0" hangingPunct="1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marL="179388" indent="1522413">
              <a:defRPr/>
            </a:pPr>
            <a:r>
              <a:rPr lang="kk-KZ" sz="2400" dirty="0"/>
              <a:t>П</a:t>
            </a:r>
            <a:r>
              <a:rPr lang="ru-KZ" sz="2400" dirty="0"/>
              <a:t>РЕДЛОЖЕНИЯ ПО УЛУЧШЕНИЮ КАЧЕСТВА ПОДГОТОВКИ КАДРОВ ДЛЯ МКШ</a:t>
            </a:r>
            <a:endParaRPr lang="ru-RU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CA7A53-BF69-FE3E-BE7F-2CF861A8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8"/>
            <a:ext cx="1602297" cy="673211"/>
          </a:xfrm>
          <a:prstGeom prst="rect">
            <a:avLst/>
          </a:prstGeom>
        </p:spPr>
      </p:pic>
      <p:sp>
        <p:nvSpPr>
          <p:cNvPr id="17" name="TextBox 37">
            <a:extLst>
              <a:ext uri="{FF2B5EF4-FFF2-40B4-BE49-F238E27FC236}">
                <a16:creationId xmlns:a16="http://schemas.microsoft.com/office/drawing/2014/main" id="{1F82A8CE-981B-56D0-DE7D-57F9B71B0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18" y="1077215"/>
            <a:ext cx="5154084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471488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Aft>
                <a:spcPts val="1200"/>
              </a:spcAft>
              <a:buClr>
                <a:srgbClr val="1F4E79"/>
              </a:buClr>
            </a:pPr>
            <a:r>
              <a:rPr lang="ru-RU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дополнительных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предметных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KZ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траекторий</a:t>
            </a:r>
            <a:r>
              <a:rPr lang="ru-KZ" alt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в основных образовательных программах </a:t>
            </a:r>
            <a:endParaRPr lang="ru-RU" alt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963585D-4C65-5108-380A-4C14C33B5569}"/>
              </a:ext>
            </a:extLst>
          </p:cNvPr>
          <p:cNvSpPr txBox="1">
            <a:spLocks/>
          </p:cNvSpPr>
          <p:nvPr/>
        </p:nvSpPr>
        <p:spPr>
          <a:xfrm>
            <a:off x="281004" y="1821344"/>
            <a:ext cx="5565712" cy="13251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51" lvl="1" indent="0">
              <a:buNone/>
            </a:pPr>
            <a:r>
              <a:rPr lang="kk-KZ" sz="16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</a:t>
            </a:r>
            <a:r>
              <a:rPr lang="ru-KZ" sz="16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ересмотр</a:t>
            </a:r>
            <a:r>
              <a:rPr lang="ru-KZ" sz="16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КВТ в части </a:t>
            </a:r>
            <a:r>
              <a:rPr lang="ru-KZ" sz="16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признания результатов обучения </a:t>
            </a:r>
            <a:r>
              <a:rPr lang="ru-KZ" sz="16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по:</a:t>
            </a:r>
          </a:p>
          <a:p>
            <a:pPr marL="365751" lvl="1"/>
            <a:r>
              <a:rPr lang="kk-KZ" sz="160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К</a:t>
            </a:r>
            <a:r>
              <a:rPr lang="ru-KZ" sz="160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урсов повышения квалификации ОВПО</a:t>
            </a:r>
            <a:endParaRPr lang="ru-RU" sz="160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  <a:p>
            <a:pPr marL="365751" lvl="1"/>
            <a:r>
              <a:rPr lang="ru-RU" sz="160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Minor-программы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в траекториях подготовки будущих учителей</a:t>
            </a:r>
          </a:p>
          <a:p>
            <a:pPr marL="365751" lvl="1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Micro-</a:t>
            </a:r>
            <a:r>
              <a:rPr lang="ru-RU" sz="1600" dirty="0" err="1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credentials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ru-RU" sz="1600">
                <a:solidFill>
                  <a:srgbClr val="002060"/>
                </a:solidFill>
                <a:latin typeface="Arial Narrow" panose="020B0606020202030204" pitchFamily="34" charset="0"/>
                <a:cs typeface="Tahoma" panose="020B0604030504040204" pitchFamily="34" charset="0"/>
                <a:sym typeface="Arial" panose="020B0604020202020204" pitchFamily="34" charset="0"/>
              </a:rPr>
              <a:t>будущих учителей</a:t>
            </a:r>
            <a:endParaRPr lang="ru-KZ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19D42E6B-8E1C-79EA-1909-0A1C07180EDA}"/>
              </a:ext>
            </a:extLst>
          </p:cNvPr>
          <p:cNvSpPr txBox="1">
            <a:spLocks/>
          </p:cNvSpPr>
          <p:nvPr/>
        </p:nvSpPr>
        <p:spPr>
          <a:xfrm>
            <a:off x="281004" y="3188415"/>
            <a:ext cx="5565712" cy="13251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51" lvl="1" indent="0">
              <a:buNone/>
            </a:pPr>
            <a:r>
              <a:rPr lang="ru-RU" sz="160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Установить партнерство между </a:t>
            </a:r>
            <a:r>
              <a:rPr lang="ru-RU" sz="16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педагогическими колледжами и вузами</a:t>
            </a:r>
            <a:r>
              <a:rPr lang="ru-RU" sz="160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по подготовке кадров для МКШ</a:t>
            </a:r>
          </a:p>
          <a:p>
            <a:pPr marL="137151" lvl="1" indent="0">
              <a:buNone/>
            </a:pPr>
            <a:r>
              <a:rPr lang="ru-RU" sz="160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Например, в колледже получает квалификацию учитель начальных классов, а в университете - учитель предметник. </a:t>
            </a:r>
            <a:endParaRPr lang="ru-KZ" sz="1600" dirty="0">
              <a:solidFill>
                <a:srgbClr val="002060"/>
              </a:solidFill>
              <a:latin typeface="Arial Narrow" panose="020B0606020202030204" pitchFamily="34" charset="0"/>
              <a:cs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24715DB-E147-6547-41F2-EA2C849F4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394" y="964640"/>
            <a:ext cx="454659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KZ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аучные</a:t>
            </a:r>
            <a:r>
              <a:rPr lang="ru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педагогические исследования на </a:t>
            </a:r>
            <a:r>
              <a:rPr lang="ru-KZ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базе МКШ</a:t>
            </a:r>
            <a:r>
              <a:rPr lang="ru-RU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(финансируемые ПЦФ и из бюджетов МИО)</a:t>
            </a:r>
            <a:endParaRPr lang="ru-KZ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KZ" alt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агистерские</a:t>
            </a:r>
            <a:r>
              <a:rPr lang="ru-KZ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докторские диссертационные исследования + преподавание в МКШ в период прохождения НИРМ/НИРД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65197D-9F86-EB5E-F281-6F28F9A2DDDA}"/>
              </a:ext>
            </a:extLst>
          </p:cNvPr>
          <p:cNvSpPr txBox="1"/>
          <p:nvPr/>
        </p:nvSpPr>
        <p:spPr>
          <a:xfrm>
            <a:off x="6786393" y="2561698"/>
            <a:ext cx="454659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 в МКШ учитель на основании сертификата о прохождении курса повышения квалификации может преподавать смежные предметы, но все равно надбавка к зарплате учитывается за основной предмет.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D63868-067F-DB9B-6728-577E130FC41E}"/>
              </a:ext>
            </a:extLst>
          </p:cNvPr>
          <p:cNvSpPr txBox="1"/>
          <p:nvPr/>
        </p:nvSpPr>
        <p:spPr>
          <a:xfrm>
            <a:off x="6786392" y="3973136"/>
            <a:ext cx="45465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Четко выстроенная </a:t>
            </a:r>
            <a:r>
              <a:rPr lang="ru-RU"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цепочка</a:t>
            </a:r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Опорная школа – Магнитная школа – МКШ (бенефициар)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26A2AE-531C-3C14-E19D-39096912343B}"/>
              </a:ext>
            </a:extLst>
          </p:cNvPr>
          <p:cNvSpPr txBox="1"/>
          <p:nvPr/>
        </p:nvSpPr>
        <p:spPr>
          <a:xfrm>
            <a:off x="486818" y="5200862"/>
            <a:ext cx="1138092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меры общего характера:</a:t>
            </a:r>
          </a:p>
          <a:p>
            <a:pPr algn="just"/>
            <a:r>
              <a:rPr 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из важных мотивирущих факторов это заработная плата. Рекомендуем увеличить надбавку к зарплате для таких регионов до 50-75%</a:t>
            </a:r>
          </a:p>
          <a:p>
            <a:pPr algn="just"/>
            <a:r>
              <a:rPr 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жильем или компенсировать расходы за аренду жилья на первое время</a:t>
            </a:r>
          </a:p>
          <a:p>
            <a:pPr algn="just"/>
            <a:r>
              <a:rPr 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Ввести социальный пакет (например, скидки на коммунальные услуги и так далее)</a:t>
            </a:r>
          </a:p>
          <a:p>
            <a:pPr algn="just"/>
            <a:r>
              <a:rPr 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Льготное кредитование для приобретения жилья в данной местности, где расположена МКШ </a:t>
            </a:r>
          </a:p>
        </p:txBody>
      </p:sp>
    </p:spTree>
    <p:extLst>
      <p:ext uri="{BB962C8B-B14F-4D97-AF65-F5344CB8AC3E}">
        <p14:creationId xmlns:p14="http://schemas.microsoft.com/office/powerpoint/2010/main" val="22188954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1140</Words>
  <Application>Microsoft Office PowerPoint</Application>
  <PresentationFormat>Широкоэкранный</PresentationFormat>
  <Paragraphs>157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Montserrat</vt:lpstr>
      <vt:lpstr>Wingdings</vt:lpstr>
      <vt:lpstr>Тема Office</vt:lpstr>
      <vt:lpstr>ОПЫТ И ПРОБЛЕМЫ ПОДГОТОВКИ УЧИТЕЛЕЙ ДЛЯ МАЛОКОМПЛЕКТНЫХ ШКОЛ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Адиля Байдильдина</dc:creator>
  <cp:lastModifiedBy>Darkhan Bilyalov</cp:lastModifiedBy>
  <cp:revision>12</cp:revision>
  <dcterms:created xsi:type="dcterms:W3CDTF">2023-03-14T04:11:53Z</dcterms:created>
  <dcterms:modified xsi:type="dcterms:W3CDTF">2023-05-18T10:12:20Z</dcterms:modified>
</cp:coreProperties>
</file>