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3.xml" ContentType="application/vnd.openxmlformats-officedocument.presentationml.notesSlide+xml"/>
  <Override PartName="/ppt/charts/chart5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9" r:id="rId1"/>
    <p:sldMasterId id="2147483923" r:id="rId2"/>
  </p:sldMasterIdLst>
  <p:notesMasterIdLst>
    <p:notesMasterId r:id="rId15"/>
  </p:notesMasterIdLst>
  <p:sldIdLst>
    <p:sldId id="601" r:id="rId3"/>
    <p:sldId id="603" r:id="rId4"/>
    <p:sldId id="605" r:id="rId5"/>
    <p:sldId id="625" r:id="rId6"/>
    <p:sldId id="621" r:id="rId7"/>
    <p:sldId id="617" r:id="rId8"/>
    <p:sldId id="593" r:id="rId9"/>
    <p:sldId id="623" r:id="rId10"/>
    <p:sldId id="626" r:id="rId11"/>
    <p:sldId id="618" r:id="rId12"/>
    <p:sldId id="619" r:id="rId13"/>
    <p:sldId id="612" r:id="rId14"/>
  </p:sldIdLst>
  <p:sldSz cx="12192000" cy="6858000"/>
  <p:notesSz cx="6797675" cy="9928225"/>
  <p:defaultTextStyle>
    <a:defPPr>
      <a:defRPr lang="en-US"/>
    </a:defPPr>
    <a:lvl1pPr marL="0" algn="l" defTabSz="9143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61" algn="l" defTabSz="9143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24" algn="l" defTabSz="9143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85" algn="l" defTabSz="9143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47" algn="l" defTabSz="9143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08" algn="l" defTabSz="9143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70" algn="l" defTabSz="9143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32" algn="l" defTabSz="9143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93" algn="l" defTabSz="9143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Мираим Атанаева" initials="МА" lastIdx="3" clrIdx="0">
    <p:extLst>
      <p:ext uri="{19B8F6BF-5375-455C-9EA6-DF929625EA0E}">
        <p15:presenceInfo xmlns:p15="http://schemas.microsoft.com/office/powerpoint/2012/main" userId="S-1-5-21-795582095-2022106100-2799713809-1151" providerId="AD"/>
      </p:ext>
    </p:extLst>
  </p:cmAuthor>
  <p:cmAuthor id="2" name="Magzhan Amangazy" initials="MA" lastIdx="1" clrIdx="1">
    <p:extLst>
      <p:ext uri="{19B8F6BF-5375-455C-9EA6-DF929625EA0E}">
        <p15:presenceInfo xmlns:p15="http://schemas.microsoft.com/office/powerpoint/2012/main" userId="Magzhan Amangazy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4AC4"/>
    <a:srgbClr val="1748C1"/>
    <a:srgbClr val="558ED5"/>
    <a:srgbClr val="376092"/>
    <a:srgbClr val="002060"/>
    <a:srgbClr val="C6D9F1"/>
    <a:srgbClr val="C00000"/>
    <a:srgbClr val="DCE6F2"/>
    <a:srgbClr val="F2F2F2"/>
    <a:srgbClr val="E6E7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25E5076-3810-47DD-B79F-674D7AD40C01}" styleName="Темный стиль 1 —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83" autoAdjust="0"/>
    <p:restoredTop sz="94249" autoAdjust="0"/>
  </p:normalViewPr>
  <p:slideViewPr>
    <p:cSldViewPr snapToGrid="0">
      <p:cViewPr varScale="1">
        <p:scale>
          <a:sx n="107" d="100"/>
          <a:sy n="107" d="100"/>
        </p:scale>
        <p:origin x="132" y="1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5089635991333032E-2"/>
          <c:y val="6.8504603833021375E-3"/>
          <c:w val="0.91197896621453522"/>
          <c:h val="0.7395196047230417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молодые ученые
(до 35 лет)</c:v>
                </c:pt>
                <c:pt idx="1">
                  <c:v>средний возраст
(35-54 года)</c:v>
                </c:pt>
                <c:pt idx="2">
                  <c:v>предпенсионный и
пенсионный возраст (55+)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0.34</c:v>
                </c:pt>
                <c:pt idx="1">
                  <c:v>0.43</c:v>
                </c:pt>
                <c:pt idx="2">
                  <c:v>0.23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94A-4CA7-B87A-14E242E9766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00"/>
        <c:overlap val="-20"/>
        <c:axId val="99162032"/>
        <c:axId val="99159680"/>
      </c:barChart>
      <c:catAx>
        <c:axId val="99162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99159680"/>
        <c:crosses val="autoZero"/>
        <c:auto val="1"/>
        <c:lblAlgn val="ctr"/>
        <c:lblOffset val="120"/>
        <c:noMultiLvlLbl val="0"/>
      </c:catAx>
      <c:valAx>
        <c:axId val="99159680"/>
        <c:scaling>
          <c:orientation val="minMax"/>
          <c:max val="0.5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99162032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6160885386002889E-3"/>
          <c:y val="0.13231002499272659"/>
          <c:w val="0.99411468180839091"/>
          <c:h val="0.6907306475171608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6"/>
              <c:spPr/>
              <c:txPr>
                <a:bodyPr/>
                <a:lstStyle/>
                <a:p>
                  <a:pPr>
                    <a:defRPr b="0"/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Лист1!$A$2:$A$9</c:f>
              <c:numCache>
                <c:formatCode>General</c:formatCode>
                <c:ptCount val="8"/>
                <c:pt idx="0">
                  <c:v>2005</c:v>
                </c:pt>
                <c:pt idx="1">
                  <c:v>2010</c:v>
                </c:pt>
                <c:pt idx="2">
                  <c:v>2015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</c:numCache>
            </c:numRef>
          </c:cat>
          <c:val>
            <c:numRef>
              <c:f>Лист1!$B$2:$B$9</c:f>
              <c:numCache>
                <c:formatCode>#,##0</c:formatCode>
                <c:ptCount val="8"/>
                <c:pt idx="0">
                  <c:v>18912</c:v>
                </c:pt>
                <c:pt idx="1">
                  <c:v>17021</c:v>
                </c:pt>
                <c:pt idx="2">
                  <c:v>24735</c:v>
                </c:pt>
                <c:pt idx="3">
                  <c:v>22378</c:v>
                </c:pt>
                <c:pt idx="4">
                  <c:v>21843</c:v>
                </c:pt>
                <c:pt idx="5">
                  <c:v>22665</c:v>
                </c:pt>
                <c:pt idx="6">
                  <c:v>21617</c:v>
                </c:pt>
                <c:pt idx="7" formatCode="General">
                  <c:v>22456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8C9-40E0-A557-6912A894E8D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99157720"/>
        <c:axId val="99163992"/>
      </c:barChart>
      <c:catAx>
        <c:axId val="991577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99163992"/>
        <c:crosses val="autoZero"/>
        <c:auto val="1"/>
        <c:lblAlgn val="ctr"/>
        <c:lblOffset val="100"/>
        <c:noMultiLvlLbl val="0"/>
      </c:catAx>
      <c:valAx>
        <c:axId val="99163992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991577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" pitchFamily="34" charset="0"/>
          <a:cs typeface="Arial" pitchFamily="34" charset="0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094077069983998E-3"/>
          <c:y val="6.3500127000253994E-5"/>
          <c:w val="0.99411468180839091"/>
          <c:h val="0.816836341554500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c:spPr>
          </c:dPt>
          <c:dLbls>
            <c:dLbl>
              <c:idx val="3"/>
              <c:tx>
                <c:rich>
                  <a:bodyPr/>
                  <a:lstStyle/>
                  <a:p>
                    <a:r>
                      <a:rPr lang="en-US" dirty="0" smtClean="0"/>
                      <a:t>3</a:t>
                    </a:r>
                    <a:r>
                      <a:rPr lang="ru-RU" dirty="0" smtClean="0"/>
                      <a:t>73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2554-478B-9F90-6D3E6BD90C49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2006</c:v>
                </c:pt>
                <c:pt idx="1">
                  <c:v>2010</c:v>
                </c:pt>
                <c:pt idx="2">
                  <c:v>2014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</c:numCache>
            </c:num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437</c:v>
                </c:pt>
                <c:pt idx="1">
                  <c:v>424</c:v>
                </c:pt>
                <c:pt idx="2">
                  <c:v>392</c:v>
                </c:pt>
                <c:pt idx="3">
                  <c:v>386</c:v>
                </c:pt>
                <c:pt idx="4">
                  <c:v>396</c:v>
                </c:pt>
                <c:pt idx="5">
                  <c:v>438</c:v>
                </c:pt>
                <c:pt idx="6">
                  <c:v>414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8C9-40E0-A557-6912A894E8D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99158896"/>
        <c:axId val="269893960"/>
      </c:barChart>
      <c:catAx>
        <c:axId val="991588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69893960"/>
        <c:crosses val="autoZero"/>
        <c:auto val="1"/>
        <c:lblAlgn val="ctr"/>
        <c:lblOffset val="100"/>
        <c:noMultiLvlLbl val="0"/>
      </c:catAx>
      <c:valAx>
        <c:axId val="26989396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991588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981094299214981"/>
          <c:y val="0.24413680811421681"/>
          <c:w val="0.33697164961468928"/>
          <c:h val="0.50776549941939475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НИИ/Вузы</c:v>
                </c:pt>
              </c:strCache>
            </c:strRef>
          </c:tx>
          <c:explosion val="5"/>
          <c:dPt>
            <c:idx val="0"/>
            <c:bubble3D val="0"/>
            <c:spPr>
              <a:solidFill>
                <a:schemeClr val="accent1">
                  <a:lumMod val="50000"/>
                </a:schemeClr>
              </a:solidFill>
            </c:spPr>
          </c:dPt>
          <c:dPt>
            <c:idx val="1"/>
            <c:bubble3D val="0"/>
            <c:spPr>
              <a:solidFill>
                <a:srgbClr val="FF0000"/>
              </a:solidFill>
            </c:spPr>
          </c:dPt>
          <c:dPt>
            <c:idx val="2"/>
            <c:bubble3D val="0"/>
            <c:spPr>
              <a:solidFill>
                <a:schemeClr val="accent5">
                  <a:lumMod val="50000"/>
                </a:schemeClr>
              </a:solidFill>
            </c:spPr>
          </c:dPt>
          <c:dPt>
            <c:idx val="4"/>
            <c:bubble3D val="0"/>
            <c:spPr>
              <a:solidFill>
                <a:srgbClr val="00B0F0"/>
              </a:solidFill>
            </c:spPr>
          </c:dPt>
          <c:dPt>
            <c:idx val="5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745-4413-B2DD-D687EFF94CFD}"/>
              </c:ext>
            </c:extLst>
          </c:dPt>
          <c:dPt>
            <c:idx val="8"/>
            <c:bubble3D val="0"/>
            <c:spPr>
              <a:solidFill>
                <a:srgbClr val="00B050"/>
              </a:solidFill>
            </c:spPr>
          </c:dPt>
          <c:dLbls>
            <c:dLbl>
              <c:idx val="0"/>
              <c:layout>
                <c:manualLayout>
                  <c:x val="0.11745444359610162"/>
                  <c:y val="3.0695359896259249E-2"/>
                </c:manualLayout>
              </c:layout>
              <c:spPr>
                <a:solidFill>
                  <a:schemeClr val="bg1">
                    <a:lumMod val="85000"/>
                  </a:schemeClr>
                </a:solidFill>
              </c:spPr>
              <c:txPr>
                <a:bodyPr/>
                <a:lstStyle/>
                <a:p>
                  <a:pPr>
                    <a:defRPr sz="1300"/>
                  </a:pPr>
                  <a:endParaRPr lang="ru-RU"/>
                </a:p>
              </c:txPr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separator>; 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7745-4413-B2DD-D687EFF94CFD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1554404711533234"/>
                  <c:y val="-6.6856414861008212E-2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separator>; 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7745-4413-B2DD-D687EFF94CFD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8.3067602417698269E-2"/>
                  <c:y val="5.8261741409424452E-2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separator>; 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7745-4413-B2DD-D687EFF94CFD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3.9231013338943424E-2"/>
                  <c:y val="0.18175576119957518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separator>; 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7745-4413-B2DD-D687EFF94CFD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0.32462882374771596"/>
                  <c:y val="0.18068643556908989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separator>; 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7745-4413-B2DD-D687EFF94CFD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0.16818225870884324"/>
                  <c:y val="-0.12131575544429489"/>
                </c:manualLayout>
              </c:layout>
              <c:spPr/>
              <c:txPr>
                <a:bodyPr/>
                <a:lstStyle/>
                <a:p>
                  <a:pPr>
                    <a:defRPr sz="1300"/>
                  </a:pPr>
                  <a:endParaRPr lang="ru-RU"/>
                </a:p>
              </c:txPr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separator>; 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7745-4413-B2DD-D687EFF94CFD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8.0508932813611711E-2"/>
                  <c:y val="-8.8283678862639978E-2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separator>; 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7745-4413-B2DD-D687EFF94CFD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9.2688282862187887E-2"/>
                  <c:y val="-0.25126602508646578"/>
                </c:manualLayout>
              </c:layout>
              <c:spPr/>
              <c:txPr>
                <a:bodyPr/>
                <a:lstStyle/>
                <a:p>
                  <a:pPr>
                    <a:defRPr sz="1300"/>
                  </a:pPr>
                  <a:endParaRPr lang="ru-RU"/>
                </a:p>
              </c:txPr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separator>; 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7745-4413-B2DD-D687EFF94CFD}"/>
                </c:ex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5.5172908197588223E-2"/>
                  <c:y val="-0.19007947149021234"/>
                </c:manualLayout>
              </c:layout>
              <c:spPr/>
              <c:txPr>
                <a:bodyPr/>
                <a:lstStyle/>
                <a:p>
                  <a:pPr>
                    <a:defRPr sz="1300"/>
                  </a:pPr>
                  <a:endParaRPr lang="ru-RU"/>
                </a:p>
              </c:txPr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separator>; </c:separator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0.17490260801879565"/>
                  <c:y val="-9.6421918758971367E-2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separator>; 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7745-4413-B2DD-D687EFF94CFD}"/>
                </c:ex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0.22477341648978402"/>
                  <c:y val="-7.2846476051720982E-2"/>
                </c:manualLayout>
              </c:layout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separator>; 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7745-4413-B2DD-D687EFF94CFD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/>
                </a:pPr>
                <a:endParaRPr lang="ru-RU"/>
              </a:p>
            </c:txPr>
            <c:dLblPos val="outEnd"/>
            <c:showLegendKey val="1"/>
            <c:showVal val="0"/>
            <c:showCatName val="1"/>
            <c:showSerName val="0"/>
            <c:showPercent val="1"/>
            <c:showBubbleSize val="0"/>
            <c:separator>; </c:separator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Лист1!$A$2:$A$11</c:f>
              <c:strCache>
                <c:ptCount val="10"/>
                <c:pt idx="0">
                  <c:v>МНВО</c:v>
                </c:pt>
                <c:pt idx="1">
                  <c:v>МИИР</c:v>
                </c:pt>
                <c:pt idx="2">
                  <c:v>МЭГПР</c:v>
                </c:pt>
                <c:pt idx="3">
                  <c:v>МЭ</c:v>
                </c:pt>
                <c:pt idx="4">
                  <c:v>МЦРИАП</c:v>
                </c:pt>
                <c:pt idx="5">
                  <c:v>МСХ</c:v>
                </c:pt>
                <c:pt idx="6">
                  <c:v>МТСЗН</c:v>
                </c:pt>
                <c:pt idx="7">
                  <c:v>МЧС</c:v>
                </c:pt>
                <c:pt idx="8">
                  <c:v>МЗ</c:v>
                </c:pt>
                <c:pt idx="9">
                  <c:v>МО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26</c:v>
                </c:pt>
                <c:pt idx="1">
                  <c:v>5</c:v>
                </c:pt>
                <c:pt idx="2">
                  <c:v>3</c:v>
                </c:pt>
                <c:pt idx="3">
                  <c:v>2</c:v>
                </c:pt>
                <c:pt idx="4">
                  <c:v>6</c:v>
                </c:pt>
                <c:pt idx="5">
                  <c:v>30</c:v>
                </c:pt>
                <c:pt idx="6">
                  <c:v>1</c:v>
                </c:pt>
                <c:pt idx="7">
                  <c:v>1</c:v>
                </c:pt>
                <c:pt idx="8">
                  <c:v>17</c:v>
                </c:pt>
                <c:pt idx="9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D35-D747-A569-F3A9AE86C3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solidFill>
      <a:schemeClr val="bg1"/>
    </a:solidFill>
    <a:ln>
      <a:solidFill>
        <a:schemeClr val="bg1"/>
      </a:solidFill>
    </a:ln>
  </c:spPr>
  <c:txPr>
    <a:bodyPr/>
    <a:lstStyle/>
    <a:p>
      <a:pPr>
        <a:defRPr sz="1400">
          <a:latin typeface="Arial Narrow" panose="020B0606020202030204" pitchFamily="34" charset="0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заявок  на патенты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2003</c:v>
                </c:pt>
                <c:pt idx="1">
                  <c:v>2008</c:v>
                </c:pt>
                <c:pt idx="2">
                  <c:v>2013</c:v>
                </c:pt>
                <c:pt idx="3">
                  <c:v>2017</c:v>
                </c:pt>
                <c:pt idx="4">
                  <c:v>2020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1686</c:v>
                </c:pt>
                <c:pt idx="1">
                  <c:v>1483</c:v>
                </c:pt>
                <c:pt idx="2">
                  <c:v>1824</c:v>
                </c:pt>
                <c:pt idx="3">
                  <c:v>993</c:v>
                </c:pt>
                <c:pt idx="4">
                  <c:v>900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2C6-1748-A79E-DC92CA58AF8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69889648"/>
        <c:axId val="269893568"/>
      </c:barChart>
      <c:lineChart>
        <c:grouping val="standard"/>
        <c:varyColors val="0"/>
        <c:ser>
          <c:idx val="1"/>
          <c:order val="1"/>
          <c:tx>
            <c:strRef>
              <c:f>Лист1!$C$1</c:f>
              <c:strCache>
                <c:ptCount val="1"/>
                <c:pt idx="0">
                  <c:v>Доля инновационной  продукции к ВВП, %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2003</c:v>
                </c:pt>
                <c:pt idx="1">
                  <c:v>2008</c:v>
                </c:pt>
                <c:pt idx="2">
                  <c:v>2013</c:v>
                </c:pt>
                <c:pt idx="3">
                  <c:v>2017</c:v>
                </c:pt>
                <c:pt idx="4">
                  <c:v>2020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1.2</c:v>
                </c:pt>
                <c:pt idx="1">
                  <c:v>0.69</c:v>
                </c:pt>
                <c:pt idx="2">
                  <c:v>1.61</c:v>
                </c:pt>
                <c:pt idx="3">
                  <c:v>1.59</c:v>
                </c:pt>
                <c:pt idx="4">
                  <c:v>2.4300000000000002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A2C6-1748-A79E-DC92CA58AF81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Затраты на НИОКР, % от ВВП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2003</c:v>
                </c:pt>
                <c:pt idx="1">
                  <c:v>2008</c:v>
                </c:pt>
                <c:pt idx="2">
                  <c:v>2013</c:v>
                </c:pt>
                <c:pt idx="3">
                  <c:v>2017</c:v>
                </c:pt>
                <c:pt idx="4">
                  <c:v>2020</c:v>
                </c:pt>
              </c:numCache>
            </c:num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0.25</c:v>
                </c:pt>
                <c:pt idx="1">
                  <c:v>0.21</c:v>
                </c:pt>
                <c:pt idx="2">
                  <c:v>0.17</c:v>
                </c:pt>
                <c:pt idx="3">
                  <c:v>0.13</c:v>
                </c:pt>
                <c:pt idx="4">
                  <c:v>0.12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A2C6-1748-A79E-DC92CA58AF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69893176"/>
        <c:axId val="269889256"/>
      </c:lineChart>
      <c:catAx>
        <c:axId val="269893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269889256"/>
        <c:crosses val="autoZero"/>
        <c:auto val="1"/>
        <c:lblAlgn val="ctr"/>
        <c:lblOffset val="100"/>
        <c:noMultiLvlLbl val="0"/>
      </c:catAx>
      <c:valAx>
        <c:axId val="2698892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269893176"/>
        <c:crosses val="autoZero"/>
        <c:crossBetween val="between"/>
      </c:valAx>
      <c:valAx>
        <c:axId val="269893568"/>
        <c:scaling>
          <c:orientation val="minMax"/>
        </c:scaling>
        <c:delete val="0"/>
        <c:axPos val="r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269889648"/>
        <c:crosses val="max"/>
        <c:crossBetween val="between"/>
      </c:valAx>
      <c:catAx>
        <c:axId val="2698896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6989356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7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latin typeface="Arial Narrow" panose="020B0606020202030204" pitchFamily="34" charset="0"/>
        </a:defRPr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45659" cy="498135"/>
          </a:xfrm>
          <a:prstGeom prst="rect">
            <a:avLst/>
          </a:prstGeom>
        </p:spPr>
        <p:txBody>
          <a:bodyPr vert="horz" lIns="90989" tIns="45494" rIns="90989" bIns="4549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5" y="2"/>
            <a:ext cx="2945659" cy="498135"/>
          </a:xfrm>
          <a:prstGeom prst="rect">
            <a:avLst/>
          </a:prstGeom>
        </p:spPr>
        <p:txBody>
          <a:bodyPr vert="horz" lIns="90989" tIns="45494" rIns="90989" bIns="45494" rtlCol="0"/>
          <a:lstStyle>
            <a:lvl1pPr algn="r">
              <a:defRPr sz="1200"/>
            </a:lvl1pPr>
          </a:lstStyle>
          <a:p>
            <a:fld id="{5E6F26B2-A334-48CB-9EC7-2B5C35AF4E44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89" tIns="45494" rIns="90989" bIns="4549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0989" tIns="45494" rIns="90989" bIns="45494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30091"/>
            <a:ext cx="2945659" cy="498134"/>
          </a:xfrm>
          <a:prstGeom prst="rect">
            <a:avLst/>
          </a:prstGeom>
        </p:spPr>
        <p:txBody>
          <a:bodyPr vert="horz" lIns="90989" tIns="45494" rIns="90989" bIns="4549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5" y="9430091"/>
            <a:ext cx="2945659" cy="498134"/>
          </a:xfrm>
          <a:prstGeom prst="rect">
            <a:avLst/>
          </a:prstGeom>
        </p:spPr>
        <p:txBody>
          <a:bodyPr vert="horz" lIns="90989" tIns="45494" rIns="90989" bIns="45494" rtlCol="0" anchor="b"/>
          <a:lstStyle>
            <a:lvl1pPr algn="r">
              <a:defRPr sz="1200"/>
            </a:lvl1pPr>
          </a:lstStyle>
          <a:p>
            <a:fld id="{9DD52C0D-EA9D-45E2-A905-27ECF9FDA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870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61" algn="l" defTabSz="914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24" algn="l" defTabSz="914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85" algn="l" defTabSz="914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47" algn="l" defTabSz="914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08" algn="l" defTabSz="914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70" algn="l" defTabSz="914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32" algn="l" defTabSz="914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93" algn="l" defTabSz="914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g134dc814b55_2_83:notes"/>
          <p:cNvSpPr txBox="1">
            <a:spLocks noGrp="1"/>
          </p:cNvSpPr>
          <p:nvPr>
            <p:ph type="body" idx="1"/>
          </p:nvPr>
        </p:nvSpPr>
        <p:spPr>
          <a:xfrm>
            <a:off x="684685" y="4394933"/>
            <a:ext cx="5477445" cy="3595701"/>
          </a:xfrm>
          <a:prstGeom prst="rect">
            <a:avLst/>
          </a:prstGeom>
        </p:spPr>
        <p:txBody>
          <a:bodyPr spcFirstLastPara="1" wrap="square" lIns="91276" tIns="91276" rIns="91276" bIns="91276" anchor="t" anchorCtr="0">
            <a:noAutofit/>
          </a:bodyPr>
          <a:lstStyle/>
          <a:p>
            <a:endParaRPr/>
          </a:p>
        </p:txBody>
      </p:sp>
      <p:sp>
        <p:nvSpPr>
          <p:cNvPr id="519" name="Google Shape;519;g134dc814b55_2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75288" cy="30813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905145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D52C0D-EA9D-45E2-A905-27ECF9FDA68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1942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0DD0D4-C3D4-444A-9CB1-454BDA9CA1A6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7113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0059">
              <a:defRPr/>
            </a:pPr>
            <a:fld id="{9DD52C0D-EA9D-45E2-A905-27ECF9FDA683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10059">
                <a:defRPr/>
              </a:pPr>
              <a:t>6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2367172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09892">
              <a:defRPr/>
            </a:pPr>
            <a:fld id="{9DD52C0D-EA9D-45E2-A905-27ECF9FDA683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09892">
                <a:defRPr/>
              </a:pPr>
              <a:t>8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9373516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0059">
              <a:defRPr/>
            </a:pPr>
            <a:fld id="{9DD52C0D-EA9D-45E2-A905-27ECF9FDA683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10059">
                <a:defRPr/>
              </a:pPr>
              <a:t>9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9373516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g1b0b4827d83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4" name="Google Shape;614;g1b0b4827d83_0_54:notes"/>
          <p:cNvSpPr txBox="1">
            <a:spLocks noGrp="1"/>
          </p:cNvSpPr>
          <p:nvPr>
            <p:ph type="body" idx="1"/>
          </p:nvPr>
        </p:nvSpPr>
        <p:spPr>
          <a:xfrm>
            <a:off x="679768" y="4715908"/>
            <a:ext cx="5438140" cy="4467727"/>
          </a:xfrm>
          <a:prstGeom prst="rect">
            <a:avLst/>
          </a:prstGeom>
        </p:spPr>
        <p:txBody>
          <a:bodyPr spcFirstLastPara="1" wrap="square" lIns="90975" tIns="45475" rIns="90975" bIns="45475" anchor="t" anchorCtr="0">
            <a:noAutofit/>
          </a:bodyPr>
          <a:lstStyle/>
          <a:p>
            <a:pPr algn="just">
              <a:lnSpc>
                <a:spcPct val="140000"/>
              </a:lnSpc>
              <a:buClr>
                <a:schemeClr val="dk1"/>
              </a:buClr>
              <a:buSzPts val="1100"/>
            </a:pPr>
            <a:endParaRPr/>
          </a:p>
        </p:txBody>
      </p:sp>
      <p:sp>
        <p:nvSpPr>
          <p:cNvPr id="615" name="Google Shape;615;g1b0b4827d83_0_54:notes"/>
          <p:cNvSpPr txBox="1">
            <a:spLocks noGrp="1"/>
          </p:cNvSpPr>
          <p:nvPr>
            <p:ph type="sldNum" idx="12"/>
          </p:nvPr>
        </p:nvSpPr>
        <p:spPr>
          <a:xfrm>
            <a:off x="3850443" y="9430090"/>
            <a:ext cx="2945659" cy="496447"/>
          </a:xfrm>
          <a:prstGeom prst="rect">
            <a:avLst/>
          </a:prstGeom>
        </p:spPr>
        <p:txBody>
          <a:bodyPr spcFirstLastPara="1" wrap="square" lIns="90975" tIns="45475" rIns="90975" bIns="45475" anchor="b" anchorCtr="0">
            <a:noAutofit/>
          </a:bodyPr>
          <a:lstStyle/>
          <a:p>
            <a:fld id="{00000000-1234-1234-1234-123412341234}" type="slidenum">
              <a:rPr lang="ru-RU"/>
              <a:pPr/>
              <a:t>12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96352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6992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Только заголовок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4"/>
          <p:cNvSpPr txBox="1">
            <a:spLocks noGrp="1"/>
          </p:cNvSpPr>
          <p:nvPr>
            <p:ph type="title"/>
          </p:nvPr>
        </p:nvSpPr>
        <p:spPr>
          <a:xfrm>
            <a:off x="838236" y="365131"/>
            <a:ext cx="10516052" cy="13256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48" tIns="45405" rIns="90848" bIns="4540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4"/>
          <p:cNvSpPr txBox="1">
            <a:spLocks noGrp="1"/>
          </p:cNvSpPr>
          <p:nvPr>
            <p:ph type="dt" idx="10"/>
          </p:nvPr>
        </p:nvSpPr>
        <p:spPr>
          <a:xfrm>
            <a:off x="838236" y="6356461"/>
            <a:ext cx="2743318" cy="365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48" tIns="45405" rIns="90848" bIns="4540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4"/>
          <p:cNvSpPr txBox="1">
            <a:spLocks noGrp="1"/>
          </p:cNvSpPr>
          <p:nvPr>
            <p:ph type="ftr" idx="11"/>
          </p:nvPr>
        </p:nvSpPr>
        <p:spPr>
          <a:xfrm>
            <a:off x="4038774" y="6356461"/>
            <a:ext cx="4114977" cy="365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48" tIns="45405" rIns="90848" bIns="4540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4"/>
          <p:cNvSpPr txBox="1">
            <a:spLocks noGrp="1"/>
          </p:cNvSpPr>
          <p:nvPr>
            <p:ph type="sldNum" idx="12"/>
          </p:nvPr>
        </p:nvSpPr>
        <p:spPr>
          <a:xfrm>
            <a:off x="8610970" y="6356461"/>
            <a:ext cx="2743318" cy="365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48" tIns="45405" rIns="90848" bIns="45405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5707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5"/>
          <p:cNvSpPr txBox="1">
            <a:spLocks noGrp="1"/>
          </p:cNvSpPr>
          <p:nvPr>
            <p:ph type="title"/>
          </p:nvPr>
        </p:nvSpPr>
        <p:spPr>
          <a:xfrm>
            <a:off x="839824" y="457208"/>
            <a:ext cx="3932331" cy="1600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48" tIns="45405" rIns="90848" bIns="4540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5"/>
          <p:cNvSpPr txBox="1">
            <a:spLocks noGrp="1"/>
          </p:cNvSpPr>
          <p:nvPr>
            <p:ph type="body" idx="1"/>
          </p:nvPr>
        </p:nvSpPr>
        <p:spPr>
          <a:xfrm>
            <a:off x="5183411" y="987442"/>
            <a:ext cx="6172465" cy="48738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48" tIns="45405" rIns="90848" bIns="45405" anchor="t" anchorCtr="0">
            <a:normAutofit/>
          </a:bodyPr>
          <a:lstStyle>
            <a:lvl1pPr marL="337414" lvl="0" indent="-370218" algn="l">
              <a:lnSpc>
                <a:spcPct val="90000"/>
              </a:lnSpc>
              <a:spcBef>
                <a:spcPts val="959"/>
              </a:spcBef>
              <a:spcAft>
                <a:spcPts val="0"/>
              </a:spcAft>
              <a:buClr>
                <a:schemeClr val="dk1"/>
              </a:buClr>
              <a:buSzPts val="4300"/>
              <a:buChar char="•"/>
              <a:defRPr sz="3200"/>
            </a:lvl1pPr>
            <a:lvl2pPr marL="674827" lvl="1" indent="-346786" algn="l">
              <a:lnSpc>
                <a:spcPct val="90000"/>
              </a:lnSpc>
              <a:spcBef>
                <a:spcPts val="517"/>
              </a:spcBef>
              <a:spcAft>
                <a:spcPts val="0"/>
              </a:spcAft>
              <a:buClr>
                <a:schemeClr val="dk1"/>
              </a:buClr>
              <a:buSzPts val="3800"/>
              <a:buChar char="•"/>
              <a:defRPr sz="2800"/>
            </a:lvl2pPr>
            <a:lvl3pPr marL="1012241" lvl="2" indent="-318668" algn="l">
              <a:lnSpc>
                <a:spcPct val="90000"/>
              </a:lnSpc>
              <a:spcBef>
                <a:spcPts val="517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2400"/>
            </a:lvl3pPr>
            <a:lvl4pPr marL="1349654" lvl="3" indent="-295237" algn="l">
              <a:lnSpc>
                <a:spcPct val="90000"/>
              </a:lnSpc>
              <a:spcBef>
                <a:spcPts val="517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000"/>
            </a:lvl4pPr>
            <a:lvl5pPr marL="1687068" lvl="4" indent="-295237" algn="l">
              <a:lnSpc>
                <a:spcPct val="90000"/>
              </a:lnSpc>
              <a:spcBef>
                <a:spcPts val="517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000"/>
            </a:lvl5pPr>
            <a:lvl6pPr marL="2024482" lvl="5" indent="-295237" algn="l">
              <a:lnSpc>
                <a:spcPct val="90000"/>
              </a:lnSpc>
              <a:spcBef>
                <a:spcPts val="517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000"/>
            </a:lvl6pPr>
            <a:lvl7pPr marL="2361895" lvl="6" indent="-295237" algn="l">
              <a:lnSpc>
                <a:spcPct val="90000"/>
              </a:lnSpc>
              <a:spcBef>
                <a:spcPts val="517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000"/>
            </a:lvl7pPr>
            <a:lvl8pPr marL="2699309" lvl="7" indent="-295237" algn="l">
              <a:lnSpc>
                <a:spcPct val="90000"/>
              </a:lnSpc>
              <a:spcBef>
                <a:spcPts val="517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000"/>
            </a:lvl8pPr>
            <a:lvl9pPr marL="3036722" lvl="8" indent="-295237" algn="l">
              <a:lnSpc>
                <a:spcPct val="90000"/>
              </a:lnSpc>
              <a:spcBef>
                <a:spcPts val="517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000"/>
            </a:lvl9pPr>
          </a:lstStyle>
          <a:p>
            <a:endParaRPr/>
          </a:p>
        </p:txBody>
      </p:sp>
      <p:sp>
        <p:nvSpPr>
          <p:cNvPr id="65" name="Google Shape;65;p25"/>
          <p:cNvSpPr txBox="1">
            <a:spLocks noGrp="1"/>
          </p:cNvSpPr>
          <p:nvPr>
            <p:ph type="body" idx="2"/>
          </p:nvPr>
        </p:nvSpPr>
        <p:spPr>
          <a:xfrm>
            <a:off x="839824" y="2057436"/>
            <a:ext cx="3932331" cy="3811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48" tIns="45405" rIns="90848" bIns="45405" anchor="t" anchorCtr="0">
            <a:normAutofit/>
          </a:bodyPr>
          <a:lstStyle>
            <a:lvl1pPr marL="337414" lvl="0" indent="-168707" algn="l">
              <a:lnSpc>
                <a:spcPct val="90000"/>
              </a:lnSpc>
              <a:spcBef>
                <a:spcPts val="959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1600"/>
            </a:lvl1pPr>
            <a:lvl2pPr marL="674827" lvl="1" indent="-168707" algn="l">
              <a:lnSpc>
                <a:spcPct val="90000"/>
              </a:lnSpc>
              <a:spcBef>
                <a:spcPts val="517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400"/>
            </a:lvl2pPr>
            <a:lvl3pPr marL="1012241" lvl="2" indent="-168707" algn="l">
              <a:lnSpc>
                <a:spcPct val="90000"/>
              </a:lnSpc>
              <a:spcBef>
                <a:spcPts val="51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3pPr>
            <a:lvl4pPr marL="1349654" lvl="3" indent="-168707" algn="l">
              <a:lnSpc>
                <a:spcPct val="90000"/>
              </a:lnSpc>
              <a:spcBef>
                <a:spcPts val="517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000"/>
            </a:lvl4pPr>
            <a:lvl5pPr marL="1687068" lvl="4" indent="-168707" algn="l">
              <a:lnSpc>
                <a:spcPct val="90000"/>
              </a:lnSpc>
              <a:spcBef>
                <a:spcPts val="517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000"/>
            </a:lvl5pPr>
            <a:lvl6pPr marL="2024482" lvl="5" indent="-168707" algn="l">
              <a:lnSpc>
                <a:spcPct val="90000"/>
              </a:lnSpc>
              <a:spcBef>
                <a:spcPts val="517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000"/>
            </a:lvl6pPr>
            <a:lvl7pPr marL="2361895" lvl="6" indent="-168707" algn="l">
              <a:lnSpc>
                <a:spcPct val="90000"/>
              </a:lnSpc>
              <a:spcBef>
                <a:spcPts val="517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000"/>
            </a:lvl7pPr>
            <a:lvl8pPr marL="2699309" lvl="7" indent="-168707" algn="l">
              <a:lnSpc>
                <a:spcPct val="90000"/>
              </a:lnSpc>
              <a:spcBef>
                <a:spcPts val="517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000"/>
            </a:lvl8pPr>
            <a:lvl9pPr marL="3036722" lvl="8" indent="-168707" algn="l">
              <a:lnSpc>
                <a:spcPct val="90000"/>
              </a:lnSpc>
              <a:spcBef>
                <a:spcPts val="517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000"/>
            </a:lvl9pPr>
          </a:lstStyle>
          <a:p>
            <a:endParaRPr/>
          </a:p>
        </p:txBody>
      </p:sp>
      <p:sp>
        <p:nvSpPr>
          <p:cNvPr id="66" name="Google Shape;66;p25"/>
          <p:cNvSpPr txBox="1">
            <a:spLocks noGrp="1"/>
          </p:cNvSpPr>
          <p:nvPr>
            <p:ph type="dt" idx="10"/>
          </p:nvPr>
        </p:nvSpPr>
        <p:spPr>
          <a:xfrm>
            <a:off x="838236" y="6356461"/>
            <a:ext cx="2743318" cy="365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48" tIns="45405" rIns="90848" bIns="4540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5"/>
          <p:cNvSpPr txBox="1">
            <a:spLocks noGrp="1"/>
          </p:cNvSpPr>
          <p:nvPr>
            <p:ph type="ftr" idx="11"/>
          </p:nvPr>
        </p:nvSpPr>
        <p:spPr>
          <a:xfrm>
            <a:off x="4038774" y="6356461"/>
            <a:ext cx="4114977" cy="365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48" tIns="45405" rIns="90848" bIns="4540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5"/>
          <p:cNvSpPr txBox="1">
            <a:spLocks noGrp="1"/>
          </p:cNvSpPr>
          <p:nvPr>
            <p:ph type="sldNum" idx="12"/>
          </p:nvPr>
        </p:nvSpPr>
        <p:spPr>
          <a:xfrm>
            <a:off x="8610970" y="6356461"/>
            <a:ext cx="2743318" cy="365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48" tIns="45405" rIns="90848" bIns="45405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94993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6"/>
          <p:cNvSpPr txBox="1">
            <a:spLocks noGrp="1"/>
          </p:cNvSpPr>
          <p:nvPr>
            <p:ph type="title"/>
          </p:nvPr>
        </p:nvSpPr>
        <p:spPr>
          <a:xfrm>
            <a:off x="839824" y="457208"/>
            <a:ext cx="3932331" cy="1600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48" tIns="45405" rIns="90848" bIns="4540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6"/>
          <p:cNvSpPr>
            <a:spLocks noGrp="1"/>
          </p:cNvSpPr>
          <p:nvPr>
            <p:ph type="pic" idx="2"/>
          </p:nvPr>
        </p:nvSpPr>
        <p:spPr>
          <a:xfrm>
            <a:off x="5183411" y="987442"/>
            <a:ext cx="6172465" cy="4873806"/>
          </a:xfrm>
          <a:prstGeom prst="rect">
            <a:avLst/>
          </a:prstGeom>
          <a:noFill/>
          <a:ln>
            <a:noFill/>
          </a:ln>
        </p:spPr>
      </p:sp>
      <p:sp>
        <p:nvSpPr>
          <p:cNvPr id="72" name="Google Shape;72;p26"/>
          <p:cNvSpPr txBox="1">
            <a:spLocks noGrp="1"/>
          </p:cNvSpPr>
          <p:nvPr>
            <p:ph type="body" idx="1"/>
          </p:nvPr>
        </p:nvSpPr>
        <p:spPr>
          <a:xfrm>
            <a:off x="839824" y="2057436"/>
            <a:ext cx="3932331" cy="3811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48" tIns="45405" rIns="90848" bIns="45405" anchor="t" anchorCtr="0">
            <a:normAutofit/>
          </a:bodyPr>
          <a:lstStyle>
            <a:lvl1pPr marL="337414" lvl="0" indent="-168707" algn="l">
              <a:lnSpc>
                <a:spcPct val="90000"/>
              </a:lnSpc>
              <a:spcBef>
                <a:spcPts val="959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1600"/>
            </a:lvl1pPr>
            <a:lvl2pPr marL="674827" lvl="1" indent="-168707" algn="l">
              <a:lnSpc>
                <a:spcPct val="90000"/>
              </a:lnSpc>
              <a:spcBef>
                <a:spcPts val="517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400"/>
            </a:lvl2pPr>
            <a:lvl3pPr marL="1012241" lvl="2" indent="-168707" algn="l">
              <a:lnSpc>
                <a:spcPct val="90000"/>
              </a:lnSpc>
              <a:spcBef>
                <a:spcPts val="51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3pPr>
            <a:lvl4pPr marL="1349654" lvl="3" indent="-168707" algn="l">
              <a:lnSpc>
                <a:spcPct val="90000"/>
              </a:lnSpc>
              <a:spcBef>
                <a:spcPts val="517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000"/>
            </a:lvl4pPr>
            <a:lvl5pPr marL="1687068" lvl="4" indent="-168707" algn="l">
              <a:lnSpc>
                <a:spcPct val="90000"/>
              </a:lnSpc>
              <a:spcBef>
                <a:spcPts val="517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000"/>
            </a:lvl5pPr>
            <a:lvl6pPr marL="2024482" lvl="5" indent="-168707" algn="l">
              <a:lnSpc>
                <a:spcPct val="90000"/>
              </a:lnSpc>
              <a:spcBef>
                <a:spcPts val="517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000"/>
            </a:lvl6pPr>
            <a:lvl7pPr marL="2361895" lvl="6" indent="-168707" algn="l">
              <a:lnSpc>
                <a:spcPct val="90000"/>
              </a:lnSpc>
              <a:spcBef>
                <a:spcPts val="517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000"/>
            </a:lvl7pPr>
            <a:lvl8pPr marL="2699309" lvl="7" indent="-168707" algn="l">
              <a:lnSpc>
                <a:spcPct val="90000"/>
              </a:lnSpc>
              <a:spcBef>
                <a:spcPts val="517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000"/>
            </a:lvl8pPr>
            <a:lvl9pPr marL="3036722" lvl="8" indent="-168707" algn="l">
              <a:lnSpc>
                <a:spcPct val="90000"/>
              </a:lnSpc>
              <a:spcBef>
                <a:spcPts val="517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000"/>
            </a:lvl9pPr>
          </a:lstStyle>
          <a:p>
            <a:endParaRPr/>
          </a:p>
        </p:txBody>
      </p:sp>
      <p:sp>
        <p:nvSpPr>
          <p:cNvPr id="73" name="Google Shape;73;p26"/>
          <p:cNvSpPr txBox="1">
            <a:spLocks noGrp="1"/>
          </p:cNvSpPr>
          <p:nvPr>
            <p:ph type="dt" idx="10"/>
          </p:nvPr>
        </p:nvSpPr>
        <p:spPr>
          <a:xfrm>
            <a:off x="838236" y="6356461"/>
            <a:ext cx="2743318" cy="365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48" tIns="45405" rIns="90848" bIns="4540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6"/>
          <p:cNvSpPr txBox="1">
            <a:spLocks noGrp="1"/>
          </p:cNvSpPr>
          <p:nvPr>
            <p:ph type="ftr" idx="11"/>
          </p:nvPr>
        </p:nvSpPr>
        <p:spPr>
          <a:xfrm>
            <a:off x="4038774" y="6356461"/>
            <a:ext cx="4114977" cy="365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48" tIns="45405" rIns="90848" bIns="4540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6"/>
          <p:cNvSpPr txBox="1">
            <a:spLocks noGrp="1"/>
          </p:cNvSpPr>
          <p:nvPr>
            <p:ph type="sldNum" idx="12"/>
          </p:nvPr>
        </p:nvSpPr>
        <p:spPr>
          <a:xfrm>
            <a:off x="8610970" y="6356461"/>
            <a:ext cx="2743318" cy="365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48" tIns="45405" rIns="90848" bIns="45405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13301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7"/>
          <p:cNvSpPr txBox="1">
            <a:spLocks noGrp="1"/>
          </p:cNvSpPr>
          <p:nvPr>
            <p:ph type="title"/>
          </p:nvPr>
        </p:nvSpPr>
        <p:spPr>
          <a:xfrm>
            <a:off x="838236" y="365131"/>
            <a:ext cx="10516052" cy="13256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48" tIns="45405" rIns="90848" bIns="4540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7"/>
          <p:cNvSpPr txBox="1">
            <a:spLocks noGrp="1"/>
          </p:cNvSpPr>
          <p:nvPr>
            <p:ph type="body" idx="1"/>
          </p:nvPr>
        </p:nvSpPr>
        <p:spPr>
          <a:xfrm rot="5400000">
            <a:off x="3920580" y="-1256686"/>
            <a:ext cx="4351365" cy="10516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48" tIns="45405" rIns="90848" bIns="45405" anchor="t" anchorCtr="0">
            <a:normAutofit/>
          </a:bodyPr>
          <a:lstStyle>
            <a:lvl1pPr marL="337414" lvl="0" indent="-281178" algn="l">
              <a:lnSpc>
                <a:spcPct val="90000"/>
              </a:lnSpc>
              <a:spcBef>
                <a:spcPts val="959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1pPr>
            <a:lvl2pPr marL="674827" lvl="1" indent="-281178" algn="l">
              <a:lnSpc>
                <a:spcPct val="90000"/>
              </a:lnSpc>
              <a:spcBef>
                <a:spcPts val="517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2pPr>
            <a:lvl3pPr marL="1012241" lvl="2" indent="-281178" algn="l">
              <a:lnSpc>
                <a:spcPct val="90000"/>
              </a:lnSpc>
              <a:spcBef>
                <a:spcPts val="517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3pPr>
            <a:lvl4pPr marL="1349654" lvl="3" indent="-281178" algn="l">
              <a:lnSpc>
                <a:spcPct val="90000"/>
              </a:lnSpc>
              <a:spcBef>
                <a:spcPts val="517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4pPr>
            <a:lvl5pPr marL="1687068" lvl="4" indent="-281178" algn="l">
              <a:lnSpc>
                <a:spcPct val="90000"/>
              </a:lnSpc>
              <a:spcBef>
                <a:spcPts val="517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5pPr>
            <a:lvl6pPr marL="2024482" lvl="5" indent="-281178" algn="l">
              <a:lnSpc>
                <a:spcPct val="90000"/>
              </a:lnSpc>
              <a:spcBef>
                <a:spcPts val="517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6pPr>
            <a:lvl7pPr marL="2361895" lvl="6" indent="-281178" algn="l">
              <a:lnSpc>
                <a:spcPct val="90000"/>
              </a:lnSpc>
              <a:spcBef>
                <a:spcPts val="517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7pPr>
            <a:lvl8pPr marL="2699309" lvl="7" indent="-281178" algn="l">
              <a:lnSpc>
                <a:spcPct val="90000"/>
              </a:lnSpc>
              <a:spcBef>
                <a:spcPts val="517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8pPr>
            <a:lvl9pPr marL="3036722" lvl="8" indent="-281178" algn="l">
              <a:lnSpc>
                <a:spcPct val="90000"/>
              </a:lnSpc>
              <a:spcBef>
                <a:spcPts val="517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27"/>
          <p:cNvSpPr txBox="1">
            <a:spLocks noGrp="1"/>
          </p:cNvSpPr>
          <p:nvPr>
            <p:ph type="dt" idx="10"/>
          </p:nvPr>
        </p:nvSpPr>
        <p:spPr>
          <a:xfrm>
            <a:off x="838236" y="6356461"/>
            <a:ext cx="2743318" cy="365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48" tIns="45405" rIns="90848" bIns="4540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7"/>
          <p:cNvSpPr txBox="1">
            <a:spLocks noGrp="1"/>
          </p:cNvSpPr>
          <p:nvPr>
            <p:ph type="ftr" idx="11"/>
          </p:nvPr>
        </p:nvSpPr>
        <p:spPr>
          <a:xfrm>
            <a:off x="4038774" y="6356461"/>
            <a:ext cx="4114977" cy="365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48" tIns="45405" rIns="90848" bIns="4540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7"/>
          <p:cNvSpPr txBox="1">
            <a:spLocks noGrp="1"/>
          </p:cNvSpPr>
          <p:nvPr>
            <p:ph type="sldNum" idx="12"/>
          </p:nvPr>
        </p:nvSpPr>
        <p:spPr>
          <a:xfrm>
            <a:off x="8610970" y="6356461"/>
            <a:ext cx="2743318" cy="365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48" tIns="45405" rIns="90848" bIns="45405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58770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8"/>
          <p:cNvSpPr txBox="1">
            <a:spLocks noGrp="1"/>
          </p:cNvSpPr>
          <p:nvPr>
            <p:ph type="title"/>
          </p:nvPr>
        </p:nvSpPr>
        <p:spPr>
          <a:xfrm rot="5400000">
            <a:off x="7133897" y="1956631"/>
            <a:ext cx="5811891" cy="2628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48" tIns="45405" rIns="90848" bIns="4540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8"/>
          <p:cNvSpPr txBox="1">
            <a:spLocks noGrp="1"/>
          </p:cNvSpPr>
          <p:nvPr>
            <p:ph type="body" idx="1"/>
          </p:nvPr>
        </p:nvSpPr>
        <p:spPr>
          <a:xfrm rot="5400000">
            <a:off x="1799667" y="-596179"/>
            <a:ext cx="5811891" cy="7734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48" tIns="45405" rIns="90848" bIns="45405" anchor="t" anchorCtr="0">
            <a:normAutofit/>
          </a:bodyPr>
          <a:lstStyle>
            <a:lvl1pPr marL="337414" lvl="0" indent="-281178" algn="l">
              <a:lnSpc>
                <a:spcPct val="90000"/>
              </a:lnSpc>
              <a:spcBef>
                <a:spcPts val="959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1pPr>
            <a:lvl2pPr marL="674827" lvl="1" indent="-281178" algn="l">
              <a:lnSpc>
                <a:spcPct val="90000"/>
              </a:lnSpc>
              <a:spcBef>
                <a:spcPts val="517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2pPr>
            <a:lvl3pPr marL="1012241" lvl="2" indent="-281178" algn="l">
              <a:lnSpc>
                <a:spcPct val="90000"/>
              </a:lnSpc>
              <a:spcBef>
                <a:spcPts val="517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3pPr>
            <a:lvl4pPr marL="1349654" lvl="3" indent="-281178" algn="l">
              <a:lnSpc>
                <a:spcPct val="90000"/>
              </a:lnSpc>
              <a:spcBef>
                <a:spcPts val="517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4pPr>
            <a:lvl5pPr marL="1687068" lvl="4" indent="-281178" algn="l">
              <a:lnSpc>
                <a:spcPct val="90000"/>
              </a:lnSpc>
              <a:spcBef>
                <a:spcPts val="517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5pPr>
            <a:lvl6pPr marL="2024482" lvl="5" indent="-281178" algn="l">
              <a:lnSpc>
                <a:spcPct val="90000"/>
              </a:lnSpc>
              <a:spcBef>
                <a:spcPts val="517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6pPr>
            <a:lvl7pPr marL="2361895" lvl="6" indent="-281178" algn="l">
              <a:lnSpc>
                <a:spcPct val="90000"/>
              </a:lnSpc>
              <a:spcBef>
                <a:spcPts val="517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7pPr>
            <a:lvl8pPr marL="2699309" lvl="7" indent="-281178" algn="l">
              <a:lnSpc>
                <a:spcPct val="90000"/>
              </a:lnSpc>
              <a:spcBef>
                <a:spcPts val="517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8pPr>
            <a:lvl9pPr marL="3036722" lvl="8" indent="-281178" algn="l">
              <a:lnSpc>
                <a:spcPct val="90000"/>
              </a:lnSpc>
              <a:spcBef>
                <a:spcPts val="517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28"/>
          <p:cNvSpPr txBox="1">
            <a:spLocks noGrp="1"/>
          </p:cNvSpPr>
          <p:nvPr>
            <p:ph type="dt" idx="10"/>
          </p:nvPr>
        </p:nvSpPr>
        <p:spPr>
          <a:xfrm>
            <a:off x="838236" y="6356461"/>
            <a:ext cx="2743318" cy="365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48" tIns="45405" rIns="90848" bIns="4540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8"/>
          <p:cNvSpPr txBox="1">
            <a:spLocks noGrp="1"/>
          </p:cNvSpPr>
          <p:nvPr>
            <p:ph type="ftr" idx="11"/>
          </p:nvPr>
        </p:nvSpPr>
        <p:spPr>
          <a:xfrm>
            <a:off x="4038774" y="6356461"/>
            <a:ext cx="4114977" cy="365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48" tIns="45405" rIns="90848" bIns="4540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8"/>
          <p:cNvSpPr txBox="1">
            <a:spLocks noGrp="1"/>
          </p:cNvSpPr>
          <p:nvPr>
            <p:ph type="sldNum" idx="12"/>
          </p:nvPr>
        </p:nvSpPr>
        <p:spPr>
          <a:xfrm>
            <a:off x="8610970" y="6356461"/>
            <a:ext cx="2743318" cy="365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48" tIns="45405" rIns="90848" bIns="45405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54808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2017329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12192000" cy="1069514"/>
          </a:xfrm>
          <a:prstGeom prst="rect">
            <a:avLst/>
          </a:prstGeom>
        </p:spPr>
        <p:txBody>
          <a:bodyPr lIns="91432" tIns="45716" rIns="91432" bIns="45716"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600201"/>
            <a:ext cx="10972800" cy="460648"/>
          </a:xfrm>
          <a:prstGeom prst="rect">
            <a:avLst/>
          </a:prstGeom>
        </p:spPr>
        <p:txBody>
          <a:bodyPr lIns="91432" tIns="45716" rIns="91432" bIns="45716"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623392" y="2276872"/>
            <a:ext cx="10972800" cy="3600400"/>
          </a:xfrm>
          <a:prstGeom prst="rect">
            <a:avLst/>
          </a:prstGeom>
        </p:spPr>
        <p:txBody>
          <a:bodyPr lIns="395967" tIns="45716" rIns="91432" bIns="45716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0362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59564" y="0"/>
            <a:ext cx="10032437" cy="1069514"/>
          </a:xfrm>
          <a:prstGeom prst="rect">
            <a:avLst/>
          </a:prstGeom>
        </p:spPr>
        <p:txBody>
          <a:bodyPr lIns="91432" tIns="45716" rIns="91432" bIns="45716"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831637" y="1268760"/>
            <a:ext cx="8750763" cy="460648"/>
          </a:xfrm>
          <a:prstGeom prst="rect">
            <a:avLst/>
          </a:prstGeom>
        </p:spPr>
        <p:txBody>
          <a:bodyPr lIns="91432" tIns="45716" rIns="91432" bIns="45716"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845430" y="1844826"/>
            <a:ext cx="8750763" cy="4147865"/>
          </a:xfrm>
          <a:prstGeom prst="rect">
            <a:avLst/>
          </a:prstGeom>
        </p:spPr>
        <p:txBody>
          <a:bodyPr lIns="395967" tIns="45716" rIns="91432" bIns="45716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2741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lIns="91432" tIns="45716" rIns="91432" bIns="45716"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038601" y="6356350"/>
            <a:ext cx="4114800" cy="365125"/>
          </a:xfrm>
          <a:prstGeom prst="rect">
            <a:avLst/>
          </a:prstGeom>
        </p:spPr>
        <p:txBody>
          <a:bodyPr lIns="91432" tIns="45716" rIns="91432" bIns="45716"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lIns="91432" tIns="45716" rIns="91432" bIns="45716"/>
          <a:lstStyle/>
          <a:p>
            <a:fld id="{B25B7653-4FAA-4E94-8C48-5FCBC951A9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925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32" tIns="45716" rIns="91432" bIns="45716"/>
          <a:lstStyle/>
          <a:p>
            <a:r>
              <a:t>Title Text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32" tIns="45716" rIns="91432" bIns="45716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 lIns="91432" tIns="45716" rIns="91432" bIns="45716"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94488499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6543D0F-434E-48D0-A961-794AEAEB2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6F9944F-7541-4EA8-824D-06AE8DFA06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4DF9A56-08F4-414C-ACC3-96C96DFC8B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30BF9797-05B6-4545-B963-63C0DAE32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477EB71-584A-4B8F-A47A-C823CF665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3C3F24-CEE0-4CE3-A58E-DDA5171740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308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967D660-0F46-4228-891C-DF51CDE87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166710D0-2DE5-472B-9F28-D83B3CB318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DCC99A2-C77B-4F78-B1D3-7E522C5EAD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7FDDC-868D-4BAB-AB5A-F5641A8905B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38DBF630-4A76-49EC-8A77-BDB66BC54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656B8153-D8F4-440B-BE32-09BDE20C4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430FC-BBCC-4404-AAA0-B45DDDF490E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46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Пустой слайд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7"/>
          <p:cNvSpPr txBox="1">
            <a:spLocks noGrp="1"/>
          </p:cNvSpPr>
          <p:nvPr>
            <p:ph type="dt" idx="10"/>
          </p:nvPr>
        </p:nvSpPr>
        <p:spPr>
          <a:xfrm>
            <a:off x="838236" y="6356461"/>
            <a:ext cx="2743318" cy="365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48" tIns="45405" rIns="90848" bIns="4540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7"/>
          <p:cNvSpPr txBox="1">
            <a:spLocks noGrp="1"/>
          </p:cNvSpPr>
          <p:nvPr>
            <p:ph type="ftr" idx="11"/>
          </p:nvPr>
        </p:nvSpPr>
        <p:spPr>
          <a:xfrm>
            <a:off x="4038774" y="6356461"/>
            <a:ext cx="4114977" cy="365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48" tIns="45405" rIns="90848" bIns="4540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7"/>
          <p:cNvSpPr txBox="1">
            <a:spLocks noGrp="1"/>
          </p:cNvSpPr>
          <p:nvPr>
            <p:ph type="sldNum" idx="12"/>
          </p:nvPr>
        </p:nvSpPr>
        <p:spPr>
          <a:xfrm>
            <a:off x="8610970" y="6356461"/>
            <a:ext cx="2743318" cy="365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48" tIns="45405" rIns="90848" bIns="45405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1848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3"/>
          <p:cNvSpPr txBox="1">
            <a:spLocks noGrp="1"/>
          </p:cNvSpPr>
          <p:nvPr>
            <p:ph type="title"/>
          </p:nvPr>
        </p:nvSpPr>
        <p:spPr>
          <a:xfrm>
            <a:off x="839824" y="365131"/>
            <a:ext cx="10516052" cy="13256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48" tIns="45405" rIns="90848" bIns="4540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3"/>
          <p:cNvSpPr txBox="1">
            <a:spLocks noGrp="1"/>
          </p:cNvSpPr>
          <p:nvPr>
            <p:ph type="body" idx="1"/>
          </p:nvPr>
        </p:nvSpPr>
        <p:spPr>
          <a:xfrm>
            <a:off x="839824" y="1681193"/>
            <a:ext cx="5158115" cy="823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48" tIns="45405" rIns="90848" bIns="45405" anchor="b" anchorCtr="0">
            <a:normAutofit/>
          </a:bodyPr>
          <a:lstStyle>
            <a:lvl1pPr marL="337414" lvl="0" indent="-168707" algn="l">
              <a:lnSpc>
                <a:spcPct val="90000"/>
              </a:lnSpc>
              <a:spcBef>
                <a:spcPts val="959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2400" b="1"/>
            </a:lvl1pPr>
            <a:lvl2pPr marL="674827" lvl="1" indent="-168707" algn="l">
              <a:lnSpc>
                <a:spcPct val="90000"/>
              </a:lnSpc>
              <a:spcBef>
                <a:spcPts val="517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000" b="1"/>
            </a:lvl2pPr>
            <a:lvl3pPr marL="1012241" lvl="2" indent="-168707" algn="l">
              <a:lnSpc>
                <a:spcPct val="90000"/>
              </a:lnSpc>
              <a:spcBef>
                <a:spcPts val="517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 b="1"/>
            </a:lvl3pPr>
            <a:lvl4pPr marL="1349654" lvl="3" indent="-168707" algn="l">
              <a:lnSpc>
                <a:spcPct val="90000"/>
              </a:lnSpc>
              <a:spcBef>
                <a:spcPts val="517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1600" b="1"/>
            </a:lvl4pPr>
            <a:lvl5pPr marL="1687068" lvl="4" indent="-168707" algn="l">
              <a:lnSpc>
                <a:spcPct val="90000"/>
              </a:lnSpc>
              <a:spcBef>
                <a:spcPts val="517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1600" b="1"/>
            </a:lvl5pPr>
            <a:lvl6pPr marL="2024482" lvl="5" indent="-168707" algn="l">
              <a:lnSpc>
                <a:spcPct val="90000"/>
              </a:lnSpc>
              <a:spcBef>
                <a:spcPts val="517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1600" b="1"/>
            </a:lvl6pPr>
            <a:lvl7pPr marL="2361895" lvl="6" indent="-168707" algn="l">
              <a:lnSpc>
                <a:spcPct val="90000"/>
              </a:lnSpc>
              <a:spcBef>
                <a:spcPts val="517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1600" b="1"/>
            </a:lvl7pPr>
            <a:lvl8pPr marL="2699309" lvl="7" indent="-168707" algn="l">
              <a:lnSpc>
                <a:spcPct val="90000"/>
              </a:lnSpc>
              <a:spcBef>
                <a:spcPts val="517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1600" b="1"/>
            </a:lvl8pPr>
            <a:lvl9pPr marL="3036722" lvl="8" indent="-168707" algn="l">
              <a:lnSpc>
                <a:spcPct val="90000"/>
              </a:lnSpc>
              <a:spcBef>
                <a:spcPts val="517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23"/>
          <p:cNvSpPr txBox="1">
            <a:spLocks noGrp="1"/>
          </p:cNvSpPr>
          <p:nvPr>
            <p:ph type="body" idx="2"/>
          </p:nvPr>
        </p:nvSpPr>
        <p:spPr>
          <a:xfrm>
            <a:off x="839824" y="2505119"/>
            <a:ext cx="5158115" cy="3684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48" tIns="45405" rIns="90848" bIns="45405" anchor="t" anchorCtr="0">
            <a:normAutofit/>
          </a:bodyPr>
          <a:lstStyle>
            <a:lvl1pPr marL="337414" lvl="0" indent="-281178" algn="l">
              <a:lnSpc>
                <a:spcPct val="90000"/>
              </a:lnSpc>
              <a:spcBef>
                <a:spcPts val="959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1pPr>
            <a:lvl2pPr marL="674827" lvl="1" indent="-281178" algn="l">
              <a:lnSpc>
                <a:spcPct val="90000"/>
              </a:lnSpc>
              <a:spcBef>
                <a:spcPts val="517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2pPr>
            <a:lvl3pPr marL="1012241" lvl="2" indent="-281178" algn="l">
              <a:lnSpc>
                <a:spcPct val="90000"/>
              </a:lnSpc>
              <a:spcBef>
                <a:spcPts val="517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3pPr>
            <a:lvl4pPr marL="1349654" lvl="3" indent="-281178" algn="l">
              <a:lnSpc>
                <a:spcPct val="90000"/>
              </a:lnSpc>
              <a:spcBef>
                <a:spcPts val="517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4pPr>
            <a:lvl5pPr marL="1687068" lvl="4" indent="-281178" algn="l">
              <a:lnSpc>
                <a:spcPct val="90000"/>
              </a:lnSpc>
              <a:spcBef>
                <a:spcPts val="517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5pPr>
            <a:lvl6pPr marL="2024482" lvl="5" indent="-281178" algn="l">
              <a:lnSpc>
                <a:spcPct val="90000"/>
              </a:lnSpc>
              <a:spcBef>
                <a:spcPts val="517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6pPr>
            <a:lvl7pPr marL="2361895" lvl="6" indent="-281178" algn="l">
              <a:lnSpc>
                <a:spcPct val="90000"/>
              </a:lnSpc>
              <a:spcBef>
                <a:spcPts val="517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7pPr>
            <a:lvl8pPr marL="2699309" lvl="7" indent="-281178" algn="l">
              <a:lnSpc>
                <a:spcPct val="90000"/>
              </a:lnSpc>
              <a:spcBef>
                <a:spcPts val="517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8pPr>
            <a:lvl9pPr marL="3036722" lvl="8" indent="-281178" algn="l">
              <a:lnSpc>
                <a:spcPct val="90000"/>
              </a:lnSpc>
              <a:spcBef>
                <a:spcPts val="517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23"/>
          <p:cNvSpPr txBox="1">
            <a:spLocks noGrp="1"/>
          </p:cNvSpPr>
          <p:nvPr>
            <p:ph type="body" idx="3"/>
          </p:nvPr>
        </p:nvSpPr>
        <p:spPr>
          <a:xfrm>
            <a:off x="6172465" y="1681193"/>
            <a:ext cx="5183516" cy="823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48" tIns="45405" rIns="90848" bIns="45405" anchor="b" anchorCtr="0">
            <a:normAutofit/>
          </a:bodyPr>
          <a:lstStyle>
            <a:lvl1pPr marL="337414" lvl="0" indent="-168707" algn="l">
              <a:lnSpc>
                <a:spcPct val="90000"/>
              </a:lnSpc>
              <a:spcBef>
                <a:spcPts val="959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2400" b="1"/>
            </a:lvl1pPr>
            <a:lvl2pPr marL="674827" lvl="1" indent="-168707" algn="l">
              <a:lnSpc>
                <a:spcPct val="90000"/>
              </a:lnSpc>
              <a:spcBef>
                <a:spcPts val="517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000" b="1"/>
            </a:lvl2pPr>
            <a:lvl3pPr marL="1012241" lvl="2" indent="-168707" algn="l">
              <a:lnSpc>
                <a:spcPct val="90000"/>
              </a:lnSpc>
              <a:spcBef>
                <a:spcPts val="517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 b="1"/>
            </a:lvl3pPr>
            <a:lvl4pPr marL="1349654" lvl="3" indent="-168707" algn="l">
              <a:lnSpc>
                <a:spcPct val="90000"/>
              </a:lnSpc>
              <a:spcBef>
                <a:spcPts val="517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1600" b="1"/>
            </a:lvl4pPr>
            <a:lvl5pPr marL="1687068" lvl="4" indent="-168707" algn="l">
              <a:lnSpc>
                <a:spcPct val="90000"/>
              </a:lnSpc>
              <a:spcBef>
                <a:spcPts val="517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1600" b="1"/>
            </a:lvl5pPr>
            <a:lvl6pPr marL="2024482" lvl="5" indent="-168707" algn="l">
              <a:lnSpc>
                <a:spcPct val="90000"/>
              </a:lnSpc>
              <a:spcBef>
                <a:spcPts val="517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1600" b="1"/>
            </a:lvl6pPr>
            <a:lvl7pPr marL="2361895" lvl="6" indent="-168707" algn="l">
              <a:lnSpc>
                <a:spcPct val="90000"/>
              </a:lnSpc>
              <a:spcBef>
                <a:spcPts val="517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1600" b="1"/>
            </a:lvl7pPr>
            <a:lvl8pPr marL="2699309" lvl="7" indent="-168707" algn="l">
              <a:lnSpc>
                <a:spcPct val="90000"/>
              </a:lnSpc>
              <a:spcBef>
                <a:spcPts val="517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1600" b="1"/>
            </a:lvl8pPr>
            <a:lvl9pPr marL="3036722" lvl="8" indent="-168707" algn="l">
              <a:lnSpc>
                <a:spcPct val="90000"/>
              </a:lnSpc>
              <a:spcBef>
                <a:spcPts val="517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1600" b="1"/>
            </a:lvl9pPr>
          </a:lstStyle>
          <a:p>
            <a:endParaRPr/>
          </a:p>
        </p:txBody>
      </p:sp>
      <p:sp>
        <p:nvSpPr>
          <p:cNvPr id="53" name="Google Shape;53;p23"/>
          <p:cNvSpPr txBox="1">
            <a:spLocks noGrp="1"/>
          </p:cNvSpPr>
          <p:nvPr>
            <p:ph type="body" idx="4"/>
          </p:nvPr>
        </p:nvSpPr>
        <p:spPr>
          <a:xfrm>
            <a:off x="6172465" y="2505119"/>
            <a:ext cx="5183516" cy="3684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48" tIns="45405" rIns="90848" bIns="45405" anchor="t" anchorCtr="0">
            <a:normAutofit/>
          </a:bodyPr>
          <a:lstStyle>
            <a:lvl1pPr marL="337414" lvl="0" indent="-281178" algn="l">
              <a:lnSpc>
                <a:spcPct val="90000"/>
              </a:lnSpc>
              <a:spcBef>
                <a:spcPts val="959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1pPr>
            <a:lvl2pPr marL="674827" lvl="1" indent="-281178" algn="l">
              <a:lnSpc>
                <a:spcPct val="90000"/>
              </a:lnSpc>
              <a:spcBef>
                <a:spcPts val="517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2pPr>
            <a:lvl3pPr marL="1012241" lvl="2" indent="-281178" algn="l">
              <a:lnSpc>
                <a:spcPct val="90000"/>
              </a:lnSpc>
              <a:spcBef>
                <a:spcPts val="517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3pPr>
            <a:lvl4pPr marL="1349654" lvl="3" indent="-281178" algn="l">
              <a:lnSpc>
                <a:spcPct val="90000"/>
              </a:lnSpc>
              <a:spcBef>
                <a:spcPts val="517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4pPr>
            <a:lvl5pPr marL="1687068" lvl="4" indent="-281178" algn="l">
              <a:lnSpc>
                <a:spcPct val="90000"/>
              </a:lnSpc>
              <a:spcBef>
                <a:spcPts val="517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5pPr>
            <a:lvl6pPr marL="2024482" lvl="5" indent="-281178" algn="l">
              <a:lnSpc>
                <a:spcPct val="90000"/>
              </a:lnSpc>
              <a:spcBef>
                <a:spcPts val="517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6pPr>
            <a:lvl7pPr marL="2361895" lvl="6" indent="-281178" algn="l">
              <a:lnSpc>
                <a:spcPct val="90000"/>
              </a:lnSpc>
              <a:spcBef>
                <a:spcPts val="517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7pPr>
            <a:lvl8pPr marL="2699309" lvl="7" indent="-281178" algn="l">
              <a:lnSpc>
                <a:spcPct val="90000"/>
              </a:lnSpc>
              <a:spcBef>
                <a:spcPts val="517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8pPr>
            <a:lvl9pPr marL="3036722" lvl="8" indent="-281178" algn="l">
              <a:lnSpc>
                <a:spcPct val="90000"/>
              </a:lnSpc>
              <a:spcBef>
                <a:spcPts val="517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23"/>
          <p:cNvSpPr txBox="1">
            <a:spLocks noGrp="1"/>
          </p:cNvSpPr>
          <p:nvPr>
            <p:ph type="dt" idx="10"/>
          </p:nvPr>
        </p:nvSpPr>
        <p:spPr>
          <a:xfrm>
            <a:off x="838236" y="6356461"/>
            <a:ext cx="2743318" cy="365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48" tIns="45405" rIns="90848" bIns="4540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3"/>
          <p:cNvSpPr txBox="1">
            <a:spLocks noGrp="1"/>
          </p:cNvSpPr>
          <p:nvPr>
            <p:ph type="ftr" idx="11"/>
          </p:nvPr>
        </p:nvSpPr>
        <p:spPr>
          <a:xfrm>
            <a:off x="4038774" y="6356461"/>
            <a:ext cx="4114977" cy="365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48" tIns="45405" rIns="90848" bIns="4540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3"/>
          <p:cNvSpPr txBox="1">
            <a:spLocks noGrp="1"/>
          </p:cNvSpPr>
          <p:nvPr>
            <p:ph type="sldNum" idx="12"/>
          </p:nvPr>
        </p:nvSpPr>
        <p:spPr>
          <a:xfrm>
            <a:off x="8610970" y="6356461"/>
            <a:ext cx="2743318" cy="365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48" tIns="45405" rIns="90848" bIns="45405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2260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8541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45" r:id="rId4"/>
    <p:sldLayoutId id="2147483913" r:id="rId5"/>
    <p:sldLayoutId id="2147483932" r:id="rId6"/>
    <p:sldLayoutId id="2147483933" r:id="rId7"/>
  </p:sldLayoutIdLst>
  <p:hf sldNum="0" hdr="0" ftr="0" dt="0"/>
  <p:txStyles>
    <p:titleStyle>
      <a:lvl1pPr algn="l" defTabSz="914324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871" indent="-342871" algn="l" defTabSz="914324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88" indent="-285726" algn="l" defTabSz="914324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4" indent="-228581" algn="l" defTabSz="914324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66" indent="-228581" algn="l" defTabSz="914324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27" indent="-228581" algn="l" defTabSz="914324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90" indent="-228581" algn="l" defTabSz="914324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51" indent="-228581" algn="l" defTabSz="914324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13" indent="-228581" algn="l" defTabSz="914324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74" indent="-228581" algn="l" defTabSz="914324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324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1" algn="l" defTabSz="914324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24" algn="l" defTabSz="914324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85" algn="l" defTabSz="914324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47" algn="l" defTabSz="914324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08" algn="l" defTabSz="914324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70" algn="l" defTabSz="914324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32" algn="l" defTabSz="914324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93" algn="l" defTabSz="914324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6"/>
          <p:cNvSpPr txBox="1">
            <a:spLocks noGrp="1"/>
          </p:cNvSpPr>
          <p:nvPr>
            <p:ph type="title"/>
          </p:nvPr>
        </p:nvSpPr>
        <p:spPr>
          <a:xfrm>
            <a:off x="838236" y="365131"/>
            <a:ext cx="10516052" cy="13256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48" tIns="45405" rIns="90848" bIns="4540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900"/>
              <a:buFont typeface="Calibri"/>
              <a:buNone/>
              <a:defRPr sz="5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9pPr>
          </a:lstStyle>
          <a:p>
            <a:endParaRPr/>
          </a:p>
        </p:txBody>
      </p:sp>
      <p:sp>
        <p:nvSpPr>
          <p:cNvPr id="11" name="Google Shape;11;p16"/>
          <p:cNvSpPr txBox="1">
            <a:spLocks noGrp="1"/>
          </p:cNvSpPr>
          <p:nvPr>
            <p:ph type="body" idx="1"/>
          </p:nvPr>
        </p:nvSpPr>
        <p:spPr>
          <a:xfrm>
            <a:off x="838236" y="1825657"/>
            <a:ext cx="10516052" cy="43513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48" tIns="45405" rIns="90848" bIns="45405" anchor="t" anchorCtr="0">
            <a:normAutofit/>
          </a:bodyPr>
          <a:lstStyle>
            <a:lvl1pPr marL="457200" marR="0" lvl="0" indent="-469900" algn="l" rtl="0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005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810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810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810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810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810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6"/>
          <p:cNvSpPr txBox="1">
            <a:spLocks noGrp="1"/>
          </p:cNvSpPr>
          <p:nvPr>
            <p:ph type="dt" idx="10"/>
          </p:nvPr>
        </p:nvSpPr>
        <p:spPr>
          <a:xfrm>
            <a:off x="838236" y="6356461"/>
            <a:ext cx="2743318" cy="365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48" tIns="45405" rIns="90848" bIns="4540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914400">
              <a:buClr>
                <a:srgbClr val="000000"/>
              </a:buClr>
              <a:buFont typeface="Arial"/>
              <a:buNone/>
            </a:pPr>
            <a:endParaRPr kern="0"/>
          </a:p>
        </p:txBody>
      </p:sp>
      <p:sp>
        <p:nvSpPr>
          <p:cNvPr id="13" name="Google Shape;13;p16"/>
          <p:cNvSpPr txBox="1">
            <a:spLocks noGrp="1"/>
          </p:cNvSpPr>
          <p:nvPr>
            <p:ph type="ftr" idx="11"/>
          </p:nvPr>
        </p:nvSpPr>
        <p:spPr>
          <a:xfrm>
            <a:off x="4038774" y="6356461"/>
            <a:ext cx="4114977" cy="365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48" tIns="45405" rIns="90848" bIns="4540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914400">
              <a:buClr>
                <a:srgbClr val="000000"/>
              </a:buClr>
              <a:buFont typeface="Arial"/>
              <a:buNone/>
            </a:pPr>
            <a:endParaRPr kern="0"/>
          </a:p>
        </p:txBody>
      </p:sp>
      <p:sp>
        <p:nvSpPr>
          <p:cNvPr id="14" name="Google Shape;14;p16"/>
          <p:cNvSpPr txBox="1">
            <a:spLocks noGrp="1"/>
          </p:cNvSpPr>
          <p:nvPr>
            <p:ph type="sldNum" idx="12"/>
          </p:nvPr>
        </p:nvSpPr>
        <p:spPr>
          <a:xfrm>
            <a:off x="8610970" y="6356461"/>
            <a:ext cx="2743318" cy="365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48" tIns="45405" rIns="90848" bIns="4540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defTabSz="914400"/>
            <a:fld id="{00000000-1234-1234-1234-123412341234}" type="slidenum">
              <a:rPr lang="ru-RU" kern="0" smtClean="0"/>
              <a:pPr defTabSz="914400"/>
              <a:t>‹#›</a:t>
            </a:fld>
            <a:endParaRPr lang="ru-RU" kern="0"/>
          </a:p>
        </p:txBody>
      </p:sp>
    </p:spTree>
    <p:extLst>
      <p:ext uri="{BB962C8B-B14F-4D97-AF65-F5344CB8AC3E}">
        <p14:creationId xmlns:p14="http://schemas.microsoft.com/office/powerpoint/2010/main" val="174712521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924" r:id="rId1"/>
    <p:sldLayoutId id="2147483925" r:id="rId2"/>
    <p:sldLayoutId id="2147483926" r:id="rId3"/>
    <p:sldLayoutId id="2147483927" r:id="rId4"/>
    <p:sldLayoutId id="2147483928" r:id="rId5"/>
    <p:sldLayoutId id="2147483929" r:id="rId6"/>
    <p:sldLayoutId id="2147483930" r:id="rId7"/>
    <p:sldLayoutId id="2147483931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chart" Target="../charts/char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chart" Target="../charts/chart5.xml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9.png"/><Relationship Id="rId4" Type="http://schemas.openxmlformats.org/officeDocument/2006/relationships/image" Target="../media/image11.pn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1" name="Google Shape;521;p10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9" y="0"/>
            <a:ext cx="1219204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22" name="Google Shape;522;p100"/>
          <p:cNvSpPr txBox="1"/>
          <p:nvPr/>
        </p:nvSpPr>
        <p:spPr>
          <a:xfrm>
            <a:off x="517181" y="2434000"/>
            <a:ext cx="9145200" cy="199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6" tIns="45696" rIns="91426" bIns="45696" anchor="ctr" anchorCtr="0">
            <a:noAutofit/>
          </a:bodyPr>
          <a:lstStyle/>
          <a:p>
            <a:pPr>
              <a:lnSpc>
                <a:spcPct val="90000"/>
              </a:lnSpc>
              <a:buClr>
                <a:schemeClr val="dk1"/>
              </a:buClr>
              <a:buSzPts val="2000"/>
            </a:pPr>
            <a:r>
              <a:rPr lang="ru-RU" sz="3600" b="1" dirty="0">
                <a:solidFill>
                  <a:schemeClr val="lt1"/>
                </a:solidFill>
                <a:latin typeface="Tahoma"/>
                <a:ea typeface="Tahoma"/>
                <a:cs typeface="Tahoma"/>
              </a:rPr>
              <a:t>О РАЗВИТИИ НАУКИ</a:t>
            </a:r>
          </a:p>
        </p:txBody>
      </p:sp>
      <p:grpSp>
        <p:nvGrpSpPr>
          <p:cNvPr id="523" name="Google Shape;523;p100"/>
          <p:cNvGrpSpPr/>
          <p:nvPr/>
        </p:nvGrpSpPr>
        <p:grpSpPr>
          <a:xfrm>
            <a:off x="724999" y="591807"/>
            <a:ext cx="2792504" cy="752221"/>
            <a:chOff x="725010" y="495091"/>
            <a:chExt cx="2792504" cy="752221"/>
          </a:xfrm>
        </p:grpSpPr>
        <p:pic>
          <p:nvPicPr>
            <p:cNvPr id="524" name="Google Shape;524;p100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25010" y="495091"/>
              <a:ext cx="725149" cy="75222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25" name="Google Shape;525;p100"/>
            <p:cNvSpPr txBox="1"/>
            <p:nvPr/>
          </p:nvSpPr>
          <p:spPr>
            <a:xfrm>
              <a:off x="1544714" y="548036"/>
              <a:ext cx="1972800" cy="6462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33" tIns="45700" rIns="91433" bIns="45700" anchor="t" anchorCtr="0">
              <a:spAutoFit/>
            </a:bodyPr>
            <a:lstStyle/>
            <a:p>
              <a:r>
                <a:rPr lang="ru" sz="1200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Министерство науки</a:t>
              </a:r>
              <a:endParaRPr sz="1500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  <a:p>
              <a:r>
                <a:rPr lang="ru" sz="1200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и высшего образования </a:t>
              </a:r>
              <a:endParaRPr sz="1500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  <a:p>
              <a:r>
                <a:rPr lang="ru" sz="1200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Республики Казахстан</a:t>
              </a:r>
              <a:endParaRPr sz="1200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526" name="Google Shape;526;p100"/>
          <p:cNvSpPr txBox="1"/>
          <p:nvPr/>
        </p:nvSpPr>
        <p:spPr>
          <a:xfrm>
            <a:off x="725011" y="6052771"/>
            <a:ext cx="2178000" cy="3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6" tIns="45696" rIns="91426" bIns="45696" anchor="ctr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ru" sz="12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г. Астана, 2023 год</a:t>
            </a:r>
            <a:endParaRPr sz="1200" b="1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802521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67E75967-0211-4E50-9EE2-D715E05B8E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959"/>
          <a:stretch/>
        </p:blipFill>
        <p:spPr>
          <a:xfrm>
            <a:off x="0" y="0"/>
            <a:ext cx="12192000" cy="82575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0" y="334772"/>
            <a:ext cx="12192000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3663" lvl="0">
              <a:lnSpc>
                <a:spcPct val="85000"/>
              </a:lnSpc>
              <a:spcBef>
                <a:spcPct val="0"/>
              </a:spcBef>
              <a:buClr>
                <a:srgbClr val="FFFFFF"/>
              </a:buClr>
              <a:buSzPts val="2000"/>
              <a:defRPr/>
            </a:pPr>
            <a:r>
              <a:rPr lang="ru-RU" sz="2000" b="1" dirty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СТАБИЛЬНОЕ </a:t>
            </a:r>
            <a:r>
              <a:rPr lang="ru-RU" sz="20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ФИНАНСИРОВАНИЕ  НАУКИ 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150538" y="2883012"/>
            <a:ext cx="8174312" cy="3739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kk-KZ" sz="15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ПРОГРАММНО-ЦЕЛЕВОЕ</a:t>
            </a:r>
            <a:r>
              <a:rPr lang="kk-KZ" sz="1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финансирование - </a:t>
            </a:r>
            <a:r>
              <a:rPr lang="kk-KZ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102</a:t>
            </a:r>
            <a:r>
              <a:rPr lang="kk-KZ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научно-технических </a:t>
            </a:r>
            <a:r>
              <a:rPr lang="kk-KZ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программ</a:t>
            </a:r>
            <a:endParaRPr lang="kk-KZ" sz="1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622300" indent="-355600">
              <a:buFont typeface="Wingdings" pitchFamily="2" charset="2"/>
              <a:buChar char="ü"/>
              <a:defRPr/>
            </a:pPr>
            <a:endParaRPr lang="ru-RU" sz="1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622300" indent="-355600">
              <a:buFont typeface="Wingdings" pitchFamily="2" charset="2"/>
              <a:buChar char="ü"/>
              <a:defRPr/>
            </a:pP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Конкурс </a:t>
            </a:r>
            <a:r>
              <a:rPr lang="ru-RU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на программно-целевое финансирование по научным и (или) научно-техническим программам на 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2021-2023 гг.;</a:t>
            </a:r>
            <a:endParaRPr lang="ru-RU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622300" indent="-355600">
              <a:buFont typeface="Wingdings" pitchFamily="2" charset="2"/>
              <a:buChar char="ü"/>
              <a:defRPr/>
            </a:pP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Конкурс на программно-целевое финансирование по научным и (или) научно-техническим программам на 2022-2023 гг.;</a:t>
            </a:r>
          </a:p>
          <a:p>
            <a:pPr marL="622300" indent="-355600">
              <a:buFont typeface="Wingdings" pitchFamily="2" charset="2"/>
              <a:buChar char="ü"/>
              <a:defRPr/>
            </a:pPr>
            <a:r>
              <a:rPr lang="ru-RU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Конкурс на программно-целевое финансирование по научным и (или) научно-техническим программам на 2021-2023 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гг. </a:t>
            </a:r>
            <a:r>
              <a:rPr lang="ru-RU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(вне конкурса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);</a:t>
            </a:r>
            <a:endParaRPr lang="ru-RU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622300" indent="-355600">
              <a:buFont typeface="Wingdings" pitchFamily="2" charset="2"/>
              <a:buChar char="ü"/>
              <a:defRPr/>
            </a:pPr>
            <a:r>
              <a:rPr lang="ru-RU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Конкурс на программно-целевое финансирование по научным и (или) научно-техническим программам на 2023-2024 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гг.</a:t>
            </a:r>
            <a:endParaRPr lang="ru-RU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622300" indent="-355600">
              <a:buFont typeface="Wingdings" pitchFamily="2" charset="2"/>
              <a:buChar char="ü"/>
              <a:defRPr/>
            </a:pPr>
            <a:endParaRPr lang="kk-KZ" sz="15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kk-KZ" sz="15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ГРАНТОВОЕ </a:t>
            </a:r>
            <a:r>
              <a:rPr lang="kk-KZ" sz="1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финансирование –</a:t>
            </a:r>
            <a:r>
              <a:rPr lang="kk-KZ" sz="15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kk-KZ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1503</a:t>
            </a:r>
            <a:r>
              <a:rPr lang="kk-KZ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проектов</a:t>
            </a:r>
            <a:endParaRPr lang="ru-RU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38150" indent="-171450">
              <a:buFont typeface="Wingdings" pitchFamily="2" charset="2"/>
              <a:buChar char="ü"/>
              <a:defRPr/>
            </a:pPr>
            <a:r>
              <a:rPr lang="ru-RU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Конкурс на ГФ молодых ученых по научным и (или) научно-техническим проектам 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на </a:t>
            </a:r>
            <a:r>
              <a:rPr lang="ru-RU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2021-2023 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гг.;</a:t>
            </a:r>
            <a:endParaRPr lang="ru-RU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38150" indent="-171450">
              <a:buFont typeface="Wingdings" pitchFamily="2" charset="2"/>
              <a:buChar char="ü"/>
              <a:defRPr/>
            </a:pP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Конкурс </a:t>
            </a:r>
            <a:r>
              <a:rPr lang="ru-RU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на ГФ по научным и (или) научно-техническим проектам 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на </a:t>
            </a:r>
            <a:r>
              <a:rPr lang="ru-RU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2021-2023 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гг.;</a:t>
            </a:r>
            <a:endParaRPr lang="ru-RU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38150" indent="-171450">
              <a:buFont typeface="Wingdings" pitchFamily="2" charset="2"/>
              <a:buChar char="ü"/>
              <a:defRPr/>
            </a:pP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Конкурс </a:t>
            </a:r>
            <a:r>
              <a:rPr lang="ru-RU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на ГФ молодых ученых по научным и (или) научно-техническим проектам на 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2022-2024 гг.;</a:t>
            </a:r>
            <a:endParaRPr lang="ru-RU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38150" indent="-171450">
              <a:buFont typeface="Wingdings" pitchFamily="2" charset="2"/>
              <a:buChar char="ü"/>
              <a:defRPr/>
            </a:pP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Конкурс </a:t>
            </a:r>
            <a:r>
              <a:rPr lang="ru-RU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на ГФ по научным и (или) научно-техническим проектам на 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2022-2024 гг.;</a:t>
            </a:r>
            <a:endParaRPr lang="ru-RU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38150" indent="-171450">
              <a:buFont typeface="Wingdings" pitchFamily="2" charset="2"/>
              <a:buChar char="ü"/>
              <a:defRPr/>
            </a:pP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Конкурс </a:t>
            </a:r>
            <a:r>
              <a:rPr lang="ru-RU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на ГФ молодых ученых по проекту «</a:t>
            </a:r>
            <a:r>
              <a:rPr lang="ru-RU" sz="1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Жас</a:t>
            </a:r>
            <a:r>
              <a:rPr lang="ru-RU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ғалым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1» </a:t>
            </a:r>
            <a:r>
              <a:rPr lang="ru-RU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на 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2022-2024 гг.;</a:t>
            </a:r>
            <a:endParaRPr lang="ru-RU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38150" indent="-171450">
              <a:buFont typeface="Wingdings" pitchFamily="2" charset="2"/>
              <a:buChar char="ü"/>
              <a:defRPr/>
            </a:pP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Конкурс </a:t>
            </a:r>
            <a:r>
              <a:rPr lang="ru-RU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на ГФ молодых ученых по проекту «</a:t>
            </a:r>
            <a:r>
              <a:rPr lang="ru-RU" sz="1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Жас</a:t>
            </a:r>
            <a:r>
              <a:rPr lang="ru-RU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ғалым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2» </a:t>
            </a:r>
            <a:r>
              <a:rPr lang="ru-RU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на 2022-2024 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гг.;</a:t>
            </a:r>
            <a:endParaRPr lang="ru-RU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38150" indent="-171450">
              <a:buFont typeface="Wingdings" pitchFamily="2" charset="2"/>
              <a:buChar char="ü"/>
              <a:defRPr/>
            </a:pP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Конкурс </a:t>
            </a:r>
            <a:r>
              <a:rPr lang="ru-RU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на ГФ молодых ученых по проекту «</a:t>
            </a:r>
            <a:r>
              <a:rPr lang="ru-RU" sz="1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Жас</a:t>
            </a:r>
            <a:r>
              <a:rPr lang="ru-RU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ғалым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4» </a:t>
            </a:r>
            <a:r>
              <a:rPr lang="ru-RU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на 2022-2024 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гг.</a:t>
            </a:r>
            <a:endParaRPr lang="ru-RU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000548" y="975780"/>
            <a:ext cx="1835759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500" b="1" u="sng" dirty="0">
                <a:latin typeface="Tahoma" pitchFamily="34" charset="0"/>
                <a:ea typeface="Tahoma" pitchFamily="34" charset="0"/>
                <a:cs typeface="Tahoma" pitchFamily="34" charset="0"/>
              </a:rPr>
              <a:t>ПЛАНИРУЕМЫЕ</a:t>
            </a:r>
            <a:r>
              <a:rPr lang="ru-RU" sz="1700" b="1" u="sng" dirty="0"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8553450" y="1501099"/>
            <a:ext cx="3435349" cy="305237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ru-RU" sz="1300" dirty="0">
                <a:latin typeface="Tahoma" pitchFamily="34" charset="0"/>
                <a:ea typeface="Tahoma" pitchFamily="34" charset="0"/>
                <a:cs typeface="Tahoma" pitchFamily="34" charset="0"/>
              </a:rPr>
              <a:t>Конкурс </a:t>
            </a:r>
            <a:r>
              <a:rPr lang="ru-RU" sz="13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молодых ученых 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на </a:t>
            </a:r>
            <a:r>
              <a:rPr lang="ru-RU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2024-2026 годы</a:t>
            </a:r>
            <a:r>
              <a:rPr lang="ru-RU" sz="1300" dirty="0">
                <a:latin typeface="Tahoma" pitchFamily="34" charset="0"/>
                <a:ea typeface="Tahoma" pitchFamily="34" charset="0"/>
                <a:cs typeface="Tahoma" pitchFamily="34" charset="0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ru-RU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Конкурс по </a:t>
            </a:r>
            <a:r>
              <a:rPr lang="ru-RU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ГФ</a:t>
            </a:r>
            <a:r>
              <a:rPr lang="ru-RU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 на 2024-2026 годы;</a:t>
            </a:r>
            <a:endParaRPr lang="ru-RU" sz="13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lnSpc>
                <a:spcPct val="95000"/>
              </a:lnSpc>
              <a:buFont typeface="Wingdings" panose="05000000000000000000" pitchFamily="2" charset="2"/>
              <a:buChar char="Ø"/>
              <a:defRPr/>
            </a:pPr>
            <a:r>
              <a:rPr lang="ru-RU" sz="1300" dirty="0">
                <a:latin typeface="Tahoma" pitchFamily="34" charset="0"/>
                <a:ea typeface="Tahoma" pitchFamily="34" charset="0"/>
                <a:cs typeface="Tahoma" pitchFamily="34" charset="0"/>
              </a:rPr>
              <a:t>Конкурс по </a:t>
            </a:r>
            <a:r>
              <a:rPr lang="ru-RU" sz="13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ПЦФ</a:t>
            </a:r>
            <a:r>
              <a:rPr lang="ru-RU" sz="1300" dirty="0">
                <a:latin typeface="Tahoma" pitchFamily="34" charset="0"/>
                <a:ea typeface="Tahoma" pitchFamily="34" charset="0"/>
                <a:cs typeface="Tahoma" pitchFamily="34" charset="0"/>
              </a:rPr>
              <a:t> на 2023-2025 годы;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ru-RU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Конкурс «</a:t>
            </a:r>
            <a:r>
              <a:rPr lang="ru-RU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Лучший научный </a:t>
            </a:r>
            <a:r>
              <a:rPr lang="ru-RU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работник</a:t>
            </a:r>
            <a:r>
              <a:rPr lang="ru-RU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»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ru-RU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Конкурс </a:t>
            </a:r>
            <a:r>
              <a:rPr lang="ru-RU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по именным </a:t>
            </a:r>
            <a:r>
              <a:rPr lang="ru-RU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премиям и научным стипендиям </a:t>
            </a:r>
            <a:endParaRPr lang="ru-RU" sz="14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ru-RU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Конкурс </a:t>
            </a:r>
            <a:r>
              <a:rPr lang="ru-RU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по </a:t>
            </a:r>
            <a:r>
              <a:rPr lang="ru-RU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грантам на коммерциализацию РННТД </a:t>
            </a:r>
            <a:r>
              <a:rPr lang="ru-RU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на 2023-2025 годы;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ru-RU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Конкурс на </a:t>
            </a:r>
            <a:r>
              <a:rPr lang="ru-RU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государственную премию </a:t>
            </a:r>
            <a:r>
              <a:rPr lang="ru-RU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имени аль-</a:t>
            </a:r>
            <a:r>
              <a:rPr lang="ru-RU" sz="1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Фараби</a:t>
            </a:r>
            <a:r>
              <a:rPr lang="en-US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и А. </a:t>
            </a:r>
            <a:r>
              <a:rPr lang="ru-RU" sz="1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Байтурсынова</a:t>
            </a:r>
            <a:endParaRPr lang="ru-RU" sz="13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BB0BE56D-3EDA-4D89-B758-F65698C88A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0107" y="141206"/>
            <a:ext cx="1764739" cy="526621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4814B83E-CA79-48B9-9275-C2A4C96179CD}"/>
              </a:ext>
            </a:extLst>
          </p:cNvPr>
          <p:cNvSpPr/>
          <p:nvPr/>
        </p:nvSpPr>
        <p:spPr>
          <a:xfrm>
            <a:off x="-1805" y="-2511"/>
            <a:ext cx="1877482" cy="19723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Реализованные меры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51996" y="942022"/>
            <a:ext cx="735893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5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В 2023 ГОДУ МИНИСТЕРСТВОМ ФИНАНСИРУЮТСЯ:</a:t>
            </a:r>
          </a:p>
          <a:p>
            <a:pPr>
              <a:defRPr/>
            </a:pPr>
            <a:endParaRPr lang="ru-RU" sz="15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kk-KZ" sz="15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БАЗОВОЕ </a:t>
            </a:r>
            <a:r>
              <a:rPr lang="kk-KZ" sz="1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финансирование</a:t>
            </a:r>
            <a:r>
              <a:rPr lang="kk-KZ" sz="15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– </a:t>
            </a:r>
            <a:r>
              <a:rPr lang="kk-KZ" sz="1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53 </a:t>
            </a:r>
            <a:r>
              <a:rPr lang="kk-KZ" sz="1500" dirty="0">
                <a:latin typeface="Tahoma" pitchFamily="34" charset="0"/>
                <a:ea typeface="Tahoma" pitchFamily="34" charset="0"/>
                <a:cs typeface="Tahoma" pitchFamily="34" charset="0"/>
              </a:rPr>
              <a:t>научных организаций  </a:t>
            </a:r>
            <a:endParaRPr lang="kk-KZ" sz="15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defRPr/>
            </a:pPr>
            <a:r>
              <a:rPr lang="kk-KZ" sz="1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- 10-ти </a:t>
            </a:r>
            <a:r>
              <a:rPr lang="kk-KZ" sz="1500" dirty="0">
                <a:latin typeface="Tahoma" pitchFamily="34" charset="0"/>
                <a:ea typeface="Tahoma" pitchFamily="34" charset="0"/>
                <a:cs typeface="Tahoma" pitchFamily="34" charset="0"/>
              </a:rPr>
              <a:t>центральных госорганов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38377" y="2055938"/>
            <a:ext cx="1662635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kk-KZ" sz="15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МНВО</a:t>
            </a:r>
            <a:r>
              <a:rPr lang="kk-KZ" sz="1500" dirty="0">
                <a:latin typeface="Tahoma" pitchFamily="34" charset="0"/>
                <a:ea typeface="Tahoma" pitchFamily="34" charset="0"/>
                <a:cs typeface="Tahoma" pitchFamily="34" charset="0"/>
              </a:rPr>
              <a:t> – 15 орг.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325322" y="2407681"/>
            <a:ext cx="121058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kk-KZ" sz="15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МП</a:t>
            </a:r>
            <a:r>
              <a:rPr lang="kk-KZ" sz="1500" dirty="0">
                <a:latin typeface="Tahoma" pitchFamily="34" charset="0"/>
                <a:ea typeface="Tahoma" pitchFamily="34" charset="0"/>
                <a:cs typeface="Tahoma" pitchFamily="34" charset="0"/>
              </a:rPr>
              <a:t> - 1 орг.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325322" y="2055938"/>
            <a:ext cx="142859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kk-KZ" sz="15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МСХ</a:t>
            </a:r>
            <a:r>
              <a:rPr lang="kk-KZ" sz="1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kk-KZ" sz="1500" dirty="0">
                <a:latin typeface="Tahoma" pitchFamily="34" charset="0"/>
                <a:ea typeface="Tahoma" pitchFamily="34" charset="0"/>
                <a:cs typeface="Tahoma" pitchFamily="34" charset="0"/>
              </a:rPr>
              <a:t>- </a:t>
            </a:r>
            <a:r>
              <a:rPr lang="kk-KZ" sz="1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10 </a:t>
            </a:r>
            <a:r>
              <a:rPr lang="kk-KZ" sz="1500" dirty="0">
                <a:latin typeface="Tahoma" pitchFamily="34" charset="0"/>
                <a:ea typeface="Tahoma" pitchFamily="34" charset="0"/>
                <a:cs typeface="Tahoma" pitchFamily="34" charset="0"/>
              </a:rPr>
              <a:t>орг.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112650" y="2407681"/>
            <a:ext cx="1191352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kk-KZ" sz="15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МЭ</a:t>
            </a:r>
            <a:r>
              <a:rPr lang="kk-KZ" sz="1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- 1 </a:t>
            </a:r>
            <a:r>
              <a:rPr lang="kk-KZ" sz="1500" dirty="0">
                <a:latin typeface="Tahoma" pitchFamily="34" charset="0"/>
                <a:ea typeface="Tahoma" pitchFamily="34" charset="0"/>
                <a:cs typeface="Tahoma" pitchFamily="34" charset="0"/>
              </a:rPr>
              <a:t>орг.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112650" y="2055938"/>
            <a:ext cx="129073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kk-KZ" sz="15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МЗ</a:t>
            </a:r>
            <a:r>
              <a:rPr lang="kk-KZ" sz="1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- 14 </a:t>
            </a:r>
            <a:r>
              <a:rPr lang="kk-KZ" sz="1500" dirty="0">
                <a:latin typeface="Tahoma" pitchFamily="34" charset="0"/>
                <a:ea typeface="Tahoma" pitchFamily="34" charset="0"/>
                <a:cs typeface="Tahoma" pitchFamily="34" charset="0"/>
              </a:rPr>
              <a:t>орг.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814137" y="2055938"/>
            <a:ext cx="148790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kk-KZ" sz="15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МИИР</a:t>
            </a:r>
            <a:r>
              <a:rPr lang="kk-KZ" sz="1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- 5 </a:t>
            </a:r>
            <a:r>
              <a:rPr lang="kk-KZ" sz="1500" dirty="0">
                <a:latin typeface="Tahoma" pitchFamily="34" charset="0"/>
                <a:ea typeface="Tahoma" pitchFamily="34" charset="0"/>
                <a:cs typeface="Tahoma" pitchFamily="34" charset="0"/>
              </a:rPr>
              <a:t>орг.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438377" y="2407681"/>
            <a:ext cx="176683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kk-KZ" sz="15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МЦРИАП</a:t>
            </a:r>
            <a:r>
              <a:rPr lang="kk-KZ" sz="1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- 2 </a:t>
            </a:r>
            <a:r>
              <a:rPr lang="kk-KZ" sz="1500" dirty="0">
                <a:latin typeface="Tahoma" pitchFamily="34" charset="0"/>
                <a:ea typeface="Tahoma" pitchFamily="34" charset="0"/>
                <a:cs typeface="Tahoma" pitchFamily="34" charset="0"/>
              </a:rPr>
              <a:t>орг.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4814137" y="2407681"/>
            <a:ext cx="157767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kk-KZ" sz="15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МТСЗН</a:t>
            </a:r>
            <a:r>
              <a:rPr lang="kk-KZ" sz="1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- 1 </a:t>
            </a:r>
            <a:r>
              <a:rPr lang="kk-KZ" sz="1500" dirty="0">
                <a:latin typeface="Tahoma" pitchFamily="34" charset="0"/>
                <a:ea typeface="Tahoma" pitchFamily="34" charset="0"/>
                <a:cs typeface="Tahoma" pitchFamily="34" charset="0"/>
              </a:rPr>
              <a:t>орг.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6343650" y="2055938"/>
            <a:ext cx="146546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kk-KZ" sz="15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МЭПР</a:t>
            </a:r>
            <a:r>
              <a:rPr lang="kk-KZ" sz="1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- 3 </a:t>
            </a:r>
            <a:r>
              <a:rPr lang="kk-KZ" sz="1500" dirty="0">
                <a:latin typeface="Tahoma" pitchFamily="34" charset="0"/>
                <a:ea typeface="Tahoma" pitchFamily="34" charset="0"/>
                <a:cs typeface="Tahoma" pitchFamily="34" charset="0"/>
              </a:rPr>
              <a:t>орг.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6343650" y="2407681"/>
            <a:ext cx="132921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kk-KZ" sz="15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МЧС</a:t>
            </a:r>
            <a:r>
              <a:rPr lang="kk-KZ" sz="1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- 1 </a:t>
            </a:r>
            <a:r>
              <a:rPr lang="kk-KZ" sz="1500" dirty="0">
                <a:latin typeface="Tahoma" pitchFamily="34" charset="0"/>
                <a:ea typeface="Tahoma" pitchFamily="34" charset="0"/>
                <a:cs typeface="Tahoma" pitchFamily="34" charset="0"/>
              </a:rPr>
              <a:t>орг.</a:t>
            </a:r>
          </a:p>
        </p:txBody>
      </p:sp>
      <p:sp>
        <p:nvSpPr>
          <p:cNvPr id="24" name="Google Shape;436;g1b0b4827d83_0_44"/>
          <p:cNvSpPr txBox="1">
            <a:spLocks noGrp="1"/>
          </p:cNvSpPr>
          <p:nvPr>
            <p:ph type="sldNum" idx="12"/>
          </p:nvPr>
        </p:nvSpPr>
        <p:spPr>
          <a:xfrm>
            <a:off x="11804846" y="6391275"/>
            <a:ext cx="644329" cy="466725"/>
          </a:xfrm>
          <a:prstGeom prst="rect">
            <a:avLst/>
          </a:prstGeom>
          <a:noFill/>
        </p:spPr>
        <p:txBody>
          <a:bodyPr spcFirstLastPara="1" wrap="square" lIns="0" tIns="0" rIns="358668" bIns="13284" anchor="ctr" anchorCtr="0">
            <a:noAutofit/>
          </a:bodyPr>
          <a:lstStyle/>
          <a:p>
            <a:pPr algn="ctr"/>
            <a:r>
              <a:rPr lang="ru-RU" sz="1600" dirty="0" smtClean="0">
                <a:solidFill>
                  <a:srgbClr val="063C46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Montserrat"/>
              </a:rPr>
              <a:t>10</a:t>
            </a:r>
            <a:endParaRPr sz="1600" dirty="0">
              <a:solidFill>
                <a:srgbClr val="063C46"/>
              </a:solidFill>
              <a:latin typeface="Tahoma" pitchFamily="34" charset="0"/>
              <a:ea typeface="Tahoma" pitchFamily="34" charset="0"/>
              <a:cs typeface="Tahoma" pitchFamily="34" charset="0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1935864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67E75967-0211-4E50-9EE2-D715E05B8E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959"/>
          <a:stretch/>
        </p:blipFill>
        <p:spPr>
          <a:xfrm>
            <a:off x="0" y="0"/>
            <a:ext cx="12192000" cy="825756"/>
          </a:xfrm>
          <a:prstGeom prst="rect">
            <a:avLst/>
          </a:prstGeom>
        </p:spPr>
      </p:pic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-4737" y="335929"/>
            <a:ext cx="9950450" cy="549144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latinLnBrk="0">
              <a:lnSpc>
                <a:spcPct val="85000"/>
              </a:lnSpc>
              <a:buClr>
                <a:srgbClr val="FFFFFF"/>
              </a:buClr>
              <a:buSzPts val="2000"/>
            </a:pPr>
            <a:r>
              <a:rPr lang="ru-RU" altLang="ru-RU" sz="2000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КОММЕРЦИАЛИЗАЦИЯ </a:t>
            </a:r>
            <a:r>
              <a:rPr lang="ru-RU" altLang="ru-RU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РЕЗУЛЬТАТОВ </a:t>
            </a:r>
            <a:r>
              <a:rPr lang="kk-KZ" altLang="ru-RU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НАУКИ</a:t>
            </a:r>
            <a:endParaRPr lang="ru-RU" altLang="ru-RU" sz="2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88339" y="4408258"/>
            <a:ext cx="11331509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проведен </a:t>
            </a:r>
            <a:r>
              <a:rPr lang="ru-RU" sz="15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новый конкурс </a:t>
            </a:r>
            <a:r>
              <a:rPr lang="ru-RU" sz="1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на коммерциализацию </a:t>
            </a:r>
            <a:r>
              <a:rPr lang="ru-RU" sz="1500" dirty="0">
                <a:latin typeface="Tahoma" pitchFamily="34" charset="0"/>
                <a:ea typeface="Tahoma" pitchFamily="34" charset="0"/>
                <a:cs typeface="Tahoma" pitchFamily="34" charset="0"/>
              </a:rPr>
              <a:t>РННТД на </a:t>
            </a:r>
            <a:r>
              <a:rPr lang="ru-RU" sz="1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2022-2024 гг.</a:t>
            </a:r>
            <a:endParaRPr lang="ru-RU" sz="15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569289" y="1049945"/>
            <a:ext cx="9357374" cy="355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4000"/>
              </a:lnSpc>
              <a:spcAft>
                <a:spcPts val="3000"/>
              </a:spcAft>
              <a:defRPr/>
            </a:pPr>
            <a:r>
              <a:rPr lang="ru-RU" sz="15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реализован 151 проект за счет республиканского бюджета</a:t>
            </a:r>
            <a:endParaRPr lang="ru-RU" sz="15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51341" y="960106"/>
            <a:ext cx="4988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latin typeface="Tahoma" pitchFamily="34" charset="0"/>
                <a:ea typeface="Tahoma" pitchFamily="34" charset="0"/>
                <a:cs typeface="Tahoma" pitchFamily="34" charset="0"/>
                <a:sym typeface="Wingdings 2" panose="05020102010507070707" pitchFamily="18" charset="2"/>
              </a:rPr>
              <a:t></a:t>
            </a:r>
            <a:endParaRPr lang="ru-RU" sz="3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62" name="Рисунок 6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40" y="1933689"/>
            <a:ext cx="541451" cy="541451"/>
          </a:xfrm>
          <a:prstGeom prst="rect">
            <a:avLst/>
          </a:prstGeom>
        </p:spPr>
      </p:pic>
      <p:pic>
        <p:nvPicPr>
          <p:cNvPr id="64" name="Рисунок 6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62" y="2965743"/>
            <a:ext cx="521043" cy="521043"/>
          </a:xfrm>
          <a:prstGeom prst="rect">
            <a:avLst/>
          </a:prstGeom>
        </p:spPr>
      </p:pic>
      <p:pic>
        <p:nvPicPr>
          <p:cNvPr id="65" name="Рисунок 6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4067" y="3131014"/>
            <a:ext cx="499540" cy="499540"/>
          </a:xfrm>
          <a:prstGeom prst="rect">
            <a:avLst/>
          </a:prstGeom>
        </p:spPr>
      </p:pic>
      <p:pic>
        <p:nvPicPr>
          <p:cNvPr id="66" name="Рисунок 6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4067" y="1846958"/>
            <a:ext cx="499763" cy="499763"/>
          </a:xfrm>
          <a:prstGeom prst="rect">
            <a:avLst/>
          </a:prstGeom>
        </p:spPr>
      </p:pic>
      <p:pic>
        <p:nvPicPr>
          <p:cNvPr id="67" name="Рисунок 6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6442" y="2468243"/>
            <a:ext cx="559519" cy="55951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82011" y="1905049"/>
            <a:ext cx="4767432" cy="5923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4000"/>
              </a:lnSpc>
              <a:spcAft>
                <a:spcPts val="3000"/>
              </a:spcAft>
              <a:defRPr/>
            </a:pPr>
            <a:r>
              <a:rPr lang="ru-RU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22,6 млрд </a:t>
            </a:r>
            <a:r>
              <a:rPr lang="ru-RU" sz="1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тенге </a:t>
            </a:r>
            <a:r>
              <a:rPr lang="ru-RU" sz="14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– доход от продажи инновационных продуктов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41194" y="3036171"/>
            <a:ext cx="4235455" cy="3379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14000"/>
              </a:lnSpc>
              <a:spcAft>
                <a:spcPts val="3000"/>
              </a:spcAft>
              <a:defRPr/>
            </a:pPr>
            <a:r>
              <a:rPr lang="ru-RU" sz="1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5,7 млрд тенге </a:t>
            </a:r>
            <a:r>
              <a:rPr lang="ru-RU" sz="14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– объем выплаченных налогов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089910" y="1894165"/>
            <a:ext cx="4835394" cy="1888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4000"/>
              </a:lnSpc>
              <a:spcAft>
                <a:spcPts val="300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6,8 </a:t>
            </a:r>
            <a:r>
              <a:rPr lang="ru-RU" sz="1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млрд. </a:t>
            </a:r>
            <a:r>
              <a:rPr lang="ru-RU" sz="1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тенге</a:t>
            </a:r>
            <a:r>
              <a:rPr lang="ru-RU" sz="14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4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– частное </a:t>
            </a:r>
            <a:r>
              <a:rPr lang="ru-RU" sz="1400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софинансирование</a:t>
            </a:r>
            <a:r>
              <a:rPr lang="ru-RU" sz="14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проектов</a:t>
            </a:r>
          </a:p>
          <a:p>
            <a:pPr lvl="0" algn="just">
              <a:lnSpc>
                <a:spcPct val="114000"/>
              </a:lnSpc>
              <a:spcAft>
                <a:spcPts val="3000"/>
              </a:spcAft>
              <a:defRPr/>
            </a:pPr>
            <a:r>
              <a:rPr lang="ru-RU" sz="14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465,5 млн тенге – объем </a:t>
            </a:r>
            <a:r>
              <a:rPr lang="ru-RU" sz="14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экспорта</a:t>
            </a:r>
          </a:p>
          <a:p>
            <a:pPr algn="just">
              <a:lnSpc>
                <a:spcPct val="114000"/>
              </a:lnSpc>
              <a:spcAft>
                <a:spcPts val="3000"/>
              </a:spcAft>
              <a:defRPr/>
            </a:pPr>
            <a:r>
              <a:rPr lang="ru-RU" sz="14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создано более </a:t>
            </a:r>
            <a:r>
              <a:rPr lang="ru-RU" sz="1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1 400 </a:t>
            </a:r>
            <a:r>
              <a:rPr lang="ru-RU" sz="14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новых рабочих </a:t>
            </a:r>
            <a:r>
              <a:rPr lang="ru-RU" sz="14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мест </a:t>
            </a:r>
            <a:endParaRPr lang="ru-RU" sz="14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36758" y="1452237"/>
            <a:ext cx="142699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ru-RU" sz="1400" b="1" u="sng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РЕЗУЛЬТАТЫ</a:t>
            </a:r>
            <a:endParaRPr lang="x-none" sz="1400" b="1" u="sng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51341" y="4341017"/>
            <a:ext cx="4988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latin typeface="Tahoma" pitchFamily="34" charset="0"/>
                <a:ea typeface="Tahoma" pitchFamily="34" charset="0"/>
                <a:cs typeface="Tahoma" pitchFamily="34" charset="0"/>
                <a:sym typeface="Wingdings 2" panose="05020102010507070707" pitchFamily="18" charset="2"/>
              </a:rPr>
              <a:t></a:t>
            </a:r>
            <a:endParaRPr lang="ru-RU" sz="3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51341" y="3761415"/>
            <a:ext cx="4988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latin typeface="Tahoma" pitchFamily="34" charset="0"/>
                <a:ea typeface="Tahoma" pitchFamily="34" charset="0"/>
                <a:cs typeface="Tahoma" pitchFamily="34" charset="0"/>
                <a:sym typeface="Wingdings 2" panose="05020102010507070707" pitchFamily="18" charset="2"/>
              </a:rPr>
              <a:t></a:t>
            </a:r>
            <a:endParaRPr lang="ru-RU" sz="3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73083" y="5091825"/>
            <a:ext cx="1278223" cy="762514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249</a:t>
            </a:r>
            <a:endParaRPr lang="ru-RU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3436504" y="5091825"/>
            <a:ext cx="1278223" cy="762514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152</a:t>
            </a:r>
            <a:endParaRPr lang="ru-RU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5664001" y="5091825"/>
            <a:ext cx="1278223" cy="762514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134</a:t>
            </a:r>
            <a:endParaRPr lang="ru-RU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7877428" y="5091825"/>
            <a:ext cx="1278223" cy="762514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134</a:t>
            </a:r>
            <a:endParaRPr lang="ru-RU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9989255" y="5091825"/>
            <a:ext cx="1278223" cy="762514"/>
          </a:xfrm>
          <a:prstGeom prst="rect">
            <a:avLst/>
          </a:prstGeom>
          <a:solidFill>
            <a:schemeClr val="accent5"/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72</a:t>
            </a:r>
            <a:endParaRPr lang="ru-RU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16914" y="3862785"/>
            <a:ext cx="888116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создан специализированный ННС </a:t>
            </a:r>
            <a:r>
              <a:rPr lang="ru-RU" sz="1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по коммерциализации РННТД</a:t>
            </a:r>
            <a:endParaRPr lang="ru-RU" sz="15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Арка 11"/>
          <p:cNvSpPr/>
          <p:nvPr/>
        </p:nvSpPr>
        <p:spPr>
          <a:xfrm>
            <a:off x="4508794" y="4858969"/>
            <a:ext cx="1469316" cy="465712"/>
          </a:xfrm>
          <a:prstGeom prst="blockArc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5" name="Арка 74"/>
          <p:cNvSpPr/>
          <p:nvPr/>
        </p:nvSpPr>
        <p:spPr>
          <a:xfrm flipV="1">
            <a:off x="2173762" y="5607612"/>
            <a:ext cx="1469316" cy="465712"/>
          </a:xfrm>
          <a:prstGeom prst="blockArc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6" name="Арка 75"/>
          <p:cNvSpPr/>
          <p:nvPr/>
        </p:nvSpPr>
        <p:spPr>
          <a:xfrm flipV="1">
            <a:off x="6723766" y="5621483"/>
            <a:ext cx="1469316" cy="465712"/>
          </a:xfrm>
          <a:prstGeom prst="blockArc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7" name="Арка 76"/>
          <p:cNvSpPr/>
          <p:nvPr/>
        </p:nvSpPr>
        <p:spPr>
          <a:xfrm>
            <a:off x="8918825" y="4853222"/>
            <a:ext cx="1469316" cy="465712"/>
          </a:xfrm>
          <a:prstGeom prst="blockArc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712194" y="5583945"/>
            <a:ext cx="929406" cy="45184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1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Создано заявок</a:t>
            </a:r>
            <a:endParaRPr lang="ru-RU" sz="11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3954589" y="4760074"/>
            <a:ext cx="929406" cy="45184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1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Подано </a:t>
            </a:r>
          </a:p>
          <a:p>
            <a:pPr algn="ctr"/>
            <a:r>
              <a:rPr lang="kk-KZ" sz="11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заявок</a:t>
            </a:r>
            <a:endParaRPr lang="ru-RU" sz="11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6259063" y="5583945"/>
            <a:ext cx="929406" cy="45184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1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Экспертиза ТЭ и ЭМЭ</a:t>
            </a:r>
            <a:endParaRPr lang="ru-RU" sz="11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8540101" y="4760074"/>
            <a:ext cx="929406" cy="45184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1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ННС</a:t>
            </a:r>
            <a:endParaRPr lang="ru-RU" sz="11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10802775" y="5583945"/>
            <a:ext cx="929406" cy="45184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1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Одобрено</a:t>
            </a:r>
            <a:endParaRPr lang="ru-RU" sz="11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4" name="Рисунок 33">
            <a:extLst>
              <a:ext uri="{FF2B5EF4-FFF2-40B4-BE49-F238E27FC236}">
                <a16:creationId xmlns="" xmlns:a16="http://schemas.microsoft.com/office/drawing/2014/main" id="{BB0BE56D-3EDA-4D89-B758-F65698C88A8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0107" y="141206"/>
            <a:ext cx="1764739" cy="526621"/>
          </a:xfrm>
          <a:prstGeom prst="rect">
            <a:avLst/>
          </a:prstGeom>
        </p:spPr>
      </p:pic>
      <p:sp>
        <p:nvSpPr>
          <p:cNvPr id="35" name="Прямоугольник 34">
            <a:extLst>
              <a:ext uri="{FF2B5EF4-FFF2-40B4-BE49-F238E27FC236}">
                <a16:creationId xmlns="" xmlns:a16="http://schemas.microsoft.com/office/drawing/2014/main" id="{4814B83E-CA79-48B9-9275-C2A4C96179CD}"/>
              </a:ext>
            </a:extLst>
          </p:cNvPr>
          <p:cNvSpPr/>
          <p:nvPr/>
        </p:nvSpPr>
        <p:spPr>
          <a:xfrm>
            <a:off x="-1805" y="-2511"/>
            <a:ext cx="1877482" cy="19723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Реализованные меры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11886" y="6399074"/>
            <a:ext cx="1182296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 новый конкурс </a:t>
            </a:r>
            <a:r>
              <a:rPr lang="ru-RU" sz="1500" dirty="0">
                <a:latin typeface="Tahoma" pitchFamily="34" charset="0"/>
                <a:ea typeface="Tahoma" pitchFamily="34" charset="0"/>
                <a:cs typeface="Tahoma" pitchFamily="34" charset="0"/>
              </a:rPr>
              <a:t>по </a:t>
            </a:r>
            <a:r>
              <a:rPr lang="ru-RU" sz="15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грантам на коммерциализацию РННТД </a:t>
            </a:r>
            <a:r>
              <a:rPr lang="ru-RU" sz="1500" dirty="0">
                <a:latin typeface="Tahoma" pitchFamily="34" charset="0"/>
                <a:ea typeface="Tahoma" pitchFamily="34" charset="0"/>
                <a:cs typeface="Tahoma" pitchFamily="34" charset="0"/>
              </a:rPr>
              <a:t>на 2023-2025 </a:t>
            </a:r>
            <a:r>
              <a:rPr lang="ru-RU" sz="1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годы</a:t>
            </a:r>
            <a:endParaRPr lang="ru-RU" sz="15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5408" y="6093029"/>
            <a:ext cx="1470274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Планируется</a:t>
            </a:r>
            <a:r>
              <a:rPr lang="ru-RU" sz="15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endParaRPr lang="ru-RU" sz="15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7" name="Google Shape;436;g1b0b4827d83_0_44"/>
          <p:cNvSpPr txBox="1">
            <a:spLocks noGrp="1"/>
          </p:cNvSpPr>
          <p:nvPr>
            <p:ph type="sldNum" idx="12"/>
          </p:nvPr>
        </p:nvSpPr>
        <p:spPr>
          <a:xfrm>
            <a:off x="11804846" y="6391275"/>
            <a:ext cx="644753" cy="466877"/>
          </a:xfrm>
          <a:prstGeom prst="rect">
            <a:avLst/>
          </a:prstGeom>
          <a:noFill/>
        </p:spPr>
        <p:txBody>
          <a:bodyPr spcFirstLastPara="1" wrap="square" lIns="0" tIns="0" rIns="358668" bIns="13284" anchor="ctr" anchorCtr="0">
            <a:noAutofit/>
          </a:bodyPr>
          <a:lstStyle/>
          <a:p>
            <a:pPr algn="ctr"/>
            <a:r>
              <a:rPr lang="ru-RU" sz="1600" dirty="0" smtClean="0">
                <a:solidFill>
                  <a:srgbClr val="063C46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Montserrat"/>
              </a:rPr>
              <a:t>11</a:t>
            </a:r>
            <a:endParaRPr sz="1600" dirty="0">
              <a:solidFill>
                <a:srgbClr val="063C46"/>
              </a:solidFill>
              <a:latin typeface="Tahoma" pitchFamily="34" charset="0"/>
              <a:ea typeface="Tahoma" pitchFamily="34" charset="0"/>
              <a:cs typeface="Tahoma" pitchFamily="34" charset="0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91500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Рисунок 50">
            <a:extLst>
              <a:ext uri="{FF2B5EF4-FFF2-40B4-BE49-F238E27FC236}">
                <a16:creationId xmlns:a16="http://schemas.microsoft.com/office/drawing/2014/main" xmlns="" id="{67E75967-0211-4E50-9EE2-D715E05B8E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959"/>
          <a:stretch/>
        </p:blipFill>
        <p:spPr>
          <a:xfrm>
            <a:off x="0" y="0"/>
            <a:ext cx="12192000" cy="825756"/>
          </a:xfrm>
          <a:prstGeom prst="rect">
            <a:avLst/>
          </a:prstGeom>
        </p:spPr>
      </p:pic>
      <p:sp>
        <p:nvSpPr>
          <p:cNvPr id="617" name="Google Shape;617;g1b0b4827d83_0_54"/>
          <p:cNvSpPr txBox="1"/>
          <p:nvPr/>
        </p:nvSpPr>
        <p:spPr>
          <a:xfrm>
            <a:off x="29490" y="392846"/>
            <a:ext cx="1142686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ru-RU" sz="2000" b="1" dirty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Montserrat"/>
              </a:rPr>
              <a:t>1% ОБЯЗАТЕЛЬСТВ </a:t>
            </a:r>
            <a:r>
              <a:rPr lang="ru-RU" sz="20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Montserrat"/>
              </a:rPr>
              <a:t>НЕДРОПОЛЬЗОВАТЕЛЕЙ</a:t>
            </a:r>
            <a:endParaRPr sz="20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  <a:sym typeface="Montserrat"/>
            </a:endParaRPr>
          </a:p>
        </p:txBody>
      </p:sp>
      <p:sp>
        <p:nvSpPr>
          <p:cNvPr id="618" name="Google Shape;618;g1b0b4827d83_0_54"/>
          <p:cNvSpPr/>
          <p:nvPr/>
        </p:nvSpPr>
        <p:spPr>
          <a:xfrm>
            <a:off x="362893" y="916282"/>
            <a:ext cx="3964506" cy="217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SzPts val="1100"/>
            </a:pPr>
            <a:r>
              <a:rPr lang="ru-RU" sz="1600">
                <a:solidFill>
                  <a:srgbClr val="BC3C1C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Montserrat ExtraBold"/>
              </a:rPr>
              <a:t>Проблемы</a:t>
            </a:r>
            <a:endParaRPr sz="1200">
              <a:solidFill>
                <a:srgbClr val="BC3C1C"/>
              </a:solidFill>
              <a:latin typeface="Tahoma" pitchFamily="34" charset="0"/>
              <a:ea typeface="Tahoma" pitchFamily="34" charset="0"/>
              <a:cs typeface="Tahoma" pitchFamily="34" charset="0"/>
              <a:sym typeface="Montserrat ExtraBold"/>
            </a:endParaRPr>
          </a:p>
        </p:txBody>
      </p:sp>
      <p:sp>
        <p:nvSpPr>
          <p:cNvPr id="619" name="Google Shape;619;g1b0b4827d83_0_54"/>
          <p:cNvSpPr txBox="1"/>
          <p:nvPr/>
        </p:nvSpPr>
        <p:spPr>
          <a:xfrm>
            <a:off x="5889424" y="916282"/>
            <a:ext cx="2568776" cy="292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ru-RU" sz="1900" b="1" dirty="0">
                <a:solidFill>
                  <a:srgbClr val="00B3C7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Montserrat ExtraBold"/>
              </a:rPr>
              <a:t>Решение</a:t>
            </a:r>
            <a:endParaRPr sz="1900" b="1" dirty="0">
              <a:solidFill>
                <a:srgbClr val="00B3C7"/>
              </a:solidFill>
              <a:latin typeface="Tahoma" pitchFamily="34" charset="0"/>
              <a:ea typeface="Tahoma" pitchFamily="34" charset="0"/>
              <a:cs typeface="Tahoma" pitchFamily="34" charset="0"/>
              <a:sym typeface="Montserrat ExtraBold"/>
            </a:endParaRPr>
          </a:p>
        </p:txBody>
      </p:sp>
      <p:grpSp>
        <p:nvGrpSpPr>
          <p:cNvPr id="620" name="Google Shape;620;g1b0b4827d83_0_54"/>
          <p:cNvGrpSpPr/>
          <p:nvPr/>
        </p:nvGrpSpPr>
        <p:grpSpPr>
          <a:xfrm>
            <a:off x="362863" y="1305814"/>
            <a:ext cx="3964515" cy="907079"/>
            <a:chOff x="449988" y="2035800"/>
            <a:chExt cx="4916412" cy="1414161"/>
          </a:xfrm>
        </p:grpSpPr>
        <p:sp>
          <p:nvSpPr>
            <p:cNvPr id="621" name="Google Shape;621;g1b0b4827d83_0_54"/>
            <p:cNvSpPr txBox="1"/>
            <p:nvPr/>
          </p:nvSpPr>
          <p:spPr>
            <a:xfrm>
              <a:off x="450000" y="2622250"/>
              <a:ext cx="4916400" cy="8277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>
                <a:lnSpc>
                  <a:spcPct val="115000"/>
                </a:lnSpc>
              </a:pPr>
              <a:r>
                <a:rPr lang="ru-RU" sz="1500" dirty="0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Montserrat"/>
                </a:rPr>
                <a:t>Все </a:t>
              </a:r>
              <a:r>
                <a:rPr lang="ru-RU" sz="1500" dirty="0" err="1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Montserrat"/>
                </a:rPr>
                <a:t>недропользователи</a:t>
              </a:r>
              <a:r>
                <a:rPr lang="ru-RU" sz="1500" dirty="0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Montserrat"/>
                </a:rPr>
                <a:t> против прямого перечисления 1% в бюджет (это не налог)</a:t>
              </a:r>
              <a:endParaRPr sz="1500" dirty="0">
                <a:latin typeface="Tahoma" pitchFamily="34" charset="0"/>
                <a:ea typeface="Tahoma" pitchFamily="34" charset="0"/>
                <a:cs typeface="Tahoma" pitchFamily="34" charset="0"/>
                <a:sym typeface="Montserrat"/>
              </a:endParaRPr>
            </a:p>
          </p:txBody>
        </p:sp>
        <p:sp>
          <p:nvSpPr>
            <p:cNvPr id="622" name="Google Shape;622;g1b0b4827d83_0_54"/>
            <p:cNvSpPr txBox="1"/>
            <p:nvPr/>
          </p:nvSpPr>
          <p:spPr>
            <a:xfrm>
              <a:off x="450000" y="2035800"/>
              <a:ext cx="4347600" cy="3838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r>
                <a:rPr lang="ru-RU" sz="1600" dirty="0">
                  <a:solidFill>
                    <a:srgbClr val="063C46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Montserrat SemiBold"/>
                </a:rPr>
                <a:t>Против изъятия 1%</a:t>
              </a:r>
              <a:endParaRPr sz="1600" dirty="0">
                <a:solidFill>
                  <a:srgbClr val="063C46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Montserrat SemiBold"/>
              </a:endParaRPr>
            </a:p>
          </p:txBody>
        </p:sp>
        <p:cxnSp>
          <p:nvCxnSpPr>
            <p:cNvPr id="623" name="Google Shape;623;g1b0b4827d83_0_54"/>
            <p:cNvCxnSpPr/>
            <p:nvPr/>
          </p:nvCxnSpPr>
          <p:spPr>
            <a:xfrm>
              <a:off x="449988" y="2498376"/>
              <a:ext cx="4027200" cy="0"/>
            </a:xfrm>
            <a:prstGeom prst="straightConnector1">
              <a:avLst/>
            </a:prstGeom>
            <a:noFill/>
            <a:ln w="9525" cap="flat" cmpd="sng">
              <a:solidFill>
                <a:srgbClr val="BC3C1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4" name="Google Shape;624;g1b0b4827d83_0_54"/>
            <p:cNvCxnSpPr/>
            <p:nvPr/>
          </p:nvCxnSpPr>
          <p:spPr>
            <a:xfrm>
              <a:off x="449988" y="2498376"/>
              <a:ext cx="830100" cy="0"/>
            </a:xfrm>
            <a:prstGeom prst="straightConnector1">
              <a:avLst/>
            </a:prstGeom>
            <a:noFill/>
            <a:ln w="38100" cap="flat" cmpd="sng">
              <a:solidFill>
                <a:srgbClr val="BC3C1C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625" name="Google Shape;625;g1b0b4827d83_0_54"/>
          <p:cNvGrpSpPr/>
          <p:nvPr/>
        </p:nvGrpSpPr>
        <p:grpSpPr>
          <a:xfrm>
            <a:off x="362863" y="2807444"/>
            <a:ext cx="4960480" cy="916849"/>
            <a:chOff x="449988" y="4321800"/>
            <a:chExt cx="6151512" cy="1429393"/>
          </a:xfrm>
        </p:grpSpPr>
        <p:sp>
          <p:nvSpPr>
            <p:cNvPr id="626" name="Google Shape;626;g1b0b4827d83_0_54"/>
            <p:cNvSpPr txBox="1"/>
            <p:nvPr/>
          </p:nvSpPr>
          <p:spPr>
            <a:xfrm>
              <a:off x="450000" y="4923482"/>
              <a:ext cx="4916400" cy="8277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>
                <a:lnSpc>
                  <a:spcPct val="115000"/>
                </a:lnSpc>
                <a:buClr>
                  <a:schemeClr val="dk1"/>
                </a:buClr>
                <a:buSzPts val="1100"/>
              </a:pPr>
              <a:r>
                <a:rPr lang="ru-RU" sz="1500">
                  <a:solidFill>
                    <a:schemeClr val="dk1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Montserrat"/>
                </a:rPr>
                <a:t>Не все недропользователи имеют обязательства в контрактах по 1%</a:t>
              </a:r>
              <a:endParaRPr sz="1500">
                <a:latin typeface="Tahoma" pitchFamily="34" charset="0"/>
                <a:ea typeface="Tahoma" pitchFamily="34" charset="0"/>
                <a:cs typeface="Tahoma" pitchFamily="34" charset="0"/>
                <a:sym typeface="Montserrat"/>
              </a:endParaRPr>
            </a:p>
          </p:txBody>
        </p:sp>
        <p:sp>
          <p:nvSpPr>
            <p:cNvPr id="627" name="Google Shape;627;g1b0b4827d83_0_54"/>
            <p:cNvSpPr txBox="1"/>
            <p:nvPr/>
          </p:nvSpPr>
          <p:spPr>
            <a:xfrm>
              <a:off x="450000" y="4321800"/>
              <a:ext cx="6151500" cy="3838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r>
                <a:rPr lang="ru-RU" sz="1600">
                  <a:solidFill>
                    <a:srgbClr val="063C46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Montserrat SemiBold"/>
                </a:rPr>
                <a:t>Отсутствие обязательств в контрактах</a:t>
              </a:r>
              <a:endParaRPr sz="1600">
                <a:solidFill>
                  <a:srgbClr val="063C46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Montserrat SemiBold"/>
              </a:endParaRPr>
            </a:p>
          </p:txBody>
        </p:sp>
        <p:cxnSp>
          <p:nvCxnSpPr>
            <p:cNvPr id="628" name="Google Shape;628;g1b0b4827d83_0_54"/>
            <p:cNvCxnSpPr/>
            <p:nvPr/>
          </p:nvCxnSpPr>
          <p:spPr>
            <a:xfrm>
              <a:off x="449988" y="4799561"/>
              <a:ext cx="4027200" cy="0"/>
            </a:xfrm>
            <a:prstGeom prst="straightConnector1">
              <a:avLst/>
            </a:prstGeom>
            <a:noFill/>
            <a:ln w="9525" cap="flat" cmpd="sng">
              <a:solidFill>
                <a:srgbClr val="BC3C1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9" name="Google Shape;629;g1b0b4827d83_0_54"/>
            <p:cNvCxnSpPr/>
            <p:nvPr/>
          </p:nvCxnSpPr>
          <p:spPr>
            <a:xfrm>
              <a:off x="449988" y="4799561"/>
              <a:ext cx="830100" cy="0"/>
            </a:xfrm>
            <a:prstGeom prst="straightConnector1">
              <a:avLst/>
            </a:prstGeom>
            <a:noFill/>
            <a:ln w="38100" cap="flat" cmpd="sng">
              <a:solidFill>
                <a:srgbClr val="BC3C1C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630" name="Google Shape;630;g1b0b4827d83_0_54"/>
          <p:cNvGrpSpPr/>
          <p:nvPr/>
        </p:nvGrpSpPr>
        <p:grpSpPr>
          <a:xfrm>
            <a:off x="362863" y="4091780"/>
            <a:ext cx="5398508" cy="2617329"/>
            <a:chOff x="449988" y="6379200"/>
            <a:chExt cx="6694712" cy="4080490"/>
          </a:xfrm>
        </p:grpSpPr>
        <p:sp>
          <p:nvSpPr>
            <p:cNvPr id="631" name="Google Shape;631;g1b0b4827d83_0_54"/>
            <p:cNvSpPr txBox="1"/>
            <p:nvPr/>
          </p:nvSpPr>
          <p:spPr>
            <a:xfrm>
              <a:off x="1200800" y="7490728"/>
              <a:ext cx="5943900" cy="29689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>
                <a:lnSpc>
                  <a:spcPct val="115000"/>
                </a:lnSpc>
              </a:pPr>
              <a:r>
                <a:rPr lang="ru-RU" sz="1500" dirty="0">
                  <a:latin typeface="Tahoma" pitchFamily="34" charset="0"/>
                  <a:ea typeface="Tahoma" pitchFamily="34" charset="0"/>
                  <a:cs typeface="Tahoma" pitchFamily="34" charset="0"/>
                  <a:sym typeface="Montserrat"/>
                </a:rPr>
                <a:t>В</a:t>
              </a:r>
              <a:r>
                <a:rPr lang="ru-RU" sz="1500" dirty="0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Montserrat"/>
                </a:rPr>
                <a:t> первую очередь,  для потребности в исследованиях самой компании</a:t>
              </a:r>
              <a:r>
                <a:rPr lang="ru-RU" sz="1500" dirty="0">
                  <a:latin typeface="Tahoma" pitchFamily="34" charset="0"/>
                  <a:ea typeface="Tahoma" pitchFamily="34" charset="0"/>
                  <a:cs typeface="Tahoma" pitchFamily="34" charset="0"/>
                  <a:sym typeface="Montserrat"/>
                </a:rPr>
                <a:t>;</a:t>
              </a:r>
              <a:endParaRPr sz="15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Montserrat"/>
              </a:endParaRPr>
            </a:p>
            <a:p>
              <a:pPr>
                <a:lnSpc>
                  <a:spcPct val="115000"/>
                </a:lnSpc>
                <a:spcBef>
                  <a:spcPts val="1476"/>
                </a:spcBef>
              </a:pPr>
              <a:r>
                <a:rPr lang="ru-RU" sz="1500" dirty="0">
                  <a:latin typeface="Tahoma" pitchFamily="34" charset="0"/>
                  <a:ea typeface="Tahoma" pitchFamily="34" charset="0"/>
                  <a:cs typeface="Tahoma" pitchFamily="34" charset="0"/>
                  <a:sym typeface="Montserrat"/>
                </a:rPr>
                <a:t>Д</a:t>
              </a:r>
              <a:r>
                <a:rPr lang="ru-RU" sz="1500" dirty="0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Montserrat"/>
                </a:rPr>
                <a:t>ля изучения проблем региона</a:t>
              </a:r>
              <a:r>
                <a:rPr lang="ru-RU" sz="1500" dirty="0">
                  <a:latin typeface="Tahoma" pitchFamily="34" charset="0"/>
                  <a:ea typeface="Tahoma" pitchFamily="34" charset="0"/>
                  <a:cs typeface="Tahoma" pitchFamily="34" charset="0"/>
                  <a:sym typeface="Montserrat"/>
                </a:rPr>
                <a:t>;</a:t>
              </a:r>
              <a:endParaRPr sz="1500" dirty="0">
                <a:latin typeface="Tahoma" pitchFamily="34" charset="0"/>
                <a:ea typeface="Tahoma" pitchFamily="34" charset="0"/>
                <a:cs typeface="Tahoma" pitchFamily="34" charset="0"/>
                <a:sym typeface="Montserrat"/>
              </a:endParaRPr>
            </a:p>
            <a:p>
              <a:pPr>
                <a:lnSpc>
                  <a:spcPct val="115000"/>
                </a:lnSpc>
                <a:spcBef>
                  <a:spcPts val="1476"/>
                </a:spcBef>
                <a:spcAft>
                  <a:spcPts val="1476"/>
                </a:spcAft>
              </a:pPr>
              <a:r>
                <a:rPr lang="ru-RU" sz="1500" dirty="0">
                  <a:latin typeface="Tahoma" pitchFamily="34" charset="0"/>
                  <a:ea typeface="Tahoma" pitchFamily="34" charset="0"/>
                  <a:cs typeface="Tahoma" pitchFamily="34" charset="0"/>
                  <a:sym typeface="Montserrat"/>
                </a:rPr>
                <a:t>Д</a:t>
              </a:r>
              <a:r>
                <a:rPr lang="ru-RU" sz="1500" dirty="0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Montserrat"/>
                </a:rPr>
                <a:t>ля перспективных разработок на национальном уровне  </a:t>
              </a:r>
              <a:endParaRPr sz="1500" dirty="0">
                <a:latin typeface="Tahoma" pitchFamily="34" charset="0"/>
                <a:ea typeface="Tahoma" pitchFamily="34" charset="0"/>
                <a:cs typeface="Tahoma" pitchFamily="34" charset="0"/>
                <a:sym typeface="Montserrat"/>
              </a:endParaRPr>
            </a:p>
          </p:txBody>
        </p:sp>
        <p:sp>
          <p:nvSpPr>
            <p:cNvPr id="632" name="Google Shape;632;g1b0b4827d83_0_54"/>
            <p:cNvSpPr txBox="1"/>
            <p:nvPr/>
          </p:nvSpPr>
          <p:spPr>
            <a:xfrm>
              <a:off x="450000" y="6980874"/>
              <a:ext cx="5163300" cy="4138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>
                <a:lnSpc>
                  <a:spcPct val="115000"/>
                </a:lnSpc>
              </a:pPr>
              <a:r>
                <a:rPr lang="ru-RU" sz="1500">
                  <a:solidFill>
                    <a:schemeClr val="dk1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Montserrat"/>
                </a:rPr>
                <a:t>Желание направлять средства по 1%: </a:t>
              </a:r>
              <a:endParaRPr sz="1500">
                <a:latin typeface="Tahoma" pitchFamily="34" charset="0"/>
                <a:ea typeface="Tahoma" pitchFamily="34" charset="0"/>
                <a:cs typeface="Tahoma" pitchFamily="34" charset="0"/>
                <a:sym typeface="Montserrat"/>
              </a:endParaRPr>
            </a:p>
          </p:txBody>
        </p:sp>
        <p:sp>
          <p:nvSpPr>
            <p:cNvPr id="633" name="Google Shape;633;g1b0b4827d83_0_54"/>
            <p:cNvSpPr txBox="1"/>
            <p:nvPr/>
          </p:nvSpPr>
          <p:spPr>
            <a:xfrm>
              <a:off x="450000" y="6379200"/>
              <a:ext cx="6151501" cy="3838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r>
                <a:rPr lang="ru-RU" sz="1600">
                  <a:solidFill>
                    <a:srgbClr val="063C46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Montserrat SemiBold"/>
                </a:rPr>
                <a:t>Отсутствие желания исследования</a:t>
              </a:r>
              <a:endParaRPr sz="1600">
                <a:solidFill>
                  <a:srgbClr val="063C46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Montserrat SemiBold"/>
              </a:endParaRPr>
            </a:p>
          </p:txBody>
        </p:sp>
        <p:cxnSp>
          <p:nvCxnSpPr>
            <p:cNvPr id="634" name="Google Shape;634;g1b0b4827d83_0_54"/>
            <p:cNvCxnSpPr/>
            <p:nvPr/>
          </p:nvCxnSpPr>
          <p:spPr>
            <a:xfrm>
              <a:off x="449988" y="6856961"/>
              <a:ext cx="4027200" cy="0"/>
            </a:xfrm>
            <a:prstGeom prst="straightConnector1">
              <a:avLst/>
            </a:prstGeom>
            <a:noFill/>
            <a:ln w="9525" cap="flat" cmpd="sng">
              <a:solidFill>
                <a:srgbClr val="BC3C1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5" name="Google Shape;635;g1b0b4827d83_0_54"/>
            <p:cNvCxnSpPr/>
            <p:nvPr/>
          </p:nvCxnSpPr>
          <p:spPr>
            <a:xfrm>
              <a:off x="449988" y="6856961"/>
              <a:ext cx="830100" cy="0"/>
            </a:xfrm>
            <a:prstGeom prst="straightConnector1">
              <a:avLst/>
            </a:prstGeom>
            <a:noFill/>
            <a:ln w="38100" cap="flat" cmpd="sng">
              <a:solidFill>
                <a:srgbClr val="BC3C1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636" name="Google Shape;636;g1b0b4827d83_0_54"/>
            <p:cNvSpPr/>
            <p:nvPr/>
          </p:nvSpPr>
          <p:spPr>
            <a:xfrm rot="10800000">
              <a:off x="757250" y="7157350"/>
              <a:ext cx="611100" cy="611100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19050" cap="flat" cmpd="sng">
              <a:solidFill>
                <a:srgbClr val="BC3C1C"/>
              </a:solidFill>
              <a:prstDash val="solid"/>
              <a:round/>
              <a:headEnd type="oval" w="sm" len="sm"/>
              <a:tailEnd type="oval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37" name="Google Shape;637;g1b0b4827d83_0_54"/>
            <p:cNvSpPr/>
            <p:nvPr/>
          </p:nvSpPr>
          <p:spPr>
            <a:xfrm rot="10800000">
              <a:off x="757250" y="7995550"/>
              <a:ext cx="611100" cy="611100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19050" cap="flat" cmpd="sng">
              <a:solidFill>
                <a:srgbClr val="BC3C1C"/>
              </a:solidFill>
              <a:prstDash val="solid"/>
              <a:round/>
              <a:headEnd type="oval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38" name="Google Shape;638;g1b0b4827d83_0_54"/>
            <p:cNvSpPr/>
            <p:nvPr/>
          </p:nvSpPr>
          <p:spPr>
            <a:xfrm rot="10800000">
              <a:off x="757250" y="8788012"/>
              <a:ext cx="611100" cy="611100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19050" cap="flat" cmpd="sng">
              <a:solidFill>
                <a:srgbClr val="BC3C1C"/>
              </a:solidFill>
              <a:prstDash val="solid"/>
              <a:round/>
              <a:headEnd type="oval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cxnSp>
          <p:nvCxnSpPr>
            <p:cNvPr id="639" name="Google Shape;639;g1b0b4827d83_0_54"/>
            <p:cNvCxnSpPr>
              <a:stCxn id="638" idx="2"/>
              <a:endCxn id="636" idx="2"/>
            </p:cNvCxnSpPr>
            <p:nvPr/>
          </p:nvCxnSpPr>
          <p:spPr>
            <a:xfrm rot="10800000">
              <a:off x="757250" y="7462762"/>
              <a:ext cx="0" cy="1630800"/>
            </a:xfrm>
            <a:prstGeom prst="straightConnector1">
              <a:avLst/>
            </a:prstGeom>
            <a:noFill/>
            <a:ln w="19050" cap="flat" cmpd="sng">
              <a:solidFill>
                <a:srgbClr val="BC3C1C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640" name="Google Shape;640;g1b0b4827d83_0_54"/>
          <p:cNvGrpSpPr/>
          <p:nvPr/>
        </p:nvGrpSpPr>
        <p:grpSpPr>
          <a:xfrm>
            <a:off x="5889415" y="1305815"/>
            <a:ext cx="5940237" cy="996847"/>
            <a:chOff x="7989288" y="2264400"/>
            <a:chExt cx="7366513" cy="1554112"/>
          </a:xfrm>
        </p:grpSpPr>
        <p:sp>
          <p:nvSpPr>
            <p:cNvPr id="641" name="Google Shape;641;g1b0b4827d83_0_54"/>
            <p:cNvSpPr txBox="1"/>
            <p:nvPr/>
          </p:nvSpPr>
          <p:spPr>
            <a:xfrm>
              <a:off x="7989300" y="2850850"/>
              <a:ext cx="7366501" cy="9676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>
                <a:lnSpc>
                  <a:spcPct val="115000"/>
                </a:lnSpc>
                <a:spcAft>
                  <a:spcPts val="738"/>
                </a:spcAft>
                <a:buClr>
                  <a:schemeClr val="dk1"/>
                </a:buClr>
                <a:buSzPts val="1100"/>
              </a:pPr>
              <a:r>
                <a:rPr lang="ru-RU" sz="1500">
                  <a:solidFill>
                    <a:schemeClr val="dk1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Montserrat"/>
                </a:rPr>
                <a:t>Для компаний ФНБ Самрук Казына консолидация средств в Центре научно-технических инициатив</a:t>
              </a:r>
              <a:endParaRPr sz="1500">
                <a:latin typeface="Tahoma" pitchFamily="34" charset="0"/>
                <a:ea typeface="Tahoma" pitchFamily="34" charset="0"/>
                <a:cs typeface="Tahoma" pitchFamily="34" charset="0"/>
                <a:sym typeface="Montserrat"/>
              </a:endParaRPr>
            </a:p>
          </p:txBody>
        </p:sp>
        <p:sp>
          <p:nvSpPr>
            <p:cNvPr id="642" name="Google Shape;642;g1b0b4827d83_0_54"/>
            <p:cNvSpPr txBox="1"/>
            <p:nvPr/>
          </p:nvSpPr>
          <p:spPr>
            <a:xfrm>
              <a:off x="7989300" y="2264400"/>
              <a:ext cx="6680699" cy="3838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r>
                <a:rPr lang="ru-RU" sz="1600">
                  <a:solidFill>
                    <a:srgbClr val="063C46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Montserrat SemiBold"/>
                </a:rPr>
                <a:t>Консолидация средств </a:t>
              </a:r>
              <a:endParaRPr sz="1600">
                <a:solidFill>
                  <a:srgbClr val="063C46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Montserrat SemiBold"/>
              </a:endParaRPr>
            </a:p>
          </p:txBody>
        </p:sp>
        <p:cxnSp>
          <p:nvCxnSpPr>
            <p:cNvPr id="643" name="Google Shape;643;g1b0b4827d83_0_54"/>
            <p:cNvCxnSpPr/>
            <p:nvPr/>
          </p:nvCxnSpPr>
          <p:spPr>
            <a:xfrm>
              <a:off x="7989288" y="2726976"/>
              <a:ext cx="4027200" cy="0"/>
            </a:xfrm>
            <a:prstGeom prst="straightConnector1">
              <a:avLst/>
            </a:prstGeom>
            <a:noFill/>
            <a:ln w="9525" cap="flat" cmpd="sng">
              <a:solidFill>
                <a:srgbClr val="00B3C7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4" name="Google Shape;644;g1b0b4827d83_0_54"/>
            <p:cNvCxnSpPr/>
            <p:nvPr/>
          </p:nvCxnSpPr>
          <p:spPr>
            <a:xfrm>
              <a:off x="7989288" y="2726976"/>
              <a:ext cx="830100" cy="0"/>
            </a:xfrm>
            <a:prstGeom prst="straightConnector1">
              <a:avLst/>
            </a:prstGeom>
            <a:noFill/>
            <a:ln w="38100" cap="flat" cmpd="sng">
              <a:solidFill>
                <a:srgbClr val="00B3C7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645" name="Google Shape;645;g1b0b4827d83_0_54"/>
          <p:cNvGrpSpPr/>
          <p:nvPr/>
        </p:nvGrpSpPr>
        <p:grpSpPr>
          <a:xfrm>
            <a:off x="5889415" y="2259044"/>
            <a:ext cx="5940237" cy="1202119"/>
            <a:chOff x="7989288" y="3864600"/>
            <a:chExt cx="7366513" cy="1874137"/>
          </a:xfrm>
        </p:grpSpPr>
        <p:sp>
          <p:nvSpPr>
            <p:cNvPr id="646" name="Google Shape;646;g1b0b4827d83_0_54"/>
            <p:cNvSpPr txBox="1"/>
            <p:nvPr/>
          </p:nvSpPr>
          <p:spPr>
            <a:xfrm>
              <a:off x="7989300" y="4771075"/>
              <a:ext cx="7366501" cy="9676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>
                <a:lnSpc>
                  <a:spcPct val="115000"/>
                </a:lnSpc>
                <a:spcAft>
                  <a:spcPts val="738"/>
                </a:spcAft>
              </a:pPr>
              <a:r>
                <a:rPr lang="ru-RU" sz="1500">
                  <a:solidFill>
                    <a:schemeClr val="dk1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Montserrat"/>
                </a:rPr>
                <a:t>Для других недропользователей консолидация на уровне контрольных счетов наличности отраслевого госоргана</a:t>
              </a:r>
              <a:endParaRPr sz="1500">
                <a:latin typeface="Tahoma" pitchFamily="34" charset="0"/>
                <a:ea typeface="Tahoma" pitchFamily="34" charset="0"/>
                <a:cs typeface="Tahoma" pitchFamily="34" charset="0"/>
                <a:sym typeface="Montserrat"/>
              </a:endParaRPr>
            </a:p>
          </p:txBody>
        </p:sp>
        <p:sp>
          <p:nvSpPr>
            <p:cNvPr id="647" name="Google Shape;647;g1b0b4827d83_0_54"/>
            <p:cNvSpPr txBox="1"/>
            <p:nvPr/>
          </p:nvSpPr>
          <p:spPr>
            <a:xfrm>
              <a:off x="7989300" y="3864600"/>
              <a:ext cx="6680699" cy="7677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r>
                <a:rPr lang="ru-RU" sz="1600" dirty="0">
                  <a:solidFill>
                    <a:srgbClr val="063C46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Montserrat SemiBold"/>
                </a:rPr>
                <a:t>Консолидация средств на контрольных счетах других </a:t>
              </a:r>
              <a:r>
                <a:rPr lang="ru-RU" sz="1600" dirty="0" err="1">
                  <a:solidFill>
                    <a:srgbClr val="063C46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Montserrat SemiBold"/>
                </a:rPr>
                <a:t>недропользователей</a:t>
              </a:r>
              <a:endParaRPr sz="1600" dirty="0">
                <a:solidFill>
                  <a:srgbClr val="063C46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Montserrat SemiBold"/>
              </a:endParaRPr>
            </a:p>
          </p:txBody>
        </p:sp>
        <p:cxnSp>
          <p:nvCxnSpPr>
            <p:cNvPr id="648" name="Google Shape;648;g1b0b4827d83_0_54"/>
            <p:cNvCxnSpPr/>
            <p:nvPr/>
          </p:nvCxnSpPr>
          <p:spPr>
            <a:xfrm>
              <a:off x="7989288" y="4647207"/>
              <a:ext cx="4027200" cy="0"/>
            </a:xfrm>
            <a:prstGeom prst="straightConnector1">
              <a:avLst/>
            </a:prstGeom>
            <a:noFill/>
            <a:ln w="9525" cap="flat" cmpd="sng">
              <a:solidFill>
                <a:srgbClr val="00B3C7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9" name="Google Shape;649;g1b0b4827d83_0_54"/>
            <p:cNvCxnSpPr/>
            <p:nvPr/>
          </p:nvCxnSpPr>
          <p:spPr>
            <a:xfrm>
              <a:off x="7989288" y="4647207"/>
              <a:ext cx="830100" cy="0"/>
            </a:xfrm>
            <a:prstGeom prst="straightConnector1">
              <a:avLst/>
            </a:prstGeom>
            <a:noFill/>
            <a:ln w="38100" cap="flat" cmpd="sng">
              <a:solidFill>
                <a:srgbClr val="00B3C7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650" name="Google Shape;650;g1b0b4827d83_0_54"/>
          <p:cNvGrpSpPr/>
          <p:nvPr/>
        </p:nvGrpSpPr>
        <p:grpSpPr>
          <a:xfrm>
            <a:off x="5889415" y="3644610"/>
            <a:ext cx="5940237" cy="1242761"/>
            <a:chOff x="7989288" y="6501092"/>
            <a:chExt cx="7366513" cy="1937500"/>
          </a:xfrm>
        </p:grpSpPr>
        <p:sp>
          <p:nvSpPr>
            <p:cNvPr id="651" name="Google Shape;651;g1b0b4827d83_0_54"/>
            <p:cNvSpPr txBox="1"/>
            <p:nvPr/>
          </p:nvSpPr>
          <p:spPr>
            <a:xfrm>
              <a:off x="7989300" y="7057074"/>
              <a:ext cx="7366501" cy="13815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>
                <a:lnSpc>
                  <a:spcPct val="115000"/>
                </a:lnSpc>
                <a:spcAft>
                  <a:spcPts val="738"/>
                </a:spcAft>
              </a:pPr>
              <a:r>
                <a:rPr lang="ru-RU" sz="1500">
                  <a:solidFill>
                    <a:schemeClr val="dk1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Montserrat"/>
                </a:rPr>
                <a:t>Поэтапный добровольный сбор/перечисления от недропользователей, которые не имеют обязательств в контрактах по 1%</a:t>
              </a:r>
              <a:endParaRPr sz="1500">
                <a:latin typeface="Tahoma" pitchFamily="34" charset="0"/>
                <a:ea typeface="Tahoma" pitchFamily="34" charset="0"/>
                <a:cs typeface="Tahoma" pitchFamily="34" charset="0"/>
                <a:sym typeface="Montserrat"/>
              </a:endParaRPr>
            </a:p>
          </p:txBody>
        </p:sp>
        <p:sp>
          <p:nvSpPr>
            <p:cNvPr id="652" name="Google Shape;652;g1b0b4827d83_0_54"/>
            <p:cNvSpPr txBox="1"/>
            <p:nvPr/>
          </p:nvSpPr>
          <p:spPr>
            <a:xfrm>
              <a:off x="7989300" y="6501092"/>
              <a:ext cx="6680699" cy="3838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r>
                <a:rPr lang="ru-RU" sz="1600">
                  <a:solidFill>
                    <a:srgbClr val="063C46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Montserrat SemiBold"/>
                </a:rPr>
                <a:t>Поэтапный добровольный 1%</a:t>
              </a:r>
              <a:endParaRPr sz="1600">
                <a:solidFill>
                  <a:srgbClr val="063C46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Montserrat SemiBold"/>
              </a:endParaRPr>
            </a:p>
          </p:txBody>
        </p:sp>
        <p:cxnSp>
          <p:nvCxnSpPr>
            <p:cNvPr id="653" name="Google Shape;653;g1b0b4827d83_0_54"/>
            <p:cNvCxnSpPr/>
            <p:nvPr/>
          </p:nvCxnSpPr>
          <p:spPr>
            <a:xfrm>
              <a:off x="7989288" y="6933207"/>
              <a:ext cx="4027200" cy="0"/>
            </a:xfrm>
            <a:prstGeom prst="straightConnector1">
              <a:avLst/>
            </a:prstGeom>
            <a:noFill/>
            <a:ln w="9525" cap="flat" cmpd="sng">
              <a:solidFill>
                <a:srgbClr val="00B3C7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4" name="Google Shape;654;g1b0b4827d83_0_54"/>
            <p:cNvCxnSpPr/>
            <p:nvPr/>
          </p:nvCxnSpPr>
          <p:spPr>
            <a:xfrm>
              <a:off x="7989288" y="6933207"/>
              <a:ext cx="830100" cy="0"/>
            </a:xfrm>
            <a:prstGeom prst="straightConnector1">
              <a:avLst/>
            </a:prstGeom>
            <a:noFill/>
            <a:ln w="38100" cap="flat" cmpd="sng">
              <a:solidFill>
                <a:srgbClr val="00B3C7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656" name="Google Shape;656;g1b0b4827d83_0_54"/>
          <p:cNvGrpSpPr/>
          <p:nvPr/>
        </p:nvGrpSpPr>
        <p:grpSpPr>
          <a:xfrm>
            <a:off x="5879890" y="4776786"/>
            <a:ext cx="5940236" cy="2214976"/>
            <a:chOff x="7303488" y="7491692"/>
            <a:chExt cx="7366512" cy="3453209"/>
          </a:xfrm>
        </p:grpSpPr>
        <p:sp>
          <p:nvSpPr>
            <p:cNvPr id="657" name="Google Shape;657;g1b0b4827d83_0_54"/>
            <p:cNvSpPr txBox="1"/>
            <p:nvPr/>
          </p:nvSpPr>
          <p:spPr>
            <a:xfrm>
              <a:off x="7989300" y="8803650"/>
              <a:ext cx="6680700" cy="21412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>
                <a:lnSpc>
                  <a:spcPct val="115000"/>
                </a:lnSpc>
              </a:pPr>
              <a:r>
                <a:rPr lang="ru-RU" sz="1500" dirty="0">
                  <a:latin typeface="Tahoma" pitchFamily="34" charset="0"/>
                  <a:ea typeface="Tahoma" pitchFamily="34" charset="0"/>
                  <a:cs typeface="Tahoma" pitchFamily="34" charset="0"/>
                  <a:sym typeface="Montserrat"/>
                </a:rPr>
                <a:t>Для самой компании;</a:t>
              </a:r>
              <a:endParaRPr sz="1500" dirty="0">
                <a:latin typeface="Tahoma" pitchFamily="34" charset="0"/>
                <a:ea typeface="Tahoma" pitchFamily="34" charset="0"/>
                <a:cs typeface="Tahoma" pitchFamily="34" charset="0"/>
                <a:sym typeface="Montserrat"/>
              </a:endParaRPr>
            </a:p>
            <a:p>
              <a:pPr>
                <a:lnSpc>
                  <a:spcPct val="115000"/>
                </a:lnSpc>
                <a:spcBef>
                  <a:spcPts val="1476"/>
                </a:spcBef>
              </a:pPr>
              <a:r>
                <a:rPr lang="ru-RU" sz="1500" dirty="0">
                  <a:latin typeface="Tahoma" pitchFamily="34" charset="0"/>
                  <a:ea typeface="Tahoma" pitchFamily="34" charset="0"/>
                  <a:cs typeface="Tahoma" pitchFamily="34" charset="0"/>
                  <a:sym typeface="Montserrat"/>
                </a:rPr>
                <a:t>Для изучения проблем региона;</a:t>
              </a:r>
              <a:endParaRPr sz="1500" dirty="0">
                <a:latin typeface="Tahoma" pitchFamily="34" charset="0"/>
                <a:ea typeface="Tahoma" pitchFamily="34" charset="0"/>
                <a:cs typeface="Tahoma" pitchFamily="34" charset="0"/>
                <a:sym typeface="Montserrat"/>
              </a:endParaRPr>
            </a:p>
            <a:p>
              <a:pPr>
                <a:lnSpc>
                  <a:spcPct val="115000"/>
                </a:lnSpc>
                <a:spcBef>
                  <a:spcPts val="1476"/>
                </a:spcBef>
                <a:spcAft>
                  <a:spcPts val="1476"/>
                </a:spcAft>
              </a:pPr>
              <a:r>
                <a:rPr lang="ru-RU" sz="1500" dirty="0">
                  <a:latin typeface="Tahoma" pitchFamily="34" charset="0"/>
                  <a:ea typeface="Tahoma" pitchFamily="34" charset="0"/>
                  <a:cs typeface="Tahoma" pitchFamily="34" charset="0"/>
                  <a:sym typeface="Montserrat"/>
                </a:rPr>
                <a:t>Для перспективных разработок на нац. уровне  </a:t>
              </a:r>
              <a:endParaRPr sz="1500" dirty="0">
                <a:latin typeface="Tahoma" pitchFamily="34" charset="0"/>
                <a:ea typeface="Tahoma" pitchFamily="34" charset="0"/>
                <a:cs typeface="Tahoma" pitchFamily="34" charset="0"/>
                <a:sym typeface="Montserrat"/>
              </a:endParaRPr>
            </a:p>
          </p:txBody>
        </p:sp>
        <p:sp>
          <p:nvSpPr>
            <p:cNvPr id="658" name="Google Shape;658;g1b0b4827d83_0_54"/>
            <p:cNvSpPr txBox="1"/>
            <p:nvPr/>
          </p:nvSpPr>
          <p:spPr>
            <a:xfrm>
              <a:off x="7303500" y="8047676"/>
              <a:ext cx="7366500" cy="9676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>
                <a:lnSpc>
                  <a:spcPct val="115000"/>
                </a:lnSpc>
                <a:spcAft>
                  <a:spcPts val="738"/>
                </a:spcAft>
              </a:pPr>
              <a:r>
                <a:rPr lang="ru-RU" sz="1500" dirty="0">
                  <a:solidFill>
                    <a:schemeClr val="dk1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Montserrat"/>
                </a:rPr>
                <a:t>Закрепление в НПА приоритетности финансирования научных проектов:</a:t>
              </a:r>
              <a:endParaRPr sz="1500" dirty="0">
                <a:latin typeface="Tahoma" pitchFamily="34" charset="0"/>
                <a:ea typeface="Tahoma" pitchFamily="34" charset="0"/>
                <a:cs typeface="Tahoma" pitchFamily="34" charset="0"/>
                <a:sym typeface="Montserrat"/>
              </a:endParaRPr>
            </a:p>
          </p:txBody>
        </p:sp>
        <p:sp>
          <p:nvSpPr>
            <p:cNvPr id="659" name="Google Shape;659;g1b0b4827d83_0_54"/>
            <p:cNvSpPr txBox="1"/>
            <p:nvPr/>
          </p:nvSpPr>
          <p:spPr>
            <a:xfrm>
              <a:off x="7303500" y="7491692"/>
              <a:ext cx="6680700" cy="3838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r>
                <a:rPr lang="ru-RU" sz="1600">
                  <a:solidFill>
                    <a:srgbClr val="063C46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Montserrat SemiBold"/>
                </a:rPr>
                <a:t>Приоритетность финансирования </a:t>
              </a:r>
              <a:endParaRPr sz="1600">
                <a:solidFill>
                  <a:srgbClr val="063C46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Montserrat SemiBold"/>
              </a:endParaRPr>
            </a:p>
          </p:txBody>
        </p:sp>
        <p:cxnSp>
          <p:nvCxnSpPr>
            <p:cNvPr id="660" name="Google Shape;660;g1b0b4827d83_0_54"/>
            <p:cNvCxnSpPr/>
            <p:nvPr/>
          </p:nvCxnSpPr>
          <p:spPr>
            <a:xfrm>
              <a:off x="7303488" y="7923807"/>
              <a:ext cx="4027200" cy="0"/>
            </a:xfrm>
            <a:prstGeom prst="straightConnector1">
              <a:avLst/>
            </a:prstGeom>
            <a:noFill/>
            <a:ln w="9525" cap="flat" cmpd="sng">
              <a:solidFill>
                <a:srgbClr val="00B3C7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61" name="Google Shape;661;g1b0b4827d83_0_54"/>
            <p:cNvCxnSpPr/>
            <p:nvPr/>
          </p:nvCxnSpPr>
          <p:spPr>
            <a:xfrm>
              <a:off x="7303488" y="7923807"/>
              <a:ext cx="830100" cy="0"/>
            </a:xfrm>
            <a:prstGeom prst="straightConnector1">
              <a:avLst/>
            </a:prstGeom>
            <a:noFill/>
            <a:ln w="38100" cap="flat" cmpd="sng">
              <a:solidFill>
                <a:srgbClr val="00B3C7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662" name="Google Shape;662;g1b0b4827d83_0_54"/>
            <p:cNvSpPr/>
            <p:nvPr/>
          </p:nvSpPr>
          <p:spPr>
            <a:xfrm rot="10800000">
              <a:off x="7588238" y="8528498"/>
              <a:ext cx="611100" cy="611100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19050" cap="flat" cmpd="sng">
              <a:solidFill>
                <a:srgbClr val="00B3C7"/>
              </a:solidFill>
              <a:prstDash val="solid"/>
              <a:round/>
              <a:headEnd type="oval" w="sm" len="sm"/>
              <a:tailEnd type="oval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63" name="Google Shape;663;g1b0b4827d83_0_54"/>
            <p:cNvSpPr/>
            <p:nvPr/>
          </p:nvSpPr>
          <p:spPr>
            <a:xfrm rot="10800000">
              <a:off x="7588238" y="9061899"/>
              <a:ext cx="611100" cy="611100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19050" cap="flat" cmpd="sng">
              <a:solidFill>
                <a:srgbClr val="00B3C7"/>
              </a:solidFill>
              <a:prstDash val="solid"/>
              <a:round/>
              <a:headEnd type="oval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64" name="Google Shape;664;g1b0b4827d83_0_54"/>
            <p:cNvSpPr/>
            <p:nvPr/>
          </p:nvSpPr>
          <p:spPr>
            <a:xfrm rot="10800000">
              <a:off x="7588238" y="9701961"/>
              <a:ext cx="611100" cy="611100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19050" cap="flat" cmpd="sng">
              <a:solidFill>
                <a:srgbClr val="00B3C7"/>
              </a:solidFill>
              <a:prstDash val="solid"/>
              <a:round/>
              <a:headEnd type="oval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cxnSp>
          <p:nvCxnSpPr>
            <p:cNvPr id="665" name="Google Shape;665;g1b0b4827d83_0_54"/>
            <p:cNvCxnSpPr/>
            <p:nvPr/>
          </p:nvCxnSpPr>
          <p:spPr>
            <a:xfrm rot="10800000">
              <a:off x="7588238" y="8833910"/>
              <a:ext cx="0" cy="1173600"/>
            </a:xfrm>
            <a:prstGeom prst="straightConnector1">
              <a:avLst/>
            </a:prstGeom>
            <a:noFill/>
            <a:ln w="19050" cap="flat" cmpd="sng">
              <a:solidFill>
                <a:srgbClr val="00B3C7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xmlns="" id="{4814B83E-CA79-48B9-9275-C2A4C96179CD}"/>
              </a:ext>
            </a:extLst>
          </p:cNvPr>
          <p:cNvSpPr/>
          <p:nvPr/>
        </p:nvSpPr>
        <p:spPr>
          <a:xfrm>
            <a:off x="0" y="-3974"/>
            <a:ext cx="1764738" cy="16475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lvl="0" algn="ctr">
              <a:lnSpc>
                <a:spcPct val="85000"/>
              </a:lnSpc>
              <a:buClr>
                <a:srgbClr val="FFFFFF"/>
              </a:buClr>
              <a:buSzPts val="2000"/>
              <a:defRPr/>
            </a:pPr>
            <a:r>
              <a:rPr lang="kk-KZ" altLang="ko-KR" sz="10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ЗАДАЧИ</a:t>
            </a:r>
            <a:endParaRPr lang="ru-RU" sz="11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  <a:sym typeface="Tahoma"/>
            </a:endParaRPr>
          </a:p>
        </p:txBody>
      </p:sp>
      <p:sp>
        <p:nvSpPr>
          <p:cNvPr id="53" name="Google Shape;436;g1b0b4827d83_0_44"/>
          <p:cNvSpPr txBox="1">
            <a:spLocks noGrp="1"/>
          </p:cNvSpPr>
          <p:nvPr>
            <p:ph type="sldNum" idx="4294967295"/>
          </p:nvPr>
        </p:nvSpPr>
        <p:spPr>
          <a:xfrm>
            <a:off x="11804846" y="6391275"/>
            <a:ext cx="644753" cy="466877"/>
          </a:xfrm>
          <a:prstGeom prst="rect">
            <a:avLst/>
          </a:prstGeom>
          <a:noFill/>
        </p:spPr>
        <p:txBody>
          <a:bodyPr spcFirstLastPara="1" wrap="square" lIns="0" tIns="0" rIns="358668" bIns="13284" anchor="ctr" anchorCtr="0">
            <a:noAutofit/>
          </a:bodyPr>
          <a:lstStyle/>
          <a:p>
            <a:pPr algn="ctr"/>
            <a:r>
              <a:rPr lang="ru-RU" sz="1600" dirty="0" smtClean="0">
                <a:solidFill>
                  <a:srgbClr val="063C46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Montserrat"/>
              </a:rPr>
              <a:t>12</a:t>
            </a:r>
            <a:endParaRPr sz="1600" dirty="0">
              <a:solidFill>
                <a:srgbClr val="063C46"/>
              </a:solidFill>
              <a:latin typeface="Tahoma" pitchFamily="34" charset="0"/>
              <a:ea typeface="Tahoma" pitchFamily="34" charset="0"/>
              <a:cs typeface="Tahoma" pitchFamily="34" charset="0"/>
              <a:sym typeface="Montserrat"/>
            </a:endParaRPr>
          </a:p>
        </p:txBody>
      </p:sp>
      <p:pic>
        <p:nvPicPr>
          <p:cNvPr id="54" name="Рисунок 53">
            <a:extLst>
              <a:ext uri="{FF2B5EF4-FFF2-40B4-BE49-F238E27FC236}">
                <a16:creationId xmlns="" xmlns:a16="http://schemas.microsoft.com/office/drawing/2014/main" id="{BB0BE56D-3EDA-4D89-B758-F65698C88A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0107" y="141206"/>
            <a:ext cx="1764739" cy="526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31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extBox 134">
            <a:extLst>
              <a:ext uri="{FF2B5EF4-FFF2-40B4-BE49-F238E27FC236}">
                <a16:creationId xmlns:a16="http://schemas.microsoft.com/office/drawing/2014/main" xmlns="" id="{CC461A0F-9FCE-4CE8-BFFF-9483985299EF}"/>
              </a:ext>
            </a:extLst>
          </p:cNvPr>
          <p:cNvSpPr txBox="1"/>
          <p:nvPr/>
        </p:nvSpPr>
        <p:spPr>
          <a:xfrm>
            <a:off x="7220851" y="3593407"/>
            <a:ext cx="4267903" cy="338546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pPr algn="ctr"/>
            <a:r>
              <a:rPr lang="ru-RU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ВОЗРАСТ НАУЧНЫХ КАДРОВ, чел.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xmlns="" id="{BDC721EE-D267-4035-9D1D-958CC796D228}"/>
              </a:ext>
            </a:extLst>
          </p:cNvPr>
          <p:cNvSpPr txBox="1"/>
          <p:nvPr/>
        </p:nvSpPr>
        <p:spPr>
          <a:xfrm>
            <a:off x="186987" y="892842"/>
            <a:ext cx="5735007" cy="338546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pPr algn="ctr"/>
            <a:r>
              <a:rPr lang="ru-RU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ЧИСЛЕННОСТЬ НАУЧНЫХ КАДРОВ, чел.</a:t>
            </a: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xmlns="" id="{34110CCA-87E1-4739-82B6-4EF4029B6BF9}"/>
              </a:ext>
            </a:extLst>
          </p:cNvPr>
          <p:cNvCxnSpPr/>
          <p:nvPr/>
        </p:nvCxnSpPr>
        <p:spPr>
          <a:xfrm>
            <a:off x="6058115" y="994889"/>
            <a:ext cx="0" cy="2160000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xmlns="" id="{34110CCA-87E1-4739-82B6-4EF4029B6BF9}"/>
              </a:ext>
            </a:extLst>
          </p:cNvPr>
          <p:cNvCxnSpPr/>
          <p:nvPr/>
        </p:nvCxnSpPr>
        <p:spPr>
          <a:xfrm rot="5400000">
            <a:off x="9224077" y="752557"/>
            <a:ext cx="0" cy="5400000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xmlns="" id="{34110CCA-87E1-4739-82B6-4EF4029B6BF9}"/>
              </a:ext>
            </a:extLst>
          </p:cNvPr>
          <p:cNvCxnSpPr/>
          <p:nvPr/>
        </p:nvCxnSpPr>
        <p:spPr>
          <a:xfrm rot="5400000">
            <a:off x="2946937" y="752557"/>
            <a:ext cx="0" cy="5400000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xmlns="" id="{34110CCA-87E1-4739-82B6-4EF4029B6BF9}"/>
              </a:ext>
            </a:extLst>
          </p:cNvPr>
          <p:cNvCxnSpPr/>
          <p:nvPr/>
        </p:nvCxnSpPr>
        <p:spPr>
          <a:xfrm>
            <a:off x="6058115" y="4013061"/>
            <a:ext cx="0" cy="24882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8" name="Диаграмма 27">
            <a:extLst>
              <a:ext uri="{FF2B5EF4-FFF2-40B4-BE49-F238E27FC236}">
                <a16:creationId xmlns:a16="http://schemas.microsoft.com/office/drawing/2014/main" xmlns="" id="{025CCF90-BFB5-4097-B069-69E533729C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22258147"/>
              </p:ext>
            </p:extLst>
          </p:nvPr>
        </p:nvGraphicFramePr>
        <p:xfrm>
          <a:off x="6620373" y="4408239"/>
          <a:ext cx="5468858" cy="1865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1" name="Прямоугольник 30"/>
          <p:cNvSpPr/>
          <p:nvPr/>
        </p:nvSpPr>
        <p:spPr>
          <a:xfrm>
            <a:off x="1747627" y="1911248"/>
            <a:ext cx="3674388" cy="861766"/>
          </a:xfrm>
          <a:prstGeom prst="rect">
            <a:avLst/>
          </a:prstGeom>
        </p:spPr>
        <p:txBody>
          <a:bodyPr wrap="none" lIns="91432" tIns="45716" rIns="91432" bIns="45716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sz="45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22 456 </a:t>
            </a:r>
            <a:r>
              <a: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человека</a:t>
            </a:r>
            <a:r>
              <a:rPr lang="en-US" sz="5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ru-RU" sz="5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6" name="Рисунок 35">
            <a:extLst>
              <a:ext uri="{FF2B5EF4-FFF2-40B4-BE49-F238E27FC236}">
                <a16:creationId xmlns:lc="http://schemas.openxmlformats.org/drawingml/2006/lockedCanvas" xmlns:a16="http://schemas.microsoft.com/office/drawing/2014/main" xmlns="" id="{A5D8229A-4C93-40A0-A81C-5FFB9B4A9F7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465" y="1900522"/>
            <a:ext cx="838167" cy="838167"/>
          </a:xfrm>
          <a:prstGeom prst="rect">
            <a:avLst/>
          </a:prstGeom>
        </p:spPr>
      </p:pic>
      <p:graphicFrame>
        <p:nvGraphicFramePr>
          <p:cNvPr id="37" name="Диаграмма 36">
            <a:extLst>
              <a:ext uri="{FF2B5EF4-FFF2-40B4-BE49-F238E27FC236}">
                <a16:creationId xmlns:lc="http://schemas.openxmlformats.org/drawingml/2006/lockedCanvas" xmlns:a16="http://schemas.microsoft.com/office/drawing/2014/main" xmlns="" id="{61CEB356-C8C2-4F61-BA2F-3D542E8205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79245446"/>
              </p:ext>
            </p:extLst>
          </p:nvPr>
        </p:nvGraphicFramePr>
        <p:xfrm>
          <a:off x="6395461" y="1311812"/>
          <a:ext cx="5596467" cy="20141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8" name="TextBox 37"/>
          <p:cNvSpPr txBox="1"/>
          <p:nvPr/>
        </p:nvSpPr>
        <p:spPr>
          <a:xfrm>
            <a:off x="6161587" y="892842"/>
            <a:ext cx="6090411" cy="338546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pPr algn="ctr"/>
            <a:r>
              <a:rPr lang="ru-RU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ДИНАМИКА ЧИСЛЕННОСТИ НАУЧНЫХ КАДРОВ, чел.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28CCBF65-CCFC-411C-8D52-99699C95C224}"/>
              </a:ext>
            </a:extLst>
          </p:cNvPr>
          <p:cNvSpPr txBox="1"/>
          <p:nvPr/>
        </p:nvSpPr>
        <p:spPr>
          <a:xfrm>
            <a:off x="589926" y="3574357"/>
            <a:ext cx="5030265" cy="338546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pPr algn="ctr"/>
            <a:r>
              <a:rPr lang="ru-RU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ОСТЕПЕНЕННОСТЬ НАУЧНЫХ КАДРОВ, чел.</a:t>
            </a:r>
          </a:p>
        </p:txBody>
      </p:sp>
      <p:graphicFrame>
        <p:nvGraphicFramePr>
          <p:cNvPr id="40" name="Таблица 28">
            <a:extLst>
              <a:ext uri="{FF2B5EF4-FFF2-40B4-BE49-F238E27FC236}">
                <a16:creationId xmlns="" xmlns:a16="http://schemas.microsoft.com/office/drawing/2014/main" id="{B5FBCE94-C069-4BA3-A6A5-FA33386F42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6235070"/>
              </p:ext>
            </p:extLst>
          </p:nvPr>
        </p:nvGraphicFramePr>
        <p:xfrm>
          <a:off x="647846" y="4246119"/>
          <a:ext cx="4777475" cy="23695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2080">
                  <a:extLst>
                    <a:ext uri="{9D8B030D-6E8A-4147-A177-3AD203B41FA5}">
                      <a16:colId xmlns="" xmlns:a16="http://schemas.microsoft.com/office/drawing/2014/main" val="1314585935"/>
                    </a:ext>
                  </a:extLst>
                </a:gridCol>
                <a:gridCol w="1132742">
                  <a:extLst>
                    <a:ext uri="{9D8B030D-6E8A-4147-A177-3AD203B41FA5}">
                      <a16:colId xmlns="" xmlns:a16="http://schemas.microsoft.com/office/drawing/2014/main" val="890868433"/>
                    </a:ext>
                  </a:extLst>
                </a:gridCol>
                <a:gridCol w="1022653">
                  <a:extLst>
                    <a:ext uri="{9D8B030D-6E8A-4147-A177-3AD203B41FA5}">
                      <a16:colId xmlns="" xmlns:a16="http://schemas.microsoft.com/office/drawing/2014/main" val="184381349"/>
                    </a:ext>
                  </a:extLst>
                </a:gridCol>
              </a:tblGrid>
              <a:tr h="62897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Доктора </a:t>
                      </a: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наук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r>
                        <a:rPr kumimoji="0" lang="ru-RU" sz="1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821</a:t>
                      </a:r>
                      <a:endParaRPr kumimoji="0" lang="ru-RU" sz="1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1 743</a:t>
                      </a:r>
                      <a:endParaRPr kumimoji="0" lang="ru-RU" sz="1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741378351"/>
                  </a:ext>
                </a:extLst>
              </a:tr>
              <a:tr h="62897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Кандидаты наук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5 119</a:t>
                      </a:r>
                      <a:endParaRPr lang="ru-RU" sz="1900" spc="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3 945</a:t>
                      </a:r>
                      <a:endParaRPr lang="ru-RU" sz="1900" spc="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832957964"/>
                  </a:ext>
                </a:extLst>
              </a:tr>
              <a:tr h="48261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Доктора по профилю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549</a:t>
                      </a:r>
                      <a:endParaRPr kumimoji="0" lang="ru-RU" sz="1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96</a:t>
                      </a:r>
                      <a:endParaRPr kumimoji="0" lang="ru-RU" sz="1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308464745"/>
                  </a:ext>
                </a:extLst>
              </a:tr>
              <a:tr h="62897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Доктора философии 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PhD</a:t>
                      </a: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431</a:t>
                      </a:r>
                      <a:endParaRPr lang="ru-RU" sz="1900" spc="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2 460</a:t>
                      </a:r>
                      <a:endParaRPr lang="ru-RU" sz="1900" spc="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920552474"/>
                  </a:ext>
                </a:extLst>
              </a:tr>
            </a:tbl>
          </a:graphicData>
        </a:graphic>
      </p:graphicFrame>
      <p:sp>
        <p:nvSpPr>
          <p:cNvPr id="41" name="Прямоугольник 40">
            <a:extLst>
              <a:ext uri="{FF2B5EF4-FFF2-40B4-BE49-F238E27FC236}">
                <a16:creationId xmlns="" xmlns:a16="http://schemas.microsoft.com/office/drawing/2014/main" id="{EE0A3F0B-C95B-4FBF-B806-A3EED3B35AEA}"/>
              </a:ext>
            </a:extLst>
          </p:cNvPr>
          <p:cNvSpPr/>
          <p:nvPr/>
        </p:nvSpPr>
        <p:spPr>
          <a:xfrm>
            <a:off x="3488222" y="3919038"/>
            <a:ext cx="760128" cy="307768"/>
          </a:xfrm>
          <a:prstGeom prst="rect">
            <a:avLst/>
          </a:prstGeom>
        </p:spPr>
        <p:txBody>
          <a:bodyPr wrap="none" lIns="91432" tIns="45716" rIns="91432" bIns="45716">
            <a:spAutoFit/>
          </a:bodyPr>
          <a:lstStyle/>
          <a:p>
            <a:pPr lvl="0" algn="ctr" latinLnBrk="1"/>
            <a:r>
              <a:rPr lang="kk-KZ" sz="14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2010 г.</a:t>
            </a:r>
            <a:endParaRPr lang="ru-RU" sz="16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2" name="Прямоугольник 41">
            <a:extLst>
              <a:ext uri="{FF2B5EF4-FFF2-40B4-BE49-F238E27FC236}">
                <a16:creationId xmlns="" xmlns:a16="http://schemas.microsoft.com/office/drawing/2014/main" id="{26E2238D-7588-4E92-8001-992CC040E2E0}"/>
              </a:ext>
            </a:extLst>
          </p:cNvPr>
          <p:cNvSpPr/>
          <p:nvPr/>
        </p:nvSpPr>
        <p:spPr>
          <a:xfrm>
            <a:off x="4592125" y="3916945"/>
            <a:ext cx="760128" cy="307768"/>
          </a:xfrm>
          <a:prstGeom prst="rect">
            <a:avLst/>
          </a:prstGeom>
        </p:spPr>
        <p:txBody>
          <a:bodyPr wrap="none" lIns="91432" tIns="45716" rIns="91432" bIns="45716">
            <a:spAutoFit/>
          </a:bodyPr>
          <a:lstStyle/>
          <a:p>
            <a:pPr lvl="0" algn="ctr" latinLnBrk="1"/>
            <a:r>
              <a:rPr lang="kk-KZ" sz="14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2022 </a:t>
            </a:r>
            <a:r>
              <a:rPr lang="kk-KZ" sz="14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г.</a:t>
            </a:r>
            <a:endParaRPr lang="ru-RU" sz="16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11325761" y="3014117"/>
            <a:ext cx="618595" cy="23708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ru-RU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452530" y="3294373"/>
            <a:ext cx="1244187" cy="7450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ru-RU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67E75967-0211-4E50-9EE2-D715E05B8E6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959"/>
          <a:stretch/>
        </p:blipFill>
        <p:spPr>
          <a:xfrm>
            <a:off x="0" y="0"/>
            <a:ext cx="12192000" cy="825756"/>
          </a:xfrm>
          <a:prstGeom prst="rect">
            <a:avLst/>
          </a:prstGeom>
        </p:spPr>
      </p:pic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5B67264D-61AA-41B3-8FDD-C7FE977FABEB}"/>
              </a:ext>
            </a:extLst>
          </p:cNvPr>
          <p:cNvSpPr/>
          <p:nvPr/>
        </p:nvSpPr>
        <p:spPr>
          <a:xfrm>
            <a:off x="11710" y="333901"/>
            <a:ext cx="9441219" cy="400101"/>
          </a:xfrm>
          <a:prstGeom prst="rect">
            <a:avLst/>
          </a:prstGeom>
        </p:spPr>
        <p:txBody>
          <a:bodyPr wrap="square" lIns="91432" tIns="45716" rIns="91432" bIns="45716">
            <a:spAutoFit/>
          </a:bodyPr>
          <a:lstStyle/>
          <a:p>
            <a:r>
              <a:rPr lang="ru-RU" altLang="ko-KR" sz="2000" b="1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НАУЧНЫЙ</a:t>
            </a:r>
            <a:r>
              <a:rPr lang="ru-RU" altLang="ko-KR" sz="20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altLang="ko-KR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ПОТЕНЦИАЛ СТРАНЫ</a:t>
            </a:r>
            <a:endParaRPr lang="ru-RU" sz="2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BB0BE56D-3EDA-4D89-B758-F65698C88A8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0107" y="141207"/>
            <a:ext cx="1764739" cy="526621"/>
          </a:xfrm>
          <a:prstGeom prst="rect">
            <a:avLst/>
          </a:prstGeom>
        </p:spPr>
      </p:pic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F5838456-0EC4-430B-A188-CFEFCF365304}"/>
              </a:ext>
            </a:extLst>
          </p:cNvPr>
          <p:cNvSpPr/>
          <p:nvPr/>
        </p:nvSpPr>
        <p:spPr>
          <a:xfrm>
            <a:off x="3610255" y="96107"/>
            <a:ext cx="4854736" cy="553349"/>
          </a:xfrm>
          <a:prstGeom prst="rect">
            <a:avLst/>
          </a:prstGeom>
        </p:spPr>
        <p:txBody>
          <a:bodyPr wrap="square" lIns="91432" tIns="45716" rIns="91432" bIns="45716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ru-RU" sz="280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4E0963DC-A75D-47B2-B564-AA11D206A4B3}"/>
              </a:ext>
            </a:extLst>
          </p:cNvPr>
          <p:cNvSpPr/>
          <p:nvPr/>
        </p:nvSpPr>
        <p:spPr>
          <a:xfrm>
            <a:off x="3610255" y="96107"/>
            <a:ext cx="4854736" cy="553349"/>
          </a:xfrm>
          <a:prstGeom prst="rect">
            <a:avLst/>
          </a:prstGeom>
        </p:spPr>
        <p:txBody>
          <a:bodyPr wrap="square" lIns="91432" tIns="45716" rIns="91432" bIns="45716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ru-RU" sz="280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xmlns="" id="{4814B83E-CA79-48B9-9275-C2A4C96179CD}"/>
              </a:ext>
            </a:extLst>
          </p:cNvPr>
          <p:cNvSpPr/>
          <p:nvPr/>
        </p:nvSpPr>
        <p:spPr>
          <a:xfrm>
            <a:off x="0" y="-3974"/>
            <a:ext cx="1764738" cy="16475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r>
              <a:rPr lang="ru-RU" sz="10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ТЕКУЩАЯ СИТУАЦИЯ</a:t>
            </a:r>
          </a:p>
        </p:txBody>
      </p:sp>
      <p:sp>
        <p:nvSpPr>
          <p:cNvPr id="26" name="Google Shape;436;g1b0b4827d83_0_44"/>
          <p:cNvSpPr txBox="1">
            <a:spLocks noGrp="1"/>
          </p:cNvSpPr>
          <p:nvPr>
            <p:ph type="sldNum" idx="12"/>
          </p:nvPr>
        </p:nvSpPr>
        <p:spPr>
          <a:xfrm>
            <a:off x="11953875" y="6391275"/>
            <a:ext cx="495724" cy="466877"/>
          </a:xfrm>
          <a:prstGeom prst="rect">
            <a:avLst/>
          </a:prstGeom>
          <a:noFill/>
        </p:spPr>
        <p:txBody>
          <a:bodyPr spcFirstLastPara="1" wrap="square" lIns="0" tIns="0" rIns="358668" bIns="13284" anchor="ctr" anchorCtr="0">
            <a:noAutofit/>
          </a:bodyPr>
          <a:lstStyle/>
          <a:p>
            <a:pPr algn="ctr"/>
            <a:r>
              <a:rPr lang="ru-RU" sz="1600" dirty="0">
                <a:solidFill>
                  <a:srgbClr val="063C46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Montserrat"/>
              </a:rPr>
              <a:t>2</a:t>
            </a:r>
            <a:endParaRPr sz="1600" dirty="0">
              <a:solidFill>
                <a:srgbClr val="063C46"/>
              </a:solidFill>
              <a:latin typeface="Tahoma" pitchFamily="34" charset="0"/>
              <a:ea typeface="Tahoma" pitchFamily="34" charset="0"/>
              <a:cs typeface="Tahoma" pitchFamily="34" charset="0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9807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150839" y="4804376"/>
            <a:ext cx="2772067" cy="1077210"/>
          </a:xfrm>
          <a:prstGeom prst="rect">
            <a:avLst/>
          </a:prstGeom>
        </p:spPr>
        <p:txBody>
          <a:bodyPr wrap="square" lIns="91432" tIns="45716" rIns="91432" bIns="45716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ru-RU" altLang="ko-KR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юридические лица – </a:t>
            </a:r>
            <a:r>
              <a:rPr lang="ru-RU" altLang="ko-KR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532</a:t>
            </a:r>
            <a:endParaRPr lang="ru-RU" altLang="ko-KR" sz="1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26" indent="-285726" algn="just">
              <a:buFont typeface="Wingdings" pitchFamily="2" charset="2"/>
              <a:buChar char="ü"/>
              <a:defRPr/>
            </a:pPr>
            <a:endParaRPr lang="ru-RU" altLang="ko-KR" sz="1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>
              <a:defRPr/>
            </a:pPr>
            <a:endParaRPr lang="ru-RU" altLang="ko-KR" sz="1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algn="just">
              <a:defRPr/>
            </a:pPr>
            <a:r>
              <a:rPr lang="ru-RU" altLang="ko-KR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физические лица – </a:t>
            </a:r>
            <a:r>
              <a:rPr lang="ru-RU" altLang="ko-KR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485  </a:t>
            </a:r>
            <a:endParaRPr lang="ru-RU" altLang="ko-KR" sz="1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417B1A67-24DA-430E-BA81-BA5CB56EB462}"/>
              </a:ext>
            </a:extLst>
          </p:cNvPr>
          <p:cNvSpPr/>
          <p:nvPr/>
        </p:nvSpPr>
        <p:spPr>
          <a:xfrm>
            <a:off x="1640468" y="1798640"/>
            <a:ext cx="3744329" cy="1061821"/>
          </a:xfrm>
          <a:prstGeom prst="rect">
            <a:avLst/>
          </a:prstGeom>
        </p:spPr>
        <p:txBody>
          <a:bodyPr wrap="square" lIns="91432" tIns="45716" rIns="91432" bIns="45716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ru-RU" sz="45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414 </a:t>
            </a:r>
            <a:endParaRPr lang="ru-RU" sz="45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>
              <a:defRPr/>
            </a:pPr>
            <a:r>
              <a:rPr kumimoji="0" lang="kk-KZ" b="1" i="0" strike="noStrike" kern="1200" cap="none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НАУЧНЫХ</a:t>
            </a:r>
            <a:r>
              <a:rPr kumimoji="0" lang="kk-KZ" b="1" i="0" strike="noStrike" kern="1200" cap="none" normalizeH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kk-KZ" b="1" i="0" strike="noStrike" kern="1200" cap="none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ОРГАНИЗАЦИЙ</a:t>
            </a:r>
            <a:endParaRPr kumimoji="0" lang="ru-RU" b="1" i="0" strike="noStrike" kern="1200" cap="none" normalizeH="0" baseline="0" noProof="0" dirty="0" smtClean="0">
              <a:ln>
                <a:noFill/>
              </a:ln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AA6BB18E-2156-48FB-ADD7-791B46C257C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432" y="1887164"/>
            <a:ext cx="725647" cy="68472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6420153" y="3851614"/>
            <a:ext cx="5831112" cy="615545"/>
          </a:xfrm>
          <a:prstGeom prst="rect">
            <a:avLst/>
          </a:prstGeom>
        </p:spPr>
        <p:txBody>
          <a:bodyPr wrap="square" lIns="91432" tIns="45716" rIns="91432" bIns="45716">
            <a:spAutoFit/>
          </a:bodyPr>
          <a:lstStyle/>
          <a:p>
            <a:pPr lvl="0">
              <a:defRPr/>
            </a:pPr>
            <a:r>
              <a:rPr lang="ru-RU" altLang="ko-KR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АККРЕДИТОВАНЫ </a:t>
            </a:r>
            <a:r>
              <a:rPr lang="ru-RU" altLang="ko-KR" sz="1600" b="1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 </a:t>
            </a:r>
            <a:r>
              <a:rPr lang="ru-RU" altLang="ko-KR" sz="16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017 </a:t>
            </a:r>
            <a:r>
              <a:rPr lang="ru-RU" altLang="ko-KR" sz="1600" b="1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СУБЪЕКТОВ</a:t>
            </a:r>
            <a:r>
              <a:rPr lang="ru-RU" altLang="ko-KR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НАУЧНОЙ И  НАУЧНО-ТЕХНИЧЕСКОЙ ДЕЯТЕЛЬНОСТИ</a:t>
            </a:r>
            <a:r>
              <a:rPr lang="ru-RU" altLang="ko-KR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altLang="ko-KR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(30.03.2023 </a:t>
            </a:r>
            <a:r>
              <a:rPr lang="ru-RU" altLang="ko-KR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г.)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70835" y="3861697"/>
            <a:ext cx="6200120" cy="338546"/>
          </a:xfrm>
          <a:prstGeom prst="rect">
            <a:avLst/>
          </a:prstGeom>
        </p:spPr>
        <p:txBody>
          <a:bodyPr wrap="square" lIns="91432" tIns="45716" rIns="91432" bIns="45716">
            <a:spAutoFit/>
          </a:bodyPr>
          <a:lstStyle/>
          <a:p>
            <a:pPr lvl="0">
              <a:defRPr/>
            </a:pPr>
            <a:r>
              <a:rPr lang="ru-RU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НАУЧНЫЕ О</a:t>
            </a:r>
            <a:r>
              <a:rPr lang="kk-KZ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РГАНИЗАЦИИ В РАЗРЕЗЕ СЕКТОРОВ:</a:t>
            </a:r>
            <a:endParaRPr lang="ru-RU" sz="1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2378046"/>
              </p:ext>
            </p:extLst>
          </p:nvPr>
        </p:nvGraphicFramePr>
        <p:xfrm>
          <a:off x="350010" y="4184928"/>
          <a:ext cx="5307840" cy="2403727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4060065"/>
                <a:gridCol w="1247775"/>
              </a:tblGrid>
              <a:tr h="654696">
                <a:tc>
                  <a:txBody>
                    <a:bodyPr/>
                    <a:lstStyle/>
                    <a:p>
                      <a:pPr marL="285750" indent="-285750" algn="l" fontAlgn="b">
                        <a:buFont typeface="Wingdings" pitchFamily="2" charset="2"/>
                        <a:buChar char="ü"/>
                      </a:pPr>
                      <a:r>
                        <a:rPr lang="ru-RU" sz="14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Государственный </a:t>
                      </a:r>
                      <a:r>
                        <a:rPr lang="ru-RU" sz="14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сектор</a:t>
                      </a:r>
                    </a:p>
                    <a:p>
                      <a:pPr marL="285750" indent="-285750" algn="l" fontAlgn="b">
                        <a:buFont typeface="Wingdings" pitchFamily="2" charset="2"/>
                        <a:buChar char="ü"/>
                      </a:pPr>
                      <a:endParaRPr lang="en-US" sz="1400" b="1" u="none" strike="noStrike" dirty="0" smtClean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106 </a:t>
                      </a:r>
                      <a:r>
                        <a:rPr lang="ru-RU" sz="1200" b="0" i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(26 %)</a:t>
                      </a:r>
                      <a:endParaRPr lang="en-US" sz="1200" b="0" i="1" u="none" strike="noStrike" dirty="0" smtClean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fontAlgn="b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54696">
                <a:tc>
                  <a:txBody>
                    <a:bodyPr/>
                    <a:lstStyle/>
                    <a:p>
                      <a:pPr marL="285750" indent="-285750" algn="l" fontAlgn="b">
                        <a:buFont typeface="Wingdings" pitchFamily="2" charset="2"/>
                        <a:buChar char="ü"/>
                      </a:pPr>
                      <a:r>
                        <a:rPr lang="ru-RU" sz="14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Сектор высшего профессионального </a:t>
                      </a:r>
                      <a:r>
                        <a:rPr lang="ru-RU" sz="14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           образования</a:t>
                      </a:r>
                    </a:p>
                    <a:p>
                      <a:pPr marL="285750" indent="-285750" algn="l" fontAlgn="b">
                        <a:buFont typeface="Wingdings" pitchFamily="2" charset="2"/>
                        <a:buChar char="ü"/>
                      </a:pPr>
                      <a:endParaRPr lang="en-US" sz="1400" b="1" u="none" strike="noStrike" dirty="0" smtClean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94 </a:t>
                      </a:r>
                      <a:r>
                        <a:rPr lang="ru-RU" sz="1200" b="0" i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(23%)</a:t>
                      </a:r>
                      <a:endParaRPr lang="en-US" sz="1200" b="0" i="1" u="none" strike="noStrike" dirty="0" smtClean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fontAlgn="b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54696">
                <a:tc>
                  <a:txBody>
                    <a:bodyPr/>
                    <a:lstStyle/>
                    <a:p>
                      <a:pPr marL="285750" indent="-285750" algn="l" fontAlgn="b">
                        <a:buFont typeface="Wingdings" pitchFamily="2" charset="2"/>
                        <a:buChar char="ü"/>
                      </a:pPr>
                      <a:r>
                        <a:rPr lang="ru-RU" sz="14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Предпринимательский </a:t>
                      </a:r>
                      <a:r>
                        <a:rPr lang="ru-RU" sz="14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сектор</a:t>
                      </a:r>
                    </a:p>
                    <a:p>
                      <a:pPr marL="285750" indent="-285750" algn="l" fontAlgn="b">
                        <a:buFont typeface="Wingdings" pitchFamily="2" charset="2"/>
                        <a:buChar char="ü"/>
                      </a:pPr>
                      <a:endParaRPr lang="en-US" sz="1400" b="1" u="none" strike="noStrike" dirty="0" smtClean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179 </a:t>
                      </a:r>
                      <a:r>
                        <a:rPr lang="ru-RU" sz="1200" b="0" i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(43%)</a:t>
                      </a:r>
                      <a:endParaRPr lang="en-US" sz="1200" b="0" i="1" u="none" strike="noStrike" dirty="0" smtClean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fontAlgn="b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39639">
                <a:tc>
                  <a:txBody>
                    <a:bodyPr/>
                    <a:lstStyle/>
                    <a:p>
                      <a:pPr marL="285750" indent="-285750" algn="l" fontAlgn="b">
                        <a:buFont typeface="Wingdings" pitchFamily="2" charset="2"/>
                        <a:buChar char="ü"/>
                      </a:pPr>
                      <a:r>
                        <a:rPr lang="ru-RU" sz="14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Некоммерческий </a:t>
                      </a:r>
                      <a:r>
                        <a:rPr lang="ru-RU" sz="14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сектор</a:t>
                      </a:r>
                    </a:p>
                    <a:p>
                      <a:pPr marL="285750" indent="-285750" algn="l" fontAlgn="b">
                        <a:buFont typeface="Wingdings" pitchFamily="2" charset="2"/>
                        <a:buChar char="ü"/>
                      </a:pPr>
                      <a:endParaRPr lang="ru-RU" sz="14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35 </a:t>
                      </a:r>
                      <a:r>
                        <a:rPr lang="ru-RU" sz="1200" b="0" i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(8%)</a:t>
                      </a:r>
                      <a:endParaRPr lang="en-US" sz="1200" b="0" i="1" u="none" strike="noStrike" dirty="0" smtClean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fontAlgn="b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13" name="Диаграмма 12">
            <a:extLst>
              <a:ext uri="{FF2B5EF4-FFF2-40B4-BE49-F238E27FC236}">
                <a16:creationId xmlns="" xmlns:a16="http://schemas.microsoft.com/office/drawing/2014/main" id="{61CEB356-C8C2-4F61-BA2F-3D542E8205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86380185"/>
              </p:ext>
            </p:extLst>
          </p:nvPr>
        </p:nvGraphicFramePr>
        <p:xfrm>
          <a:off x="6690871" y="1470824"/>
          <a:ext cx="4971222" cy="19980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6333068" y="1132270"/>
            <a:ext cx="5399314" cy="338546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pPr algn="ctr"/>
            <a:r>
              <a:rPr lang="ru-RU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ДИНАМИКА НАУЧНЫХ ОРГАНИЗАЦИЙ, ЕД.</a:t>
            </a: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xmlns="" id="{34110CCA-87E1-4739-82B6-4EF4029B6BF9}"/>
              </a:ext>
            </a:extLst>
          </p:cNvPr>
          <p:cNvCxnSpPr/>
          <p:nvPr/>
        </p:nvCxnSpPr>
        <p:spPr>
          <a:xfrm>
            <a:off x="6134318" y="1104960"/>
            <a:ext cx="0" cy="2160000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xmlns="" id="{34110CCA-87E1-4739-82B6-4EF4029B6BF9}"/>
              </a:ext>
            </a:extLst>
          </p:cNvPr>
          <p:cNvCxnSpPr/>
          <p:nvPr/>
        </p:nvCxnSpPr>
        <p:spPr>
          <a:xfrm flipH="1" flipV="1">
            <a:off x="6778088" y="3663165"/>
            <a:ext cx="5213841" cy="3741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xmlns="" id="{34110CCA-87E1-4739-82B6-4EF4029B6BF9}"/>
              </a:ext>
            </a:extLst>
          </p:cNvPr>
          <p:cNvCxnSpPr/>
          <p:nvPr/>
        </p:nvCxnSpPr>
        <p:spPr>
          <a:xfrm flipH="1">
            <a:off x="165003" y="3663165"/>
            <a:ext cx="5346463" cy="3741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xmlns="" id="{34110CCA-87E1-4739-82B6-4EF4029B6BF9}"/>
              </a:ext>
            </a:extLst>
          </p:cNvPr>
          <p:cNvCxnSpPr/>
          <p:nvPr/>
        </p:nvCxnSpPr>
        <p:spPr>
          <a:xfrm>
            <a:off x="6142785" y="4064900"/>
            <a:ext cx="0" cy="2606834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Скругленный прямоугольник 1"/>
          <p:cNvSpPr/>
          <p:nvPr/>
        </p:nvSpPr>
        <p:spPr>
          <a:xfrm>
            <a:off x="11053233" y="3145364"/>
            <a:ext cx="538692" cy="3302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ru-RU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97935" y="1132270"/>
            <a:ext cx="5399314" cy="584767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pPr algn="ctr"/>
            <a:r>
              <a:rPr lang="ru-RU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КОЛИЧЕСТВО НАУЧНЫХ ОРГАНИЗАЦИЙ ОСУЩЕСТВЛЯВШИХ НИОКР, ЕД.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544699" y="4749230"/>
            <a:ext cx="498838" cy="584767"/>
          </a:xfrm>
          <a:prstGeom prst="rect">
            <a:avLst/>
          </a:prstGeom>
          <a:noFill/>
        </p:spPr>
        <p:txBody>
          <a:bodyPr wrap="none" lIns="91432" tIns="45716" rIns="91432" bIns="45716" rtlCol="0">
            <a:spAutoFit/>
          </a:bodyPr>
          <a:lstStyle/>
          <a:p>
            <a:r>
              <a:rPr lang="ru-RU" sz="3200" b="1" dirty="0">
                <a:latin typeface="Tahoma" pitchFamily="34" charset="0"/>
                <a:ea typeface="Tahoma" pitchFamily="34" charset="0"/>
                <a:cs typeface="Tahoma" pitchFamily="34" charset="0"/>
                <a:sym typeface="Wingdings 2" panose="05020102010507070707" pitchFamily="18" charset="2"/>
              </a:rPr>
              <a:t></a:t>
            </a:r>
            <a:endParaRPr lang="ru-RU" sz="3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544699" y="5478387"/>
            <a:ext cx="498838" cy="584767"/>
          </a:xfrm>
          <a:prstGeom prst="rect">
            <a:avLst/>
          </a:prstGeom>
          <a:noFill/>
        </p:spPr>
        <p:txBody>
          <a:bodyPr wrap="none" lIns="91432" tIns="45716" rIns="91432" bIns="45716" rtlCol="0">
            <a:spAutoFit/>
          </a:bodyPr>
          <a:lstStyle/>
          <a:p>
            <a:r>
              <a:rPr lang="ru-RU" sz="3200" b="1" dirty="0">
                <a:latin typeface="Tahoma" pitchFamily="34" charset="0"/>
                <a:ea typeface="Tahoma" pitchFamily="34" charset="0"/>
                <a:cs typeface="Tahoma" pitchFamily="34" charset="0"/>
                <a:sym typeface="Wingdings 2" panose="05020102010507070707" pitchFamily="18" charset="2"/>
              </a:rPr>
              <a:t></a:t>
            </a:r>
            <a:endParaRPr lang="ru-RU" sz="3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67E75967-0211-4E50-9EE2-D715E05B8E6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959"/>
          <a:stretch/>
        </p:blipFill>
        <p:spPr>
          <a:xfrm>
            <a:off x="0" y="0"/>
            <a:ext cx="12192000" cy="825756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BB0BE56D-3EDA-4D89-B758-F65698C88A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0107" y="141207"/>
            <a:ext cx="1764739" cy="526621"/>
          </a:xfrm>
          <a:prstGeom prst="rect">
            <a:avLst/>
          </a:prstGeom>
        </p:spPr>
      </p:pic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F5838456-0EC4-430B-A188-CFEFCF365304}"/>
              </a:ext>
            </a:extLst>
          </p:cNvPr>
          <p:cNvSpPr/>
          <p:nvPr/>
        </p:nvSpPr>
        <p:spPr>
          <a:xfrm>
            <a:off x="3610255" y="96107"/>
            <a:ext cx="4854736" cy="553349"/>
          </a:xfrm>
          <a:prstGeom prst="rect">
            <a:avLst/>
          </a:prstGeom>
        </p:spPr>
        <p:txBody>
          <a:bodyPr wrap="square" lIns="91432" tIns="45716" rIns="91432" bIns="45716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ru-RU" sz="280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4E0963DC-A75D-47B2-B564-AA11D206A4B3}"/>
              </a:ext>
            </a:extLst>
          </p:cNvPr>
          <p:cNvSpPr/>
          <p:nvPr/>
        </p:nvSpPr>
        <p:spPr>
          <a:xfrm>
            <a:off x="3610255" y="96107"/>
            <a:ext cx="4854736" cy="553349"/>
          </a:xfrm>
          <a:prstGeom prst="rect">
            <a:avLst/>
          </a:prstGeom>
        </p:spPr>
        <p:txBody>
          <a:bodyPr wrap="square" lIns="91432" tIns="45716" rIns="91432" bIns="45716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ru-RU" sz="280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4814B83E-CA79-48B9-9275-C2A4C96179CD}"/>
              </a:ext>
            </a:extLst>
          </p:cNvPr>
          <p:cNvSpPr/>
          <p:nvPr/>
        </p:nvSpPr>
        <p:spPr>
          <a:xfrm>
            <a:off x="0" y="-3974"/>
            <a:ext cx="1764738" cy="16475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r>
              <a:rPr lang="ru-RU" sz="10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ТЕКУЩАЯ СИТУАЦИЯ</a:t>
            </a:r>
          </a:p>
        </p:txBody>
      </p:sp>
      <p:sp>
        <p:nvSpPr>
          <p:cNvPr id="31" name="Title 3"/>
          <p:cNvSpPr txBox="1">
            <a:spLocks/>
          </p:cNvSpPr>
          <p:nvPr/>
        </p:nvSpPr>
        <p:spPr>
          <a:xfrm>
            <a:off x="-3277" y="356892"/>
            <a:ext cx="6003187" cy="344443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1432" tIns="45716" rIns="91432" bIns="45716"/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>
              <a:defRPr/>
            </a:pPr>
            <a:r>
              <a:rPr lang="ru-RU" altLang="ko-KR" sz="2000" dirty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ИНФРАСТРУКТУРА</a:t>
            </a:r>
            <a:r>
              <a:rPr lang="ru-RU" altLang="ko-KR" sz="2000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НАУЧНОЙ СФЕРЫ</a:t>
            </a:r>
          </a:p>
        </p:txBody>
      </p:sp>
      <p:sp>
        <p:nvSpPr>
          <p:cNvPr id="32" name="Google Shape;436;g1b0b4827d83_0_44"/>
          <p:cNvSpPr txBox="1">
            <a:spLocks noGrp="1"/>
          </p:cNvSpPr>
          <p:nvPr>
            <p:ph type="sldNum" idx="12"/>
          </p:nvPr>
        </p:nvSpPr>
        <p:spPr>
          <a:xfrm>
            <a:off x="11953875" y="6391275"/>
            <a:ext cx="495724" cy="466877"/>
          </a:xfrm>
          <a:prstGeom prst="rect">
            <a:avLst/>
          </a:prstGeom>
          <a:noFill/>
        </p:spPr>
        <p:txBody>
          <a:bodyPr spcFirstLastPara="1" wrap="square" lIns="0" tIns="0" rIns="358668" bIns="13284" anchor="ctr" anchorCtr="0">
            <a:noAutofit/>
          </a:bodyPr>
          <a:lstStyle/>
          <a:p>
            <a:pPr algn="ctr"/>
            <a:r>
              <a:rPr lang="ru-RU" sz="1600" dirty="0">
                <a:solidFill>
                  <a:srgbClr val="063C46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Montserrat"/>
              </a:rPr>
              <a:t>3</a:t>
            </a:r>
            <a:endParaRPr sz="1600" dirty="0">
              <a:solidFill>
                <a:srgbClr val="063C46"/>
              </a:solidFill>
              <a:latin typeface="Tahoma" pitchFamily="34" charset="0"/>
              <a:ea typeface="Tahoma" pitchFamily="34" charset="0"/>
              <a:cs typeface="Tahoma" pitchFamily="34" charset="0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114604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67E75967-0211-4E50-9EE2-D715E05B8E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959"/>
          <a:stretch/>
        </p:blipFill>
        <p:spPr>
          <a:xfrm>
            <a:off x="0" y="0"/>
            <a:ext cx="12192000" cy="825756"/>
          </a:xfrm>
          <a:prstGeom prst="rect">
            <a:avLst/>
          </a:prstGeom>
        </p:spPr>
      </p:pic>
      <p:grpSp>
        <p:nvGrpSpPr>
          <p:cNvPr id="18" name="Google Shape;356;p64"/>
          <p:cNvGrpSpPr/>
          <p:nvPr/>
        </p:nvGrpSpPr>
        <p:grpSpPr>
          <a:xfrm>
            <a:off x="10053253" y="91051"/>
            <a:ext cx="1745555" cy="453940"/>
            <a:chOff x="1006507" y="548036"/>
            <a:chExt cx="2327407" cy="605253"/>
          </a:xfrm>
        </p:grpSpPr>
        <p:pic>
          <p:nvPicPr>
            <p:cNvPr id="19" name="Google Shape;357;p6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06507" y="581280"/>
              <a:ext cx="519376" cy="53876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" name="Google Shape;358;p64"/>
            <p:cNvSpPr txBox="1"/>
            <p:nvPr/>
          </p:nvSpPr>
          <p:spPr>
            <a:xfrm>
              <a:off x="1544714" y="548036"/>
              <a:ext cx="1789200" cy="60525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ru" sz="800" b="0" i="0" u="none" strike="noStrike" cap="none" dirty="0">
                  <a:solidFill>
                    <a:schemeClr val="lt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Calibri"/>
                </a:rPr>
                <a:t>Министерство науки</a:t>
              </a:r>
              <a:endParaRPr sz="800" b="0" i="0" u="none" strike="noStrike" cap="none" dirty="0">
                <a:solidFill>
                  <a:schemeClr val="l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ru" sz="800" b="0" i="0" u="none" strike="noStrike" cap="none" dirty="0">
                  <a:solidFill>
                    <a:schemeClr val="lt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Calibri"/>
                </a:rPr>
                <a:t>и высшего образования </a:t>
              </a:r>
              <a:endParaRPr sz="800" b="0" i="0" u="none" strike="noStrike" cap="none" dirty="0">
                <a:solidFill>
                  <a:schemeClr val="l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ru" sz="800" b="0" i="0" u="none" strike="noStrike" cap="none" dirty="0">
                  <a:solidFill>
                    <a:schemeClr val="lt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Calibri"/>
                </a:rPr>
                <a:t>Республики Казахстан</a:t>
              </a:r>
              <a:endParaRPr sz="800" b="0" i="0" u="none" strike="noStrike" cap="none" dirty="0">
                <a:solidFill>
                  <a:schemeClr val="l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0" y="309739"/>
            <a:ext cx="44662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РАЗВИТИЕ</a:t>
            </a:r>
            <a:r>
              <a:rPr lang="ru-RU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ОТРАСЛЕВОЙ НАУКИ</a:t>
            </a:r>
            <a:endParaRPr lang="ru-RU" sz="2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6AA3DE3A-5DC5-2EB2-877B-1D45F0AAC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96700" y="6422364"/>
            <a:ext cx="2743200" cy="365125"/>
          </a:xfrm>
        </p:spPr>
        <p:txBody>
          <a:bodyPr/>
          <a:lstStyle/>
          <a:p>
            <a:fld id="{88A697D3-04A0-40B7-B5DF-B8363DB41EFF}" type="slidenum">
              <a:rPr lang="ru-RU" smtClean="0"/>
              <a:t>4</a:t>
            </a:fld>
            <a:endParaRPr lang="ru-RU" dirty="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4814B83E-CA79-48B9-9275-C2A4C96179CD}"/>
              </a:ext>
            </a:extLst>
          </p:cNvPr>
          <p:cNvSpPr/>
          <p:nvPr/>
        </p:nvSpPr>
        <p:spPr>
          <a:xfrm>
            <a:off x="0" y="-3974"/>
            <a:ext cx="1764738" cy="16475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r>
              <a:rPr lang="ru-RU" sz="10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ТЕКУЩАЯ СИТУАЦИЯ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9432" y="855504"/>
            <a:ext cx="633184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</a:t>
            </a:r>
            <a:r>
              <a:rPr lang="ru-RU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отраслевых ГО всего - </a:t>
            </a:r>
            <a:r>
              <a:rPr lang="ru-RU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105 </a:t>
            </a:r>
            <a:r>
              <a:rPr lang="ru-RU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подведомственных организации, </a:t>
            </a:r>
            <a:endParaRPr lang="ru-RU" sz="14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</a:t>
            </a:r>
            <a:r>
              <a:rPr lang="ru-RU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том числе </a:t>
            </a:r>
            <a:r>
              <a:rPr lang="ru-RU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92 НО: 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МЗ – 17,  МСХ - </a:t>
            </a: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30,  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МИИР - 5, МЭГПР – 3, </a:t>
            </a: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МЭ 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2, </a:t>
            </a: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МЦРИАП 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6, </a:t>
            </a: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МЧС, МО и 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МТСЗН по одной организации 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24646" y="5370318"/>
            <a:ext cx="5772150" cy="96949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9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введении МНВО  - 26 </a:t>
            </a:r>
            <a:r>
              <a:rPr lang="ru-RU" sz="19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НО, </a:t>
            </a:r>
            <a:endParaRPr lang="ru-RU" sz="19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19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что составляет -  </a:t>
            </a:r>
            <a:r>
              <a:rPr lang="ru-RU" sz="19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ru-RU" sz="19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  <a:r>
              <a:rPr lang="ru-RU" sz="19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9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 </a:t>
            </a:r>
            <a:endParaRPr lang="ru-RU" sz="1900" b="1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19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 </a:t>
            </a:r>
            <a:r>
              <a:rPr lang="ru-RU" sz="19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общего количество </a:t>
            </a:r>
            <a:r>
              <a:rPr lang="ru-RU" sz="19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</a:t>
            </a:r>
            <a:endParaRPr lang="ru-RU" sz="19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22" name="Диаграмма 21"/>
          <p:cNvGraphicFramePr/>
          <p:nvPr>
            <p:extLst>
              <p:ext uri="{D42A27DB-BD31-4B8C-83A1-F6EECF244321}">
                <p14:modId xmlns:p14="http://schemas.microsoft.com/office/powerpoint/2010/main" val="4106471661"/>
              </p:ext>
            </p:extLst>
          </p:nvPr>
        </p:nvGraphicFramePr>
        <p:xfrm>
          <a:off x="168636" y="1769112"/>
          <a:ext cx="5828160" cy="3517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3" name="Прямоугольник 22"/>
          <p:cNvSpPr/>
          <p:nvPr/>
        </p:nvSpPr>
        <p:spPr>
          <a:xfrm>
            <a:off x="224646" y="6421848"/>
            <a:ext cx="37257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ВУЗЫ:</a:t>
            </a:r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МЗ -5, МСХ- 3, МКС-5</a:t>
            </a:r>
          </a:p>
        </p:txBody>
      </p:sp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7132176"/>
              </p:ext>
            </p:extLst>
          </p:nvPr>
        </p:nvGraphicFramePr>
        <p:xfrm>
          <a:off x="6611112" y="1479612"/>
          <a:ext cx="5428488" cy="52775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27316"/>
                <a:gridCol w="1085543"/>
                <a:gridCol w="1107424"/>
                <a:gridCol w="1108205"/>
              </a:tblGrid>
              <a:tr h="37706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i="1" dirty="0" err="1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тыс.тенге</a:t>
                      </a:r>
                      <a:endParaRPr lang="ru-RU" sz="900" i="1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4493" marR="54493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2023 г.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2024 г.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2025 г.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37706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Министерство сельского               хозяйства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4493" marR="54493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18 825 676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93" marR="54493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18 386 443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93" marR="54493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18 117 861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93" marR="54493" marT="0" marB="0" anchor="ctr">
                    <a:noFill/>
                  </a:tcPr>
                </a:tc>
              </a:tr>
              <a:tr h="56559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Министерство труда и               социальной  защиты                     населения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4493" marR="54493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268 000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93" marR="54493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275 000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93" marR="54493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160 000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93" marR="54493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52928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Министерство                                здравоохранения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4493" marR="54493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35 107 062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93" marR="54493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36 526 641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93" marR="54493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33 424 052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93" marR="54493" marT="0" marB="0" anchor="ctr">
                    <a:noFill/>
                  </a:tcPr>
                </a:tc>
              </a:tr>
              <a:tr h="56559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Министерство индустрии и        инфраструктурного развития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4493" marR="54493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1 887 386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93" marR="54493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1 872 003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93" marR="54493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1 862 474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93" marR="54493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706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Министерство энергетики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4493" marR="54493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1 568 282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93" marR="54493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1 568 282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93" marR="54493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1 568 282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93" marR="54493" marT="0" marB="0" anchor="ctr">
                    <a:noFill/>
                  </a:tcPr>
                </a:tc>
              </a:tr>
              <a:tr h="89431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Министерство цифрового 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      развития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, оборонной и 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         аэрокосмический                      промышленности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4493" marR="54493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5 670 000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93" marR="54493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5 670 000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93" marR="54493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5 670 000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93" marR="54493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71179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Министерство экологии, 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       геологии 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и природных 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         ресурсов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4493" marR="54493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5 937 419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93" marR="54493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5 816 283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93" marR="54493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5 778 000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93" marR="54493" marT="0" marB="0" anchor="ctr">
                    <a:noFill/>
                  </a:tcPr>
                </a:tc>
              </a:tr>
              <a:tr h="52928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Министерство торговли и 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         интеграции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4493" marR="54493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1 064 540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93" marR="54493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755 319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93" marR="54493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259 659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93" marR="54493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4657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Министерство по 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                           чрезвычайным 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ситуациям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4493" marR="54493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414 703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93" marR="54493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451 194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93" marR="54493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333 030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93" marR="54493" marT="0" marB="0" anchor="ctr">
                    <a:noFill/>
                  </a:tcPr>
                </a:tc>
              </a:tr>
            </a:tbl>
          </a:graphicData>
        </a:graphic>
      </p:graphicFrame>
      <p:sp>
        <p:nvSpPr>
          <p:cNvPr id="25" name="Прямоугольник 24"/>
          <p:cNvSpPr/>
          <p:nvPr/>
        </p:nvSpPr>
        <p:spPr>
          <a:xfrm>
            <a:off x="6667500" y="855504"/>
            <a:ext cx="538162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Объемы финансирования ПЦФ администраторов бюджетных программ на 2023 – 2025 годы </a:t>
            </a:r>
          </a:p>
          <a:p>
            <a:pPr algn="just"/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(определенные на заседание ВНТК)</a:t>
            </a:r>
          </a:p>
        </p:txBody>
      </p:sp>
    </p:spTree>
    <p:extLst>
      <p:ext uri="{BB962C8B-B14F-4D97-AF65-F5344CB8AC3E}">
        <p14:creationId xmlns:p14="http://schemas.microsoft.com/office/powerpoint/2010/main" val="4040547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AutoShape 2" descr="Контур казахстана картинки, стоковые фото Контур казахстана |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8" name="Google Shape;358;p64"/>
          <p:cNvSpPr txBox="1"/>
          <p:nvPr/>
        </p:nvSpPr>
        <p:spPr>
          <a:xfrm>
            <a:off x="10850100" y="163136"/>
            <a:ext cx="1341900" cy="453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ru" sz="800" b="0" i="0" u="none" strike="noStrike" cap="none" dirty="0">
                <a:solidFill>
                  <a:schemeClr val="l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Министерство науки</a:t>
            </a:r>
            <a:endParaRPr sz="800" b="0" i="0" u="none" strike="noStrike" cap="none" dirty="0">
              <a:solidFill>
                <a:schemeClr val="l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ru" sz="800" b="0" i="0" u="none" strike="noStrike" cap="none" dirty="0">
                <a:solidFill>
                  <a:schemeClr val="l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и высшего образования </a:t>
            </a:r>
            <a:endParaRPr sz="800" b="0" i="0" u="none" strike="noStrike" cap="none" dirty="0">
              <a:solidFill>
                <a:schemeClr val="l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ru" sz="800" b="0" i="0" u="none" strike="noStrike" cap="none" dirty="0">
                <a:solidFill>
                  <a:schemeClr val="l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Республики Казахстан</a:t>
            </a:r>
            <a:endParaRPr sz="800" b="0" i="0" u="none" strike="noStrike" cap="none" dirty="0">
              <a:solidFill>
                <a:schemeClr val="l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alibri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0374" y="982826"/>
            <a:ext cx="5355539" cy="40365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Развитие науки в Казахстане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500834" y="3643648"/>
            <a:ext cx="5355539" cy="65676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dirty="0">
                <a:latin typeface="Tahoma" pitchFamily="34" charset="0"/>
                <a:ea typeface="Tahoma" pitchFamily="34" charset="0"/>
                <a:cs typeface="Tahoma" pitchFamily="34" charset="0"/>
              </a:rPr>
              <a:t>Казахстан в мире</a:t>
            </a:r>
            <a:endParaRPr lang="en-US" sz="17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sz="1700" dirty="0">
                <a:latin typeface="Tahoma" pitchFamily="34" charset="0"/>
                <a:ea typeface="Tahoma" pitchFamily="34" charset="0"/>
                <a:cs typeface="Tahoma" pitchFamily="34" charset="0"/>
              </a:rPr>
              <a:t>Глобальный инновационный индекс</a:t>
            </a: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320574476"/>
              </p:ext>
            </p:extLst>
          </p:nvPr>
        </p:nvGraphicFramePr>
        <p:xfrm>
          <a:off x="460374" y="1386481"/>
          <a:ext cx="5355539" cy="2251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4" name="Глобальный индекс конкурентоспособности ВЭФ"/>
          <p:cNvSpPr txBox="1"/>
          <p:nvPr/>
        </p:nvSpPr>
        <p:spPr>
          <a:xfrm>
            <a:off x="500834" y="4064446"/>
            <a:ext cx="51361" cy="2359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spcBef>
                <a:spcPts val="4600"/>
              </a:spcBef>
              <a:buClr>
                <a:srgbClr val="9E3611"/>
              </a:buClr>
              <a:buFont typeface="Wingdings"/>
              <a:defRPr sz="3300">
                <a:latin typeface="SF UI Display Thin"/>
                <a:ea typeface="SF UI Display Thin"/>
                <a:cs typeface="SF UI Display Thin"/>
                <a:sym typeface="SF UI Display Thin"/>
              </a:defRPr>
            </a:lvl1pPr>
          </a:lstStyle>
          <a:p>
            <a:endParaRPr sz="1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5" name="Казахстан в мире"/>
          <p:cNvSpPr txBox="1"/>
          <p:nvPr/>
        </p:nvSpPr>
        <p:spPr>
          <a:xfrm>
            <a:off x="584080" y="4182427"/>
            <a:ext cx="51361" cy="4206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buClr>
                <a:srgbClr val="9E3611"/>
              </a:buClr>
              <a:buFont typeface="Wingdings"/>
              <a:defRPr sz="4800">
                <a:latin typeface="+mj-lt"/>
                <a:ea typeface="+mj-ea"/>
                <a:cs typeface="+mj-cs"/>
                <a:sym typeface="SF UI Display Bold"/>
              </a:defRPr>
            </a:lvl1pPr>
          </a:lstStyle>
          <a:p>
            <a:endParaRPr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156" name="Table 10"/>
          <p:cNvGraphicFramePr/>
          <p:nvPr>
            <p:extLst>
              <p:ext uri="{D42A27DB-BD31-4B8C-83A1-F6EECF244321}">
                <p14:modId xmlns:p14="http://schemas.microsoft.com/office/powerpoint/2010/main" val="2658151850"/>
              </p:ext>
            </p:extLst>
          </p:nvPr>
        </p:nvGraphicFramePr>
        <p:xfrm>
          <a:off x="500833" y="4391530"/>
          <a:ext cx="5355539" cy="1749677"/>
        </p:xfrm>
        <a:graphic>
          <a:graphicData uri="http://schemas.openxmlformats.org/drawingml/2006/table">
            <a:tbl>
              <a:tblPr firstRow="1" bandRow="1"/>
              <a:tblGrid>
                <a:gridCol w="298531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1177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5844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33873">
                <a:tc>
                  <a:txBody>
                    <a:bodyPr/>
                    <a:lstStyle/>
                    <a:p>
                      <a:pPr indent="203200"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ru-RU" sz="1000" b="0" dirty="0" smtClean="0">
                          <a:solidFill>
                            <a:schemeClr val="bg1"/>
                          </a:solidFill>
                          <a:latin typeface="SF UI Display Semibold"/>
                          <a:ea typeface="SF UI Display Semibold"/>
                          <a:cs typeface="SF UI Display Semibold"/>
                          <a:sym typeface="SF UI Display Semibold"/>
                        </a:rPr>
                        <a:t>п</a:t>
                      </a:r>
                      <a:r>
                        <a:rPr sz="1000" b="0" dirty="0" err="1" smtClean="0">
                          <a:solidFill>
                            <a:schemeClr val="bg1"/>
                          </a:solidFill>
                          <a:latin typeface="SF UI Display Semibold"/>
                          <a:ea typeface="SF UI Display Semibold"/>
                          <a:cs typeface="SF UI Display Semibold"/>
                          <a:sym typeface="SF UI Display Semibold"/>
                        </a:rPr>
                        <a:t>оказатель</a:t>
                      </a:r>
                      <a:r>
                        <a:rPr sz="1000" b="0" dirty="0" smtClean="0">
                          <a:solidFill>
                            <a:schemeClr val="bg1"/>
                          </a:solidFill>
                          <a:latin typeface="SF UI Display Semibold"/>
                          <a:ea typeface="SF UI Display Semibold"/>
                          <a:cs typeface="SF UI Display Semibold"/>
                          <a:sym typeface="SF UI Display Semibold"/>
                        </a:rPr>
                        <a:t> </a:t>
                      </a:r>
                      <a:r>
                        <a:rPr sz="1000" b="0" dirty="0">
                          <a:solidFill>
                            <a:schemeClr val="bg1"/>
                          </a:solidFill>
                          <a:latin typeface="SF UI Display Semibold"/>
                          <a:ea typeface="SF UI Display Semibold"/>
                          <a:cs typeface="SF UI Display Semibold"/>
                          <a:sym typeface="SF UI Display Semibold"/>
                        </a:rPr>
                        <a:t>в </a:t>
                      </a:r>
                      <a:r>
                        <a:rPr lang="ru-RU" sz="1000" b="0" dirty="0" smtClean="0">
                          <a:solidFill>
                            <a:schemeClr val="bg1"/>
                          </a:solidFill>
                          <a:latin typeface="SF UI Display Semibold"/>
                          <a:ea typeface="SF UI Display Semibold"/>
                          <a:cs typeface="SF UI Display Semibold"/>
                          <a:sym typeface="SF UI Display Semibold"/>
                        </a:rPr>
                        <a:t>2022</a:t>
                      </a:r>
                      <a:endParaRPr sz="1000" b="0" dirty="0">
                        <a:solidFill>
                          <a:schemeClr val="bg1"/>
                        </a:solidFill>
                        <a:latin typeface="SF UI Display Semibold"/>
                        <a:ea typeface="SF UI Display Semibold"/>
                        <a:cs typeface="SF UI Display Semibold"/>
                        <a:sym typeface="SF UI Display Semibold"/>
                      </a:endParaRPr>
                    </a:p>
                  </a:txBody>
                  <a:tcPr marL="22860" marR="22860" marT="22860" marB="22860" anchor="ctr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63500">
                      <a:solidFill>
                        <a:schemeClr val="accent1"/>
                      </a:solidFill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ru-RU" sz="1000" b="0" dirty="0" smtClean="0">
                          <a:solidFill>
                            <a:schemeClr val="bg1"/>
                          </a:solidFill>
                          <a:latin typeface="SF UI Display Semibold"/>
                          <a:ea typeface="SF UI Display Semibold"/>
                          <a:cs typeface="SF UI Display Semibold"/>
                          <a:sym typeface="SF UI Display Semibold"/>
                        </a:rPr>
                        <a:t>м</a:t>
                      </a:r>
                      <a:r>
                        <a:rPr sz="1000" b="0" dirty="0" err="1" smtClean="0">
                          <a:solidFill>
                            <a:schemeClr val="bg1"/>
                          </a:solidFill>
                          <a:latin typeface="SF UI Display Semibold"/>
                          <a:ea typeface="SF UI Display Semibold"/>
                          <a:cs typeface="SF UI Display Semibold"/>
                          <a:sym typeface="SF UI Display Semibold"/>
                        </a:rPr>
                        <a:t>есто</a:t>
                      </a:r>
                      <a:r>
                        <a:rPr sz="1000" b="0" dirty="0" smtClean="0">
                          <a:solidFill>
                            <a:schemeClr val="bg1"/>
                          </a:solidFill>
                          <a:latin typeface="SF UI Display Semibold"/>
                          <a:ea typeface="SF UI Display Semibold"/>
                          <a:cs typeface="SF UI Display Semibold"/>
                          <a:sym typeface="SF UI Display Semibold"/>
                        </a:rPr>
                        <a:t> </a:t>
                      </a:r>
                      <a:r>
                        <a:rPr sz="1000" b="0" dirty="0" err="1">
                          <a:solidFill>
                            <a:schemeClr val="bg1"/>
                          </a:solidFill>
                          <a:latin typeface="SF UI Display Semibold"/>
                          <a:ea typeface="SF UI Display Semibold"/>
                          <a:cs typeface="SF UI Display Semibold"/>
                          <a:sym typeface="SF UI Display Semibold"/>
                        </a:rPr>
                        <a:t>из</a:t>
                      </a:r>
                      <a:r>
                        <a:rPr sz="1000" b="0" dirty="0">
                          <a:solidFill>
                            <a:schemeClr val="bg1"/>
                          </a:solidFill>
                          <a:latin typeface="SF UI Display Semibold"/>
                          <a:ea typeface="SF UI Display Semibold"/>
                          <a:cs typeface="SF UI Display Semibold"/>
                          <a:sym typeface="SF UI Display Semibold"/>
                        </a:rPr>
                        <a:t> </a:t>
                      </a:r>
                      <a:r>
                        <a:rPr lang="ru-RU" sz="1000" b="0" dirty="0" smtClean="0">
                          <a:solidFill>
                            <a:schemeClr val="bg1"/>
                          </a:solidFill>
                          <a:latin typeface="SF UI Display Semibold"/>
                          <a:ea typeface="SF UI Display Semibold"/>
                          <a:cs typeface="SF UI Display Semibold"/>
                          <a:sym typeface="SF UI Display Semibold"/>
                        </a:rPr>
                        <a:t>132</a:t>
                      </a:r>
                      <a:endParaRPr sz="1000" b="0" dirty="0">
                        <a:solidFill>
                          <a:schemeClr val="bg1"/>
                        </a:solidFill>
                        <a:latin typeface="SF UI Display Semibold"/>
                        <a:ea typeface="SF UI Display Semibold"/>
                        <a:cs typeface="SF UI Display Semibold"/>
                        <a:sym typeface="SF UI Display Semibold"/>
                      </a:endParaRPr>
                    </a:p>
                  </a:txBody>
                  <a:tcPr marL="22860" marR="22860" marT="22860" marB="22860" anchor="ctr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63500">
                      <a:solidFill>
                        <a:schemeClr val="accent1"/>
                      </a:solidFill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ru-RU" sz="1000" b="0" dirty="0" smtClean="0">
                          <a:solidFill>
                            <a:schemeClr val="bg1"/>
                          </a:solidFill>
                          <a:latin typeface="SF UI Display Semibold"/>
                          <a:ea typeface="SF UI Display Semibold"/>
                          <a:cs typeface="SF UI Display Semibold"/>
                          <a:sym typeface="SF UI Display Semibold"/>
                        </a:rPr>
                        <a:t>и</a:t>
                      </a:r>
                      <a:r>
                        <a:rPr sz="1000" b="0" dirty="0" err="1" smtClean="0">
                          <a:solidFill>
                            <a:schemeClr val="bg1"/>
                          </a:solidFill>
                          <a:latin typeface="SF UI Display Semibold"/>
                          <a:ea typeface="SF UI Display Semibold"/>
                          <a:cs typeface="SF UI Display Semibold"/>
                          <a:sym typeface="SF UI Display Semibold"/>
                        </a:rPr>
                        <a:t>зменение</a:t>
                      </a:r>
                      <a:r>
                        <a:rPr lang="ru-RU" sz="1000" b="0" dirty="0" smtClean="0">
                          <a:solidFill>
                            <a:schemeClr val="bg1"/>
                          </a:solidFill>
                          <a:latin typeface="SF UI Display Semibold"/>
                          <a:ea typeface="SF UI Display Semibold"/>
                          <a:cs typeface="SF UI Display Semibold"/>
                          <a:sym typeface="SF UI Display Semibold"/>
                        </a:rPr>
                        <a:t> </a:t>
                      </a:r>
                    </a:p>
                  </a:txBody>
                  <a:tcPr marL="22860" marR="22860" marT="22860" marB="22860" anchor="ctr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63500">
                      <a:solidFill>
                        <a:schemeClr val="accent1"/>
                      </a:solidFill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66321">
                <a:tc>
                  <a:txBody>
                    <a:bodyPr/>
                    <a:lstStyle/>
                    <a:p>
                      <a:pPr indent="203200" algn="l">
                        <a:spcBef>
                          <a:spcPts val="4600"/>
                        </a:spcBef>
                        <a:defRPr sz="1800"/>
                      </a:pPr>
                      <a:r>
                        <a:rPr lang="ru-RU" sz="1000" dirty="0" smtClean="0">
                          <a:latin typeface="SF UI Display Regular"/>
                          <a:ea typeface="SF UI Display Regular"/>
                          <a:cs typeface="SF UI Display Regular"/>
                          <a:sym typeface="SF UI Display Regular"/>
                        </a:rPr>
                        <a:t>НИОКР, финансируемые бизнесом,%</a:t>
                      </a:r>
                      <a:endParaRPr sz="1000" dirty="0">
                        <a:latin typeface="SF UI Display Regular"/>
                        <a:ea typeface="SF UI Display Regular"/>
                        <a:cs typeface="SF UI Display Regular"/>
                        <a:sym typeface="SF UI Display Regular"/>
                      </a:endParaRPr>
                    </a:p>
                  </a:txBody>
                  <a:tcPr marL="22860" marR="22860" marT="22860" marB="22860" anchor="ctr" horzOverflow="overflow">
                    <a:lnL w="12700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9F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600"/>
                        </a:spcBef>
                        <a:defRPr sz="1800"/>
                      </a:pPr>
                      <a:r>
                        <a:rPr lang="ru-RU" sz="1000" dirty="0" smtClean="0">
                          <a:latin typeface="SF UI Display Regular"/>
                          <a:ea typeface="SF UI Display Regular"/>
                          <a:cs typeface="SF UI Display Regular"/>
                          <a:sym typeface="SF UI Display Regular"/>
                        </a:rPr>
                        <a:t>34</a:t>
                      </a:r>
                      <a:endParaRPr sz="1000" dirty="0">
                        <a:latin typeface="SF UI Display Regular"/>
                        <a:ea typeface="SF UI Display Regular"/>
                        <a:cs typeface="SF UI Display Regular"/>
                        <a:sym typeface="SF UI Display Regular"/>
                      </a:endParaRPr>
                    </a:p>
                  </a:txBody>
                  <a:tcPr marL="22860" marR="22860" marT="22860" marB="2286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9F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defRPr sz="3200">
                          <a:latin typeface="SF UI Display Regular"/>
                          <a:ea typeface="SF UI Display Regular"/>
                          <a:cs typeface="SF UI Display Regular"/>
                          <a:sym typeface="SF UI Display Regular"/>
                        </a:defRPr>
                      </a:pPr>
                      <a:r>
                        <a:rPr sz="1000" dirty="0" smtClean="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</a:rPr>
                        <a:t>▼</a:t>
                      </a:r>
                      <a:r>
                        <a:rPr lang="ru-RU" sz="1000" dirty="0" smtClean="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</a:rPr>
                        <a:t>3</a:t>
                      </a:r>
                      <a:endParaRPr sz="1000" dirty="0">
                        <a:solidFill>
                          <a:schemeClr val="accent5">
                            <a:hueOff val="-82419"/>
                            <a:satOff val="-9513"/>
                            <a:lumOff val="-16343"/>
                          </a:schemeClr>
                        </a:solidFill>
                      </a:endParaRPr>
                    </a:p>
                  </a:txBody>
                  <a:tcPr marL="22860" marR="22860" marT="22860" marB="2286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</a:lnR>
                    <a:lnT w="635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9F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66321">
                <a:tc>
                  <a:txBody>
                    <a:bodyPr/>
                    <a:lstStyle/>
                    <a:p>
                      <a:pPr marL="180975" indent="0" algn="l">
                        <a:spcBef>
                          <a:spcPts val="4600"/>
                        </a:spcBef>
                        <a:defRPr sz="1800"/>
                      </a:pPr>
                      <a:r>
                        <a:rPr lang="ru-RU" sz="1000" dirty="0" smtClean="0">
                          <a:latin typeface="SF UI Display Regular"/>
                          <a:ea typeface="SF UI Display Regular"/>
                          <a:cs typeface="SF UI Display Regular"/>
                          <a:sym typeface="SF UI Display Regular"/>
                        </a:rPr>
                        <a:t>Сотрудничество между университетами и индустрией в области НИОКР </a:t>
                      </a:r>
                      <a:endParaRPr sz="1000" dirty="0">
                        <a:latin typeface="SF UI Display Regular"/>
                        <a:ea typeface="SF UI Display Regular"/>
                        <a:cs typeface="SF UI Display Regular"/>
                        <a:sym typeface="SF UI Display Regular"/>
                      </a:endParaRPr>
                    </a:p>
                  </a:txBody>
                  <a:tcPr marL="22860" marR="22860" marT="22860" marB="22860" anchor="ctr" horzOverflow="overflow">
                    <a:lnL w="12700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479FF8"/>
                      </a:solidFill>
                    </a:lnT>
                    <a:lnB w="12700" cap="flat" cmpd="sng" algn="ctr">
                      <a:solidFill>
                        <a:srgbClr val="479F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600"/>
                        </a:spcBef>
                        <a:defRPr sz="1800"/>
                      </a:pPr>
                      <a:r>
                        <a:rPr lang="ru-RU" sz="1000" dirty="0" smtClean="0">
                          <a:latin typeface="SF UI Display Regular"/>
                          <a:ea typeface="SF UI Display Regular"/>
                          <a:cs typeface="SF UI Display Regular"/>
                          <a:sym typeface="SF UI Display Regular"/>
                        </a:rPr>
                        <a:t>117</a:t>
                      </a:r>
                      <a:endParaRPr sz="1000" dirty="0">
                        <a:latin typeface="SF UI Display Regular"/>
                        <a:ea typeface="SF UI Display Regular"/>
                        <a:cs typeface="SF UI Display Regular"/>
                        <a:sym typeface="SF UI Display Regular"/>
                      </a:endParaRPr>
                    </a:p>
                  </a:txBody>
                  <a:tcPr marL="22860" marR="22860" marT="22860" marB="2286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479FF8"/>
                      </a:solidFill>
                    </a:lnT>
                    <a:lnB w="12700" cap="flat" cmpd="sng" algn="ctr">
                      <a:solidFill>
                        <a:srgbClr val="479F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defRPr sz="3200">
                          <a:latin typeface="SF UI Display Regular"/>
                          <a:ea typeface="SF UI Display Regular"/>
                          <a:cs typeface="SF UI Display Regular"/>
                          <a:sym typeface="SF UI Display Regular"/>
                        </a:defRPr>
                      </a:pPr>
                      <a:r>
                        <a:rPr lang="ru-RU" sz="1000" dirty="0" smtClean="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</a:rPr>
                        <a:t>▼22</a:t>
                      </a:r>
                      <a:endParaRPr sz="1000" dirty="0">
                        <a:solidFill>
                          <a:schemeClr val="accent5">
                            <a:hueOff val="-82419"/>
                            <a:satOff val="-9513"/>
                            <a:lumOff val="-16343"/>
                          </a:schemeClr>
                        </a:solidFill>
                      </a:endParaRPr>
                    </a:p>
                  </a:txBody>
                  <a:tcPr marL="22860" marR="22860" marT="22860" marB="2286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479FF8"/>
                      </a:solidFill>
                    </a:lnT>
                    <a:lnB w="12700" cap="flat" cmpd="sng" algn="ctr">
                      <a:solidFill>
                        <a:srgbClr val="479F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6321">
                <a:tc>
                  <a:txBody>
                    <a:bodyPr/>
                    <a:lstStyle/>
                    <a:p>
                      <a:pPr indent="203200" algn="l">
                        <a:spcBef>
                          <a:spcPts val="4600"/>
                        </a:spcBef>
                        <a:defRPr sz="1800"/>
                      </a:pPr>
                      <a:r>
                        <a:rPr lang="ru-RU" sz="1000" dirty="0" smtClean="0">
                          <a:latin typeface="SF UI Display Regular"/>
                          <a:ea typeface="SF UI Display Regular"/>
                          <a:cs typeface="SF UI Display Regular"/>
                          <a:sym typeface="SF UI Display Regular"/>
                        </a:rPr>
                        <a:t>Цитируемые документы </a:t>
                      </a:r>
                      <a:r>
                        <a:rPr lang="en-US" sz="1000" dirty="0" smtClean="0">
                          <a:latin typeface="SF UI Display Regular"/>
                          <a:ea typeface="SF UI Display Regular"/>
                          <a:cs typeface="SF UI Display Regular"/>
                          <a:sym typeface="SF UI Display Regular"/>
                        </a:rPr>
                        <a:t>H-index</a:t>
                      </a:r>
                      <a:endParaRPr sz="1000" dirty="0">
                        <a:latin typeface="SF UI Display Regular"/>
                        <a:ea typeface="SF UI Display Regular"/>
                        <a:cs typeface="SF UI Display Regular"/>
                        <a:sym typeface="SF UI Display Regular"/>
                      </a:endParaRPr>
                    </a:p>
                  </a:txBody>
                  <a:tcPr marL="22860" marR="22860" marT="22860" marB="22860" anchor="ctr" horzOverflow="overflow">
                    <a:lnL w="12700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479FF8"/>
                      </a:solidFill>
                    </a:lnT>
                    <a:lnB w="12700" cap="flat" cmpd="sng" algn="ctr">
                      <a:solidFill>
                        <a:srgbClr val="479F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600"/>
                        </a:spcBef>
                        <a:defRPr sz="1800"/>
                      </a:pPr>
                      <a:r>
                        <a:rPr lang="ru-RU" sz="1000" dirty="0" smtClean="0">
                          <a:latin typeface="SF UI Display Regular"/>
                          <a:ea typeface="SF UI Display Regular"/>
                          <a:cs typeface="SF UI Display Regular"/>
                          <a:sym typeface="SF UI Display Regular"/>
                        </a:rPr>
                        <a:t>93</a:t>
                      </a:r>
                      <a:endParaRPr sz="1000" dirty="0">
                        <a:latin typeface="SF UI Display Regular"/>
                        <a:ea typeface="SF UI Display Regular"/>
                        <a:cs typeface="SF UI Display Regular"/>
                        <a:sym typeface="SF UI Display Regular"/>
                      </a:endParaRPr>
                    </a:p>
                  </a:txBody>
                  <a:tcPr marL="22860" marR="22860" marT="22860" marB="2286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479FF8"/>
                      </a:solidFill>
                    </a:lnT>
                    <a:lnB w="12700" cap="flat" cmpd="sng" algn="ctr">
                      <a:solidFill>
                        <a:srgbClr val="479F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defRPr sz="3200">
                          <a:latin typeface="SF UI Display Regular"/>
                          <a:ea typeface="SF UI Display Regular"/>
                          <a:cs typeface="SF UI Display Regular"/>
                          <a:sym typeface="SF UI Display Regular"/>
                        </a:defRPr>
                      </a:pPr>
                      <a:r>
                        <a:rPr lang="ru-RU" sz="1000" dirty="0" smtClean="0">
                          <a:solidFill>
                            <a:schemeClr val="accent3">
                              <a:hueOff val="362282"/>
                              <a:satOff val="31803"/>
                              <a:lumOff val="-18242"/>
                            </a:schemeClr>
                          </a:solidFill>
                        </a:rPr>
                        <a:t>▲</a:t>
                      </a:r>
                      <a:r>
                        <a:rPr lang="ru-RU" sz="1000" dirty="0" smtClean="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</a:rPr>
                        <a:t>9</a:t>
                      </a:r>
                      <a:endParaRPr sz="1000" dirty="0">
                        <a:solidFill>
                          <a:schemeClr val="accent5">
                            <a:hueOff val="-82419"/>
                            <a:satOff val="-9513"/>
                            <a:lumOff val="-16343"/>
                          </a:schemeClr>
                        </a:solidFill>
                      </a:endParaRPr>
                    </a:p>
                  </a:txBody>
                  <a:tcPr marL="22860" marR="22860" marT="22860" marB="2286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479FF8"/>
                      </a:solidFill>
                    </a:lnT>
                    <a:lnB w="12700" cap="flat" cmpd="sng" algn="ctr">
                      <a:solidFill>
                        <a:srgbClr val="479F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6321">
                <a:tc>
                  <a:txBody>
                    <a:bodyPr/>
                    <a:lstStyle/>
                    <a:p>
                      <a:pPr indent="203200" algn="l">
                        <a:spcBef>
                          <a:spcPts val="4600"/>
                        </a:spcBef>
                        <a:defRPr sz="1800"/>
                      </a:pPr>
                      <a:r>
                        <a:rPr lang="ru-RU" sz="1000" dirty="0" smtClean="0">
                          <a:latin typeface="SF UI Display Regular"/>
                          <a:ea typeface="SF UI Display Regular"/>
                          <a:cs typeface="SF UI Display Regular"/>
                          <a:sym typeface="SF UI Display Regular"/>
                        </a:rPr>
                        <a:t>Валовые затраты на НИОКР</a:t>
                      </a:r>
                      <a:endParaRPr sz="1000" dirty="0">
                        <a:latin typeface="SF UI Display Regular"/>
                        <a:ea typeface="SF UI Display Regular"/>
                        <a:cs typeface="SF UI Display Regular"/>
                        <a:sym typeface="SF UI Display Regular"/>
                      </a:endParaRPr>
                    </a:p>
                  </a:txBody>
                  <a:tcPr marL="22860" marR="22860" marT="22860" marB="22860" anchor="ctr" horzOverflow="overflow">
                    <a:lnL w="12700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479FF8"/>
                      </a:solidFill>
                    </a:lnT>
                    <a:lnB w="12700" cap="flat" cmpd="sng" algn="ctr">
                      <a:solidFill>
                        <a:srgbClr val="479F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600"/>
                        </a:spcBef>
                        <a:defRPr sz="1800"/>
                      </a:pPr>
                      <a:r>
                        <a:rPr lang="ru-RU" sz="1000" dirty="0" smtClean="0">
                          <a:latin typeface="SF UI Display Regular"/>
                          <a:ea typeface="SF UI Display Regular"/>
                          <a:cs typeface="SF UI Display Regular"/>
                          <a:sym typeface="SF UI Display Regular"/>
                        </a:rPr>
                        <a:t>101</a:t>
                      </a:r>
                      <a:endParaRPr sz="1000" dirty="0">
                        <a:latin typeface="SF UI Display Regular"/>
                        <a:ea typeface="SF UI Display Regular"/>
                        <a:cs typeface="SF UI Display Regular"/>
                        <a:sym typeface="SF UI Display Regular"/>
                      </a:endParaRPr>
                    </a:p>
                  </a:txBody>
                  <a:tcPr marL="22860" marR="22860" marT="22860" marB="2286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479FF8"/>
                      </a:solidFill>
                    </a:lnT>
                    <a:lnB w="12700" cap="flat" cmpd="sng" algn="ctr">
                      <a:solidFill>
                        <a:srgbClr val="479F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defRPr sz="3200">
                          <a:latin typeface="SF UI Display Regular"/>
                          <a:ea typeface="SF UI Display Regular"/>
                          <a:cs typeface="SF UI Display Regular"/>
                          <a:sym typeface="SF UI Display Regular"/>
                        </a:defRPr>
                      </a:pPr>
                      <a:r>
                        <a:rPr lang="ru-RU" sz="1000" dirty="0" smtClean="0">
                          <a:solidFill>
                            <a:schemeClr val="accent3">
                              <a:hueOff val="362282"/>
                              <a:satOff val="31803"/>
                              <a:lumOff val="-18242"/>
                            </a:schemeClr>
                          </a:solidFill>
                        </a:rPr>
                        <a:t>▲2</a:t>
                      </a:r>
                      <a:endParaRPr sz="1000" dirty="0">
                        <a:solidFill>
                          <a:schemeClr val="accent5">
                            <a:hueOff val="-82419"/>
                            <a:satOff val="-9513"/>
                            <a:lumOff val="-16343"/>
                          </a:schemeClr>
                        </a:solidFill>
                      </a:endParaRPr>
                    </a:p>
                  </a:txBody>
                  <a:tcPr marL="22860" marR="22860" marT="22860" marB="2286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479FF8"/>
                      </a:solidFill>
                    </a:lnT>
                    <a:lnB w="12700" cap="flat" cmpd="sng" algn="ctr">
                      <a:solidFill>
                        <a:srgbClr val="479F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6321">
                <a:tc>
                  <a:txBody>
                    <a:bodyPr/>
                    <a:lstStyle/>
                    <a:p>
                      <a:pPr indent="203200" algn="l">
                        <a:spcBef>
                          <a:spcPts val="4600"/>
                        </a:spcBef>
                        <a:defRPr sz="1800"/>
                      </a:pPr>
                      <a:r>
                        <a:rPr lang="ru-RU" sz="1000" dirty="0" smtClean="0">
                          <a:latin typeface="SF UI Display Regular"/>
                          <a:ea typeface="SF UI Display Regular"/>
                          <a:cs typeface="SF UI Display Regular"/>
                          <a:sym typeface="SF UI Display Regular"/>
                        </a:rPr>
                        <a:t>НИОКР, финансируемые из-за рубежа,% ВВП</a:t>
                      </a:r>
                      <a:endParaRPr sz="1000" dirty="0">
                        <a:latin typeface="SF UI Display Regular"/>
                        <a:ea typeface="SF UI Display Regular"/>
                        <a:cs typeface="SF UI Display Regular"/>
                        <a:sym typeface="SF UI Display Regular"/>
                      </a:endParaRPr>
                    </a:p>
                  </a:txBody>
                  <a:tcPr marL="22860" marR="22860" marT="22860" marB="22860" anchor="ctr" horzOverflow="overflow">
                    <a:lnL w="12700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479FF8"/>
                      </a:solidFill>
                    </a:lnT>
                    <a:lnB w="12700">
                      <a:solidFill>
                        <a:srgbClr val="479FF8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600"/>
                        </a:spcBef>
                        <a:defRPr sz="1800"/>
                      </a:pPr>
                      <a:r>
                        <a:rPr lang="ru-RU" sz="1000" dirty="0" smtClean="0">
                          <a:latin typeface="SF UI Display Regular"/>
                          <a:ea typeface="SF UI Display Regular"/>
                          <a:cs typeface="SF UI Display Regular"/>
                          <a:sym typeface="SF UI Display Regular"/>
                        </a:rPr>
                        <a:t>88</a:t>
                      </a:r>
                      <a:endParaRPr sz="1000" dirty="0">
                        <a:latin typeface="SF UI Display Regular"/>
                        <a:ea typeface="SF UI Display Regular"/>
                        <a:cs typeface="SF UI Display Regular"/>
                        <a:sym typeface="SF UI Display Regular"/>
                      </a:endParaRPr>
                    </a:p>
                  </a:txBody>
                  <a:tcPr marL="22860" marR="22860" marT="22860" marB="2286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479FF8"/>
                      </a:solidFill>
                    </a:lnT>
                    <a:lnB w="12700">
                      <a:solidFill>
                        <a:srgbClr val="479FF8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defRPr sz="3200">
                          <a:latin typeface="SF UI Display Regular"/>
                          <a:ea typeface="SF UI Display Regular"/>
                          <a:cs typeface="SF UI Display Regular"/>
                          <a:sym typeface="SF UI Display Regular"/>
                        </a:defRPr>
                      </a:pPr>
                      <a:r>
                        <a:rPr lang="ru-RU" sz="1000" dirty="0" smtClean="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</a:rPr>
                        <a:t>▼2</a:t>
                      </a:r>
                      <a:endParaRPr sz="1000" dirty="0">
                        <a:solidFill>
                          <a:schemeClr val="accent5">
                            <a:hueOff val="-82419"/>
                            <a:satOff val="-9513"/>
                            <a:lumOff val="-16343"/>
                          </a:schemeClr>
                        </a:solidFill>
                      </a:endParaRPr>
                    </a:p>
                  </a:txBody>
                  <a:tcPr marL="22860" marR="22860" marT="22860" marB="2286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479FF8"/>
                      </a:solidFill>
                    </a:lnT>
                    <a:lnB w="12700">
                      <a:solidFill>
                        <a:srgbClr val="479FF8"/>
                      </a:solidFill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57" name="Прямоугольник 156"/>
          <p:cNvSpPr/>
          <p:nvPr/>
        </p:nvSpPr>
        <p:spPr>
          <a:xfrm>
            <a:off x="6493560" y="982826"/>
            <a:ext cx="5355539" cy="40365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Проблемы</a:t>
            </a:r>
            <a:endParaRPr lang="ru-RU" sz="18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286624" y="1824255"/>
            <a:ext cx="4695825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Низкий уровень финансирования НИОКР</a:t>
            </a:r>
          </a:p>
          <a:p>
            <a:endParaRPr lang="ru-RU" sz="16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Отсутствие взаимодействия бизнеса и науки</a:t>
            </a:r>
          </a:p>
          <a:p>
            <a:endParaRPr lang="ru-RU" sz="16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ru-RU" sz="1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Отсутствие </a:t>
            </a:r>
            <a:r>
              <a:rPr lang="ru-RU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новых идей  по развитию науки</a:t>
            </a:r>
          </a:p>
          <a:p>
            <a:endParaRPr lang="ru-RU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ru-RU" sz="1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ru-RU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Отток </a:t>
            </a:r>
            <a:r>
              <a:rPr lang="ru-RU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за рубеж</a:t>
            </a:r>
            <a:r>
              <a:rPr lang="en-US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интеллектуальных ресурсов </a:t>
            </a:r>
          </a:p>
          <a:p>
            <a:r>
              <a:rPr lang="ru-RU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(с 2013 года </a:t>
            </a:r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отрицательное сальдо </a:t>
            </a:r>
            <a:r>
              <a:rPr lang="ru-RU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миграции)</a:t>
            </a:r>
          </a:p>
          <a:p>
            <a:endParaRPr lang="ru-RU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ru-RU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Старение </a:t>
            </a:r>
            <a:r>
              <a:rPr lang="ru-RU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кадров</a:t>
            </a:r>
            <a:endParaRPr lang="ru-RU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26" name="Picture 2" descr="Atom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537" y="2381092"/>
            <a:ext cx="639479" cy="639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cdn-icons-png.flaticon.com/512/1378/137852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2319" y="1569258"/>
            <a:ext cx="595283" cy="595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6605617" y="1473572"/>
            <a:ext cx="9765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0,13%</a:t>
            </a:r>
            <a:endParaRPr lang="ru-RU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30" name="Picture 6" descr="Synchronization 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342772" y="3545212"/>
            <a:ext cx="600525" cy="60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efugee 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4871" y="4583432"/>
            <a:ext cx="600525" cy="60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Old man 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4870" y="5580757"/>
            <a:ext cx="600525" cy="60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67E75967-0211-4E50-9EE2-D715E05B8E6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959"/>
          <a:stretch/>
        </p:blipFill>
        <p:spPr>
          <a:xfrm>
            <a:off x="0" y="0"/>
            <a:ext cx="12192000" cy="825756"/>
          </a:xfrm>
          <a:prstGeom prst="rect">
            <a:avLst/>
          </a:prstGeom>
        </p:spPr>
      </p:pic>
      <p:sp>
        <p:nvSpPr>
          <p:cNvPr id="25" name="Прямоугольник 24"/>
          <p:cNvSpPr/>
          <p:nvPr/>
        </p:nvSpPr>
        <p:spPr>
          <a:xfrm>
            <a:off x="0" y="410972"/>
            <a:ext cx="4953000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3663">
              <a:lnSpc>
                <a:spcPct val="85000"/>
              </a:lnSpc>
              <a:spcBef>
                <a:spcPct val="0"/>
              </a:spcBef>
              <a:buClr>
                <a:srgbClr val="FFFFFF"/>
              </a:buClr>
              <a:buSzPts val="2000"/>
              <a:defRPr/>
            </a:pPr>
            <a:r>
              <a:rPr lang="ru-RU" sz="2000" b="1" dirty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Tahoma"/>
              </a:rPr>
              <a:t>ПРОБЛЕМНЫЕ </a:t>
            </a:r>
            <a:r>
              <a:rPr lang="ru-RU" sz="20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Tahoma"/>
              </a:rPr>
              <a:t>ВОПРОСЫ</a:t>
            </a:r>
          </a:p>
        </p:txBody>
      </p:sp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BB0BE56D-3EDA-4D89-B758-F65698C88A8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0107" y="141206"/>
            <a:ext cx="1764739" cy="526621"/>
          </a:xfrm>
          <a:prstGeom prst="rect">
            <a:avLst/>
          </a:prstGeom>
        </p:spPr>
      </p:pic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4814B83E-CA79-48B9-9275-C2A4C96179CD}"/>
              </a:ext>
            </a:extLst>
          </p:cNvPr>
          <p:cNvSpPr/>
          <p:nvPr/>
        </p:nvSpPr>
        <p:spPr>
          <a:xfrm>
            <a:off x="0" y="-3974"/>
            <a:ext cx="1764738" cy="16475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r>
              <a:rPr lang="ru-RU" sz="10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ТЕКУЩАЯ СИТУАЦИЯ</a:t>
            </a:r>
          </a:p>
        </p:txBody>
      </p:sp>
      <p:sp>
        <p:nvSpPr>
          <p:cNvPr id="22" name="Google Shape;436;g1b0b4827d83_0_44"/>
          <p:cNvSpPr txBox="1">
            <a:spLocks noGrp="1"/>
          </p:cNvSpPr>
          <p:nvPr>
            <p:ph type="sldNum" idx="12"/>
          </p:nvPr>
        </p:nvSpPr>
        <p:spPr>
          <a:xfrm>
            <a:off x="11953875" y="6391275"/>
            <a:ext cx="495724" cy="466877"/>
          </a:xfrm>
          <a:prstGeom prst="rect">
            <a:avLst/>
          </a:prstGeom>
          <a:noFill/>
        </p:spPr>
        <p:txBody>
          <a:bodyPr spcFirstLastPara="1" wrap="square" lIns="0" tIns="0" rIns="358668" bIns="13284" anchor="ctr" anchorCtr="0">
            <a:noAutofit/>
          </a:bodyPr>
          <a:lstStyle/>
          <a:p>
            <a:pPr algn="ctr"/>
            <a:r>
              <a:rPr lang="ru-RU" sz="1600" dirty="0">
                <a:solidFill>
                  <a:srgbClr val="063C46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Montserrat"/>
              </a:rPr>
              <a:t>5</a:t>
            </a:r>
            <a:endParaRPr sz="1600" dirty="0">
              <a:solidFill>
                <a:srgbClr val="063C46"/>
              </a:solidFill>
              <a:latin typeface="Tahoma" pitchFamily="34" charset="0"/>
              <a:ea typeface="Tahoma" pitchFamily="34" charset="0"/>
              <a:cs typeface="Tahoma" pitchFamily="34" charset="0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3539002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67E75967-0211-4E50-9EE2-D715E05B8E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959"/>
          <a:stretch/>
        </p:blipFill>
        <p:spPr>
          <a:xfrm>
            <a:off x="0" y="0"/>
            <a:ext cx="12192000" cy="825756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5FEEF313-114F-4C56-9FF7-776F5976E1A7}"/>
              </a:ext>
            </a:extLst>
          </p:cNvPr>
          <p:cNvSpPr txBox="1"/>
          <p:nvPr/>
        </p:nvSpPr>
        <p:spPr>
          <a:xfrm>
            <a:off x="-3175" y="397889"/>
            <a:ext cx="10604499" cy="353943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93663">
              <a:lnSpc>
                <a:spcPct val="85000"/>
              </a:lnSpc>
              <a:spcBef>
                <a:spcPct val="0"/>
              </a:spcBef>
              <a:buClr>
                <a:srgbClr val="FFFFFF"/>
              </a:buClr>
              <a:buSzPts val="2000"/>
              <a:defRPr/>
            </a:pPr>
            <a:r>
              <a:rPr lang="ru-RU" sz="2000" b="1" dirty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РЕАЛИЗАЦИЯ ИЗМЕНЕНИЙ </a:t>
            </a:r>
            <a:r>
              <a:rPr lang="ru-RU" sz="20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 ЗАКОН «О НАУКЕ» ОТ 15.11.2021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135301" y="5731470"/>
            <a:ext cx="12056699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1700" b="1" u="sng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Arial"/>
              </a:rPr>
              <a:t>Социальный эффект: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500" b="1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Arial"/>
              </a:rPr>
              <a:t>о</a:t>
            </a:r>
            <a:r>
              <a:rPr lang="ru-RU" sz="1500" b="1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Arial"/>
              </a:rPr>
              <a:t>коло 700 </a:t>
            </a:r>
            <a:r>
              <a:rPr lang="ru-RU" sz="15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Arial"/>
              </a:rPr>
              <a:t>ведущих </a:t>
            </a:r>
            <a:r>
              <a:rPr lang="ru-RU" sz="15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Arial"/>
              </a:rPr>
              <a:t>ученых </a:t>
            </a:r>
            <a:r>
              <a:rPr lang="ru-RU" sz="15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Arial"/>
              </a:rPr>
              <a:t>получают заработную </a:t>
            </a:r>
            <a:r>
              <a:rPr lang="ru-RU" sz="15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Arial"/>
              </a:rPr>
              <a:t>плату </a:t>
            </a:r>
            <a:r>
              <a:rPr lang="ru-RU" sz="1500" b="1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Arial"/>
              </a:rPr>
              <a:t>в рамках базового </a:t>
            </a:r>
            <a:r>
              <a:rPr lang="ru-RU" sz="1500" b="1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Arial"/>
              </a:rPr>
              <a:t>финансирования</a:t>
            </a:r>
            <a:r>
              <a:rPr lang="ru-RU" sz="15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Arial"/>
              </a:rPr>
              <a:t>.</a:t>
            </a:r>
            <a:endParaRPr lang="ru-RU" sz="1500" dirty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  <a:sym typeface="Arial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sz="1500" b="1" dirty="0">
                <a:latin typeface="Tahoma" pitchFamily="34" charset="0"/>
                <a:ea typeface="Tahoma" pitchFamily="34" charset="0"/>
                <a:cs typeface="Tahoma" pitchFamily="34" charset="0"/>
              </a:rPr>
              <a:t>ученые,</a:t>
            </a:r>
            <a:r>
              <a:rPr lang="ru-RU" sz="1500" dirty="0">
                <a:latin typeface="Tahoma" pitchFamily="34" charset="0"/>
                <a:ea typeface="Tahoma" pitchFamily="34" charset="0"/>
                <a:cs typeface="Tahoma" pitchFamily="34" charset="0"/>
              </a:rPr>
              <a:t> занимающиеся </a:t>
            </a:r>
            <a:r>
              <a:rPr lang="ru-RU" sz="1500" b="1" dirty="0">
                <a:latin typeface="Tahoma" pitchFamily="34" charset="0"/>
                <a:ea typeface="Tahoma" pitchFamily="34" charset="0"/>
                <a:cs typeface="Tahoma" pitchFamily="34" charset="0"/>
              </a:rPr>
              <a:t>фундаментальными</a:t>
            </a:r>
            <a:r>
              <a:rPr lang="ru-RU" sz="1500" dirty="0">
                <a:latin typeface="Tahoma" pitchFamily="34" charset="0"/>
                <a:ea typeface="Tahoma" pitchFamily="34" charset="0"/>
                <a:cs typeface="Tahoma" pitchFamily="34" charset="0"/>
              </a:rPr>
              <a:t> исследованиями будут получать стабильное финансирование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ru-RU" sz="15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повышена объективность и обоснованность принимаемых решений </a:t>
            </a:r>
            <a:r>
              <a:rPr lang="ru-RU" sz="1500" dirty="0">
                <a:latin typeface="Tahoma" pitchFamily="34" charset="0"/>
                <a:ea typeface="Tahoma" pitchFamily="34" charset="0"/>
                <a:cs typeface="Tahoma" pitchFamily="34" charset="0"/>
              </a:rPr>
              <a:t>членов </a:t>
            </a:r>
            <a:r>
              <a:rPr lang="ru-RU" sz="15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национальных научных советов</a:t>
            </a:r>
          </a:p>
        </p:txBody>
      </p:sp>
      <p:sp>
        <p:nvSpPr>
          <p:cNvPr id="6" name="Стрелка вправо 5"/>
          <p:cNvSpPr/>
          <p:nvPr/>
        </p:nvSpPr>
        <p:spPr>
          <a:xfrm>
            <a:off x="2250554" y="5129891"/>
            <a:ext cx="407477" cy="234730"/>
          </a:xfrm>
          <a:prstGeom prst="rightArrow">
            <a:avLst/>
          </a:prstGeom>
          <a:solidFill>
            <a:srgbClr val="44546A">
              <a:lumMod val="20000"/>
              <a:lumOff val="80000"/>
            </a:srgbClr>
          </a:solidFill>
          <a:ln w="1905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2250553" y="3955710"/>
            <a:ext cx="407477" cy="234730"/>
          </a:xfrm>
          <a:prstGeom prst="rightArrow">
            <a:avLst/>
          </a:prstGeom>
          <a:solidFill>
            <a:srgbClr val="44546A">
              <a:lumMod val="20000"/>
              <a:lumOff val="80000"/>
            </a:srgbClr>
          </a:solidFill>
          <a:ln w="1905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2250554" y="2667984"/>
            <a:ext cx="407477" cy="234730"/>
          </a:xfrm>
          <a:prstGeom prst="rightArrow">
            <a:avLst/>
          </a:prstGeom>
          <a:solidFill>
            <a:srgbClr val="44546A">
              <a:lumMod val="20000"/>
              <a:lumOff val="80000"/>
            </a:srgbClr>
          </a:solidFill>
          <a:ln w="1905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Стрелка вправо 9"/>
          <p:cNvSpPr/>
          <p:nvPr/>
        </p:nvSpPr>
        <p:spPr>
          <a:xfrm>
            <a:off x="2251966" y="1370860"/>
            <a:ext cx="407477" cy="234730"/>
          </a:xfrm>
          <a:prstGeom prst="rightArrow">
            <a:avLst/>
          </a:prstGeom>
          <a:solidFill>
            <a:srgbClr val="44546A">
              <a:lumMod val="20000"/>
              <a:lumOff val="80000"/>
            </a:srgbClr>
          </a:solidFill>
          <a:ln w="1905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35301" y="976002"/>
            <a:ext cx="2216186" cy="948918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оплата труда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ведущих ученых 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в рамках базового финансирования 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35297" y="2253669"/>
            <a:ext cx="2216188" cy="1071027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финансирование НИИ, осуществляющих </a:t>
            </a:r>
            <a:r>
              <a:rPr kumimoji="0" lang="ru-RU" sz="13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фундаментальные исследования 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35299" y="3608244"/>
            <a:ext cx="2216186" cy="868342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организация деятельности </a:t>
            </a:r>
            <a:r>
              <a:rPr kumimoji="0" lang="ru-RU" sz="13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Апелляционной комиссии </a:t>
            </a:r>
          </a:p>
        </p:txBody>
      </p:sp>
      <p:sp>
        <p:nvSpPr>
          <p:cNvPr id="15" name="Прямоугольник с двумя скругленными противолежащими углами 14"/>
          <p:cNvSpPr/>
          <p:nvPr/>
        </p:nvSpPr>
        <p:spPr>
          <a:xfrm>
            <a:off x="2710776" y="947427"/>
            <a:ext cx="9342915" cy="1094098"/>
          </a:xfrm>
          <a:prstGeom prst="round2DiagRect">
            <a:avLst/>
          </a:prstGeom>
          <a:solidFill>
            <a:sysClr val="window" lastClr="FFFFFF"/>
          </a:solidFill>
          <a:ln w="9525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indent="357188" algn="just">
              <a:buFont typeface="Wingdings" panose="05000000000000000000" pitchFamily="2" charset="2"/>
              <a:buChar char="Ø"/>
            </a:pPr>
            <a:r>
              <a:rPr lang="ru-RU" sz="1300" b="1" dirty="0" smtClean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Утверждены </a:t>
            </a:r>
            <a:r>
              <a:rPr lang="ru-RU" sz="1300" b="1" dirty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требования к ведущим ученым</a:t>
            </a:r>
            <a:r>
              <a:rPr lang="ru-RU" sz="1300" dirty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оплата труда которых осуществляется в рамках </a:t>
            </a:r>
            <a:r>
              <a:rPr lang="ru-RU" sz="1300" b="1" dirty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базового финансирования</a:t>
            </a:r>
            <a:r>
              <a:rPr lang="ru-RU" sz="1300" dirty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» </a:t>
            </a:r>
            <a:r>
              <a:rPr lang="ru-RU" sz="1300" i="1" dirty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(приказ МНВО № 108 от 13.10.2022 г.) </a:t>
            </a:r>
          </a:p>
          <a:p>
            <a:pPr lvl="0" indent="357188" algn="just">
              <a:buFont typeface="Wingdings" panose="05000000000000000000" pitchFamily="2" charset="2"/>
              <a:buChar char="Ø"/>
            </a:pPr>
            <a:r>
              <a:rPr lang="ru-RU" sz="1300" dirty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Внесены  изменения в ППРК от 31 декабря 2015 года № 1193 «</a:t>
            </a:r>
            <a:r>
              <a:rPr lang="ru-RU" sz="1300" b="1" dirty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 системе оплаты труда </a:t>
            </a:r>
            <a:r>
              <a:rPr lang="ru-RU" sz="1300" dirty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гражданских служащих, работников организаций, содержащихся за счет средств государственного бюджета, работников казенных предприятий» </a:t>
            </a:r>
            <a:r>
              <a:rPr lang="ru-RU" sz="1300" i="1" dirty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(ППРК № 1000 от 09.12.2022 г</a:t>
            </a:r>
            <a:r>
              <a:rPr lang="ru-RU" sz="1300" i="1" dirty="0" smtClean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.)</a:t>
            </a:r>
            <a:endParaRPr lang="ru-RU" sz="1300" i="1" dirty="0">
              <a:solidFill>
                <a:sysClr val="windowText" lastClr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Прямоугольник с двумя скругленными противолежащими углами 15"/>
          <p:cNvSpPr/>
          <p:nvPr/>
        </p:nvSpPr>
        <p:spPr>
          <a:xfrm>
            <a:off x="2722380" y="2117725"/>
            <a:ext cx="9333287" cy="1330325"/>
          </a:xfrm>
          <a:prstGeom prst="round2DiagRect">
            <a:avLst/>
          </a:prstGeom>
          <a:solidFill>
            <a:sysClr val="window" lastClr="FFFFFF"/>
          </a:solidFill>
          <a:ln w="9525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ru-RU" sz="1300" b="1" dirty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Утверждены нормы финансирования научных организаций</a:t>
            </a:r>
            <a:r>
              <a:rPr lang="ru-RU" sz="1300" dirty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осуществляющих фундаментальные научные исследования </a:t>
            </a:r>
            <a:r>
              <a:rPr lang="ru-RU" sz="1300" i="1" dirty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(ППРК № 925 от 18.11.2022 г.) 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ru-RU" sz="1300" b="1" dirty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Внесены изменения и дополнения в ППРК </a:t>
            </a:r>
            <a:r>
              <a:rPr lang="ru-RU" sz="1300" dirty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от 25 мая 2011 года № 575 «Об утверждении </a:t>
            </a:r>
            <a:r>
              <a:rPr lang="ru-RU" sz="1300" b="1" dirty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Правил базового и программно-целевого финансирования</a:t>
            </a:r>
            <a:r>
              <a:rPr lang="ru-RU" sz="1300" dirty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научной и (или) научно-технической деятельности, а также </a:t>
            </a:r>
            <a:r>
              <a:rPr lang="ru-RU" sz="1300" b="1" dirty="0" err="1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грантового</a:t>
            </a:r>
            <a:r>
              <a:rPr lang="ru-RU" sz="1300" b="1" dirty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финансирования </a:t>
            </a:r>
            <a:r>
              <a:rPr lang="ru-RU" sz="1300" dirty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научной и (или) научно-технической деятельности и коммерциализации </a:t>
            </a:r>
            <a:r>
              <a:rPr lang="ru-RU" sz="1300" dirty="0" smtClean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РННТД» </a:t>
            </a:r>
            <a:r>
              <a:rPr lang="ru-RU" sz="1300" i="1" dirty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(ППРК № 755 от 27.09.2022 г.) 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35300" y="4723699"/>
            <a:ext cx="2216185" cy="940981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организация </a:t>
            </a:r>
            <a:r>
              <a:rPr kumimoji="0" lang="ru-RU" sz="13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научных стажировок  за рубежом  </a:t>
            </a:r>
            <a:r>
              <a:rPr kumimoji="0" lang="ru-RU" sz="13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по новой нормативной базе</a:t>
            </a:r>
          </a:p>
        </p:txBody>
      </p:sp>
      <p:sp>
        <p:nvSpPr>
          <p:cNvPr id="20" name="Прямоугольник с двумя скругленными противолежащими углами 19"/>
          <p:cNvSpPr/>
          <p:nvPr/>
        </p:nvSpPr>
        <p:spPr>
          <a:xfrm>
            <a:off x="2721318" y="3675615"/>
            <a:ext cx="9335409" cy="797799"/>
          </a:xfrm>
          <a:prstGeom prst="round2DiagRect">
            <a:avLst/>
          </a:prstGeom>
          <a:solidFill>
            <a:sysClr val="window" lastClr="FFFFFF"/>
          </a:solidFill>
          <a:ln w="9525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1300" b="1" dirty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Утверждено Положение </a:t>
            </a:r>
            <a:r>
              <a:rPr lang="ru-RU" sz="1300" dirty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об апелляционной комиссии </a:t>
            </a:r>
            <a:r>
              <a:rPr lang="ru-RU" sz="1300" b="1" i="1" dirty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(ППРК № 658 от 6.09.2022 г.)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1300" b="1" dirty="0" smtClean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Создана </a:t>
            </a:r>
            <a:r>
              <a:rPr lang="ru-RU" sz="1300" b="1" dirty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Апелляционная комиссия</a:t>
            </a:r>
            <a:r>
              <a:rPr lang="ru-RU" sz="1300" dirty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и утвержден состав (Приказ МНВО №99 от 7.092022 г.)</a:t>
            </a:r>
            <a:r>
              <a:rPr lang="ru-RU" sz="1300" b="1" i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</p:txBody>
      </p:sp>
      <p:sp>
        <p:nvSpPr>
          <p:cNvPr id="21" name="Прямоугольник с двумя скругленными противолежащими углами 20"/>
          <p:cNvSpPr/>
          <p:nvPr/>
        </p:nvSpPr>
        <p:spPr>
          <a:xfrm>
            <a:off x="2722380" y="4774128"/>
            <a:ext cx="9333287" cy="831859"/>
          </a:xfrm>
          <a:prstGeom prst="round2DiagRect">
            <a:avLst/>
          </a:prstGeom>
          <a:solidFill>
            <a:sysClr val="window" lastClr="FFFFFF"/>
          </a:solidFill>
          <a:ln w="9525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ru-RU" sz="1300" b="1" dirty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Внесены изменения и дополнения </a:t>
            </a:r>
            <a:r>
              <a:rPr lang="ru-RU" sz="1300" dirty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 Указ Президента РК от 12 октября 2000 года № 470 «О Республиканской комиссии по </a:t>
            </a:r>
            <a:r>
              <a:rPr lang="ru-RU" sz="1300" b="1" dirty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подготовке кадров за рубежом</a:t>
            </a:r>
            <a:r>
              <a:rPr lang="ru-RU" sz="1300" dirty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» </a:t>
            </a:r>
            <a:r>
              <a:rPr lang="ru-RU" sz="1300" i="1" dirty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ru-RU" sz="1300" b="1" i="1" dirty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Указ</a:t>
            </a:r>
            <a:r>
              <a:rPr lang="ru-RU" sz="1300" i="1" dirty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Президента РК от 3.03.2022 г.):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ru-RU" sz="1300" b="1" dirty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Приняты правила </a:t>
            </a:r>
            <a:r>
              <a:rPr lang="ru-RU" sz="1300" dirty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отбора претендентов и прохождения научных </a:t>
            </a:r>
            <a:r>
              <a:rPr lang="ru-RU" sz="1300" b="1" dirty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стажировок</a:t>
            </a:r>
            <a:r>
              <a:rPr lang="ru-RU" sz="1300" dirty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300" i="1" dirty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ru-RU" sz="1300" b="1" i="1" dirty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ППРК</a:t>
            </a:r>
            <a:r>
              <a:rPr lang="ru-RU" sz="1300" i="1" dirty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№ 791 от 5.10. 2022 г.)</a:t>
            </a:r>
            <a:endParaRPr lang="ru-RU" sz="1300" b="1" i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BB0BE56D-3EDA-4D89-B758-F65698C88A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0107" y="141206"/>
            <a:ext cx="1764739" cy="526621"/>
          </a:xfrm>
          <a:prstGeom prst="rect">
            <a:avLst/>
          </a:prstGeom>
        </p:spPr>
      </p:pic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4814B83E-CA79-48B9-9275-C2A4C96179CD}"/>
              </a:ext>
            </a:extLst>
          </p:cNvPr>
          <p:cNvSpPr/>
          <p:nvPr/>
        </p:nvSpPr>
        <p:spPr>
          <a:xfrm>
            <a:off x="-1805" y="-2511"/>
            <a:ext cx="1877482" cy="19723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Реализованные меры</a:t>
            </a:r>
          </a:p>
        </p:txBody>
      </p:sp>
      <p:sp>
        <p:nvSpPr>
          <p:cNvPr id="23" name="Google Shape;436;g1b0b4827d83_0_44"/>
          <p:cNvSpPr txBox="1">
            <a:spLocks noGrp="1"/>
          </p:cNvSpPr>
          <p:nvPr>
            <p:ph type="sldNum" idx="12"/>
          </p:nvPr>
        </p:nvSpPr>
        <p:spPr>
          <a:xfrm>
            <a:off x="11953875" y="6391275"/>
            <a:ext cx="495724" cy="466877"/>
          </a:xfrm>
          <a:prstGeom prst="rect">
            <a:avLst/>
          </a:prstGeom>
          <a:noFill/>
        </p:spPr>
        <p:txBody>
          <a:bodyPr spcFirstLastPara="1" wrap="square" lIns="0" tIns="0" rIns="358668" bIns="13284" anchor="ctr" anchorCtr="0">
            <a:noAutofit/>
          </a:bodyPr>
          <a:lstStyle/>
          <a:p>
            <a:pPr algn="ctr"/>
            <a:r>
              <a:rPr lang="ru-RU" sz="1600" dirty="0" smtClean="0">
                <a:solidFill>
                  <a:srgbClr val="063C46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Montserrat"/>
              </a:rPr>
              <a:t>6</a:t>
            </a:r>
            <a:endParaRPr sz="1600" dirty="0">
              <a:solidFill>
                <a:srgbClr val="063C46"/>
              </a:solidFill>
              <a:latin typeface="Tahoma" pitchFamily="34" charset="0"/>
              <a:ea typeface="Tahoma" pitchFamily="34" charset="0"/>
              <a:cs typeface="Tahoma" pitchFamily="34" charset="0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12716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67E75967-0211-4E50-9EE2-D715E05B8E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959"/>
          <a:stretch/>
        </p:blipFill>
        <p:spPr>
          <a:xfrm>
            <a:off x="0" y="0"/>
            <a:ext cx="12192000" cy="82575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BB0BE56D-3EDA-4D89-B758-F65698C88A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0107" y="141207"/>
            <a:ext cx="1764739" cy="526621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F5838456-0EC4-430B-A188-CFEFCF365304}"/>
              </a:ext>
            </a:extLst>
          </p:cNvPr>
          <p:cNvSpPr/>
          <p:nvPr/>
        </p:nvSpPr>
        <p:spPr>
          <a:xfrm>
            <a:off x="3610255" y="96107"/>
            <a:ext cx="4854736" cy="553349"/>
          </a:xfrm>
          <a:prstGeom prst="rect">
            <a:avLst/>
          </a:prstGeom>
        </p:spPr>
        <p:txBody>
          <a:bodyPr wrap="square" lIns="91432" tIns="45716" rIns="91432" bIns="45716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ru-RU" sz="280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4E0963DC-A75D-47B2-B564-AA11D206A4B3}"/>
              </a:ext>
            </a:extLst>
          </p:cNvPr>
          <p:cNvSpPr/>
          <p:nvPr/>
        </p:nvSpPr>
        <p:spPr>
          <a:xfrm>
            <a:off x="3610255" y="96107"/>
            <a:ext cx="4854736" cy="553349"/>
          </a:xfrm>
          <a:prstGeom prst="rect">
            <a:avLst/>
          </a:prstGeom>
        </p:spPr>
        <p:txBody>
          <a:bodyPr wrap="square" lIns="91432" tIns="45716" rIns="91432" bIns="45716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ru-RU" sz="280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3BC9FB58-8F93-4A01-98FB-9DA038CCFA8B}"/>
              </a:ext>
            </a:extLst>
          </p:cNvPr>
          <p:cNvSpPr/>
          <p:nvPr/>
        </p:nvSpPr>
        <p:spPr>
          <a:xfrm>
            <a:off x="5271" y="316977"/>
            <a:ext cx="9061622" cy="400101"/>
          </a:xfrm>
          <a:prstGeom prst="rect">
            <a:avLst/>
          </a:prstGeom>
        </p:spPr>
        <p:txBody>
          <a:bodyPr wrap="square" lIns="91432" tIns="45716" rIns="91432" bIns="45716">
            <a:spAutoFit/>
          </a:bodyPr>
          <a:lstStyle/>
          <a:p>
            <a:r>
              <a:rPr lang="ru-RU" sz="2000" b="1" dirty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Montserrat"/>
              </a:rPr>
              <a:t>НАЦИОНАЛЬНАЯ </a:t>
            </a:r>
            <a:r>
              <a:rPr lang="ru-RU" sz="20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Montserrat"/>
              </a:rPr>
              <a:t>АКАДЕМИЯ НАУК РК</a:t>
            </a:r>
            <a:endParaRPr lang="ru-RU" sz="20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576032" y="2926469"/>
            <a:ext cx="4900106" cy="323157"/>
          </a:xfrm>
          <a:prstGeom prst="rect">
            <a:avLst/>
          </a:prstGeom>
        </p:spPr>
        <p:txBody>
          <a:bodyPr wrap="square" lIns="91432" tIns="45716" rIns="91432" bIns="45716">
            <a:spAutoFit/>
          </a:bodyPr>
          <a:lstStyle/>
          <a:p>
            <a:r>
              <a:rPr lang="ru-RU" sz="1500" b="1" u="sng" dirty="0">
                <a:latin typeface="Tahoma" pitchFamily="34" charset="0"/>
                <a:ea typeface="Tahoma" pitchFamily="34" charset="0"/>
                <a:cs typeface="Tahoma" pitchFamily="34" charset="0"/>
              </a:rPr>
              <a:t>ОСНОВНЫЕ ВИДЫ ДЕЯТЕЛЬНОСТИ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454901" y="3265015"/>
            <a:ext cx="5594224" cy="3046980"/>
          </a:xfrm>
          <a:prstGeom prst="rect">
            <a:avLst/>
          </a:prstGeom>
        </p:spPr>
        <p:txBody>
          <a:bodyPr wrap="square" lIns="91432" tIns="45716" rIns="91432" bIns="45716">
            <a:spAutoFit/>
          </a:bodyPr>
          <a:lstStyle/>
          <a:p>
            <a:pPr marL="171436" indent="-171436">
              <a:buFontTx/>
              <a:buChar char="-"/>
            </a:pPr>
            <a:r>
              <a:rPr lang="ru-RU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выработка рекомендаций по определению приоритетных направлений научной, научно-технической и инновационной деятель</a:t>
            </a:r>
            <a:r>
              <a:rPr lang="ru-RU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ности в соответствии с приоритетами социально-экономического развития, а также приоритетных направлений стратегических, фундаментальных и прикладных научных исследований;</a:t>
            </a:r>
          </a:p>
          <a:p>
            <a:pPr marL="171436" indent="-171436">
              <a:buFontTx/>
              <a:buChar char="-"/>
            </a:pPr>
            <a:r>
              <a:rPr lang="ru-RU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координация подготовки и издание ежегодного </a:t>
            </a:r>
            <a:r>
              <a:rPr lang="ru-RU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национального доклада по науке</a:t>
            </a:r>
            <a:r>
              <a:rPr lang="ru-RU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;</a:t>
            </a:r>
          </a:p>
          <a:p>
            <a:pPr marL="171436" indent="-171436">
              <a:buFontTx/>
              <a:buChar char="-"/>
            </a:pPr>
            <a:r>
              <a:rPr lang="ru-RU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координация подготовки и проведение </a:t>
            </a:r>
            <a:r>
              <a:rPr lang="ru-RU" sz="1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форсайтных</a:t>
            </a:r>
            <a:r>
              <a:rPr lang="ru-RU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исследований по развитию науки</a:t>
            </a:r>
            <a:r>
              <a:rPr lang="ru-RU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;</a:t>
            </a:r>
          </a:p>
          <a:p>
            <a:pPr marL="171436" indent="-171436">
              <a:buFontTx/>
              <a:buChar char="-"/>
            </a:pPr>
            <a:r>
              <a:rPr lang="ru-RU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проведение конкурсов </a:t>
            </a:r>
            <a:r>
              <a:rPr lang="ru-RU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на соискание именных премий и стипендий в области науки;</a:t>
            </a:r>
          </a:p>
          <a:p>
            <a:pPr marL="171436" indent="-171436">
              <a:buFontTx/>
              <a:buChar char="-"/>
            </a:pPr>
            <a:r>
              <a:rPr lang="ru-RU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проведение научных исследований </a:t>
            </a:r>
            <a:r>
              <a:rPr lang="ru-RU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в различных областях науки и техники;</a:t>
            </a:r>
          </a:p>
          <a:p>
            <a:pPr marL="171436" indent="-171436">
              <a:buFontTx/>
              <a:buChar char="-"/>
            </a:pPr>
            <a:r>
              <a:rPr lang="ru-RU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издание научных журналов</a:t>
            </a:r>
            <a:r>
              <a:rPr lang="ru-RU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, участие в развитии международного научного и научно-технического сотрудничества;</a:t>
            </a:r>
          </a:p>
          <a:p>
            <a:pPr marL="171436" indent="-171436">
              <a:buFontTx/>
              <a:buChar char="-"/>
            </a:pPr>
            <a:r>
              <a:rPr lang="ru-RU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участие в популяризации науки и др.</a:t>
            </a:r>
          </a:p>
        </p:txBody>
      </p:sp>
      <p:sp>
        <p:nvSpPr>
          <p:cNvPr id="126" name="Прямоугольник 125"/>
          <p:cNvSpPr/>
          <p:nvPr/>
        </p:nvSpPr>
        <p:spPr>
          <a:xfrm>
            <a:off x="2414744" y="1258108"/>
            <a:ext cx="3100513" cy="323157"/>
          </a:xfrm>
          <a:prstGeom prst="rect">
            <a:avLst/>
          </a:prstGeom>
        </p:spPr>
        <p:txBody>
          <a:bodyPr wrap="none" lIns="91432" tIns="45716" rIns="91432" bIns="45716">
            <a:spAutoFit/>
          </a:bodyPr>
          <a:lstStyle/>
          <a:p>
            <a:r>
              <a:rPr lang="kk-KZ" sz="1500" b="1" u="sng" dirty="0">
                <a:latin typeface="Tahoma" pitchFamily="34" charset="0"/>
                <a:ea typeface="Tahoma" pitchFamily="34" charset="0"/>
                <a:cs typeface="Tahoma" pitchFamily="34" charset="0"/>
              </a:rPr>
              <a:t>была создана 1 июня 1946 г.</a:t>
            </a:r>
            <a:endParaRPr lang="ru-RU" sz="1500" b="1" u="sng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2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74" y="1011124"/>
            <a:ext cx="190500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61238" y="1849251"/>
            <a:ext cx="4819355" cy="1015655"/>
          </a:xfrm>
          <a:prstGeom prst="rect">
            <a:avLst/>
          </a:prstGeom>
        </p:spPr>
        <p:txBody>
          <a:bodyPr wrap="square" lIns="91432" tIns="45716" rIns="91432" bIns="45716">
            <a:spAutoFit/>
          </a:bodyPr>
          <a:lstStyle/>
          <a:p>
            <a:r>
              <a:rPr lang="ru-RU" sz="1500" b="1" u="sng" dirty="0">
                <a:latin typeface="Tahoma" pitchFamily="34" charset="0"/>
                <a:ea typeface="Tahoma" pitchFamily="34" charset="0"/>
                <a:cs typeface="Tahoma" pitchFamily="34" charset="0"/>
              </a:rPr>
              <a:t>ОРГАНИЗАЦИОННО-ПРАВОВАЯ ФОРМА </a:t>
            </a:r>
          </a:p>
          <a:p>
            <a:r>
              <a:rPr lang="ru-RU" sz="1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возвращен </a:t>
            </a:r>
            <a:r>
              <a:rPr lang="ru-RU" sz="1500" dirty="0">
                <a:latin typeface="Tahoma" pitchFamily="34" charset="0"/>
                <a:ea typeface="Tahoma" pitchFamily="34" charset="0"/>
                <a:cs typeface="Tahoma" pitchFamily="34" charset="0"/>
              </a:rPr>
              <a:t>государственный статус</a:t>
            </a:r>
          </a:p>
          <a:p>
            <a:r>
              <a:rPr lang="ru-RU" sz="15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НАО </a:t>
            </a:r>
            <a:r>
              <a:rPr lang="ru-RU" sz="15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«</a:t>
            </a:r>
            <a:r>
              <a:rPr lang="ru-RU" sz="15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Национальная академия наук Республики Казахстан» </a:t>
            </a:r>
            <a:r>
              <a:rPr lang="ru-RU" sz="15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при Президенте РК</a:t>
            </a:r>
            <a:endParaRPr lang="ru-RU" sz="15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9" name="Прямоугольник 128"/>
          <p:cNvSpPr/>
          <p:nvPr/>
        </p:nvSpPr>
        <p:spPr>
          <a:xfrm>
            <a:off x="567247" y="3199050"/>
            <a:ext cx="5859079" cy="769433"/>
          </a:xfrm>
          <a:prstGeom prst="rect">
            <a:avLst/>
          </a:prstGeom>
        </p:spPr>
        <p:txBody>
          <a:bodyPr wrap="square" lIns="91432" tIns="45716" rIns="91432" bIns="45716">
            <a:spAutoFit/>
          </a:bodyPr>
          <a:lstStyle/>
          <a:p>
            <a:r>
              <a:rPr lang="kk-KZ" sz="15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АКАДЕМИКАМ </a:t>
            </a:r>
            <a:r>
              <a:rPr lang="kk-KZ" sz="1500" b="1" dirty="0">
                <a:latin typeface="Tahoma" pitchFamily="34" charset="0"/>
                <a:ea typeface="Tahoma" pitchFamily="34" charset="0"/>
                <a:cs typeface="Tahoma" pitchFamily="34" charset="0"/>
              </a:rPr>
              <a:t>УСТАНОВЛЕНЫ </a:t>
            </a:r>
          </a:p>
          <a:p>
            <a:r>
              <a:rPr lang="kk-KZ" sz="15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ПОЖИЗНЕННЫЕ СТИПЕНДИИ </a:t>
            </a:r>
            <a:r>
              <a:rPr lang="kk-KZ" sz="1500" dirty="0">
                <a:latin typeface="Tahoma" pitchFamily="34" charset="0"/>
                <a:ea typeface="Tahoma" pitchFamily="34" charset="0"/>
                <a:cs typeface="Tahoma" pitchFamily="34" charset="0"/>
              </a:rPr>
              <a:t>в размере 60 МРП в месяц</a:t>
            </a:r>
          </a:p>
          <a:p>
            <a:r>
              <a:rPr lang="kk-KZ" sz="1400" i="1" dirty="0"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kk-KZ" sz="14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2023 г</a:t>
            </a:r>
            <a:r>
              <a:rPr lang="kk-KZ" sz="1400" i="1" dirty="0">
                <a:latin typeface="Tahoma" pitchFamily="34" charset="0"/>
                <a:ea typeface="Tahoma" pitchFamily="34" charset="0"/>
                <a:cs typeface="Tahoma" pitchFamily="34" charset="0"/>
              </a:rPr>
              <a:t>. - </a:t>
            </a:r>
            <a:r>
              <a:rPr lang="ru-RU" sz="14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207 000 </a:t>
            </a:r>
            <a:r>
              <a:rPr lang="kk-KZ" sz="1400" i="1" dirty="0">
                <a:latin typeface="Tahoma" pitchFamily="34" charset="0"/>
                <a:ea typeface="Tahoma" pitchFamily="34" charset="0"/>
                <a:cs typeface="Tahoma" pitchFamily="34" charset="0"/>
              </a:rPr>
              <a:t>тенге) </a:t>
            </a:r>
            <a:endParaRPr lang="ru-RU" sz="1400" i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0" name="Стрелка вправо 129"/>
          <p:cNvSpPr/>
          <p:nvPr/>
        </p:nvSpPr>
        <p:spPr>
          <a:xfrm>
            <a:off x="354778" y="1991439"/>
            <a:ext cx="206461" cy="282885"/>
          </a:xfrm>
          <a:prstGeom prst="rightArrow">
            <a:avLst>
              <a:gd name="adj1" fmla="val 0"/>
              <a:gd name="adj2" fmla="val 10000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ru-RU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1" name="Стрелка вправо 130"/>
          <p:cNvSpPr/>
          <p:nvPr/>
        </p:nvSpPr>
        <p:spPr>
          <a:xfrm>
            <a:off x="354777" y="3409744"/>
            <a:ext cx="206461" cy="282885"/>
          </a:xfrm>
          <a:prstGeom prst="rightArrow">
            <a:avLst>
              <a:gd name="adj1" fmla="val 0"/>
              <a:gd name="adj2" fmla="val 10000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ru-RU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2" name="Стрелка вправо 131"/>
          <p:cNvSpPr/>
          <p:nvPr/>
        </p:nvSpPr>
        <p:spPr>
          <a:xfrm>
            <a:off x="354776" y="4631044"/>
            <a:ext cx="206461" cy="282885"/>
          </a:xfrm>
          <a:prstGeom prst="rightArrow">
            <a:avLst>
              <a:gd name="adj1" fmla="val 0"/>
              <a:gd name="adj2" fmla="val 10000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ru-RU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3" name="Прямоугольник 132"/>
          <p:cNvSpPr/>
          <p:nvPr/>
        </p:nvSpPr>
        <p:spPr>
          <a:xfrm>
            <a:off x="6576033" y="1849251"/>
            <a:ext cx="4900105" cy="784822"/>
          </a:xfrm>
          <a:prstGeom prst="rect">
            <a:avLst/>
          </a:prstGeom>
        </p:spPr>
        <p:txBody>
          <a:bodyPr wrap="square" lIns="91432" tIns="45716" rIns="91432" bIns="45716">
            <a:spAutoFit/>
          </a:bodyPr>
          <a:lstStyle/>
          <a:p>
            <a:r>
              <a:rPr lang="ru-RU" sz="15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ДЛЯ ПРОВЕДЕНИЕ РЕМОНТА </a:t>
            </a:r>
          </a:p>
          <a:p>
            <a:r>
              <a:rPr lang="ru-RU" sz="1500" dirty="0">
                <a:latin typeface="Tahoma" pitchFamily="34" charset="0"/>
                <a:ea typeface="Tahoma" pitchFamily="34" charset="0"/>
                <a:cs typeface="Tahoma" pitchFamily="34" charset="0"/>
              </a:rPr>
              <a:t>здания РГП на ПХВ «</a:t>
            </a:r>
            <a:r>
              <a:rPr lang="ru-RU" sz="15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Ғылым</a:t>
            </a:r>
            <a:r>
              <a:rPr lang="ru-RU" sz="15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5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ордасы</a:t>
            </a:r>
            <a:r>
              <a:rPr lang="ru-RU" sz="1500" dirty="0">
                <a:latin typeface="Tahoma" pitchFamily="34" charset="0"/>
                <a:ea typeface="Tahoma" pitchFamily="34" charset="0"/>
                <a:cs typeface="Tahoma" pitchFamily="34" charset="0"/>
              </a:rPr>
              <a:t>» передан на баланс </a:t>
            </a:r>
            <a:r>
              <a:rPr lang="ru-RU" sz="15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акимата</a:t>
            </a:r>
            <a:r>
              <a:rPr lang="ru-RU" sz="1500" dirty="0">
                <a:latin typeface="Tahoma" pitchFamily="34" charset="0"/>
                <a:ea typeface="Tahoma" pitchFamily="34" charset="0"/>
                <a:cs typeface="Tahoma" pitchFamily="34" charset="0"/>
              </a:rPr>
              <a:t> города Алматы</a:t>
            </a:r>
          </a:p>
        </p:txBody>
      </p:sp>
      <p:sp>
        <p:nvSpPr>
          <p:cNvPr id="134" name="Прямоугольник 133"/>
          <p:cNvSpPr/>
          <p:nvPr/>
        </p:nvSpPr>
        <p:spPr>
          <a:xfrm>
            <a:off x="614871" y="4458844"/>
            <a:ext cx="6096000" cy="553990"/>
          </a:xfrm>
          <a:prstGeom prst="rect">
            <a:avLst/>
          </a:prstGeom>
        </p:spPr>
        <p:txBody>
          <a:bodyPr wrap="square" lIns="91432" tIns="45716" rIns="91432" bIns="45716">
            <a:spAutoFit/>
          </a:bodyPr>
          <a:lstStyle/>
          <a:p>
            <a:r>
              <a:rPr lang="ru-RU" sz="15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РЕШЕНЫ ВОПРОСЫ ФИНАНСИРОВАНИЯ </a:t>
            </a:r>
          </a:p>
          <a:p>
            <a:r>
              <a:rPr lang="ru-RU" sz="15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Академии из республиканского бюджета</a:t>
            </a:r>
          </a:p>
        </p:txBody>
      </p:sp>
      <p:sp>
        <p:nvSpPr>
          <p:cNvPr id="135" name="Прямоугольник 134"/>
          <p:cNvSpPr/>
          <p:nvPr/>
        </p:nvSpPr>
        <p:spPr>
          <a:xfrm>
            <a:off x="577899" y="5075854"/>
            <a:ext cx="6096000" cy="1138765"/>
          </a:xfrm>
          <a:prstGeom prst="rect">
            <a:avLst/>
          </a:prstGeom>
        </p:spPr>
        <p:txBody>
          <a:bodyPr wrap="square" lIns="91432" tIns="45716" rIns="91432" bIns="45716">
            <a:spAutoFit/>
          </a:bodyPr>
          <a:lstStyle/>
          <a:p>
            <a:pPr marL="285726" indent="-285726">
              <a:buFont typeface="Wingdings" pitchFamily="2" charset="2"/>
              <a:buChar char="ü"/>
            </a:pPr>
            <a:r>
              <a:rPr lang="ru-RU" sz="1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форсайт</a:t>
            </a:r>
            <a:r>
              <a:rPr lang="ru-RU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-исследования;</a:t>
            </a:r>
          </a:p>
          <a:p>
            <a:pPr marL="285726" indent="-285726">
              <a:buFont typeface="Wingdings" pitchFamily="2" charset="2"/>
              <a:buChar char="ü"/>
            </a:pPr>
            <a:r>
              <a:rPr lang="ru-RU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Н</a:t>
            </a:r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ациональный доклад по науке;</a:t>
            </a:r>
            <a:endParaRPr lang="ru-RU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26" indent="-285726">
              <a:buFont typeface="Wingdings" pitchFamily="2" charset="2"/>
              <a:buChar char="ü"/>
            </a:pPr>
            <a:r>
              <a:rPr lang="ru-RU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программно-целевое финансирование</a:t>
            </a:r>
            <a:r>
              <a:rPr lang="ru-RU" sz="1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endParaRPr lang="ru-RU" sz="17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6" name="Стрелка вправо 135"/>
          <p:cNvSpPr/>
          <p:nvPr/>
        </p:nvSpPr>
        <p:spPr>
          <a:xfrm>
            <a:off x="6315938" y="1926065"/>
            <a:ext cx="206461" cy="282885"/>
          </a:xfrm>
          <a:prstGeom prst="rightArrow">
            <a:avLst>
              <a:gd name="adj1" fmla="val 0"/>
              <a:gd name="adj2" fmla="val 10000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ru-RU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7" name="Стрелка вправо 136"/>
          <p:cNvSpPr/>
          <p:nvPr/>
        </p:nvSpPr>
        <p:spPr>
          <a:xfrm>
            <a:off x="6315937" y="2974095"/>
            <a:ext cx="206461" cy="282885"/>
          </a:xfrm>
          <a:prstGeom prst="rightArrow">
            <a:avLst>
              <a:gd name="adj1" fmla="val 0"/>
              <a:gd name="adj2" fmla="val 10000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ru-RU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8" name="Прямоугольник 137">
            <a:extLst>
              <a:ext uri="{FF2B5EF4-FFF2-40B4-BE49-F238E27FC236}">
                <a16:creationId xmlns="" xmlns:a16="http://schemas.microsoft.com/office/drawing/2014/main" id="{4814B83E-CA79-48B9-9275-C2A4C96179CD}"/>
              </a:ext>
            </a:extLst>
          </p:cNvPr>
          <p:cNvSpPr/>
          <p:nvPr/>
        </p:nvSpPr>
        <p:spPr>
          <a:xfrm>
            <a:off x="-1804" y="-2511"/>
            <a:ext cx="1877482" cy="19723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r>
              <a:rPr lang="ru-RU" sz="10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Реализованные меры</a:t>
            </a:r>
          </a:p>
        </p:txBody>
      </p:sp>
      <p:sp>
        <p:nvSpPr>
          <p:cNvPr id="23" name="Google Shape;436;g1b0b4827d83_0_44"/>
          <p:cNvSpPr txBox="1">
            <a:spLocks noGrp="1"/>
          </p:cNvSpPr>
          <p:nvPr>
            <p:ph type="sldNum" idx="4294967295"/>
          </p:nvPr>
        </p:nvSpPr>
        <p:spPr>
          <a:xfrm>
            <a:off x="11804846" y="6391275"/>
            <a:ext cx="644753" cy="466877"/>
          </a:xfrm>
          <a:prstGeom prst="rect">
            <a:avLst/>
          </a:prstGeom>
          <a:noFill/>
        </p:spPr>
        <p:txBody>
          <a:bodyPr spcFirstLastPara="1" wrap="square" lIns="0" tIns="0" rIns="358668" bIns="13284" anchor="ctr" anchorCtr="0">
            <a:noAutofit/>
          </a:bodyPr>
          <a:lstStyle/>
          <a:p>
            <a:pPr algn="ctr"/>
            <a:r>
              <a:rPr lang="ru-RU" sz="1600" dirty="0">
                <a:solidFill>
                  <a:srgbClr val="063C46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Montserrat"/>
              </a:rPr>
              <a:t>7</a:t>
            </a:r>
            <a:endParaRPr sz="1600" dirty="0">
              <a:solidFill>
                <a:srgbClr val="063C46"/>
              </a:solidFill>
              <a:latin typeface="Tahoma" pitchFamily="34" charset="0"/>
              <a:ea typeface="Tahoma" pitchFamily="34" charset="0"/>
              <a:cs typeface="Tahoma" pitchFamily="34" charset="0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409821948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67E75967-0211-4E50-9EE2-D715E05B8E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959"/>
          <a:stretch/>
        </p:blipFill>
        <p:spPr>
          <a:xfrm>
            <a:off x="0" y="0"/>
            <a:ext cx="12192000" cy="8257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1804" y="324868"/>
            <a:ext cx="33634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ПРОЕКТ</a:t>
            </a:r>
            <a:r>
              <a:rPr lang="ru-RU" sz="20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«</a:t>
            </a:r>
            <a:r>
              <a:rPr lang="kk-KZ" sz="20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ЖАС ҒАЛЫМ»</a:t>
            </a:r>
            <a:endParaRPr lang="ru-RU" sz="20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 flipH="1">
            <a:off x="394508" y="1115451"/>
            <a:ext cx="5021369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УЧАСТНИКИ:</a:t>
            </a:r>
          </a:p>
          <a:p>
            <a:endParaRPr lang="ru-RU" sz="1000" b="1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9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лица, </a:t>
            </a:r>
            <a:r>
              <a:rPr lang="ru-RU" sz="19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получившие PhD не ранее </a:t>
            </a:r>
            <a:br>
              <a:rPr lang="ru-RU" sz="19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19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2013 года</a:t>
            </a:r>
          </a:p>
          <a:p>
            <a:endParaRPr lang="ru-RU" sz="19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9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выпускники докторантуры</a:t>
            </a:r>
            <a:r>
              <a:rPr lang="ru-RU" sz="19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не защитившие диссертации</a:t>
            </a:r>
          </a:p>
          <a:p>
            <a:endParaRPr lang="ru-RU" sz="19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9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кандасы</a:t>
            </a:r>
            <a:r>
              <a:rPr lang="ru-RU" sz="19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ученые из зарубежных казахских диаспор </a:t>
            </a:r>
            <a:endParaRPr lang="ru-RU" sz="19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 flipH="1">
            <a:off x="6603010" y="2285210"/>
            <a:ext cx="41564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</p:txBody>
      </p:sp>
      <p:sp>
        <p:nvSpPr>
          <p:cNvPr id="43" name="Прямоугольник 42"/>
          <p:cNvSpPr/>
          <p:nvPr/>
        </p:nvSpPr>
        <p:spPr>
          <a:xfrm flipH="1">
            <a:off x="5858700" y="1094904"/>
            <a:ext cx="5645116" cy="30623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УСЛОВИЯ:</a:t>
            </a:r>
          </a:p>
          <a:p>
            <a:endParaRPr lang="en-US" sz="1900" b="1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9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прикрепление к </a:t>
            </a:r>
            <a:r>
              <a:rPr lang="kk-KZ" sz="19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любому аккредитованному субъекту (вуз, НИИ)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9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9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наличие утвержденной постдокторской программы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9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9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защита диссертации в течение 12 мес.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9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научные публикации, патенты и т.д.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30579" y="5808533"/>
            <a:ext cx="119756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ОЖИДАЕМЫЙ</a:t>
            </a:r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РЕЗУЛЬТАТ</a:t>
            </a:r>
            <a:r>
              <a:rPr lang="en-US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r>
              <a:rPr lang="ru-RU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закрепление в науке </a:t>
            </a:r>
            <a:r>
              <a:rPr lang="ru-RU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 </a:t>
            </a:r>
            <a:r>
              <a:rPr lang="kk-KZ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тыс.</a:t>
            </a:r>
            <a:r>
              <a: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человек с ученой степенью ежегодно  </a:t>
            </a:r>
            <a:endParaRPr lang="ru-RU" sz="2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5415876" y="1807528"/>
            <a:ext cx="1" cy="2554922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4814B83E-CA79-48B9-9275-C2A4C96179CD}"/>
              </a:ext>
            </a:extLst>
          </p:cNvPr>
          <p:cNvSpPr/>
          <p:nvPr/>
        </p:nvSpPr>
        <p:spPr>
          <a:xfrm>
            <a:off x="-1804" y="-2511"/>
            <a:ext cx="1877482" cy="19723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r>
              <a:rPr lang="ru-RU" sz="10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Реализованные меры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BB0BE56D-3EDA-4D89-B758-F65698C88A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0107" y="141207"/>
            <a:ext cx="1764739" cy="526621"/>
          </a:xfrm>
          <a:prstGeom prst="rect">
            <a:avLst/>
          </a:prstGeom>
        </p:spPr>
      </p:pic>
      <p:sp>
        <p:nvSpPr>
          <p:cNvPr id="18" name="Стрелка вправо 17"/>
          <p:cNvSpPr/>
          <p:nvPr/>
        </p:nvSpPr>
        <p:spPr>
          <a:xfrm>
            <a:off x="5350746" y="4722060"/>
            <a:ext cx="206461" cy="282885"/>
          </a:xfrm>
          <a:prstGeom prst="rightArrow">
            <a:avLst>
              <a:gd name="adj1" fmla="val 0"/>
              <a:gd name="adj2" fmla="val 10000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ru-RU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83005" y="4414311"/>
            <a:ext cx="348216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п</a:t>
            </a:r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роведено</a:t>
            </a:r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algn="ctr"/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4 конкурса </a:t>
            </a:r>
          </a:p>
          <a:p>
            <a:pPr algn="ctr"/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по проекту «</a:t>
            </a:r>
            <a:r>
              <a:rPr lang="ru-RU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Жас</a:t>
            </a:r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kk-KZ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ғалым»</a:t>
            </a:r>
            <a:endParaRPr lang="ru-RU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474230" y="4604811"/>
            <a:ext cx="34821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343 </a:t>
            </a:r>
          </a:p>
          <a:p>
            <a:pPr algn="ctr"/>
            <a:r>
              <a:rPr lang="kk-KZ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проектов </a:t>
            </a:r>
          </a:p>
        </p:txBody>
      </p:sp>
      <p:sp>
        <p:nvSpPr>
          <p:cNvPr id="14" name="Google Shape;436;g1b0b4827d83_0_44"/>
          <p:cNvSpPr txBox="1">
            <a:spLocks noGrp="1"/>
          </p:cNvSpPr>
          <p:nvPr>
            <p:ph type="sldNum" idx="4294967295"/>
          </p:nvPr>
        </p:nvSpPr>
        <p:spPr>
          <a:xfrm>
            <a:off x="11804846" y="6391275"/>
            <a:ext cx="644753" cy="466877"/>
          </a:xfrm>
          <a:prstGeom prst="rect">
            <a:avLst/>
          </a:prstGeom>
          <a:noFill/>
        </p:spPr>
        <p:txBody>
          <a:bodyPr spcFirstLastPara="1" wrap="square" lIns="0" tIns="0" rIns="358668" bIns="13284" anchor="ctr" anchorCtr="0">
            <a:noAutofit/>
          </a:bodyPr>
          <a:lstStyle/>
          <a:p>
            <a:pPr algn="ctr"/>
            <a:r>
              <a:rPr lang="ru-RU" sz="1600" dirty="0" smtClean="0">
                <a:solidFill>
                  <a:srgbClr val="063C46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Montserrat"/>
              </a:rPr>
              <a:t>8</a:t>
            </a:r>
            <a:endParaRPr sz="1600" dirty="0">
              <a:solidFill>
                <a:srgbClr val="063C46"/>
              </a:solidFill>
              <a:latin typeface="Tahoma" pitchFamily="34" charset="0"/>
              <a:ea typeface="Tahoma" pitchFamily="34" charset="0"/>
              <a:cs typeface="Tahoma" pitchFamily="34" charset="0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68076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67E75967-0211-4E50-9EE2-D715E05B8E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959"/>
          <a:stretch/>
        </p:blipFill>
        <p:spPr>
          <a:xfrm>
            <a:off x="0" y="0"/>
            <a:ext cx="12192000" cy="8257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359533"/>
            <a:ext cx="5428089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5000"/>
              </a:lnSpc>
              <a:buClr>
                <a:srgbClr val="FFFFFF"/>
              </a:buClr>
              <a:buSzPts val="2000"/>
              <a:defRPr/>
            </a:pPr>
            <a:r>
              <a:rPr lang="ru-RU" sz="2000" b="1" dirty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УКРЕПЛЕНИЕ </a:t>
            </a:r>
            <a:r>
              <a:rPr lang="ru-RU" sz="20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НАУЧНОГО ПОТЕНЦИАЛА</a:t>
            </a:r>
          </a:p>
        </p:txBody>
      </p:sp>
      <p:sp>
        <p:nvSpPr>
          <p:cNvPr id="36" name="Прямоугольник 35">
            <a:extLst>
              <a:ext uri="{FF2B5EF4-FFF2-40B4-BE49-F238E27FC236}">
                <a16:creationId xmlns="" xmlns:a16="http://schemas.microsoft.com/office/drawing/2014/main" id="{24D5F8B9-CAF4-4FE3-BBE2-DCCD03B62B12}"/>
              </a:ext>
            </a:extLst>
          </p:cNvPr>
          <p:cNvSpPr/>
          <p:nvPr/>
        </p:nvSpPr>
        <p:spPr>
          <a:xfrm>
            <a:off x="498046" y="933828"/>
            <a:ext cx="1080088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ru-RU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е</a:t>
            </a:r>
            <a:r>
              <a:rPr lang="ru-RU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жегодно</a:t>
            </a:r>
            <a:r>
              <a:rPr lang="ru-RU" sz="17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500</a:t>
            </a:r>
            <a:r>
              <a:rPr lang="ru-RU" sz="17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УЧЕНЫХ СТАЖИРУЮТСЯ </a:t>
            </a:r>
            <a:r>
              <a:rPr lang="ru-RU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В ВЕДУЩИХ НАУЧНЫХ ЦЕНТРАХ МИРА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92513" y="1396956"/>
            <a:ext cx="11575662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в</a:t>
            </a:r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несены </a:t>
            </a:r>
            <a:r>
              <a:rPr lang="ru-RU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изменения и дополнения в Указ Президента РК </a:t>
            </a:r>
            <a:r>
              <a:rPr lang="ru-RU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от 12 октября 2000 года № 470 </a:t>
            </a:r>
            <a:endParaRPr lang="ru-RU" sz="16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algn="just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«</a:t>
            </a:r>
            <a:r>
              <a:rPr lang="ru-RU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О Республиканской комиссии по подготовке кадров за рубежом» </a:t>
            </a:r>
            <a:r>
              <a:rPr lang="ru-RU" sz="1400" i="1" dirty="0">
                <a:latin typeface="Tahoma" pitchFamily="34" charset="0"/>
                <a:ea typeface="Tahoma" pitchFamily="34" charset="0"/>
                <a:cs typeface="Tahoma" pitchFamily="34" charset="0"/>
              </a:rPr>
              <a:t>(Указ Президента РК от 03.03.2022 г.)</a:t>
            </a:r>
          </a:p>
          <a:p>
            <a:pPr lvl="0" algn="just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algn="just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п</a:t>
            </a:r>
            <a:r>
              <a:rPr lang="ru-RU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риняты </a:t>
            </a:r>
            <a:r>
              <a:rPr lang="ru-RU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правила отбора претендентов </a:t>
            </a:r>
            <a:r>
              <a:rPr lang="ru-RU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и прохождения научных стажировок</a:t>
            </a:r>
            <a:r>
              <a:rPr lang="ru-RU" sz="17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400" i="1" dirty="0">
                <a:latin typeface="Tahoma" pitchFamily="34" charset="0"/>
                <a:ea typeface="Tahoma" pitchFamily="34" charset="0"/>
                <a:cs typeface="Tahoma" pitchFamily="34" charset="0"/>
              </a:rPr>
              <a:t>(ППРК № 791 от 05.10. 2022 г.)</a:t>
            </a:r>
          </a:p>
        </p:txBody>
      </p:sp>
      <p:sp>
        <p:nvSpPr>
          <p:cNvPr id="26" name="Прямоугольник 1"/>
          <p:cNvSpPr/>
          <p:nvPr/>
        </p:nvSpPr>
        <p:spPr>
          <a:xfrm>
            <a:off x="397151" y="2579905"/>
            <a:ext cx="5432149" cy="1477328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466728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Ø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kk-KZ" sz="1600" b="1" i="0" u="none" strike="noStrike" kern="0" cap="none" spc="0" baseline="0" dirty="0" smtClean="0">
                <a:solidFill>
                  <a:srgbClr val="000000"/>
                </a:solidFill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Срок </a:t>
            </a:r>
            <a:r>
              <a:rPr lang="kk-KZ" sz="1600" b="1" i="0" u="none" strike="noStrike" kern="0" cap="none" spc="0" baseline="0" dirty="0">
                <a:solidFill>
                  <a:srgbClr val="000000"/>
                </a:solidFill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стажировки</a:t>
            </a:r>
            <a:r>
              <a:rPr lang="kk-KZ" sz="1600" b="0" i="0" u="none" strike="noStrike" kern="0" cap="none" spc="0" baseline="0" dirty="0">
                <a:solidFill>
                  <a:srgbClr val="000000"/>
                </a:solidFill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kk-KZ" sz="1400" b="0" i="0" u="none" strike="noStrike" kern="0" cap="none" spc="0" baseline="0" dirty="0">
                <a:solidFill>
                  <a:srgbClr val="000000"/>
                </a:solidFill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от 3 </a:t>
            </a:r>
            <a:r>
              <a:rPr lang="kk-KZ" sz="1400" b="0" i="0" u="none" strike="noStrike" kern="0" cap="none" spc="0" baseline="0" dirty="0" smtClean="0">
                <a:solidFill>
                  <a:srgbClr val="000000"/>
                </a:solidFill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до </a:t>
            </a:r>
            <a:r>
              <a:rPr lang="kk-KZ" sz="1400" b="0" i="0" u="none" strike="noStrike" kern="0" cap="none" spc="0" baseline="0" dirty="0">
                <a:solidFill>
                  <a:srgbClr val="000000"/>
                </a:solidFill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12 </a:t>
            </a:r>
            <a:r>
              <a:rPr lang="kk-KZ" sz="1400" b="0" i="0" u="none" strike="noStrike" kern="0" cap="none" spc="0" baseline="0" dirty="0" smtClean="0">
                <a:solidFill>
                  <a:srgbClr val="000000"/>
                </a:solidFill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месяцев</a:t>
            </a:r>
            <a:endParaRPr lang="kk-KZ" sz="1400" b="0" i="0" u="none" strike="noStrike" kern="0" cap="none" spc="0" baseline="0" dirty="0">
              <a:solidFill>
                <a:srgbClr val="000000"/>
              </a:solidFill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66728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Ø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kk-KZ" sz="1600" b="1" i="0" u="none" strike="noStrike" kern="0" cap="none" spc="0" baseline="0" dirty="0">
                <a:solidFill>
                  <a:srgbClr val="000000"/>
                </a:solidFill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Научные направления:</a:t>
            </a:r>
            <a:r>
              <a:rPr lang="kk-KZ" sz="1600" b="0" i="0" u="none" strike="noStrike" kern="0" cap="none" spc="0" baseline="0" dirty="0">
                <a:solidFill>
                  <a:srgbClr val="000000"/>
                </a:solidFill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kk-KZ" sz="1400" b="0" i="0" u="none" strike="noStrike" kern="0" cap="none" spc="0" baseline="0" dirty="0">
                <a:solidFill>
                  <a:srgbClr val="000000"/>
                </a:solidFill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в соответствии с приоритетами, определенными ВНТК</a:t>
            </a:r>
          </a:p>
          <a:p>
            <a:pPr marL="466728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Ø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kk-KZ" sz="1600" b="1" i="0" u="none" strike="noStrike" kern="0" cap="none" spc="0" baseline="0" dirty="0" smtClean="0">
                <a:solidFill>
                  <a:srgbClr val="000000"/>
                </a:solidFill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Отбор</a:t>
            </a:r>
            <a:r>
              <a:rPr lang="kk-KZ" sz="1600" b="0" i="0" u="none" strike="noStrike" kern="0" cap="none" spc="0" baseline="0" dirty="0">
                <a:solidFill>
                  <a:srgbClr val="000000"/>
                </a:solidFill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kk-KZ" sz="1400" b="0" i="0" u="none" strike="noStrike" kern="0" cap="none" spc="0" baseline="0" dirty="0">
                <a:solidFill>
                  <a:srgbClr val="000000"/>
                </a:solidFill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три этапа – 1) комплексное тестирование; 2)  собеседование с Экспертной комиссией; 3) решение Республиканской комиссии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4814B83E-CA79-48B9-9275-C2A4C96179CD}"/>
              </a:ext>
            </a:extLst>
          </p:cNvPr>
          <p:cNvSpPr/>
          <p:nvPr/>
        </p:nvSpPr>
        <p:spPr>
          <a:xfrm>
            <a:off x="-1805" y="-2511"/>
            <a:ext cx="1877482" cy="19723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Реализованные меры</a:t>
            </a:r>
          </a:p>
        </p:txBody>
      </p:sp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BB0BE56D-3EDA-4D89-B758-F65698C88A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0107" y="141206"/>
            <a:ext cx="1764739" cy="52662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56212" y="4991100"/>
            <a:ext cx="518305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СРОКИ ПРИЕМА ДОКУМЕНТОВ</a:t>
            </a:r>
            <a:r>
              <a: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ru-RU" sz="14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 </a:t>
            </a:r>
            <a:r>
              <a:rPr lang="ru-RU" sz="1400" i="1" dirty="0">
                <a:latin typeface="Tahoma" pitchFamily="34" charset="0"/>
                <a:ea typeface="Tahoma" pitchFamily="34" charset="0"/>
                <a:cs typeface="Tahoma" pitchFamily="34" charset="0"/>
              </a:rPr>
              <a:t>19 декабря 2022 г. по 15 марта 2023 г</a:t>
            </a:r>
            <a:r>
              <a:rPr lang="ru-RU" sz="14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.;</a:t>
            </a:r>
          </a:p>
          <a:p>
            <a:pPr marL="285750" indent="-285750">
              <a:buFontTx/>
              <a:buChar char="-"/>
            </a:pPr>
            <a:r>
              <a:rPr lang="ru-RU" sz="14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28 </a:t>
            </a:r>
            <a:r>
              <a:rPr lang="ru-RU" sz="1400" i="1" dirty="0">
                <a:latin typeface="Tahoma" pitchFamily="34" charset="0"/>
                <a:ea typeface="Tahoma" pitchFamily="34" charset="0"/>
                <a:cs typeface="Tahoma" pitchFamily="34" charset="0"/>
              </a:rPr>
              <a:t>августа 2023 года по 13 октября 2023 года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486525" y="2541805"/>
            <a:ext cx="503872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kk-KZ" sz="1600" b="1" kern="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ТРЕБОВАНИЯ К КАНДИДАТАМ: </a:t>
            </a:r>
          </a:p>
          <a:p>
            <a:pPr marL="285750" lvl="0" indent="-285750">
              <a:buFontTx/>
              <a:buChar char="-"/>
            </a:pPr>
            <a:r>
              <a:rPr lang="kk-KZ" sz="1400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</a:t>
            </a:r>
            <a:r>
              <a:rPr lang="kk-KZ" sz="1400" kern="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риглашение </a:t>
            </a:r>
            <a:r>
              <a:rPr lang="ru-RU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от принимающей организации (за исключением финансовых </a:t>
            </a:r>
            <a:r>
              <a:rPr lang="ru-RU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условий);</a:t>
            </a:r>
          </a:p>
          <a:p>
            <a:pPr marL="285750" indent="-285750">
              <a:buFontTx/>
              <a:buChar char="-"/>
            </a:pPr>
            <a:r>
              <a:rPr lang="ru-RU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стаж </a:t>
            </a:r>
            <a:r>
              <a:rPr lang="ru-RU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последние 12 месяцев в выбранной области </a:t>
            </a:r>
            <a:r>
              <a:rPr lang="ru-RU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специализации;</a:t>
            </a:r>
          </a:p>
          <a:p>
            <a:pPr marL="285750" indent="-285750">
              <a:buFontTx/>
              <a:buChar char="-"/>
            </a:pPr>
            <a:r>
              <a:rPr lang="kk-KZ" sz="1400" kern="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наличие </a:t>
            </a:r>
            <a:r>
              <a:rPr lang="kk-KZ" sz="1400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научных </a:t>
            </a:r>
            <a:r>
              <a:rPr lang="kk-KZ" sz="1400" kern="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публикаций;</a:t>
            </a:r>
          </a:p>
          <a:p>
            <a:pPr marL="285750" indent="-285750">
              <a:buFontTx/>
              <a:buChar char="-"/>
            </a:pPr>
            <a:r>
              <a:rPr lang="ru-RU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знание </a:t>
            </a:r>
            <a:r>
              <a:rPr lang="ru-RU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государственного и иностранного </a:t>
            </a:r>
            <a:r>
              <a:rPr lang="ru-RU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языков</a:t>
            </a:r>
            <a:endParaRPr lang="ru-RU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969866" y="4425814"/>
            <a:ext cx="410400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109</a:t>
            </a:r>
            <a:r>
              <a:rPr lang="ru-RU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научных </a:t>
            </a:r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центров в </a:t>
            </a:r>
            <a:r>
              <a:rPr lang="ru-RU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24</a:t>
            </a:r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странах </a:t>
            </a:r>
            <a:r>
              <a:rPr lang="ru-RU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мира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56212" y="4273414"/>
            <a:ext cx="4293163" cy="5386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уже присуждены </a:t>
            </a:r>
            <a:r>
              <a:rPr lang="ru-RU" sz="29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416</a:t>
            </a:r>
            <a:r>
              <a: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грантов </a:t>
            </a:r>
            <a:r>
              <a:rPr lang="ru-RU" sz="14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(2021 г.)</a:t>
            </a:r>
            <a:endParaRPr lang="ru-RU" sz="1400" i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2" name="Стрелка вправо 31"/>
          <p:cNvSpPr/>
          <p:nvPr/>
        </p:nvSpPr>
        <p:spPr>
          <a:xfrm>
            <a:off x="261877" y="1011519"/>
            <a:ext cx="206461" cy="282885"/>
          </a:xfrm>
          <a:prstGeom prst="rightArrow">
            <a:avLst>
              <a:gd name="adj1" fmla="val 0"/>
              <a:gd name="adj2" fmla="val 10000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ru-RU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3" name="Стрелка вправо 32"/>
          <p:cNvSpPr/>
          <p:nvPr/>
        </p:nvSpPr>
        <p:spPr>
          <a:xfrm>
            <a:off x="261877" y="1514924"/>
            <a:ext cx="206461" cy="282885"/>
          </a:xfrm>
          <a:prstGeom prst="rightArrow">
            <a:avLst>
              <a:gd name="adj1" fmla="val 0"/>
              <a:gd name="adj2" fmla="val 10000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ru-RU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4" name="Стрелка вправо 33"/>
          <p:cNvSpPr/>
          <p:nvPr/>
        </p:nvSpPr>
        <p:spPr>
          <a:xfrm>
            <a:off x="261877" y="2206495"/>
            <a:ext cx="206461" cy="282885"/>
          </a:xfrm>
          <a:prstGeom prst="rightArrow">
            <a:avLst>
              <a:gd name="adj1" fmla="val 0"/>
              <a:gd name="adj2" fmla="val 10000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ru-RU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5" name="Стрелка вправо 34"/>
          <p:cNvSpPr/>
          <p:nvPr/>
        </p:nvSpPr>
        <p:spPr>
          <a:xfrm>
            <a:off x="261877" y="4494331"/>
            <a:ext cx="206461" cy="282885"/>
          </a:xfrm>
          <a:prstGeom prst="rightArrow">
            <a:avLst>
              <a:gd name="adj1" fmla="val 0"/>
              <a:gd name="adj2" fmla="val 10000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ru-RU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688833" y="5100344"/>
            <a:ext cx="48745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набор </a:t>
            </a:r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осуществлен </a:t>
            </a:r>
            <a:endParaRPr lang="ru-RU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на </a:t>
            </a:r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более </a:t>
            </a:r>
            <a:r>
              <a: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620 </a:t>
            </a: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человек</a:t>
            </a:r>
            <a:endParaRPr lang="ru-RU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9" name="Стрелка вправо 38"/>
          <p:cNvSpPr/>
          <p:nvPr/>
        </p:nvSpPr>
        <p:spPr>
          <a:xfrm>
            <a:off x="261877" y="5053441"/>
            <a:ext cx="206461" cy="282885"/>
          </a:xfrm>
          <a:prstGeom prst="rightArrow">
            <a:avLst>
              <a:gd name="adj1" fmla="val 0"/>
              <a:gd name="adj2" fmla="val 10000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ru-RU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1" name="Google Shape;436;g1b0b4827d83_0_44"/>
          <p:cNvSpPr txBox="1">
            <a:spLocks noGrp="1"/>
          </p:cNvSpPr>
          <p:nvPr>
            <p:ph type="sldNum" idx="4294967295"/>
          </p:nvPr>
        </p:nvSpPr>
        <p:spPr>
          <a:xfrm>
            <a:off x="11804846" y="6391275"/>
            <a:ext cx="644753" cy="466877"/>
          </a:xfrm>
          <a:prstGeom prst="rect">
            <a:avLst/>
          </a:prstGeom>
          <a:noFill/>
        </p:spPr>
        <p:txBody>
          <a:bodyPr spcFirstLastPara="1" wrap="square" lIns="0" tIns="0" rIns="358668" bIns="13284" anchor="ctr" anchorCtr="0">
            <a:noAutofit/>
          </a:bodyPr>
          <a:lstStyle/>
          <a:p>
            <a:pPr algn="ctr"/>
            <a:r>
              <a:rPr lang="ru-RU" sz="1600" dirty="0" smtClean="0">
                <a:solidFill>
                  <a:srgbClr val="063C46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Montserrat"/>
              </a:rPr>
              <a:t>9</a:t>
            </a:r>
            <a:endParaRPr sz="1600" dirty="0">
              <a:solidFill>
                <a:srgbClr val="063C46"/>
              </a:solidFill>
              <a:latin typeface="Tahoma" pitchFamily="34" charset="0"/>
              <a:ea typeface="Tahoma" pitchFamily="34" charset="0"/>
              <a:cs typeface="Tahoma" pitchFamily="34" charset="0"/>
              <a:sym typeface="Montserra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56212" y="5959658"/>
            <a:ext cx="31885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Заседание </a:t>
            </a:r>
            <a:r>
              <a:rPr lang="ru-RU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Республиканской</a:t>
            </a:r>
            <a:endParaRPr lang="ru-RU" sz="1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комиссии</a:t>
            </a:r>
            <a:r>
              <a:rPr lang="ru-RU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и </a:t>
            </a:r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принятие решения</a:t>
            </a:r>
            <a:endParaRPr lang="ru-RU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4" name="Стрелка вправо 23"/>
          <p:cNvSpPr/>
          <p:nvPr/>
        </p:nvSpPr>
        <p:spPr>
          <a:xfrm>
            <a:off x="261877" y="6140633"/>
            <a:ext cx="206461" cy="282885"/>
          </a:xfrm>
          <a:prstGeom prst="rightArrow">
            <a:avLst>
              <a:gd name="adj1" fmla="val 0"/>
              <a:gd name="adj2" fmla="val 10000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ru-RU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9" name="Равнобедренный треугольник 28"/>
          <p:cNvSpPr/>
          <p:nvPr/>
        </p:nvSpPr>
        <p:spPr>
          <a:xfrm rot="5400000">
            <a:off x="5911583" y="4482246"/>
            <a:ext cx="330734" cy="244092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Равнобедренный треугольник 29"/>
          <p:cNvSpPr/>
          <p:nvPr/>
        </p:nvSpPr>
        <p:spPr>
          <a:xfrm rot="5400000">
            <a:off x="5911583" y="5269163"/>
            <a:ext cx="330734" cy="244092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Равнобедренный треугольник 30"/>
          <p:cNvSpPr/>
          <p:nvPr/>
        </p:nvSpPr>
        <p:spPr>
          <a:xfrm rot="5400000">
            <a:off x="5911583" y="6087743"/>
            <a:ext cx="330734" cy="244092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6736458" y="6044422"/>
            <a:ext cx="48745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ahoma" pitchFamily="34" charset="0"/>
                <a:ea typeface="Tahoma" pitchFamily="34" charset="0"/>
                <a:cs typeface="Tahoma" pitchFamily="34" charset="0"/>
              </a:rPr>
              <a:t>и</a:t>
            </a:r>
            <a:r>
              <a: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юнь</a:t>
            </a: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2023 г.</a:t>
            </a:r>
            <a:endParaRPr lang="ru-RU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998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theme/theme1.xml><?xml version="1.0" encoding="utf-8"?>
<a:theme xmlns:a="http://schemas.openxmlformats.org/drawingml/2006/main" name="5_Office Them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>
          <a:blip xmlns:r="http://schemas.openxmlformats.org/officeDocument/2006/relationships" r:embed="rId1" cstate="print"/>
          <a:srcRect/>
          <a:stretch>
            <a:fillRect l="-63" t="-34668" r="-750" b="33646"/>
          </a:stretch>
        </a:blipFill>
      </a:spPr>
      <a:bodyPr wrap="square" lIns="0" tIns="0" rIns="0" bIns="0" rtlCol="0"/>
      <a:lstStyle>
        <a:defPPr>
          <a:defRPr sz="1736"/>
        </a:defPPr>
      </a:lst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8657</TotalTime>
  <Words>1804</Words>
  <Application>Microsoft Office PowerPoint</Application>
  <PresentationFormat>Широкоэкранный</PresentationFormat>
  <Paragraphs>348</Paragraphs>
  <Slides>12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28" baseType="lpstr">
      <vt:lpstr>맑은 고딕</vt:lpstr>
      <vt:lpstr>Arial</vt:lpstr>
      <vt:lpstr>Calibri</vt:lpstr>
      <vt:lpstr>Montserrat</vt:lpstr>
      <vt:lpstr>Montserrat ExtraBold</vt:lpstr>
      <vt:lpstr>Montserrat SemiBold</vt:lpstr>
      <vt:lpstr>SF UI Display Bold</vt:lpstr>
      <vt:lpstr>SF UI Display Regular</vt:lpstr>
      <vt:lpstr>SF UI Display Semibold</vt:lpstr>
      <vt:lpstr>SF UI Display Thin</vt:lpstr>
      <vt:lpstr>Tahoma</vt:lpstr>
      <vt:lpstr>Times New Roman</vt:lpstr>
      <vt:lpstr>Wingdings</vt:lpstr>
      <vt:lpstr>Wingdings 2</vt:lpstr>
      <vt:lpstr>5_Office Theme</vt:lpstr>
      <vt:lpstr>4_Тема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КОММЕРЦИАЛИЗАЦИЯ РЕЗУЛЬТАТОВ НАУКИ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Farjana Jaman</dc:creator>
  <cp:lastModifiedBy>Кайргалиева Гульбану</cp:lastModifiedBy>
  <cp:revision>987</cp:revision>
  <cp:lastPrinted>2023-05-11T08:25:15Z</cp:lastPrinted>
  <dcterms:created xsi:type="dcterms:W3CDTF">2015-10-22T14:04:39Z</dcterms:created>
  <dcterms:modified xsi:type="dcterms:W3CDTF">2023-05-11T08:25:50Z</dcterms:modified>
</cp:coreProperties>
</file>