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166" r:id="rId2"/>
    <p:sldId id="2167" r:id="rId3"/>
    <p:sldId id="2168" r:id="rId4"/>
    <p:sldId id="2169" r:id="rId5"/>
  </p:sldIdLst>
  <p:sldSz cx="9144000" cy="5143500" type="screen16x9"/>
  <p:notesSz cx="6797675" cy="9872663"/>
  <p:embeddedFontLst>
    <p:embeddedFont>
      <p:font typeface="Roboto Medium" panose="020B0604020202020204" charset="0"/>
      <p:regular r:id="rId8"/>
      <p:bold r:id="rId9"/>
      <p:italic r:id="rId10"/>
      <p:boldItalic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20F2B0-C59E-4667-BC9B-06653499CD35}">
          <p14:sldIdLst>
            <p14:sldId id="2166"/>
            <p14:sldId id="2167"/>
            <p14:sldId id="2168"/>
            <p14:sldId id="2169"/>
          </p14:sldIdLst>
        </p14:section>
      </p14:sectionLst>
    </p:ext>
    <p:ext uri="{EFAFB233-063F-42B5-8137-9DF3F51BA10A}">
      <p15:sldGuideLst xmlns:p15="http://schemas.microsoft.com/office/powerpoint/2012/main">
        <p15:guide id="2" pos="40" userDrawn="1">
          <p15:clr>
            <a:srgbClr val="A4A3A4"/>
          </p15:clr>
        </p15:guide>
        <p15:guide id="3" pos="7978" userDrawn="1">
          <p15:clr>
            <a:srgbClr val="A4A3A4"/>
          </p15:clr>
        </p15:guide>
        <p15:guide id="9" orient="horz" pos="76" userDrawn="1">
          <p15:clr>
            <a:srgbClr val="A4A3A4"/>
          </p15:clr>
        </p15:guide>
        <p15:guide id="14" orient="horz" pos="3024" userDrawn="1">
          <p15:clr>
            <a:srgbClr val="A4A3A4"/>
          </p15:clr>
        </p15:guide>
        <p15:guide id="15" pos="4032" userDrawn="1">
          <p15:clr>
            <a:srgbClr val="A4A3A4"/>
          </p15:clr>
        </p15:guide>
        <p15:guide id="16" orient="horz" pos="41">
          <p15:clr>
            <a:srgbClr val="A4A3A4"/>
          </p15:clr>
        </p15:guide>
        <p15:guide id="17" orient="horz" pos="1620">
          <p15:clr>
            <a:srgbClr val="A4A3A4"/>
          </p15:clr>
        </p15:guide>
        <p15:guide id="18" pos="29">
          <p15:clr>
            <a:srgbClr val="A4A3A4"/>
          </p15:clr>
        </p15:guide>
        <p15:guide id="19" pos="5692">
          <p15:clr>
            <a:srgbClr val="A4A3A4"/>
          </p15:clr>
        </p15:guide>
        <p15:guide id="2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pos="2124" userDrawn="1">
          <p15:clr>
            <a:srgbClr val="A4A3A4"/>
          </p15:clr>
        </p15:guide>
        <p15:guide id="5" orient="horz" pos="3087">
          <p15:clr>
            <a:srgbClr val="A4A3A4"/>
          </p15:clr>
        </p15:guide>
        <p15:guide id="6" orient="horz" pos="3110">
          <p15:clr>
            <a:srgbClr val="A4A3A4"/>
          </p15:clr>
        </p15:guide>
        <p15:guide id="7" pos="2133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0073C8"/>
    <a:srgbClr val="0066CC"/>
    <a:srgbClr val="A3E7FF"/>
    <a:srgbClr val="CB8A07"/>
    <a:srgbClr val="3BCCFF"/>
    <a:srgbClr val="EEA108"/>
    <a:srgbClr val="FF9933"/>
    <a:srgbClr val="219BFF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6340" autoAdjust="0"/>
  </p:normalViewPr>
  <p:slideViewPr>
    <p:cSldViewPr>
      <p:cViewPr varScale="1">
        <p:scale>
          <a:sx n="149" d="100"/>
          <a:sy n="149" d="100"/>
        </p:scale>
        <p:origin x="816" y="108"/>
      </p:cViewPr>
      <p:guideLst>
        <p:guide pos="40"/>
        <p:guide pos="7978"/>
        <p:guide orient="horz" pos="76"/>
        <p:guide orient="horz" pos="3024"/>
        <p:guide pos="4032"/>
        <p:guide orient="horz" pos="41"/>
        <p:guide orient="horz" pos="1620"/>
        <p:guide pos="29"/>
        <p:guide pos="56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" d="100"/>
        <a:sy n="20" d="100"/>
      </p:scale>
      <p:origin x="0" y="1314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088"/>
        <p:guide pos="2116"/>
        <p:guide orient="horz" pos="3111"/>
        <p:guide pos="2124"/>
        <p:guide orient="horz" pos="3087"/>
        <p:guide orient="horz" pos="3110"/>
        <p:guide pos="213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52224298214932E-2"/>
          <c:y val="0.10675007194580344"/>
          <c:w val="0.92928318868531024"/>
          <c:h val="0.6835737552349929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702000"/>
        <c:axId val="-83708528"/>
        <c:axId val="0"/>
      </c:bar3DChart>
      <c:catAx>
        <c:axId val="-83702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83708528"/>
        <c:crosses val="autoZero"/>
        <c:auto val="1"/>
        <c:lblAlgn val="ctr"/>
        <c:lblOffset val="100"/>
        <c:noMultiLvlLbl val="0"/>
      </c:catAx>
      <c:valAx>
        <c:axId val="-8370852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-8370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52224298214932E-2"/>
          <c:y val="0.10675007194580344"/>
          <c:w val="0.92928318868531024"/>
          <c:h val="0.6835737552349929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699824"/>
        <c:axId val="-83698736"/>
        <c:axId val="0"/>
      </c:bar3DChart>
      <c:catAx>
        <c:axId val="-8369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83698736"/>
        <c:crosses val="autoZero"/>
        <c:auto val="1"/>
        <c:lblAlgn val="ctr"/>
        <c:lblOffset val="100"/>
        <c:noMultiLvlLbl val="0"/>
      </c:catAx>
      <c:valAx>
        <c:axId val="-8369873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-8369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52224298214932E-2"/>
          <c:y val="0.10675007194580344"/>
          <c:w val="0.92928318868531024"/>
          <c:h val="0.6835737552349929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705264"/>
        <c:axId val="-83696560"/>
        <c:axId val="0"/>
      </c:bar3DChart>
      <c:catAx>
        <c:axId val="-83705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83696560"/>
        <c:crosses val="autoZero"/>
        <c:auto val="1"/>
        <c:lblAlgn val="ctr"/>
        <c:lblOffset val="100"/>
        <c:noMultiLvlLbl val="0"/>
      </c:catAx>
      <c:valAx>
        <c:axId val="-836965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-8370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52224298214932E-2"/>
          <c:y val="0.10675007194580344"/>
          <c:w val="0.92928318868531024"/>
          <c:h val="0.6835737552349929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8288928"/>
        <c:axId val="-2138285664"/>
        <c:axId val="0"/>
      </c:bar3DChart>
      <c:catAx>
        <c:axId val="-2138288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8285664"/>
        <c:crosses val="autoZero"/>
        <c:auto val="1"/>
        <c:lblAlgn val="ctr"/>
        <c:lblOffset val="100"/>
        <c:noMultiLvlLbl val="0"/>
      </c:catAx>
      <c:valAx>
        <c:axId val="-21382856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-213828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9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818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7" tIns="45750" rIns="91497" bIns="45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497" tIns="45750" rIns="91497" bIns="457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9"/>
            <a:ext cx="2945660" cy="493632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="" xmlns:a16="http://schemas.microsoft.com/office/drawing/2014/main" id="{5261622B-97BC-4206-AB06-68C4E3EAEC37}"/>
              </a:ext>
            </a:extLst>
          </p:cNvPr>
          <p:cNvSpPr txBox="1">
            <a:spLocks/>
          </p:cNvSpPr>
          <p:nvPr userDrawn="1"/>
        </p:nvSpPr>
        <p:spPr>
          <a:xfrm>
            <a:off x="8859382" y="195487"/>
            <a:ext cx="323529" cy="327692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" y="1828802"/>
            <a:ext cx="3324225" cy="1597914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5819777" y="1828802"/>
            <a:ext cx="3324225" cy="1597914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746129"/>
            <a:ext cx="4581144" cy="2654046"/>
          </a:xfrm>
          <a:prstGeom prst="rect">
            <a:avLst/>
          </a:prstGeom>
          <a:ln w="3175">
            <a:noFill/>
          </a:ln>
        </p:spPr>
        <p:txBody>
          <a:bodyPr wrap="none" lIns="58303" tIns="0" rIns="58303" bIns="757947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4762" y="1934376"/>
            <a:ext cx="4919472" cy="2290572"/>
          </a:xfrm>
          <a:prstGeom prst="rect">
            <a:avLst/>
          </a:prstGeom>
          <a:ln w="3175">
            <a:noFill/>
          </a:ln>
        </p:spPr>
        <p:txBody>
          <a:bodyPr wrap="none" lIns="58303" tIns="0" rIns="58303" bIns="641339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1661396"/>
            <a:ext cx="2514600" cy="2452688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lIns="58303" tIns="29152" rIns="58303" bIns="699643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1661396"/>
            <a:ext cx="2514600" cy="2452688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lIns="58303" tIns="29152" rIns="58303" bIns="699643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17602" y="1897789"/>
            <a:ext cx="3456432" cy="1179576"/>
          </a:xfrm>
          <a:prstGeom prst="rect">
            <a:avLst/>
          </a:prstGeom>
          <a:ln w="3175">
            <a:noFill/>
          </a:ln>
        </p:spPr>
        <p:txBody>
          <a:bodyPr lIns="58303" tIns="29152" rIns="58303" bIns="699643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1" y="1897789"/>
            <a:ext cx="3456432" cy="1179576"/>
          </a:xfrm>
          <a:prstGeom prst="rect">
            <a:avLst/>
          </a:prstGeom>
          <a:ln w="3175">
            <a:noFill/>
          </a:ln>
        </p:spPr>
        <p:txBody>
          <a:bodyPr lIns="58303" tIns="29152" rIns="58303" bIns="699643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7602" y="3076505"/>
            <a:ext cx="3456432" cy="1179576"/>
          </a:xfrm>
          <a:prstGeom prst="rect">
            <a:avLst/>
          </a:prstGeom>
          <a:ln w="3175">
            <a:noFill/>
          </a:ln>
        </p:spPr>
        <p:txBody>
          <a:bodyPr lIns="58303" tIns="29152" rIns="58303" bIns="699643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1" y="3076505"/>
            <a:ext cx="3456432" cy="1179576"/>
          </a:xfrm>
          <a:prstGeom prst="rect">
            <a:avLst/>
          </a:prstGeom>
          <a:ln w="3175">
            <a:noFill/>
          </a:ln>
        </p:spPr>
        <p:txBody>
          <a:bodyPr lIns="58303" tIns="29152" rIns="58303" bIns="699643" anchor="b"/>
          <a:lstStyle>
            <a:lvl1pPr algn="ctr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1631929"/>
            <a:ext cx="9144000" cy="1748790"/>
          </a:xfrm>
          <a:prstGeom prst="rect">
            <a:avLst/>
          </a:prstGeom>
          <a:ln w="3175">
            <a:noFill/>
          </a:ln>
        </p:spPr>
        <p:txBody>
          <a:bodyPr lIns="58303" tIns="29152" rIns="58303" bIns="349821" anchor="b"/>
          <a:lstStyle>
            <a:lvl1pPr algn="ct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3750" y="1776609"/>
            <a:ext cx="3657600" cy="16002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79950" y="1776609"/>
            <a:ext cx="3657600" cy="16002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212850" y="3465938"/>
            <a:ext cx="2819400" cy="3218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5099050" y="3465938"/>
            <a:ext cx="2819400" cy="3218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1822450" y="355454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1708150" y="388924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5708650" y="355454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5594350" y="388924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278126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022849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3401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52152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2568319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4684486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800654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7" y="2097037"/>
            <a:ext cx="1540590" cy="1419182"/>
          </a:xfrm>
          <a:prstGeom prst="rect">
            <a:avLst/>
          </a:prstGeom>
          <a:ln>
            <a:noFill/>
          </a:ln>
        </p:spPr>
        <p:txBody>
          <a:bodyPr lIns="58303" tIns="29152" rIns="58303" bIns="291518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65622" y="3517187"/>
            <a:ext cx="1545336" cy="80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13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2098621"/>
            <a:ext cx="1545336" cy="30911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3" y="2097037"/>
            <a:ext cx="1540590" cy="1419182"/>
          </a:xfrm>
          <a:prstGeom prst="rect">
            <a:avLst/>
          </a:prstGeom>
          <a:ln>
            <a:noFill/>
          </a:ln>
        </p:spPr>
        <p:txBody>
          <a:bodyPr lIns="58303" tIns="29152" rIns="58303" bIns="291518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082478" y="3517187"/>
            <a:ext cx="1545336" cy="80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130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8" y="2098621"/>
            <a:ext cx="1545336" cy="309112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9" y="2097037"/>
            <a:ext cx="1540590" cy="1419182"/>
          </a:xfrm>
          <a:prstGeom prst="rect">
            <a:avLst/>
          </a:prstGeom>
          <a:ln>
            <a:noFill/>
          </a:ln>
        </p:spPr>
        <p:txBody>
          <a:bodyPr lIns="58303" tIns="29152" rIns="58303" bIns="291518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1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799333" y="3517187"/>
            <a:ext cx="1545336" cy="804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13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3" y="2098621"/>
            <a:ext cx="1545336" cy="309112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3" y="2097037"/>
            <a:ext cx="1540590" cy="1419182"/>
          </a:xfrm>
          <a:prstGeom prst="rect">
            <a:avLst/>
          </a:prstGeom>
          <a:ln>
            <a:noFill/>
          </a:ln>
        </p:spPr>
        <p:txBody>
          <a:bodyPr lIns="58303" tIns="29152" rIns="58303" bIns="291518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6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516188" y="3517187"/>
            <a:ext cx="1545336" cy="80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13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8" y="2098621"/>
            <a:ext cx="1545336" cy="30911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8" y="2097037"/>
            <a:ext cx="1540590" cy="1419182"/>
          </a:xfrm>
          <a:prstGeom prst="rect">
            <a:avLst/>
          </a:prstGeom>
          <a:ln>
            <a:noFill/>
          </a:ln>
        </p:spPr>
        <p:txBody>
          <a:bodyPr lIns="58303" tIns="29152" rIns="58303" bIns="291518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7233042" y="3517187"/>
            <a:ext cx="1545336" cy="804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130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2098621"/>
            <a:ext cx="1545336" cy="309112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7" y="2009743"/>
            <a:ext cx="1834811" cy="2133633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706291" y="2009743"/>
            <a:ext cx="1779495" cy="1010297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9" y="2009743"/>
            <a:ext cx="1779495" cy="1010297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03410" y="3133079"/>
            <a:ext cx="1779495" cy="1010297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03410" y="2009743"/>
            <a:ext cx="1779495" cy="1010297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06291" y="3133079"/>
            <a:ext cx="1779495" cy="1010297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00529" y="3133079"/>
            <a:ext cx="1779495" cy="1010297"/>
          </a:xfrm>
          <a:prstGeom prst="rect">
            <a:avLst/>
          </a:prstGeom>
          <a:ln>
            <a:noFill/>
          </a:ln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6949" y="1933576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08951" y="1933576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40949" y="1933576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72951" y="1933576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70" y="2306974"/>
            <a:ext cx="2025978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48802" y="2306974"/>
            <a:ext cx="2025978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07932" y="2306974"/>
            <a:ext cx="2025978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7960" y="2694752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24338" y="2084162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40713" y="2694752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757091" y="2084162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8" y="2372645"/>
            <a:ext cx="1548560" cy="11634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2294878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162495"/>
            <a:ext cx="2108006" cy="15837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8" y="2079644"/>
            <a:ext cx="2328572" cy="174940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8" y="2372645"/>
            <a:ext cx="1548560" cy="11634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2294878"/>
            <a:ext cx="1755594" cy="131894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162495"/>
            <a:ext cx="2108006" cy="15837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8" y="2079644"/>
            <a:ext cx="2328572" cy="1749409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4899320" y="2013483"/>
            <a:ext cx="2287152" cy="1718291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079919" y="2013483"/>
            <a:ext cx="2287152" cy="1718291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58303" tIns="29152" rIns="58303" bIns="174911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48258" y="1804541"/>
            <a:ext cx="2247485" cy="168849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58303" tIns="29152" rIns="58303" bIns="583036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5687394" y="3074047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5967414" y="1928275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731709" y="2127002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974782" y="3200887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809532" y="3321258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4793113" y="3253539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4842101" y="1921123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169540" y="2040121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320174" y="3193734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146506" y="3233201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3005640" y="1913023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6343967" y="2119849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6587040" y="3193734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8303" tIns="29152" rIns="58303" bIns="291518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22168" y="1772543"/>
            <a:ext cx="7899668" cy="1852368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lIns="58303" tIns="29152" rIns="58303" bIns="466429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579136" y="2939551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74636" y="2939551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770136" y="2939551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lIns="58303" tIns="29152" rIns="58303" bIns="174911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61561" y="1643298"/>
            <a:ext cx="3603118" cy="2863933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81625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932047" y="1639489"/>
            <a:ext cx="3547872" cy="1351026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932047" y="3150390"/>
            <a:ext cx="3547872" cy="1351026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10791" y="3052217"/>
            <a:ext cx="3364992" cy="1467612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67582" y="3052217"/>
            <a:ext cx="3364992" cy="1467612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3188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238648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994107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3476626" y="2271477"/>
            <a:ext cx="2190750" cy="1643066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3476626" y="2271477"/>
            <a:ext cx="2190750" cy="1643066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3476626" y="2271477"/>
            <a:ext cx="2190750" cy="1643066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3476626" y="2271477"/>
            <a:ext cx="2190750" cy="1643066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3476626" y="2271477"/>
            <a:ext cx="2190750" cy="1643066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3476626" y="2271477"/>
            <a:ext cx="2190750" cy="1643066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3654098" y="2196982"/>
            <a:ext cx="514498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3654098" y="3582434"/>
            <a:ext cx="514498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3178811" y="2889709"/>
            <a:ext cx="514498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4975404" y="2196982"/>
            <a:ext cx="514495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4975404" y="3582434"/>
            <a:ext cx="514495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5450693" y="2889709"/>
            <a:ext cx="514495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2718332" y="238987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031771" y="3082076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2718332" y="3774281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1514475" y="1712120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1514475" y="4221957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243356" y="2925603"/>
            <a:ext cx="1014413" cy="3143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3714163" y="2881165"/>
            <a:ext cx="1715678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3797300" y="2709128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3714498" y="2279527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3239210" y="2972253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3714498" y="3664067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5035803" y="2279527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5511090" y="2972253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5035803" y="3664067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1562100" y="1757699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1562100" y="4267535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279073" y="2986376"/>
            <a:ext cx="942975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5481636" y="238987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5956936" y="3082076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5486398" y="3774281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6267450" y="1712120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6267450" y="4221957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7880424" y="2925603"/>
            <a:ext cx="1014413" cy="3143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6315075" y="1757699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6315075" y="4267535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7916142" y="2986376"/>
            <a:ext cx="942975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1647822" y="1982391"/>
            <a:ext cx="1088136" cy="81610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952498" y="2675334"/>
            <a:ext cx="1088136" cy="81610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1647827" y="3368280"/>
            <a:ext cx="1088136" cy="816102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00796" y="1982391"/>
            <a:ext cx="1088136" cy="81610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091363" y="2675334"/>
            <a:ext cx="1088136" cy="81610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400801" y="3368280"/>
            <a:ext cx="1088136" cy="816102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123950" y="2295291"/>
            <a:ext cx="2190750" cy="1643066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123950" y="2295291"/>
            <a:ext cx="2190750" cy="1643066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123950" y="2295291"/>
            <a:ext cx="2190750" cy="1643066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2622729" y="2220796"/>
            <a:ext cx="514495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2622729" y="3606248"/>
            <a:ext cx="514495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3098018" y="2913522"/>
            <a:ext cx="514495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81625" tIns="40813" rIns="81625" bIns="40813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361488" y="2904978"/>
            <a:ext cx="1715678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444625" y="273294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2683128" y="2303339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3158416" y="2996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683128" y="3687880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3132934" y="2413687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3604261" y="3105889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3132934" y="3798094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048122" y="2006204"/>
            <a:ext cx="1088136" cy="81610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8688" y="2699147"/>
            <a:ext cx="1088136" cy="81610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048125" y="3392093"/>
            <a:ext cx="1088136" cy="81610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lIns="58303" tIns="0" rIns="58303" bIns="5830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5393376" y="2178992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5391150" y="1993106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00" b="1" baseline="0">
                <a:solidFill>
                  <a:schemeClr val="accent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6076951" y="2945608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6074726" y="2759723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00" b="1" baseline="0">
                <a:solidFill>
                  <a:schemeClr val="accent2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5393376" y="3788717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5391150" y="3602831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00" b="1" baseline="0">
                <a:solidFill>
                  <a:schemeClr val="accent3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05638" y="1952626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752119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637819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752119" y="3395404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300" b="1" baseline="0">
                <a:solidFill>
                  <a:schemeClr val="accent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716273" y="1952626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2762755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2648455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2762755" y="3395404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300" b="1" baseline="0">
                <a:solidFill>
                  <a:schemeClr val="accent2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726910" y="1952626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4773390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4659090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4773390" y="3395404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300" b="1" baseline="0">
                <a:solidFill>
                  <a:schemeClr val="accent3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737546" y="1952626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6784028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6669728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6784028" y="3395404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300" b="1" baseline="0">
                <a:solidFill>
                  <a:schemeClr val="accent4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923925" y="1880522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6610350" y="1880522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797919" y="1736123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652919" y="1736123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923925" y="3275077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6610350" y="3275077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2797919" y="3130678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4652919" y="3130678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837469" y="1785886"/>
            <a:ext cx="1606620" cy="1204965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697627" y="1785886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2837469" y="3205111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97627" y="3205111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809465" y="205410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38065" y="188929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300" b="1" baseline="0">
                <a:solidFill>
                  <a:schemeClr val="accent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809465" y="348285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038065" y="331804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300" b="1" baseline="0">
                <a:solidFill>
                  <a:schemeClr val="accent3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6508554" y="205410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6508554" y="188929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accent2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6508554" y="348285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6508554" y="331804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accent4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1866900" y="2219371"/>
            <a:ext cx="1426464" cy="46673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1866900" y="2054558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accent1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583092" y="3375782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58303" tIns="0" rIns="58303" bIns="116607" anchor="b"/>
          <a:lstStyle>
            <a:lvl1pPr algn="ctr" rtl="0">
              <a:buNone/>
              <a:defRPr sz="8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3314147" y="3375782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58303" tIns="0" rIns="58303" bIns="116607" anchor="b"/>
          <a:lstStyle>
            <a:lvl1pPr algn="ctr" rtl="0">
              <a:buNone/>
              <a:defRPr sz="8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6045201" y="3375782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58303" tIns="0" rIns="58303" bIns="116607" anchor="b"/>
          <a:lstStyle>
            <a:lvl1pPr algn="ctr" rtl="0">
              <a:buNone/>
              <a:defRPr sz="8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583092" y="1947863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lIns="58303" tIns="0" rIns="58303" bIns="116607" anchor="b"/>
          <a:lstStyle>
            <a:lvl1pPr algn="ctr" rtl="0">
              <a:buNone/>
              <a:defRPr sz="8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1898063" y="3676063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1898063" y="3511252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accent2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4615862" y="3676063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4615862" y="3511252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accent3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7371763" y="3676063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7371763" y="3511252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300" b="1" baseline="0">
                <a:solidFill>
                  <a:schemeClr val="accent4"/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165465" y="3119439"/>
            <a:ext cx="269748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3781425" y="3232943"/>
            <a:ext cx="228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163877" y="2890838"/>
            <a:ext cx="1588" cy="4572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3899934" y="3119439"/>
            <a:ext cx="269748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6515894" y="3232943"/>
            <a:ext cx="228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"/>
            <a:ext cx="9144000" cy="2943225"/>
          </a:xfrm>
          <a:prstGeom prst="rect">
            <a:avLst/>
          </a:prstGeom>
          <a:ln w="3175">
            <a:noFill/>
          </a:ln>
        </p:spPr>
        <p:txBody>
          <a:bodyPr wrap="none" lIns="58303" tIns="0" rIns="58303" bIns="641339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54438" y="2890839"/>
            <a:ext cx="1635125" cy="122634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58303" tIns="0" rIns="58303" bIns="174911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875408" y="3413285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875408" y="361016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761108" y="3590382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761108" y="3797000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65035" y="1798712"/>
            <a:ext cx="2020948" cy="1515711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163608" y="4214634"/>
            <a:ext cx="1023800" cy="224018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0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00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00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00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00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3771900" y="3733652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3771900" y="393052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57600" y="3910745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3657600" y="4117365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561527" y="2119078"/>
            <a:ext cx="2020948" cy="1515711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1894" y="3676502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1894" y="387337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47594" y="3853597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47594" y="4060215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51520" y="2061928"/>
            <a:ext cx="2020948" cy="1515711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174" y="1811983"/>
            <a:ext cx="3135374" cy="189142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0060" y="1900447"/>
            <a:ext cx="2895600" cy="12334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6" y="1801117"/>
            <a:ext cx="3225798" cy="261848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8890" y="1940409"/>
            <a:ext cx="2587686" cy="1608581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lIns="58303" tIns="0" rIns="58303" bIns="174911" anchor="b"/>
          <a:lstStyle>
            <a:lvl1pPr algn="ctr" rtl="0"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358777" y="2259567"/>
            <a:ext cx="4208463" cy="180362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779909" y="2396210"/>
            <a:ext cx="3377202" cy="1240817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58303" tIns="0" rIns="58303" bIns="349821" anchor="b"/>
          <a:lstStyle>
            <a:lvl1pPr algn="ctr" rtl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4353" y="1860252"/>
            <a:ext cx="3709650" cy="327372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6055151" y="2315165"/>
            <a:ext cx="1444752" cy="1913382"/>
          </a:xfrm>
          <a:prstGeom prst="rect">
            <a:avLst/>
          </a:prstGeom>
          <a:ln w="3175">
            <a:noFill/>
          </a:ln>
        </p:spPr>
        <p:txBody>
          <a:bodyPr wrap="none" lIns="58303" tIns="0" rIns="58303" bIns="408125" anchor="b"/>
          <a:lstStyle>
            <a:lvl1pPr algn="ctr" rtl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3495676"/>
            <a:ext cx="9144000" cy="1647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1841817"/>
            <a:ext cx="2133600" cy="2750757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45720" y="2219324"/>
            <a:ext cx="1452565" cy="191095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524733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1806311"/>
            <a:ext cx="4104136" cy="33371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2481323" y="1931380"/>
            <a:ext cx="901846" cy="1695816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524733" anchor="b"/>
          <a:lstStyle>
            <a:lvl1pPr algn="ctr" rtl="0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8305800" y="228600"/>
            <a:ext cx="838200" cy="171450"/>
          </a:xfrm>
          <a:prstGeom prst="rect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13573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1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228600"/>
            <a:ext cx="838200" cy="17145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798" y="1727278"/>
            <a:ext cx="1736406" cy="273042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35401" y="2131221"/>
            <a:ext cx="1473200" cy="194786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524733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158" y="2009775"/>
            <a:ext cx="1381088" cy="21717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4229100" y="2838450"/>
            <a:ext cx="685800" cy="514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702828" y="2314564"/>
            <a:ext cx="1223748" cy="1583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58303" tIns="0" rIns="58303" bIns="466429" anchor="b"/>
          <a:lstStyle>
            <a:lvl1pPr algn="ctr" rtl="0">
              <a:buNone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34209" y="2009775"/>
            <a:ext cx="1385635" cy="21717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226266" y="2314564"/>
            <a:ext cx="1223748" cy="1583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58303" tIns="0" rIns="58303" bIns="466429" anchor="b"/>
          <a:lstStyle>
            <a:lvl1pPr algn="ctr" rtl="0">
              <a:buNone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1704" y="1390651"/>
            <a:ext cx="2251640" cy="3381375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1508760" y="1960246"/>
            <a:ext cx="1234440" cy="2257425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lIns="58303" tIns="0" rIns="58303" bIns="466429" anchor="b"/>
          <a:lstStyle>
            <a:lvl1pPr algn="ctr" rtl="0">
              <a:buNone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5658" y="1827069"/>
            <a:ext cx="4252688" cy="171054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87306" y="1944295"/>
            <a:ext cx="2769393" cy="130373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291518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79401" y="1928670"/>
            <a:ext cx="4252688" cy="1710545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8424" y="2045894"/>
            <a:ext cx="2834640" cy="130373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291518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061" y="2061308"/>
            <a:ext cx="4215398" cy="2282094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868935" y="2325789"/>
            <a:ext cx="2973148" cy="1521785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291518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302" y="1838176"/>
            <a:ext cx="4487398" cy="1577420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50288" y="1556266"/>
            <a:ext cx="4443426" cy="1561961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2867225" y="1845728"/>
            <a:ext cx="3534220" cy="966761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291518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73101" y="1757295"/>
            <a:ext cx="2742192" cy="267183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41333" y="1990060"/>
            <a:ext cx="2205728" cy="218027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641339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31044" y="2076452"/>
            <a:ext cx="3481914" cy="2014626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28011" y="2272190"/>
            <a:ext cx="2872740" cy="162314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lIns="58303" tIns="0" rIns="58303" bIns="408125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9525"/>
            <a:ext cx="9144000" cy="5162550"/>
          </a:xfrm>
          <a:prstGeom prst="rect">
            <a:avLst/>
          </a:prstGeom>
          <a:noFill/>
          <a:ln w="3175">
            <a:noFill/>
          </a:ln>
        </p:spPr>
        <p:txBody>
          <a:bodyPr wrap="none" lIns="58303" tIns="0" rIns="58303" bIns="2390448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8305800" y="228600"/>
            <a:ext cx="838200" cy="171450"/>
          </a:xfrm>
          <a:prstGeom prst="rect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198598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13573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1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228600"/>
            <a:ext cx="838200" cy="17145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81625" tIns="40813" rIns="81625" bIns="40813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2">
            <a:extLst>
              <a:ext uri="{FF2B5EF4-FFF2-40B4-BE49-F238E27FC236}">
                <a16:creationId xmlns="" xmlns:a16="http://schemas.microsoft.com/office/drawing/2014/main" id="{A40A43BD-1467-4B17-9349-31FE53506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10608" y="-4763"/>
            <a:ext cx="538160" cy="311240"/>
          </a:xfrm>
          <a:custGeom>
            <a:avLst/>
            <a:gdLst>
              <a:gd name="connsiteX0" fmla="*/ 0 w 7124700"/>
              <a:gd name="connsiteY0" fmla="*/ 0 h 516212"/>
              <a:gd name="connsiteX1" fmla="*/ 7124700 w 7124700"/>
              <a:gd name="connsiteY1" fmla="*/ 0 h 516212"/>
              <a:gd name="connsiteX2" fmla="*/ 7124700 w 7124700"/>
              <a:gd name="connsiteY2" fmla="*/ 516212 h 516212"/>
              <a:gd name="connsiteX3" fmla="*/ 0 w 7124700"/>
              <a:gd name="connsiteY3" fmla="*/ 516212 h 516212"/>
              <a:gd name="connsiteX4" fmla="*/ 0 w 7124700"/>
              <a:gd name="connsiteY4" fmla="*/ 0 h 516212"/>
              <a:gd name="connsiteX0" fmla="*/ 0 w 7124700"/>
              <a:gd name="connsiteY0" fmla="*/ 0 h 522562"/>
              <a:gd name="connsiteX1" fmla="*/ 7124700 w 7124700"/>
              <a:gd name="connsiteY1" fmla="*/ 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7124700"/>
              <a:gd name="connsiteY0" fmla="*/ 0 h 522562"/>
              <a:gd name="connsiteX1" fmla="*/ 3054379 w 7124700"/>
              <a:gd name="connsiteY1" fmla="*/ 535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3198756"/>
              <a:gd name="connsiteY0" fmla="*/ 0 h 522562"/>
              <a:gd name="connsiteX1" fmla="*/ 3054379 w 3198756"/>
              <a:gd name="connsiteY1" fmla="*/ 535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198756"/>
              <a:gd name="connsiteY0" fmla="*/ 0 h 522562"/>
              <a:gd name="connsiteX1" fmla="*/ 3193203 w 3198756"/>
              <a:gd name="connsiteY1" fmla="*/ 1070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374650 w 3204309"/>
              <a:gd name="connsiteY3" fmla="*/ 522562 h 522562"/>
              <a:gd name="connsiteX4" fmla="*/ 0 w 3204309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1332711 w 3204309"/>
              <a:gd name="connsiteY3" fmla="*/ 519738 h 522562"/>
              <a:gd name="connsiteX4" fmla="*/ 374650 w 3204309"/>
              <a:gd name="connsiteY4" fmla="*/ 522562 h 522562"/>
              <a:gd name="connsiteX5" fmla="*/ 0 w 3204309"/>
              <a:gd name="connsiteY5" fmla="*/ 0 h 522562"/>
              <a:gd name="connsiteX0" fmla="*/ 0 w 3204309"/>
              <a:gd name="connsiteY0" fmla="*/ 1899 h 524461"/>
              <a:gd name="connsiteX1" fmla="*/ 1266075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204309"/>
              <a:gd name="connsiteY0" fmla="*/ 1899 h 524461"/>
              <a:gd name="connsiteX1" fmla="*/ 1311888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198756"/>
              <a:gd name="connsiteY0" fmla="*/ 1899 h 524461"/>
              <a:gd name="connsiteX1" fmla="*/ 1311888 w 3198756"/>
              <a:gd name="connsiteY1" fmla="*/ 0 h 524461"/>
              <a:gd name="connsiteX2" fmla="*/ 3198756 w 3198756"/>
              <a:gd name="connsiteY2" fmla="*/ 523462 h 524461"/>
              <a:gd name="connsiteX3" fmla="*/ 1332711 w 3198756"/>
              <a:gd name="connsiteY3" fmla="*/ 521637 h 524461"/>
              <a:gd name="connsiteX4" fmla="*/ 374650 w 3198756"/>
              <a:gd name="connsiteY4" fmla="*/ 524461 h 524461"/>
              <a:gd name="connsiteX5" fmla="*/ 0 w 3198756"/>
              <a:gd name="connsiteY5" fmla="*/ 1899 h 524461"/>
              <a:gd name="connsiteX0" fmla="*/ 0 w 1332711"/>
              <a:gd name="connsiteY0" fmla="*/ 1899 h 524461"/>
              <a:gd name="connsiteX1" fmla="*/ 1311888 w 1332711"/>
              <a:gd name="connsiteY1" fmla="*/ 0 h 524461"/>
              <a:gd name="connsiteX2" fmla="*/ 1332711 w 1332711"/>
              <a:gd name="connsiteY2" fmla="*/ 521637 h 524461"/>
              <a:gd name="connsiteX3" fmla="*/ 374650 w 1332711"/>
              <a:gd name="connsiteY3" fmla="*/ 524461 h 524461"/>
              <a:gd name="connsiteX4" fmla="*/ 0 w 1332711"/>
              <a:gd name="connsiteY4" fmla="*/ 1899 h 524461"/>
              <a:gd name="connsiteX0" fmla="*/ 0 w 1332711"/>
              <a:gd name="connsiteY0" fmla="*/ 5913 h 528475"/>
              <a:gd name="connsiteX1" fmla="*/ 1328547 w 1332711"/>
              <a:gd name="connsiteY1" fmla="*/ 0 h 528475"/>
              <a:gd name="connsiteX2" fmla="*/ 1332711 w 1332711"/>
              <a:gd name="connsiteY2" fmla="*/ 525651 h 528475"/>
              <a:gd name="connsiteX3" fmla="*/ 374650 w 1332711"/>
              <a:gd name="connsiteY3" fmla="*/ 528475 h 528475"/>
              <a:gd name="connsiteX4" fmla="*/ 0 w 1332711"/>
              <a:gd name="connsiteY4" fmla="*/ 5913 h 528475"/>
              <a:gd name="connsiteX0" fmla="*/ 0 w 1341040"/>
              <a:gd name="connsiteY0" fmla="*/ 1901 h 524463"/>
              <a:gd name="connsiteX1" fmla="*/ 1341040 w 1341040"/>
              <a:gd name="connsiteY1" fmla="*/ 0 h 524463"/>
              <a:gd name="connsiteX2" fmla="*/ 1332711 w 1341040"/>
              <a:gd name="connsiteY2" fmla="*/ 521639 h 524463"/>
              <a:gd name="connsiteX3" fmla="*/ 374650 w 1341040"/>
              <a:gd name="connsiteY3" fmla="*/ 524463 h 524463"/>
              <a:gd name="connsiteX4" fmla="*/ 0 w 1341040"/>
              <a:gd name="connsiteY4" fmla="*/ 1901 h 5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524463">
                <a:moveTo>
                  <a:pt x="0" y="1901"/>
                </a:moveTo>
                <a:lnTo>
                  <a:pt x="1341040" y="0"/>
                </a:lnTo>
                <a:lnTo>
                  <a:pt x="1332711" y="521639"/>
                </a:lnTo>
                <a:lnTo>
                  <a:pt x="374650" y="524463"/>
                </a:lnTo>
                <a:lnTo>
                  <a:pt x="0" y="19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lIns="58303" tIns="29152" rIns="58303" bIns="2915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7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28705" y="0"/>
            <a:ext cx="4443295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715382" y="-21216"/>
            <a:ext cx="428625" cy="327692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900" smtClean="0">
                <a:solidFill>
                  <a:srgbClr val="091925"/>
                </a:solidFill>
              </a:rPr>
              <a:pPr/>
              <a:t>‹#›</a:t>
            </a:fld>
            <a:endParaRPr lang="en-US" sz="900" dirty="0">
              <a:solidFill>
                <a:srgbClr val="09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175">
            <a:noFill/>
          </a:ln>
        </p:spPr>
        <p:txBody>
          <a:bodyPr wrap="none" lIns="58303" tIns="0" rIns="58303" bIns="2332144" anchor="b"/>
          <a:lstStyle>
            <a:lvl1pPr algn="ctr" rtl="0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807031"/>
            <a:ext cx="2572512" cy="2002536"/>
          </a:xfrm>
          <a:prstGeom prst="rect">
            <a:avLst/>
          </a:prstGeom>
          <a:ln>
            <a:noFill/>
          </a:ln>
        </p:spPr>
        <p:txBody>
          <a:bodyPr wrap="none" lIns="58303" tIns="0" rIns="58303" bIns="466429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71489" y="1807031"/>
            <a:ext cx="2572512" cy="2002536"/>
          </a:xfrm>
          <a:prstGeom prst="rect">
            <a:avLst/>
          </a:prstGeom>
          <a:ln>
            <a:noFill/>
          </a:ln>
        </p:spPr>
        <p:txBody>
          <a:bodyPr wrap="none" lIns="58303" tIns="0" rIns="58303" bIns="466429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8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3" tIns="29152" rIns="58303" bIns="29152" rtlCol="0" anchor="ctr"/>
          <a:lstStyle/>
          <a:p>
            <a:pPr algn="ctr"/>
            <a:endParaRPr lang="en-US" sz="26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748655"/>
            <a:ext cx="428625" cy="245769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1" y="557214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2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08115" indent="0">
              <a:buNone/>
              <a:defRPr sz="1100"/>
            </a:lvl2pPr>
            <a:lvl3pPr marL="816230" indent="0">
              <a:buNone/>
              <a:defRPr sz="900"/>
            </a:lvl3pPr>
            <a:lvl4pPr marL="1224346" indent="0">
              <a:buNone/>
              <a:defRPr sz="800"/>
            </a:lvl4pPr>
            <a:lvl5pPr marL="1632461" indent="0">
              <a:buNone/>
              <a:defRPr sz="800"/>
            </a:lvl5pPr>
            <a:lvl6pPr marL="2040575" indent="0">
              <a:buNone/>
              <a:defRPr sz="800"/>
            </a:lvl6pPr>
            <a:lvl7pPr marL="2448690" indent="0">
              <a:buNone/>
              <a:defRPr sz="800"/>
            </a:lvl7pPr>
            <a:lvl8pPr marL="2856805" indent="0">
              <a:buNone/>
              <a:defRPr sz="800"/>
            </a:lvl8pPr>
            <a:lvl9pPr marL="3264921" indent="0">
              <a:buNone/>
              <a:defRPr sz="8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35126" y="1847852"/>
            <a:ext cx="4873752" cy="1597914"/>
          </a:xfrm>
          <a:prstGeom prst="roundRect">
            <a:avLst>
              <a:gd name="adj" fmla="val 1482"/>
            </a:avLst>
          </a:prstGeom>
        </p:spPr>
        <p:txBody>
          <a:bodyPr lIns="58303" tIns="583036" rIns="58303" bIns="29152" anchor="ctr"/>
          <a:lstStyle>
            <a:lvl1pPr algn="ctr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47" r:id="rId2"/>
    <p:sldLayoutId id="2147483849" r:id="rId3"/>
    <p:sldLayoutId id="2147483858" r:id="rId4"/>
    <p:sldLayoutId id="2147483859" r:id="rId5"/>
    <p:sldLayoutId id="2147483953" r:id="rId6"/>
    <p:sldLayoutId id="2147483861" r:id="rId7"/>
    <p:sldLayoutId id="2147483866" r:id="rId8"/>
    <p:sldLayoutId id="2147483763" r:id="rId9"/>
    <p:sldLayoutId id="2147483862" r:id="rId10"/>
    <p:sldLayoutId id="2147483863" r:id="rId11"/>
    <p:sldLayoutId id="2147483864" r:id="rId12"/>
    <p:sldLayoutId id="2147483865" r:id="rId13"/>
    <p:sldLayoutId id="2147483867" r:id="rId14"/>
    <p:sldLayoutId id="2147483871" r:id="rId15"/>
    <p:sldLayoutId id="2147483874" r:id="rId16"/>
    <p:sldLayoutId id="2147483860" r:id="rId17"/>
    <p:sldLayoutId id="2147483873" r:id="rId18"/>
    <p:sldLayoutId id="2147483875" r:id="rId19"/>
    <p:sldLayoutId id="2147483872" r:id="rId20"/>
    <p:sldLayoutId id="2147483876" r:id="rId21"/>
    <p:sldLayoutId id="2147483877" r:id="rId22"/>
    <p:sldLayoutId id="2147483878" r:id="rId23"/>
    <p:sldLayoutId id="2147483881" r:id="rId24"/>
    <p:sldLayoutId id="2147483884" r:id="rId25"/>
    <p:sldLayoutId id="2147483879" r:id="rId26"/>
    <p:sldLayoutId id="2147483882" r:id="rId27"/>
    <p:sldLayoutId id="2147483885" r:id="rId28"/>
    <p:sldLayoutId id="2147483883" r:id="rId29"/>
    <p:sldLayoutId id="2147483949" r:id="rId30"/>
    <p:sldLayoutId id="2147483948" r:id="rId31"/>
    <p:sldLayoutId id="2147483951" r:id="rId32"/>
    <p:sldLayoutId id="2147483950" r:id="rId33"/>
    <p:sldLayoutId id="2147483850" r:id="rId34"/>
    <p:sldLayoutId id="2147483851" r:id="rId35"/>
    <p:sldLayoutId id="2147483852" r:id="rId36"/>
    <p:sldLayoutId id="2147483855" r:id="rId37"/>
    <p:sldLayoutId id="2147483854" r:id="rId38"/>
    <p:sldLayoutId id="2147483856" r:id="rId39"/>
    <p:sldLayoutId id="2147483853" r:id="rId40"/>
    <p:sldLayoutId id="2147483869" r:id="rId41"/>
    <p:sldLayoutId id="2147483868" r:id="rId42"/>
    <p:sldLayoutId id="2147483870" r:id="rId43"/>
    <p:sldLayoutId id="2147483944" r:id="rId44"/>
    <p:sldLayoutId id="2147483932" r:id="rId45"/>
    <p:sldLayoutId id="2147483933" r:id="rId46"/>
    <p:sldLayoutId id="2147483935" r:id="rId47"/>
    <p:sldLayoutId id="2147483937" r:id="rId48"/>
    <p:sldLayoutId id="2147483938" r:id="rId49"/>
    <p:sldLayoutId id="2147483939" r:id="rId50"/>
    <p:sldLayoutId id="2147483940" r:id="rId51"/>
    <p:sldLayoutId id="2147483942" r:id="rId52"/>
    <p:sldLayoutId id="2147483936" r:id="rId53"/>
    <p:sldLayoutId id="2147483941" r:id="rId54"/>
    <p:sldLayoutId id="2147483943" r:id="rId55"/>
    <p:sldLayoutId id="2147483945" r:id="rId56"/>
    <p:sldLayoutId id="2147483946" r:id="rId57"/>
    <p:sldLayoutId id="2147483947" r:id="rId58"/>
    <p:sldLayoutId id="2147483952" r:id="rId59"/>
    <p:sldLayoutId id="2147483955" r:id="rId6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81623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86" indent="-306086" algn="l" defTabSz="8162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87" indent="-255072" algn="l" defTabSz="81623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88" indent="-204058" algn="l" defTabSz="8162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03" indent="-204058" algn="l" defTabSz="81623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17" indent="-204058" algn="l" defTabSz="81623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3" indent="-204058" algn="l" defTabSz="8162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48" indent="-204058" algn="l" defTabSz="8162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63" indent="-204058" algn="l" defTabSz="8162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78" indent="-204058" algn="l" defTabSz="81623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15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30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46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61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75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90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05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21" algn="l" defTabSz="8162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57451" y="22826"/>
            <a:ext cx="9073008" cy="714055"/>
          </a:xfrm>
          <a:prstGeom prst="rect">
            <a:avLst/>
          </a:prstGeom>
          <a:solidFill>
            <a:srgbClr val="00518E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2788" y="2729772"/>
            <a:ext cx="863108" cy="238168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E7CD3837-7682-4CA5-82D2-A7241CE515F8}"/>
              </a:ext>
            </a:extLst>
          </p:cNvPr>
          <p:cNvSpPr/>
          <p:nvPr/>
        </p:nvSpPr>
        <p:spPr>
          <a:xfrm>
            <a:off x="107504" y="42198"/>
            <a:ext cx="8856984" cy="489761"/>
          </a:xfrm>
          <a:prstGeom prst="rect">
            <a:avLst/>
          </a:prstGeom>
        </p:spPr>
        <p:txBody>
          <a:bodyPr wrap="square" lIns="58303" tIns="29152" rIns="58303" bIns="29152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ОСНОВНЫЕ ПРИНЦИПЫ НОВОЙ ЦИФРОВОЙ СИСТЕМЫ УЧЕТА ЖИВОТНЫХ, ВЕТЕРИНАРНО-САНИТАРНЫХ МЕРОПРИЯТИЙ, МОНИТОРИНГА ЭПИЗООТСИТУАЦИИ И БЕЗОПАСНОСТИ ЖИВОТНОВОДЧЕСКОЙ ПРОДУКЦИИ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1809297919"/>
              </p:ext>
            </p:extLst>
          </p:nvPr>
        </p:nvGraphicFramePr>
        <p:xfrm>
          <a:off x="2195735" y="3088118"/>
          <a:ext cx="2180137" cy="21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804860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Для каждого животного один пожизненный идентификационный номер – подкожный чип, при этом ушная бирка будет </a:t>
            </a:r>
            <a:r>
              <a:rPr lang="ru-RU" sz="1600" dirty="0" smtClean="0"/>
              <a:t>дублирующим номером</a:t>
            </a:r>
            <a:endParaRPr lang="ru-RU" sz="1600" dirty="0"/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107504" y="1020220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 bwMode="auto">
          <a:xfrm>
            <a:off x="122431" y="1896048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 bwMode="auto">
          <a:xfrm>
            <a:off x="122431" y="4008590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 bwMode="auto">
          <a:xfrm>
            <a:off x="107504" y="2967940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60" y="1486066"/>
            <a:ext cx="892899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Повышение статуса ветеринарного врача сельского </a:t>
            </a:r>
            <a:r>
              <a:rPr lang="ru-RU" sz="1600" dirty="0" smtClean="0"/>
              <a:t>округа, основного </a:t>
            </a:r>
            <a:r>
              <a:rPr lang="ru-RU" sz="1600" dirty="0" smtClean="0"/>
              <a:t>пользователя информационной </a:t>
            </a:r>
            <a:r>
              <a:rPr lang="ru-RU" sz="1600" dirty="0" smtClean="0"/>
              <a:t>системы, </a:t>
            </a:r>
            <a:r>
              <a:rPr lang="ru-RU" sz="1600" dirty="0" smtClean="0"/>
              <a:t>путем наделения </a:t>
            </a:r>
            <a:r>
              <a:rPr lang="ru-RU" sz="1600" dirty="0" smtClean="0"/>
              <a:t>его дополнительными </a:t>
            </a:r>
            <a:r>
              <a:rPr lang="ru-RU" sz="1600" dirty="0" smtClean="0"/>
              <a:t>полномочиями выписывать предписания и накладывать штрафы владельцам скота ЛПХ за нарушение требований ветеринарного законодательства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11560" y="2688802"/>
            <a:ext cx="8928992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Обеспечение доступа </a:t>
            </a:r>
            <a:r>
              <a:rPr lang="kk-KZ" sz="1600" dirty="0" smtClean="0"/>
              <a:t>владельцев скота к процессу учета животных, </a:t>
            </a:r>
            <a:r>
              <a:rPr lang="kk-KZ" sz="1600" dirty="0" smtClean="0"/>
              <a:t>информирования </a:t>
            </a:r>
            <a:r>
              <a:rPr lang="kk-KZ" sz="1600" dirty="0" smtClean="0"/>
              <a:t>ветеринарных врачей сельских округов о состоянии животных, факте падежа, вынужденного убоя, убоя для личного потребления через м</a:t>
            </a:r>
            <a:r>
              <a:rPr lang="ru-RU" sz="1600" dirty="0" smtClean="0"/>
              <a:t>обильное приложение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11560" y="3645316"/>
            <a:ext cx="892899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Обязательное фиксирование идентификационного номера животного ветеринарным врачом сельского округа </a:t>
            </a:r>
            <a:r>
              <a:rPr lang="ru-RU" sz="1600" dirty="0"/>
              <a:t>при падеже, убое для личного потребления, перемещении </a:t>
            </a:r>
            <a:r>
              <a:rPr lang="ru-RU" sz="1600" dirty="0" smtClean="0"/>
              <a:t>животного на </a:t>
            </a:r>
            <a:r>
              <a:rPr lang="ru-RU" sz="1600" dirty="0"/>
              <a:t>другую </a:t>
            </a:r>
            <a:r>
              <a:rPr lang="ru-RU" sz="1600" dirty="0" smtClean="0"/>
              <a:t>территорию, а также  при проведении всех манипуляций и необходимых действий, связанных с  регистрацией животного, проведением </a:t>
            </a:r>
            <a:r>
              <a:rPr lang="ru-RU" sz="1600" dirty="0" err="1" smtClean="0"/>
              <a:t>ветсанмероприятий</a:t>
            </a:r>
            <a:r>
              <a:rPr lang="ru-RU" sz="1600" dirty="0" smtClean="0"/>
              <a:t>.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2332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57451" y="22826"/>
            <a:ext cx="9073008" cy="714055"/>
          </a:xfrm>
          <a:prstGeom prst="rect">
            <a:avLst/>
          </a:prstGeom>
          <a:solidFill>
            <a:srgbClr val="00518E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2788" y="2729772"/>
            <a:ext cx="863108" cy="238168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E7CD3837-7682-4CA5-82D2-A7241CE515F8}"/>
              </a:ext>
            </a:extLst>
          </p:cNvPr>
          <p:cNvSpPr/>
          <p:nvPr/>
        </p:nvSpPr>
        <p:spPr>
          <a:xfrm>
            <a:off x="107504" y="42198"/>
            <a:ext cx="8856984" cy="489761"/>
          </a:xfrm>
          <a:prstGeom prst="rect">
            <a:avLst/>
          </a:prstGeom>
        </p:spPr>
        <p:txBody>
          <a:bodyPr wrap="square" lIns="58303" tIns="29152" rIns="58303" bIns="29152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ОСНОВНЫЕ ПРИНЦИПЫ НОВОЙ ЦИФРОВОЙ СИСТЕМЫ УЧЕТА ЖИВОТНЫХ, ВЕТЕРИНАРНО-САНИТАРНЫХ МЕРОПРИЯТИЙ, МОНИТОРИНГА ЭПИЗООТСИТУАЦИИ И БЕЗОПАСНОСТИ ЖИВОТНОВОДЧЕСКОЙ ПРОДУКЦИИ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01" name="Диаграмма 100"/>
          <p:cNvGraphicFramePr/>
          <p:nvPr>
            <p:extLst/>
          </p:nvPr>
        </p:nvGraphicFramePr>
        <p:xfrm>
          <a:off x="2195735" y="3088118"/>
          <a:ext cx="2180137" cy="21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586" y="827209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Четкое разделение функционала каждого пользователя в системе с целью исключения возможности взаимного дублирования </a:t>
            </a:r>
            <a:endParaRPr lang="ru-RU" sz="1600" dirty="0"/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156801" y="897412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 bwMode="auto">
          <a:xfrm>
            <a:off x="162747" y="1490895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 bwMode="auto">
          <a:xfrm>
            <a:off x="167003" y="2418821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 bwMode="auto">
          <a:xfrm>
            <a:off x="167003" y="1941631"/>
            <a:ext cx="288032" cy="288032"/>
          </a:xfrm>
          <a:prstGeom prst="star5">
            <a:avLst>
              <a:gd name="adj" fmla="val 17090"/>
              <a:gd name="hf" fmla="val 105146"/>
              <a:gd name="vf" fmla="val 110557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586" y="1508813"/>
            <a:ext cx="8928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Невозможность регистрации животного </a:t>
            </a:r>
            <a:r>
              <a:rPr lang="ru-RU" sz="1600" dirty="0"/>
              <a:t>задним числом</a:t>
            </a:r>
            <a:r>
              <a:rPr lang="ru-RU" sz="1400" i="1" dirty="0"/>
              <a:t> </a:t>
            </a:r>
            <a:r>
              <a:rPr lang="ru-RU" sz="1600" dirty="0" smtClean="0"/>
              <a:t>или же изменения его параметров</a:t>
            </a:r>
            <a:endParaRPr lang="ru-RU" sz="1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7586" y="1944196"/>
            <a:ext cx="8928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Взаимное уведомление </a:t>
            </a:r>
            <a:r>
              <a:rPr lang="ru-RU" sz="1600" dirty="0" smtClean="0"/>
              <a:t>пользователей информационной системы</a:t>
            </a:r>
            <a:endParaRPr lang="ru-RU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79238" y="2392136"/>
            <a:ext cx="8928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Участие общественности в контроле за безопасностью животноводческой продукции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238" y="2848856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Возможность оперативного отслеживания передвижения животных и продуктов животного происхождения (мяса) контролирующими органами (дорожная полиция, ветеринарная инспекция)</a:t>
            </a:r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176925" y="2948811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 bwMode="auto">
          <a:xfrm>
            <a:off x="172480" y="3917369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586" y="3528293"/>
            <a:ext cx="8928992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Выдача в режиме «</a:t>
            </a:r>
            <a:r>
              <a:rPr lang="en-US" sz="1600" dirty="0" smtClean="0"/>
              <a:t>one line</a:t>
            </a:r>
            <a:r>
              <a:rPr lang="ru-RU" sz="1600" dirty="0" smtClean="0"/>
              <a:t>» статистической информации:</a:t>
            </a:r>
          </a:p>
          <a:p>
            <a:r>
              <a:rPr lang="ru-RU" sz="1600" dirty="0" smtClean="0"/>
              <a:t>- о численности по видам скота в разрезе владельцев, сельского округа, района, области, республики;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 проведенных ветеринарно-санитарных мероприятиях с животными в разрезе сельского округа, района, области, республики;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</a:t>
            </a:r>
            <a:r>
              <a:rPr lang="ru-RU" sz="1600" smtClean="0"/>
              <a:t> </a:t>
            </a:r>
            <a:r>
              <a:rPr lang="ru-RU" sz="1600" dirty="0" smtClean="0"/>
              <a:t>приплоде и выбытии животных с указанием основных причин (по видам болезней).</a:t>
            </a:r>
          </a:p>
        </p:txBody>
      </p:sp>
    </p:spTree>
    <p:extLst>
      <p:ext uri="{BB962C8B-B14F-4D97-AF65-F5344CB8AC3E}">
        <p14:creationId xmlns:p14="http://schemas.microsoft.com/office/powerpoint/2010/main" val="33309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57451" y="22826"/>
            <a:ext cx="9073008" cy="714055"/>
          </a:xfrm>
          <a:prstGeom prst="rect">
            <a:avLst/>
          </a:prstGeom>
          <a:solidFill>
            <a:srgbClr val="00518E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2788" y="2729772"/>
            <a:ext cx="863108" cy="238168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E7CD3837-7682-4CA5-82D2-A7241CE515F8}"/>
              </a:ext>
            </a:extLst>
          </p:cNvPr>
          <p:cNvSpPr/>
          <p:nvPr/>
        </p:nvSpPr>
        <p:spPr>
          <a:xfrm>
            <a:off x="107504" y="42198"/>
            <a:ext cx="8856984" cy="489761"/>
          </a:xfrm>
          <a:prstGeom prst="rect">
            <a:avLst/>
          </a:prstGeom>
        </p:spPr>
        <p:txBody>
          <a:bodyPr wrap="square" lIns="58303" tIns="29152" rIns="58303" bIns="29152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ОСНОВНЫЕ ПРИНЦИПЫ НОВОЙ ЦИФРОВОЙ СИСТЕМЫ УЧЕТА ЖИВОТНЫХ, ВЕТЕРИНАРНО-САНИТАРНЫХ МЕРОПРИЯТИЙ, МОНИТОРИНГА ЭПИЗООТСИТУАЦИИ И БЕЗОПАСНОСТИ ЖИВОТНОВОДЧЕСКОЙ ПРОДУКЦИИ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1178524044"/>
              </p:ext>
            </p:extLst>
          </p:nvPr>
        </p:nvGraphicFramePr>
        <p:xfrm>
          <a:off x="2195736" y="3174396"/>
          <a:ext cx="2180137" cy="21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586" y="827209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Блокировка мобильным приложением действий ветеринарных специалистов, противоречащих требованиям ветеринарного законодательства </a:t>
            </a:r>
            <a:endParaRPr lang="ru-RU" sz="1600" dirty="0"/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156801" y="897412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 bwMode="auto">
          <a:xfrm>
            <a:off x="156801" y="1814001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 bwMode="auto">
          <a:xfrm>
            <a:off x="156801" y="3142401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 bwMode="auto">
          <a:xfrm>
            <a:off x="156801" y="2618645"/>
            <a:ext cx="288032" cy="288032"/>
          </a:xfrm>
          <a:prstGeom prst="star5">
            <a:avLst>
              <a:gd name="adj" fmla="val 17090"/>
              <a:gd name="hf" fmla="val 105146"/>
              <a:gd name="vf" fmla="val 110557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4731" y="1679338"/>
            <a:ext cx="89289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Блокировка мобильным </a:t>
            </a:r>
            <a:r>
              <a:rPr lang="ru-RU" sz="1600" dirty="0"/>
              <a:t>приложением </a:t>
            </a:r>
            <a:r>
              <a:rPr lang="ru-RU" sz="1600" dirty="0" smtClean="0"/>
              <a:t>проведение </a:t>
            </a:r>
            <a:r>
              <a:rPr lang="ru-RU" sz="1600" dirty="0" err="1" smtClean="0"/>
              <a:t>ветсанэкспертизы</a:t>
            </a:r>
            <a:r>
              <a:rPr lang="ru-RU" sz="1600" dirty="0" smtClean="0"/>
              <a:t> на рынках туши животных подворного убоя</a:t>
            </a:r>
            <a:endParaRPr lang="ru-RU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03080" y="4227934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Возможность проведения серологических исследований экспресс методом в цифровом формате  в полевых условиях с автоматическим отражением их результатов в электронном паспорте животных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158" y="2591250"/>
            <a:ext cx="89289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Сохранение электронного ветеринарного паспорта выбывшего </a:t>
            </a:r>
            <a:r>
              <a:rPr lang="ru-RU" sz="1600" dirty="0"/>
              <a:t>животного в архиве в </a:t>
            </a:r>
            <a:r>
              <a:rPr lang="ru-RU" sz="1600" dirty="0" smtClean="0"/>
              <a:t>течение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779" y="3116122"/>
            <a:ext cx="89289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поиска пропавших животных</a:t>
            </a:r>
            <a:endParaRPr lang="ru-RU" sz="1600" i="1" dirty="0"/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169367" y="3694756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 bwMode="auto">
          <a:xfrm>
            <a:off x="172484" y="4355384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79" y="3694756"/>
            <a:ext cx="8928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Возможность работы мобильного приложения в режиме «</a:t>
            </a:r>
            <a:r>
              <a:rPr lang="en-US" sz="1600" dirty="0" smtClean="0"/>
              <a:t>off line</a:t>
            </a:r>
            <a:r>
              <a:rPr lang="ru-RU" sz="1600" dirty="0" smtClean="0"/>
              <a:t>» в зоне отсутствия интернета  </a:t>
            </a:r>
          </a:p>
        </p:txBody>
      </p:sp>
    </p:spTree>
    <p:extLst>
      <p:ext uri="{BB962C8B-B14F-4D97-AF65-F5344CB8AC3E}">
        <p14:creationId xmlns:p14="http://schemas.microsoft.com/office/powerpoint/2010/main" val="10779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57451" y="22826"/>
            <a:ext cx="9073008" cy="714055"/>
          </a:xfrm>
          <a:prstGeom prst="rect">
            <a:avLst/>
          </a:prstGeom>
          <a:solidFill>
            <a:srgbClr val="00518E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2788" y="2729772"/>
            <a:ext cx="863108" cy="238168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E7CD3837-7682-4CA5-82D2-A7241CE515F8}"/>
              </a:ext>
            </a:extLst>
          </p:cNvPr>
          <p:cNvSpPr/>
          <p:nvPr/>
        </p:nvSpPr>
        <p:spPr>
          <a:xfrm>
            <a:off x="107504" y="42198"/>
            <a:ext cx="8856984" cy="489761"/>
          </a:xfrm>
          <a:prstGeom prst="rect">
            <a:avLst/>
          </a:prstGeom>
        </p:spPr>
        <p:txBody>
          <a:bodyPr wrap="square" lIns="58303" tIns="29152" rIns="58303" bIns="29152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ОСНОВНЫЕ ПРИНЦИПЫ НОВОЙ ЦИФРОВОЙ СИСТЕМЫ УЧЕТА ЖИВОТНЫХ, ВЕТЕРИНАРНО-САНИТАРНЫХ МЕРОПРИЯТИЙ, МОНИТОРИНГА ЭПИЗООТСИТУАЦИИ И БЕЗОПАСНОСТИ ЖИВОТНОВОДЧЕСКОЙ ПРОДУКЦИИ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01" name="Диаграмма 100"/>
          <p:cNvGraphicFramePr/>
          <p:nvPr>
            <p:extLst/>
          </p:nvPr>
        </p:nvGraphicFramePr>
        <p:xfrm>
          <a:off x="2195736" y="3174396"/>
          <a:ext cx="2180137" cy="21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586" y="827209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Наличие функционала предварительной регистрации приплода собственниками животных </a:t>
            </a:r>
            <a:r>
              <a:rPr lang="ru-RU" sz="1600" dirty="0" err="1" smtClean="0"/>
              <a:t>сельхозформирований</a:t>
            </a:r>
            <a:r>
              <a:rPr lang="ru-RU" sz="1600" dirty="0" smtClean="0"/>
              <a:t> с уведомлением ветеринарного врача сельского округа</a:t>
            </a:r>
            <a:endParaRPr lang="ru-RU" sz="1600" dirty="0"/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156801" y="897412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 bwMode="auto">
          <a:xfrm>
            <a:off x="176099" y="1483296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 bwMode="auto">
          <a:xfrm>
            <a:off x="176041" y="2862545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 bwMode="auto">
          <a:xfrm>
            <a:off x="176099" y="1945771"/>
            <a:ext cx="288032" cy="288032"/>
          </a:xfrm>
          <a:prstGeom prst="star5">
            <a:avLst>
              <a:gd name="adj" fmla="val 17090"/>
              <a:gd name="hf" fmla="val 105146"/>
              <a:gd name="vf" fmla="val 110557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586" y="1490209"/>
            <a:ext cx="89289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Наличие функционала по замене утерянных ушных бирок</a:t>
            </a:r>
            <a:endParaRPr lang="ru-RU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7586" y="4380808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Наличие функционала автоматической постановки животного на </a:t>
            </a:r>
            <a:r>
              <a:rPr lang="ru-RU" sz="1600" dirty="0" err="1" smtClean="0"/>
              <a:t>карантинирование</a:t>
            </a:r>
            <a:r>
              <a:rPr lang="ru-RU" sz="1600" dirty="0" smtClean="0"/>
              <a:t> при его  перемещении с одной области в другую</a:t>
            </a:r>
            <a:endParaRPr lang="ru-RU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87586" y="1887667"/>
            <a:ext cx="89289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/>
              <a:t>Наличие функционала уведомления ветеринарного инспектора о животных, не имевших контакта </a:t>
            </a:r>
            <a:r>
              <a:rPr lang="ru-RU" sz="1600" dirty="0" smtClean="0"/>
              <a:t>с ветеринарным врачом сельского округа в течение 183 дней в году</a:t>
            </a:r>
            <a:endParaRPr lang="ru-RU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87586" y="2532552"/>
            <a:ext cx="892899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Невозможность перемещения животных с одного места в другое ( с одного сельского </a:t>
            </a:r>
            <a:r>
              <a:rPr lang="ru-RU" sz="1600" dirty="0" smtClean="0"/>
              <a:t>округа в другой, с места дислокации на мясоперерабатывающие предприятия (мясокомбинаты, убойные пункты) без согласия ветеринарного врача принимающей стороны (сельского округа, мясоперерабатывающего предприятия)</a:t>
            </a:r>
            <a:endParaRPr lang="ru-RU" sz="1600" i="1" dirty="0"/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156801" y="3794236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 bwMode="auto">
          <a:xfrm>
            <a:off x="176041" y="4539646"/>
            <a:ext cx="288032" cy="288032"/>
          </a:xfrm>
          <a:prstGeom prst="star5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586" y="3675011"/>
            <a:ext cx="892899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Наличие функционала автоматической </a:t>
            </a:r>
            <a:r>
              <a:rPr lang="ru-RU" sz="1600" dirty="0"/>
              <a:t>смены владельца </a:t>
            </a:r>
            <a:r>
              <a:rPr lang="ru-RU" sz="1600" dirty="0" smtClean="0"/>
              <a:t>животного в </a:t>
            </a:r>
            <a:r>
              <a:rPr lang="ru-RU" sz="1600" dirty="0"/>
              <a:t>электронном </a:t>
            </a:r>
            <a:r>
              <a:rPr lang="ru-RU" sz="1600" dirty="0" err="1"/>
              <a:t>ветпаспорте</a:t>
            </a:r>
            <a:r>
              <a:rPr lang="ru-RU" sz="1600" dirty="0"/>
              <a:t> при </a:t>
            </a:r>
            <a:r>
              <a:rPr lang="ru-RU" sz="1600" dirty="0" smtClean="0"/>
              <a:t>купле-продаже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450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Другая 5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54806</TotalTime>
  <Words>506</Words>
  <Application>Microsoft Office PowerPoint</Application>
  <PresentationFormat>Экран (16:9)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Roboto Medium</vt:lpstr>
      <vt:lpstr>Roboto Condensed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Internet</cp:lastModifiedBy>
  <cp:revision>4648</cp:revision>
  <cp:lastPrinted>2021-08-25T06:12:05Z</cp:lastPrinted>
  <dcterms:created xsi:type="dcterms:W3CDTF">2015-02-17T10:28:40Z</dcterms:created>
  <dcterms:modified xsi:type="dcterms:W3CDTF">2023-03-27T05:18:37Z</dcterms:modified>
</cp:coreProperties>
</file>