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1"/>
  </p:notesMasterIdLst>
  <p:handoutMasterIdLst>
    <p:handoutMasterId r:id="rId12"/>
  </p:handoutMasterIdLst>
  <p:sldIdLst>
    <p:sldId id="457" r:id="rId2"/>
    <p:sldId id="459" r:id="rId3"/>
    <p:sldId id="464" r:id="rId4"/>
    <p:sldId id="394" r:id="rId5"/>
    <p:sldId id="468" r:id="rId6"/>
    <p:sldId id="460" r:id="rId7"/>
    <p:sldId id="461" r:id="rId8"/>
    <p:sldId id="463" r:id="rId9"/>
    <p:sldId id="465" r:id="rId10"/>
  </p:sldIdLst>
  <p:sldSz cx="9144000" cy="5143500" type="screen16x9"/>
  <p:notesSz cx="6815138" cy="99441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666699"/>
    <a:srgbClr val="1D817F"/>
    <a:srgbClr val="8497B0"/>
    <a:srgbClr val="1269AC"/>
    <a:srgbClr val="FFFFFF"/>
    <a:srgbClr val="996633"/>
    <a:srgbClr val="0099CC"/>
    <a:srgbClr val="00CC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7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4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3969" cy="499272"/>
          </a:xfrm>
          <a:prstGeom prst="rect">
            <a:avLst/>
          </a:prstGeom>
        </p:spPr>
        <p:txBody>
          <a:bodyPr vert="horz" lIns="91597" tIns="45797" rIns="91597" bIns="457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578" y="3"/>
            <a:ext cx="2953969" cy="499272"/>
          </a:xfrm>
          <a:prstGeom prst="rect">
            <a:avLst/>
          </a:prstGeom>
        </p:spPr>
        <p:txBody>
          <a:bodyPr vert="horz" lIns="91597" tIns="45797" rIns="91597" bIns="45797" rtlCol="0"/>
          <a:lstStyle>
            <a:lvl1pPr algn="r">
              <a:defRPr sz="1200"/>
            </a:lvl1pPr>
          </a:lstStyle>
          <a:p>
            <a:fld id="{114EC1FC-27D4-44B5-BC72-97DE9D41140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53969" cy="499272"/>
          </a:xfrm>
          <a:prstGeom prst="rect">
            <a:avLst/>
          </a:prstGeom>
        </p:spPr>
        <p:txBody>
          <a:bodyPr vert="horz" lIns="91597" tIns="45797" rIns="91597" bIns="457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578" y="9444828"/>
            <a:ext cx="2953969" cy="499272"/>
          </a:xfrm>
          <a:prstGeom prst="rect">
            <a:avLst/>
          </a:prstGeom>
        </p:spPr>
        <p:txBody>
          <a:bodyPr vert="horz" lIns="91597" tIns="45797" rIns="91597" bIns="45797" rtlCol="0" anchor="b"/>
          <a:lstStyle>
            <a:lvl1pPr algn="r">
              <a:defRPr sz="1200"/>
            </a:lvl1pPr>
          </a:lstStyle>
          <a:p>
            <a:fld id="{69241CA7-BA07-4350-811B-D49F8C50A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03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3226" cy="498932"/>
          </a:xfrm>
          <a:prstGeom prst="rect">
            <a:avLst/>
          </a:prstGeom>
        </p:spPr>
        <p:txBody>
          <a:bodyPr vert="horz" lIns="91597" tIns="45797" rIns="91597" bIns="457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7" y="0"/>
            <a:ext cx="2953226" cy="498932"/>
          </a:xfrm>
          <a:prstGeom prst="rect">
            <a:avLst/>
          </a:prstGeom>
        </p:spPr>
        <p:txBody>
          <a:bodyPr vert="horz" lIns="91597" tIns="45797" rIns="91597" bIns="45797" rtlCol="0"/>
          <a:lstStyle>
            <a:lvl1pPr algn="r">
              <a:defRPr sz="1200"/>
            </a:lvl1pPr>
          </a:lstStyle>
          <a:p>
            <a:fld id="{54460BB4-ED1F-43E9-987B-B3D00487637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7" tIns="45797" rIns="91597" bIns="457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85600"/>
            <a:ext cx="5452110" cy="3915490"/>
          </a:xfrm>
          <a:prstGeom prst="rect">
            <a:avLst/>
          </a:prstGeom>
        </p:spPr>
        <p:txBody>
          <a:bodyPr vert="horz" lIns="91597" tIns="45797" rIns="91597" bIns="457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69"/>
            <a:ext cx="2953226" cy="498931"/>
          </a:xfrm>
          <a:prstGeom prst="rect">
            <a:avLst/>
          </a:prstGeom>
        </p:spPr>
        <p:txBody>
          <a:bodyPr vert="horz" lIns="91597" tIns="45797" rIns="91597" bIns="457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7" y="9445169"/>
            <a:ext cx="2953226" cy="498931"/>
          </a:xfrm>
          <a:prstGeom prst="rect">
            <a:avLst/>
          </a:prstGeom>
        </p:spPr>
        <p:txBody>
          <a:bodyPr vert="horz" lIns="91597" tIns="45797" rIns="91597" bIns="45797" rtlCol="0" anchor="b"/>
          <a:lstStyle>
            <a:lvl1pPr algn="r">
              <a:defRPr sz="1200"/>
            </a:lvl1pPr>
          </a:lstStyle>
          <a:p>
            <a:fld id="{3D247DD9-C588-4D3E-A1B3-F53534459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48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264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835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134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785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126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962127" y="4980521"/>
            <a:ext cx="92974" cy="9387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635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35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7080" y="125687"/>
            <a:ext cx="8769841" cy="4358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6"/>
              </a:spcAft>
              <a:buFontTx/>
              <a:buNone/>
              <a:defRPr sz="1800" b="1"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87081" y="561501"/>
            <a:ext cx="8769841" cy="34289"/>
            <a:chOff x="103189" y="1021080"/>
            <a:chExt cx="9500661" cy="45719"/>
          </a:xfrm>
          <a:solidFill>
            <a:schemeClr val="bg1">
              <a:lumMod val="50000"/>
            </a:schemeClr>
          </a:solidFill>
        </p:grpSpPr>
        <p:sp>
          <p:nvSpPr>
            <p:cNvPr id="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0521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5469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0417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5366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0314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5262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0210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5158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0106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5054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0002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4950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9898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4847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9795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4743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9691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4639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9587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04535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09483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14431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19379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24328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29276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34224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39172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44120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49068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54016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58964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63912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68860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73809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78757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83705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88653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93601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98549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03497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08445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13393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18341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23290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28238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33186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38134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43082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48030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52978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57926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62874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67822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72771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77719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82667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87615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92563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97511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02459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07407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12355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17303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22252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27200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32148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37096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42044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46992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51940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56888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61836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66784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71733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76681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81629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86577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91525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96473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01421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06369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11317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16265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21214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26162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31110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36058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41006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45954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50902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55850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60798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65746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70695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75643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80591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85539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90487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95435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00383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05331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10279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15227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20176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25124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30072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35020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39968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44916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49864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54812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59760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64708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69657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74605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79553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84501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89449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94397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99345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04293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09241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14189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19138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24086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29034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33982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38930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43878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48826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53774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58722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63670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68619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73567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78515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83463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88411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93359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98307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03255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08203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13151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18100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23048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27996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32944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37892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42840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47788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52736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57684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62632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67581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72529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77477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82425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87373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92321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97269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02217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07165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12113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17062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22010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26958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31906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36854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41802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46750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51698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56646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61594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66543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71491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76439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81387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86335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91283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96231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01179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06127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11075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16024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20972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25920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30868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35816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40764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45712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50660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55610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0911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 bwMode="auto">
          <a:xfrm>
            <a:off x="8962127" y="4980521"/>
            <a:ext cx="92974" cy="9387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635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35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87081" y="561501"/>
            <a:ext cx="8769841" cy="34289"/>
            <a:chOff x="103189" y="1021080"/>
            <a:chExt cx="9500661" cy="45719"/>
          </a:xfrm>
          <a:solidFill>
            <a:schemeClr val="bg1">
              <a:lumMod val="5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0521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5469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0417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5366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0314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5262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0210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5158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0106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5054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0002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4950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9898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4847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9795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4743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9691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4639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9587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04535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09483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14431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19379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24328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29276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34224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39172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44120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49068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54016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58964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63912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68860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73809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78757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83705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88653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93601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198549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03497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08445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13393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18341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23290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28238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33186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38134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43082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48030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52978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57926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62874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67822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72771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77719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82667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87615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92563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297511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02459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07407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12355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17303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22252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27200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32148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37096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42044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46992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51940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56888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61836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66784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71733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76681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81629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86577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91525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396473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01421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06369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11317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16265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21214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26162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31110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36058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41006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45954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50902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55850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60798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65746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70695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75643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80591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85539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90487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495435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00383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05331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10279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15227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20176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25124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30072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35020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39968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44916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49864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54812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59760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64708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69657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74605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79553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84501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89449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94397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599345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04293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09241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14189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19138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24086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29034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33982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38930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43878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48826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53774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58722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63670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68619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73567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78515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83463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88411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93359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698307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03255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08203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13151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18100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23048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27996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32944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37892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42840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47788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52736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57684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62632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67581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72529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77477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82425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87373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92321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797269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02217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07165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12113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17062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22010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26958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31906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36854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41802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46750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51698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56646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61594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66543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71491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76439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81387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86335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91283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896231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01179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061278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110759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160240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209721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259202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30868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358164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407645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457126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506607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Graphic 1">
              <a:extLst>
                <a:ext uri="{FF2B5EF4-FFF2-40B4-BE49-F238E27FC236}">
                  <a16:creationId xmlns="" xmlns:a16="http://schemas.microsoft.com/office/drawing/2014/main" id="{F5494A8C-C11E-4ED2-A074-812CE2127AE2}"/>
                </a:ext>
              </a:extLst>
            </p:cNvPr>
            <p:cNvSpPr/>
            <p:nvPr/>
          </p:nvSpPr>
          <p:spPr bwMode="auto">
            <a:xfrm rot="16200000" flipH="1">
              <a:off x="9556103" y="1019052"/>
              <a:ext cx="45719" cy="49775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35342" eaLnBrk="0" hangingPunct="0">
                <a:defRPr/>
              </a:pPr>
              <a:endParaRPr lang="ru-RU" sz="121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3" name="Content Placeholder 5">
            <a:extLst>
              <a:ext uri="{FF2B5EF4-FFF2-40B4-BE49-F238E27FC236}">
                <a16:creationId xmlns=""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7080" y="125687"/>
            <a:ext cx="8769841" cy="4358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66"/>
              </a:spcAft>
              <a:buFontTx/>
              <a:buNone/>
              <a:defRPr sz="1800" b="1"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67232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2C38-CD05-49DA-BB2A-90CF37ABC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37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217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502897" y="667569"/>
            <a:ext cx="8133793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774" y="262686"/>
            <a:ext cx="8131168" cy="3164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4"/>
              </a:spcAft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="" xmlns:a16="http://schemas.microsoft.com/office/drawing/2014/main" id="{9D1D5787-3E91-4FEA-AB0C-57078295F086}"/>
              </a:ext>
            </a:extLst>
          </p:cNvPr>
          <p:cNvSpPr/>
          <p:nvPr/>
        </p:nvSpPr>
        <p:spPr>
          <a:xfrm>
            <a:off x="8908951" y="4933299"/>
            <a:ext cx="127151" cy="126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781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CE21-7FC1-49DC-910A-F2C968E54205}" type="slidenum">
              <a:rPr kumimoji="0" lang="en-US" sz="825" b="0" i="0" u="none" strike="noStrike" kern="1200" cap="none" spc="-7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81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0" i="0" u="none" strike="noStrike" kern="1200" cap="none" spc="-7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3815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BAE40"/>
          </p15:clr>
        </p15:guide>
        <p15:guide id="2" pos="63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216"/>
          <a:ext cx="1620" cy="1215"/>
        </p:xfrm>
        <a:graphic>
          <a:graphicData uri="http://schemas.openxmlformats.org/presentationml/2006/ole">
            <p:oleObj spid="_x0000_s1186" name="think-cell Slide" r:id="rId5" imgW="0" imgH="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6" y="142509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60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0043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 smtClean="0"/>
              <a:pPr>
                <a:defRPr/>
              </a:pPr>
              <a:t>29.05.2023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0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3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A9CFDC53-0459-B946-D831-52A87E52B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34" y="4597402"/>
            <a:ext cx="3071813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/>
          <a:p>
            <a:pPr algn="ctr" defTabSz="685749"/>
            <a:r>
              <a:rPr lang="ru-RU" altLang="ru-RU" sz="1200" b="1" dirty="0" smtClean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Астана, 202</a:t>
            </a:r>
            <a:r>
              <a:rPr lang="en-US" altLang="ru-RU" sz="1200" b="1" dirty="0" smtClean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b="1" dirty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altLang="ru-RU" sz="1200" b="1" dirty="0">
              <a:solidFill>
                <a:srgbClr val="163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1">
            <a:extLst>
              <a:ext uri="{FF2B5EF4-FFF2-40B4-BE49-F238E27FC236}">
                <a16:creationId xmlns="" xmlns:a16="http://schemas.microsoft.com/office/drawing/2014/main" id="{311BF660-F614-E650-81D0-A40E9953875B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947992"/>
            <a:ext cx="971550" cy="1851025"/>
            <a:chOff x="464265" y="2731224"/>
            <a:chExt cx="970344" cy="1850030"/>
          </a:xfrm>
        </p:grpSpPr>
        <p:sp>
          <p:nvSpPr>
            <p:cNvPr id="25" name="Graphic 1">
              <a:extLst>
                <a:ext uri="{FF2B5EF4-FFF2-40B4-BE49-F238E27FC236}">
                  <a16:creationId xmlns="" xmlns:a16="http://schemas.microsoft.com/office/drawing/2014/main" id="{75A14B0E-525C-B399-38C5-88D342BC23F7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Graphic 1">
              <a:extLst>
                <a:ext uri="{FF2B5EF4-FFF2-40B4-BE49-F238E27FC236}">
                  <a16:creationId xmlns="" xmlns:a16="http://schemas.microsoft.com/office/drawing/2014/main" id="{621A11AF-771F-5FDF-EF22-54551137F4FC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Graphic 1">
              <a:extLst>
                <a:ext uri="{FF2B5EF4-FFF2-40B4-BE49-F238E27FC236}">
                  <a16:creationId xmlns="" xmlns:a16="http://schemas.microsoft.com/office/drawing/2014/main" id="{EFFA5D25-9475-BD28-A77D-0F92EEC6CD37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Graphic 1">
              <a:extLst>
                <a:ext uri="{FF2B5EF4-FFF2-40B4-BE49-F238E27FC236}">
                  <a16:creationId xmlns="" xmlns:a16="http://schemas.microsoft.com/office/drawing/2014/main" id="{7BE9CF39-7468-996C-EB07-8AE5486854CB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Graphic 1">
              <a:extLst>
                <a:ext uri="{FF2B5EF4-FFF2-40B4-BE49-F238E27FC236}">
                  <a16:creationId xmlns="" xmlns:a16="http://schemas.microsoft.com/office/drawing/2014/main" id="{B96E9577-0813-66D3-CF45-CD12AD6FFCC5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Graphic 1">
              <a:extLst>
                <a:ext uri="{FF2B5EF4-FFF2-40B4-BE49-F238E27FC236}">
                  <a16:creationId xmlns="" xmlns:a16="http://schemas.microsoft.com/office/drawing/2014/main" id="{BDB54AA9-58B4-2B86-59F5-BB7B6094591F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Graphic 1">
              <a:extLst>
                <a:ext uri="{FF2B5EF4-FFF2-40B4-BE49-F238E27FC236}">
                  <a16:creationId xmlns="" xmlns:a16="http://schemas.microsoft.com/office/drawing/2014/main" id="{8BB3E8D7-198D-5326-387C-7232CB482BA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Graphic 1">
              <a:extLst>
                <a:ext uri="{FF2B5EF4-FFF2-40B4-BE49-F238E27FC236}">
                  <a16:creationId xmlns="" xmlns:a16="http://schemas.microsoft.com/office/drawing/2014/main" id="{1FBBA64B-150E-8898-E2A8-9C66FEDCEB2B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33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B79C56A5-61B5-FD5E-2E8E-6EF6C6120FBA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7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9">
            <a:extLst>
              <a:ext uri="{FF2B5EF4-FFF2-40B4-BE49-F238E27FC236}">
                <a16:creationId xmlns="" xmlns:a16="http://schemas.microsoft.com/office/drawing/2014/main" id="{DC6861D2-0B41-C82F-4214-5BE9A1A6DE1D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35" name="Graphic 1">
              <a:extLst>
                <a:ext uri="{FF2B5EF4-FFF2-40B4-BE49-F238E27FC236}">
                  <a16:creationId xmlns="" xmlns:a16="http://schemas.microsoft.com/office/drawing/2014/main" id="{9AD3A80E-9243-18F2-EE28-F7F134A102B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="" xmlns:a16="http://schemas.microsoft.com/office/drawing/2014/main" id="{EF548313-BB82-3A25-BE50-0135CD1ADD9A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Graphic 1">
              <a:extLst>
                <a:ext uri="{FF2B5EF4-FFF2-40B4-BE49-F238E27FC236}">
                  <a16:creationId xmlns="" xmlns:a16="http://schemas.microsoft.com/office/drawing/2014/main" id="{EE22C6FF-D6FC-4971-9EFE-757215056B2B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Graphic 1">
              <a:extLst>
                <a:ext uri="{FF2B5EF4-FFF2-40B4-BE49-F238E27FC236}">
                  <a16:creationId xmlns="" xmlns:a16="http://schemas.microsoft.com/office/drawing/2014/main" id="{793315F8-98CB-67C7-6DD5-A1CAC9ADAAEC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="" xmlns:a16="http://schemas.microsoft.com/office/drawing/2014/main" id="{D5E89F53-830F-411D-BB3F-57E16A7BDC50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="" xmlns:a16="http://schemas.microsoft.com/office/drawing/2014/main" id="{F0CD6754-F4F3-2999-563C-4C62696F4E89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Подзаголовок 4">
            <a:extLst>
              <a:ext uri="{FF2B5EF4-FFF2-40B4-BE49-F238E27FC236}">
                <a16:creationId xmlns="" xmlns:a16="http://schemas.microsoft.com/office/drawing/2014/main" id="{3D9B65B1-E77D-8F65-3DD4-ED1B2C5D4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1697677"/>
            <a:ext cx="6400800" cy="131445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ru-RU" sz="2400" b="1" dirty="0" smtClean="0">
                <a:solidFill>
                  <a:srgbClr val="163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приграничных территорий</a:t>
            </a:r>
            <a:endParaRPr lang="ru-RU" sz="2400" b="1" dirty="0">
              <a:solidFill>
                <a:srgbClr val="163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860" y="942391"/>
            <a:ext cx="550953" cy="523179"/>
          </a:xfrm>
          <a:prstGeom prst="rect">
            <a:avLst/>
          </a:prstGeom>
        </p:spPr>
      </p:pic>
      <p:grpSp>
        <p:nvGrpSpPr>
          <p:cNvPr id="7" name="object 38"/>
          <p:cNvGrpSpPr/>
          <p:nvPr/>
        </p:nvGrpSpPr>
        <p:grpSpPr>
          <a:xfrm>
            <a:off x="372097" y="1766860"/>
            <a:ext cx="615481" cy="597252"/>
            <a:chOff x="184048" y="614044"/>
            <a:chExt cx="497205" cy="467359"/>
          </a:xfrm>
        </p:grpSpPr>
        <p:sp>
          <p:nvSpPr>
            <p:cNvPr id="25" name="object 39"/>
            <p:cNvSpPr/>
            <p:nvPr/>
          </p:nvSpPr>
          <p:spPr>
            <a:xfrm>
              <a:off x="190144" y="699261"/>
              <a:ext cx="484505" cy="375920"/>
            </a:xfrm>
            <a:custGeom>
              <a:avLst/>
              <a:gdLst/>
              <a:ahLst/>
              <a:cxnLst/>
              <a:rect l="l" t="t" r="r" b="b"/>
              <a:pathLst>
                <a:path w="484505" h="375919">
                  <a:moveTo>
                    <a:pt x="80708" y="16637"/>
                  </a:moveTo>
                  <a:lnTo>
                    <a:pt x="183489" y="375920"/>
                  </a:lnTo>
                </a:path>
                <a:path w="484505" h="375919">
                  <a:moveTo>
                    <a:pt x="0" y="220472"/>
                  </a:moveTo>
                  <a:lnTo>
                    <a:pt x="127850" y="182879"/>
                  </a:lnTo>
                </a:path>
                <a:path w="484505" h="375919">
                  <a:moveTo>
                    <a:pt x="275615" y="100457"/>
                  </a:moveTo>
                  <a:lnTo>
                    <a:pt x="170802" y="131317"/>
                  </a:lnTo>
                  <a:lnTo>
                    <a:pt x="237210" y="360045"/>
                  </a:lnTo>
                </a:path>
                <a:path w="484505" h="375919">
                  <a:moveTo>
                    <a:pt x="134150" y="0"/>
                  </a:moveTo>
                  <a:lnTo>
                    <a:pt x="155638" y="77342"/>
                  </a:lnTo>
                  <a:lnTo>
                    <a:pt x="249554" y="48640"/>
                  </a:lnTo>
                </a:path>
                <a:path w="484505" h="375919">
                  <a:moveTo>
                    <a:pt x="207264" y="257937"/>
                  </a:moveTo>
                  <a:lnTo>
                    <a:pt x="484403" y="178308"/>
                  </a:lnTo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bject 40"/>
            <p:cNvSpPr/>
            <p:nvPr/>
          </p:nvSpPr>
          <p:spPr>
            <a:xfrm>
              <a:off x="449427" y="620140"/>
              <a:ext cx="160655" cy="259079"/>
            </a:xfrm>
            <a:custGeom>
              <a:avLst/>
              <a:gdLst/>
              <a:ahLst/>
              <a:cxnLst/>
              <a:rect l="l" t="t" r="r" b="b"/>
              <a:pathLst>
                <a:path w="160654" h="259080">
                  <a:moveTo>
                    <a:pt x="160566" y="80010"/>
                  </a:moveTo>
                  <a:lnTo>
                    <a:pt x="148022" y="126595"/>
                  </a:lnTo>
                  <a:lnTo>
                    <a:pt x="120427" y="185991"/>
                  </a:lnTo>
                  <a:lnTo>
                    <a:pt x="92832" y="237101"/>
                  </a:lnTo>
                  <a:lnTo>
                    <a:pt x="80289" y="258825"/>
                  </a:lnTo>
                  <a:lnTo>
                    <a:pt x="67744" y="237101"/>
                  </a:lnTo>
                  <a:lnTo>
                    <a:pt x="40144" y="185991"/>
                  </a:lnTo>
                  <a:lnTo>
                    <a:pt x="12545" y="126595"/>
                  </a:lnTo>
                  <a:lnTo>
                    <a:pt x="0" y="80010"/>
                  </a:lnTo>
                  <a:lnTo>
                    <a:pt x="6312" y="48863"/>
                  </a:lnTo>
                  <a:lnTo>
                    <a:pt x="23523" y="23431"/>
                  </a:lnTo>
                  <a:lnTo>
                    <a:pt x="49045" y="6286"/>
                  </a:lnTo>
                  <a:lnTo>
                    <a:pt x="80289" y="0"/>
                  </a:lnTo>
                  <a:lnTo>
                    <a:pt x="111526" y="6286"/>
                  </a:lnTo>
                  <a:lnTo>
                    <a:pt x="137044" y="23431"/>
                  </a:lnTo>
                  <a:lnTo>
                    <a:pt x="154254" y="48863"/>
                  </a:lnTo>
                  <a:lnTo>
                    <a:pt x="160566" y="80010"/>
                  </a:lnTo>
                  <a:close/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372" y="659764"/>
              <a:ext cx="79120" cy="80264"/>
            </a:xfrm>
            <a:prstGeom prst="rect">
              <a:avLst/>
            </a:prstGeom>
          </p:spPr>
        </p:pic>
        <p:sp>
          <p:nvSpPr>
            <p:cNvPr id="28" name="object 42"/>
            <p:cNvSpPr/>
            <p:nvPr/>
          </p:nvSpPr>
          <p:spPr>
            <a:xfrm>
              <a:off x="601497" y="898651"/>
              <a:ext cx="20955" cy="71120"/>
            </a:xfrm>
            <a:custGeom>
              <a:avLst/>
              <a:gdLst/>
              <a:ahLst/>
              <a:cxnLst/>
              <a:rect l="l" t="t" r="r" b="b"/>
              <a:pathLst>
                <a:path w="20954" h="71119">
                  <a:moveTo>
                    <a:pt x="0" y="0"/>
                  </a:moveTo>
                  <a:lnTo>
                    <a:pt x="20472" y="70865"/>
                  </a:lnTo>
                </a:path>
              </a:pathLst>
            </a:custGeom>
            <a:ln w="12192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object 44"/>
          <p:cNvSpPr/>
          <p:nvPr/>
        </p:nvSpPr>
        <p:spPr>
          <a:xfrm>
            <a:off x="379643" y="2855237"/>
            <a:ext cx="599760" cy="501166"/>
          </a:xfrm>
          <a:custGeom>
            <a:avLst/>
            <a:gdLst/>
            <a:ahLst/>
            <a:cxnLst/>
            <a:rect l="l" t="t" r="r" b="b"/>
            <a:pathLst>
              <a:path w="471170" h="405764">
                <a:moveTo>
                  <a:pt x="470916" y="275844"/>
                </a:moveTo>
                <a:lnTo>
                  <a:pt x="0" y="275844"/>
                </a:lnTo>
              </a:path>
              <a:path w="471170" h="405764">
                <a:moveTo>
                  <a:pt x="205740" y="275844"/>
                </a:moveTo>
                <a:lnTo>
                  <a:pt x="205740" y="158369"/>
                </a:lnTo>
                <a:lnTo>
                  <a:pt x="265176" y="89915"/>
                </a:lnTo>
              </a:path>
              <a:path w="471170" h="405764">
                <a:moveTo>
                  <a:pt x="28955" y="275844"/>
                </a:moveTo>
                <a:lnTo>
                  <a:pt x="28955" y="158369"/>
                </a:lnTo>
                <a:lnTo>
                  <a:pt x="88798" y="89915"/>
                </a:lnTo>
                <a:lnTo>
                  <a:pt x="265658" y="89915"/>
                </a:lnTo>
                <a:lnTo>
                  <a:pt x="324612" y="158369"/>
                </a:lnTo>
                <a:lnTo>
                  <a:pt x="324612" y="275844"/>
                </a:lnTo>
              </a:path>
              <a:path w="471170" h="405764">
                <a:moveTo>
                  <a:pt x="28955" y="158495"/>
                </a:moveTo>
                <a:lnTo>
                  <a:pt x="205740" y="158495"/>
                </a:lnTo>
              </a:path>
              <a:path w="471170" h="405764">
                <a:moveTo>
                  <a:pt x="156972" y="198119"/>
                </a:moveTo>
                <a:lnTo>
                  <a:pt x="156972" y="237744"/>
                </a:lnTo>
              </a:path>
              <a:path w="471170" h="405764">
                <a:moveTo>
                  <a:pt x="265176" y="149351"/>
                </a:moveTo>
                <a:lnTo>
                  <a:pt x="265176" y="178307"/>
                </a:lnTo>
              </a:path>
              <a:path w="471170" h="405764">
                <a:moveTo>
                  <a:pt x="284988" y="275844"/>
                </a:moveTo>
                <a:lnTo>
                  <a:pt x="284988" y="207263"/>
                </a:lnTo>
                <a:lnTo>
                  <a:pt x="245363" y="207263"/>
                </a:lnTo>
                <a:lnTo>
                  <a:pt x="245363" y="275844"/>
                </a:lnTo>
              </a:path>
              <a:path w="471170" h="405764">
                <a:moveTo>
                  <a:pt x="79247" y="198119"/>
                </a:moveTo>
                <a:lnTo>
                  <a:pt x="79247" y="237744"/>
                </a:lnTo>
              </a:path>
              <a:path w="471170" h="405764">
                <a:moveTo>
                  <a:pt x="118872" y="198119"/>
                </a:moveTo>
                <a:lnTo>
                  <a:pt x="118872" y="237744"/>
                </a:lnTo>
              </a:path>
              <a:path w="471170" h="405764">
                <a:moveTo>
                  <a:pt x="393191" y="405383"/>
                </a:moveTo>
                <a:lnTo>
                  <a:pt x="383230" y="354657"/>
                </a:lnTo>
                <a:lnTo>
                  <a:pt x="355958" y="313515"/>
                </a:lnTo>
                <a:lnTo>
                  <a:pt x="315300" y="285922"/>
                </a:lnTo>
                <a:lnTo>
                  <a:pt x="265176" y="275844"/>
                </a:lnTo>
              </a:path>
              <a:path w="471170" h="405764">
                <a:moveTo>
                  <a:pt x="324612" y="405383"/>
                </a:moveTo>
                <a:lnTo>
                  <a:pt x="314650" y="354657"/>
                </a:lnTo>
                <a:lnTo>
                  <a:pt x="287378" y="313515"/>
                </a:lnTo>
                <a:lnTo>
                  <a:pt x="246720" y="285922"/>
                </a:lnTo>
                <a:lnTo>
                  <a:pt x="196596" y="275844"/>
                </a:lnTo>
              </a:path>
              <a:path w="471170" h="405764">
                <a:moveTo>
                  <a:pt x="256032" y="405383"/>
                </a:moveTo>
                <a:lnTo>
                  <a:pt x="246070" y="354657"/>
                </a:lnTo>
                <a:lnTo>
                  <a:pt x="218798" y="313515"/>
                </a:lnTo>
                <a:lnTo>
                  <a:pt x="178140" y="285922"/>
                </a:lnTo>
                <a:lnTo>
                  <a:pt x="128015" y="275844"/>
                </a:lnTo>
              </a:path>
              <a:path w="471170" h="405764">
                <a:moveTo>
                  <a:pt x="187451" y="405383"/>
                </a:moveTo>
                <a:lnTo>
                  <a:pt x="177490" y="354657"/>
                </a:lnTo>
                <a:lnTo>
                  <a:pt x="150218" y="313515"/>
                </a:lnTo>
                <a:lnTo>
                  <a:pt x="109560" y="285922"/>
                </a:lnTo>
                <a:lnTo>
                  <a:pt x="59436" y="275844"/>
                </a:lnTo>
              </a:path>
              <a:path w="471170" h="405764">
                <a:moveTo>
                  <a:pt x="0" y="275844"/>
                </a:moveTo>
                <a:lnTo>
                  <a:pt x="46782" y="288708"/>
                </a:lnTo>
                <a:lnTo>
                  <a:pt x="84510" y="317230"/>
                </a:lnTo>
                <a:lnTo>
                  <a:pt x="109701" y="357443"/>
                </a:lnTo>
                <a:lnTo>
                  <a:pt x="118872" y="405383"/>
                </a:lnTo>
              </a:path>
              <a:path w="471170" h="405764">
                <a:moveTo>
                  <a:pt x="0" y="304800"/>
                </a:moveTo>
                <a:lnTo>
                  <a:pt x="20588" y="324998"/>
                </a:lnTo>
                <a:lnTo>
                  <a:pt x="36461" y="348662"/>
                </a:lnTo>
                <a:lnTo>
                  <a:pt x="46677" y="375540"/>
                </a:lnTo>
                <a:lnTo>
                  <a:pt x="50292" y="405383"/>
                </a:lnTo>
              </a:path>
              <a:path w="471170" h="405764">
                <a:moveTo>
                  <a:pt x="413003" y="275844"/>
                </a:moveTo>
                <a:lnTo>
                  <a:pt x="413003" y="89915"/>
                </a:lnTo>
              </a:path>
              <a:path w="471170" h="405764">
                <a:moveTo>
                  <a:pt x="362712" y="49402"/>
                </a:moveTo>
                <a:lnTo>
                  <a:pt x="366620" y="30218"/>
                </a:lnTo>
                <a:lnTo>
                  <a:pt x="377261" y="14509"/>
                </a:lnTo>
                <a:lnTo>
                  <a:pt x="393010" y="3897"/>
                </a:lnTo>
                <a:lnTo>
                  <a:pt x="412241" y="0"/>
                </a:lnTo>
                <a:lnTo>
                  <a:pt x="431473" y="3897"/>
                </a:lnTo>
                <a:lnTo>
                  <a:pt x="447222" y="14509"/>
                </a:lnTo>
                <a:lnTo>
                  <a:pt x="457863" y="30218"/>
                </a:lnTo>
                <a:lnTo>
                  <a:pt x="461772" y="49402"/>
                </a:lnTo>
                <a:lnTo>
                  <a:pt x="461772" y="112105"/>
                </a:lnTo>
                <a:lnTo>
                  <a:pt x="461772" y="144303"/>
                </a:lnTo>
                <a:lnTo>
                  <a:pt x="461772" y="156166"/>
                </a:lnTo>
                <a:lnTo>
                  <a:pt x="461772" y="157860"/>
                </a:lnTo>
                <a:lnTo>
                  <a:pt x="457863" y="177045"/>
                </a:lnTo>
                <a:lnTo>
                  <a:pt x="447222" y="192754"/>
                </a:lnTo>
                <a:lnTo>
                  <a:pt x="431473" y="203366"/>
                </a:lnTo>
                <a:lnTo>
                  <a:pt x="412241" y="207263"/>
                </a:lnTo>
                <a:lnTo>
                  <a:pt x="393010" y="203366"/>
                </a:lnTo>
                <a:lnTo>
                  <a:pt x="377261" y="192754"/>
                </a:lnTo>
                <a:lnTo>
                  <a:pt x="366620" y="177045"/>
                </a:lnTo>
                <a:lnTo>
                  <a:pt x="362712" y="157860"/>
                </a:lnTo>
                <a:lnTo>
                  <a:pt x="362712" y="49402"/>
                </a:lnTo>
                <a:close/>
              </a:path>
              <a:path w="471170" h="405764">
                <a:moveTo>
                  <a:pt x="353568" y="316991"/>
                </a:moveTo>
                <a:lnTo>
                  <a:pt x="470916" y="316991"/>
                </a:lnTo>
              </a:path>
              <a:path w="471170" h="405764">
                <a:moveTo>
                  <a:pt x="382524" y="355091"/>
                </a:moveTo>
                <a:lnTo>
                  <a:pt x="470916" y="355091"/>
                </a:lnTo>
              </a:path>
              <a:path w="471170" h="405764">
                <a:moveTo>
                  <a:pt x="393191" y="394715"/>
                </a:moveTo>
                <a:lnTo>
                  <a:pt x="470916" y="394715"/>
                </a:lnTo>
              </a:path>
            </a:pathLst>
          </a:custGeom>
          <a:ln w="12192">
            <a:solidFill>
              <a:srgbClr val="006FCE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object 43"/>
          <p:cNvSpPr txBox="1">
            <a:spLocks/>
          </p:cNvSpPr>
          <p:nvPr/>
        </p:nvSpPr>
        <p:spPr>
          <a:xfrm>
            <a:off x="610724" y="863360"/>
            <a:ext cx="4481285" cy="505902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 Light"/>
                <a:ea typeface="+mj-ea"/>
                <a:cs typeface="Segoe UI Light"/>
              </a:defRPr>
            </a:lvl1pPr>
          </a:lstStyle>
          <a:p>
            <a:pPr marL="12694" algn="ctr" defTabSz="913936" eaLnBrk="0" fontAlgn="base" hangingPunct="0">
              <a:spcBef>
                <a:spcPts val="105"/>
              </a:spcBef>
              <a:spcAft>
                <a:spcPct val="0"/>
              </a:spcAft>
              <a:defRPr/>
            </a:pPr>
            <a:r>
              <a:rPr lang="ru-RU" sz="3200" b="1" spc="-100" dirty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14</a:t>
            </a:r>
            <a:r>
              <a:rPr lang="ru-RU" sz="20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приграничных областей</a:t>
            </a:r>
            <a:endParaRPr lang="kk-KZ" sz="3200" b="1" spc="-100" dirty="0">
              <a:solidFill>
                <a:srgbClr val="00B05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37" name="Straight Connector 32"/>
          <p:cNvCxnSpPr/>
          <p:nvPr/>
        </p:nvCxnSpPr>
        <p:spPr>
          <a:xfrm>
            <a:off x="0" y="442524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653D544F-5913-4618-A7BD-9B51A7D466F5}"/>
              </a:ext>
            </a:extLst>
          </p:cNvPr>
          <p:cNvCxnSpPr>
            <a:cxnSpLocks/>
          </p:cNvCxnSpPr>
          <p:nvPr/>
        </p:nvCxnSpPr>
        <p:spPr>
          <a:xfrm>
            <a:off x="1608817" y="2598352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0" y="51414"/>
            <a:ext cx="9144000" cy="456388"/>
          </a:xfrm>
          <a:prstGeom prst="rect">
            <a:avLst/>
          </a:prstGeom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Текущая ситуация приграничных территорий</a:t>
            </a:r>
            <a:endParaRPr lang="kk-KZ" sz="2000" b="1" cap="smal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893900" y="4886738"/>
            <a:ext cx="2600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dirty="0" smtClean="0"/>
              <a:t>2</a:t>
            </a:r>
            <a:endParaRPr lang="ru-RU" sz="1050" dirty="0"/>
          </a:p>
        </p:txBody>
      </p:sp>
      <p:sp>
        <p:nvSpPr>
          <p:cNvPr id="32" name="Rectangle 24">
            <a:extLst>
              <a:ext uri="{FF2B5EF4-FFF2-40B4-BE49-F238E27FC236}">
                <a16:creationId xmlns="" xmlns:a16="http://schemas.microsoft.com/office/drawing/2014/main" id="{BE978A03-E1E4-4573-8FAE-093A5606C8D9}"/>
              </a:ext>
            </a:extLst>
          </p:cNvPr>
          <p:cNvSpPr/>
          <p:nvPr/>
        </p:nvSpPr>
        <p:spPr>
          <a:xfrm rot="16200000">
            <a:off x="4308983" y="-3713859"/>
            <a:ext cx="45719" cy="8568954"/>
          </a:xfrm>
          <a:prstGeom prst="rect">
            <a:avLst/>
          </a:prstGeom>
          <a:gradFill flip="none" rotWithShape="1">
            <a:gsLst>
              <a:gs pos="0">
                <a:srgbClr val="196491">
                  <a:lumMod val="5000"/>
                  <a:lumOff val="95000"/>
                  <a:alpha val="18000"/>
                </a:srgb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rgbClr val="002C7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Rectangle 38">
            <a:extLst>
              <a:ext uri="{FF2B5EF4-FFF2-40B4-BE49-F238E27FC236}">
                <a16:creationId xmlns="" xmlns:a16="http://schemas.microsoft.com/office/drawing/2014/main" id="{B8EA2447-65CD-4FBE-8BB1-2B652012D92C}"/>
              </a:ext>
            </a:extLst>
          </p:cNvPr>
          <p:cNvSpPr/>
          <p:nvPr/>
        </p:nvSpPr>
        <p:spPr>
          <a:xfrm>
            <a:off x="47366" y="593478"/>
            <a:ext cx="60584" cy="3296044"/>
          </a:xfrm>
          <a:prstGeom prst="rect">
            <a:avLst/>
          </a:prstGeom>
          <a:gradFill flip="none" rotWithShape="1">
            <a:gsLst>
              <a:gs pos="0">
                <a:srgbClr val="196491">
                  <a:lumMod val="5000"/>
                  <a:lumOff val="95000"/>
                  <a:alpha val="18000"/>
                </a:srgb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rgbClr val="002C7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object 43"/>
          <p:cNvSpPr txBox="1">
            <a:spLocks/>
          </p:cNvSpPr>
          <p:nvPr/>
        </p:nvSpPr>
        <p:spPr>
          <a:xfrm>
            <a:off x="646412" y="1730856"/>
            <a:ext cx="4481285" cy="505902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 Light"/>
                <a:ea typeface="+mj-ea"/>
                <a:cs typeface="Segoe UI Light"/>
              </a:defRPr>
            </a:lvl1pPr>
          </a:lstStyle>
          <a:p>
            <a:pPr marL="12694" algn="ctr" defTabSz="913936" eaLnBrk="0" fontAlgn="base" hangingPunct="0">
              <a:spcBef>
                <a:spcPts val="105"/>
              </a:spcBef>
              <a:spcAft>
                <a:spcPct val="0"/>
              </a:spcAft>
              <a:defRPr/>
            </a:pPr>
            <a:r>
              <a:rPr lang="ru-RU" sz="3200" b="1" spc="-100" dirty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65</a:t>
            </a:r>
            <a:r>
              <a:rPr lang="ru-RU" sz="20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приграничных районов</a:t>
            </a:r>
            <a:endParaRPr lang="kk-KZ" sz="3200" b="1" spc="-100" dirty="0">
              <a:solidFill>
                <a:srgbClr val="00B05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9" name="object 43"/>
          <p:cNvSpPr txBox="1">
            <a:spLocks/>
          </p:cNvSpPr>
          <p:nvPr/>
        </p:nvSpPr>
        <p:spPr>
          <a:xfrm>
            <a:off x="1178095" y="2786289"/>
            <a:ext cx="3153747" cy="813678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 Light"/>
                <a:ea typeface="+mj-ea"/>
                <a:cs typeface="Segoe UI Light"/>
              </a:defRPr>
            </a:lvl1pPr>
          </a:lstStyle>
          <a:p>
            <a:pPr algn="ctr" fontAlgn="base">
              <a:spcBef>
                <a:spcPts val="105"/>
              </a:spcBef>
              <a:spcAft>
                <a:spcPct val="0"/>
              </a:spcAft>
              <a:defRPr/>
            </a:pPr>
            <a:r>
              <a:rPr lang="ru-RU" sz="3200" b="1" spc="-100" dirty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1 283 </a:t>
            </a:r>
            <a:r>
              <a:rPr lang="ru-RU" sz="20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приграничных СНП</a:t>
            </a:r>
          </a:p>
        </p:txBody>
      </p:sp>
      <p:cxnSp>
        <p:nvCxnSpPr>
          <p:cNvPr id="43" name="Straight Connector 43">
            <a:extLst>
              <a:ext uri="{FF2B5EF4-FFF2-40B4-BE49-F238E27FC236}">
                <a16:creationId xmlns="" xmlns:a16="http://schemas.microsoft.com/office/drawing/2014/main" id="{653D544F-5913-4618-A7BD-9B51A7D466F5}"/>
              </a:ext>
            </a:extLst>
          </p:cNvPr>
          <p:cNvCxnSpPr>
            <a:cxnSpLocks/>
          </p:cNvCxnSpPr>
          <p:nvPr/>
        </p:nvCxnSpPr>
        <p:spPr>
          <a:xfrm>
            <a:off x="1608816" y="1558171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21">
            <a:extLst>
              <a:ext uri="{FF2B5EF4-FFF2-40B4-BE49-F238E27FC236}">
                <a16:creationId xmlns="" xmlns:a16="http://schemas.microsoft.com/office/drawing/2014/main" id="{85846C35-F07D-4CE7-B7D0-32A0054B916E}"/>
              </a:ext>
            </a:extLst>
          </p:cNvPr>
          <p:cNvSpPr/>
          <p:nvPr/>
        </p:nvSpPr>
        <p:spPr>
          <a:xfrm>
            <a:off x="5859439" y="851299"/>
            <a:ext cx="2881424" cy="53908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noAutofit/>
          </a:bodyPr>
          <a:lstStyle/>
          <a:p>
            <a:pPr algn="ctr"/>
            <a:r>
              <a:rPr lang="ru-RU" sz="20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население</a:t>
            </a:r>
            <a:r>
              <a:rPr lang="ru-RU" sz="3200" b="1" spc="-100" dirty="0" smtClean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1,9 </a:t>
            </a:r>
            <a:r>
              <a:rPr lang="ru-RU" sz="2000" b="1" spc="-100" dirty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млн. </a:t>
            </a:r>
            <a:r>
              <a:rPr lang="kk-KZ" sz="20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человек</a:t>
            </a:r>
            <a:r>
              <a:rPr lang="ru-RU" sz="20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Прямоугольник 21">
            <a:extLst>
              <a:ext uri="{FF2B5EF4-FFF2-40B4-BE49-F238E27FC236}">
                <a16:creationId xmlns="" xmlns:a16="http://schemas.microsoft.com/office/drawing/2014/main" id="{85846C35-F07D-4CE7-B7D0-32A0054B916E}"/>
              </a:ext>
            </a:extLst>
          </p:cNvPr>
          <p:cNvSpPr/>
          <p:nvPr/>
        </p:nvSpPr>
        <p:spPr>
          <a:xfrm>
            <a:off x="5705908" y="2158176"/>
            <a:ext cx="3279810" cy="161471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noAutofit/>
          </a:bodyPr>
          <a:lstStyle/>
          <a:p>
            <a:pPr algn="ctr"/>
            <a:r>
              <a:rPr lang="kk-KZ" sz="18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Рядом с границей расположены </a:t>
            </a:r>
            <a:r>
              <a:rPr lang="kk-KZ" sz="2800" b="1" spc="-100" dirty="0" smtClean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</a:t>
            </a:r>
            <a:r>
              <a:rPr lang="kk-KZ" sz="18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малых городов </a:t>
            </a:r>
          </a:p>
          <a:p>
            <a:pPr algn="ctr"/>
            <a:r>
              <a:rPr lang="kk-KZ" sz="1200" i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kk-KZ" sz="1200" i="1" spc="-100" dirty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Жаркент, Зайсан, </a:t>
            </a:r>
            <a:r>
              <a:rPr lang="kk-KZ" sz="1200" i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Сарыагаш</a:t>
            </a:r>
            <a:r>
              <a:rPr lang="kk-KZ" sz="1200" i="1" spc="-100" dirty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Шардара, Шемонаиха, Мамлютка, Булаев, </a:t>
            </a:r>
            <a:r>
              <a:rPr lang="kk-KZ" sz="1200" i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Жетисай</a:t>
            </a:r>
            <a:r>
              <a:rPr lang="kk-KZ" sz="1200" i="1" spc="-100" dirty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kk-KZ" sz="1200" i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Житикара)</a:t>
            </a:r>
            <a:endParaRPr lang="ru-RU" sz="1200" i="1" spc="-100" dirty="0" smtClean="0">
              <a:solidFill>
                <a:srgbClr val="003BA3">
                  <a:lumMod val="50000"/>
                </a:srgb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4115775"/>
            <a:ext cx="8742247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980565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риграничные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территории –</a:t>
            </a:r>
            <a:r>
              <a:rPr lang="ru-RU" sz="1200" dirty="0"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территории административно-территориальных образований и населенных пунктов, расположенных на расстоянии до 50 км от государственной границы Республики Казахстан</a:t>
            </a:r>
          </a:p>
        </p:txBody>
      </p:sp>
      <p:sp>
        <p:nvSpPr>
          <p:cNvPr id="49" name="object 25"/>
          <p:cNvSpPr/>
          <p:nvPr/>
        </p:nvSpPr>
        <p:spPr>
          <a:xfrm>
            <a:off x="4723328" y="1152925"/>
            <a:ext cx="45719" cy="2322004"/>
          </a:xfrm>
          <a:custGeom>
            <a:avLst/>
            <a:gdLst/>
            <a:ahLst/>
            <a:cxnLst/>
            <a:rect l="l" t="t" r="r" b="b"/>
            <a:pathLst>
              <a:path h="1647825">
                <a:moveTo>
                  <a:pt x="0" y="0"/>
                </a:moveTo>
                <a:lnTo>
                  <a:pt x="0" y="1647443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52" name="Straight Connector 43">
            <a:extLst>
              <a:ext uri="{FF2B5EF4-FFF2-40B4-BE49-F238E27FC236}">
                <a16:creationId xmlns="" xmlns:a16="http://schemas.microsoft.com/office/drawing/2014/main" id="{653D544F-5913-4618-A7BD-9B51A7D466F5}"/>
              </a:ext>
            </a:extLst>
          </p:cNvPr>
          <p:cNvCxnSpPr>
            <a:cxnSpLocks/>
          </p:cNvCxnSpPr>
          <p:nvPr/>
        </p:nvCxnSpPr>
        <p:spPr>
          <a:xfrm flipV="1">
            <a:off x="5596128" y="1939829"/>
            <a:ext cx="2950790" cy="1097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1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44" y="929842"/>
            <a:ext cx="599760" cy="5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860" y="2258950"/>
            <a:ext cx="550952" cy="4575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999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0" y="107064"/>
            <a:ext cx="9143999" cy="435812"/>
          </a:xfrm>
        </p:spPr>
        <p:txBody>
          <a:bodyPr>
            <a:normAutofit/>
          </a:bodyPr>
          <a:lstStyle/>
          <a:p>
            <a:pPr algn="ctr"/>
            <a:r>
              <a:rPr lang="ru-RU" sz="2000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Проблемные вопросы приграничных территорий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521" y="767962"/>
            <a:ext cx="88509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Приграничные регионы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отстают от ряда приграничных областей других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 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(КНР, РФ)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размеру среднедушевого дохода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k-KZ" sz="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приграничных районах СКО, ВКО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плотность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населения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среднего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стране</a:t>
            </a:r>
          </a:p>
          <a:p>
            <a:pPr algn="just"/>
            <a:endParaRPr lang="ru-RU" sz="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мест,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изкий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 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лабая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транспортная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доступность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знос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социальной и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инженерно-транспортной инфраструктуры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Низкая</a:t>
            </a:r>
            <a:r>
              <a:rPr lang="kk-KZ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участия местных предпринимателей в экономике приграничных территорий 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еразвитость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туристских маршрутов и туристской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инфраструктуры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kk-KZ" sz="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Низкое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сотовой связи, интернета и почтовых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услуг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квалифицированных кадров,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низкий уровень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материально-технической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базы социальных объектов и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 оказываемых услуг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7159" y="4897279"/>
            <a:ext cx="34684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3</a:t>
            </a:r>
            <a:endParaRPr lang="kk-KZ" sz="10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0" y="82456"/>
            <a:ext cx="9143999" cy="435812"/>
          </a:xfrm>
        </p:spPr>
        <p:txBody>
          <a:bodyPr>
            <a:noAutofit/>
          </a:bodyPr>
          <a:lstStyle/>
          <a:p>
            <a:pPr algn="ctr"/>
            <a:r>
              <a:rPr lang="ru-RU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Концепция развития сельских территорий на 2023-2027 годы</a:t>
            </a:r>
          </a:p>
        </p:txBody>
      </p:sp>
      <p:cxnSp>
        <p:nvCxnSpPr>
          <p:cNvPr id="48" name="Straight Connector 124">
            <a:extLst>
              <a:ext uri="{FF2B5EF4-FFF2-40B4-BE49-F238E27FC236}">
                <a16:creationId xmlns:a16="http://schemas.microsoft.com/office/drawing/2014/main" xmlns="" id="{4022312E-D9E3-42F6-8E2D-D89C8C33D6D4}"/>
              </a:ext>
            </a:extLst>
          </p:cNvPr>
          <p:cNvCxnSpPr>
            <a:cxnSpLocks/>
          </p:cNvCxnSpPr>
          <p:nvPr/>
        </p:nvCxnSpPr>
        <p:spPr>
          <a:xfrm>
            <a:off x="153275" y="1726157"/>
            <a:ext cx="8794113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9" name="Прямоугольник 98"/>
          <p:cNvSpPr/>
          <p:nvPr/>
        </p:nvSpPr>
        <p:spPr>
          <a:xfrm>
            <a:off x="712712" y="1971851"/>
            <a:ext cx="8292475" cy="30008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 fontAlgn="ctr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Концепции развития сельских территорий на 2023-2027 годы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предусмотрены мероприятия по развитию приграничных территорий:</a:t>
            </a:r>
          </a:p>
          <a:p>
            <a:pPr algn="just" fontAlgn="ctr"/>
            <a:endParaRPr lang="kk-KZ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Строительство, реконструкция и ремонт социальной и инженерной инфраструктуры в приграничных районах </a:t>
            </a:r>
          </a:p>
          <a:p>
            <a:pPr algn="just" fontAlgn="ctr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приграничных сельских населенных пунктов отечественными телеканалами цифрового эфирного теле-, радиовещания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Выработка предложений по введению надбавки к заработной плате жителям приграничных сельских округов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трудодефицитных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регионов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Обустройство инфраструктуры пунктов пропусков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89" y="2069302"/>
            <a:ext cx="452076" cy="43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4774218" y="734803"/>
            <a:ext cx="4173170" cy="769433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algn="ctr" defTabSz="681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условий по </a:t>
            </a:r>
            <a:r>
              <a:rPr lang="ru-RU" sz="1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повышению качества 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 </a:t>
            </a:r>
          </a:p>
          <a:p>
            <a:pPr algn="ctr" defTabSz="681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сельчан и</a:t>
            </a:r>
            <a:r>
              <a:rPr lang="ru-RU" sz="1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уровня их доходов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2712" y="872145"/>
            <a:ext cx="3502685" cy="500135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algn="ctr" defTabSz="681124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Постановление Правительства РК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28 марта 2023 года №270 </a:t>
            </a:r>
          </a:p>
        </p:txBody>
      </p:sp>
      <p:sp>
        <p:nvSpPr>
          <p:cNvPr id="118" name="Freeform 64">
            <a:extLst>
              <a:ext uri="{FF2B5EF4-FFF2-40B4-BE49-F238E27FC236}">
                <a16:creationId xmlns="" xmlns:a16="http://schemas.microsoft.com/office/drawing/2014/main" id="{EE53E58D-0A07-4B1C-B5C4-85DFC1214AEB}"/>
              </a:ext>
            </a:extLst>
          </p:cNvPr>
          <p:cNvSpPr>
            <a:spLocks/>
          </p:cNvSpPr>
          <p:nvPr/>
        </p:nvSpPr>
        <p:spPr bwMode="auto">
          <a:xfrm>
            <a:off x="280249" y="901099"/>
            <a:ext cx="403479" cy="396769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marL="0" marR="0" lvl="0" indent="0" defTabSz="1042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E7C1517-5DF4-43E4-A585-E06D52AB6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020" y="773383"/>
            <a:ext cx="562395" cy="561209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8797159" y="4897279"/>
            <a:ext cx="34684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4</a:t>
            </a:r>
            <a:endParaRPr lang="kk-KZ" sz="10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3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2"/>
          <p:cNvCxnSpPr/>
          <p:nvPr/>
        </p:nvCxnSpPr>
        <p:spPr>
          <a:xfrm>
            <a:off x="0" y="31999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ъект 1"/>
          <p:cNvSpPr txBox="1">
            <a:spLocks/>
          </p:cNvSpPr>
          <p:nvPr/>
        </p:nvSpPr>
        <p:spPr>
          <a:xfrm>
            <a:off x="0" y="55621"/>
            <a:ext cx="9143999" cy="2028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Внесение изменений в Концепцию развития сельских территорий в части развития приграничных территорий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521" y="436090"/>
            <a:ext cx="8073638" cy="438580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algn="just" defTabSz="681124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Поручение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Главы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государства: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рамках разработанной Концепции развития сельских территорий предусмотреть конкретные меры по развитию приграничных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территорий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124">
            <a:extLst>
              <a:ext uri="{FF2B5EF4-FFF2-40B4-BE49-F238E27FC236}">
                <a16:creationId xmlns="" xmlns:a16="http://schemas.microsoft.com/office/drawing/2014/main" id="{4022312E-D9E3-42F6-8E2D-D89C8C33D6D4}"/>
              </a:ext>
            </a:extLst>
          </p:cNvPr>
          <p:cNvCxnSpPr>
            <a:cxnSpLocks/>
          </p:cNvCxnSpPr>
          <p:nvPr/>
        </p:nvCxnSpPr>
        <p:spPr>
          <a:xfrm>
            <a:off x="176466" y="910690"/>
            <a:ext cx="8794113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1EB5847-813B-4A9E-A507-8F3DF0FC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0218" y="443094"/>
            <a:ext cx="389097" cy="397004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0415" y="1157796"/>
            <a:ext cx="8920164" cy="398570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 fontAlgn="ctr"/>
            <a:endParaRPr lang="kk-KZ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дополнительный анализ </a:t>
            </a:r>
            <a:r>
              <a:rPr lang="kk-KZ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(сравнение показателей </a:t>
            </a:r>
            <a:r>
              <a:rPr lang="kk-KZ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СЭР, сбор данных по проблемным вопросам, определяется класификация приграничных населенных пунктов для приоритетной господдержки)</a:t>
            </a:r>
            <a:endParaRPr lang="ru-RU" sz="9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Изучение международного опыта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(КНР, РФ, Мексика – установление дополнительных коэффициентов к трудовому стажу, повышение уровня образовательного процесса, приоритетное развитие инфраструктуры, создание туристических кластеров и др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9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ctr"/>
            <a:endParaRPr lang="ru-RU" sz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Вырабатываются новые стратегические подходы и направления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(дифференцированный подход для применения мер господдержки – приграничные районы, где наблюдается отток населения, имеются сложные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природно-климатическими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условия, дефицит кадров и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др.)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Будет составлен перечень конкретных мероприятий с указанием ответственных исполнителей и сроков реализации </a:t>
            </a:r>
            <a:endParaRPr lang="ru-RU" sz="9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kk-KZ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 водоснабжения, обеспечение жильем, реконструкция </a:t>
            </a:r>
            <a:r>
              <a:rPr lang="kk-KZ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строительство дорог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инфраструктуры в рамках «</a:t>
            </a:r>
            <a:r>
              <a:rPr lang="ru-RU" sz="9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Ауыл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Ел </a:t>
            </a:r>
            <a:r>
              <a:rPr lang="ru-RU" sz="9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бесігі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900" i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</a:rPr>
              <a:t>обустройство </a:t>
            </a:r>
            <a:r>
              <a:rPr lang="kk-KZ" sz="900" i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</a:rPr>
              <a:t>инфраструктуры пунктов пропусков </a:t>
            </a:r>
            <a:endParaRPr lang="kk-KZ" sz="900" i="1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инвестиционных проектов в приграничных районах с участием частного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капитала</a:t>
            </a:r>
            <a:r>
              <a:rPr lang="ru-RU" sz="900" i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предпринимательства</a:t>
            </a:r>
            <a:r>
              <a:rPr lang="ru-RU" sz="900" i="1" dirty="0" smtClean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 выделение грантов,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начинающих предпринимателей </a:t>
            </a:r>
            <a:r>
              <a:rPr lang="kk-KZ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(туризм </a:t>
            </a:r>
            <a:r>
              <a:rPr lang="kk-KZ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С/Х и др</a:t>
            </a:r>
            <a:r>
              <a:rPr lang="kk-KZ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дополнительных коэффициентов к трудовому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стажу (1,5) и сниженный тариф на электроэнергию в населенных пунктах со сложно природно-климатических условиями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усиление трансграничных торговых центров с приграничными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государствами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рассмотрение вопросов восстановления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статуса бывших приграничных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районов</a:t>
            </a:r>
            <a:endParaRPr lang="ru-RU" sz="9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расчет по индикаторам и ожидаемым результатам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(обеспеченность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приграничных сел и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городов показателями СРС, увеличение </a:t>
            </a:r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доли пользователей сети интернет 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др.) 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endParaRPr lang="ru-RU" sz="3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ctr"/>
            <a:r>
              <a:rPr lang="ru-RU" sz="1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Примечание: </a:t>
            </a:r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разрабатывается </a:t>
            </a:r>
            <a:r>
              <a:rPr lang="ru-RU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ППРК </a:t>
            </a:r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внесением </a:t>
            </a:r>
            <a:r>
              <a:rPr lang="ru-RU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дополнений в </a:t>
            </a:r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Концепцию, где предусматривается отдельный раздел по развитию приграничных территорий</a:t>
            </a:r>
            <a:endParaRPr lang="ru-RU" sz="1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4766" y="997773"/>
            <a:ext cx="827735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 fontAlgn="ctr"/>
            <a:r>
              <a:rPr lang="kk-KZ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Принимаемые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меры:</a:t>
            </a:r>
            <a:endParaRPr lang="kk-KZ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797159" y="4897279"/>
            <a:ext cx="34684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kk-KZ" sz="1000" dirty="0">
                <a:solidFill>
                  <a:srgbClr val="000000"/>
                </a:solidFill>
                <a:ea typeface="ＭＳ Ｐゴシック"/>
              </a:rPr>
              <a:t>5</a:t>
            </a:r>
            <a:endParaRPr lang="kk-KZ" sz="1000" dirty="0" smtClean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38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4541154" y="2154414"/>
            <a:ext cx="432258" cy="423591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541154" y="2814407"/>
            <a:ext cx="429649" cy="43987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541154" y="1444734"/>
            <a:ext cx="432258" cy="429137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4541154" y="3504214"/>
            <a:ext cx="429649" cy="429362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239510" y="1986944"/>
            <a:ext cx="490960" cy="44378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239510" y="2925154"/>
            <a:ext cx="494058" cy="49935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91514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26" y="2027645"/>
            <a:ext cx="328188" cy="31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15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42" y="2998383"/>
            <a:ext cx="359174" cy="34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8422" y="2013074"/>
            <a:ext cx="2007169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ctr">
              <a:spcBef>
                <a:spcPts val="100"/>
              </a:spcBef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Приграничные СНП</a:t>
            </a:r>
            <a:endParaRPr lang="ru-RU" sz="1200" kern="0" dirty="0">
              <a:solidFill>
                <a:srgbClr val="2E2E3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369" y="3028802"/>
            <a:ext cx="1401283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ctr">
              <a:spcBef>
                <a:spcPts val="100"/>
              </a:spcBef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23930" y="2075638"/>
            <a:ext cx="97200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514184">
              <a:defRPr/>
            </a:pPr>
            <a:r>
              <a:rPr lang="ru-RU" sz="18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ru-RU" sz="1800" b="1" kern="0" dirty="0">
              <a:solidFill>
                <a:srgbClr val="2E2E3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164" y="3019681"/>
            <a:ext cx="170224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514184">
              <a:defRPr/>
            </a:pPr>
            <a:r>
              <a:rPr lang="ru-RU" sz="18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1 462</a:t>
            </a:r>
            <a:endParaRPr lang="ru-RU" sz="1800" b="1" kern="0" dirty="0">
              <a:solidFill>
                <a:srgbClr val="188CE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351A3ECF-30FA-4A5D-9346-EEDE15CA45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074" y="1481264"/>
            <a:ext cx="345202" cy="34520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5A8EDC4D-7B2C-4851-A9B7-599A640807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81" y="3576414"/>
            <a:ext cx="314078" cy="293077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7634480" y="1519894"/>
            <a:ext cx="1356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184">
              <a:spcBef>
                <a:spcPts val="100"/>
              </a:spcBef>
              <a:defRPr/>
            </a:pPr>
            <a:r>
              <a:rPr lang="ru-RU" sz="12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 </a:t>
            </a:r>
            <a:r>
              <a:rPr lang="ru-RU" sz="1200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1400" kern="0" dirty="0" smtClean="0">
              <a:solidFill>
                <a:srgbClr val="188CE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CE298C5B-5218-4642-994E-8DB612FA561E}"/>
              </a:ext>
            </a:extLst>
          </p:cNvPr>
          <p:cNvSpPr/>
          <p:nvPr/>
        </p:nvSpPr>
        <p:spPr>
          <a:xfrm>
            <a:off x="5137471" y="1391700"/>
            <a:ext cx="2052909" cy="553949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сети </a:t>
            </a:r>
            <a:b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(газо-, водо-, электро-, </a:t>
            </a:r>
            <a:b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теплоснабжения)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13300179-1714-4040-9B27-3EEA2578C1FC}"/>
              </a:ext>
            </a:extLst>
          </p:cNvPr>
          <p:cNvSpPr/>
          <p:nvPr/>
        </p:nvSpPr>
        <p:spPr>
          <a:xfrm>
            <a:off x="5121480" y="2128227"/>
            <a:ext cx="2138457" cy="73861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образования</a:t>
            </a:r>
          </a:p>
          <a:p>
            <a:pPr fontAlgn="ctr"/>
            <a: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(детсады, школы)</a:t>
            </a:r>
          </a:p>
          <a:p>
            <a:pPr font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ctr"/>
            <a:r>
              <a:rPr lang="ru-RU" sz="900" i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900" i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="" xmlns:a16="http://schemas.microsoft.com/office/drawing/2014/main" id="{5C62CEFA-329F-4EF8-93BA-2F8F6F1DB680}"/>
              </a:ext>
            </a:extLst>
          </p:cNvPr>
          <p:cNvSpPr/>
          <p:nvPr/>
        </p:nvSpPr>
        <p:spPr>
          <a:xfrm>
            <a:off x="5137471" y="2745251"/>
            <a:ext cx="2918565" cy="553949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здравоохранения</a:t>
            </a:r>
          </a:p>
          <a:p>
            <a:pPr fontAlgn="ctr"/>
            <a: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(фельдшерские пункты, </a:t>
            </a:r>
            <a:b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i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амбулатории, поликлиники)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7749897" y="2257894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184">
              <a:spcBef>
                <a:spcPts val="100"/>
              </a:spcBef>
              <a:defRPr/>
            </a:pPr>
            <a:r>
              <a:rPr lang="ru-RU" sz="12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ru-RU" sz="1200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7799349" y="2878079"/>
            <a:ext cx="1040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184">
              <a:spcBef>
                <a:spcPts val="100"/>
              </a:spcBef>
              <a:defRPr/>
            </a:pPr>
            <a:r>
              <a:rPr lang="ru-RU" sz="12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200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="" xmlns:a16="http://schemas.microsoft.com/office/drawing/2014/main" id="{3CBF0F42-62CB-4C90-B0F6-24EB54455C47}"/>
              </a:ext>
            </a:extLst>
          </p:cNvPr>
          <p:cNvSpPr/>
          <p:nvPr/>
        </p:nvSpPr>
        <p:spPr>
          <a:xfrm>
            <a:off x="5137471" y="3531358"/>
            <a:ext cx="2499862" cy="46161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font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Внутрипоселковые </a:t>
            </a:r>
            <a:b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</a:t>
            </a:r>
          </a:p>
        </p:txBody>
      </p:sp>
      <p:cxnSp>
        <p:nvCxnSpPr>
          <p:cNvPr id="48" name="Straight Connector 32">
            <a:extLst>
              <a:ext uri="{FF2B5EF4-FFF2-40B4-BE49-F238E27FC236}">
                <a16:creationId xmlns="" xmlns:a16="http://schemas.microsoft.com/office/drawing/2014/main" id="{8D60ED13-351E-4258-B3B9-01A5E8377D3E}"/>
              </a:ext>
            </a:extLst>
          </p:cNvPr>
          <p:cNvCxnSpPr/>
          <p:nvPr/>
        </p:nvCxnSpPr>
        <p:spPr>
          <a:xfrm>
            <a:off x="0" y="587077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219204" y="2674101"/>
            <a:ext cx="3441617" cy="2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235187" y="3424512"/>
            <a:ext cx="3463768" cy="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845158" y="4883631"/>
            <a:ext cx="24285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6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44" name="Объект 1"/>
          <p:cNvSpPr>
            <a:spLocks noGrp="1"/>
          </p:cNvSpPr>
          <p:nvPr>
            <p:ph sz="quarter" idx="11"/>
          </p:nvPr>
        </p:nvSpPr>
        <p:spPr>
          <a:xfrm>
            <a:off x="-30846" y="108595"/>
            <a:ext cx="9144000" cy="43581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7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инфраструктуры на приграничных территорий в рамках «</a:t>
            </a:r>
            <a:r>
              <a:rPr lang="ru-RU" sz="1700" b="1" cap="small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ауыл</a:t>
            </a:r>
            <a:r>
              <a:rPr lang="ru-RU" sz="17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ел </a:t>
            </a:r>
            <a:r>
              <a:rPr lang="ru-RU" sz="1700" b="1" cap="small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бесігі</a:t>
            </a:r>
            <a:r>
              <a:rPr lang="ru-RU" sz="17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67" y="1391700"/>
            <a:ext cx="2263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2019 - 2022 годы</a:t>
            </a:r>
          </a:p>
        </p:txBody>
      </p:sp>
      <p:cxnSp>
        <p:nvCxnSpPr>
          <p:cNvPr id="45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>
            <a:off x="832833" y="2670974"/>
            <a:ext cx="24022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6295" y="634065"/>
            <a:ext cx="90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 РК насчитывается </a:t>
            </a:r>
            <a:r>
              <a:rPr lang="ru-RU" sz="2400" b="1" spc="-100" dirty="0" smtClean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3,5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тыс. СНП с потенциалом развития, из них </a:t>
            </a:r>
            <a:r>
              <a:rPr lang="ru-RU" sz="2400" b="1" spc="-100" dirty="0" smtClean="0">
                <a:solidFill>
                  <a:srgbClr val="00B05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915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0" dirty="0" smtClean="0">
                <a:solidFill>
                  <a:srgbClr val="003BA3">
                    <a:lumMod val="50000"/>
                  </a:srgb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приграничных</a:t>
            </a:r>
            <a:endParaRPr lang="ru-RU" sz="1600" b="1" spc="-100" dirty="0">
              <a:solidFill>
                <a:srgbClr val="003BA3">
                  <a:lumMod val="50000"/>
                </a:srgb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75309" y="360862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184">
              <a:spcBef>
                <a:spcPts val="100"/>
              </a:spcBef>
              <a:defRPr/>
            </a:pPr>
            <a:r>
              <a:rPr lang="ru-RU" sz="12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1 064 </a:t>
            </a:r>
            <a:r>
              <a:rPr lang="ru-RU" sz="1200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5177775" y="1986943"/>
            <a:ext cx="3441617" cy="2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object 26"/>
          <p:cNvGrpSpPr/>
          <p:nvPr/>
        </p:nvGrpSpPr>
        <p:grpSpPr>
          <a:xfrm>
            <a:off x="4353548" y="4575573"/>
            <a:ext cx="266873" cy="283278"/>
            <a:chOff x="2493264" y="2305811"/>
            <a:chExt cx="289560" cy="637540"/>
          </a:xfrm>
        </p:grpSpPr>
        <p:sp>
          <p:nvSpPr>
            <p:cNvPr id="55" name="object 27"/>
            <p:cNvSpPr/>
            <p:nvPr/>
          </p:nvSpPr>
          <p:spPr>
            <a:xfrm>
              <a:off x="2497836" y="2310383"/>
              <a:ext cx="181610" cy="628015"/>
            </a:xfrm>
            <a:custGeom>
              <a:avLst/>
              <a:gdLst/>
              <a:ahLst/>
              <a:cxnLst/>
              <a:rect l="l" t="t" r="r" b="b"/>
              <a:pathLst>
                <a:path w="181610" h="628014">
                  <a:moveTo>
                    <a:pt x="0" y="0"/>
                  </a:moveTo>
                  <a:lnTo>
                    <a:pt x="181356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85C7FF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bject 28"/>
            <p:cNvSpPr/>
            <p:nvPr/>
          </p:nvSpPr>
          <p:spPr>
            <a:xfrm>
              <a:off x="2598420" y="2310383"/>
              <a:ext cx="180340" cy="628015"/>
            </a:xfrm>
            <a:custGeom>
              <a:avLst/>
              <a:gdLst/>
              <a:ahLst/>
              <a:cxnLst/>
              <a:rect l="l" t="t" r="r" b="b"/>
              <a:pathLst>
                <a:path w="180339" h="628014">
                  <a:moveTo>
                    <a:pt x="0" y="0"/>
                  </a:moveTo>
                  <a:lnTo>
                    <a:pt x="179831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58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>
            <a:off x="187080" y="1277061"/>
            <a:ext cx="865807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92781" y="2850512"/>
            <a:ext cx="337495" cy="33736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90637" y="2154414"/>
            <a:ext cx="344552" cy="34446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691188" y="4078657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023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/>
          </a:p>
        </p:txBody>
      </p:sp>
      <p:sp>
        <p:nvSpPr>
          <p:cNvPr id="40" name="Овал 39"/>
          <p:cNvSpPr/>
          <p:nvPr/>
        </p:nvSpPr>
        <p:spPr>
          <a:xfrm>
            <a:off x="903979" y="4462589"/>
            <a:ext cx="543390" cy="50691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069049" y="4468274"/>
            <a:ext cx="546489" cy="516757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7922">
              <a:defRPr/>
            </a:pPr>
            <a:endParaRPr lang="ru-RU" sz="1275" kern="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2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449" y="4503291"/>
            <a:ext cx="375964" cy="3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480" y="4541504"/>
            <a:ext cx="392706" cy="3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76041" y="4462589"/>
            <a:ext cx="2007169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ctr">
              <a:spcBef>
                <a:spcPts val="100"/>
              </a:spcBef>
              <a:defRPr/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Приграничные СНП</a:t>
            </a:r>
          </a:p>
        </p:txBody>
      </p:sp>
      <p:sp>
        <p:nvSpPr>
          <p:cNvPr id="52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45190" y="4571200"/>
            <a:ext cx="1401283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ctr">
              <a:spcBef>
                <a:spcPts val="100"/>
              </a:spcBef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62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8607" y="4540040"/>
            <a:ext cx="97200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514184">
              <a:defRPr/>
            </a:pPr>
            <a:r>
              <a:rPr lang="kk-KZ" sz="18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endParaRPr lang="ru-RU" sz="1800" b="1" kern="0" dirty="0">
              <a:solidFill>
                <a:srgbClr val="2E2E3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47184" y="4566249"/>
            <a:ext cx="170224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514184">
              <a:defRPr/>
            </a:pPr>
            <a:r>
              <a:rPr lang="kk-KZ" sz="1800" b="1" kern="0" dirty="0" smtClean="0">
                <a:solidFill>
                  <a:srgbClr val="188CE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</a:t>
            </a:r>
            <a:endParaRPr lang="ru-RU" sz="1800" b="1" kern="0" dirty="0">
              <a:solidFill>
                <a:srgbClr val="188CE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39510" y="4029589"/>
            <a:ext cx="8494950" cy="16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object 26"/>
          <p:cNvGrpSpPr/>
          <p:nvPr/>
        </p:nvGrpSpPr>
        <p:grpSpPr>
          <a:xfrm>
            <a:off x="3817510" y="2298293"/>
            <a:ext cx="485937" cy="1152572"/>
            <a:chOff x="2493264" y="2305811"/>
            <a:chExt cx="289560" cy="637540"/>
          </a:xfrm>
        </p:grpSpPr>
        <p:sp>
          <p:nvSpPr>
            <p:cNvPr id="67" name="object 27"/>
            <p:cNvSpPr/>
            <p:nvPr/>
          </p:nvSpPr>
          <p:spPr>
            <a:xfrm>
              <a:off x="2497836" y="2310383"/>
              <a:ext cx="181610" cy="628015"/>
            </a:xfrm>
            <a:custGeom>
              <a:avLst/>
              <a:gdLst/>
              <a:ahLst/>
              <a:cxnLst/>
              <a:rect l="l" t="t" r="r" b="b"/>
              <a:pathLst>
                <a:path w="181610" h="628014">
                  <a:moveTo>
                    <a:pt x="0" y="0"/>
                  </a:moveTo>
                  <a:lnTo>
                    <a:pt x="181356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85C7FF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bject 28"/>
            <p:cNvSpPr/>
            <p:nvPr/>
          </p:nvSpPr>
          <p:spPr>
            <a:xfrm>
              <a:off x="2598420" y="2310383"/>
              <a:ext cx="180340" cy="628015"/>
            </a:xfrm>
            <a:custGeom>
              <a:avLst/>
              <a:gdLst/>
              <a:ahLst/>
              <a:cxnLst/>
              <a:rect l="l" t="t" r="r" b="b"/>
              <a:pathLst>
                <a:path w="180339" h="628014">
                  <a:moveTo>
                    <a:pt x="0" y="0"/>
                  </a:moveTo>
                  <a:lnTo>
                    <a:pt x="179831" y="313944"/>
                  </a:lnTo>
                  <a:lnTo>
                    <a:pt x="0" y="627888"/>
                  </a:lnTo>
                </a:path>
              </a:pathLst>
            </a:custGeom>
            <a:ln w="9144">
              <a:solidFill>
                <a:srgbClr val="006FCE"/>
              </a:solidFill>
            </a:ln>
          </p:spPr>
          <p:txBody>
            <a:bodyPr wrap="square" lIns="0" tIns="0" rIns="0" bIns="0" rtlCol="0"/>
            <a:lstStyle/>
            <a:p>
              <a:pPr defTabSz="9139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68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394" y="1345"/>
          <a:ext cx="1190" cy="1190"/>
        </p:xfrm>
        <a:graphic>
          <a:graphicData uri="http://schemas.openxmlformats.org/presentationml/2006/ole">
            <p:oleObj spid="_x0000_s2212" name="think-cell Slide" r:id="rId6" imgW="0" imgH="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143204" y="153"/>
            <a:ext cx="119056" cy="1190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10">
              <a:defRPr/>
            </a:pPr>
            <a:endParaRPr lang="en-GB" sz="1125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xmlns="" id="{6C0B85D7-80A1-4B3A-96B4-E30488937587}"/>
              </a:ext>
            </a:extLst>
          </p:cNvPr>
          <p:cNvCxnSpPr/>
          <p:nvPr/>
        </p:nvCxnSpPr>
        <p:spPr>
          <a:xfrm>
            <a:off x="298" y="503334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67673" y="4867282"/>
            <a:ext cx="34684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7</a:t>
            </a: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078A880-8C11-4663-888F-F5EAD99275BB}"/>
              </a:ext>
            </a:extLst>
          </p:cNvPr>
          <p:cNvSpPr txBox="1">
            <a:spLocks/>
          </p:cNvSpPr>
          <p:nvPr/>
        </p:nvSpPr>
        <p:spPr>
          <a:xfrm>
            <a:off x="2745614" y="1178085"/>
            <a:ext cx="345232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685122" eaLnBrk="1" latinLnBrk="0" hangingPunct="1">
              <a:buClr>
                <a:schemeClr val="tx2"/>
              </a:buClr>
              <a:buSzPct val="100000"/>
              <a:defRPr sz="1071" baseline="0">
                <a:latin typeface="+mn-lt"/>
              </a:defRPr>
            </a:lvl1pPr>
            <a:lvl2pPr marL="148200" lvl="1" indent="-146986" defTabSz="685122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071" baseline="0">
                <a:latin typeface="+mn-lt"/>
              </a:defRPr>
            </a:lvl2pPr>
            <a:lvl3pPr marL="349849" lvl="2" indent="-200435" defTabSz="68512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071" baseline="0">
                <a:latin typeface="+mn-lt"/>
              </a:defRPr>
            </a:lvl3pPr>
            <a:lvl4pPr marL="470111" lvl="3" indent="-119046" defTabSz="685122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071" baseline="0">
                <a:latin typeface="+mn-lt"/>
              </a:defRPr>
            </a:lvl4pPr>
            <a:lvl5pPr marL="573753" lvl="4" indent="-99610" defTabSz="68512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071" baseline="0">
                <a:latin typeface="+mn-lt"/>
              </a:defRPr>
            </a:lvl5pPr>
            <a:lvl6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6pPr>
            <a:lvl7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7pPr>
            <a:lvl8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8pPr>
            <a:lvl9pPr marL="573753" indent="-99610" defTabSz="68512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latin typeface="+mn-lt"/>
              </a:defRPr>
            </a:lvl9pPr>
          </a:lstStyle>
          <a:p>
            <a:pPr marL="0" lvl="1" indent="0" algn="ctr" defTabSz="895261">
              <a:spcAft>
                <a:spcPts val="600"/>
              </a:spcAft>
              <a:buClr>
                <a:srgbClr val="002960"/>
              </a:buClr>
              <a:buSzTx/>
              <a:buNone/>
              <a:defRPr/>
            </a:pPr>
            <a:r>
              <a:rPr lang="kk-KZ" sz="1800" b="1" cap="small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Направления Дорожной карты</a:t>
            </a:r>
            <a:endParaRPr lang="ru-RU" sz="1425" b="1" cap="small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232" y="1532480"/>
            <a:ext cx="3671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оздание условий для развития экономики 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1232" y="3451681"/>
            <a:ext cx="3175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мер социальной помощи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1384" y="2350018"/>
            <a:ext cx="3169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инфраструктуры, </a:t>
            </a:r>
          </a:p>
          <a:p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качества услуг в социалной сфере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77958" y="1532480"/>
            <a:ext cx="368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условий, способствующих </a:t>
            </a:r>
          </a:p>
          <a:p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прохождению экспортных и импортных товаров через приграничные районы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77958" y="2649105"/>
            <a:ext cx="368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азвитие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туристко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-рекреационного потенциала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4185" y="4063815"/>
            <a:ext cx="3493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азвитие приграничного сотрудничества</a:t>
            </a:r>
            <a:endParaRPr lang="kk-KZ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N.Baizakov\Downloads\asse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89" y="2493631"/>
            <a:ext cx="390814" cy="3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292" y="2652832"/>
            <a:ext cx="414505" cy="4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C:\Users\a.khamitzhan\Downloads\business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5" y="3254179"/>
            <a:ext cx="379237" cy="4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бъект 1"/>
          <p:cNvSpPr txBox="1">
            <a:spLocks/>
          </p:cNvSpPr>
          <p:nvPr/>
        </p:nvSpPr>
        <p:spPr>
          <a:xfrm>
            <a:off x="0" y="113048"/>
            <a:ext cx="9115322" cy="43581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9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Дорожная карта по развитию приграничных территорий на 2022-2025 годы </a:t>
            </a:r>
          </a:p>
        </p:txBody>
      </p:sp>
      <p:sp>
        <p:nvSpPr>
          <p:cNvPr id="32" name="object 25"/>
          <p:cNvSpPr/>
          <p:nvPr/>
        </p:nvSpPr>
        <p:spPr>
          <a:xfrm>
            <a:off x="4201846" y="1726490"/>
            <a:ext cx="82096" cy="2958598"/>
          </a:xfrm>
          <a:custGeom>
            <a:avLst/>
            <a:gdLst/>
            <a:ahLst/>
            <a:cxnLst/>
            <a:rect l="l" t="t" r="r" b="b"/>
            <a:pathLst>
              <a:path h="1647825">
                <a:moveTo>
                  <a:pt x="0" y="0"/>
                </a:moveTo>
                <a:lnTo>
                  <a:pt x="0" y="1647443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913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4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 flipV="1">
            <a:off x="881384" y="2182540"/>
            <a:ext cx="2799188" cy="31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 flipV="1">
            <a:off x="906854" y="3176833"/>
            <a:ext cx="2784589" cy="593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>
            <a:off x="5277169" y="2495979"/>
            <a:ext cx="3336095" cy="106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>
            <a:off x="5277169" y="3333405"/>
            <a:ext cx="3336095" cy="37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177958" y="3507150"/>
            <a:ext cx="3684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Защита приграничных районов от возникновения чрезвычайных ситуаций и обеспечение безопасности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4">
            <a:extLst>
              <a:ext uri="{FF2B5EF4-FFF2-40B4-BE49-F238E27FC236}">
                <a16:creationId xmlns="" xmlns:a16="http://schemas.microsoft.com/office/drawing/2014/main" id="{50ADAB49-8A88-402F-924A-5E7EC1CB825A}"/>
              </a:ext>
            </a:extLst>
          </p:cNvPr>
          <p:cNvCxnSpPr>
            <a:cxnSpLocks/>
          </p:cNvCxnSpPr>
          <p:nvPr/>
        </p:nvCxnSpPr>
        <p:spPr>
          <a:xfrm flipV="1">
            <a:off x="895983" y="3975353"/>
            <a:ext cx="2769990" cy="31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9827" y="688667"/>
            <a:ext cx="8463900" cy="284691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algn="ctr" defTabSz="681124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Утверждена Первым заместителем Премьер-Министра РК Скляр Р.В.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5" y="1604148"/>
            <a:ext cx="379237" cy="3969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293" y="1641595"/>
            <a:ext cx="408727" cy="41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259A1A1-5239-4B05-9996-7F7C5561738C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965" y="4130058"/>
            <a:ext cx="348544" cy="410840"/>
          </a:xfrm>
          <a:prstGeom prst="rect">
            <a:avLst/>
          </a:prstGeom>
        </p:spPr>
      </p:pic>
      <p:pic>
        <p:nvPicPr>
          <p:cNvPr id="47" name="Рисунок 46">
            <a:extLst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4291" y="3540383"/>
            <a:ext cx="420405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221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394" y="1345"/>
          <a:ext cx="1190" cy="1190"/>
        </p:xfrm>
        <a:graphic>
          <a:graphicData uri="http://schemas.openxmlformats.org/presentationml/2006/ole">
            <p:oleObj spid="_x0000_s4255" name="think-cell Slide" r:id="rId6" imgW="0" imgH="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143204" y="153"/>
            <a:ext cx="119056" cy="1190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10">
              <a:defRPr/>
            </a:pPr>
            <a:endParaRPr lang="en-GB" sz="1125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xmlns="" id="{6C0B85D7-80A1-4B3A-96B4-E30488937587}"/>
              </a:ext>
            </a:extLst>
          </p:cNvPr>
          <p:cNvCxnSpPr/>
          <p:nvPr/>
        </p:nvCxnSpPr>
        <p:spPr>
          <a:xfrm>
            <a:off x="0" y="722595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97159" y="4897279"/>
            <a:ext cx="34684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9</a:t>
            </a:r>
            <a:endParaRPr lang="kk-KZ" sz="10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31" name="Объект 1"/>
          <p:cNvSpPr txBox="1">
            <a:spLocks/>
          </p:cNvSpPr>
          <p:nvPr/>
        </p:nvSpPr>
        <p:spPr>
          <a:xfrm>
            <a:off x="112432" y="80538"/>
            <a:ext cx="8769841" cy="43581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800" b="1" cap="small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Вопросы совершенствования административно-территориального устройства страны в направлении дальнейшего развития регионов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65243" y="3264457"/>
            <a:ext cx="786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В соответствии с распоряжением Премьер-Министра РК от 11 ноября 2022 года №181-ө утвержден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«Состав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комиссии по вопросам совершенствования административно-территориального устройства Республики Казахстан»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65244" y="4590734"/>
            <a:ext cx="8078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Вопросы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совершенствования административно-территориального устройства страны в направлении дальнейшего развития регионов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E7C1517-5DF4-43E4-A585-E06D52AB6F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08" y="4547420"/>
            <a:ext cx="422103" cy="438099"/>
          </a:xfrm>
          <a:prstGeom prst="rect">
            <a:avLst/>
          </a:prstGeom>
        </p:spPr>
      </p:pic>
      <p:pic>
        <p:nvPicPr>
          <p:cNvPr id="17" name="Picture 2" descr="C:\Users\A.Meirembayev\Downloads\group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08" y="3952632"/>
            <a:ext cx="422102" cy="4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65243" y="3928481"/>
            <a:ext cx="786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Члены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аппарата правительства и департамента по обеспечению деятельности судов при Центральной избирательной комиссии и Верховном Суде РК, вице-министры заинтересованных министерств и заместители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акимов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областей</a:t>
            </a:r>
            <a:endParaRPr lang="kk-KZ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E7C1517-5DF4-43E4-A585-E06D52AB6F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09" y="2448146"/>
            <a:ext cx="522876" cy="526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5243" y="831748"/>
            <a:ext cx="764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В целях повышения административной значимости приграничных территорий созданы новые районы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7484" y="1323743"/>
            <a:ext cx="79708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Туркестанская область,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Мактааральский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 – в 2018 году созданы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Мактааральский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Жетысайский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Туркестанская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область,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Сарыагашский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 – в 2018 году созданы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Сарыагашский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Алматинская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область,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Райымбекский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году созданы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Кегенский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Райымбекский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Восточно-Казахстанская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область,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Тарбагатайский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году созданы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Тарбагатайский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Аксуатский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районы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xmlns="" id="{6C0B85D7-80A1-4B3A-96B4-E30488937587}"/>
              </a:ext>
            </a:extLst>
          </p:cNvPr>
          <p:cNvCxnSpPr/>
          <p:nvPr/>
        </p:nvCxnSpPr>
        <p:spPr>
          <a:xfrm>
            <a:off x="0" y="2305688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64">
            <a:extLst>
              <a:ext uri="{FF2B5EF4-FFF2-40B4-BE49-F238E27FC236}">
                <a16:creationId xmlns="" xmlns:a16="http://schemas.microsoft.com/office/drawing/2014/main" id="{EE53E58D-0A07-4B1C-B5C4-85DFC1214AEB}"/>
              </a:ext>
            </a:extLst>
          </p:cNvPr>
          <p:cNvSpPr>
            <a:spLocks/>
          </p:cNvSpPr>
          <p:nvPr/>
        </p:nvSpPr>
        <p:spPr bwMode="auto">
          <a:xfrm>
            <a:off x="514065" y="888640"/>
            <a:ext cx="403479" cy="396769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 marL="0" marR="0" lvl="0" indent="0" defTabSz="1042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374" y="2460837"/>
            <a:ext cx="8109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Рассматриваются вопросы восстановления статуса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бывших приграничных районов </a:t>
            </a:r>
          </a:p>
          <a:p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Катон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-Карагай,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Улкен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-Нарын, Курчум,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Маркаколь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Маканчи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и др.)</a:t>
            </a:r>
            <a:endParaRPr lang="ru-RU" b="1" dirty="0"/>
          </a:p>
        </p:txBody>
      </p: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xmlns="" id="{6C0B85D7-80A1-4B3A-96B4-E30488937587}"/>
              </a:ext>
            </a:extLst>
          </p:cNvPr>
          <p:cNvCxnSpPr/>
          <p:nvPr/>
        </p:nvCxnSpPr>
        <p:spPr>
          <a:xfrm>
            <a:off x="0" y="3143522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1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08" y="3377962"/>
            <a:ext cx="421280" cy="4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20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дзаголовок 4">
            <a:extLst>
              <a:ext uri="{FF2B5EF4-FFF2-40B4-BE49-F238E27FC236}">
                <a16:creationId xmlns="" xmlns:a16="http://schemas.microsoft.com/office/drawing/2014/main" id="{3D9B65B1-E77D-8F65-3DD4-ED1B2C5D4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97677"/>
            <a:ext cx="9144000" cy="131445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0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tjZ14kAE.7eSgJ4ddu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tjZ14kAE.7eSgJ4ddu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O0Lj5xeEWwyXimCjxEsA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6384</TotalTime>
  <Words>805</Words>
  <Application>Microsoft Office PowerPoint</Application>
  <PresentationFormat>Экран (16:9)</PresentationFormat>
  <Paragraphs>122</Paragraphs>
  <Slides>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Мухтар Абуталип</dc:creator>
  <cp:lastModifiedBy>Bozshagulov_K</cp:lastModifiedBy>
  <cp:revision>827</cp:revision>
  <cp:lastPrinted>2023-05-24T05:28:31Z</cp:lastPrinted>
  <dcterms:created xsi:type="dcterms:W3CDTF">2022-12-05T15:21:27Z</dcterms:created>
  <dcterms:modified xsi:type="dcterms:W3CDTF">2023-05-29T06:44:27Z</dcterms:modified>
</cp:coreProperties>
</file>