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71" r:id="rId4"/>
    <p:sldId id="274" r:id="rId5"/>
    <p:sldId id="278" r:id="rId6"/>
    <p:sldId id="276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D406FB-53BF-449D-AACA-B967F490D651}">
          <p14:sldIdLst>
            <p14:sldId id="256"/>
            <p14:sldId id="264"/>
            <p14:sldId id="271"/>
            <p14:sldId id="274"/>
            <p14:sldId id="278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59FB7"/>
    <a:srgbClr val="125967"/>
    <a:srgbClr val="1F3764"/>
    <a:srgbClr val="57A3BC"/>
    <a:srgbClr val="F3454E"/>
    <a:srgbClr val="C00000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8"/>
    <p:restoredTop sz="94710"/>
  </p:normalViewPr>
  <p:slideViewPr>
    <p:cSldViewPr snapToGrid="0">
      <p:cViewPr varScale="1">
        <p:scale>
          <a:sx n="109" d="100"/>
          <a:sy n="109" d="100"/>
        </p:scale>
        <p:origin x="936" y="102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98084-7BA9-45D0-B13D-837C4033EA7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7CA1A-61B3-4F4D-86A5-89CC5A71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1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94F0C-EF8F-4058-BA8B-6D896A0EAE6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B5D14-938D-45D1-A84F-05721A13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5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8038"/>
            <a:ext cx="7192963" cy="40465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BF01-C998-42F2-AC0E-208C6CF4D1F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66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07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02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1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B5D14-938D-45D1-A84F-05721A13C1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2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9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0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1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6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3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B6E9-9CB9-4B75-BAEC-348EE35E46C6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06-0EEF-444E-9EA8-385F5FCBD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3923" y="2093694"/>
            <a:ext cx="9243686" cy="1978366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санитарно-эпидемиологическом контроле за организациями дошкольного и среднего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19386" y="6255439"/>
            <a:ext cx="19516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г. Астана, 2023 год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52718" y="5496777"/>
            <a:ext cx="36255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А.С.Есмагамбетова,</a:t>
            </a:r>
            <a:endParaRPr lang="kk-KZ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kk-KZ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в</a:t>
            </a:r>
            <a:r>
              <a:rPr lang="kk-KZ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ице-министр </a:t>
            </a:r>
            <a:r>
              <a:rPr lang="kk-KZ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здравоохранения РК</a:t>
            </a:r>
            <a:endParaRPr lang="ru-RU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37ED147-BF32-41B0-A0CA-D2C8AA69148A}"/>
              </a:ext>
            </a:extLst>
          </p:cNvPr>
          <p:cNvSpPr/>
          <p:nvPr/>
        </p:nvSpPr>
        <p:spPr>
          <a:xfrm>
            <a:off x="2961470" y="395650"/>
            <a:ext cx="7828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 РЕСПУБЛИКИ КАЗАХСТАН</a:t>
            </a:r>
          </a:p>
        </p:txBody>
      </p:sp>
      <p:pic>
        <p:nvPicPr>
          <p:cNvPr id="17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BF7B0141-3018-2B23-752A-7AF851B97BA5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99" y="2638738"/>
            <a:ext cx="1316038" cy="136758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1">
            <a:extLst>
              <a:ext uri="{FF2B5EF4-FFF2-40B4-BE49-F238E27FC236}">
                <a16:creationId xmlns:a16="http://schemas.microsoft.com/office/drawing/2014/main" id="{E2A0FC51-8F0C-5F73-943B-27DD85079F24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4310279"/>
            <a:ext cx="1107747" cy="2153583"/>
            <a:chOff x="464265" y="2731224"/>
            <a:chExt cx="970344" cy="1850030"/>
          </a:xfrm>
          <a:solidFill>
            <a:srgbClr val="1F3764"/>
          </a:solidFill>
        </p:grpSpPr>
        <p:sp>
          <p:nvSpPr>
            <p:cNvPr id="26" name="Graphic 1">
              <a:extLst>
                <a:ext uri="{FF2B5EF4-FFF2-40B4-BE49-F238E27FC236}">
                  <a16:creationId xmlns:a16="http://schemas.microsoft.com/office/drawing/2014/main" id="{4850D21D-C31C-A79B-B9F6-9AD83CC84B52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Graphic 1">
              <a:extLst>
                <a:ext uri="{FF2B5EF4-FFF2-40B4-BE49-F238E27FC236}">
                  <a16:creationId xmlns:a16="http://schemas.microsoft.com/office/drawing/2014/main" id="{740CFD5B-FBD2-8911-A9F9-AC77F2097F14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Graphic 1">
              <a:extLst>
                <a:ext uri="{FF2B5EF4-FFF2-40B4-BE49-F238E27FC236}">
                  <a16:creationId xmlns:a16="http://schemas.microsoft.com/office/drawing/2014/main" id="{430C34E6-8840-157B-28DA-5B60E8DC9557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Graphic 1">
              <a:extLst>
                <a:ext uri="{FF2B5EF4-FFF2-40B4-BE49-F238E27FC236}">
                  <a16:creationId xmlns:a16="http://schemas.microsoft.com/office/drawing/2014/main" id="{DE0496C8-9936-A6FD-BD5F-68E0DCF85A03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Graphic 1">
              <a:extLst>
                <a:ext uri="{FF2B5EF4-FFF2-40B4-BE49-F238E27FC236}">
                  <a16:creationId xmlns:a16="http://schemas.microsoft.com/office/drawing/2014/main" id="{ECB74130-391D-C680-8DBA-443FF3C7A7C8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Graphic 1">
              <a:extLst>
                <a:ext uri="{FF2B5EF4-FFF2-40B4-BE49-F238E27FC236}">
                  <a16:creationId xmlns:a16="http://schemas.microsoft.com/office/drawing/2014/main" id="{30B2ED63-9F32-D12F-4473-EEFBB01B9951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Graphic 1">
              <a:extLst>
                <a:ext uri="{FF2B5EF4-FFF2-40B4-BE49-F238E27FC236}">
                  <a16:creationId xmlns:a16="http://schemas.microsoft.com/office/drawing/2014/main" id="{60C60129-88FA-2F48-40B2-08086D82182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Graphic 1">
              <a:extLst>
                <a:ext uri="{FF2B5EF4-FFF2-40B4-BE49-F238E27FC236}">
                  <a16:creationId xmlns:a16="http://schemas.microsoft.com/office/drawing/2014/main" id="{7060247C-C680-FCFB-C118-18AFCB6A96AA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26B7C03E-EBC9-E96B-07A6-95CF7A16917D}"/>
              </a:ext>
            </a:extLst>
          </p:cNvPr>
          <p:cNvSpPr/>
          <p:nvPr/>
        </p:nvSpPr>
        <p:spPr>
          <a:xfrm>
            <a:off x="0" y="-11791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2E290FE-48D5-AEBE-4B48-711CB563627F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36" name="Группа 21">
            <a:extLst>
              <a:ext uri="{FF2B5EF4-FFF2-40B4-BE49-F238E27FC236}">
                <a16:creationId xmlns:a16="http://schemas.microsoft.com/office/drawing/2014/main" id="{A7D8F639-B96D-5600-3B72-75B81DA29AF2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326520"/>
            <a:ext cx="1107747" cy="2153583"/>
            <a:chOff x="464265" y="2731224"/>
            <a:chExt cx="970344" cy="1850030"/>
          </a:xfrm>
          <a:solidFill>
            <a:srgbClr val="1F3764"/>
          </a:solidFill>
        </p:grpSpPr>
        <p:sp>
          <p:nvSpPr>
            <p:cNvPr id="37" name="Graphic 1">
              <a:extLst>
                <a:ext uri="{FF2B5EF4-FFF2-40B4-BE49-F238E27FC236}">
                  <a16:creationId xmlns:a16="http://schemas.microsoft.com/office/drawing/2014/main" id="{BC76F174-772C-528A-C785-20E81DA5F301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F23D9982-22B8-9A2E-EC35-F8905FB1FF79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EADD8F26-F92D-7115-1939-44E40B50EDF7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1DE12600-4467-CAD3-28FB-D115BC980D33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8D58F62-F6F6-9FF5-9C7E-2852278AA3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2D8140C9-F0A0-4E98-7253-597C18F022DC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C936D62E-5E30-8753-48CD-A39DCDDA4A40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Graphic 1">
              <a:extLst>
                <a:ext uri="{FF2B5EF4-FFF2-40B4-BE49-F238E27FC236}">
                  <a16:creationId xmlns:a16="http://schemas.microsoft.com/office/drawing/2014/main" id="{81426339-EB8B-25B7-F1B3-4105AB00973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85562">
                <a:buClrTx/>
                <a:defRPr/>
              </a:pPr>
              <a:endParaRPr lang="ru-RU" sz="1800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40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85DECB-FFB4-1335-8EB1-D63198BD20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BCB4CD-E7B8-5D60-F5FA-B69318779F1E}"/>
              </a:ext>
            </a:extLst>
          </p:cNvPr>
          <p:cNvSpPr/>
          <p:nvPr/>
        </p:nvSpPr>
        <p:spPr>
          <a:xfrm>
            <a:off x="210491" y="31418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КОНТРОЛЯ</a:t>
            </a:r>
          </a:p>
        </p:txBody>
      </p:sp>
      <p:pic>
        <p:nvPicPr>
          <p:cNvPr id="8" name="Рисунок 7" descr="Группа со сплошной заливкой">
            <a:extLst>
              <a:ext uri="{FF2B5EF4-FFF2-40B4-BE49-F238E27FC236}">
                <a16:creationId xmlns:a16="http://schemas.microsoft.com/office/drawing/2014/main" id="{9B5DFA13-A634-19E7-6BD5-49C4D4517A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2" y="-71479"/>
            <a:ext cx="643396" cy="6433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847DA3-34E5-6859-E60B-4F86A1E53EA0}"/>
              </a:ext>
            </a:extLst>
          </p:cNvPr>
          <p:cNvSpPr txBox="1"/>
          <p:nvPr/>
        </p:nvSpPr>
        <p:spPr>
          <a:xfrm>
            <a:off x="517409" y="1907264"/>
            <a:ext cx="2182245" cy="584775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D2D756-AE5B-49AF-4EC6-F00EF284A779}"/>
              </a:ext>
            </a:extLst>
          </p:cNvPr>
          <p:cNvSpPr/>
          <p:nvPr/>
        </p:nvSpPr>
        <p:spPr>
          <a:xfrm>
            <a:off x="517411" y="3341311"/>
            <a:ext cx="2182245" cy="11990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8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36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E89700-1634-998B-5DEC-4F0BA1CCA168}"/>
              </a:ext>
            </a:extLst>
          </p:cNvPr>
          <p:cNvSpPr/>
          <p:nvPr/>
        </p:nvSpPr>
        <p:spPr>
          <a:xfrm>
            <a:off x="517412" y="4808867"/>
            <a:ext cx="2182245" cy="11990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8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  <a:endParaRPr lang="ru-RU" sz="36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495;p69">
            <a:extLst>
              <a:ext uri="{FF2B5EF4-FFF2-40B4-BE49-F238E27FC236}">
                <a16:creationId xmlns:a16="http://schemas.microsoft.com/office/drawing/2014/main" id="{1CFF4E93-1BB4-5726-B634-4185AB9D6DD2}"/>
              </a:ext>
            </a:extLst>
          </p:cNvPr>
          <p:cNvSpPr/>
          <p:nvPr/>
        </p:nvSpPr>
        <p:spPr>
          <a:xfrm rot="5400000" flipV="1">
            <a:off x="1424734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49DA39-56FB-E6EC-4A3C-BACE9E8B08BB}"/>
              </a:ext>
            </a:extLst>
          </p:cNvPr>
          <p:cNvSpPr txBox="1"/>
          <p:nvPr/>
        </p:nvSpPr>
        <p:spPr>
          <a:xfrm>
            <a:off x="3137683" y="1936361"/>
            <a:ext cx="1595310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15 372</a:t>
            </a:r>
            <a:endParaRPr lang="aa-ET" sz="3600" dirty="0">
              <a:solidFill>
                <a:srgbClr val="1F3764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866B8A-2FC9-8D2F-3D35-7E9DB7534123}"/>
              </a:ext>
            </a:extLst>
          </p:cNvPr>
          <p:cNvSpPr txBox="1"/>
          <p:nvPr/>
        </p:nvSpPr>
        <p:spPr>
          <a:xfrm>
            <a:off x="3217032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7 411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61092E-30AA-4DAD-8A1E-54F8352AE260}"/>
              </a:ext>
            </a:extLst>
          </p:cNvPr>
          <p:cNvSpPr txBox="1"/>
          <p:nvPr/>
        </p:nvSpPr>
        <p:spPr>
          <a:xfrm>
            <a:off x="3217032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7 961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003915" y="749575"/>
            <a:ext cx="2017371" cy="841166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7475228" y="749575"/>
            <a:ext cx="1875601" cy="841174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Сельские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63C923C-ABBA-462D-A848-15BCD5E12131}"/>
              </a:ext>
            </a:extLst>
          </p:cNvPr>
          <p:cNvSpPr/>
          <p:nvPr/>
        </p:nvSpPr>
        <p:spPr>
          <a:xfrm>
            <a:off x="5322251" y="1936361"/>
            <a:ext cx="1380698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6 559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7722679" y="1936361"/>
            <a:ext cx="1380698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8 813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A916F6D-B491-49C9-6CCE-9A2DE69838EC}"/>
              </a:ext>
            </a:extLst>
          </p:cNvPr>
          <p:cNvSpPr/>
          <p:nvPr/>
        </p:nvSpPr>
        <p:spPr>
          <a:xfrm>
            <a:off x="9772559" y="749574"/>
            <a:ext cx="2117820" cy="841175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Кол-во детей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35DFA1E-D72C-F800-7149-B32A8C15C38C}"/>
              </a:ext>
            </a:extLst>
          </p:cNvPr>
          <p:cNvSpPr txBox="1"/>
          <p:nvPr/>
        </p:nvSpPr>
        <p:spPr>
          <a:xfrm>
            <a:off x="5294294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2 427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63FD58B-A27C-5CF8-CA74-D0F6768298CE}"/>
              </a:ext>
            </a:extLst>
          </p:cNvPr>
          <p:cNvSpPr txBox="1"/>
          <p:nvPr/>
        </p:nvSpPr>
        <p:spPr>
          <a:xfrm>
            <a:off x="5294294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4 132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7694722" y="3649714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4 984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7694722" y="5079185"/>
            <a:ext cx="14366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3 829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2DF195E-8D35-D910-A59E-EDF8364DF24C}"/>
              </a:ext>
            </a:extLst>
          </p:cNvPr>
          <p:cNvSpPr txBox="1"/>
          <p:nvPr/>
        </p:nvSpPr>
        <p:spPr>
          <a:xfrm>
            <a:off x="9816008" y="3649714"/>
            <a:ext cx="203092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 млн.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35B1E3F-1CA8-A946-FBFA-818CCE2FB10A}"/>
              </a:ext>
            </a:extLst>
          </p:cNvPr>
          <p:cNvSpPr txBox="1"/>
          <p:nvPr/>
        </p:nvSpPr>
        <p:spPr>
          <a:xfrm>
            <a:off x="9740347" y="5079185"/>
            <a:ext cx="2182244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771 тыс.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1C2BBFFA-DD5D-2E56-1231-C9BA3C528A44}"/>
              </a:ext>
            </a:extLst>
          </p:cNvPr>
          <p:cNvSpPr/>
          <p:nvPr/>
        </p:nvSpPr>
        <p:spPr>
          <a:xfrm>
            <a:off x="9816008" y="1936361"/>
            <a:ext cx="2030922" cy="646331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млн.</a:t>
            </a:r>
          </a:p>
        </p:txBody>
      </p:sp>
      <p:sp>
        <p:nvSpPr>
          <p:cNvPr id="70" name="Google Shape;1495;p69">
            <a:extLst>
              <a:ext uri="{FF2B5EF4-FFF2-40B4-BE49-F238E27FC236}">
                <a16:creationId xmlns:a16="http://schemas.microsoft.com/office/drawing/2014/main" id="{C52A04A3-564E-7F81-0DB3-C4B8EC8D3281}"/>
              </a:ext>
            </a:extLst>
          </p:cNvPr>
          <p:cNvSpPr/>
          <p:nvPr/>
        </p:nvSpPr>
        <p:spPr>
          <a:xfrm rot="5400000" flipV="1">
            <a:off x="3751540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495;p69">
            <a:extLst>
              <a:ext uri="{FF2B5EF4-FFF2-40B4-BE49-F238E27FC236}">
                <a16:creationId xmlns:a16="http://schemas.microsoft.com/office/drawing/2014/main" id="{11898F74-3849-CC8A-734D-8A2322285A59}"/>
              </a:ext>
            </a:extLst>
          </p:cNvPr>
          <p:cNvSpPr/>
          <p:nvPr/>
        </p:nvSpPr>
        <p:spPr>
          <a:xfrm rot="5400000" flipV="1">
            <a:off x="5828802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8229230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495;p69">
            <a:extLst>
              <a:ext uri="{FF2B5EF4-FFF2-40B4-BE49-F238E27FC236}">
                <a16:creationId xmlns:a16="http://schemas.microsoft.com/office/drawing/2014/main" id="{BDF9E7D1-AAFD-1C11-58CC-DF90204C9433}"/>
              </a:ext>
            </a:extLst>
          </p:cNvPr>
          <p:cNvSpPr/>
          <p:nvPr/>
        </p:nvSpPr>
        <p:spPr>
          <a:xfrm rot="5400000" flipV="1">
            <a:off x="10647671" y="2600637"/>
            <a:ext cx="367597" cy="70707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A998F-0357-8F25-8A91-DF5E559442B9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4BF3F50-4DF6-6B7D-1B24-7DD471A893F8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992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4567BC1-EF8D-510D-8237-132841EA42DD}"/>
              </a:ext>
            </a:extLst>
          </p:cNvPr>
          <p:cNvSpPr txBox="1"/>
          <p:nvPr/>
        </p:nvSpPr>
        <p:spPr>
          <a:xfrm>
            <a:off x="129057" y="697028"/>
            <a:ext cx="4887080" cy="369332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</a:t>
            </a:r>
            <a:r>
              <a:rPr lang="ru-RU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01.01.2023г.)</a:t>
            </a:r>
            <a:endParaRPr lang="ru-RU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35622" y="2393303"/>
            <a:ext cx="1785193" cy="834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</a:t>
            </a:r>
            <a:r>
              <a:rPr lang="ru-RU" sz="16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особому порядку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E128D70-131B-67F7-A35F-A332DD1C1888}"/>
              </a:ext>
            </a:extLst>
          </p:cNvPr>
          <p:cNvSpPr/>
          <p:nvPr/>
        </p:nvSpPr>
        <p:spPr>
          <a:xfrm>
            <a:off x="126547" y="4495059"/>
            <a:ext cx="1794268" cy="76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внепланово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954BC6-5C39-B134-B16E-D1FD82B12732}"/>
              </a:ext>
            </a:extLst>
          </p:cNvPr>
          <p:cNvSpPr txBox="1"/>
          <p:nvPr/>
        </p:nvSpPr>
        <p:spPr>
          <a:xfrm>
            <a:off x="5520971" y="677383"/>
            <a:ext cx="6288756" cy="408623"/>
          </a:xfrm>
          <a:prstGeom prst="flowChartAlternateProcess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01.01.23г.)</a:t>
            </a:r>
            <a:endParaRPr lang="ru-RU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0B4B9720-3CED-3103-B268-644115B5B473}"/>
              </a:ext>
            </a:extLst>
          </p:cNvPr>
          <p:cNvSpPr/>
          <p:nvPr/>
        </p:nvSpPr>
        <p:spPr>
          <a:xfrm>
            <a:off x="5836770" y="2312246"/>
            <a:ext cx="2512007" cy="63423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соответствие </a:t>
            </a:r>
            <a:r>
              <a:rPr lang="ru-RU" sz="14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разрешительных требований </a:t>
            </a:r>
            <a:endParaRPr lang="ru-RU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660DBA2A-0464-4645-6C53-CCB24B7B529F}"/>
              </a:ext>
            </a:extLst>
          </p:cNvPr>
          <p:cNvSpPr/>
          <p:nvPr/>
        </p:nvSpPr>
        <p:spPr>
          <a:xfrm>
            <a:off x="8727067" y="2073709"/>
            <a:ext cx="1136977" cy="30536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8CEE0D32-8B5B-C092-D2C4-80A9B49BA17C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21165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 И ПРОФИЛАКТИЧЕСКИЙ </a:t>
            </a: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(школы, ДДО)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Исследование со сплошной заливкой">
            <a:extLst>
              <a:ext uri="{FF2B5EF4-FFF2-40B4-BE49-F238E27FC236}">
                <a16:creationId xmlns:a16="http://schemas.microsoft.com/office/drawing/2014/main" id="{DDA37EE3-7F06-305E-9CEE-BA1788E137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192" y="-24295"/>
            <a:ext cx="518129" cy="518129"/>
          </a:xfrm>
          <a:prstGeom prst="rect">
            <a:avLst/>
          </a:prstGeom>
        </p:spPr>
      </p:pic>
      <p:sp>
        <p:nvSpPr>
          <p:cNvPr id="29" name="Овал 28">
            <a:extLst>
              <a:ext uri="{FF2B5EF4-FFF2-40B4-BE49-F238E27FC236}">
                <a16:creationId xmlns:a16="http://schemas.microsoft.com/office/drawing/2014/main" id="{FC46808B-1709-CB64-62D0-04F359C86C4E}"/>
              </a:ext>
            </a:extLst>
          </p:cNvPr>
          <p:cNvSpPr/>
          <p:nvPr/>
        </p:nvSpPr>
        <p:spPr>
          <a:xfrm>
            <a:off x="5666612" y="4820197"/>
            <a:ext cx="2591970" cy="4375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 </a:t>
            </a:r>
            <a:r>
              <a:rPr lang="ru-RU" sz="1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посещением</a:t>
            </a:r>
            <a:endParaRPr lang="ru-RU" sz="2000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B1C6F0C9-2C85-975A-E342-8DD0F422DEEB}"/>
              </a:ext>
            </a:extLst>
          </p:cNvPr>
          <p:cNvSpPr/>
          <p:nvPr/>
        </p:nvSpPr>
        <p:spPr>
          <a:xfrm>
            <a:off x="5690817" y="5378739"/>
            <a:ext cx="2597018" cy="432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без </a:t>
            </a:r>
            <a:r>
              <a:rPr lang="ru-RU" sz="1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посещения</a:t>
            </a:r>
            <a:endParaRPr lang="ru-RU" sz="2000" b="1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E5E71CD7-01B8-8EE8-5FA6-EA6F0D756A44}"/>
              </a:ext>
            </a:extLst>
          </p:cNvPr>
          <p:cNvSpPr/>
          <p:nvPr/>
        </p:nvSpPr>
        <p:spPr>
          <a:xfrm>
            <a:off x="2148358" y="2205234"/>
            <a:ext cx="1053708" cy="37613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2142924" y="2871927"/>
            <a:ext cx="1053708" cy="408532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DB677F-C875-38E8-D2D6-68D4C754EDD4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EA4B05-AAF0-A963-D8EC-E6996D59938C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B21AA9-5826-773B-1251-172052B052DE}"/>
              </a:ext>
            </a:extLst>
          </p:cNvPr>
          <p:cNvSpPr/>
          <p:nvPr/>
        </p:nvSpPr>
        <p:spPr>
          <a:xfrm>
            <a:off x="8738727" y="2529453"/>
            <a:ext cx="1136977" cy="31704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73F71AC-CF0C-DFFD-C19C-916AF37255AA}"/>
              </a:ext>
            </a:extLst>
          </p:cNvPr>
          <p:cNvSpPr/>
          <p:nvPr/>
        </p:nvSpPr>
        <p:spPr>
          <a:xfrm>
            <a:off x="8779523" y="5030890"/>
            <a:ext cx="1228127" cy="49117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ШКОЛЫ,</a:t>
            </a:r>
          </a:p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8750271" y="5599290"/>
            <a:ext cx="3337128" cy="1059191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экстренное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извещение 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возникновении и распространении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эпидемии,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инфекционных, паразитарных заболеваний,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отравлений</a:t>
            </a:r>
            <a:endParaRPr lang="aa-E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2177764" y="3765095"/>
            <a:ext cx="2687199" cy="2812998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контроль исполнения предписаний;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обращения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физ.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юр. лиц,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жалобы, 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наличии подтвержденных фактов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нарушений;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поручения прокуратуры по конкретным фактам причинения либо угрозе вреда</a:t>
            </a:r>
            <a:endParaRPr lang="aa-E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экстренное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извещение о возникновении и распространении эпидемии, инфекционных, паразитарных заболеваний,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отравлений;</a:t>
            </a:r>
          </a:p>
          <a:p>
            <a:pPr marL="285750" indent="-285750" algn="ctr">
              <a:buFontTx/>
              <a:buChar char="-"/>
              <a:defRPr/>
            </a:pPr>
            <a:endParaRPr lang="aa-ET" sz="1400" dirty="0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153F8FB7-5E4D-E650-55CC-D7EFB51AF3A1}"/>
              </a:ext>
            </a:extLst>
          </p:cNvPr>
          <p:cNvSpPr/>
          <p:nvPr/>
        </p:nvSpPr>
        <p:spPr>
          <a:xfrm>
            <a:off x="5906011" y="3174976"/>
            <a:ext cx="2457562" cy="4983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внеплановые</a:t>
            </a:r>
            <a:endParaRPr lang="ru-RU" sz="14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6032097" y="1157049"/>
            <a:ext cx="2247128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контроля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20971" y="1639530"/>
            <a:ext cx="3059455" cy="29259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Проверки 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51000" y="4148698"/>
            <a:ext cx="3018288" cy="37055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Профилактический контроль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5579007" y="5994538"/>
            <a:ext cx="2769769" cy="37055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Расследования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601" y="1164873"/>
            <a:ext cx="1353453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Кратность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600" y="1959824"/>
            <a:ext cx="1353453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чаще 1 раза в 2 года</a:t>
            </a:r>
            <a:endParaRPr lang="aa-ET" sz="1400" dirty="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602" y="2569841"/>
            <a:ext cx="1353453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чаще 1 раза в год</a:t>
            </a:r>
            <a:endParaRPr lang="aa-ET" sz="1400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9EE7D52-F6F0-7DD1-9F00-44521041C130}"/>
              </a:ext>
            </a:extLst>
          </p:cNvPr>
          <p:cNvSpPr/>
          <p:nvPr/>
        </p:nvSpPr>
        <p:spPr>
          <a:xfrm>
            <a:off x="8750272" y="3197197"/>
            <a:ext cx="3337127" cy="127820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 исполнения предписаний;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обращения фил и юр. лиц, жалобы,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убедительных оснований и подтверждающих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доказательств;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оручения прокуратуры по конкретным фактам причинения либо угрозе вреда</a:t>
            </a:r>
            <a:endParaRPr lang="aa-E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719959" y="1627869"/>
            <a:ext cx="314985" cy="241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6859443" y="2055332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397638" y="2475082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>
            <a:off x="8433786" y="3259030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6859443" y="4600610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8372412" y="5131511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0264599" y="5017277"/>
            <a:ext cx="1353453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чаще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раз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aa-ET" sz="1400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8417199" y="6002027"/>
            <a:ext cx="293281" cy="3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29BEAD4A-CB6C-9215-07EA-24835D87121D}"/>
              </a:ext>
            </a:extLst>
          </p:cNvPr>
          <p:cNvSpPr/>
          <p:nvPr/>
        </p:nvSpPr>
        <p:spPr>
          <a:xfrm>
            <a:off x="187325" y="1635276"/>
            <a:ext cx="1830616" cy="29259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Проверки </a:t>
            </a:r>
            <a:endParaRPr lang="ru-RU" sz="1400" b="1" kern="0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195911" y="1191677"/>
            <a:ext cx="1822030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контроля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840093" y="2081806"/>
            <a:ext cx="367176" cy="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62685" y="1218862"/>
            <a:ext cx="1331822" cy="3533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Кратность</a:t>
            </a:r>
            <a:endParaRPr lang="aa-ET" sz="1400" dirty="0">
              <a:solidFill>
                <a:srgbClr val="1F3764"/>
              </a:solidFill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41053" y="2164320"/>
            <a:ext cx="1353453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раз в год</a:t>
            </a:r>
            <a:endParaRPr lang="aa-ET" sz="140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4444222D-BF3C-A74D-DEFC-7DA878F5DAF0}"/>
              </a:ext>
            </a:extLst>
          </p:cNvPr>
          <p:cNvSpPr/>
          <p:nvPr/>
        </p:nvSpPr>
        <p:spPr>
          <a:xfrm>
            <a:off x="3612142" y="2865011"/>
            <a:ext cx="1382364" cy="4294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раз в полугодие</a:t>
            </a:r>
            <a:endParaRPr lang="aa-ET" sz="1400" dirty="0"/>
          </a:p>
        </p:txBody>
      </p:sp>
      <p:sp>
        <p:nvSpPr>
          <p:cNvPr id="80" name="Стрелка вниз 79"/>
          <p:cNvSpPr/>
          <p:nvPr/>
        </p:nvSpPr>
        <p:spPr>
          <a:xfrm>
            <a:off x="4076862" y="1708210"/>
            <a:ext cx="314985" cy="241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>
            <a:off x="5267426" y="1157049"/>
            <a:ext cx="18162" cy="5429661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9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51229" y="1215881"/>
            <a:ext cx="2874642" cy="8159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особому порядку</a:t>
            </a:r>
          </a:p>
          <a:p>
            <a:pPr algn="ctr"/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5 247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ПРОВЕРОК И КОНТРОЛЯ </a:t>
            </a: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год)</a:t>
            </a:r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E4247F-098D-1B12-C9F8-FA97DCC35AC5}"/>
              </a:ext>
            </a:extLst>
          </p:cNvPr>
          <p:cNvSpPr txBox="1"/>
          <p:nvPr/>
        </p:nvSpPr>
        <p:spPr>
          <a:xfrm>
            <a:off x="783771" y="633987"/>
            <a:ext cx="6327244" cy="400110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ПРОВЕРОК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185E617-96A1-9406-4BF7-C9930ED130D6}"/>
              </a:ext>
            </a:extLst>
          </p:cNvPr>
          <p:cNvSpPr/>
          <p:nvPr/>
        </p:nvSpPr>
        <p:spPr>
          <a:xfrm>
            <a:off x="844002" y="2288237"/>
            <a:ext cx="2874642" cy="6649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Внепланово</a:t>
            </a:r>
            <a:endParaRPr lang="ru-RU" sz="2000" b="1" kern="0" dirty="0">
              <a:solidFill>
                <a:srgbClr val="13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5 160</a:t>
            </a:r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5408927" y="1257152"/>
            <a:ext cx="1702087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</p:txBody>
      </p:sp>
      <p:pic>
        <p:nvPicPr>
          <p:cNvPr id="63" name="Рисунок 62" descr="Презентация с линейчатой диаграммой со сплошной заливкой">
            <a:extLst>
              <a:ext uri="{FF2B5EF4-FFF2-40B4-BE49-F238E27FC236}">
                <a16:creationId xmlns:a16="http://schemas.microsoft.com/office/drawing/2014/main" id="{7CDC8221-BB5A-C554-E0C0-32BEF6301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140" y="-59298"/>
            <a:ext cx="588089" cy="5880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BF553E-3EB1-5FE7-341A-DF0E1D22EAAC}"/>
              </a:ext>
            </a:extLst>
          </p:cNvPr>
          <p:cNvSpPr txBox="1"/>
          <p:nvPr/>
        </p:nvSpPr>
        <p:spPr>
          <a:xfrm>
            <a:off x="7229577" y="553845"/>
            <a:ext cx="19253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ru-RU" sz="28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891</a:t>
            </a:r>
            <a:endParaRPr lang="aa-ET" sz="2800" dirty="0">
              <a:solidFill>
                <a:srgbClr val="1F3764"/>
              </a:solidFill>
            </a:endParaRPr>
          </a:p>
        </p:txBody>
      </p:sp>
      <p:sp>
        <p:nvSpPr>
          <p:cNvPr id="11" name="Google Shape;1495;p69">
            <a:extLst>
              <a:ext uri="{FF2B5EF4-FFF2-40B4-BE49-F238E27FC236}">
                <a16:creationId xmlns:a16="http://schemas.microsoft.com/office/drawing/2014/main" id="{7514EF33-61CA-D626-6190-D242CF5F69C0}"/>
              </a:ext>
            </a:extLst>
          </p:cNvPr>
          <p:cNvSpPr/>
          <p:nvPr/>
        </p:nvSpPr>
        <p:spPr>
          <a:xfrm rot="5400000">
            <a:off x="4444971" y="1062149"/>
            <a:ext cx="134159" cy="418302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914F29A-CBBA-8AE2-C23C-3EA7BEF93D9B}"/>
              </a:ext>
            </a:extLst>
          </p:cNvPr>
          <p:cNvSpPr/>
          <p:nvPr/>
        </p:nvSpPr>
        <p:spPr>
          <a:xfrm>
            <a:off x="5404192" y="1764180"/>
            <a:ext cx="1706822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9EAF677-D672-E129-9422-AA3C79626F72}"/>
              </a:ext>
            </a:extLst>
          </p:cNvPr>
          <p:cNvSpPr/>
          <p:nvPr/>
        </p:nvSpPr>
        <p:spPr>
          <a:xfrm>
            <a:off x="5404193" y="2320582"/>
            <a:ext cx="1706822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E3EC618-7E09-A9BE-A0DD-58EFC9133530}"/>
              </a:ext>
            </a:extLst>
          </p:cNvPr>
          <p:cNvSpPr/>
          <p:nvPr/>
        </p:nvSpPr>
        <p:spPr>
          <a:xfrm>
            <a:off x="5412144" y="2789243"/>
            <a:ext cx="1698870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5332D9-3D95-1116-AE3E-28F68BB912F0}"/>
              </a:ext>
            </a:extLst>
          </p:cNvPr>
          <p:cNvSpPr txBox="1"/>
          <p:nvPr/>
        </p:nvSpPr>
        <p:spPr>
          <a:xfrm>
            <a:off x="783770" y="3279888"/>
            <a:ext cx="10755087" cy="400110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ПРИНЯТЫЕ МЕРЫ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AC214F6-FD19-EFA0-7550-EDA49DE07943}"/>
              </a:ext>
            </a:extLst>
          </p:cNvPr>
          <p:cNvSpPr/>
          <p:nvPr/>
        </p:nvSpPr>
        <p:spPr>
          <a:xfrm>
            <a:off x="783770" y="3785194"/>
            <a:ext cx="1630956" cy="6026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Выдано предписаний</a:t>
            </a:r>
            <a:endParaRPr lang="aa-ET" sz="1100" b="1" dirty="0">
              <a:solidFill>
                <a:srgbClr val="12596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0E6F3054-640F-3D21-2D64-ED4B2D05AFA4}"/>
              </a:ext>
            </a:extLst>
          </p:cNvPr>
          <p:cNvSpPr/>
          <p:nvPr/>
        </p:nvSpPr>
        <p:spPr>
          <a:xfrm>
            <a:off x="780524" y="4493638"/>
            <a:ext cx="1634202" cy="510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6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Наложено </a:t>
            </a:r>
            <a:r>
              <a:rPr lang="ru-RU" sz="1600" b="1" dirty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штрафов</a:t>
            </a:r>
            <a:endParaRPr lang="aa-ET" sz="1200" b="1" dirty="0">
              <a:solidFill>
                <a:srgbClr val="12596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3C6D73D8-4FB3-7B26-363E-43A064AF5555}"/>
              </a:ext>
            </a:extLst>
          </p:cNvPr>
          <p:cNvSpPr/>
          <p:nvPr/>
        </p:nvSpPr>
        <p:spPr>
          <a:xfrm>
            <a:off x="780524" y="5788383"/>
            <a:ext cx="1634202" cy="392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sz="1400" b="1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тстранены от работы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C1671CB-C0BA-9A7A-7541-4E40193B278C}"/>
              </a:ext>
            </a:extLst>
          </p:cNvPr>
          <p:cNvSpPr/>
          <p:nvPr/>
        </p:nvSpPr>
        <p:spPr>
          <a:xfrm>
            <a:off x="762058" y="6328225"/>
            <a:ext cx="1652668" cy="392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Передано в суд  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671A551A-EB21-3864-F025-A3BFED5332CE}"/>
              </a:ext>
            </a:extLst>
          </p:cNvPr>
          <p:cNvSpPr/>
          <p:nvPr/>
        </p:nvSpPr>
        <p:spPr>
          <a:xfrm>
            <a:off x="762058" y="5094364"/>
            <a:ext cx="1652668" cy="562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9525" algn="just"/>
            <a:r>
              <a:rPr lang="ru-RU" sz="1400" b="1" dirty="0" smtClean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Сумма штрафов</a:t>
            </a:r>
            <a:endParaRPr lang="aa-E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a-E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810881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4AF4C3-6DFE-375E-F992-EF141372A4EA}"/>
              </a:ext>
            </a:extLst>
          </p:cNvPr>
          <p:cNvSpPr txBox="1"/>
          <p:nvPr/>
        </p:nvSpPr>
        <p:spPr>
          <a:xfrm>
            <a:off x="7352044" y="1259641"/>
            <a:ext cx="8846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5 124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CA6CAC-F82E-4ED1-B6CC-9455938A0F26}"/>
              </a:ext>
            </a:extLst>
          </p:cNvPr>
          <p:cNvSpPr txBox="1"/>
          <p:nvPr/>
        </p:nvSpPr>
        <p:spPr>
          <a:xfrm>
            <a:off x="7347913" y="1712031"/>
            <a:ext cx="7553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F77CE5-FD76-6C57-98D2-182EFCF9565D}"/>
              </a:ext>
            </a:extLst>
          </p:cNvPr>
          <p:cNvSpPr txBox="1"/>
          <p:nvPr/>
        </p:nvSpPr>
        <p:spPr>
          <a:xfrm>
            <a:off x="7347913" y="2264528"/>
            <a:ext cx="9615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4 592</a:t>
            </a:r>
            <a:endParaRPr lang="aa-ET" sz="2000" dirty="0">
              <a:solidFill>
                <a:srgbClr val="1F37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218656-F651-CD48-35C0-206E446EFA21}"/>
              </a:ext>
            </a:extLst>
          </p:cNvPr>
          <p:cNvSpPr txBox="1"/>
          <p:nvPr/>
        </p:nvSpPr>
        <p:spPr>
          <a:xfrm>
            <a:off x="7365271" y="2743398"/>
            <a:ext cx="1888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  <a:endParaRPr lang="aa-ET" sz="2000" dirty="0">
              <a:solidFill>
                <a:srgbClr val="1F3764"/>
              </a:solidFill>
            </a:endParaRPr>
          </a:p>
        </p:txBody>
      </p:sp>
      <p:cxnSp>
        <p:nvCxnSpPr>
          <p:cNvPr id="69" name="Соединительная линия уступом 68">
            <a:extLst>
              <a:ext uri="{FF2B5EF4-FFF2-40B4-BE49-F238E27FC236}">
                <a16:creationId xmlns:a16="http://schemas.microsoft.com/office/drawing/2014/main" id="{924099AF-B0F7-5960-09B6-9A92C6FD1E63}"/>
              </a:ext>
            </a:extLst>
          </p:cNvPr>
          <p:cNvCxnSpPr>
            <a:cxnSpLocks/>
          </p:cNvCxnSpPr>
          <p:nvPr/>
        </p:nvCxnSpPr>
        <p:spPr>
          <a:xfrm>
            <a:off x="4143942" y="1712031"/>
            <a:ext cx="828566" cy="251043"/>
          </a:xfrm>
          <a:prstGeom prst="bentConnector3">
            <a:avLst/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>
            <a:extLst>
              <a:ext uri="{FF2B5EF4-FFF2-40B4-BE49-F238E27FC236}">
                <a16:creationId xmlns:a16="http://schemas.microsoft.com/office/drawing/2014/main" id="{CA6FAF79-645E-359D-2CA6-26492C9FA8F5}"/>
              </a:ext>
            </a:extLst>
          </p:cNvPr>
          <p:cNvCxnSpPr>
            <a:cxnSpLocks/>
          </p:cNvCxnSpPr>
          <p:nvPr/>
        </p:nvCxnSpPr>
        <p:spPr>
          <a:xfrm flipV="1">
            <a:off x="4143942" y="1419477"/>
            <a:ext cx="832174" cy="298978"/>
          </a:xfrm>
          <a:prstGeom prst="bentConnector3">
            <a:avLst>
              <a:gd name="adj1" fmla="val 50000"/>
            </a:avLst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>
            <a:extLst>
              <a:ext uri="{FF2B5EF4-FFF2-40B4-BE49-F238E27FC236}">
                <a16:creationId xmlns:a16="http://schemas.microsoft.com/office/drawing/2014/main" id="{924099AF-B0F7-5960-09B6-9A92C6FD1E63}"/>
              </a:ext>
            </a:extLst>
          </p:cNvPr>
          <p:cNvCxnSpPr>
            <a:cxnSpLocks/>
          </p:cNvCxnSpPr>
          <p:nvPr/>
        </p:nvCxnSpPr>
        <p:spPr>
          <a:xfrm>
            <a:off x="4094425" y="2764749"/>
            <a:ext cx="828566" cy="251043"/>
          </a:xfrm>
          <a:prstGeom prst="bentConnector3">
            <a:avLst/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>
            <a:extLst>
              <a:ext uri="{FF2B5EF4-FFF2-40B4-BE49-F238E27FC236}">
                <a16:creationId xmlns:a16="http://schemas.microsoft.com/office/drawing/2014/main" id="{CA6FAF79-645E-359D-2CA6-26492C9FA8F5}"/>
              </a:ext>
            </a:extLst>
          </p:cNvPr>
          <p:cNvCxnSpPr>
            <a:cxnSpLocks/>
          </p:cNvCxnSpPr>
          <p:nvPr/>
        </p:nvCxnSpPr>
        <p:spPr>
          <a:xfrm flipV="1">
            <a:off x="4094425" y="2456568"/>
            <a:ext cx="832174" cy="298978"/>
          </a:xfrm>
          <a:prstGeom prst="bentConnector3">
            <a:avLst>
              <a:gd name="adj1" fmla="val 50000"/>
            </a:avLst>
          </a:prstGeom>
          <a:ln w="19050">
            <a:solidFill>
              <a:srgbClr val="1F37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3560" y="3896732"/>
            <a:ext cx="1191551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5 023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5378" y="4496655"/>
            <a:ext cx="1189733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5 450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43560" y="5213408"/>
            <a:ext cx="1191551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876 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млн.тг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61684" y="5848661"/>
            <a:ext cx="1173427" cy="32696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352 лица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BE5F627-9750-6F1A-5033-6AA373FCCAF5}"/>
              </a:ext>
            </a:extLst>
          </p:cNvPr>
          <p:cNvSpPr/>
          <p:nvPr/>
        </p:nvSpPr>
        <p:spPr>
          <a:xfrm>
            <a:off x="2667392" y="6265708"/>
            <a:ext cx="1173427" cy="428756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 algn="ctr"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материала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699843" y="1240744"/>
            <a:ext cx="3051445" cy="8159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 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(4 958)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выявлены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4063945" y="3798698"/>
            <a:ext cx="7920253" cy="15067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endParaRPr lang="kk-KZ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4851 предписаний (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Абайская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179,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Акмолинская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260, Актюбинская 204,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293,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174, ВКО 196,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Жамбылская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392,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Жетысуская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279, ЗКО 223, Карагандинская 260,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191,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304,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Мангистауская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108, Павлодарская 286, СКО 265, Туркестанская 877,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Улытауская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41,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г.Астана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33,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г.Алматы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135,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г.Шымкент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151)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 -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 предписаний (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Абайская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Акмолинская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14, Актюбинская 13,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9, ВКО 12,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Жамбылская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Жетысуская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Карагандинская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Костанайская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Мангистауская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20, Павлодарская 4,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Туркестанская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Улытауская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г.Астана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г.Алматы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г.Шымкент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10). 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8722288" y="2353389"/>
            <a:ext cx="3031095" cy="8600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них по контролю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полнения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предписаний, 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 жалобам (818). В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 нашли подтверждение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8200041" y="1430340"/>
            <a:ext cx="3917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8236697" y="2533192"/>
            <a:ext cx="3917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5EEA3569-B445-0F10-B68B-A46CFB3A7C92}"/>
              </a:ext>
            </a:extLst>
          </p:cNvPr>
          <p:cNvSpPr/>
          <p:nvPr/>
        </p:nvSpPr>
        <p:spPr>
          <a:xfrm>
            <a:off x="4109310" y="5636397"/>
            <a:ext cx="7920253" cy="10493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just"/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неисполнение предписаний 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переданы в суд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материалов </a:t>
            </a: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 школам,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 (в Туркестанской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Алматинской, Северо-Казахстанской, Актюбинской, Кызылординской, Западно-Казахстанской, Карагандинской, Акмолинской, Жетисуской, Костанайской областях и г. Астана)</a:t>
            </a:r>
            <a:r>
              <a:rPr lang="kk-KZ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k-K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 по 315 приняты решения о привлечении к ответственности должностных лиц к штрафу.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2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ПРОВЕРОК И КОНТРОЛЯ ЗА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3" name="Рисунок 62" descr="Презентация с линейчатой диаграммой со сплошной заливкой">
            <a:extLst>
              <a:ext uri="{FF2B5EF4-FFF2-40B4-BE49-F238E27FC236}">
                <a16:creationId xmlns:a16="http://schemas.microsoft.com/office/drawing/2014/main" id="{7CDC8221-BB5A-C554-E0C0-32BEF6301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140" y="-59298"/>
            <a:ext cx="588089" cy="5880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9115ED-7AE7-CB7D-44D4-E84B044C1566}"/>
              </a:ext>
            </a:extLst>
          </p:cNvPr>
          <p:cNvSpPr txBox="1"/>
          <p:nvPr/>
        </p:nvSpPr>
        <p:spPr>
          <a:xfrm>
            <a:off x="531224" y="602962"/>
            <a:ext cx="11475244" cy="369332"/>
          </a:xfrm>
          <a:prstGeom prst="rect">
            <a:avLst/>
          </a:prstGeom>
          <a:solidFill>
            <a:srgbClr val="58A3B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нарушения</a:t>
            </a:r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>
            <a:off x="6002237" y="1101429"/>
            <a:ext cx="3647" cy="5434554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868D9B38-B28E-6191-4B81-31221F1A1697}"/>
              </a:ext>
            </a:extLst>
          </p:cNvPr>
          <p:cNvSpPr/>
          <p:nvPr/>
        </p:nvSpPr>
        <p:spPr>
          <a:xfrm>
            <a:off x="531224" y="1128996"/>
            <a:ext cx="4409825" cy="301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78EBAC8C-7172-4CA3-302F-9B890598DCE3}"/>
              </a:ext>
            </a:extLst>
          </p:cNvPr>
          <p:cNvSpPr/>
          <p:nvPr/>
        </p:nvSpPr>
        <p:spPr>
          <a:xfrm>
            <a:off x="6489683" y="1101429"/>
            <a:ext cx="5054669" cy="3453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ДДО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2FBD5527-F717-6B9E-C9B0-651FCE363149}"/>
              </a:ext>
            </a:extLst>
          </p:cNvPr>
          <p:cNvSpPr/>
          <p:nvPr/>
        </p:nvSpPr>
        <p:spPr>
          <a:xfrm>
            <a:off x="99851" y="1612581"/>
            <a:ext cx="3114086" cy="525589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Эксплуатация аварийных зданий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1C1A9992-AED2-015C-4AD4-EF149C8F67DE}"/>
              </a:ext>
            </a:extLst>
          </p:cNvPr>
          <p:cNvSpPr/>
          <p:nvPr/>
        </p:nvSpPr>
        <p:spPr>
          <a:xfrm>
            <a:off x="105224" y="4548396"/>
            <a:ext cx="3144928" cy="435498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к работе без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мед.осмотра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08571FF7-9F26-2C62-09B4-F6DE09FEA9F7}"/>
              </a:ext>
            </a:extLst>
          </p:cNvPr>
          <p:cNvSpPr/>
          <p:nvPr/>
        </p:nvSpPr>
        <p:spPr>
          <a:xfrm>
            <a:off x="97238" y="4084583"/>
            <a:ext cx="3144928" cy="295354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Переуплотненность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школах 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4D898241-4C91-D647-B881-CC50D3A05F68}"/>
              </a:ext>
            </a:extLst>
          </p:cNvPr>
          <p:cNvSpPr/>
          <p:nvPr/>
        </p:nvSpPr>
        <p:spPr>
          <a:xfrm>
            <a:off x="97238" y="3454535"/>
            <a:ext cx="3144930" cy="55401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имеют договоров на вывоз сточных вод 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31BF7AD7-6E93-72DE-EE35-8AE1E9A6DB58}"/>
              </a:ext>
            </a:extLst>
          </p:cNvPr>
          <p:cNvSpPr/>
          <p:nvPr/>
        </p:nvSpPr>
        <p:spPr>
          <a:xfrm>
            <a:off x="99851" y="2978249"/>
            <a:ext cx="3144930" cy="408917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теплых санузлов и умывальников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9E9CB2AF-53C9-862B-2CAD-1281B4697F89}"/>
              </a:ext>
            </a:extLst>
          </p:cNvPr>
          <p:cNvSpPr/>
          <p:nvPr/>
        </p:nvSpPr>
        <p:spPr>
          <a:xfrm>
            <a:off x="105221" y="2299811"/>
            <a:ext cx="3144931" cy="4835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400" b="1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тсутствие СЭЗ о соответствии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D994415-6D24-7C55-5307-16EBC33A01DE}"/>
              </a:ext>
            </a:extLst>
          </p:cNvPr>
          <p:cNvSpPr txBox="1"/>
          <p:nvPr/>
        </p:nvSpPr>
        <p:spPr>
          <a:xfrm>
            <a:off x="3311030" y="2344684"/>
            <a:ext cx="59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64258AB-1FE2-6DD5-17BA-6B1BB423140C}"/>
              </a:ext>
            </a:extLst>
          </p:cNvPr>
          <p:cNvSpPr txBox="1"/>
          <p:nvPr/>
        </p:nvSpPr>
        <p:spPr>
          <a:xfrm>
            <a:off x="3206548" y="1707977"/>
            <a:ext cx="630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12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1190538-26B0-9FC9-B77B-448509BEB23F}"/>
              </a:ext>
            </a:extLst>
          </p:cNvPr>
          <p:cNvSpPr txBox="1"/>
          <p:nvPr/>
        </p:nvSpPr>
        <p:spPr>
          <a:xfrm>
            <a:off x="3302830" y="3009700"/>
            <a:ext cx="468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3299280" y="3531298"/>
            <a:ext cx="5992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205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27F88C-32B1-AE2E-FAB4-2DE05C7E8C84}"/>
              </a:ext>
            </a:extLst>
          </p:cNvPr>
          <p:cNvSpPr txBox="1"/>
          <p:nvPr/>
        </p:nvSpPr>
        <p:spPr>
          <a:xfrm>
            <a:off x="3286973" y="4034039"/>
            <a:ext cx="636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139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7CDAA1C-F683-E7E3-FC47-06E533CA8AB9}"/>
              </a:ext>
            </a:extLst>
          </p:cNvPr>
          <p:cNvSpPr txBox="1"/>
          <p:nvPr/>
        </p:nvSpPr>
        <p:spPr>
          <a:xfrm>
            <a:off x="4043479" y="1569158"/>
            <a:ext cx="1858102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Акмолинская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Актобинская</a:t>
            </a:r>
            <a:r>
              <a:rPr lang="ru-RU" sz="900" i="1" spc="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Атырауская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ЗКО, </a:t>
            </a:r>
            <a:r>
              <a:rPr lang="ru-RU" sz="900" i="1" spc="1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Мангыстауская</a:t>
            </a:r>
            <a:r>
              <a:rPr lang="ru-RU" sz="900" i="1" spc="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Туркестанская</a:t>
            </a:r>
            <a:endParaRPr lang="aa-E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32900" y="3100268"/>
            <a:ext cx="1864133" cy="2308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Алматинская, Туркестанская</a:t>
            </a:r>
            <a:endParaRPr lang="aa-ET" sz="900" dirty="0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97222EF6-A88D-0E15-D3BD-1AF280889369}"/>
              </a:ext>
            </a:extLst>
          </p:cNvPr>
          <p:cNvSpPr/>
          <p:nvPr/>
        </p:nvSpPr>
        <p:spPr>
          <a:xfrm>
            <a:off x="6077613" y="2762353"/>
            <a:ext cx="3206840" cy="425958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по микроклимату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196296B7-5928-F9AF-188A-BF02F570356D}"/>
              </a:ext>
            </a:extLst>
          </p:cNvPr>
          <p:cNvSpPr/>
          <p:nvPr/>
        </p:nvSpPr>
        <p:spPr>
          <a:xfrm>
            <a:off x="6077613" y="3404151"/>
            <a:ext cx="3206840" cy="38974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освещенности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aa-E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3276000" y="4593970"/>
            <a:ext cx="626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60223" y="3580430"/>
            <a:ext cx="1836812" cy="2308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Абай, Туркестанская</a:t>
            </a:r>
            <a:endParaRPr lang="aa-ET" sz="900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9E9CB2AF-53C9-862B-2CAD-1281B4697F89}"/>
              </a:ext>
            </a:extLst>
          </p:cNvPr>
          <p:cNvSpPr/>
          <p:nvPr/>
        </p:nvSpPr>
        <p:spPr>
          <a:xfrm>
            <a:off x="6066013" y="1611615"/>
            <a:ext cx="3206840" cy="4835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400" b="1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тсутствие СЭЗ о соответствии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D994415-6D24-7C55-5307-16EBC33A01DE}"/>
              </a:ext>
            </a:extLst>
          </p:cNvPr>
          <p:cNvSpPr txBox="1"/>
          <p:nvPr/>
        </p:nvSpPr>
        <p:spPr>
          <a:xfrm>
            <a:off x="9291584" y="1684481"/>
            <a:ext cx="801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1C1A9992-AED2-015C-4AD4-EF149C8F67DE}"/>
              </a:ext>
            </a:extLst>
          </p:cNvPr>
          <p:cNvSpPr/>
          <p:nvPr/>
        </p:nvSpPr>
        <p:spPr>
          <a:xfrm>
            <a:off x="6069934" y="2185469"/>
            <a:ext cx="3206840" cy="420915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к работе без </a:t>
            </a: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мед.осмотра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413009" y="2243433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spc="10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</a:t>
            </a:r>
            <a:endParaRPr lang="aa-ET" b="1" dirty="0">
              <a:solidFill>
                <a:srgbClr val="1F3764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396546" y="2784154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420688" y="3372397"/>
            <a:ext cx="81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196296B7-5928-F9AF-188A-BF02F570356D}"/>
              </a:ext>
            </a:extLst>
          </p:cNvPr>
          <p:cNvSpPr/>
          <p:nvPr/>
        </p:nvSpPr>
        <p:spPr>
          <a:xfrm>
            <a:off x="6106540" y="4136515"/>
            <a:ext cx="3206840" cy="389740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3000">
                <a:srgbClr val="E5F4F4"/>
              </a:gs>
            </a:gsLst>
            <a:lin ang="5400000" scaled="1"/>
          </a:gra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5179" tIns="37591" rIns="75179" bIns="37591" anchor="ctr"/>
          <a:lstStyle/>
          <a:p>
            <a:pPr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калорийности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535E813-769B-D5A2-EC89-434EF63F8B9B}"/>
              </a:ext>
            </a:extLst>
          </p:cNvPr>
          <p:cNvSpPr txBox="1"/>
          <p:nvPr/>
        </p:nvSpPr>
        <p:spPr>
          <a:xfrm>
            <a:off x="9428035" y="4116950"/>
            <a:ext cx="589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40210" y="3847818"/>
            <a:ext cx="1856823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 всех регионах, за исключением Абай, ВКО, Жетысу, Костанай,СКО, Алматы, Улытау</a:t>
            </a:r>
            <a:endParaRPr lang="aa-ET" sz="9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798716" y="4118400"/>
            <a:ext cx="227443" cy="193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3798882" y="3619585"/>
            <a:ext cx="227443" cy="193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765089" y="1801852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3772955" y="3118733"/>
            <a:ext cx="227443" cy="193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35607" y="2306245"/>
            <a:ext cx="1861428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 всех регионах, за исключением Атырау, ВКО, Жамбыл, СКО, Алматы, Шымкент</a:t>
            </a:r>
            <a:endParaRPr lang="aa-ET" sz="900" dirty="0"/>
          </a:p>
        </p:txBody>
      </p:sp>
      <p:sp>
        <p:nvSpPr>
          <p:cNvPr id="54" name="Стрелка вправо 53"/>
          <p:cNvSpPr/>
          <p:nvPr/>
        </p:nvSpPr>
        <p:spPr>
          <a:xfrm>
            <a:off x="3784836" y="2431360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798716" y="4688234"/>
            <a:ext cx="227443" cy="193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4051502" y="4530705"/>
            <a:ext cx="1845531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 всех регионах, за исключением Атырау, Жетысу, жамбыл, Улытау, Шымкент</a:t>
            </a:r>
            <a:endParaRPr lang="aa-ET" sz="9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249156" y="2838259"/>
            <a:ext cx="1512488" cy="3693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Акмолинская, КЗО, Мангистау </a:t>
            </a:r>
            <a:endParaRPr lang="aa-ET" sz="9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249015" y="3267142"/>
            <a:ext cx="1511057" cy="6463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Акмолинская, </a:t>
            </a:r>
            <a:r>
              <a:rPr lang="kk-KZ" sz="9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Костанайская, КЗО</a:t>
            </a:r>
            <a:r>
              <a:rPr lang="kk-KZ" sz="9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kk-KZ" sz="9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Мангистау, астана и Алматы </a:t>
            </a:r>
            <a:endParaRPr lang="aa-ET" sz="9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244830" y="3977110"/>
            <a:ext cx="1521983" cy="784830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 всех регионах, за исключением Атырау, Жамбыл, Жетысу, ЗКО, Карагандинская, СКО, Улытау</a:t>
            </a:r>
            <a:endParaRPr lang="aa-ET" sz="900" dirty="0"/>
          </a:p>
        </p:txBody>
      </p:sp>
      <p:sp>
        <p:nvSpPr>
          <p:cNvPr id="60" name="Стрелка вправо 59"/>
          <p:cNvSpPr/>
          <p:nvPr/>
        </p:nvSpPr>
        <p:spPr>
          <a:xfrm>
            <a:off x="9933833" y="4163050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9928153" y="3500998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>
            <a:off x="9793765" y="1785367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9914481" y="2880911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203484" y="2248037"/>
            <a:ext cx="1524014" cy="507831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Актюбинской, ЗКО, ВКО, КЗО, мангистау, г.Алматы</a:t>
            </a:r>
            <a:endParaRPr lang="aa-ET" sz="900" dirty="0"/>
          </a:p>
        </p:txBody>
      </p:sp>
      <p:sp>
        <p:nvSpPr>
          <p:cNvPr id="66" name="Стрелка вправо 65"/>
          <p:cNvSpPr/>
          <p:nvPr/>
        </p:nvSpPr>
        <p:spPr>
          <a:xfrm>
            <a:off x="9826291" y="2328454"/>
            <a:ext cx="227443" cy="187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5672D2-51B7-7B7E-DB6B-77055E52288F}"/>
              </a:ext>
            </a:extLst>
          </p:cNvPr>
          <p:cNvSpPr txBox="1"/>
          <p:nvPr/>
        </p:nvSpPr>
        <p:spPr>
          <a:xfrm>
            <a:off x="10193613" y="1684139"/>
            <a:ext cx="1530302" cy="369332"/>
          </a:xfrm>
          <a:prstGeom prst="rect">
            <a:avLst/>
          </a:prstGeom>
          <a:noFill/>
          <a:ln>
            <a:solidFill>
              <a:srgbClr val="125967"/>
            </a:solidFill>
          </a:ln>
        </p:spPr>
        <p:txBody>
          <a:bodyPr wrap="square">
            <a:spAutoFit/>
          </a:bodyPr>
          <a:lstStyle/>
          <a:p>
            <a:r>
              <a:rPr lang="kk-KZ" sz="9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Алматинская </a:t>
            </a:r>
            <a:endParaRPr lang="kk-KZ" sz="9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kk-KZ" sz="9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Атырауская </a:t>
            </a:r>
            <a:endParaRPr lang="aa-ET" sz="900" dirty="0"/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2320763" y="5209382"/>
            <a:ext cx="1241604" cy="36984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особому порядку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2320763" y="5725628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58% (2776)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2320763" y="6078419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 (</a:t>
            </a:r>
            <a:r>
              <a:rPr lang="ru-RU" sz="12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1587</a:t>
            </a:r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2325545" y="642022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(443)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2859916" y="5490261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5759841"/>
            <a:ext cx="1653198" cy="229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Грубые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6097267"/>
            <a:ext cx="1653198" cy="256245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1259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Значительные</a:t>
            </a:r>
            <a:endParaRPr lang="ru-RU" sz="1200" b="1" dirty="0">
              <a:solidFill>
                <a:srgbClr val="12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531224" y="6434024"/>
            <a:ext cx="1653198" cy="247403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559F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Незначительные</a:t>
            </a:r>
            <a:endParaRPr lang="ru-RU" sz="1200" b="1" dirty="0">
              <a:solidFill>
                <a:srgbClr val="559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3663330" y="5206132"/>
            <a:ext cx="1241604" cy="39123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Внепланово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3664158" y="5734555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47% (208)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3664158" y="6076513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(123)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3664158" y="6421719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(105)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4204172" y="5490261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8481132" y="5169713"/>
            <a:ext cx="1241604" cy="36984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особому порядку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8481132" y="5685959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(123)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8481132" y="603875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8485914" y="6380551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9020285" y="5450592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5720172"/>
            <a:ext cx="1653198" cy="229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Грубые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6057598"/>
            <a:ext cx="1653198" cy="256245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1259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Значительные</a:t>
            </a:r>
            <a:endParaRPr lang="ru-RU" sz="1200" b="1" dirty="0">
              <a:solidFill>
                <a:srgbClr val="12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9AA4F531-3E97-6AAF-1869-E25ECE0E6B21}"/>
              </a:ext>
            </a:extLst>
          </p:cNvPr>
          <p:cNvSpPr/>
          <p:nvPr/>
        </p:nvSpPr>
        <p:spPr>
          <a:xfrm>
            <a:off x="6691593" y="6394355"/>
            <a:ext cx="1653198" cy="247403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rgbClr val="559F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Незначительные</a:t>
            </a:r>
            <a:endParaRPr lang="ru-RU" sz="1200" b="1" dirty="0">
              <a:solidFill>
                <a:srgbClr val="559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Прямоугольник 131">
            <a:extLst>
              <a:ext uri="{FF2B5EF4-FFF2-40B4-BE49-F238E27FC236}">
                <a16:creationId xmlns:a16="http://schemas.microsoft.com/office/drawing/2014/main" id="{74FADC3B-29B0-0B64-A1E2-53DA224448CD}"/>
              </a:ext>
            </a:extLst>
          </p:cNvPr>
          <p:cNvSpPr/>
          <p:nvPr/>
        </p:nvSpPr>
        <p:spPr>
          <a:xfrm>
            <a:off x="9823699" y="5166463"/>
            <a:ext cx="1241604" cy="391237"/>
          </a:xfrm>
          <a:prstGeom prst="rect">
            <a:avLst/>
          </a:prstGeom>
          <a:solidFill>
            <a:srgbClr val="57A3B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12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Внепланово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7B9C735A-DA61-6B4F-DCC5-DE6E02A4483D}"/>
              </a:ext>
            </a:extLst>
          </p:cNvPr>
          <p:cNvSpPr/>
          <p:nvPr/>
        </p:nvSpPr>
        <p:spPr>
          <a:xfrm>
            <a:off x="9824527" y="5694886"/>
            <a:ext cx="1241604" cy="276999"/>
          </a:xfrm>
          <a:prstGeom prst="rect">
            <a:avLst/>
          </a:prstGeom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56% (38)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014E5CB-A936-C6BB-071A-F225B3803B7F}"/>
              </a:ext>
            </a:extLst>
          </p:cNvPr>
          <p:cNvSpPr txBox="1"/>
          <p:nvPr/>
        </p:nvSpPr>
        <p:spPr>
          <a:xfrm>
            <a:off x="9824527" y="6036844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(14)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DAC7BCC-EE9B-1A07-B7BE-2CD068281298}"/>
              </a:ext>
            </a:extLst>
          </p:cNvPr>
          <p:cNvSpPr txBox="1"/>
          <p:nvPr/>
        </p:nvSpPr>
        <p:spPr>
          <a:xfrm>
            <a:off x="9824527" y="6382050"/>
            <a:ext cx="1241604" cy="276999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 (16)</a:t>
            </a:r>
            <a:endParaRPr lang="ru-RU" sz="12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Google Shape;1495;p69">
            <a:extLst>
              <a:ext uri="{FF2B5EF4-FFF2-40B4-BE49-F238E27FC236}">
                <a16:creationId xmlns:a16="http://schemas.microsoft.com/office/drawing/2014/main" id="{A9585AF0-F8D0-746A-8810-87DEC665584C}"/>
              </a:ext>
            </a:extLst>
          </p:cNvPr>
          <p:cNvSpPr/>
          <p:nvPr/>
        </p:nvSpPr>
        <p:spPr>
          <a:xfrm rot="5400000" flipV="1">
            <a:off x="10364541" y="5450592"/>
            <a:ext cx="70936" cy="348313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6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420D9B66-A65B-46BF-4154-E0FA14051466}"/>
              </a:ext>
            </a:extLst>
          </p:cNvPr>
          <p:cNvSpPr/>
          <p:nvPr/>
        </p:nvSpPr>
        <p:spPr>
          <a:xfrm>
            <a:off x="1015242" y="783386"/>
            <a:ext cx="3364896" cy="13665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ru-RU" sz="20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3DBC22-A114-4AF8-4651-33BBF1AEA682}"/>
              </a:ext>
            </a:extLst>
          </p:cNvPr>
          <p:cNvSpPr/>
          <p:nvPr/>
        </p:nvSpPr>
        <p:spPr>
          <a:xfrm>
            <a:off x="0" y="-11791"/>
            <a:ext cx="12192000" cy="518129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13DB13-3652-DC5D-D6E5-CB20CF0023EF}"/>
              </a:ext>
            </a:extLst>
          </p:cNvPr>
          <p:cNvSpPr/>
          <p:nvPr/>
        </p:nvSpPr>
        <p:spPr>
          <a:xfrm>
            <a:off x="210491" y="45024"/>
            <a:ext cx="1164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741EE-5005-98EB-610F-6D7AF2949B67}"/>
              </a:ext>
            </a:extLst>
          </p:cNvPr>
          <p:cNvSpPr txBox="1"/>
          <p:nvPr/>
        </p:nvSpPr>
        <p:spPr>
          <a:xfrm>
            <a:off x="11751289" y="34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aa-E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A5D1AB-FDF9-4DAB-5EC8-05F27D5F870D}"/>
              </a:ext>
            </a:extLst>
          </p:cNvPr>
          <p:cNvSpPr/>
          <p:nvPr/>
        </p:nvSpPr>
        <p:spPr>
          <a:xfrm>
            <a:off x="0" y="6739838"/>
            <a:ext cx="12192000" cy="249081"/>
          </a:xfrm>
          <a:prstGeom prst="rect">
            <a:avLst/>
          </a:prstGeom>
          <a:solidFill>
            <a:srgbClr val="1F376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5" name="Рисунок 14" descr="Чоканье со сплошной заливкой">
            <a:extLst>
              <a:ext uri="{FF2B5EF4-FFF2-40B4-BE49-F238E27FC236}">
                <a16:creationId xmlns:a16="http://schemas.microsoft.com/office/drawing/2014/main" id="{E2C77D05-0616-67BF-4842-EF28614C0D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038" y="44362"/>
            <a:ext cx="478133" cy="4781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1015242" y="846197"/>
            <a:ext cx="326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поддержке ВОЗ</a:t>
            </a:r>
            <a:endParaRPr lang="aa-ET" sz="24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1495;p69">
            <a:extLst>
              <a:ext uri="{FF2B5EF4-FFF2-40B4-BE49-F238E27FC236}">
                <a16:creationId xmlns:a16="http://schemas.microsoft.com/office/drawing/2014/main" id="{735A19A5-0343-AF58-C2E3-BD2BCBCBED14}"/>
              </a:ext>
            </a:extLst>
          </p:cNvPr>
          <p:cNvSpPr/>
          <p:nvPr/>
        </p:nvSpPr>
        <p:spPr>
          <a:xfrm>
            <a:off x="4643848" y="1508528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C8D8E6-3A3E-CF1F-2413-1AC347AA5DDE}"/>
              </a:ext>
            </a:extLst>
          </p:cNvPr>
          <p:cNvSpPr txBox="1"/>
          <p:nvPr/>
        </p:nvSpPr>
        <p:spPr>
          <a:xfrm>
            <a:off x="5143737" y="555542"/>
            <a:ext cx="68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a-ET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по созданию</a:t>
            </a:r>
          </a:p>
          <a:p>
            <a:pPr algn="ctr"/>
            <a:r>
              <a:rPr lang="aa-ET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«ШКОЛ СПОСОБСТВУЮЩИХ УКРЕПЛЕНИЮ ЗДОРОВЬЯ»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E24F1-F60F-94C8-0213-5AE45AA0A303}"/>
              </a:ext>
            </a:extLst>
          </p:cNvPr>
          <p:cNvSpPr txBox="1"/>
          <p:nvPr/>
        </p:nvSpPr>
        <p:spPr>
          <a:xfrm>
            <a:off x="6845240" y="1225386"/>
            <a:ext cx="3416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создано </a:t>
            </a:r>
            <a:r>
              <a:rPr lang="aa-E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aa-E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a-ET" sz="2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FE95C1-7996-2DD3-8E6C-5F19F99920F1}"/>
              </a:ext>
            </a:extLst>
          </p:cNvPr>
          <p:cNvSpPr txBox="1"/>
          <p:nvPr/>
        </p:nvSpPr>
        <p:spPr>
          <a:xfrm>
            <a:off x="5295957" y="1710397"/>
            <a:ext cx="63003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3688" indent="-285750" algn="ctr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i="1" dirty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поддержка казахстанским школам в формировании здоровой школьной среды и достижения физического и ментального здоровья </a:t>
            </a:r>
            <a:r>
              <a:rPr lang="ru-RU" sz="1400" b="1" i="1" dirty="0" smtClean="0">
                <a:solidFill>
                  <a:srgbClr val="1F376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детей</a:t>
            </a:r>
            <a:endParaRPr lang="aa-ET" sz="1100" b="1" i="1" dirty="0">
              <a:solidFill>
                <a:srgbClr val="1F376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2" name="Google Shape;1495;p69">
            <a:extLst>
              <a:ext uri="{FF2B5EF4-FFF2-40B4-BE49-F238E27FC236}">
                <a16:creationId xmlns:a16="http://schemas.microsoft.com/office/drawing/2014/main" id="{260E15D7-3F32-CDD3-1165-AB187BC2CF5E}"/>
              </a:ext>
            </a:extLst>
          </p:cNvPr>
          <p:cNvSpPr/>
          <p:nvPr/>
        </p:nvSpPr>
        <p:spPr>
          <a:xfrm>
            <a:off x="4643847" y="5657232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24ED54-BFCD-5024-F195-E41EB1890F35}"/>
              </a:ext>
            </a:extLst>
          </p:cNvPr>
          <p:cNvSpPr txBox="1"/>
          <p:nvPr/>
        </p:nvSpPr>
        <p:spPr>
          <a:xfrm>
            <a:off x="5622802" y="4826235"/>
            <a:ext cx="5413242" cy="166199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СМИ – 505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Выступления на ТВ – 1960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Лекции – 9395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материалов – 7953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Беседы - 38001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Диктанты, анкеты – 9461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Акции - 3035</a:t>
            </a:r>
            <a:endParaRPr lang="aa-ET" sz="1400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442" y="1419265"/>
            <a:ext cx="1958619" cy="4389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395127" y="5427314"/>
            <a:ext cx="3985012" cy="646331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Санитарно-просветительская работа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D2EB45-7995-9A64-438D-66B700DD108D}"/>
              </a:ext>
            </a:extLst>
          </p:cNvPr>
          <p:cNvSpPr txBox="1"/>
          <p:nvPr/>
        </p:nvSpPr>
        <p:spPr>
          <a:xfrm>
            <a:off x="395127" y="3440219"/>
            <a:ext cx="3985012" cy="369332"/>
          </a:xfrm>
          <a:prstGeom prst="rect">
            <a:avLst/>
          </a:prstGeom>
          <a:noFill/>
          <a:ln>
            <a:solidFill>
              <a:srgbClr val="1F37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F3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</a:t>
            </a:r>
            <a:endParaRPr lang="aa-ET" b="1" dirty="0">
              <a:solidFill>
                <a:srgbClr val="1F3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FE95C1-7996-2DD3-8E6C-5F19F99920F1}"/>
              </a:ext>
            </a:extLst>
          </p:cNvPr>
          <p:cNvSpPr txBox="1"/>
          <p:nvPr/>
        </p:nvSpPr>
        <p:spPr>
          <a:xfrm>
            <a:off x="4907558" y="2635749"/>
            <a:ext cx="6843731" cy="20261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Физическая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активность 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Правильное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питание 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Улучшение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санитарно-гигиенических 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условий</a:t>
            </a: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Укрепление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здоровья детей </a:t>
            </a:r>
            <a:endParaRPr lang="ru-RU" sz="1400" b="1" i="1" dirty="0" smtClean="0">
              <a:solidFill>
                <a:srgbClr val="1F376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Формирование здорового 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образа </a:t>
            </a: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жизни</a:t>
            </a:r>
          </a:p>
          <a:p>
            <a:pPr marL="350838" indent="-342900" algn="ctr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400" b="1" i="1" dirty="0" smtClean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Другие</a:t>
            </a:r>
            <a:r>
              <a:rPr lang="ru-RU" sz="1400" b="1" i="1" dirty="0">
                <a:solidFill>
                  <a:srgbClr val="1F37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aa-ET" sz="1100" b="1" i="1" dirty="0">
              <a:solidFill>
                <a:srgbClr val="1F376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Google Shape;1495;p69">
            <a:extLst>
              <a:ext uri="{FF2B5EF4-FFF2-40B4-BE49-F238E27FC236}">
                <a16:creationId xmlns:a16="http://schemas.microsoft.com/office/drawing/2014/main" id="{260E15D7-3F32-CDD3-1165-AB187BC2CF5E}"/>
              </a:ext>
            </a:extLst>
          </p:cNvPr>
          <p:cNvSpPr/>
          <p:nvPr/>
        </p:nvSpPr>
        <p:spPr>
          <a:xfrm>
            <a:off x="4576769" y="3506514"/>
            <a:ext cx="134159" cy="249306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F3764"/>
              </a:solidFill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31E0EB38-2C11-F210-7BF2-5A153BF915C9}"/>
              </a:ext>
            </a:extLst>
          </p:cNvPr>
          <p:cNvCxnSpPr/>
          <p:nvPr/>
        </p:nvCxnSpPr>
        <p:spPr>
          <a:xfrm flipH="1" flipV="1">
            <a:off x="1071154" y="2460248"/>
            <a:ext cx="10049692" cy="28356"/>
          </a:xfrm>
          <a:prstGeom prst="line">
            <a:avLst/>
          </a:prstGeom>
          <a:ln w="19050">
            <a:solidFill>
              <a:srgbClr val="1F376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350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859</Words>
  <Application>Microsoft Office PowerPoint</Application>
  <PresentationFormat>Широкоэкранный</PresentationFormat>
  <Paragraphs>184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О санитарно-эпидемиологическом контроле за организациями дошкольного и среднего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Perizat K. Abilpeissova</dc:creator>
  <cp:lastModifiedBy>Нургалиева Сабина</cp:lastModifiedBy>
  <cp:revision>102</cp:revision>
  <cp:lastPrinted>2023-05-29T13:47:28Z</cp:lastPrinted>
  <dcterms:created xsi:type="dcterms:W3CDTF">2023-05-12T06:35:23Z</dcterms:created>
  <dcterms:modified xsi:type="dcterms:W3CDTF">2023-05-30T06:18:23Z</dcterms:modified>
</cp:coreProperties>
</file>