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35763" cy="9866313"/>
  <p:custDataLst>
    <p:tags r:id="rId4"/>
  </p:custDataLst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1.xlsb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spc="7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Динамика</a:t>
            </a:r>
            <a:r>
              <a:rPr lang="ru-RU" baseline="0" dirty="0"/>
              <a:t> изменения штатной численности сотрудников </a:t>
            </a:r>
            <a:r>
              <a:rPr lang="ru-RU" sz="2128" b="0" i="0" u="none" strike="noStrike" baseline="0" dirty="0">
                <a:effectLst/>
              </a:rPr>
              <a:t>группе компании ТОО «</a:t>
            </a:r>
            <a:r>
              <a:rPr lang="en-US" sz="2128" b="0" i="0" u="none" strike="noStrike" baseline="0" dirty="0">
                <a:effectLst/>
              </a:rPr>
              <a:t>Samruk-Kazyna Ondeu</a:t>
            </a:r>
            <a:r>
              <a:rPr lang="ru-RU" sz="2128" b="0" i="0" u="none" strike="noStrike" baseline="0" dirty="0">
                <a:effectLst/>
              </a:rPr>
              <a:t>»</a:t>
            </a:r>
            <a:r>
              <a:rPr lang="ru-RU" baseline="0" dirty="0"/>
              <a:t> 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spc="7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1106821106821108E-2"/>
          <c:y val="0.23328539810708426"/>
          <c:w val="0.89012226512226511"/>
          <c:h val="0.6281265027035329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solidFill>
                <a:schemeClr val="accent1">
                  <a:alpha val="20000"/>
                </a:schemeClr>
              </a:solidFill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Sheet1!$A$1:$J$1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xVal>
          <c:yVal>
            <c:numRef>
              <c:f>Sheet1!$A$2:$J$2</c:f>
              <c:numCache>
                <c:formatCode>General</c:formatCode>
                <c:ptCount val="10"/>
                <c:pt idx="0" formatCode="#\ ##0;&quot;-&quot;#\ ##0">
                  <c:v>254</c:v>
                </c:pt>
                <c:pt idx="1">
                  <c:v>297</c:v>
                </c:pt>
                <c:pt idx="2">
                  <c:v>1078</c:v>
                </c:pt>
                <c:pt idx="3" formatCode="#\ ##0;&quot;-&quot;#\ ##0">
                  <c:v>1288</c:v>
                </c:pt>
                <c:pt idx="4" formatCode="#\ ##0;&quot;-&quot;#\ ##0">
                  <c:v>1298</c:v>
                </c:pt>
                <c:pt idx="5" formatCode="#\ ##0;&quot;-&quot;#\ ##0">
                  <c:v>1335</c:v>
                </c:pt>
                <c:pt idx="6" formatCode="#\ ##0;&quot;-&quot;#\ ##0">
                  <c:v>1293</c:v>
                </c:pt>
                <c:pt idx="7" formatCode="#\ ##0;&quot;-&quot;#\ ##0">
                  <c:v>1487</c:v>
                </c:pt>
                <c:pt idx="8">
                  <c:v>1005</c:v>
                </c:pt>
                <c:pt idx="9" formatCode="#\ ##0;&quot;-&quot;#\ ##0">
                  <c:v>1005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2BA3-4C19-880D-A91C78CB0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4742832"/>
        <c:axId val="274740088"/>
      </c:scatterChart>
      <c:valAx>
        <c:axId val="274742832"/>
        <c:scaling>
          <c:orientation val="minMax"/>
          <c:max val="2023"/>
          <c:min val="2014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год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;&quot;-&quot;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4740088"/>
        <c:crosses val="min"/>
        <c:crossBetween val="midCat"/>
        <c:majorUnit val="1"/>
      </c:valAx>
      <c:valAx>
        <c:axId val="274740088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Количество сотрудников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;&quot;-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4742832"/>
        <c:crosses val="min"/>
        <c:crossBetween val="midCat"/>
        <c:majorUnit val="500"/>
      </c:valAx>
      <c:spPr>
        <a:noFill/>
        <a:ln>
          <a:noFill/>
        </a:ln>
        <a:effectLst/>
      </c:spPr>
    </c:plotArea>
    <c:plotVisOnly val="0"/>
    <c:dispBlanksAs val="gap"/>
    <c:showDLblsOverMax val="1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D88BE6-5863-1373-BF94-C4EAE6D32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FA26C2B-6869-41FB-F021-750488485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5E0DB3F-7AE7-3EF3-3F0E-FA7E97F4B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ED8-C524-4F9D-99B0-F1390E35EAFA}" type="datetimeFigureOut">
              <a:rPr lang="ru-KZ" smtClean="0"/>
              <a:t>04.06.2023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12B2CE-5626-6EF4-856B-445A37E2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309FAC5-1A13-4FB3-9C30-6041AD95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C4B-77F5-43B5-8A6D-001D9B9A17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3255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8F1940-33FF-76E5-5BD4-93682142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EE2C1CC-5F2E-D063-E29E-C1CD448D8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0D3C422-0D40-F11D-4010-5CACA4F1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ED8-C524-4F9D-99B0-F1390E35EAFA}" type="datetimeFigureOut">
              <a:rPr lang="ru-KZ" smtClean="0"/>
              <a:t>04.06.2023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C8A4DFE-2166-BA3A-31ED-2E8D47CBC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123410-C2E9-2454-1C2F-B1AE2D435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C4B-77F5-43B5-8A6D-001D9B9A17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9002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580F026-2076-BCE7-8AF3-76AF72C7EF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9ECC617-3840-74B4-88E4-3BDA77993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3780557-0D1C-6A52-E1DB-8E6CBE2A8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ED8-C524-4F9D-99B0-F1390E35EAFA}" type="datetimeFigureOut">
              <a:rPr lang="ru-KZ" smtClean="0"/>
              <a:t>04.06.2023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FDCBA35-4D1C-D51B-DA28-746C65DC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1BF9A8E-DD75-F4D5-020A-AC4980BA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C4B-77F5-43B5-8A6D-001D9B9A17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4332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246503-99CC-BCD5-8897-88BE4AA1B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99681A-B37E-15FA-4C7E-D586DAD92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D8C7EF-205C-EF75-C119-0B582560D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ED8-C524-4F9D-99B0-F1390E35EAFA}" type="datetimeFigureOut">
              <a:rPr lang="ru-KZ" smtClean="0"/>
              <a:t>04.06.2023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EAE40BE-DDFB-3920-576D-2522B7247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94F040-9178-2215-E70E-E1AD50CF0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C4B-77F5-43B5-8A6D-001D9B9A17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835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E3DE81-32D6-DB87-0737-AB27B23D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36A1ED6-4D4B-2F1D-835C-C01993BB3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B565B95-0E0C-3BA3-E61A-8D0AC8B6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ED8-C524-4F9D-99B0-F1390E35EAFA}" type="datetimeFigureOut">
              <a:rPr lang="ru-KZ" smtClean="0"/>
              <a:t>04.06.2023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88CA595-2C6B-D3DB-D0AF-65CA9FA5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ED66E61-2AF9-3BF3-A0F3-B10E2C331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C4B-77F5-43B5-8A6D-001D9B9A17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2273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E46FD9-42D4-030F-2687-99A650E03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307F4B-7C8B-82B8-96A6-9F4A44895A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F45D469-15BE-109D-9990-2342D9F31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9F601B6-113A-7089-08A9-9FDC77A52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ED8-C524-4F9D-99B0-F1390E35EAFA}" type="datetimeFigureOut">
              <a:rPr lang="ru-KZ" smtClean="0"/>
              <a:t>04.06.2023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C025DE9-5751-EDCD-62AF-BFB3338D4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14756DD-5095-56DC-9900-25B3F0C3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C4B-77F5-43B5-8A6D-001D9B9A17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7461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F4334-C0B3-7B5C-1707-4FEF96AB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0F688E2-DB9D-6406-5E19-D55AE2C89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329529F-2CE7-FC80-3606-6FE850DA9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BABF97F-9E43-450B-C0AE-8C5611820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4A33151-0505-3295-0C3A-8BF3D90197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B8253B1-5AD8-4194-6ACF-1DCFD544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ED8-C524-4F9D-99B0-F1390E35EAFA}" type="datetimeFigureOut">
              <a:rPr lang="ru-KZ" smtClean="0"/>
              <a:t>04.06.2023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1145C69-14AB-2BF2-A07D-38D2EA04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E318E17-C0F4-07B7-EC91-B8B71BD6C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C4B-77F5-43B5-8A6D-001D9B9A17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352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61E7BE-5C25-9BE0-5850-663CE873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C942EE8-BF25-7F0D-3F9F-3EE6AD4B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ED8-C524-4F9D-99B0-F1390E35EAFA}" type="datetimeFigureOut">
              <a:rPr lang="ru-KZ" smtClean="0"/>
              <a:t>04.06.2023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B28FF85-A5BF-B251-9793-060D1B384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F1F9C83-D476-B416-1468-5AF59A25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C4B-77F5-43B5-8A6D-001D9B9A17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6174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EDA0B53-729D-B7E9-006A-D90C1CD71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ED8-C524-4F9D-99B0-F1390E35EAFA}" type="datetimeFigureOut">
              <a:rPr lang="ru-KZ" smtClean="0"/>
              <a:t>04.06.2023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39F7514-887F-BA23-3273-FB52A2B0B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65C0EE0-D6D0-0A14-7985-2579977D6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C4B-77F5-43B5-8A6D-001D9B9A17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2599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5C2984-584A-1336-5409-20C25C4EA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A4F45E-78A4-C37E-FC4B-3C61E22E4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3EBC8E5-37F5-AB16-B09D-4922B0F7A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17B2FE2-50FD-C9D0-8715-1D9D4569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ED8-C524-4F9D-99B0-F1390E35EAFA}" type="datetimeFigureOut">
              <a:rPr lang="ru-KZ" smtClean="0"/>
              <a:t>04.06.2023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B9A67D4-5124-443F-7C59-8BC84950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D9596ED-2CBB-C59F-AE12-EA142886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C4B-77F5-43B5-8A6D-001D9B9A17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2475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B1A451-D4D0-1222-BDA5-F42790A95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986A93D-C147-2258-03E9-10740139D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25CB0AD-3545-6EF9-13A3-0332F64AC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78604A2-2DD3-D527-BB2E-E2B159C7E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ED8-C524-4F9D-99B0-F1390E35EAFA}" type="datetimeFigureOut">
              <a:rPr lang="ru-KZ" smtClean="0"/>
              <a:t>04.06.2023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C562E07-DA35-4BE8-C26D-75B4ED522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FBEF00-B7B1-8001-D5B6-8CD12AD1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C4B-77F5-43B5-8A6D-001D9B9A17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6596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xmlns="" id="{F224470F-758D-47C4-B123-E99EEFDE049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2593916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Слайд think-cell" r:id="rId15" imgW="384" imgH="384" progId="TCLayout.ActiveDocument.1">
                  <p:embed/>
                </p:oleObj>
              </mc:Choice>
              <mc:Fallback>
                <p:oleObj name="Слайд think-cell" r:id="rId15" imgW="384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FA51AA-A870-BA94-3203-CCC4C2348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FAB5DBC-7357-C5FB-4D2F-735A07BDB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EA43ED-7583-E49C-9D9E-D91B3AA23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59ED8-C524-4F9D-99B0-F1390E35EAFA}" type="datetimeFigureOut">
              <a:rPr lang="ru-KZ" smtClean="0"/>
              <a:t>04.06.2023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E8D7E48-A8A5-B7A5-6F1E-347CB6A13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3DB8A6-B359-CED9-42FF-6E3D94FA94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5CC4B-77F5-43B5-8A6D-001D9B9A17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2537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056DBE3-463D-591E-5CEA-7618BEFC8F58}"/>
              </a:ext>
            </a:extLst>
          </p:cNvPr>
          <p:cNvSpPr txBox="1"/>
          <p:nvPr/>
        </p:nvSpPr>
        <p:spPr>
          <a:xfrm>
            <a:off x="3838574" y="194943"/>
            <a:ext cx="293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+mj-lt"/>
              </a:rPr>
              <a:t>КАПИТАЛИЗАЦИЯ, тыс. тенге</a:t>
            </a:r>
            <a:endParaRPr lang="ru-KZ" b="1" dirty="0">
              <a:latin typeface="+mj-lt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6148E002-2FF8-417D-85E7-779012F4A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559880"/>
              </p:ext>
            </p:extLst>
          </p:nvPr>
        </p:nvGraphicFramePr>
        <p:xfrm>
          <a:off x="961291" y="732478"/>
          <a:ext cx="10641703" cy="4443078"/>
        </p:xfrm>
        <a:graphic>
          <a:graphicData uri="http://schemas.openxmlformats.org/drawingml/2006/table">
            <a:tbl>
              <a:tblPr/>
              <a:tblGrid>
                <a:gridCol w="2098416">
                  <a:extLst>
                    <a:ext uri="{9D8B030D-6E8A-4147-A177-3AD203B41FA5}">
                      <a16:colId xmlns:a16="http://schemas.microsoft.com/office/drawing/2014/main" xmlns="" val="167678675"/>
                    </a:ext>
                  </a:extLst>
                </a:gridCol>
                <a:gridCol w="1241843">
                  <a:extLst>
                    <a:ext uri="{9D8B030D-6E8A-4147-A177-3AD203B41FA5}">
                      <a16:colId xmlns:a16="http://schemas.microsoft.com/office/drawing/2014/main" xmlns="" val="1914360443"/>
                    </a:ext>
                  </a:extLst>
                </a:gridCol>
                <a:gridCol w="1211920">
                  <a:extLst>
                    <a:ext uri="{9D8B030D-6E8A-4147-A177-3AD203B41FA5}">
                      <a16:colId xmlns:a16="http://schemas.microsoft.com/office/drawing/2014/main" xmlns="" val="98368577"/>
                    </a:ext>
                  </a:extLst>
                </a:gridCol>
                <a:gridCol w="1211920">
                  <a:extLst>
                    <a:ext uri="{9D8B030D-6E8A-4147-A177-3AD203B41FA5}">
                      <a16:colId xmlns:a16="http://schemas.microsoft.com/office/drawing/2014/main" xmlns="" val="2727314483"/>
                    </a:ext>
                  </a:extLst>
                </a:gridCol>
                <a:gridCol w="1211920">
                  <a:extLst>
                    <a:ext uri="{9D8B030D-6E8A-4147-A177-3AD203B41FA5}">
                      <a16:colId xmlns:a16="http://schemas.microsoft.com/office/drawing/2014/main" xmlns="" val="3511881593"/>
                    </a:ext>
                  </a:extLst>
                </a:gridCol>
                <a:gridCol w="1271769">
                  <a:extLst>
                    <a:ext uri="{9D8B030D-6E8A-4147-A177-3AD203B41FA5}">
                      <a16:colId xmlns:a16="http://schemas.microsoft.com/office/drawing/2014/main" xmlns="" val="2122733737"/>
                    </a:ext>
                  </a:extLst>
                </a:gridCol>
                <a:gridCol w="1032376">
                  <a:extLst>
                    <a:ext uri="{9D8B030D-6E8A-4147-A177-3AD203B41FA5}">
                      <a16:colId xmlns:a16="http://schemas.microsoft.com/office/drawing/2014/main" xmlns="" val="2762553614"/>
                    </a:ext>
                  </a:extLst>
                </a:gridCol>
                <a:gridCol w="1361539">
                  <a:extLst>
                    <a:ext uri="{9D8B030D-6E8A-4147-A177-3AD203B41FA5}">
                      <a16:colId xmlns:a16="http://schemas.microsoft.com/office/drawing/2014/main" xmlns="" val="2181357947"/>
                    </a:ext>
                  </a:extLst>
                </a:gridCol>
              </a:tblGrid>
              <a:tr h="439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разрезе Компаний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средства Фонда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НацФонда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РБ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Соб.средства ОХК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1165676"/>
                  </a:ext>
                </a:extLst>
              </a:tr>
              <a:tr h="3367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«СКЗК» (ТОО «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SSAP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7 521 493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7 209 493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312 000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Реализован, в эксплуатации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7721982"/>
                  </a:ext>
                </a:extLst>
              </a:tr>
              <a:tr h="3293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KPI"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91 124 316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9 929 192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81 195 124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Передано в КМГ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541134"/>
                  </a:ext>
                </a:extLst>
              </a:tr>
              <a:tr h="3367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KLPE«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(ТОО «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KMG Petrochem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39 708 274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27 978 274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11 729 960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40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Передано в КМГ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0473667"/>
                  </a:ext>
                </a:extLst>
              </a:tr>
              <a:tr h="3367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"Полимер Продакшн"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16 903 919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4 322 967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8 500 000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4 080 952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Реализован, в эксплуатации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201893"/>
                  </a:ext>
                </a:extLst>
              </a:tr>
              <a:tr h="3367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"ХИМ-плюс"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26 440 568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26 440 568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Реализован, в эксплуатации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7193675"/>
                  </a:ext>
                </a:extLst>
              </a:tr>
              <a:tr h="3293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Силлено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2 919 000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2 919 000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Передано в КМГ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4109441"/>
                  </a:ext>
                </a:extLst>
              </a:tr>
              <a:tr h="3367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УК "СЭЗ "Химический парк Тараз"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34 071 619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33 985 369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86 250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18,5% акции участия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Миноритарная доля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8456448"/>
                  </a:ext>
                </a:extLst>
              </a:tr>
              <a:tr h="3367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Karabatan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Utility Solution"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198 364 421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22 087 628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171 623 089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4 653 704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ДДУ SKC на период строительства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8373963"/>
                  </a:ext>
                </a:extLst>
              </a:tr>
              <a:tr h="3293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УК "СЭЗ "НИНТ"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1 856 518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1 705 825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150 693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Передано в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6555305"/>
                  </a:ext>
                </a:extLst>
              </a:tr>
              <a:tr h="3293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 Ondeu«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(ТОО «ОХК»)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17 564 772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17 564 772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7639331"/>
                  </a:ext>
                </a:extLst>
              </a:tr>
              <a:tr h="3367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Дополнительно оплаченный капитал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110 950 684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      110 950 684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0190774"/>
                  </a:ext>
                </a:extLst>
              </a:tr>
              <a:tr h="3293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325 643 550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120 259 403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135 410 453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171 623 089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106 146 287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4 496 893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8136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8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xmlns="" id="{65BC9603-5D35-4FA2-96DB-2FA002A7EC5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296447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Слайд think-cell" r:id="rId5" imgW="384" imgH="384" progId="TCLayout.ActiveDocument.1">
                  <p:embed/>
                </p:oleObj>
              </mc:Choice>
              <mc:Fallback>
                <p:oleObj name="Слайд think-cell" r:id="rId5" imgW="384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Chart 3">
            <a:extLst>
              <a:ext uri="{FF2B5EF4-FFF2-40B4-BE49-F238E27FC236}">
                <a16:creationId xmlns:a16="http://schemas.microsoft.com/office/drawing/2014/main" xmlns="" id="{B7505972-30EF-4274-9B6A-0290EFF5F116}"/>
              </a:ext>
            </a:extLst>
          </p:cNvPr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56004283"/>
              </p:ext>
            </p:extLst>
          </p:nvPr>
        </p:nvGraphicFramePr>
        <p:xfrm>
          <a:off x="1061198" y="739588"/>
          <a:ext cx="9867900" cy="4406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1473840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8224&quot;&gt;&lt;version val=&quot;3506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oPMhxj4gAooVCzopjsE1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331</Words>
  <Application>Microsoft Office PowerPoint</Application>
  <PresentationFormat>Широкоэкранный</PresentationFormat>
  <Paragraphs>108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Слайд think-cell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Цой Елена Васильевна</dc:creator>
  <cp:lastModifiedBy>Гайнельгазыулы Мади</cp:lastModifiedBy>
  <cp:revision>18</cp:revision>
  <cp:lastPrinted>2023-06-02T09:03:11Z</cp:lastPrinted>
  <dcterms:created xsi:type="dcterms:W3CDTF">2023-05-29T09:58:31Z</dcterms:created>
  <dcterms:modified xsi:type="dcterms:W3CDTF">2023-06-04T08:28:17Z</dcterms:modified>
</cp:coreProperties>
</file>