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386" r:id="rId2"/>
    <p:sldId id="412" r:id="rId3"/>
    <p:sldId id="400" r:id="rId4"/>
    <p:sldId id="404" r:id="rId5"/>
    <p:sldId id="406" r:id="rId6"/>
    <p:sldId id="401" r:id="rId7"/>
    <p:sldId id="405" r:id="rId8"/>
    <p:sldId id="411" r:id="rId9"/>
    <p:sldId id="407" r:id="rId10"/>
    <p:sldId id="408" r:id="rId11"/>
    <p:sldId id="410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рикбаева Асель Мухамедкалиевна" initials="САМ" lastIdx="1" clrIdx="0">
    <p:extLst>
      <p:ext uri="{19B8F6BF-5375-455C-9EA6-DF929625EA0E}">
        <p15:presenceInfo xmlns:p15="http://schemas.microsoft.com/office/powerpoint/2012/main" userId="Серикбаева Асель Мухамедкали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94"/>
    <a:srgbClr val="008F91"/>
    <a:srgbClr val="44B0AD"/>
    <a:srgbClr val="CBDBDC"/>
    <a:srgbClr val="008C8F"/>
    <a:srgbClr val="288C8A"/>
    <a:srgbClr val="7C7C7C"/>
    <a:srgbClr val="C1C1C1"/>
    <a:srgbClr val="18478F"/>
    <a:srgbClr val="E7E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9" autoAdjust="0"/>
    <p:restoredTop sz="94819" autoAdjust="0"/>
  </p:normalViewPr>
  <p:slideViewPr>
    <p:cSldViewPr snapToGrid="0">
      <p:cViewPr varScale="1">
        <p:scale>
          <a:sx n="105" d="100"/>
          <a:sy n="105" d="100"/>
        </p:scale>
        <p:origin x="51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akishev.zh\Desktop\&#1055;&#1088;&#1077;&#1079;&#1077;&#1085;&#1090;&#1072;&#1094;&#1080;&#1080;%20&#1046;&#1072;&#1085;&#1072;&#1090;&#1072;\&#1076;&#1083;&#1103;%20&#1050;&#1080;&#1088;&#1075;&#1080;&#1079;&#1086;&#1074;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8F91"/>
                </a:gs>
                <a:gs pos="98000">
                  <a:schemeClr val="accent1">
                    <a:lumMod val="45000"/>
                    <a:lumOff val="55000"/>
                  </a:schemeClr>
                </a:gs>
                <a:gs pos="97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  <a:ln>
              <a:solidFill>
                <a:srgbClr val="008C8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9.7000643108723753E-18"/>
                  <c:y val="-6.9444406471781239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&gt; 8 тыс.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562-4ED8-8752-C4B5208D88A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&gt;</a:t>
                    </a:r>
                    <a:r>
                      <a:rPr lang="ru-RU" baseline="0" smtClean="0"/>
                      <a:t> 13 тыс.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62-4ED8-8752-C4B5208D88A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&gt; 16 тыс.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562-4ED8-8752-C4B5208D88A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mtClean="0"/>
                      <a:t>&gt; 21 тыс.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62-4ED8-8752-C4B5208D88A3}"/>
                </c:ext>
              </c:extLst>
            </c:dLbl>
            <c:dLbl>
              <c:idx val="4"/>
              <c:layout>
                <c:manualLayout>
                  <c:x val="-1.5520102897395801E-16"/>
                  <c:y val="-2.7777762588712559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&gt; 12 тыс.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562-4ED8-8752-C4B5208D88A3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smtClean="0"/>
                      <a:t>&gt;</a:t>
                    </a:r>
                    <a:r>
                      <a:rPr lang="ru-RU" baseline="0" smtClean="0"/>
                      <a:t> 11 тыс.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62-4ED8-8752-C4B5208D88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Лист1!$A$18:$A$23</c:f>
              <c:strCach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strCache>
            </c:strRef>
          </c:cat>
          <c:val>
            <c:numRef>
              <c:f>Лист1!$B$18:$B$23</c:f>
              <c:numCache>
                <c:formatCode>_-* #\ ##0_-;\-* #\ ##0_-;_-* "-"??_-;_-@_-</c:formatCode>
                <c:ptCount val="6"/>
                <c:pt idx="0">
                  <c:v>8000</c:v>
                </c:pt>
                <c:pt idx="1">
                  <c:v>13000</c:v>
                </c:pt>
                <c:pt idx="2">
                  <c:v>16000</c:v>
                </c:pt>
                <c:pt idx="3">
                  <c:v>21000</c:v>
                </c:pt>
                <c:pt idx="4">
                  <c:v>12000</c:v>
                </c:pt>
                <c:pt idx="5">
                  <c:v>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62-4ED8-8752-C4B5208D88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379743040"/>
        <c:axId val="-379744672"/>
      </c:barChart>
      <c:catAx>
        <c:axId val="-37974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379744672"/>
        <c:crosses val="autoZero"/>
        <c:auto val="1"/>
        <c:lblAlgn val="ctr"/>
        <c:lblOffset val="100"/>
        <c:noMultiLvlLbl val="0"/>
      </c:catAx>
      <c:valAx>
        <c:axId val="-379744672"/>
        <c:scaling>
          <c:orientation val="minMax"/>
        </c:scaling>
        <c:delete val="1"/>
        <c:axPos val="l"/>
        <c:numFmt formatCode="_-* #\ ##0_-;\-* #\ ##0_-;_-* &quot;-&quot;??_-;_-@_-" sourceLinked="1"/>
        <c:majorTickMark val="none"/>
        <c:minorTickMark val="none"/>
        <c:tickLblPos val="nextTo"/>
        <c:crossAx val="-37974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562694445325892"/>
          <c:y val="0.22786861922294524"/>
          <c:w val="0.53437305554674108"/>
          <c:h val="0.59248611101078297"/>
        </c:manualLayout>
      </c:layout>
      <c:barChart>
        <c:barDir val="bar"/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8F9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F3-462D-8D53-1D9C1D49BDF2}"/>
              </c:ext>
            </c:extLst>
          </c:dPt>
          <c:dPt>
            <c:idx val="1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F3-462D-8D53-1D9C1D49BDF2}"/>
              </c:ext>
            </c:extLst>
          </c:dPt>
          <c:dPt>
            <c:idx val="2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F3-462D-8D53-1D9C1D49BDF2}"/>
              </c:ext>
            </c:extLst>
          </c:dPt>
          <c:dPt>
            <c:idx val="3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F3-462D-8D53-1D9C1D49BDF2}"/>
              </c:ext>
            </c:extLst>
          </c:dPt>
          <c:dLbls>
            <c:dLbl>
              <c:idx val="0"/>
              <c:layout>
                <c:manualLayout>
                  <c:x val="9.0403164496816499E-2"/>
                  <c:y val="-5.762768161568053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832 (1,5%)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DF3-462D-8D53-1D9C1D49BDF2}"/>
                </c:ext>
              </c:extLst>
            </c:dLbl>
            <c:dLbl>
              <c:idx val="1"/>
              <c:layout>
                <c:manualLayout>
                  <c:x val="0.12294330721989927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5 532 </a:t>
                    </a:r>
                    <a:r>
                      <a:rPr lang="en-US" baseline="0" dirty="0" smtClean="0"/>
                      <a:t>(</a:t>
                    </a:r>
                    <a:r>
                      <a:rPr lang="en-US" dirty="0" smtClean="0"/>
                      <a:t>10,2%)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DF3-462D-8D53-1D9C1D49BDF2}"/>
                </c:ext>
              </c:extLst>
            </c:dLbl>
            <c:dLbl>
              <c:idx val="2"/>
              <c:layout>
                <c:manualLayout>
                  <c:x val="0.14893390992459785"/>
                  <c:y val="9.310727551749204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5 787 (10,7%)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54090907926264"/>
                      <c:h val="0.214259720247100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DF3-462D-8D53-1D9C1D49BDF2}"/>
                </c:ext>
              </c:extLst>
            </c:dLbl>
            <c:dLbl>
              <c:idx val="3"/>
              <c:layout>
                <c:manualLayout>
                  <c:x val="0.2616215827708574"/>
                  <c:y val="3.988561585841169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42 003</a:t>
                    </a:r>
                    <a:endParaRPr lang="en-US" baseline="0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21938551268649"/>
                      <c:h val="0.214259720247100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DF3-462D-8D53-1D9C1D49BD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Дети-сироты </c:v>
                </c:pt>
                <c:pt idx="1">
                  <c:v>Инвалиды 1 и 2 групп</c:v>
                </c:pt>
                <c:pt idx="2">
                  <c:v>Семьи с детьми-инвалидами </c:v>
                </c:pt>
                <c:pt idx="3">
                  <c:v>Многодетные семьи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1.9E-2</c:v>
                </c:pt>
                <c:pt idx="1">
                  <c:v>8.2000000000000003E-2</c:v>
                </c:pt>
                <c:pt idx="2">
                  <c:v>0.121</c:v>
                </c:pt>
                <c:pt idx="3">
                  <c:v>0.77800000000000002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F3-462D-8D53-1D9C1D49BD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44360624"/>
        <c:axId val="144436171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Лист1!$B$1:$C$1</c15:sqref>
                        </c15:formulaRef>
                      </c:ext>
                    </c:extLst>
                    <c:strCache>
                      <c:ptCount val="1"/>
                      <c:pt idx="0">
                        <c:v>Количество %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 w="19050">
                    <a:solidFill>
                      <a:schemeClr val="lt1"/>
                    </a:solidFill>
                  </a:ln>
                  <a:effectLst/>
                </c:spPr>
                <c:invertIfNegative val="0"/>
                <c:dPt>
                  <c:idx val="0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EDF3-462D-8D53-1D9C1D49BDF2}"/>
                    </c:ext>
                  </c:extLst>
                </c:dPt>
                <c:dPt>
                  <c:idx val="1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EDF3-462D-8D53-1D9C1D49BDF2}"/>
                    </c:ext>
                  </c:extLst>
                </c:dPt>
                <c:dPt>
                  <c:idx val="2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EDF3-462D-8D53-1D9C1D49BDF2}"/>
                    </c:ext>
                  </c:extLst>
                </c:dPt>
                <c:dPt>
                  <c:idx val="3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EDF3-462D-8D53-1D9C1D49BDF2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Дети-сироты </c:v>
                      </c:pt>
                      <c:pt idx="1">
                        <c:v>Инвалиды 1 и 2 групп</c:v>
                      </c:pt>
                      <c:pt idx="2">
                        <c:v>Семьи с детьми-инвалидами </c:v>
                      </c:pt>
                      <c:pt idx="3">
                        <c:v>Многодетные семьи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Лист1!$B$2:$B$5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156</c:v>
                      </c:pt>
                      <c:pt idx="1">
                        <c:v>685</c:v>
                      </c:pt>
                      <c:pt idx="2" formatCode="#,##0">
                        <c:v>1008</c:v>
                      </c:pt>
                      <c:pt idx="3" formatCode="#,##0">
                        <c:v>6467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EDF3-462D-8D53-1D9C1D49BDF2}"/>
                  </c:ext>
                </c:extLst>
              </c15:ser>
            </c15:filteredBarSeries>
          </c:ext>
        </c:extLst>
      </c:barChart>
      <c:valAx>
        <c:axId val="144436171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444360624"/>
        <c:crosses val="autoZero"/>
        <c:crossBetween val="between"/>
      </c:valAx>
      <c:catAx>
        <c:axId val="14443606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443617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0.54452</cdr:y>
    </cdr:from>
    <cdr:to>
      <cdr:x>0.55551</cdr:x>
      <cdr:y>0.65085</cdr:y>
    </cdr:to>
    <cdr:sp macro="" textlink="">
      <cdr:nvSpPr>
        <cdr:cNvPr id="2" name="TextBox 37"/>
        <cdr:cNvSpPr txBox="1"/>
      </cdr:nvSpPr>
      <cdr:spPr>
        <a:xfrm xmlns:a="http://schemas.openxmlformats.org/drawingml/2006/main">
          <a:off x="-6648107" y="1733761"/>
          <a:ext cx="2818504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6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A51F4-7913-45C0-81F7-B65E9821BC9D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714D4-72CD-4D68-8CA7-17B8AF2339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504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9ED52-A264-42E5-B57F-0182E19558D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77553"/>
            <a:ext cx="5438775" cy="390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8267-8B10-4CA6-8EED-E04FF3F9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276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383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719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0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740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836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57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18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180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53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239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5CE79-A9AE-4BA1-A3A1-195BACF5E2CE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403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C3421-BF20-4CCF-8920-7DD0EEA0E7F3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735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D58B7-E123-493E-B08C-DF572492AA4A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53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3AAAA-43A4-438B-8B14-592A96D7EB69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57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69D4-063B-4F58-924C-FF1DD120148D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772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A846A-DAB0-4ECB-AAF7-8B0719573F76}" type="datetime1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5046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D871-B9D6-4743-A5A8-913DB938B842}" type="datetime1">
              <a:rPr lang="ru-RU" smtClean="0"/>
              <a:t>06.06.2023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635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A78E-DBE8-472C-BB47-9D9811364E64}" type="datetime1">
              <a:rPr lang="ru-RU" smtClean="0"/>
              <a:t>06.06.2023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265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94F4-4BA2-4A8C-9BE0-E07E8448E98D}" type="datetime1">
              <a:rPr lang="ru-RU" smtClean="0"/>
              <a:t>06.06.2023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770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16E1-11B9-4277-9503-09891BCF1ABD}" type="datetime1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6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CAA-7CB7-4B2D-8A1C-634C75013CC7}" type="datetime1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023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A8F95-758B-49CC-858C-93C27F1AB2BC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20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chart" Target="../charts/chart2.xml"/><Relationship Id="rId4" Type="http://schemas.openxmlformats.org/officeDocument/2006/relationships/image" Target="../media/image18.png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C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011" y="5944457"/>
            <a:ext cx="1331650" cy="3870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>
                <a:solidFill>
                  <a:schemeClr val="bg1"/>
                </a:solidFill>
              </a:rPr>
              <a:t>1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олилиния: фигура 8">
            <a:extLst>
              <a:ext uri="{FF2B5EF4-FFF2-40B4-BE49-F238E27FC236}">
                <a16:creationId xmlns:a16="http://schemas.microsoft.com/office/drawing/2014/main" id="{69F59574-32F5-43C5-A2D9-A83E4C10535B}"/>
              </a:ext>
            </a:extLst>
          </p:cNvPr>
          <p:cNvSpPr/>
          <p:nvPr/>
        </p:nvSpPr>
        <p:spPr>
          <a:xfrm>
            <a:off x="5232401" y="2659278"/>
            <a:ext cx="6959600" cy="2647329"/>
          </a:xfrm>
          <a:custGeom>
            <a:avLst/>
            <a:gdLst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0 w 6953250"/>
              <a:gd name="connsiteY7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2320925 w 6953250"/>
              <a:gd name="connsiteY7" fmla="*/ 1209675 h 2600325"/>
              <a:gd name="connsiteX8" fmla="*/ 0 w 6953250"/>
              <a:gd name="connsiteY8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2320925 w 6953250"/>
              <a:gd name="connsiteY7" fmla="*/ 1209675 h 2600325"/>
              <a:gd name="connsiteX8" fmla="*/ 0 w 6953250"/>
              <a:gd name="connsiteY8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2149475 w 6953250"/>
              <a:gd name="connsiteY7" fmla="*/ 955675 h 2600325"/>
              <a:gd name="connsiteX8" fmla="*/ 0 w 6953250"/>
              <a:gd name="connsiteY8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2339975 w 6953250"/>
              <a:gd name="connsiteY2" fmla="*/ 1711325 h 2600325"/>
              <a:gd name="connsiteX3" fmla="*/ 4800600 w 6953250"/>
              <a:gd name="connsiteY3" fmla="*/ 219075 h 2600325"/>
              <a:gd name="connsiteX4" fmla="*/ 6953250 w 6953250"/>
              <a:gd name="connsiteY4" fmla="*/ 1238250 h 2600325"/>
              <a:gd name="connsiteX5" fmla="*/ 6953250 w 6953250"/>
              <a:gd name="connsiteY5" fmla="*/ 685800 h 2600325"/>
              <a:gd name="connsiteX6" fmla="*/ 5248275 w 6953250"/>
              <a:gd name="connsiteY6" fmla="*/ 0 h 2600325"/>
              <a:gd name="connsiteX7" fmla="*/ 4333875 w 6953250"/>
              <a:gd name="connsiteY7" fmla="*/ 19050 h 2600325"/>
              <a:gd name="connsiteX8" fmla="*/ 2149475 w 6953250"/>
              <a:gd name="connsiteY8" fmla="*/ 955675 h 2600325"/>
              <a:gd name="connsiteX9" fmla="*/ 0 w 6953250"/>
              <a:gd name="connsiteY9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2339975 w 6953250"/>
              <a:gd name="connsiteY2" fmla="*/ 1711325 h 2600325"/>
              <a:gd name="connsiteX3" fmla="*/ 4800600 w 6953250"/>
              <a:gd name="connsiteY3" fmla="*/ 219075 h 2600325"/>
              <a:gd name="connsiteX4" fmla="*/ 6953250 w 6953250"/>
              <a:gd name="connsiteY4" fmla="*/ 1238250 h 2600325"/>
              <a:gd name="connsiteX5" fmla="*/ 6953250 w 6953250"/>
              <a:gd name="connsiteY5" fmla="*/ 685800 h 2600325"/>
              <a:gd name="connsiteX6" fmla="*/ 5248275 w 6953250"/>
              <a:gd name="connsiteY6" fmla="*/ 0 h 2600325"/>
              <a:gd name="connsiteX7" fmla="*/ 4333875 w 6953250"/>
              <a:gd name="connsiteY7" fmla="*/ 19050 h 2600325"/>
              <a:gd name="connsiteX8" fmla="*/ 2149475 w 6953250"/>
              <a:gd name="connsiteY8" fmla="*/ 955675 h 2600325"/>
              <a:gd name="connsiteX9" fmla="*/ 0 w 6953250"/>
              <a:gd name="connsiteY9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2549525 w 6953250"/>
              <a:gd name="connsiteY2" fmla="*/ 1349375 h 2600325"/>
              <a:gd name="connsiteX3" fmla="*/ 4800600 w 6953250"/>
              <a:gd name="connsiteY3" fmla="*/ 219075 h 2600325"/>
              <a:gd name="connsiteX4" fmla="*/ 6953250 w 6953250"/>
              <a:gd name="connsiteY4" fmla="*/ 1238250 h 2600325"/>
              <a:gd name="connsiteX5" fmla="*/ 6953250 w 6953250"/>
              <a:gd name="connsiteY5" fmla="*/ 685800 h 2600325"/>
              <a:gd name="connsiteX6" fmla="*/ 5248275 w 6953250"/>
              <a:gd name="connsiteY6" fmla="*/ 0 h 2600325"/>
              <a:gd name="connsiteX7" fmla="*/ 4333875 w 6953250"/>
              <a:gd name="connsiteY7" fmla="*/ 19050 h 2600325"/>
              <a:gd name="connsiteX8" fmla="*/ 2149475 w 6953250"/>
              <a:gd name="connsiteY8" fmla="*/ 955675 h 2600325"/>
              <a:gd name="connsiteX9" fmla="*/ 0 w 6953250"/>
              <a:gd name="connsiteY9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2149475 w 6953250"/>
              <a:gd name="connsiteY9" fmla="*/ 955675 h 2600325"/>
              <a:gd name="connsiteX10" fmla="*/ 0 w 6953250"/>
              <a:gd name="connsiteY10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2149475 w 6953250"/>
              <a:gd name="connsiteY9" fmla="*/ 955675 h 2600325"/>
              <a:gd name="connsiteX10" fmla="*/ 0 w 6953250"/>
              <a:gd name="connsiteY10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2152650 w 6953250"/>
              <a:gd name="connsiteY9" fmla="*/ 968375 h 2600325"/>
              <a:gd name="connsiteX10" fmla="*/ 0 w 6953250"/>
              <a:gd name="connsiteY10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419475 w 6953250"/>
              <a:gd name="connsiteY9" fmla="*/ 357188 h 2600325"/>
              <a:gd name="connsiteX10" fmla="*/ 2152650 w 6953250"/>
              <a:gd name="connsiteY10" fmla="*/ 968375 h 2600325"/>
              <a:gd name="connsiteX11" fmla="*/ 0 w 6953250"/>
              <a:gd name="connsiteY11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581400 w 6953250"/>
              <a:gd name="connsiteY9" fmla="*/ 276225 h 2600325"/>
              <a:gd name="connsiteX10" fmla="*/ 3419475 w 6953250"/>
              <a:gd name="connsiteY10" fmla="*/ 357188 h 2600325"/>
              <a:gd name="connsiteX11" fmla="*/ 2152650 w 6953250"/>
              <a:gd name="connsiteY11" fmla="*/ 968375 h 2600325"/>
              <a:gd name="connsiteX12" fmla="*/ 0 w 6953250"/>
              <a:gd name="connsiteY12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24288 w 6953250"/>
              <a:gd name="connsiteY9" fmla="*/ 185738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2152650 w 6953250"/>
              <a:gd name="connsiteY12" fmla="*/ 968375 h 2600325"/>
              <a:gd name="connsiteX13" fmla="*/ 0 w 6953250"/>
              <a:gd name="connsiteY13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2152650 w 6953250"/>
              <a:gd name="connsiteY12" fmla="*/ 968375 h 2600325"/>
              <a:gd name="connsiteX13" fmla="*/ 0 w 6953250"/>
              <a:gd name="connsiteY13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29000 w 6953250"/>
              <a:gd name="connsiteY11" fmla="*/ 3317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613150 w 6953250"/>
              <a:gd name="connsiteY10" fmla="*/ 263525 h 2600325"/>
              <a:gd name="connsiteX11" fmla="*/ 3429000 w 6953250"/>
              <a:gd name="connsiteY11" fmla="*/ 3317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613150 w 6953250"/>
              <a:gd name="connsiteY10" fmla="*/ 263525 h 2600325"/>
              <a:gd name="connsiteX11" fmla="*/ 3233738 w 6953250"/>
              <a:gd name="connsiteY11" fmla="*/ 419100 h 2600325"/>
              <a:gd name="connsiteX12" fmla="*/ 2152650 w 6953250"/>
              <a:gd name="connsiteY12" fmla="*/ 968375 h 2600325"/>
              <a:gd name="connsiteX13" fmla="*/ 0 w 6953250"/>
              <a:gd name="connsiteY13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233738 w 6953250"/>
              <a:gd name="connsiteY10" fmla="*/ 419100 h 2600325"/>
              <a:gd name="connsiteX11" fmla="*/ 2152650 w 6953250"/>
              <a:gd name="connsiteY11" fmla="*/ 968375 h 2600325"/>
              <a:gd name="connsiteX12" fmla="*/ 0 w 6953250"/>
              <a:gd name="connsiteY12" fmla="*/ 2590800 h 2600325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38185 h 2647710"/>
              <a:gd name="connsiteX1" fmla="*/ 971550 w 6953250"/>
              <a:gd name="connsiteY1" fmla="*/ 2647710 h 2647710"/>
              <a:gd name="connsiteX2" fmla="*/ 1304925 w 6953250"/>
              <a:gd name="connsiteY2" fmla="*/ 2368310 h 2647710"/>
              <a:gd name="connsiteX3" fmla="*/ 2549525 w 6953250"/>
              <a:gd name="connsiteY3" fmla="*/ 1396760 h 2647710"/>
              <a:gd name="connsiteX4" fmla="*/ 4800600 w 6953250"/>
              <a:gd name="connsiteY4" fmla="*/ 266460 h 2647710"/>
              <a:gd name="connsiteX5" fmla="*/ 6953250 w 6953250"/>
              <a:gd name="connsiteY5" fmla="*/ 1285635 h 2647710"/>
              <a:gd name="connsiteX6" fmla="*/ 6953250 w 6953250"/>
              <a:gd name="connsiteY6" fmla="*/ 733185 h 2647710"/>
              <a:gd name="connsiteX7" fmla="*/ 5248275 w 6953250"/>
              <a:gd name="connsiteY7" fmla="*/ 47385 h 2647710"/>
              <a:gd name="connsiteX8" fmla="*/ 4333875 w 6953250"/>
              <a:gd name="connsiteY8" fmla="*/ 66435 h 2647710"/>
              <a:gd name="connsiteX9" fmla="*/ 4105275 w 6953250"/>
              <a:gd name="connsiteY9" fmla="*/ 123585 h 2647710"/>
              <a:gd name="connsiteX10" fmla="*/ 3814763 w 6953250"/>
              <a:gd name="connsiteY10" fmla="*/ 228360 h 2647710"/>
              <a:gd name="connsiteX11" fmla="*/ 3233738 w 6953250"/>
              <a:gd name="connsiteY11" fmla="*/ 466485 h 2647710"/>
              <a:gd name="connsiteX12" fmla="*/ 2152650 w 6953250"/>
              <a:gd name="connsiteY12" fmla="*/ 1015760 h 2647710"/>
              <a:gd name="connsiteX13" fmla="*/ 0 w 6953250"/>
              <a:gd name="connsiteY13" fmla="*/ 2638185 h 2647710"/>
              <a:gd name="connsiteX0" fmla="*/ 0 w 6953250"/>
              <a:gd name="connsiteY0" fmla="*/ 2638185 h 2647710"/>
              <a:gd name="connsiteX1" fmla="*/ 971550 w 6953250"/>
              <a:gd name="connsiteY1" fmla="*/ 2647710 h 2647710"/>
              <a:gd name="connsiteX2" fmla="*/ 1304925 w 6953250"/>
              <a:gd name="connsiteY2" fmla="*/ 2368310 h 2647710"/>
              <a:gd name="connsiteX3" fmla="*/ 2549525 w 6953250"/>
              <a:gd name="connsiteY3" fmla="*/ 1396760 h 2647710"/>
              <a:gd name="connsiteX4" fmla="*/ 4800600 w 6953250"/>
              <a:gd name="connsiteY4" fmla="*/ 266460 h 2647710"/>
              <a:gd name="connsiteX5" fmla="*/ 6953250 w 6953250"/>
              <a:gd name="connsiteY5" fmla="*/ 1285635 h 2647710"/>
              <a:gd name="connsiteX6" fmla="*/ 6953250 w 6953250"/>
              <a:gd name="connsiteY6" fmla="*/ 733185 h 2647710"/>
              <a:gd name="connsiteX7" fmla="*/ 5248275 w 6953250"/>
              <a:gd name="connsiteY7" fmla="*/ 47385 h 2647710"/>
              <a:gd name="connsiteX8" fmla="*/ 4333875 w 6953250"/>
              <a:gd name="connsiteY8" fmla="*/ 66435 h 2647710"/>
              <a:gd name="connsiteX9" fmla="*/ 4105275 w 6953250"/>
              <a:gd name="connsiteY9" fmla="*/ 123585 h 2647710"/>
              <a:gd name="connsiteX10" fmla="*/ 3814763 w 6953250"/>
              <a:gd name="connsiteY10" fmla="*/ 228360 h 2647710"/>
              <a:gd name="connsiteX11" fmla="*/ 3233738 w 6953250"/>
              <a:gd name="connsiteY11" fmla="*/ 466485 h 2647710"/>
              <a:gd name="connsiteX12" fmla="*/ 2152650 w 6953250"/>
              <a:gd name="connsiteY12" fmla="*/ 1015760 h 2647710"/>
              <a:gd name="connsiteX13" fmla="*/ 0 w 6953250"/>
              <a:gd name="connsiteY13" fmla="*/ 2638185 h 2647710"/>
              <a:gd name="connsiteX0" fmla="*/ 0 w 6953250"/>
              <a:gd name="connsiteY0" fmla="*/ 2636912 h 2646437"/>
              <a:gd name="connsiteX1" fmla="*/ 971550 w 6953250"/>
              <a:gd name="connsiteY1" fmla="*/ 2646437 h 2646437"/>
              <a:gd name="connsiteX2" fmla="*/ 1304925 w 6953250"/>
              <a:gd name="connsiteY2" fmla="*/ 2367037 h 2646437"/>
              <a:gd name="connsiteX3" fmla="*/ 2549525 w 6953250"/>
              <a:gd name="connsiteY3" fmla="*/ 1395487 h 2646437"/>
              <a:gd name="connsiteX4" fmla="*/ 4800600 w 6953250"/>
              <a:gd name="connsiteY4" fmla="*/ 265187 h 2646437"/>
              <a:gd name="connsiteX5" fmla="*/ 6953250 w 6953250"/>
              <a:gd name="connsiteY5" fmla="*/ 1284362 h 2646437"/>
              <a:gd name="connsiteX6" fmla="*/ 6953250 w 6953250"/>
              <a:gd name="connsiteY6" fmla="*/ 731912 h 2646437"/>
              <a:gd name="connsiteX7" fmla="*/ 5248275 w 6953250"/>
              <a:gd name="connsiteY7" fmla="*/ 46112 h 2646437"/>
              <a:gd name="connsiteX8" fmla="*/ 4333875 w 6953250"/>
              <a:gd name="connsiteY8" fmla="*/ 65162 h 2646437"/>
              <a:gd name="connsiteX9" fmla="*/ 4248150 w 6953250"/>
              <a:gd name="connsiteY9" fmla="*/ 84211 h 2646437"/>
              <a:gd name="connsiteX10" fmla="*/ 4105275 w 6953250"/>
              <a:gd name="connsiteY10" fmla="*/ 122312 h 2646437"/>
              <a:gd name="connsiteX11" fmla="*/ 3814763 w 6953250"/>
              <a:gd name="connsiteY11" fmla="*/ 227087 h 2646437"/>
              <a:gd name="connsiteX12" fmla="*/ 3233738 w 6953250"/>
              <a:gd name="connsiteY12" fmla="*/ 465212 h 2646437"/>
              <a:gd name="connsiteX13" fmla="*/ 2152650 w 6953250"/>
              <a:gd name="connsiteY13" fmla="*/ 1014487 h 2646437"/>
              <a:gd name="connsiteX14" fmla="*/ 0 w 6953250"/>
              <a:gd name="connsiteY14" fmla="*/ 2636912 h 2646437"/>
              <a:gd name="connsiteX0" fmla="*/ 0 w 6953250"/>
              <a:gd name="connsiteY0" fmla="*/ 2636912 h 2646437"/>
              <a:gd name="connsiteX1" fmla="*/ 971550 w 6953250"/>
              <a:gd name="connsiteY1" fmla="*/ 2646437 h 2646437"/>
              <a:gd name="connsiteX2" fmla="*/ 1304925 w 6953250"/>
              <a:gd name="connsiteY2" fmla="*/ 2367037 h 2646437"/>
              <a:gd name="connsiteX3" fmla="*/ 2549525 w 6953250"/>
              <a:gd name="connsiteY3" fmla="*/ 1395487 h 2646437"/>
              <a:gd name="connsiteX4" fmla="*/ 4800600 w 6953250"/>
              <a:gd name="connsiteY4" fmla="*/ 265187 h 2646437"/>
              <a:gd name="connsiteX5" fmla="*/ 6953250 w 6953250"/>
              <a:gd name="connsiteY5" fmla="*/ 1284362 h 2646437"/>
              <a:gd name="connsiteX6" fmla="*/ 6953250 w 6953250"/>
              <a:gd name="connsiteY6" fmla="*/ 731912 h 2646437"/>
              <a:gd name="connsiteX7" fmla="*/ 5248275 w 6953250"/>
              <a:gd name="connsiteY7" fmla="*/ 46112 h 2646437"/>
              <a:gd name="connsiteX8" fmla="*/ 4333875 w 6953250"/>
              <a:gd name="connsiteY8" fmla="*/ 65162 h 2646437"/>
              <a:gd name="connsiteX9" fmla="*/ 4248150 w 6953250"/>
              <a:gd name="connsiteY9" fmla="*/ 84211 h 2646437"/>
              <a:gd name="connsiteX10" fmla="*/ 4105275 w 6953250"/>
              <a:gd name="connsiteY10" fmla="*/ 122312 h 2646437"/>
              <a:gd name="connsiteX11" fmla="*/ 3814763 w 6953250"/>
              <a:gd name="connsiteY11" fmla="*/ 227087 h 2646437"/>
              <a:gd name="connsiteX12" fmla="*/ 3233738 w 6953250"/>
              <a:gd name="connsiteY12" fmla="*/ 465212 h 2646437"/>
              <a:gd name="connsiteX13" fmla="*/ 2152650 w 6953250"/>
              <a:gd name="connsiteY13" fmla="*/ 1014487 h 2646437"/>
              <a:gd name="connsiteX14" fmla="*/ 0 w 6953250"/>
              <a:gd name="connsiteY14" fmla="*/ 2636912 h 2646437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4248150 w 6953250"/>
              <a:gd name="connsiteY9" fmla="*/ 89267 h 2651493"/>
              <a:gd name="connsiteX10" fmla="*/ 4105275 w 6953250"/>
              <a:gd name="connsiteY10" fmla="*/ 127368 h 2651493"/>
              <a:gd name="connsiteX11" fmla="*/ 3814763 w 6953250"/>
              <a:gd name="connsiteY11" fmla="*/ 232143 h 2651493"/>
              <a:gd name="connsiteX12" fmla="*/ 3233738 w 6953250"/>
              <a:gd name="connsiteY12" fmla="*/ 470268 h 2651493"/>
              <a:gd name="connsiteX13" fmla="*/ 2152650 w 6953250"/>
              <a:gd name="connsiteY13" fmla="*/ 1019543 h 2651493"/>
              <a:gd name="connsiteX14" fmla="*/ 0 w 6953250"/>
              <a:gd name="connsiteY14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4248150 w 6953250"/>
              <a:gd name="connsiteY9" fmla="*/ 89267 h 2651493"/>
              <a:gd name="connsiteX10" fmla="*/ 4083843 w 6953250"/>
              <a:gd name="connsiteY10" fmla="*/ 136893 h 2651493"/>
              <a:gd name="connsiteX11" fmla="*/ 3814763 w 6953250"/>
              <a:gd name="connsiteY11" fmla="*/ 232143 h 2651493"/>
              <a:gd name="connsiteX12" fmla="*/ 3233738 w 6953250"/>
              <a:gd name="connsiteY12" fmla="*/ 470268 h 2651493"/>
              <a:gd name="connsiteX13" fmla="*/ 2152650 w 6953250"/>
              <a:gd name="connsiteY13" fmla="*/ 1019543 h 2651493"/>
              <a:gd name="connsiteX14" fmla="*/ 0 w 6953250"/>
              <a:gd name="connsiteY14" fmla="*/ 2641968 h 2651493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0 w 6953250"/>
              <a:gd name="connsiteY14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0 w 6953250"/>
              <a:gd name="connsiteY15" fmla="*/ 2643955 h 2653480"/>
              <a:gd name="connsiteX0" fmla="*/ 41494 w 6994744"/>
              <a:gd name="connsiteY0" fmla="*/ 2643955 h 2653480"/>
              <a:gd name="connsiteX1" fmla="*/ 1013044 w 6994744"/>
              <a:gd name="connsiteY1" fmla="*/ 2653480 h 2653480"/>
              <a:gd name="connsiteX2" fmla="*/ 1346419 w 6994744"/>
              <a:gd name="connsiteY2" fmla="*/ 2374080 h 2653480"/>
              <a:gd name="connsiteX3" fmla="*/ 2591019 w 6994744"/>
              <a:gd name="connsiteY3" fmla="*/ 1402530 h 2653480"/>
              <a:gd name="connsiteX4" fmla="*/ 4842094 w 6994744"/>
              <a:gd name="connsiteY4" fmla="*/ 272230 h 2653480"/>
              <a:gd name="connsiteX5" fmla="*/ 6994744 w 6994744"/>
              <a:gd name="connsiteY5" fmla="*/ 1291405 h 2653480"/>
              <a:gd name="connsiteX6" fmla="*/ 6994744 w 6994744"/>
              <a:gd name="connsiteY6" fmla="*/ 738955 h 2653480"/>
              <a:gd name="connsiteX7" fmla="*/ 5289769 w 6994744"/>
              <a:gd name="connsiteY7" fmla="*/ 53155 h 2653480"/>
              <a:gd name="connsiteX8" fmla="*/ 4399182 w 6994744"/>
              <a:gd name="connsiteY8" fmla="*/ 65061 h 2653480"/>
              <a:gd name="connsiteX9" fmla="*/ 4289644 w 6994744"/>
              <a:gd name="connsiteY9" fmla="*/ 91254 h 2653480"/>
              <a:gd name="connsiteX10" fmla="*/ 4125337 w 6994744"/>
              <a:gd name="connsiteY10" fmla="*/ 138880 h 2653480"/>
              <a:gd name="connsiteX11" fmla="*/ 3856257 w 6994744"/>
              <a:gd name="connsiteY11" fmla="*/ 234130 h 2653480"/>
              <a:gd name="connsiteX12" fmla="*/ 3275232 w 6994744"/>
              <a:gd name="connsiteY12" fmla="*/ 472255 h 2653480"/>
              <a:gd name="connsiteX13" fmla="*/ 2194144 w 6994744"/>
              <a:gd name="connsiteY13" fmla="*/ 1021530 h 2653480"/>
              <a:gd name="connsiteX14" fmla="*/ 1146394 w 6994744"/>
              <a:gd name="connsiteY14" fmla="*/ 1724792 h 2653480"/>
              <a:gd name="connsiteX15" fmla="*/ 274857 w 6994744"/>
              <a:gd name="connsiteY15" fmla="*/ 2377254 h 2653480"/>
              <a:gd name="connsiteX16" fmla="*/ 41494 w 6994744"/>
              <a:gd name="connsiteY16" fmla="*/ 2643955 h 2653480"/>
              <a:gd name="connsiteX0" fmla="*/ 41494 w 6994744"/>
              <a:gd name="connsiteY0" fmla="*/ 2643955 h 2653480"/>
              <a:gd name="connsiteX1" fmla="*/ 1013044 w 6994744"/>
              <a:gd name="connsiteY1" fmla="*/ 2653480 h 2653480"/>
              <a:gd name="connsiteX2" fmla="*/ 1346419 w 6994744"/>
              <a:gd name="connsiteY2" fmla="*/ 2374080 h 2653480"/>
              <a:gd name="connsiteX3" fmla="*/ 2591019 w 6994744"/>
              <a:gd name="connsiteY3" fmla="*/ 1402530 h 2653480"/>
              <a:gd name="connsiteX4" fmla="*/ 4842094 w 6994744"/>
              <a:gd name="connsiteY4" fmla="*/ 272230 h 2653480"/>
              <a:gd name="connsiteX5" fmla="*/ 6994744 w 6994744"/>
              <a:gd name="connsiteY5" fmla="*/ 1291405 h 2653480"/>
              <a:gd name="connsiteX6" fmla="*/ 6994744 w 6994744"/>
              <a:gd name="connsiteY6" fmla="*/ 738955 h 2653480"/>
              <a:gd name="connsiteX7" fmla="*/ 5289769 w 6994744"/>
              <a:gd name="connsiteY7" fmla="*/ 53155 h 2653480"/>
              <a:gd name="connsiteX8" fmla="*/ 4399182 w 6994744"/>
              <a:gd name="connsiteY8" fmla="*/ 65061 h 2653480"/>
              <a:gd name="connsiteX9" fmla="*/ 4289644 w 6994744"/>
              <a:gd name="connsiteY9" fmla="*/ 91254 h 2653480"/>
              <a:gd name="connsiteX10" fmla="*/ 4125337 w 6994744"/>
              <a:gd name="connsiteY10" fmla="*/ 138880 h 2653480"/>
              <a:gd name="connsiteX11" fmla="*/ 3856257 w 6994744"/>
              <a:gd name="connsiteY11" fmla="*/ 234130 h 2653480"/>
              <a:gd name="connsiteX12" fmla="*/ 3275232 w 6994744"/>
              <a:gd name="connsiteY12" fmla="*/ 472255 h 2653480"/>
              <a:gd name="connsiteX13" fmla="*/ 2194144 w 6994744"/>
              <a:gd name="connsiteY13" fmla="*/ 1021530 h 2653480"/>
              <a:gd name="connsiteX14" fmla="*/ 1146394 w 6994744"/>
              <a:gd name="connsiteY14" fmla="*/ 1724792 h 2653480"/>
              <a:gd name="connsiteX15" fmla="*/ 274857 w 6994744"/>
              <a:gd name="connsiteY15" fmla="*/ 2377254 h 2653480"/>
              <a:gd name="connsiteX16" fmla="*/ 41494 w 6994744"/>
              <a:gd name="connsiteY16" fmla="*/ 2643955 h 2653480"/>
              <a:gd name="connsiteX0" fmla="*/ 31045 w 6984295"/>
              <a:gd name="connsiteY0" fmla="*/ 2643955 h 2653480"/>
              <a:gd name="connsiteX1" fmla="*/ 1002595 w 6984295"/>
              <a:gd name="connsiteY1" fmla="*/ 2653480 h 2653480"/>
              <a:gd name="connsiteX2" fmla="*/ 1335970 w 6984295"/>
              <a:gd name="connsiteY2" fmla="*/ 2374080 h 2653480"/>
              <a:gd name="connsiteX3" fmla="*/ 2580570 w 6984295"/>
              <a:gd name="connsiteY3" fmla="*/ 1402530 h 2653480"/>
              <a:gd name="connsiteX4" fmla="*/ 4831645 w 6984295"/>
              <a:gd name="connsiteY4" fmla="*/ 272230 h 2653480"/>
              <a:gd name="connsiteX5" fmla="*/ 6984295 w 6984295"/>
              <a:gd name="connsiteY5" fmla="*/ 1291405 h 2653480"/>
              <a:gd name="connsiteX6" fmla="*/ 6984295 w 6984295"/>
              <a:gd name="connsiteY6" fmla="*/ 738955 h 2653480"/>
              <a:gd name="connsiteX7" fmla="*/ 5279320 w 6984295"/>
              <a:gd name="connsiteY7" fmla="*/ 53155 h 2653480"/>
              <a:gd name="connsiteX8" fmla="*/ 4388733 w 6984295"/>
              <a:gd name="connsiteY8" fmla="*/ 65061 h 2653480"/>
              <a:gd name="connsiteX9" fmla="*/ 4279195 w 6984295"/>
              <a:gd name="connsiteY9" fmla="*/ 91254 h 2653480"/>
              <a:gd name="connsiteX10" fmla="*/ 4114888 w 6984295"/>
              <a:gd name="connsiteY10" fmla="*/ 138880 h 2653480"/>
              <a:gd name="connsiteX11" fmla="*/ 3845808 w 6984295"/>
              <a:gd name="connsiteY11" fmla="*/ 234130 h 2653480"/>
              <a:gd name="connsiteX12" fmla="*/ 3264783 w 6984295"/>
              <a:gd name="connsiteY12" fmla="*/ 472255 h 2653480"/>
              <a:gd name="connsiteX13" fmla="*/ 2183695 w 6984295"/>
              <a:gd name="connsiteY13" fmla="*/ 1021530 h 2653480"/>
              <a:gd name="connsiteX14" fmla="*/ 1135945 w 6984295"/>
              <a:gd name="connsiteY14" fmla="*/ 1724792 h 2653480"/>
              <a:gd name="connsiteX15" fmla="*/ 264408 w 6984295"/>
              <a:gd name="connsiteY15" fmla="*/ 2377254 h 2653480"/>
              <a:gd name="connsiteX16" fmla="*/ 31045 w 6984295"/>
              <a:gd name="connsiteY16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233363 w 6953250"/>
              <a:gd name="connsiteY15" fmla="*/ 2377254 h 2653480"/>
              <a:gd name="connsiteX16" fmla="*/ 0 w 6953250"/>
              <a:gd name="connsiteY16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233363 w 6953250"/>
              <a:gd name="connsiteY15" fmla="*/ 2377254 h 2653480"/>
              <a:gd name="connsiteX16" fmla="*/ 0 w 6953250"/>
              <a:gd name="connsiteY16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247651 w 6953250"/>
              <a:gd name="connsiteY15" fmla="*/ 2391542 h 2653480"/>
              <a:gd name="connsiteX16" fmla="*/ 0 w 6953250"/>
              <a:gd name="connsiteY16" fmla="*/ 2643955 h 2653480"/>
              <a:gd name="connsiteX0" fmla="*/ 0 w 6956425"/>
              <a:gd name="connsiteY0" fmla="*/ 2653480 h 2653480"/>
              <a:gd name="connsiteX1" fmla="*/ 974725 w 6956425"/>
              <a:gd name="connsiteY1" fmla="*/ 2653480 h 2653480"/>
              <a:gd name="connsiteX2" fmla="*/ 1308100 w 6956425"/>
              <a:gd name="connsiteY2" fmla="*/ 2374080 h 2653480"/>
              <a:gd name="connsiteX3" fmla="*/ 2552700 w 6956425"/>
              <a:gd name="connsiteY3" fmla="*/ 1402530 h 2653480"/>
              <a:gd name="connsiteX4" fmla="*/ 4803775 w 6956425"/>
              <a:gd name="connsiteY4" fmla="*/ 272230 h 2653480"/>
              <a:gd name="connsiteX5" fmla="*/ 6956425 w 6956425"/>
              <a:gd name="connsiteY5" fmla="*/ 1291405 h 2653480"/>
              <a:gd name="connsiteX6" fmla="*/ 6956425 w 6956425"/>
              <a:gd name="connsiteY6" fmla="*/ 738955 h 2653480"/>
              <a:gd name="connsiteX7" fmla="*/ 5251450 w 6956425"/>
              <a:gd name="connsiteY7" fmla="*/ 53155 h 2653480"/>
              <a:gd name="connsiteX8" fmla="*/ 4360863 w 6956425"/>
              <a:gd name="connsiteY8" fmla="*/ 65061 h 2653480"/>
              <a:gd name="connsiteX9" fmla="*/ 4251325 w 6956425"/>
              <a:gd name="connsiteY9" fmla="*/ 91254 h 2653480"/>
              <a:gd name="connsiteX10" fmla="*/ 4087018 w 6956425"/>
              <a:gd name="connsiteY10" fmla="*/ 138880 h 2653480"/>
              <a:gd name="connsiteX11" fmla="*/ 3817938 w 6956425"/>
              <a:gd name="connsiteY11" fmla="*/ 234130 h 2653480"/>
              <a:gd name="connsiteX12" fmla="*/ 3236913 w 6956425"/>
              <a:gd name="connsiteY12" fmla="*/ 472255 h 2653480"/>
              <a:gd name="connsiteX13" fmla="*/ 2155825 w 6956425"/>
              <a:gd name="connsiteY13" fmla="*/ 1021530 h 2653480"/>
              <a:gd name="connsiteX14" fmla="*/ 1108075 w 6956425"/>
              <a:gd name="connsiteY14" fmla="*/ 1724792 h 2653480"/>
              <a:gd name="connsiteX15" fmla="*/ 250826 w 6956425"/>
              <a:gd name="connsiteY15" fmla="*/ 2391542 h 2653480"/>
              <a:gd name="connsiteX16" fmla="*/ 0 w 6956425"/>
              <a:gd name="connsiteY16" fmla="*/ 2653480 h 2653480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4816475 w 6969125"/>
              <a:gd name="connsiteY4" fmla="*/ 272230 h 2656655"/>
              <a:gd name="connsiteX5" fmla="*/ 6969125 w 6969125"/>
              <a:gd name="connsiteY5" fmla="*/ 1291405 h 2656655"/>
              <a:gd name="connsiteX6" fmla="*/ 6969125 w 6969125"/>
              <a:gd name="connsiteY6" fmla="*/ 738955 h 2656655"/>
              <a:gd name="connsiteX7" fmla="*/ 5264150 w 6969125"/>
              <a:gd name="connsiteY7" fmla="*/ 53155 h 2656655"/>
              <a:gd name="connsiteX8" fmla="*/ 4373563 w 6969125"/>
              <a:gd name="connsiteY8" fmla="*/ 65061 h 2656655"/>
              <a:gd name="connsiteX9" fmla="*/ 4264025 w 6969125"/>
              <a:gd name="connsiteY9" fmla="*/ 91254 h 2656655"/>
              <a:gd name="connsiteX10" fmla="*/ 4099718 w 6969125"/>
              <a:gd name="connsiteY10" fmla="*/ 138880 h 2656655"/>
              <a:gd name="connsiteX11" fmla="*/ 3830638 w 6969125"/>
              <a:gd name="connsiteY11" fmla="*/ 234130 h 2656655"/>
              <a:gd name="connsiteX12" fmla="*/ 3249613 w 6969125"/>
              <a:gd name="connsiteY12" fmla="*/ 472255 h 2656655"/>
              <a:gd name="connsiteX13" fmla="*/ 2168525 w 6969125"/>
              <a:gd name="connsiteY13" fmla="*/ 1021530 h 2656655"/>
              <a:gd name="connsiteX14" fmla="*/ 1120775 w 6969125"/>
              <a:gd name="connsiteY14" fmla="*/ 1724792 h 2656655"/>
              <a:gd name="connsiteX15" fmla="*/ 263526 w 6969125"/>
              <a:gd name="connsiteY15" fmla="*/ 2391542 h 2656655"/>
              <a:gd name="connsiteX16" fmla="*/ 0 w 6969125"/>
              <a:gd name="connsiteY1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4816475 w 6969125"/>
              <a:gd name="connsiteY4" fmla="*/ 272230 h 2656655"/>
              <a:gd name="connsiteX5" fmla="*/ 6969125 w 6969125"/>
              <a:gd name="connsiteY5" fmla="*/ 1291405 h 2656655"/>
              <a:gd name="connsiteX6" fmla="*/ 6969125 w 6969125"/>
              <a:gd name="connsiteY6" fmla="*/ 738955 h 2656655"/>
              <a:gd name="connsiteX7" fmla="*/ 5264150 w 6969125"/>
              <a:gd name="connsiteY7" fmla="*/ 53155 h 2656655"/>
              <a:gd name="connsiteX8" fmla="*/ 4373563 w 6969125"/>
              <a:gd name="connsiteY8" fmla="*/ 65061 h 2656655"/>
              <a:gd name="connsiteX9" fmla="*/ 4264025 w 6969125"/>
              <a:gd name="connsiteY9" fmla="*/ 91254 h 2656655"/>
              <a:gd name="connsiteX10" fmla="*/ 4099718 w 6969125"/>
              <a:gd name="connsiteY10" fmla="*/ 138880 h 2656655"/>
              <a:gd name="connsiteX11" fmla="*/ 3830638 w 6969125"/>
              <a:gd name="connsiteY11" fmla="*/ 234130 h 2656655"/>
              <a:gd name="connsiteX12" fmla="*/ 3249613 w 6969125"/>
              <a:gd name="connsiteY12" fmla="*/ 472255 h 2656655"/>
              <a:gd name="connsiteX13" fmla="*/ 2168525 w 6969125"/>
              <a:gd name="connsiteY13" fmla="*/ 1021530 h 2656655"/>
              <a:gd name="connsiteX14" fmla="*/ 1120775 w 6969125"/>
              <a:gd name="connsiteY14" fmla="*/ 1724792 h 2656655"/>
              <a:gd name="connsiteX15" fmla="*/ 263526 w 6969125"/>
              <a:gd name="connsiteY15" fmla="*/ 2391542 h 2656655"/>
              <a:gd name="connsiteX16" fmla="*/ 0 w 6969125"/>
              <a:gd name="connsiteY1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4816475 w 6969125"/>
              <a:gd name="connsiteY4" fmla="*/ 272230 h 2656655"/>
              <a:gd name="connsiteX5" fmla="*/ 6969125 w 6969125"/>
              <a:gd name="connsiteY5" fmla="*/ 1291405 h 2656655"/>
              <a:gd name="connsiteX6" fmla="*/ 6969125 w 6969125"/>
              <a:gd name="connsiteY6" fmla="*/ 738955 h 2656655"/>
              <a:gd name="connsiteX7" fmla="*/ 5264150 w 6969125"/>
              <a:gd name="connsiteY7" fmla="*/ 53155 h 2656655"/>
              <a:gd name="connsiteX8" fmla="*/ 4373563 w 6969125"/>
              <a:gd name="connsiteY8" fmla="*/ 65061 h 2656655"/>
              <a:gd name="connsiteX9" fmla="*/ 4264025 w 6969125"/>
              <a:gd name="connsiteY9" fmla="*/ 91254 h 2656655"/>
              <a:gd name="connsiteX10" fmla="*/ 4099718 w 6969125"/>
              <a:gd name="connsiteY10" fmla="*/ 138880 h 2656655"/>
              <a:gd name="connsiteX11" fmla="*/ 3830638 w 6969125"/>
              <a:gd name="connsiteY11" fmla="*/ 234130 h 2656655"/>
              <a:gd name="connsiteX12" fmla="*/ 3249613 w 6969125"/>
              <a:gd name="connsiteY12" fmla="*/ 472255 h 2656655"/>
              <a:gd name="connsiteX13" fmla="*/ 2168525 w 6969125"/>
              <a:gd name="connsiteY13" fmla="*/ 1021530 h 2656655"/>
              <a:gd name="connsiteX14" fmla="*/ 1120775 w 6969125"/>
              <a:gd name="connsiteY14" fmla="*/ 1724792 h 2656655"/>
              <a:gd name="connsiteX15" fmla="*/ 273051 w 6969125"/>
              <a:gd name="connsiteY15" fmla="*/ 2388367 h 2656655"/>
              <a:gd name="connsiteX16" fmla="*/ 0 w 6969125"/>
              <a:gd name="connsiteY1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816475 w 6969125"/>
              <a:gd name="connsiteY5" fmla="*/ 272230 h 2656655"/>
              <a:gd name="connsiteX6" fmla="*/ 6969125 w 6969125"/>
              <a:gd name="connsiteY6" fmla="*/ 1291405 h 2656655"/>
              <a:gd name="connsiteX7" fmla="*/ 6969125 w 6969125"/>
              <a:gd name="connsiteY7" fmla="*/ 738955 h 2656655"/>
              <a:gd name="connsiteX8" fmla="*/ 5264150 w 6969125"/>
              <a:gd name="connsiteY8" fmla="*/ 53155 h 2656655"/>
              <a:gd name="connsiteX9" fmla="*/ 4373563 w 6969125"/>
              <a:gd name="connsiteY9" fmla="*/ 65061 h 2656655"/>
              <a:gd name="connsiteX10" fmla="*/ 4264025 w 6969125"/>
              <a:gd name="connsiteY10" fmla="*/ 91254 h 2656655"/>
              <a:gd name="connsiteX11" fmla="*/ 4099718 w 6969125"/>
              <a:gd name="connsiteY11" fmla="*/ 138880 h 2656655"/>
              <a:gd name="connsiteX12" fmla="*/ 3830638 w 6969125"/>
              <a:gd name="connsiteY12" fmla="*/ 234130 h 2656655"/>
              <a:gd name="connsiteX13" fmla="*/ 3249613 w 6969125"/>
              <a:gd name="connsiteY13" fmla="*/ 472255 h 2656655"/>
              <a:gd name="connsiteX14" fmla="*/ 2168525 w 6969125"/>
              <a:gd name="connsiteY14" fmla="*/ 1021530 h 2656655"/>
              <a:gd name="connsiteX15" fmla="*/ 1120775 w 6969125"/>
              <a:gd name="connsiteY15" fmla="*/ 1724792 h 2656655"/>
              <a:gd name="connsiteX16" fmla="*/ 273051 w 6969125"/>
              <a:gd name="connsiteY16" fmla="*/ 2388367 h 2656655"/>
              <a:gd name="connsiteX17" fmla="*/ 0 w 6969125"/>
              <a:gd name="connsiteY17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816475 w 6969125"/>
              <a:gd name="connsiteY5" fmla="*/ 272230 h 2656655"/>
              <a:gd name="connsiteX6" fmla="*/ 6969125 w 6969125"/>
              <a:gd name="connsiteY6" fmla="*/ 1291405 h 2656655"/>
              <a:gd name="connsiteX7" fmla="*/ 6969125 w 6969125"/>
              <a:gd name="connsiteY7" fmla="*/ 738955 h 2656655"/>
              <a:gd name="connsiteX8" fmla="*/ 5264150 w 6969125"/>
              <a:gd name="connsiteY8" fmla="*/ 53155 h 2656655"/>
              <a:gd name="connsiteX9" fmla="*/ 4373563 w 6969125"/>
              <a:gd name="connsiteY9" fmla="*/ 65061 h 2656655"/>
              <a:gd name="connsiteX10" fmla="*/ 4264025 w 6969125"/>
              <a:gd name="connsiteY10" fmla="*/ 91254 h 2656655"/>
              <a:gd name="connsiteX11" fmla="*/ 4099718 w 6969125"/>
              <a:gd name="connsiteY11" fmla="*/ 138880 h 2656655"/>
              <a:gd name="connsiteX12" fmla="*/ 3830638 w 6969125"/>
              <a:gd name="connsiteY12" fmla="*/ 234130 h 2656655"/>
              <a:gd name="connsiteX13" fmla="*/ 3249613 w 6969125"/>
              <a:gd name="connsiteY13" fmla="*/ 472255 h 2656655"/>
              <a:gd name="connsiteX14" fmla="*/ 2168525 w 6969125"/>
              <a:gd name="connsiteY14" fmla="*/ 1021530 h 2656655"/>
              <a:gd name="connsiteX15" fmla="*/ 1120775 w 6969125"/>
              <a:gd name="connsiteY15" fmla="*/ 1724792 h 2656655"/>
              <a:gd name="connsiteX16" fmla="*/ 273051 w 6969125"/>
              <a:gd name="connsiteY16" fmla="*/ 2388367 h 2656655"/>
              <a:gd name="connsiteX17" fmla="*/ 0 w 6969125"/>
              <a:gd name="connsiteY17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816475 w 6969125"/>
              <a:gd name="connsiteY6" fmla="*/ 272230 h 2656655"/>
              <a:gd name="connsiteX7" fmla="*/ 6969125 w 6969125"/>
              <a:gd name="connsiteY7" fmla="*/ 1291405 h 2656655"/>
              <a:gd name="connsiteX8" fmla="*/ 6969125 w 6969125"/>
              <a:gd name="connsiteY8" fmla="*/ 738955 h 2656655"/>
              <a:gd name="connsiteX9" fmla="*/ 5264150 w 6969125"/>
              <a:gd name="connsiteY9" fmla="*/ 53155 h 2656655"/>
              <a:gd name="connsiteX10" fmla="*/ 4373563 w 6969125"/>
              <a:gd name="connsiteY10" fmla="*/ 65061 h 2656655"/>
              <a:gd name="connsiteX11" fmla="*/ 4264025 w 6969125"/>
              <a:gd name="connsiteY11" fmla="*/ 91254 h 2656655"/>
              <a:gd name="connsiteX12" fmla="*/ 4099718 w 6969125"/>
              <a:gd name="connsiteY12" fmla="*/ 138880 h 2656655"/>
              <a:gd name="connsiteX13" fmla="*/ 3830638 w 6969125"/>
              <a:gd name="connsiteY13" fmla="*/ 234130 h 2656655"/>
              <a:gd name="connsiteX14" fmla="*/ 3249613 w 6969125"/>
              <a:gd name="connsiteY14" fmla="*/ 472255 h 2656655"/>
              <a:gd name="connsiteX15" fmla="*/ 2168525 w 6969125"/>
              <a:gd name="connsiteY15" fmla="*/ 1021530 h 2656655"/>
              <a:gd name="connsiteX16" fmla="*/ 1120775 w 6969125"/>
              <a:gd name="connsiteY16" fmla="*/ 1724792 h 2656655"/>
              <a:gd name="connsiteX17" fmla="*/ 273051 w 6969125"/>
              <a:gd name="connsiteY17" fmla="*/ 2388367 h 2656655"/>
              <a:gd name="connsiteX18" fmla="*/ 0 w 6969125"/>
              <a:gd name="connsiteY18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9175 w 6969125"/>
              <a:gd name="connsiteY4" fmla="*/ 7865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6969125 w 6969125"/>
              <a:gd name="connsiteY9" fmla="*/ 1291405 h 2656655"/>
              <a:gd name="connsiteX10" fmla="*/ 6969125 w 6969125"/>
              <a:gd name="connsiteY10" fmla="*/ 738955 h 2656655"/>
              <a:gd name="connsiteX11" fmla="*/ 5264150 w 6969125"/>
              <a:gd name="connsiteY11" fmla="*/ 53155 h 2656655"/>
              <a:gd name="connsiteX12" fmla="*/ 4373563 w 6969125"/>
              <a:gd name="connsiteY12" fmla="*/ 65061 h 2656655"/>
              <a:gd name="connsiteX13" fmla="*/ 4264025 w 6969125"/>
              <a:gd name="connsiteY13" fmla="*/ 91254 h 2656655"/>
              <a:gd name="connsiteX14" fmla="*/ 4099718 w 6969125"/>
              <a:gd name="connsiteY14" fmla="*/ 138880 h 2656655"/>
              <a:gd name="connsiteX15" fmla="*/ 3830638 w 6969125"/>
              <a:gd name="connsiteY15" fmla="*/ 234130 h 2656655"/>
              <a:gd name="connsiteX16" fmla="*/ 3249613 w 6969125"/>
              <a:gd name="connsiteY16" fmla="*/ 472255 h 2656655"/>
              <a:gd name="connsiteX17" fmla="*/ 2168525 w 6969125"/>
              <a:gd name="connsiteY17" fmla="*/ 1021530 h 2656655"/>
              <a:gd name="connsiteX18" fmla="*/ 1120775 w 6969125"/>
              <a:gd name="connsiteY18" fmla="*/ 1724792 h 2656655"/>
              <a:gd name="connsiteX19" fmla="*/ 273051 w 6969125"/>
              <a:gd name="connsiteY19" fmla="*/ 2388367 h 2656655"/>
              <a:gd name="connsiteX20" fmla="*/ 0 w 6969125"/>
              <a:gd name="connsiteY20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6969125 w 6969125"/>
              <a:gd name="connsiteY9" fmla="*/ 1291405 h 2656655"/>
              <a:gd name="connsiteX10" fmla="*/ 6969125 w 6969125"/>
              <a:gd name="connsiteY10" fmla="*/ 738955 h 2656655"/>
              <a:gd name="connsiteX11" fmla="*/ 5264150 w 6969125"/>
              <a:gd name="connsiteY11" fmla="*/ 53155 h 2656655"/>
              <a:gd name="connsiteX12" fmla="*/ 4373563 w 6969125"/>
              <a:gd name="connsiteY12" fmla="*/ 65061 h 2656655"/>
              <a:gd name="connsiteX13" fmla="*/ 4264025 w 6969125"/>
              <a:gd name="connsiteY13" fmla="*/ 91254 h 2656655"/>
              <a:gd name="connsiteX14" fmla="*/ 4099718 w 6969125"/>
              <a:gd name="connsiteY14" fmla="*/ 138880 h 2656655"/>
              <a:gd name="connsiteX15" fmla="*/ 3830638 w 6969125"/>
              <a:gd name="connsiteY15" fmla="*/ 234130 h 2656655"/>
              <a:gd name="connsiteX16" fmla="*/ 3249613 w 6969125"/>
              <a:gd name="connsiteY16" fmla="*/ 472255 h 2656655"/>
              <a:gd name="connsiteX17" fmla="*/ 2168525 w 6969125"/>
              <a:gd name="connsiteY17" fmla="*/ 1021530 h 2656655"/>
              <a:gd name="connsiteX18" fmla="*/ 1120775 w 6969125"/>
              <a:gd name="connsiteY18" fmla="*/ 1724792 h 2656655"/>
              <a:gd name="connsiteX19" fmla="*/ 273051 w 6969125"/>
              <a:gd name="connsiteY19" fmla="*/ 2388367 h 2656655"/>
              <a:gd name="connsiteX20" fmla="*/ 0 w 6969125"/>
              <a:gd name="connsiteY20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956300 w 6969125"/>
              <a:gd name="connsiteY9" fmla="*/ 716729 h 2656655"/>
              <a:gd name="connsiteX10" fmla="*/ 6969125 w 6969125"/>
              <a:gd name="connsiteY10" fmla="*/ 1291405 h 2656655"/>
              <a:gd name="connsiteX11" fmla="*/ 6969125 w 6969125"/>
              <a:gd name="connsiteY11" fmla="*/ 738955 h 2656655"/>
              <a:gd name="connsiteX12" fmla="*/ 5264150 w 6969125"/>
              <a:gd name="connsiteY12" fmla="*/ 53155 h 2656655"/>
              <a:gd name="connsiteX13" fmla="*/ 4373563 w 6969125"/>
              <a:gd name="connsiteY13" fmla="*/ 65061 h 2656655"/>
              <a:gd name="connsiteX14" fmla="*/ 4264025 w 6969125"/>
              <a:gd name="connsiteY14" fmla="*/ 91254 h 2656655"/>
              <a:gd name="connsiteX15" fmla="*/ 4099718 w 6969125"/>
              <a:gd name="connsiteY15" fmla="*/ 138880 h 2656655"/>
              <a:gd name="connsiteX16" fmla="*/ 3830638 w 6969125"/>
              <a:gd name="connsiteY16" fmla="*/ 234130 h 2656655"/>
              <a:gd name="connsiteX17" fmla="*/ 3249613 w 6969125"/>
              <a:gd name="connsiteY17" fmla="*/ 472255 h 2656655"/>
              <a:gd name="connsiteX18" fmla="*/ 2168525 w 6969125"/>
              <a:gd name="connsiteY18" fmla="*/ 1021530 h 2656655"/>
              <a:gd name="connsiteX19" fmla="*/ 1120775 w 6969125"/>
              <a:gd name="connsiteY19" fmla="*/ 1724792 h 2656655"/>
              <a:gd name="connsiteX20" fmla="*/ 273051 w 6969125"/>
              <a:gd name="connsiteY20" fmla="*/ 2388367 h 2656655"/>
              <a:gd name="connsiteX21" fmla="*/ 0 w 6969125"/>
              <a:gd name="connsiteY21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956300 w 6969125"/>
              <a:gd name="connsiteY9" fmla="*/ 716729 h 2656655"/>
              <a:gd name="connsiteX10" fmla="*/ 6969125 w 6969125"/>
              <a:gd name="connsiteY10" fmla="*/ 1291405 h 2656655"/>
              <a:gd name="connsiteX11" fmla="*/ 6969125 w 6969125"/>
              <a:gd name="connsiteY11" fmla="*/ 738955 h 2656655"/>
              <a:gd name="connsiteX12" fmla="*/ 5264150 w 6969125"/>
              <a:gd name="connsiteY12" fmla="*/ 53155 h 2656655"/>
              <a:gd name="connsiteX13" fmla="*/ 4373563 w 6969125"/>
              <a:gd name="connsiteY13" fmla="*/ 65061 h 2656655"/>
              <a:gd name="connsiteX14" fmla="*/ 4264025 w 6969125"/>
              <a:gd name="connsiteY14" fmla="*/ 91254 h 2656655"/>
              <a:gd name="connsiteX15" fmla="*/ 4099718 w 6969125"/>
              <a:gd name="connsiteY15" fmla="*/ 138880 h 2656655"/>
              <a:gd name="connsiteX16" fmla="*/ 3830638 w 6969125"/>
              <a:gd name="connsiteY16" fmla="*/ 234130 h 2656655"/>
              <a:gd name="connsiteX17" fmla="*/ 3249613 w 6969125"/>
              <a:gd name="connsiteY17" fmla="*/ 472255 h 2656655"/>
              <a:gd name="connsiteX18" fmla="*/ 2168525 w 6969125"/>
              <a:gd name="connsiteY18" fmla="*/ 1021530 h 2656655"/>
              <a:gd name="connsiteX19" fmla="*/ 1120775 w 6969125"/>
              <a:gd name="connsiteY19" fmla="*/ 1724792 h 2656655"/>
              <a:gd name="connsiteX20" fmla="*/ 273051 w 6969125"/>
              <a:gd name="connsiteY20" fmla="*/ 2388367 h 2656655"/>
              <a:gd name="connsiteX21" fmla="*/ 0 w 6969125"/>
              <a:gd name="connsiteY21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956300 w 6969125"/>
              <a:gd name="connsiteY9" fmla="*/ 716729 h 2656655"/>
              <a:gd name="connsiteX10" fmla="*/ 6969125 w 6969125"/>
              <a:gd name="connsiteY10" fmla="*/ 1291405 h 2656655"/>
              <a:gd name="connsiteX11" fmla="*/ 6969125 w 6969125"/>
              <a:gd name="connsiteY11" fmla="*/ 738955 h 2656655"/>
              <a:gd name="connsiteX12" fmla="*/ 5264150 w 6969125"/>
              <a:gd name="connsiteY12" fmla="*/ 53155 h 2656655"/>
              <a:gd name="connsiteX13" fmla="*/ 4373563 w 6969125"/>
              <a:gd name="connsiteY13" fmla="*/ 65061 h 2656655"/>
              <a:gd name="connsiteX14" fmla="*/ 4264025 w 6969125"/>
              <a:gd name="connsiteY14" fmla="*/ 91254 h 2656655"/>
              <a:gd name="connsiteX15" fmla="*/ 4099718 w 6969125"/>
              <a:gd name="connsiteY15" fmla="*/ 138880 h 2656655"/>
              <a:gd name="connsiteX16" fmla="*/ 3830638 w 6969125"/>
              <a:gd name="connsiteY16" fmla="*/ 234130 h 2656655"/>
              <a:gd name="connsiteX17" fmla="*/ 3249613 w 6969125"/>
              <a:gd name="connsiteY17" fmla="*/ 472255 h 2656655"/>
              <a:gd name="connsiteX18" fmla="*/ 2168525 w 6969125"/>
              <a:gd name="connsiteY18" fmla="*/ 1021530 h 2656655"/>
              <a:gd name="connsiteX19" fmla="*/ 1120775 w 6969125"/>
              <a:gd name="connsiteY19" fmla="*/ 1724792 h 2656655"/>
              <a:gd name="connsiteX20" fmla="*/ 273051 w 6969125"/>
              <a:gd name="connsiteY20" fmla="*/ 2388367 h 2656655"/>
              <a:gd name="connsiteX21" fmla="*/ 0 w 6969125"/>
              <a:gd name="connsiteY21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11775 w 6969125"/>
              <a:gd name="connsiteY9" fmla="*/ 448442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88063 w 6969125"/>
              <a:gd name="connsiteY14" fmla="*/ 343667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88063 w 6969125"/>
              <a:gd name="connsiteY14" fmla="*/ 343667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88063 w 6969125"/>
              <a:gd name="connsiteY14" fmla="*/ 343667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8765 h 2658765"/>
              <a:gd name="connsiteX1" fmla="*/ 987425 w 6969125"/>
              <a:gd name="connsiteY1" fmla="*/ 2655590 h 2658765"/>
              <a:gd name="connsiteX2" fmla="*/ 1320800 w 6969125"/>
              <a:gd name="connsiteY2" fmla="*/ 2376190 h 2658765"/>
              <a:gd name="connsiteX3" fmla="*/ 1930400 w 6969125"/>
              <a:gd name="connsiteY3" fmla="*/ 1865014 h 2658765"/>
              <a:gd name="connsiteX4" fmla="*/ 2565400 w 6969125"/>
              <a:gd name="connsiteY4" fmla="*/ 1404640 h 2658765"/>
              <a:gd name="connsiteX5" fmla="*/ 3552825 w 6969125"/>
              <a:gd name="connsiteY5" fmla="*/ 785514 h 2658765"/>
              <a:gd name="connsiteX6" fmla="*/ 4381500 w 6969125"/>
              <a:gd name="connsiteY6" fmla="*/ 401339 h 2658765"/>
              <a:gd name="connsiteX7" fmla="*/ 4645025 w 6969125"/>
              <a:gd name="connsiteY7" fmla="*/ 312439 h 2658765"/>
              <a:gd name="connsiteX8" fmla="*/ 4816475 w 6969125"/>
              <a:gd name="connsiteY8" fmla="*/ 274340 h 2658765"/>
              <a:gd name="connsiteX9" fmla="*/ 5345113 w 6969125"/>
              <a:gd name="connsiteY9" fmla="*/ 445790 h 2658765"/>
              <a:gd name="connsiteX10" fmla="*/ 5956300 w 6969125"/>
              <a:gd name="connsiteY10" fmla="*/ 718839 h 2658765"/>
              <a:gd name="connsiteX11" fmla="*/ 6545263 w 6969125"/>
              <a:gd name="connsiteY11" fmla="*/ 1036339 h 2658765"/>
              <a:gd name="connsiteX12" fmla="*/ 6969125 w 6969125"/>
              <a:gd name="connsiteY12" fmla="*/ 1293515 h 2658765"/>
              <a:gd name="connsiteX13" fmla="*/ 6969125 w 6969125"/>
              <a:gd name="connsiteY13" fmla="*/ 741065 h 2658765"/>
              <a:gd name="connsiteX14" fmla="*/ 6607175 w 6969125"/>
              <a:gd name="connsiteY14" fmla="*/ 560089 h 2658765"/>
              <a:gd name="connsiteX15" fmla="*/ 6094413 w 6969125"/>
              <a:gd name="connsiteY15" fmla="*/ 329902 h 2658765"/>
              <a:gd name="connsiteX16" fmla="*/ 5673725 w 6969125"/>
              <a:gd name="connsiteY16" fmla="*/ 179089 h 2658765"/>
              <a:gd name="connsiteX17" fmla="*/ 5264150 w 6969125"/>
              <a:gd name="connsiteY17" fmla="*/ 55265 h 2658765"/>
              <a:gd name="connsiteX18" fmla="*/ 4373563 w 6969125"/>
              <a:gd name="connsiteY18" fmla="*/ 67171 h 2658765"/>
              <a:gd name="connsiteX19" fmla="*/ 4264025 w 6969125"/>
              <a:gd name="connsiteY19" fmla="*/ 93364 h 2658765"/>
              <a:gd name="connsiteX20" fmla="*/ 4099718 w 6969125"/>
              <a:gd name="connsiteY20" fmla="*/ 140990 h 2658765"/>
              <a:gd name="connsiteX21" fmla="*/ 3830638 w 6969125"/>
              <a:gd name="connsiteY21" fmla="*/ 236240 h 2658765"/>
              <a:gd name="connsiteX22" fmla="*/ 3249613 w 6969125"/>
              <a:gd name="connsiteY22" fmla="*/ 474365 h 2658765"/>
              <a:gd name="connsiteX23" fmla="*/ 2168525 w 6969125"/>
              <a:gd name="connsiteY23" fmla="*/ 1023640 h 2658765"/>
              <a:gd name="connsiteX24" fmla="*/ 1120775 w 6969125"/>
              <a:gd name="connsiteY24" fmla="*/ 1726902 h 2658765"/>
              <a:gd name="connsiteX25" fmla="*/ 273051 w 6969125"/>
              <a:gd name="connsiteY25" fmla="*/ 2390477 h 2658765"/>
              <a:gd name="connsiteX26" fmla="*/ 0 w 6969125"/>
              <a:gd name="connsiteY26" fmla="*/ 2658765 h 2658765"/>
              <a:gd name="connsiteX0" fmla="*/ 0 w 6969125"/>
              <a:gd name="connsiteY0" fmla="*/ 2652436 h 2652436"/>
              <a:gd name="connsiteX1" fmla="*/ 987425 w 6969125"/>
              <a:gd name="connsiteY1" fmla="*/ 2649261 h 2652436"/>
              <a:gd name="connsiteX2" fmla="*/ 1320800 w 6969125"/>
              <a:gd name="connsiteY2" fmla="*/ 2369861 h 2652436"/>
              <a:gd name="connsiteX3" fmla="*/ 1930400 w 6969125"/>
              <a:gd name="connsiteY3" fmla="*/ 1858685 h 2652436"/>
              <a:gd name="connsiteX4" fmla="*/ 2565400 w 6969125"/>
              <a:gd name="connsiteY4" fmla="*/ 1398311 h 2652436"/>
              <a:gd name="connsiteX5" fmla="*/ 3552825 w 6969125"/>
              <a:gd name="connsiteY5" fmla="*/ 779185 h 2652436"/>
              <a:gd name="connsiteX6" fmla="*/ 4381500 w 6969125"/>
              <a:gd name="connsiteY6" fmla="*/ 395010 h 2652436"/>
              <a:gd name="connsiteX7" fmla="*/ 4645025 w 6969125"/>
              <a:gd name="connsiteY7" fmla="*/ 306110 h 2652436"/>
              <a:gd name="connsiteX8" fmla="*/ 4816475 w 6969125"/>
              <a:gd name="connsiteY8" fmla="*/ 268011 h 2652436"/>
              <a:gd name="connsiteX9" fmla="*/ 5345113 w 6969125"/>
              <a:gd name="connsiteY9" fmla="*/ 439461 h 2652436"/>
              <a:gd name="connsiteX10" fmla="*/ 5956300 w 6969125"/>
              <a:gd name="connsiteY10" fmla="*/ 712510 h 2652436"/>
              <a:gd name="connsiteX11" fmla="*/ 6545263 w 6969125"/>
              <a:gd name="connsiteY11" fmla="*/ 1030010 h 2652436"/>
              <a:gd name="connsiteX12" fmla="*/ 6969125 w 6969125"/>
              <a:gd name="connsiteY12" fmla="*/ 1287186 h 2652436"/>
              <a:gd name="connsiteX13" fmla="*/ 6969125 w 6969125"/>
              <a:gd name="connsiteY13" fmla="*/ 734736 h 2652436"/>
              <a:gd name="connsiteX14" fmla="*/ 6607175 w 6969125"/>
              <a:gd name="connsiteY14" fmla="*/ 553760 h 2652436"/>
              <a:gd name="connsiteX15" fmla="*/ 6094413 w 6969125"/>
              <a:gd name="connsiteY15" fmla="*/ 323573 h 2652436"/>
              <a:gd name="connsiteX16" fmla="*/ 5673725 w 6969125"/>
              <a:gd name="connsiteY16" fmla="*/ 172760 h 2652436"/>
              <a:gd name="connsiteX17" fmla="*/ 5264150 w 6969125"/>
              <a:gd name="connsiteY17" fmla="*/ 48936 h 2652436"/>
              <a:gd name="connsiteX18" fmla="*/ 4373563 w 6969125"/>
              <a:gd name="connsiteY18" fmla="*/ 60842 h 2652436"/>
              <a:gd name="connsiteX19" fmla="*/ 4264025 w 6969125"/>
              <a:gd name="connsiteY19" fmla="*/ 87035 h 2652436"/>
              <a:gd name="connsiteX20" fmla="*/ 4099718 w 6969125"/>
              <a:gd name="connsiteY20" fmla="*/ 134661 h 2652436"/>
              <a:gd name="connsiteX21" fmla="*/ 3830638 w 6969125"/>
              <a:gd name="connsiteY21" fmla="*/ 229911 h 2652436"/>
              <a:gd name="connsiteX22" fmla="*/ 3249613 w 6969125"/>
              <a:gd name="connsiteY22" fmla="*/ 468036 h 2652436"/>
              <a:gd name="connsiteX23" fmla="*/ 2168525 w 6969125"/>
              <a:gd name="connsiteY23" fmla="*/ 1017311 h 2652436"/>
              <a:gd name="connsiteX24" fmla="*/ 1120775 w 6969125"/>
              <a:gd name="connsiteY24" fmla="*/ 1720573 h 2652436"/>
              <a:gd name="connsiteX25" fmla="*/ 273051 w 6969125"/>
              <a:gd name="connsiteY25" fmla="*/ 2384148 h 2652436"/>
              <a:gd name="connsiteX26" fmla="*/ 0 w 6969125"/>
              <a:gd name="connsiteY26" fmla="*/ 2652436 h 2652436"/>
              <a:gd name="connsiteX0" fmla="*/ 0 w 6969125"/>
              <a:gd name="connsiteY0" fmla="*/ 2648220 h 2648220"/>
              <a:gd name="connsiteX1" fmla="*/ 987425 w 6969125"/>
              <a:gd name="connsiteY1" fmla="*/ 2645045 h 2648220"/>
              <a:gd name="connsiteX2" fmla="*/ 1320800 w 6969125"/>
              <a:gd name="connsiteY2" fmla="*/ 2365645 h 2648220"/>
              <a:gd name="connsiteX3" fmla="*/ 1930400 w 6969125"/>
              <a:gd name="connsiteY3" fmla="*/ 1854469 h 2648220"/>
              <a:gd name="connsiteX4" fmla="*/ 2565400 w 6969125"/>
              <a:gd name="connsiteY4" fmla="*/ 1394095 h 2648220"/>
              <a:gd name="connsiteX5" fmla="*/ 3552825 w 6969125"/>
              <a:gd name="connsiteY5" fmla="*/ 774969 h 2648220"/>
              <a:gd name="connsiteX6" fmla="*/ 4381500 w 6969125"/>
              <a:gd name="connsiteY6" fmla="*/ 390794 h 2648220"/>
              <a:gd name="connsiteX7" fmla="*/ 4645025 w 6969125"/>
              <a:gd name="connsiteY7" fmla="*/ 301894 h 2648220"/>
              <a:gd name="connsiteX8" fmla="*/ 4816475 w 6969125"/>
              <a:gd name="connsiteY8" fmla="*/ 263795 h 2648220"/>
              <a:gd name="connsiteX9" fmla="*/ 5345113 w 6969125"/>
              <a:gd name="connsiteY9" fmla="*/ 435245 h 2648220"/>
              <a:gd name="connsiteX10" fmla="*/ 5956300 w 6969125"/>
              <a:gd name="connsiteY10" fmla="*/ 708294 h 2648220"/>
              <a:gd name="connsiteX11" fmla="*/ 6545263 w 6969125"/>
              <a:gd name="connsiteY11" fmla="*/ 1025794 h 2648220"/>
              <a:gd name="connsiteX12" fmla="*/ 6969125 w 6969125"/>
              <a:gd name="connsiteY12" fmla="*/ 1282970 h 2648220"/>
              <a:gd name="connsiteX13" fmla="*/ 6969125 w 6969125"/>
              <a:gd name="connsiteY13" fmla="*/ 730520 h 2648220"/>
              <a:gd name="connsiteX14" fmla="*/ 6607175 w 6969125"/>
              <a:gd name="connsiteY14" fmla="*/ 549544 h 2648220"/>
              <a:gd name="connsiteX15" fmla="*/ 6094413 w 6969125"/>
              <a:gd name="connsiteY15" fmla="*/ 319357 h 2648220"/>
              <a:gd name="connsiteX16" fmla="*/ 5673725 w 6969125"/>
              <a:gd name="connsiteY16" fmla="*/ 168544 h 2648220"/>
              <a:gd name="connsiteX17" fmla="*/ 5264150 w 6969125"/>
              <a:gd name="connsiteY17" fmla="*/ 44720 h 2648220"/>
              <a:gd name="connsiteX18" fmla="*/ 4373563 w 6969125"/>
              <a:gd name="connsiteY18" fmla="*/ 56626 h 2648220"/>
              <a:gd name="connsiteX19" fmla="*/ 4264025 w 6969125"/>
              <a:gd name="connsiteY19" fmla="*/ 82819 h 2648220"/>
              <a:gd name="connsiteX20" fmla="*/ 4099718 w 6969125"/>
              <a:gd name="connsiteY20" fmla="*/ 130445 h 2648220"/>
              <a:gd name="connsiteX21" fmla="*/ 3830638 w 6969125"/>
              <a:gd name="connsiteY21" fmla="*/ 225695 h 2648220"/>
              <a:gd name="connsiteX22" fmla="*/ 3249613 w 6969125"/>
              <a:gd name="connsiteY22" fmla="*/ 463820 h 2648220"/>
              <a:gd name="connsiteX23" fmla="*/ 2168525 w 6969125"/>
              <a:gd name="connsiteY23" fmla="*/ 1013095 h 2648220"/>
              <a:gd name="connsiteX24" fmla="*/ 1120775 w 6969125"/>
              <a:gd name="connsiteY24" fmla="*/ 1716357 h 2648220"/>
              <a:gd name="connsiteX25" fmla="*/ 273051 w 6969125"/>
              <a:gd name="connsiteY25" fmla="*/ 2379932 h 2648220"/>
              <a:gd name="connsiteX26" fmla="*/ 0 w 6969125"/>
              <a:gd name="connsiteY26" fmla="*/ 2648220 h 2648220"/>
              <a:gd name="connsiteX0" fmla="*/ 0 w 6969125"/>
              <a:gd name="connsiteY0" fmla="*/ 2639798 h 2639798"/>
              <a:gd name="connsiteX1" fmla="*/ 987425 w 6969125"/>
              <a:gd name="connsiteY1" fmla="*/ 2636623 h 2639798"/>
              <a:gd name="connsiteX2" fmla="*/ 1320800 w 6969125"/>
              <a:gd name="connsiteY2" fmla="*/ 2357223 h 2639798"/>
              <a:gd name="connsiteX3" fmla="*/ 1930400 w 6969125"/>
              <a:gd name="connsiteY3" fmla="*/ 1846047 h 2639798"/>
              <a:gd name="connsiteX4" fmla="*/ 2565400 w 6969125"/>
              <a:gd name="connsiteY4" fmla="*/ 1385673 h 2639798"/>
              <a:gd name="connsiteX5" fmla="*/ 3552825 w 6969125"/>
              <a:gd name="connsiteY5" fmla="*/ 766547 h 2639798"/>
              <a:gd name="connsiteX6" fmla="*/ 4381500 w 6969125"/>
              <a:gd name="connsiteY6" fmla="*/ 382372 h 2639798"/>
              <a:gd name="connsiteX7" fmla="*/ 4645025 w 6969125"/>
              <a:gd name="connsiteY7" fmla="*/ 293472 h 2639798"/>
              <a:gd name="connsiteX8" fmla="*/ 4816475 w 6969125"/>
              <a:gd name="connsiteY8" fmla="*/ 255373 h 2639798"/>
              <a:gd name="connsiteX9" fmla="*/ 5345113 w 6969125"/>
              <a:gd name="connsiteY9" fmla="*/ 426823 h 2639798"/>
              <a:gd name="connsiteX10" fmla="*/ 5956300 w 6969125"/>
              <a:gd name="connsiteY10" fmla="*/ 699872 h 2639798"/>
              <a:gd name="connsiteX11" fmla="*/ 6545263 w 6969125"/>
              <a:gd name="connsiteY11" fmla="*/ 1017372 h 2639798"/>
              <a:gd name="connsiteX12" fmla="*/ 6969125 w 6969125"/>
              <a:gd name="connsiteY12" fmla="*/ 1274548 h 2639798"/>
              <a:gd name="connsiteX13" fmla="*/ 6969125 w 6969125"/>
              <a:gd name="connsiteY13" fmla="*/ 722098 h 2639798"/>
              <a:gd name="connsiteX14" fmla="*/ 6607175 w 6969125"/>
              <a:gd name="connsiteY14" fmla="*/ 541122 h 2639798"/>
              <a:gd name="connsiteX15" fmla="*/ 6094413 w 6969125"/>
              <a:gd name="connsiteY15" fmla="*/ 310935 h 2639798"/>
              <a:gd name="connsiteX16" fmla="*/ 5673725 w 6969125"/>
              <a:gd name="connsiteY16" fmla="*/ 160122 h 2639798"/>
              <a:gd name="connsiteX17" fmla="*/ 5264150 w 6969125"/>
              <a:gd name="connsiteY17" fmla="*/ 36298 h 2639798"/>
              <a:gd name="connsiteX18" fmla="*/ 4373563 w 6969125"/>
              <a:gd name="connsiteY18" fmla="*/ 48204 h 2639798"/>
              <a:gd name="connsiteX19" fmla="*/ 4264025 w 6969125"/>
              <a:gd name="connsiteY19" fmla="*/ 74397 h 2639798"/>
              <a:gd name="connsiteX20" fmla="*/ 4099718 w 6969125"/>
              <a:gd name="connsiteY20" fmla="*/ 122023 h 2639798"/>
              <a:gd name="connsiteX21" fmla="*/ 3830638 w 6969125"/>
              <a:gd name="connsiteY21" fmla="*/ 217273 h 2639798"/>
              <a:gd name="connsiteX22" fmla="*/ 3249613 w 6969125"/>
              <a:gd name="connsiteY22" fmla="*/ 455398 h 2639798"/>
              <a:gd name="connsiteX23" fmla="*/ 2168525 w 6969125"/>
              <a:gd name="connsiteY23" fmla="*/ 1004673 h 2639798"/>
              <a:gd name="connsiteX24" fmla="*/ 1120775 w 6969125"/>
              <a:gd name="connsiteY24" fmla="*/ 1707935 h 2639798"/>
              <a:gd name="connsiteX25" fmla="*/ 273051 w 6969125"/>
              <a:gd name="connsiteY25" fmla="*/ 2371510 h 2639798"/>
              <a:gd name="connsiteX26" fmla="*/ 0 w 6969125"/>
              <a:gd name="connsiteY26" fmla="*/ 2639798 h 2639798"/>
              <a:gd name="connsiteX0" fmla="*/ 0 w 6969125"/>
              <a:gd name="connsiteY0" fmla="*/ 2639798 h 2639798"/>
              <a:gd name="connsiteX1" fmla="*/ 987425 w 6969125"/>
              <a:gd name="connsiteY1" fmla="*/ 2636623 h 2639798"/>
              <a:gd name="connsiteX2" fmla="*/ 1320800 w 6969125"/>
              <a:gd name="connsiteY2" fmla="*/ 2357223 h 2639798"/>
              <a:gd name="connsiteX3" fmla="*/ 1930400 w 6969125"/>
              <a:gd name="connsiteY3" fmla="*/ 1846047 h 2639798"/>
              <a:gd name="connsiteX4" fmla="*/ 2565400 w 6969125"/>
              <a:gd name="connsiteY4" fmla="*/ 1385673 h 2639798"/>
              <a:gd name="connsiteX5" fmla="*/ 3552825 w 6969125"/>
              <a:gd name="connsiteY5" fmla="*/ 766547 h 2639798"/>
              <a:gd name="connsiteX6" fmla="*/ 4381500 w 6969125"/>
              <a:gd name="connsiteY6" fmla="*/ 382372 h 2639798"/>
              <a:gd name="connsiteX7" fmla="*/ 4645025 w 6969125"/>
              <a:gd name="connsiteY7" fmla="*/ 293472 h 2639798"/>
              <a:gd name="connsiteX8" fmla="*/ 4816475 w 6969125"/>
              <a:gd name="connsiteY8" fmla="*/ 255373 h 2639798"/>
              <a:gd name="connsiteX9" fmla="*/ 5345113 w 6969125"/>
              <a:gd name="connsiteY9" fmla="*/ 426823 h 2639798"/>
              <a:gd name="connsiteX10" fmla="*/ 5956300 w 6969125"/>
              <a:gd name="connsiteY10" fmla="*/ 699872 h 2639798"/>
              <a:gd name="connsiteX11" fmla="*/ 6545263 w 6969125"/>
              <a:gd name="connsiteY11" fmla="*/ 1017372 h 2639798"/>
              <a:gd name="connsiteX12" fmla="*/ 6969125 w 6969125"/>
              <a:gd name="connsiteY12" fmla="*/ 1274548 h 2639798"/>
              <a:gd name="connsiteX13" fmla="*/ 6969125 w 6969125"/>
              <a:gd name="connsiteY13" fmla="*/ 722098 h 2639798"/>
              <a:gd name="connsiteX14" fmla="*/ 6607175 w 6969125"/>
              <a:gd name="connsiteY14" fmla="*/ 541122 h 2639798"/>
              <a:gd name="connsiteX15" fmla="*/ 6094413 w 6969125"/>
              <a:gd name="connsiteY15" fmla="*/ 310935 h 2639798"/>
              <a:gd name="connsiteX16" fmla="*/ 5673725 w 6969125"/>
              <a:gd name="connsiteY16" fmla="*/ 160122 h 2639798"/>
              <a:gd name="connsiteX17" fmla="*/ 5264150 w 6969125"/>
              <a:gd name="connsiteY17" fmla="*/ 36298 h 2639798"/>
              <a:gd name="connsiteX18" fmla="*/ 4373563 w 6969125"/>
              <a:gd name="connsiteY18" fmla="*/ 48204 h 2639798"/>
              <a:gd name="connsiteX19" fmla="*/ 4264025 w 6969125"/>
              <a:gd name="connsiteY19" fmla="*/ 74397 h 2639798"/>
              <a:gd name="connsiteX20" fmla="*/ 4099718 w 6969125"/>
              <a:gd name="connsiteY20" fmla="*/ 122023 h 2639798"/>
              <a:gd name="connsiteX21" fmla="*/ 3830638 w 6969125"/>
              <a:gd name="connsiteY21" fmla="*/ 217273 h 2639798"/>
              <a:gd name="connsiteX22" fmla="*/ 3249613 w 6969125"/>
              <a:gd name="connsiteY22" fmla="*/ 455398 h 2639798"/>
              <a:gd name="connsiteX23" fmla="*/ 2168525 w 6969125"/>
              <a:gd name="connsiteY23" fmla="*/ 1004673 h 2639798"/>
              <a:gd name="connsiteX24" fmla="*/ 1120775 w 6969125"/>
              <a:gd name="connsiteY24" fmla="*/ 1707935 h 2639798"/>
              <a:gd name="connsiteX25" fmla="*/ 273051 w 6969125"/>
              <a:gd name="connsiteY25" fmla="*/ 2371510 h 2639798"/>
              <a:gd name="connsiteX26" fmla="*/ 0 w 6969125"/>
              <a:gd name="connsiteY26" fmla="*/ 2639798 h 2639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969125" h="2639798">
                <a:moveTo>
                  <a:pt x="0" y="2639798"/>
                </a:moveTo>
                <a:lnTo>
                  <a:pt x="987425" y="2636623"/>
                </a:lnTo>
                <a:lnTo>
                  <a:pt x="1320800" y="2357223"/>
                </a:lnTo>
                <a:cubicBezTo>
                  <a:pt x="1477963" y="2225460"/>
                  <a:pt x="1722967" y="2007972"/>
                  <a:pt x="1930400" y="1846047"/>
                </a:cubicBezTo>
                <a:cubicBezTo>
                  <a:pt x="2137833" y="1684122"/>
                  <a:pt x="2294996" y="1565590"/>
                  <a:pt x="2565400" y="1385673"/>
                </a:cubicBezTo>
                <a:cubicBezTo>
                  <a:pt x="2835804" y="1205756"/>
                  <a:pt x="3250142" y="933764"/>
                  <a:pt x="3552825" y="766547"/>
                </a:cubicBezTo>
                <a:cubicBezTo>
                  <a:pt x="3855508" y="599330"/>
                  <a:pt x="4192323" y="456456"/>
                  <a:pt x="4381500" y="382372"/>
                </a:cubicBezTo>
                <a:cubicBezTo>
                  <a:pt x="4570677" y="308288"/>
                  <a:pt x="4555860" y="320194"/>
                  <a:pt x="4645025" y="293472"/>
                </a:cubicBezTo>
                <a:cubicBezTo>
                  <a:pt x="4734190" y="266750"/>
                  <a:pt x="4798219" y="255373"/>
                  <a:pt x="4816475" y="255373"/>
                </a:cubicBezTo>
                <a:cubicBezTo>
                  <a:pt x="4834731" y="255373"/>
                  <a:pt x="5155142" y="352740"/>
                  <a:pt x="5345113" y="426823"/>
                </a:cubicBezTo>
                <a:cubicBezTo>
                  <a:pt x="5535084" y="500906"/>
                  <a:pt x="5756275" y="601447"/>
                  <a:pt x="5956300" y="699872"/>
                </a:cubicBezTo>
                <a:cubicBezTo>
                  <a:pt x="6156325" y="798297"/>
                  <a:pt x="6376459" y="921593"/>
                  <a:pt x="6545263" y="1017372"/>
                </a:cubicBezTo>
                <a:cubicBezTo>
                  <a:pt x="6714067" y="1113151"/>
                  <a:pt x="6882606" y="1238036"/>
                  <a:pt x="6969125" y="1274548"/>
                </a:cubicBezTo>
                <a:lnTo>
                  <a:pt x="6969125" y="722098"/>
                </a:lnTo>
                <a:cubicBezTo>
                  <a:pt x="6854825" y="650660"/>
                  <a:pt x="6752960" y="609649"/>
                  <a:pt x="6607175" y="541122"/>
                </a:cubicBezTo>
                <a:cubicBezTo>
                  <a:pt x="6461390" y="472595"/>
                  <a:pt x="6249988" y="374435"/>
                  <a:pt x="6094413" y="310935"/>
                </a:cubicBezTo>
                <a:cubicBezTo>
                  <a:pt x="5938838" y="247435"/>
                  <a:pt x="5959475" y="255372"/>
                  <a:pt x="5673725" y="160122"/>
                </a:cubicBezTo>
                <a:cubicBezTo>
                  <a:pt x="5387975" y="64872"/>
                  <a:pt x="5426868" y="77573"/>
                  <a:pt x="5264150" y="36298"/>
                </a:cubicBezTo>
                <a:cubicBezTo>
                  <a:pt x="4746626" y="-36728"/>
                  <a:pt x="4542631" y="18042"/>
                  <a:pt x="4373563" y="48204"/>
                </a:cubicBezTo>
                <a:cubicBezTo>
                  <a:pt x="4204495" y="78366"/>
                  <a:pt x="4309666" y="62094"/>
                  <a:pt x="4264025" y="74397"/>
                </a:cubicBezTo>
                <a:cubicBezTo>
                  <a:pt x="4218384" y="86700"/>
                  <a:pt x="4171949" y="98210"/>
                  <a:pt x="4099718" y="122023"/>
                </a:cubicBezTo>
                <a:cubicBezTo>
                  <a:pt x="4027487" y="145836"/>
                  <a:pt x="3972322" y="161711"/>
                  <a:pt x="3830638" y="217273"/>
                </a:cubicBezTo>
                <a:cubicBezTo>
                  <a:pt x="3688954" y="272835"/>
                  <a:pt x="3526632" y="324165"/>
                  <a:pt x="3249613" y="455398"/>
                </a:cubicBezTo>
                <a:cubicBezTo>
                  <a:pt x="2972594" y="586631"/>
                  <a:pt x="2523331" y="795917"/>
                  <a:pt x="2168525" y="1004673"/>
                </a:cubicBezTo>
                <a:cubicBezTo>
                  <a:pt x="1813719" y="1213429"/>
                  <a:pt x="1440656" y="1481187"/>
                  <a:pt x="1120775" y="1707935"/>
                </a:cubicBezTo>
                <a:cubicBezTo>
                  <a:pt x="800894" y="1934683"/>
                  <a:pt x="459847" y="2216200"/>
                  <a:pt x="273051" y="2371510"/>
                </a:cubicBezTo>
                <a:cubicBezTo>
                  <a:pt x="86255" y="2526821"/>
                  <a:pt x="57944" y="2556454"/>
                  <a:pt x="0" y="2639798"/>
                </a:cubicBezTo>
                <a:close/>
              </a:path>
            </a:pathLst>
          </a:custGeom>
          <a:solidFill>
            <a:srgbClr val="44B0AD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a-ET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315752"/>
            <a:ext cx="12192000" cy="158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5760000"/>
            <a:ext cx="2160000" cy="57623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392710" y="2100724"/>
            <a:ext cx="10800000" cy="67286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kk-KZ" sz="4000" b="1" dirty="0">
                <a:solidFill>
                  <a:schemeClr val="bg1"/>
                </a:solidFill>
                <a:latin typeface="+mn-lt"/>
              </a:rPr>
              <a:t>О реализации жилищной </a:t>
            </a:r>
            <a:r>
              <a:rPr lang="kk-KZ" sz="4000" b="1" dirty="0" smtClean="0">
                <a:solidFill>
                  <a:schemeClr val="bg1"/>
                </a:solidFill>
                <a:latin typeface="+mn-lt"/>
              </a:rPr>
              <a:t>политики</a:t>
            </a:r>
            <a:endParaRPr lang="ru-RU" sz="4000" b="1" dirty="0" smtClean="0">
              <a:solidFill>
                <a:schemeClr val="bg1"/>
              </a:solidFill>
              <a:latin typeface="+mn-lt"/>
              <a:ea typeface="Segoe UI Black" panose="020B0A02040204020203" pitchFamily="34" charset="0"/>
            </a:endParaRPr>
          </a:p>
          <a:p>
            <a:endParaRPr lang="ru-RU" sz="4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2154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90358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     УЧЕТ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ГРАЖДАН, НУЖДАЮЩИХСЯ В ЖИЛЬЕ</a:t>
            </a:r>
          </a:p>
        </p:txBody>
      </p:sp>
      <p:pic>
        <p:nvPicPr>
          <p:cNvPr id="117" name="Рисунок 11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52" y="2028934"/>
            <a:ext cx="606437" cy="501393"/>
          </a:xfrm>
          <a:prstGeom prst="rect">
            <a:avLst/>
          </a:prstGeom>
        </p:spPr>
      </p:pic>
      <p:sp>
        <p:nvSpPr>
          <p:cNvPr id="118" name="TextBox 117"/>
          <p:cNvSpPr txBox="1"/>
          <p:nvPr/>
        </p:nvSpPr>
        <p:spPr>
          <a:xfrm>
            <a:off x="1225861" y="2525469"/>
            <a:ext cx="840106" cy="3100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>
                <a:cs typeface="Arial" panose="020B0604020202020204" pitchFamily="34" charset="0"/>
              </a:rPr>
              <a:t>ЦОН</a:t>
            </a:r>
            <a:endParaRPr lang="ru-RU" sz="1100" b="1" i="1" dirty="0">
              <a:cs typeface="Arial" panose="020B0604020202020204" pitchFamily="34" charset="0"/>
            </a:endParaRPr>
          </a:p>
        </p:txBody>
      </p:sp>
      <p:pic>
        <p:nvPicPr>
          <p:cNvPr id="119" name="Рисунок 1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0151" y="2704434"/>
            <a:ext cx="483801" cy="883083"/>
          </a:xfrm>
          <a:prstGeom prst="rect">
            <a:avLst/>
          </a:prstGeom>
        </p:spPr>
      </p:pic>
      <p:cxnSp>
        <p:nvCxnSpPr>
          <p:cNvPr id="129" name="Прямая со стрелкой 128"/>
          <p:cNvCxnSpPr/>
          <p:nvPr/>
        </p:nvCxnSpPr>
        <p:spPr>
          <a:xfrm>
            <a:off x="3555786" y="2093950"/>
            <a:ext cx="640573" cy="24682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2" name="Рисунок 13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85" y="1384690"/>
            <a:ext cx="617425" cy="510478"/>
          </a:xfrm>
          <a:prstGeom prst="rect">
            <a:avLst/>
          </a:prstGeom>
        </p:spPr>
      </p:pic>
      <p:sp>
        <p:nvSpPr>
          <p:cNvPr id="133" name="TextBox 132"/>
          <p:cNvSpPr txBox="1"/>
          <p:nvPr/>
        </p:nvSpPr>
        <p:spPr>
          <a:xfrm>
            <a:off x="2683405" y="1897115"/>
            <a:ext cx="840106" cy="2609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>
                <a:cs typeface="Arial" panose="020B0604020202020204" pitchFamily="34" charset="0"/>
              </a:rPr>
              <a:t>МИО</a:t>
            </a:r>
            <a:endParaRPr lang="ru-RU" sz="1100" b="1" i="1" dirty="0">
              <a:cs typeface="Arial" panose="020B0604020202020204" pitchFamily="34" charset="0"/>
            </a:endParaRPr>
          </a:p>
        </p:txBody>
      </p:sp>
      <p:pic>
        <p:nvPicPr>
          <p:cNvPr id="134" name="Рисунок 1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49" y="2158075"/>
            <a:ext cx="461339" cy="453677"/>
          </a:xfrm>
          <a:prstGeom prst="rect">
            <a:avLst/>
          </a:prstGeom>
        </p:spPr>
      </p:pic>
      <p:cxnSp>
        <p:nvCxnSpPr>
          <p:cNvPr id="135" name="Прямая со стрелкой 134"/>
          <p:cNvCxnSpPr/>
          <p:nvPr/>
        </p:nvCxnSpPr>
        <p:spPr>
          <a:xfrm flipH="1" flipV="1">
            <a:off x="3550361" y="1980060"/>
            <a:ext cx="642219" cy="23492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/>
          <p:cNvCxnSpPr/>
          <p:nvPr/>
        </p:nvCxnSpPr>
        <p:spPr>
          <a:xfrm flipV="1">
            <a:off x="2002465" y="1802782"/>
            <a:ext cx="684215" cy="36209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 стрелкой 136"/>
          <p:cNvCxnSpPr/>
          <p:nvPr/>
        </p:nvCxnSpPr>
        <p:spPr>
          <a:xfrm flipH="1">
            <a:off x="1991858" y="1939802"/>
            <a:ext cx="684214" cy="37643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 стрелкой 137"/>
          <p:cNvCxnSpPr/>
          <p:nvPr/>
        </p:nvCxnSpPr>
        <p:spPr>
          <a:xfrm flipH="1" flipV="1">
            <a:off x="1765359" y="2926817"/>
            <a:ext cx="973831" cy="31642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 flipV="1">
            <a:off x="3538940" y="2704434"/>
            <a:ext cx="768886" cy="54072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733255" y="1713627"/>
            <a:ext cx="1191142" cy="3100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ru-RU" sz="1050" b="1" dirty="0">
                <a:cs typeface="Arial" panose="020B0604020202020204" pitchFamily="34" charset="0"/>
              </a:rPr>
              <a:t>ЖИЛ. СЕРТИФИКАТ</a:t>
            </a:r>
            <a:endParaRPr lang="ru-RU" sz="1050" b="1" i="1" dirty="0">
              <a:cs typeface="Arial" panose="020B0604020202020204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01128" y="2781893"/>
            <a:ext cx="1707019" cy="10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ru-RU" sz="1050" b="1" dirty="0">
                <a:cs typeface="Arial" panose="020B0604020202020204" pitchFamily="34" charset="0"/>
              </a:rPr>
              <a:t>ПОСТАНОВКА</a:t>
            </a:r>
          </a:p>
          <a:p>
            <a:r>
              <a:rPr lang="ru-RU" sz="1050" b="1" i="1" dirty="0">
                <a:cs typeface="Arial" panose="020B0604020202020204" pitchFamily="34" charset="0"/>
              </a:rPr>
              <a:t>ЗАМЕНА</a:t>
            </a:r>
          </a:p>
          <a:p>
            <a:endParaRPr lang="ru-RU" sz="200" b="1" i="1" dirty="0">
              <a:cs typeface="Arial" panose="020B0604020202020204" pitchFamily="34" charset="0"/>
            </a:endParaRPr>
          </a:p>
          <a:p>
            <a:r>
              <a:rPr lang="ru-RU" sz="1050" b="1" i="1" dirty="0">
                <a:cs typeface="Arial" panose="020B0604020202020204" pitchFamily="34" charset="0"/>
              </a:rPr>
              <a:t>ОБНОВЛЕНИЕ</a:t>
            </a:r>
          </a:p>
          <a:p>
            <a:endParaRPr lang="ru-RU" sz="200" b="1" i="1" dirty="0">
              <a:cs typeface="Arial" panose="020B0604020202020204" pitchFamily="34" charset="0"/>
            </a:endParaRPr>
          </a:p>
          <a:p>
            <a:r>
              <a:rPr lang="ru-RU" sz="1050" b="1" i="1" dirty="0">
                <a:cs typeface="Arial" panose="020B0604020202020204" pitchFamily="34" charset="0"/>
              </a:rPr>
              <a:t>ВОССТАНОВЛЕНИЕ</a:t>
            </a:r>
          </a:p>
          <a:p>
            <a:r>
              <a:rPr lang="ru-RU" sz="1050" b="1" i="1" dirty="0">
                <a:cs typeface="Arial" panose="020B0604020202020204" pitchFamily="34" charset="0"/>
              </a:rPr>
              <a:t>СНЯТИЕ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4003421" y="2731538"/>
            <a:ext cx="1707019" cy="9140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050" b="1" dirty="0">
                <a:cs typeface="Arial" panose="020B0604020202020204" pitchFamily="34" charset="0"/>
              </a:rPr>
              <a:t>ВЫБОР Ж</a:t>
            </a:r>
            <a:r>
              <a:rPr lang="kk-KZ" sz="1050" b="1" dirty="0">
                <a:cs typeface="Arial" panose="020B0604020202020204" pitchFamily="34" charset="0"/>
              </a:rPr>
              <a:t>И</a:t>
            </a:r>
            <a:r>
              <a:rPr lang="ru-RU" sz="1050" b="1" dirty="0">
                <a:cs typeface="Arial" panose="020B0604020202020204" pitchFamily="34" charset="0"/>
              </a:rPr>
              <a:t>ЛЬЯ</a:t>
            </a:r>
          </a:p>
          <a:p>
            <a:pPr algn="ctr"/>
            <a:r>
              <a:rPr lang="ru-RU" sz="1050" b="1" i="1" dirty="0">
                <a:cs typeface="Arial" panose="020B0604020202020204" pitchFamily="34" charset="0"/>
              </a:rPr>
              <a:t>УЧАСТИЕ</a:t>
            </a:r>
          </a:p>
          <a:p>
            <a:pPr algn="ctr"/>
            <a:r>
              <a:rPr lang="ru-RU" sz="1050" b="1" i="1" dirty="0">
                <a:cs typeface="Arial" panose="020B0604020202020204" pitchFamily="34" charset="0"/>
              </a:rPr>
              <a:t>В ПРОГРАММЕ</a:t>
            </a:r>
          </a:p>
          <a:p>
            <a:pPr algn="ctr"/>
            <a:r>
              <a:rPr lang="en-US" sz="1050" b="1" i="1" dirty="0">
                <a:cs typeface="Arial" panose="020B0604020202020204" pitchFamily="34" charset="0"/>
              </a:rPr>
              <a:t>ONLINE</a:t>
            </a:r>
            <a:endParaRPr lang="ru-RU" sz="1050" b="1" i="1" dirty="0">
              <a:cs typeface="Arial" panose="020B0604020202020204" pitchFamily="34" charset="0"/>
            </a:endParaRPr>
          </a:p>
        </p:txBody>
      </p:sp>
      <p:cxnSp>
        <p:nvCxnSpPr>
          <p:cNvPr id="143" name="Прямая соединительная линия 142"/>
          <p:cNvCxnSpPr/>
          <p:nvPr/>
        </p:nvCxnSpPr>
        <p:spPr>
          <a:xfrm>
            <a:off x="6028705" y="1165412"/>
            <a:ext cx="0" cy="47910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 стрелкой 143"/>
          <p:cNvCxnSpPr/>
          <p:nvPr/>
        </p:nvCxnSpPr>
        <p:spPr>
          <a:xfrm>
            <a:off x="1879855" y="2793344"/>
            <a:ext cx="907684" cy="32182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5" name="Рисунок 1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0911" y="1667424"/>
            <a:ext cx="883507" cy="883507"/>
          </a:xfrm>
          <a:prstGeom prst="rect">
            <a:avLst/>
          </a:prstGeom>
        </p:spPr>
      </p:pic>
      <p:cxnSp>
        <p:nvCxnSpPr>
          <p:cNvPr id="146" name="Прямая со стрелкой 145"/>
          <p:cNvCxnSpPr/>
          <p:nvPr/>
        </p:nvCxnSpPr>
        <p:spPr>
          <a:xfrm flipV="1">
            <a:off x="7665196" y="2068659"/>
            <a:ext cx="695884" cy="1287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7" name="Рисунок 1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246" y="1738924"/>
            <a:ext cx="490417" cy="482272"/>
          </a:xfrm>
          <a:prstGeom prst="rect">
            <a:avLst/>
          </a:prstGeom>
        </p:spPr>
      </p:pic>
      <p:sp>
        <p:nvSpPr>
          <p:cNvPr id="148" name="TextBox 147"/>
          <p:cNvSpPr txBox="1"/>
          <p:nvPr/>
        </p:nvSpPr>
        <p:spPr>
          <a:xfrm>
            <a:off x="8450401" y="2246794"/>
            <a:ext cx="840106" cy="3100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1100" b="1" dirty="0">
                <a:cs typeface="Arial" panose="020B0604020202020204" pitchFamily="34" charset="0"/>
              </a:rPr>
              <a:t>ONLINE</a:t>
            </a:r>
            <a:endParaRPr lang="ru-RU" sz="1100" b="1" i="1" dirty="0">
              <a:cs typeface="Arial" panose="020B0604020202020204" pitchFamily="34" charset="0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9517583" y="1249775"/>
            <a:ext cx="2319339" cy="16883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k-KZ" sz="1100" b="1" dirty="0">
                <a:cs typeface="Arial" panose="020B0604020202020204" pitchFamily="34" charset="0"/>
              </a:rPr>
              <a:t>ПО</a:t>
            </a:r>
            <a:r>
              <a:rPr lang="ru-RU" sz="1100" b="1" dirty="0">
                <a:cs typeface="Arial" panose="020B0604020202020204" pitchFamily="34" charset="0"/>
              </a:rPr>
              <a:t>СТАНОВКА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ЗАМЕНА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СНЯТИЕ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ОБНОВЛЕНИЕ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ВОССТАНОВЛЕНИЕ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ВЫБОР ЖИЛЬЯ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УЧАСТИЕ В ПРОГРАММЕ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ЖИЛ. СЕРТИФИКАТ </a:t>
            </a:r>
            <a:endParaRPr lang="ru-RU" sz="1100" b="1" dirty="0" smtClean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smtClean="0">
                <a:cs typeface="Arial" panose="020B0604020202020204" pitchFamily="34" charset="0"/>
              </a:rPr>
              <a:t>ПОЛУЧЕНИЕ КРЕДИТА</a:t>
            </a:r>
            <a:endParaRPr lang="en-US" sz="1100" b="1" dirty="0">
              <a:cs typeface="Arial" panose="020B0604020202020204" pitchFamily="34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740411" y="626905"/>
            <a:ext cx="87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cs typeface="Arial" panose="020B0604020202020204" pitchFamily="34" charset="0"/>
              </a:rPr>
              <a:t>До:</a:t>
            </a:r>
            <a:endParaRPr lang="ru-RU" sz="2000" b="1" dirty="0">
              <a:cs typeface="Arial" panose="020B0604020202020204" pitchFamily="34" charset="0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646114" y="626904"/>
            <a:ext cx="125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cs typeface="Arial" panose="020B0604020202020204" pitchFamily="34" charset="0"/>
              </a:rPr>
              <a:t>После:</a:t>
            </a:r>
            <a:endParaRPr lang="ru-RU" sz="2400" b="1" dirty="0">
              <a:cs typeface="Arial" panose="020B0604020202020204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141888" y="3873606"/>
            <a:ext cx="2891222" cy="19918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400" b="1" u="sng" dirty="0">
                <a:solidFill>
                  <a:srgbClr val="FF0000"/>
                </a:solidFill>
                <a:cs typeface="Arial" panose="020B0604020202020204" pitchFamily="34" charset="0"/>
              </a:rPr>
              <a:t>Недостатки:</a:t>
            </a:r>
          </a:p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Ограниченные категории граждан</a:t>
            </a:r>
          </a:p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Ограниченные данные </a:t>
            </a:r>
            <a:r>
              <a:rPr lang="en-US" sz="1200" b="1" dirty="0">
                <a:solidFill>
                  <a:srgbClr val="FF0000"/>
                </a:solidFill>
                <a:cs typeface="Arial" panose="020B0604020202020204" pitchFamily="34" charset="0"/>
              </a:rPr>
              <a:t>  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по очередникам</a:t>
            </a:r>
          </a:p>
          <a:p>
            <a:pPr marL="285750" indent="-109538">
              <a:buFont typeface="Arial" panose="020B0604020202020204" pitchFamily="34" charset="0"/>
              <a:buChar char="•"/>
            </a:pPr>
            <a:endParaRPr lang="ru-RU" sz="5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285750" indent="-109538">
              <a:buFont typeface="Arial" panose="020B0604020202020204" pitchFamily="34" charset="0"/>
              <a:buChar char="•"/>
            </a:pPr>
            <a:endParaRPr lang="ru-RU" sz="5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Риск неактуальной информации МИО (инвентаризация 1 раз в год)</a:t>
            </a:r>
          </a:p>
          <a:p>
            <a:pPr marL="285750" indent="-109538">
              <a:buFont typeface="Arial" panose="020B0604020202020204" pitchFamily="34" charset="0"/>
              <a:buChar char="•"/>
            </a:pPr>
            <a:endParaRPr lang="ru-RU" sz="5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Непрозрачность движения очередности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9115663" y="3214977"/>
            <a:ext cx="2819569" cy="2176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600" b="1" u="sng" dirty="0">
                <a:solidFill>
                  <a:srgbClr val="008F91"/>
                </a:solidFill>
                <a:cs typeface="Arial" panose="020B0604020202020204" pitchFamily="34" charset="0"/>
              </a:rPr>
              <a:t>Преимущества:</a:t>
            </a:r>
            <a:endParaRPr lang="ru-RU" sz="1400" b="1" dirty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285750" indent="-109538">
              <a:buFont typeface="Century Gothic" panose="020B0502020202020204" pitchFamily="34" charset="0"/>
              <a:buChar char="+"/>
            </a:pP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Все граждане, не имеющие жилье в течение 5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лет, независимо от категории </a:t>
            </a:r>
          </a:p>
          <a:p>
            <a:pPr marL="285750" indent="-109538">
              <a:buFont typeface="Century Gothic" panose="020B0502020202020204" pitchFamily="34" charset="0"/>
              <a:buChar char="+"/>
            </a:pPr>
            <a:endParaRPr lang="ru-RU" sz="600" b="1" dirty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285750" indent="-109538">
              <a:buFont typeface="Century Gothic" panose="020B0502020202020204" pitchFamily="34" charset="0"/>
              <a:buChar char="+"/>
            </a:pP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Постоянная актуализация (инвентаризация 1 раз в квартал)</a:t>
            </a:r>
          </a:p>
          <a:p>
            <a:pPr marL="285750" indent="-109538">
              <a:buFont typeface="Century Gothic" panose="020B0502020202020204" pitchFamily="34" charset="0"/>
              <a:buChar char="+"/>
            </a:pPr>
            <a:endParaRPr lang="ru-RU" sz="600" b="1" dirty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285750" indent="-109538">
              <a:buFont typeface="Century Gothic" panose="020B0502020202020204" pitchFamily="34" charset="0"/>
              <a:buChar char="+"/>
            </a:pP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Прозрачность</a:t>
            </a:r>
          </a:p>
          <a:p>
            <a:pPr marL="285750" indent="-109538">
              <a:buFont typeface="Century Gothic" panose="020B0502020202020204" pitchFamily="34" charset="0"/>
              <a:buChar char="+"/>
            </a:pP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Справедливость ведения очередности (по дате постановки на учет)</a:t>
            </a:r>
          </a:p>
          <a:p>
            <a:pPr marL="285750" indent="-109538">
              <a:buFont typeface="Century Gothic" panose="020B0502020202020204" pitchFamily="34" charset="0"/>
              <a:buChar char="+"/>
            </a:pPr>
            <a:endParaRPr lang="ru-RU" sz="600" b="1" dirty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285750" indent="-109538">
              <a:buFont typeface="Century Gothic" panose="020B0502020202020204" pitchFamily="34" charset="0"/>
              <a:buChar char="+"/>
            </a:pP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Удобный сервис для граждан</a:t>
            </a:r>
            <a:endParaRPr lang="en-US" sz="1400" b="1" dirty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285750" indent="-109538">
              <a:buFont typeface="Century Gothic" panose="020B0502020202020204" pitchFamily="34" charset="0"/>
              <a:buChar char="+"/>
            </a:pP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Оперативность принятия </a:t>
            </a:r>
          </a:p>
          <a:p>
            <a:pPr marL="174625" indent="98425"/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решений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219450" y="3808545"/>
            <a:ext cx="2790205" cy="2176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400" b="1" u="sng" dirty="0">
                <a:cs typeface="Arial" panose="020B0604020202020204" pitchFamily="34" charset="0"/>
              </a:rPr>
              <a:t>Приоритетность при распределении жилья:</a:t>
            </a:r>
          </a:p>
          <a:p>
            <a:pPr marL="404812" indent="-228600">
              <a:buFont typeface="+mj-lt"/>
              <a:buAutoNum type="arabicParenR"/>
            </a:pPr>
            <a:r>
              <a:rPr lang="ru-RU" sz="1200" b="1" dirty="0">
                <a:cs typeface="Arial" panose="020B0604020202020204" pitchFamily="34" charset="0"/>
              </a:rPr>
              <a:t>Категория 1</a:t>
            </a:r>
          </a:p>
          <a:p>
            <a:pPr marL="404812" indent="-228600">
              <a:buFont typeface="+mj-lt"/>
              <a:buAutoNum type="arabicParenR"/>
            </a:pPr>
            <a:endParaRPr lang="ru-RU" sz="5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>
                <a:cs typeface="Arial" panose="020B0604020202020204" pitchFamily="34" charset="0"/>
              </a:rPr>
              <a:t>Категория 2</a:t>
            </a:r>
          </a:p>
          <a:p>
            <a:pPr marL="404812" indent="-228600">
              <a:buFont typeface="+mj-lt"/>
              <a:buAutoNum type="arabicParenR"/>
            </a:pPr>
            <a:endParaRPr lang="ru-RU" sz="5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>
                <a:cs typeface="Arial" panose="020B0604020202020204" pitchFamily="34" charset="0"/>
              </a:rPr>
              <a:t>Категория 3 </a:t>
            </a:r>
          </a:p>
          <a:p>
            <a:pPr marL="404812" indent="-228600">
              <a:buFont typeface="+mj-lt"/>
              <a:buAutoNum type="arabicParenR"/>
            </a:pPr>
            <a:endParaRPr lang="ru-RU" sz="5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>
                <a:cs typeface="Arial" panose="020B0604020202020204" pitchFamily="34" charset="0"/>
              </a:rPr>
              <a:t>…</a:t>
            </a:r>
          </a:p>
          <a:p>
            <a:pPr marL="176212"/>
            <a:endParaRPr lang="ru-RU" sz="1200" b="1" dirty="0">
              <a:cs typeface="Arial" panose="020B0604020202020204" pitchFamily="34" charset="0"/>
            </a:endParaRPr>
          </a:p>
          <a:p>
            <a:pPr marL="176212"/>
            <a:r>
              <a:rPr lang="ru-RU" sz="1200" b="1" dirty="0">
                <a:cs typeface="Arial" panose="020B0604020202020204" pitchFamily="34" charset="0"/>
              </a:rPr>
              <a:t>При этом очередники одной категории могли получить жилье раньше других категорий или не получить вовсе.</a:t>
            </a:r>
          </a:p>
          <a:p>
            <a:endParaRPr lang="ru-RU" sz="12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6310977" y="3345710"/>
            <a:ext cx="2662145" cy="23014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400" b="1" u="sng" dirty="0">
                <a:cs typeface="Arial" panose="020B0604020202020204" pitchFamily="34" charset="0"/>
              </a:rPr>
              <a:t>Приоритетность при </a:t>
            </a:r>
          </a:p>
          <a:p>
            <a:pPr algn="ctr"/>
            <a:r>
              <a:rPr lang="ru-RU" sz="1400" b="1" u="sng" dirty="0">
                <a:cs typeface="Arial" panose="020B0604020202020204" pitchFamily="34" charset="0"/>
              </a:rPr>
              <a:t>распределении жилья:</a:t>
            </a:r>
          </a:p>
          <a:p>
            <a:pPr marL="360363"/>
            <a:endParaRPr lang="ru-RU" sz="12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176213"/>
            <a:endParaRPr lang="ru-RU" sz="1200" b="1" dirty="0" smtClean="0">
              <a:cs typeface="Arial" panose="020B0604020202020204" pitchFamily="34" charset="0"/>
            </a:endParaRPr>
          </a:p>
          <a:p>
            <a:pPr marL="176213"/>
            <a:endParaRPr lang="ru-RU" sz="1200" b="1" dirty="0">
              <a:cs typeface="Arial" panose="020B0604020202020204" pitchFamily="34" charset="0"/>
            </a:endParaRPr>
          </a:p>
          <a:p>
            <a:pPr marL="176213"/>
            <a:r>
              <a:rPr lang="ru-RU" sz="1200" b="1" dirty="0" smtClean="0">
                <a:cs typeface="Arial" panose="020B0604020202020204" pitchFamily="34" charset="0"/>
              </a:rPr>
              <a:t>Справедливое </a:t>
            </a:r>
            <a:r>
              <a:rPr lang="ru-RU" sz="1200" b="1" dirty="0">
                <a:cs typeface="Arial" panose="020B0604020202020204" pitchFamily="34" charset="0"/>
              </a:rPr>
              <a:t>распределение по дате постановки </a:t>
            </a:r>
            <a:r>
              <a:rPr lang="ru-RU" sz="1200" b="1" dirty="0">
                <a:solidFill>
                  <a:srgbClr val="008F91"/>
                </a:solidFill>
                <a:cs typeface="Arial" panose="020B0604020202020204" pitchFamily="34" charset="0"/>
              </a:rPr>
              <a:t>– </a:t>
            </a:r>
            <a:r>
              <a:rPr lang="ru-RU" sz="1200" b="1" u="sng" dirty="0">
                <a:solidFill>
                  <a:srgbClr val="008F91"/>
                </a:solidFill>
                <a:cs typeface="Arial" panose="020B0604020202020204" pitchFamily="34" charset="0"/>
              </a:rPr>
              <a:t>в первую очередь тем, кто дольше состоит на учете.</a:t>
            </a:r>
          </a:p>
        </p:txBody>
      </p:sp>
      <p:pic>
        <p:nvPicPr>
          <p:cNvPr id="156" name="Рисунок 155" descr="ОТБАСЫ ЛОГО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704" y="99323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z="1400" smtClean="0"/>
              <a:t>10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2128739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968727" y="902891"/>
            <a:ext cx="8853006" cy="936000"/>
          </a:xfrm>
          <a:prstGeom prst="roundRect">
            <a:avLst/>
          </a:prstGeom>
          <a:solidFill>
            <a:srgbClr val="008C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ru-RU" sz="1600" b="1" dirty="0" smtClean="0">
                <a:solidFill>
                  <a:schemeClr val="bg1"/>
                </a:solidFill>
              </a:rPr>
              <a:t>ПРОБЛЕМЫ И ПРЕДЛОЖЕНИЯ </a:t>
            </a:r>
            <a:r>
              <a:rPr lang="kk-KZ" sz="1600" b="1" dirty="0" smtClean="0">
                <a:solidFill>
                  <a:schemeClr val="bg1"/>
                </a:solidFill>
              </a:rPr>
              <a:t>КРЕДИТОВАНИЯ </a:t>
            </a:r>
            <a:r>
              <a:rPr lang="ru-RU" sz="1600" b="1" dirty="0" smtClean="0">
                <a:solidFill>
                  <a:schemeClr val="bg1"/>
                </a:solidFill>
              </a:rPr>
              <a:t>ЛИЦ С </a:t>
            </a:r>
            <a:r>
              <a:rPr lang="ru-RU" sz="1600" b="1" smtClean="0">
                <a:solidFill>
                  <a:schemeClr val="bg1"/>
                </a:solidFill>
              </a:rPr>
              <a:t>ИНВАЛИДНОСТЬЮ </a:t>
            </a:r>
            <a:r>
              <a:rPr lang="ru-RU" sz="1600" b="1" smtClean="0">
                <a:solidFill>
                  <a:schemeClr val="bg1"/>
                </a:solidFill>
              </a:rPr>
              <a:t>1 </a:t>
            </a:r>
            <a:r>
              <a:rPr lang="ru-RU" sz="1600" b="1" smtClean="0">
                <a:solidFill>
                  <a:schemeClr val="bg1"/>
                </a:solidFill>
              </a:rPr>
              <a:t>И </a:t>
            </a:r>
            <a:r>
              <a:rPr lang="ru-RU" sz="1600" b="1">
                <a:solidFill>
                  <a:schemeClr val="bg1"/>
                </a:solidFill>
              </a:rPr>
              <a:t>2</a:t>
            </a:r>
            <a:r>
              <a:rPr lang="ru-RU" sz="1600" b="1" smtClean="0">
                <a:solidFill>
                  <a:schemeClr val="bg1"/>
                </a:solidFill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</a:rPr>
              <a:t>ГРУПП 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ru-RU" sz="1400" dirty="0" smtClean="0"/>
              <a:t>11</a:t>
            </a:r>
            <a:endParaRPr lang="ru-RU" dirty="0"/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905793" y="1007548"/>
            <a:ext cx="2310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Концепции </a:t>
            </a:r>
            <a:r>
              <a:rPr lang="ru-RU" b="1" dirty="0">
                <a:solidFill>
                  <a:schemeClr val="bg1"/>
                </a:solidFill>
              </a:rPr>
              <a:t>развития ЖКИ до 2026 года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23061" y="510058"/>
            <a:ext cx="1890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8C8F"/>
                </a:solidFill>
              </a:rPr>
              <a:t>ПРОБЛЕМЫ:</a:t>
            </a:r>
            <a:endParaRPr lang="ru-RU" sz="2000" b="1" dirty="0">
              <a:solidFill>
                <a:srgbClr val="008C8F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16536" y="995650"/>
            <a:ext cx="6443831" cy="7150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Не соответствие инвалидов требованиям наличия </a:t>
            </a:r>
            <a:r>
              <a:rPr lang="ru-RU" b="1" dirty="0">
                <a:solidFill>
                  <a:srgbClr val="C00000"/>
                </a:solidFill>
              </a:rPr>
              <a:t>доходов от трудовой или предпринимательской деятельности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68725" y="1905473"/>
            <a:ext cx="8853008" cy="936000"/>
          </a:xfrm>
          <a:prstGeom prst="roundRect">
            <a:avLst/>
          </a:prstGeom>
          <a:solidFill>
            <a:srgbClr val="008C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3216536" y="2003981"/>
            <a:ext cx="6443831" cy="715089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Невозможность кредитование недееспособных инвалидов, т.к. сделка недействительна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82357" y="2038359"/>
            <a:ext cx="1714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Гражданский кодекс РК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968723" y="3312432"/>
            <a:ext cx="187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8C8F"/>
                </a:solidFill>
              </a:rPr>
              <a:t>с учетом рисков</a:t>
            </a:r>
            <a:endParaRPr lang="ru-RU" b="1" i="1" dirty="0">
              <a:solidFill>
                <a:srgbClr val="008C8F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34249" y="3317310"/>
            <a:ext cx="54308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 smtClean="0">
                <a:solidFill>
                  <a:schemeClr val="bg1"/>
                </a:solidFill>
              </a:rPr>
              <a:t>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25637" y="3579233"/>
            <a:ext cx="54308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 smtClean="0">
                <a:solidFill>
                  <a:schemeClr val="bg1"/>
                </a:solidFill>
              </a:rPr>
              <a:t>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968724" y="3648326"/>
            <a:ext cx="8853009" cy="1326926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082357" y="3686629"/>
            <a:ext cx="8739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/>
              <a:t>Принято </a:t>
            </a:r>
            <a:r>
              <a:rPr lang="ru-RU" b="1" dirty="0"/>
              <a:t>Банком </a:t>
            </a:r>
            <a:r>
              <a:rPr lang="ru-RU" b="1" dirty="0" smtClean="0"/>
              <a:t>решение кредитовать с </a:t>
            </a:r>
            <a:r>
              <a:rPr lang="ru-RU" b="1" dirty="0"/>
              <a:t>привлечением </a:t>
            </a:r>
            <a:r>
              <a:rPr lang="ru-RU" b="1" dirty="0" err="1"/>
              <a:t>созаемщика</a:t>
            </a:r>
            <a:r>
              <a:rPr lang="ru-RU" b="1" dirty="0"/>
              <a:t> -  близкого родственника, при отсутствии </a:t>
            </a:r>
            <a:r>
              <a:rPr lang="ru-RU" b="1" dirty="0" smtClean="0"/>
              <a:t>доходов у инвалида;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/>
              <a:t>Предоставление инвалидам и семьям с детьми-инвалидами приоритета </a:t>
            </a:r>
            <a:r>
              <a:rPr lang="ru-RU" b="1" dirty="0"/>
              <a:t>при отборе покупателей кредитного </a:t>
            </a:r>
            <a:r>
              <a:rPr lang="ru-RU" b="1" dirty="0" smtClean="0"/>
              <a:t>жилья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968723" y="3099200"/>
            <a:ext cx="3700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8C8F"/>
                </a:solidFill>
              </a:rPr>
              <a:t>РЕШЕНИЕ АО </a:t>
            </a:r>
            <a:r>
              <a:rPr lang="ru-RU" sz="2000" b="1" dirty="0" smtClean="0">
                <a:solidFill>
                  <a:srgbClr val="008C8F"/>
                </a:solidFill>
              </a:rPr>
              <a:t>«ОТБАСЫ БАНК»:</a:t>
            </a:r>
            <a:endParaRPr lang="ru-RU" sz="2000" b="1" dirty="0">
              <a:solidFill>
                <a:srgbClr val="008C8F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81397" y="5611796"/>
            <a:ext cx="8840336" cy="987604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981397" y="5208199"/>
            <a:ext cx="2263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8C8F"/>
                </a:solidFill>
              </a:rPr>
              <a:t>ПРЕДЛОЖЕНИЯ</a:t>
            </a:r>
            <a:r>
              <a:rPr lang="ru-RU" sz="2000" b="1" dirty="0" smtClean="0">
                <a:solidFill>
                  <a:srgbClr val="008C8F"/>
                </a:solidFill>
              </a:rPr>
              <a:t>:</a:t>
            </a:r>
            <a:endParaRPr lang="ru-RU" sz="2000" b="1" dirty="0">
              <a:solidFill>
                <a:srgbClr val="008C8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77337" y="5624115"/>
            <a:ext cx="8271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Внести изменения в Концепцию развития ЖКИ до 2026 года касательно условий наличия доходов;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Определить механизм кредитования недееспособных инвалидов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060268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1102153" y="4064964"/>
            <a:ext cx="9586588" cy="936000"/>
          </a:xfrm>
          <a:prstGeom prst="rect">
            <a:avLst/>
          </a:prstGeom>
          <a:solidFill>
            <a:srgbClr val="CBDBDC"/>
          </a:solidFill>
          <a:ln w="28575">
            <a:solidFill>
              <a:srgbClr val="008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02153" y="2802153"/>
            <a:ext cx="9586588" cy="936000"/>
          </a:xfrm>
          <a:prstGeom prst="rect">
            <a:avLst/>
          </a:prstGeom>
          <a:solidFill>
            <a:srgbClr val="CBDBDC"/>
          </a:solidFill>
          <a:ln w="28575">
            <a:solidFill>
              <a:srgbClr val="008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02153" y="1516417"/>
            <a:ext cx="9586588" cy="936000"/>
          </a:xfrm>
          <a:prstGeom prst="rect">
            <a:avLst/>
          </a:prstGeom>
          <a:solidFill>
            <a:srgbClr val="CBDBDC"/>
          </a:solidFill>
          <a:ln w="28575">
            <a:solidFill>
              <a:srgbClr val="008F9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</a:rPr>
              <a:t>КРЕДИТОВАНИЕ ЛИЦ С ИНВАЛИДНОСТЬЮ </a:t>
            </a:r>
            <a:r>
              <a:rPr lang="kk-KZ" sz="1400" b="1" dirty="0" smtClean="0">
                <a:solidFill>
                  <a:schemeClr val="bg1"/>
                </a:solidFill>
              </a:rPr>
              <a:t>(выданные займы с 2019 года  по состоянию на 01.06.2023 г.)</a:t>
            </a:r>
            <a:r>
              <a:rPr lang="kk-KZ" sz="1600" b="1" dirty="0" smtClean="0">
                <a:solidFill>
                  <a:schemeClr val="bg1"/>
                </a:solidFill>
              </a:rPr>
              <a:t> 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ОТБАСЫ ЛОГО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4899152" y="828339"/>
            <a:ext cx="1620000" cy="4496695"/>
          </a:xfrm>
          <a:prstGeom prst="rect">
            <a:avLst/>
          </a:prstGeom>
          <a:solidFill>
            <a:srgbClr val="008F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706682" y="828338"/>
            <a:ext cx="1620000" cy="4496695"/>
          </a:xfrm>
          <a:prstGeom prst="rect">
            <a:avLst/>
          </a:prstGeom>
          <a:solidFill>
            <a:srgbClr val="008F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666367" y="828339"/>
            <a:ext cx="1620000" cy="4496694"/>
          </a:xfrm>
          <a:prstGeom prst="rect">
            <a:avLst/>
          </a:prstGeom>
          <a:solidFill>
            <a:srgbClr val="008F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6" descr="https://hcsbk.kz/local/templates/inner/images/arenda_item_1.png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140" y="1611898"/>
            <a:ext cx="681227" cy="68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s://hcsbk.kz/local/templates/inner/images/arenda_item_2.png"/>
          <p:cNvPicPr>
            <a:picLocks noChangeAspect="1" noChangeArrowheads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969" y="2985245"/>
            <a:ext cx="609567" cy="609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806629" y="1726440"/>
            <a:ext cx="3023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"/>
            <a:r>
              <a:rPr lang="ru-RU" b="1" dirty="0" smtClean="0">
                <a:cs typeface="Arial" panose="020B0604020202020204" pitchFamily="34" charset="0"/>
              </a:rPr>
              <a:t>ЛИЦА С ИНВАЛИДНОСТЬЮ </a:t>
            </a:r>
            <a:r>
              <a:rPr lang="ru-RU" b="1" dirty="0">
                <a:cs typeface="Arial" panose="020B0604020202020204" pitchFamily="34" charset="0"/>
              </a:rPr>
              <a:t>1 И 2 ГРУПП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110341" y="929517"/>
            <a:ext cx="1197622" cy="467239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2%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17871" y="944113"/>
            <a:ext cx="1197622" cy="452643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5</a:t>
            </a:r>
            <a:r>
              <a:rPr lang="ru-RU" sz="3200" b="1" dirty="0" smtClean="0">
                <a:solidFill>
                  <a:schemeClr val="tx1"/>
                </a:solidFill>
              </a:rPr>
              <a:t>%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795097" y="946057"/>
            <a:ext cx="1362540" cy="450699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рынок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07388" y="1648429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515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07388" y="2966512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457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139198" y="1630182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88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035284" y="2939716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301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05511" y="1673663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*-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92576" y="2948909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4 192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399529" y="2802153"/>
            <a:ext cx="3796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"/>
            <a:r>
              <a:rPr lang="ru-RU" b="1" dirty="0">
                <a:cs typeface="Arial" panose="020B0604020202020204" pitchFamily="34" charset="0"/>
              </a:rPr>
              <a:t>СЕМЬИ, ИМЕЮЩИЕ ИЛИ ВОСПИТЫВАЮЩИЕ ДЕТЕЙ-ИНВАЛИДОВ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89969" y="4218380"/>
            <a:ext cx="2922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ИТОГО:</a:t>
            </a:r>
            <a:endParaRPr lang="ru-RU" sz="2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110341" y="4205710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4 192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07388" y="4205710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972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035284" y="4240576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389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102153" y="5700728"/>
            <a:ext cx="8165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*Категория лиц с инвалидностью 1 и 2 групп включены в направление «2-10-20» с 23.09.2022 года в рамках Концепции ЖКИ до 2026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461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0113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       ЛЕСТНИЦА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ДОСТУПНОСТИ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ЖИЛЬЯ ПРИ РЕАЛИЗАЦИИ ГОСУДАРСТВЕННЫХ ПРОГРАММ</a:t>
            </a:r>
            <a:endParaRPr lang="ru-RU"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3</a:t>
            </a:fld>
            <a:endParaRPr lang="ru-RU" dirty="0"/>
          </a:p>
        </p:txBody>
      </p:sp>
      <p:pic>
        <p:nvPicPr>
          <p:cNvPr id="115" name="Рисунок 114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073" y="113877"/>
            <a:ext cx="1188000" cy="3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566" y="980353"/>
            <a:ext cx="4440331" cy="3848780"/>
          </a:xfrm>
          <a:prstGeom prst="rect">
            <a:avLst/>
          </a:prstGeom>
        </p:spPr>
      </p:pic>
      <p:grpSp>
        <p:nvGrpSpPr>
          <p:cNvPr id="93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6236066" y="4138288"/>
            <a:ext cx="1762958" cy="861611"/>
            <a:chOff x="6193195" y="4038042"/>
            <a:chExt cx="1041366" cy="769757"/>
          </a:xfrm>
        </p:grpSpPr>
        <p:sp>
          <p:nvSpPr>
            <p:cNvPr id="94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263108" y="4038042"/>
              <a:ext cx="901541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>
                  <a:solidFill>
                    <a:prstClr val="white"/>
                  </a:solidFill>
                </a:rPr>
                <a:t>д</a:t>
              </a:r>
              <a:r>
                <a:rPr lang="ru-RU" altLang="zh-CN" sz="2000" dirty="0" smtClean="0">
                  <a:solidFill>
                    <a:prstClr val="white"/>
                  </a:solidFill>
                </a:rPr>
                <a:t>о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</a:t>
              </a:r>
              <a:r>
                <a:rPr lang="en-US" altLang="zh-CN" sz="2800" dirty="0" smtClean="0">
                  <a:solidFill>
                    <a:prstClr val="white"/>
                  </a:solidFill>
                </a:rPr>
                <a:t>1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95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193195" y="4340358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(40,6 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96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4528259" y="3328555"/>
            <a:ext cx="1775604" cy="895533"/>
            <a:chOff x="6039549" y="5233621"/>
            <a:chExt cx="1048836" cy="800062"/>
          </a:xfrm>
        </p:grpSpPr>
        <p:sp>
          <p:nvSpPr>
            <p:cNvPr id="97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127309" y="5233621"/>
              <a:ext cx="96107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 smtClean="0">
                  <a:solidFill>
                    <a:prstClr val="white"/>
                  </a:solidFill>
                </a:rPr>
                <a:t>до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3,1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98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039549" y="5566242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(127,8 </a:t>
              </a:r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99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6006170" y="2404148"/>
            <a:ext cx="1762958" cy="895530"/>
            <a:chOff x="6039549" y="5233623"/>
            <a:chExt cx="1041366" cy="800060"/>
          </a:xfrm>
        </p:grpSpPr>
        <p:sp>
          <p:nvSpPr>
            <p:cNvPr id="100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127309" y="5233623"/>
              <a:ext cx="953605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>
                  <a:solidFill>
                    <a:prstClr val="white"/>
                  </a:solidFill>
                </a:rPr>
                <a:t>д</a:t>
              </a:r>
              <a:r>
                <a:rPr lang="ru-RU" altLang="zh-CN" sz="2000" dirty="0" smtClean="0">
                  <a:solidFill>
                    <a:prstClr val="white"/>
                  </a:solidFill>
                </a:rPr>
                <a:t>о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3,7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101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039549" y="5566242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(202,8 </a:t>
              </a:r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102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3915607" y="1531392"/>
            <a:ext cx="2670578" cy="895530"/>
            <a:chOff x="6039549" y="5233623"/>
            <a:chExt cx="1041366" cy="800060"/>
          </a:xfrm>
        </p:grpSpPr>
        <p:sp>
          <p:nvSpPr>
            <p:cNvPr id="103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127310" y="5233623"/>
              <a:ext cx="901541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 smtClean="0">
                  <a:solidFill>
                    <a:prstClr val="white"/>
                  </a:solidFill>
                </a:rPr>
                <a:t>свыше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3,7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104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039549" y="5566242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(</a:t>
              </a:r>
              <a:r>
                <a:rPr lang="en-US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&gt;</a:t>
              </a:r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202,8 </a:t>
              </a:r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sp>
        <p:nvSpPr>
          <p:cNvPr id="105" name="Rectangle 89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4004805" y="622231"/>
            <a:ext cx="38770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7593"/>
            <a:r>
              <a:rPr lang="ru-RU" altLang="zh-CN" sz="1200" i="1" dirty="0" smtClean="0">
                <a:ea typeface="微软雅黑" panose="020B0503020204020204" pitchFamily="34" charset="-122"/>
                <a:cs typeface="+mn-ea"/>
                <a:sym typeface="+mn-lt"/>
              </a:rPr>
              <a:t>*ПМ – прожиточный минимум, в 2023 году составляет 40 567 тенге</a:t>
            </a:r>
            <a:endParaRPr lang="en-US" altLang="zh-CN" sz="1200" i="1" dirty="0"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106" name="组合 605">
            <a:extLst>
              <a:ext uri="{FF2B5EF4-FFF2-40B4-BE49-F238E27FC236}">
                <a16:creationId xmlns:a16="http://schemas.microsoft.com/office/drawing/2014/main" id="{8560E26B-49A8-44C0-AD53-9C5B7BD75D48}"/>
              </a:ext>
            </a:extLst>
          </p:cNvPr>
          <p:cNvGrpSpPr/>
          <p:nvPr/>
        </p:nvGrpSpPr>
        <p:grpSpPr>
          <a:xfrm flipH="1">
            <a:off x="7362094" y="1800078"/>
            <a:ext cx="1082079" cy="138550"/>
            <a:chOff x="3166157" y="1945699"/>
            <a:chExt cx="966721" cy="123780"/>
          </a:xfrm>
          <a:solidFill>
            <a:srgbClr val="C00000"/>
          </a:solidFill>
        </p:grpSpPr>
        <p:cxnSp>
          <p:nvCxnSpPr>
            <p:cNvPr id="107" name="直接连接符 606">
              <a:extLst>
                <a:ext uri="{FF2B5EF4-FFF2-40B4-BE49-F238E27FC236}">
                  <a16:creationId xmlns:a16="http://schemas.microsoft.com/office/drawing/2014/main" id="{62AFD714-68F4-4161-8288-AFBCBABF65C5}"/>
                </a:ext>
              </a:extLst>
            </p:cNvPr>
            <p:cNvCxnSpPr/>
            <p:nvPr/>
          </p:nvCxnSpPr>
          <p:spPr>
            <a:xfrm flipH="1">
              <a:off x="3233469" y="2012479"/>
              <a:ext cx="89940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椭圆 607">
              <a:extLst>
                <a:ext uri="{FF2B5EF4-FFF2-40B4-BE49-F238E27FC236}">
                  <a16:creationId xmlns:a16="http://schemas.microsoft.com/office/drawing/2014/main" id="{D02EBB89-08EA-4066-A784-D09B29A6F937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09" name="组合 608">
            <a:extLst>
              <a:ext uri="{FF2B5EF4-FFF2-40B4-BE49-F238E27FC236}">
                <a16:creationId xmlns:a16="http://schemas.microsoft.com/office/drawing/2014/main" id="{8D9EC788-406F-4BB2-8A0A-9AC40B473596}"/>
              </a:ext>
            </a:extLst>
          </p:cNvPr>
          <p:cNvGrpSpPr/>
          <p:nvPr/>
        </p:nvGrpSpPr>
        <p:grpSpPr>
          <a:xfrm flipH="1">
            <a:off x="7836575" y="3611000"/>
            <a:ext cx="1419137" cy="138550"/>
            <a:chOff x="3166157" y="1945699"/>
            <a:chExt cx="1267846" cy="123780"/>
          </a:xfrm>
          <a:solidFill>
            <a:srgbClr val="C00000"/>
          </a:solidFill>
        </p:grpSpPr>
        <p:cxnSp>
          <p:nvCxnSpPr>
            <p:cNvPr id="110" name="直接连接符 609">
              <a:extLst>
                <a:ext uri="{FF2B5EF4-FFF2-40B4-BE49-F238E27FC236}">
                  <a16:creationId xmlns:a16="http://schemas.microsoft.com/office/drawing/2014/main" id="{F75A4804-EE79-4F7C-897A-BC62147C1DD7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椭圆 610">
              <a:extLst>
                <a:ext uri="{FF2B5EF4-FFF2-40B4-BE49-F238E27FC236}">
                  <a16:creationId xmlns:a16="http://schemas.microsoft.com/office/drawing/2014/main" id="{7049044A-F47C-458C-AD54-9D30E1DF9577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12" name="文本框 1953">
            <a:extLst>
              <a:ext uri="{FF2B5EF4-FFF2-40B4-BE49-F238E27FC236}">
                <a16:creationId xmlns:a16="http://schemas.microsoft.com/office/drawing/2014/main" id="{F5F4CB62-AD31-4F3F-9A68-CD9184BBDEBF}"/>
              </a:ext>
            </a:extLst>
          </p:cNvPr>
          <p:cNvSpPr txBox="1"/>
          <p:nvPr/>
        </p:nvSpPr>
        <p:spPr>
          <a:xfrm>
            <a:off x="9117161" y="3132805"/>
            <a:ext cx="2189272" cy="7364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pPr>
              <a:lnSpc>
                <a:spcPts val="1700"/>
              </a:lnSpc>
            </a:pPr>
            <a:r>
              <a:rPr lang="ru-RU" dirty="0">
                <a:sym typeface="Arial" charset="0"/>
              </a:rPr>
              <a:t>ЗАЙМЫ </a:t>
            </a:r>
            <a:endParaRPr lang="ru-RU" dirty="0" smtClean="0">
              <a:sym typeface="Arial" charset="0"/>
            </a:endParaRPr>
          </a:p>
          <a:p>
            <a:pPr>
              <a:lnSpc>
                <a:spcPts val="1700"/>
              </a:lnSpc>
            </a:pPr>
            <a:r>
              <a:rPr lang="ru-RU" dirty="0" smtClean="0">
                <a:sym typeface="Arial" charset="0"/>
              </a:rPr>
              <a:t>ОТБАСЫ </a:t>
            </a:r>
            <a:r>
              <a:rPr lang="ru-RU" dirty="0">
                <a:sym typeface="Arial" charset="0"/>
              </a:rPr>
              <a:t>БАНКА </a:t>
            </a:r>
            <a:endParaRPr lang="ru-RU" dirty="0" smtClean="0">
              <a:sym typeface="Arial" charset="0"/>
            </a:endParaRPr>
          </a:p>
          <a:p>
            <a:pPr>
              <a:lnSpc>
                <a:spcPts val="1700"/>
              </a:lnSpc>
            </a:pPr>
            <a:r>
              <a:rPr lang="ru-RU" dirty="0" smtClean="0">
                <a:sym typeface="Arial" charset="0"/>
              </a:rPr>
              <a:t>2-10-20 </a:t>
            </a:r>
            <a:endParaRPr lang="ru-RU" dirty="0">
              <a:sym typeface="Arial" charset="0"/>
            </a:endParaRPr>
          </a:p>
        </p:txBody>
      </p:sp>
      <p:sp>
        <p:nvSpPr>
          <p:cNvPr id="113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5400000" flipV="1">
            <a:off x="10050336" y="1764682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14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5400000" flipV="1">
            <a:off x="11171589" y="3319806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16" name="文本框 1953">
            <a:extLst>
              <a:ext uri="{FF2B5EF4-FFF2-40B4-BE49-F238E27FC236}">
                <a16:creationId xmlns:a16="http://schemas.microsoft.com/office/drawing/2014/main" id="{F5F4CB62-AD31-4F3F-9A68-CD9184BBDEBF}"/>
              </a:ext>
            </a:extLst>
          </p:cNvPr>
          <p:cNvSpPr txBox="1"/>
          <p:nvPr/>
        </p:nvSpPr>
        <p:spPr>
          <a:xfrm>
            <a:off x="8350070" y="1693821"/>
            <a:ext cx="1831948" cy="51847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lnSpc>
                <a:spcPts val="1700"/>
              </a:lnSpc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r>
              <a:rPr lang="ru-RU" dirty="0">
                <a:sym typeface="Arial" charset="0"/>
              </a:rPr>
              <a:t>ЗАЙМЫ БВУ</a:t>
            </a:r>
          </a:p>
          <a:p>
            <a:r>
              <a:rPr lang="ru-RU" dirty="0">
                <a:sym typeface="Arial" charset="0"/>
              </a:rPr>
              <a:t> 7-20-25 </a:t>
            </a:r>
          </a:p>
        </p:txBody>
      </p:sp>
      <p:grpSp>
        <p:nvGrpSpPr>
          <p:cNvPr id="117" name="组合 593">
            <a:extLst>
              <a:ext uri="{FF2B5EF4-FFF2-40B4-BE49-F238E27FC236}">
                <a16:creationId xmlns:a16="http://schemas.microsoft.com/office/drawing/2014/main" id="{E860AD43-14EA-4196-9FF3-6FC4F58FE9C3}"/>
              </a:ext>
            </a:extLst>
          </p:cNvPr>
          <p:cNvGrpSpPr/>
          <p:nvPr/>
        </p:nvGrpSpPr>
        <p:grpSpPr>
          <a:xfrm>
            <a:off x="3090196" y="2698638"/>
            <a:ext cx="1419137" cy="138550"/>
            <a:chOff x="3166157" y="1945699"/>
            <a:chExt cx="1267846" cy="123780"/>
          </a:xfrm>
          <a:solidFill>
            <a:schemeClr val="tx1"/>
          </a:solidFill>
        </p:grpSpPr>
        <p:cxnSp>
          <p:nvCxnSpPr>
            <p:cNvPr id="118" name="直接连接符 594">
              <a:extLst>
                <a:ext uri="{FF2B5EF4-FFF2-40B4-BE49-F238E27FC236}">
                  <a16:creationId xmlns:a16="http://schemas.microsoft.com/office/drawing/2014/main" id="{C969F927-7EF4-4863-85A9-1B5FF1E5F6AB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椭圆 595">
              <a:extLst>
                <a:ext uri="{FF2B5EF4-FFF2-40B4-BE49-F238E27FC236}">
                  <a16:creationId xmlns:a16="http://schemas.microsoft.com/office/drawing/2014/main" id="{3B0523F3-4D51-49FF-96E1-61BCDCDF4EC3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组合 602">
            <a:extLst>
              <a:ext uri="{FF2B5EF4-FFF2-40B4-BE49-F238E27FC236}">
                <a16:creationId xmlns:a16="http://schemas.microsoft.com/office/drawing/2014/main" id="{5FB54F42-ADCB-4762-ABBB-D69CDA1E220D}"/>
              </a:ext>
            </a:extLst>
          </p:cNvPr>
          <p:cNvGrpSpPr/>
          <p:nvPr/>
        </p:nvGrpSpPr>
        <p:grpSpPr>
          <a:xfrm>
            <a:off x="3679064" y="4564233"/>
            <a:ext cx="1466256" cy="153764"/>
            <a:chOff x="3166157" y="1945699"/>
            <a:chExt cx="1267846" cy="123780"/>
          </a:xfrm>
          <a:solidFill>
            <a:schemeClr val="tx1"/>
          </a:solidFill>
        </p:grpSpPr>
        <p:cxnSp>
          <p:nvCxnSpPr>
            <p:cNvPr id="121" name="直接连接符 603">
              <a:extLst>
                <a:ext uri="{FF2B5EF4-FFF2-40B4-BE49-F238E27FC236}">
                  <a16:creationId xmlns:a16="http://schemas.microsoft.com/office/drawing/2014/main" id="{3E4641C7-B7B8-45FD-B4A5-9B2E1B7E34A9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椭圆 604">
              <a:extLst>
                <a:ext uri="{FF2B5EF4-FFF2-40B4-BE49-F238E27FC236}">
                  <a16:creationId xmlns:a16="http://schemas.microsoft.com/office/drawing/2014/main" id="{9E707002-6711-44C8-A024-C3F75A16780E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3" name="文本框 1953">
            <a:extLst>
              <a:ext uri="{FF2B5EF4-FFF2-40B4-BE49-F238E27FC236}">
                <a16:creationId xmlns:a16="http://schemas.microsoft.com/office/drawing/2014/main" id="{3BD37D4F-DE89-49F7-B509-9CD9353C5EED}"/>
              </a:ext>
            </a:extLst>
          </p:cNvPr>
          <p:cNvSpPr txBox="1"/>
          <p:nvPr/>
        </p:nvSpPr>
        <p:spPr>
          <a:xfrm>
            <a:off x="1036840" y="3713377"/>
            <a:ext cx="2692179" cy="50526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lnSpc>
                <a:spcPts val="1700"/>
              </a:lnSpc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r>
              <a:rPr lang="kk-KZ" dirty="0">
                <a:sym typeface="Arial" charset="0"/>
              </a:rPr>
              <a:t>СУБСИДИРОВАНИЕ АРЕНДНЫХ ПЛАТЕЖЕЙ</a:t>
            </a:r>
            <a:endParaRPr lang="ru-RU" dirty="0">
              <a:sym typeface="Arial" charset="0"/>
            </a:endParaRPr>
          </a:p>
        </p:txBody>
      </p:sp>
      <p:sp>
        <p:nvSpPr>
          <p:cNvPr id="124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876131" y="3847834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5" name="文本框 1953">
            <a:extLst>
              <a:ext uri="{FF2B5EF4-FFF2-40B4-BE49-F238E27FC236}">
                <a16:creationId xmlns:a16="http://schemas.microsoft.com/office/drawing/2014/main" id="{F5F4CB62-AD31-4F3F-9A68-CD9184BBDEBF}"/>
              </a:ext>
            </a:extLst>
          </p:cNvPr>
          <p:cNvSpPr txBox="1"/>
          <p:nvPr/>
        </p:nvSpPr>
        <p:spPr>
          <a:xfrm>
            <a:off x="1007623" y="2399671"/>
            <a:ext cx="2120245" cy="7364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lnSpc>
                <a:spcPts val="1700"/>
              </a:lnSpc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r>
              <a:rPr lang="ru-RU" dirty="0">
                <a:sym typeface="Arial" charset="0"/>
              </a:rPr>
              <a:t>ЗАЙМЫ </a:t>
            </a:r>
          </a:p>
          <a:p>
            <a:r>
              <a:rPr lang="ru-RU" dirty="0">
                <a:sym typeface="Arial" charset="0"/>
              </a:rPr>
              <a:t>ОТБАСЫ БАНКА </a:t>
            </a:r>
          </a:p>
          <a:p>
            <a:r>
              <a:rPr lang="ru-RU" dirty="0">
                <a:sym typeface="Arial" charset="0"/>
              </a:rPr>
              <a:t>5-10-20 </a:t>
            </a:r>
          </a:p>
        </p:txBody>
      </p:sp>
      <p:sp>
        <p:nvSpPr>
          <p:cNvPr id="126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876131" y="2649738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80368" y="3837229"/>
            <a:ext cx="3000449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ru-RU" sz="1200" b="1" dirty="0" smtClean="0">
                <a:cs typeface="Arial" panose="020B0604020202020204" pitchFamily="34" charset="0"/>
              </a:rPr>
              <a:t>Участники - очередники МИО, по категориям:</a:t>
            </a:r>
          </a:p>
          <a:p>
            <a:pPr marL="171450" indent="-171450">
              <a:lnSpc>
                <a:spcPts val="1100"/>
              </a:lnSpc>
              <a:buFont typeface="Wingdings" panose="05000000000000000000" pitchFamily="2" charset="2"/>
              <a:buChar char="ü"/>
            </a:pPr>
            <a:r>
              <a:rPr lang="ru-RU" sz="1200" dirty="0">
                <a:cs typeface="Arial" panose="020B0604020202020204" pitchFamily="34" charset="0"/>
              </a:rPr>
              <a:t>Инвалиды 1 и 2 категории</a:t>
            </a:r>
          </a:p>
          <a:p>
            <a:pPr marL="171450" indent="-171450">
              <a:lnSpc>
                <a:spcPts val="11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cs typeface="Arial" panose="020B0604020202020204" pitchFamily="34" charset="0"/>
              </a:rPr>
              <a:t>Семьи, воспитывающие детей инвалидов;</a:t>
            </a:r>
          </a:p>
          <a:p>
            <a:pPr marL="171450" indent="-171450">
              <a:lnSpc>
                <a:spcPts val="11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cs typeface="Arial" panose="020B0604020202020204" pitchFamily="34" charset="0"/>
              </a:rPr>
              <a:t>Многодетные семьи;</a:t>
            </a:r>
          </a:p>
          <a:p>
            <a:pPr marL="171450" indent="-171450">
              <a:lnSpc>
                <a:spcPts val="11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cs typeface="Arial" panose="020B0604020202020204" pitchFamily="34" charset="0"/>
              </a:rPr>
              <a:t>Дети-сироты</a:t>
            </a:r>
          </a:p>
          <a:p>
            <a:pPr marL="171450" indent="-171450">
              <a:lnSpc>
                <a:spcPts val="1100"/>
              </a:lnSpc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rgbClr val="C00000"/>
                </a:solidFill>
                <a:cs typeface="Arial" panose="020B0604020202020204" pitchFamily="34" charset="0"/>
              </a:rPr>
              <a:t>Неполные семьи были исключены 23.09.2022г., </a:t>
            </a:r>
            <a:r>
              <a:rPr lang="ru-RU" sz="1200" i="1" dirty="0">
                <a:solidFill>
                  <a:srgbClr val="C00000"/>
                </a:solidFill>
                <a:cs typeface="Arial" panose="020B0604020202020204" pitchFamily="34" charset="0"/>
              </a:rPr>
              <a:t>п</a:t>
            </a:r>
            <a:r>
              <a:rPr lang="ru-RU" sz="1200" i="1" dirty="0" smtClean="0">
                <a:solidFill>
                  <a:srgbClr val="C00000"/>
                </a:solidFill>
                <a:cs typeface="Arial" panose="020B0604020202020204" pitchFamily="34" charset="0"/>
              </a:rPr>
              <a:t>ри вступлении в силу Концепции ЖКИ до 2026 г.</a:t>
            </a:r>
          </a:p>
          <a:p>
            <a:endParaRPr lang="ru-RU" sz="11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66799" y="3056860"/>
            <a:ext cx="24963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cs typeface="Arial" panose="020B0604020202020204" pitchFamily="34" charset="0"/>
              </a:rPr>
              <a:t>Участники - </a:t>
            </a:r>
            <a:r>
              <a:rPr lang="ru-RU" sz="1200" b="1" dirty="0" smtClean="0">
                <a:cs typeface="Arial" panose="020B0604020202020204" pitchFamily="34" charset="0"/>
              </a:rPr>
              <a:t> все очередники МИО </a:t>
            </a:r>
            <a:endParaRPr lang="ru-RU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8185537" y="2123863"/>
            <a:ext cx="223145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ru-RU" sz="1200" b="1" dirty="0" smtClean="0">
                <a:cs typeface="Arial" panose="020B0604020202020204" pitchFamily="34" charset="0"/>
              </a:rPr>
              <a:t>В данной программе </a:t>
            </a:r>
          </a:p>
          <a:p>
            <a:pPr algn="ctr">
              <a:lnSpc>
                <a:spcPts val="1200"/>
              </a:lnSpc>
            </a:pPr>
            <a:r>
              <a:rPr lang="ru-RU" sz="1200" b="1" dirty="0" smtClean="0">
                <a:cs typeface="Arial" panose="020B0604020202020204" pitchFamily="34" charset="0"/>
              </a:rPr>
              <a:t>АО Отбасы Банк </a:t>
            </a:r>
          </a:p>
          <a:p>
            <a:pPr algn="ctr">
              <a:lnSpc>
                <a:spcPts val="1200"/>
              </a:lnSpc>
            </a:pPr>
            <a:r>
              <a:rPr lang="ru-RU" sz="1200" b="1" dirty="0" smtClean="0">
                <a:cs typeface="Arial" panose="020B0604020202020204" pitchFamily="34" charset="0"/>
              </a:rPr>
              <a:t>не участвует</a:t>
            </a:r>
            <a:endParaRPr lang="ru-RU" sz="1200" i="1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algn="ctr"/>
            <a:endParaRPr lang="ru-RU" sz="11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189272" y="4186033"/>
            <a:ext cx="2954573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ru-RU" sz="1200" b="1" dirty="0">
                <a:cs typeface="Arial" panose="020B0604020202020204" pitchFamily="34" charset="0"/>
              </a:rPr>
              <a:t>Участники - очередники МИО, </a:t>
            </a:r>
            <a:endParaRPr lang="ru-RU" sz="1200" b="1" dirty="0" smtClean="0"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lang="ru-RU" sz="1200" b="1" dirty="0" smtClean="0">
                <a:cs typeface="Arial" panose="020B0604020202020204" pitchFamily="34" charset="0"/>
              </a:rPr>
              <a:t>по </a:t>
            </a:r>
            <a:r>
              <a:rPr lang="ru-RU" sz="1200" b="1" dirty="0">
                <a:cs typeface="Arial" panose="020B0604020202020204" pitchFamily="34" charset="0"/>
              </a:rPr>
              <a:t>категориям: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>
                <a:cs typeface="Arial" panose="020B0604020202020204" pitchFamily="34" charset="0"/>
              </a:rPr>
              <a:t>Инвалиды 1 и 2 категории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cs typeface="Arial" panose="020B0604020202020204" pitchFamily="34" charset="0"/>
              </a:rPr>
              <a:t>Семьи</a:t>
            </a:r>
            <a:r>
              <a:rPr lang="ru-RU" sz="1200" dirty="0">
                <a:cs typeface="Arial" panose="020B0604020202020204" pitchFamily="34" charset="0"/>
              </a:rPr>
              <a:t>, воспитывающие детей инвалидов;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>
                <a:cs typeface="Arial" panose="020B0604020202020204" pitchFamily="34" charset="0"/>
              </a:rPr>
              <a:t>Многодетные семьи;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cs typeface="Arial" panose="020B0604020202020204" pitchFamily="34" charset="0"/>
              </a:rPr>
              <a:t>Дети-сироты</a:t>
            </a:r>
            <a:endParaRPr lang="ru-RU" sz="1200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0195" y="5599150"/>
            <a:ext cx="115684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Лестница доступности жилья исключена ПП РК №736 от 23.09.2022 г., при этом подход используется в Законопроекте по реформированию жилищной политики.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 связи с чем, необходимо определить подходы государственной социальной политики с учетом лестницы доступности жилья.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95249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070" y="108827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0" y="101550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КРЕДИТОВАНИЕ В РАМКАХ ГОСУДАРСТВЕННЫХ ПРОГРАММ</a:t>
            </a:r>
            <a:endParaRPr lang="ru-RU"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4</a:t>
            </a:fld>
            <a:endParaRPr lang="ru-RU" dirty="0"/>
          </a:p>
        </p:txBody>
      </p:sp>
      <p:grpSp>
        <p:nvGrpSpPr>
          <p:cNvPr id="14" name="Group 24"/>
          <p:cNvGrpSpPr/>
          <p:nvPr/>
        </p:nvGrpSpPr>
        <p:grpSpPr>
          <a:xfrm>
            <a:off x="409596" y="1053116"/>
            <a:ext cx="11096552" cy="2421845"/>
            <a:chOff x="37342" y="1580210"/>
            <a:chExt cx="7320364" cy="2516390"/>
          </a:xfrm>
        </p:grpSpPr>
        <p:sp>
          <p:nvSpPr>
            <p:cNvPr id="15" name="右箭头 83"/>
            <p:cNvSpPr/>
            <p:nvPr/>
          </p:nvSpPr>
          <p:spPr>
            <a:xfrm>
              <a:off x="37345" y="2639185"/>
              <a:ext cx="4638905" cy="325700"/>
            </a:xfrm>
            <a:prstGeom prst="rightArrow">
              <a:avLst/>
            </a:prstGeom>
            <a:solidFill>
              <a:srgbClr val="008F94"/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18" name="圆角右箭头 86"/>
            <p:cNvSpPr/>
            <p:nvPr/>
          </p:nvSpPr>
          <p:spPr>
            <a:xfrm rot="5400000" flipH="1">
              <a:off x="1639855" y="533697"/>
              <a:ext cx="533402" cy="3738422"/>
            </a:xfrm>
            <a:prstGeom prst="ben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19" name="圆角右箭头 87"/>
            <p:cNvSpPr/>
            <p:nvPr/>
          </p:nvSpPr>
          <p:spPr>
            <a:xfrm rot="5400000" flipH="1">
              <a:off x="698907" y="1424180"/>
              <a:ext cx="553444" cy="1876565"/>
            </a:xfrm>
            <a:prstGeom prst="ben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0" name="圆角右箭头 88"/>
            <p:cNvSpPr/>
            <p:nvPr/>
          </p:nvSpPr>
          <p:spPr>
            <a:xfrm rot="16200000" flipH="1" flipV="1">
              <a:off x="1226045" y="1744710"/>
              <a:ext cx="563685" cy="2941086"/>
            </a:xfrm>
            <a:prstGeom prst="ben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1" name="矩形 89"/>
            <p:cNvSpPr/>
            <p:nvPr/>
          </p:nvSpPr>
          <p:spPr>
            <a:xfrm>
              <a:off x="5022780" y="1580210"/>
              <a:ext cx="2168993" cy="359766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kk-KZ" altLang="zh-CN" b="1" dirty="0" smtClean="0">
                  <a:solidFill>
                    <a:srgbClr val="008F91"/>
                  </a:solidFill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微软雅黑"/>
                </a:rPr>
                <a:t>Действующая программа</a:t>
              </a:r>
              <a:endParaRPr lang="zh-CN" altLang="en-US" b="1" dirty="0">
                <a:solidFill>
                  <a:srgbClr val="008F91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  <a:sym typeface="微软雅黑"/>
              </a:endParaRPr>
            </a:p>
          </p:txBody>
        </p:sp>
        <p:sp>
          <p:nvSpPr>
            <p:cNvPr id="22" name="矩形 90"/>
            <p:cNvSpPr/>
            <p:nvPr/>
          </p:nvSpPr>
          <p:spPr>
            <a:xfrm>
              <a:off x="4557307" y="2003501"/>
              <a:ext cx="2800399" cy="551641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algn="ctr">
                <a:lnSpc>
                  <a:spcPts val="1800"/>
                </a:lnSpc>
                <a:spcAft>
                  <a:spcPts val="1200"/>
                </a:spcAft>
              </a:pPr>
              <a:r>
                <a:rPr lang="ru-RU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Концепция развития жилищно-коммунальной инфраструктуры до 2026 года </a:t>
              </a:r>
              <a:endParaRPr lang="ru-RU" sz="1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矩形 91"/>
            <p:cNvSpPr/>
            <p:nvPr/>
          </p:nvSpPr>
          <p:spPr>
            <a:xfrm>
              <a:off x="476945" y="3497095"/>
              <a:ext cx="977265" cy="242258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en-US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2005</a:t>
              </a:r>
              <a:r>
                <a:rPr lang="kk-KZ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-2010</a:t>
              </a:r>
              <a:endParaRPr lang="zh-CN" altLang="en-US" sz="1500" b="1" dirty="0"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4" name="矩形 92"/>
            <p:cNvSpPr/>
            <p:nvPr/>
          </p:nvSpPr>
          <p:spPr>
            <a:xfrm>
              <a:off x="77733" y="3678667"/>
              <a:ext cx="1665358" cy="26382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r>
                <a:rPr lang="ru-RU" altLang="zh-CN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Государственные программы</a:t>
              </a:r>
              <a:endParaRPr lang="ru-RU" altLang="zh-CN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矩形 93"/>
            <p:cNvSpPr/>
            <p:nvPr/>
          </p:nvSpPr>
          <p:spPr>
            <a:xfrm>
              <a:off x="1489214" y="1581340"/>
              <a:ext cx="977265" cy="31179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en-US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20</a:t>
              </a:r>
              <a:r>
                <a:rPr lang="kk-KZ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11-2014</a:t>
              </a:r>
              <a:endParaRPr lang="zh-CN" altLang="en-US" sz="1500" b="1" dirty="0"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6" name="矩形 94"/>
            <p:cNvSpPr/>
            <p:nvPr/>
          </p:nvSpPr>
          <p:spPr>
            <a:xfrm>
              <a:off x="1313072" y="1781695"/>
              <a:ext cx="1665358" cy="204988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r>
                <a:rPr lang="ru-RU" altLang="zh-CN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Доступное жилье 2020</a:t>
              </a:r>
              <a:endParaRPr lang="ru-RU" altLang="zh-CN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矩形 95"/>
            <p:cNvSpPr/>
            <p:nvPr/>
          </p:nvSpPr>
          <p:spPr>
            <a:xfrm>
              <a:off x="2533794" y="3428177"/>
              <a:ext cx="977265" cy="242258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kk-KZ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2015-2016</a:t>
              </a:r>
              <a:endParaRPr lang="zh-CN" altLang="en-US" sz="1500" b="1" dirty="0"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8" name="矩形 96"/>
            <p:cNvSpPr/>
            <p:nvPr/>
          </p:nvSpPr>
          <p:spPr>
            <a:xfrm>
              <a:off x="1893390" y="3640896"/>
              <a:ext cx="2028717" cy="455704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ru-RU" altLang="zh-CN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Н</a:t>
              </a:r>
              <a:r>
                <a:rPr lang="kk-KZ" altLang="zh-CN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ұрлы жол</a:t>
              </a:r>
            </a:p>
            <a:p>
              <a:pPr algn="ctr"/>
              <a:r>
                <a:rPr lang="kk-KZ" altLang="zh-CN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Программа развития регионов 2020</a:t>
              </a:r>
              <a:endParaRPr lang="ru-RU" altLang="zh-CN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矩形 97"/>
            <p:cNvSpPr/>
            <p:nvPr/>
          </p:nvSpPr>
          <p:spPr>
            <a:xfrm>
              <a:off x="3366473" y="1591207"/>
              <a:ext cx="977265" cy="242258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en-US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201</a:t>
              </a:r>
              <a:r>
                <a:rPr lang="kk-KZ" altLang="zh-CN" sz="1500" b="1" dirty="0" smtClean="0">
                  <a:latin typeface="微软雅黑"/>
                  <a:ea typeface="微软雅黑"/>
                  <a:cs typeface="+mn-ea"/>
                  <a:sym typeface="微软雅黑"/>
                </a:rPr>
                <a:t>7-2021</a:t>
              </a:r>
              <a:endParaRPr lang="zh-CN" altLang="en-US" sz="1500" b="1" dirty="0"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30" name="矩形 98"/>
            <p:cNvSpPr/>
            <p:nvPr/>
          </p:nvSpPr>
          <p:spPr>
            <a:xfrm>
              <a:off x="3431722" y="1781695"/>
              <a:ext cx="1665358" cy="355106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r>
                <a:rPr lang="ru-RU" altLang="zh-CN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Нұрлы</a:t>
              </a:r>
              <a:r>
                <a:rPr lang="ru-RU" altLang="zh-CN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жер</a:t>
              </a:r>
            </a:p>
            <a:p>
              <a:pPr>
                <a:lnSpc>
                  <a:spcPct val="120000"/>
                </a:lnSpc>
              </a:pPr>
              <a:endPara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35" name="圆角右箭头 103"/>
            <p:cNvSpPr/>
            <p:nvPr/>
          </p:nvSpPr>
          <p:spPr>
            <a:xfrm rot="16200000" flipH="1" flipV="1">
              <a:off x="208559" y="2770710"/>
              <a:ext cx="605638" cy="948071"/>
            </a:xfrm>
            <a:prstGeom prst="ben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+mn-ea"/>
                <a:sym typeface="微软雅黑"/>
              </a:endParaRPr>
            </a:p>
          </p:txBody>
        </p:sp>
      </p:grpSp>
      <p:sp>
        <p:nvSpPr>
          <p:cNvPr id="63" name="矩形 90"/>
          <p:cNvSpPr/>
          <p:nvPr/>
        </p:nvSpPr>
        <p:spPr>
          <a:xfrm>
            <a:off x="7652700" y="2033000"/>
            <a:ext cx="3623370" cy="505331"/>
          </a:xfrm>
          <a:prstGeom prst="rect">
            <a:avLst/>
          </a:prstGeom>
          <a:ln>
            <a:noFill/>
            <a:prstDash val="lgDash"/>
          </a:ln>
        </p:spPr>
        <p:txBody>
          <a:bodyPr wrap="square" lIns="68580" tIns="34290" rIns="68580" bIns="34290">
            <a:spAutoFit/>
          </a:bodyPr>
          <a:lstStyle/>
          <a:p>
            <a:pPr marL="171450" indent="-171450">
              <a:lnSpc>
                <a:spcPts val="18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Кредитование под 2% годовых очередников МИО направления Ба</a:t>
            </a:r>
            <a:r>
              <a:rPr lang="kk-KZ" sz="1100" b="1" dirty="0"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ытты отбасы (2-10-20)</a:t>
            </a:r>
          </a:p>
        </p:txBody>
      </p:sp>
      <p:sp>
        <p:nvSpPr>
          <p:cNvPr id="64" name="矩形 90"/>
          <p:cNvSpPr/>
          <p:nvPr/>
        </p:nvSpPr>
        <p:spPr>
          <a:xfrm>
            <a:off x="7652700" y="2530292"/>
            <a:ext cx="2993906" cy="505331"/>
          </a:xfrm>
          <a:prstGeom prst="rect">
            <a:avLst/>
          </a:prstGeom>
          <a:ln>
            <a:noFill/>
            <a:prstDash val="lgDash"/>
          </a:ln>
        </p:spPr>
        <p:txBody>
          <a:bodyPr wrap="square" lIns="68580" tIns="34290" rIns="68580" bIns="34290">
            <a:spAutoFit/>
          </a:bodyPr>
          <a:lstStyle/>
          <a:p>
            <a:pPr marL="171450" indent="-171450">
              <a:lnSpc>
                <a:spcPts val="18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Кредитование под 5% годовых очередников МИО (5-10-20)</a:t>
            </a:r>
          </a:p>
        </p:txBody>
      </p:sp>
      <p:graphicFrame>
        <p:nvGraphicFramePr>
          <p:cNvPr id="65" name="Диаграмма 64"/>
          <p:cNvGraphicFramePr>
            <a:graphicFrameLocks/>
          </p:cNvGraphicFramePr>
          <p:nvPr>
            <p:extLst/>
          </p:nvPr>
        </p:nvGraphicFramePr>
        <p:xfrm>
          <a:off x="349924" y="4368875"/>
          <a:ext cx="6000750" cy="182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69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798575" y="5190225"/>
            <a:ext cx="432000" cy="628481"/>
            <a:chOff x="2215356" y="1717898"/>
            <a:chExt cx="687388" cy="3940175"/>
          </a:xfrm>
        </p:grpSpPr>
        <p:sp>
          <p:nvSpPr>
            <p:cNvPr id="70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2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3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1710885" y="5069524"/>
            <a:ext cx="432000" cy="762675"/>
            <a:chOff x="2215356" y="1717898"/>
            <a:chExt cx="687388" cy="3940175"/>
          </a:xfrm>
        </p:grpSpPr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6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2639312" y="4894292"/>
            <a:ext cx="432000" cy="954022"/>
            <a:chOff x="2215356" y="1717898"/>
            <a:chExt cx="687388" cy="3940175"/>
          </a:xfrm>
        </p:grpSpPr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9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3640510" y="4638399"/>
            <a:ext cx="432000" cy="1210910"/>
            <a:chOff x="2215356" y="1717898"/>
            <a:chExt cx="687388" cy="3940175"/>
          </a:xfrm>
        </p:grpSpPr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1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82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4547022" y="5070252"/>
            <a:ext cx="432000" cy="762674"/>
            <a:chOff x="2215356" y="1717898"/>
            <a:chExt cx="687388" cy="3940175"/>
          </a:xfrm>
        </p:grpSpPr>
        <p:sp>
          <p:nvSpPr>
            <p:cNvPr id="83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4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85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5553259" y="5190225"/>
            <a:ext cx="432000" cy="660194"/>
            <a:chOff x="2215356" y="1717898"/>
            <a:chExt cx="687388" cy="3940175"/>
          </a:xfrm>
        </p:grpSpPr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7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6574695" y="4406112"/>
            <a:ext cx="49585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200" b="1" dirty="0">
                <a:latin typeface="Arial" panose="020B0604020202020204" pitchFamily="34" charset="0"/>
                <a:cs typeface="Arial" panose="020B0604020202020204" pitchFamily="34" charset="0"/>
              </a:rPr>
              <a:t>Ежегодно </a:t>
            </a:r>
            <a:r>
              <a:rPr lang="kk-K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среднем 12 - 14 </a:t>
            </a:r>
            <a:r>
              <a:rPr lang="kk-KZ" sz="1200" b="1" dirty="0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. семей приобретают 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жилье в рамках государственных программ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Рост в 2021 году за счет использования 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пенсионных накоплений, приобретения жилья 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на первичном и вторичном рынках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Снижение в 2022 году из-за ограничения в приобретении жилья МИО и повышения порога </a:t>
            </a: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на снятие пенсионных накоплений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Прогноз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в 2023 году исходя количества вводимого жилья</a:t>
            </a: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409604" y="4276726"/>
            <a:ext cx="11151310" cy="2057400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409604" y="978978"/>
            <a:ext cx="11151309" cy="2739004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矩形 90"/>
          <p:cNvSpPr/>
          <p:nvPr/>
        </p:nvSpPr>
        <p:spPr>
          <a:xfrm>
            <a:off x="7652700" y="3050859"/>
            <a:ext cx="3467034" cy="530915"/>
          </a:xfrm>
          <a:prstGeom prst="rect">
            <a:avLst/>
          </a:prstGeom>
          <a:ln>
            <a:noFill/>
            <a:prstDash val="lgDash"/>
          </a:ln>
        </p:spPr>
        <p:txBody>
          <a:bodyPr wrap="square" lIns="68580" tIns="34290" rIns="68580" bIns="34290">
            <a:spAutoFit/>
          </a:bodyPr>
          <a:lstStyle/>
          <a:p>
            <a:pPr marL="171450" indent="-171450">
              <a:lnSpc>
                <a:spcPts val="18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Займы выдаются только на приобретение жилья построенного за счет МИО </a:t>
            </a:r>
          </a:p>
        </p:txBody>
      </p:sp>
    </p:spTree>
    <p:extLst>
      <p:ext uri="{BB962C8B-B14F-4D97-AF65-F5344CB8AC3E}">
        <p14:creationId xmlns:p14="http://schemas.microsoft.com/office/powerpoint/2010/main" val="2016315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073" y="104912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0" y="97635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СРЕДСТВА НА РЕАЛИЗАЦИЮ ГОСУДАРСТВЕННЫХ ПРОГРАММ</a:t>
            </a:r>
            <a:endParaRPr lang="kk-KZ" sz="1600" b="1" strike="sngStrike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5</a:t>
            </a:fld>
            <a:endParaRPr lang="ru-RU" dirty="0"/>
          </a:p>
        </p:txBody>
      </p:sp>
      <p:sp>
        <p:nvSpPr>
          <p:cNvPr id="49" name="Заголовок 1"/>
          <p:cNvSpPr txBox="1">
            <a:spLocks/>
          </p:cNvSpPr>
          <p:nvPr/>
        </p:nvSpPr>
        <p:spPr>
          <a:xfrm>
            <a:off x="8938078" y="508355"/>
            <a:ext cx="1256186" cy="4420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90488" algn="ctr"/>
            <a:r>
              <a:rPr lang="ru-RU" sz="1800" spc="-5" dirty="0">
                <a:solidFill>
                  <a:schemeClr val="tx1"/>
                </a:solidFill>
              </a:rPr>
              <a:t>м</a:t>
            </a:r>
            <a:r>
              <a:rPr lang="ru-RU" sz="1800" spc="-5" dirty="0" smtClean="0">
                <a:solidFill>
                  <a:schemeClr val="tx1"/>
                </a:solidFill>
              </a:rPr>
              <a:t>лн тг.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02798" y="5962609"/>
            <a:ext cx="105582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cs typeface="Arial" panose="020B0604020202020204" pitchFamily="34" charset="0"/>
              </a:rPr>
              <a:t>* Проходят процедуры приема заявлений и оценки платежеспособности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202799" y="6216811"/>
            <a:ext cx="6395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cs typeface="Arial" panose="020B0604020202020204" pitchFamily="34" charset="0"/>
              </a:rPr>
              <a:t>** 20 млрд тг поступили 20.03.2023г, освоение ожидается после определения порядка кредитования в рамках направления </a:t>
            </a:r>
            <a:r>
              <a:rPr lang="ru-RU" sz="1400" dirty="0" err="1" smtClean="0">
                <a:cs typeface="Arial" panose="020B0604020202020204" pitchFamily="34" charset="0"/>
              </a:rPr>
              <a:t>Бакытты</a:t>
            </a:r>
            <a:r>
              <a:rPr lang="ru-RU" sz="1400" dirty="0" smtClean="0"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cs typeface="Arial" panose="020B0604020202020204" pitchFamily="34" charset="0"/>
              </a:rPr>
              <a:t>отбасы</a:t>
            </a:r>
            <a:endParaRPr lang="ru-RU" sz="1400" dirty="0" smtClean="0"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642727"/>
              </p:ext>
            </p:extLst>
          </p:nvPr>
        </p:nvGraphicFramePr>
        <p:xfrm>
          <a:off x="1202798" y="853059"/>
          <a:ext cx="9617602" cy="496756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622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96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37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837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689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Источник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Выделено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Начало </a:t>
                      </a:r>
                      <a:r>
                        <a:rPr lang="ru-RU" sz="1600" b="1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осв</a:t>
                      </a:r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Освоено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Повторное</a:t>
                      </a:r>
                      <a:r>
                        <a:rPr lang="ru-RU" sz="16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освоение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600" b="1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осв</a:t>
                      </a:r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21.12.2017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10 559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18 559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232%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16.03.2018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30 809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54 809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228%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20.12.2018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9 355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24 355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159%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13.03.2019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11 953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39 953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139%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 (БО)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05.08.2019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04.12.2019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18 386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131%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 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49 000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18.06.2020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49 002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Облигации НБ 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90 000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28.07.2020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90 000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94 242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105%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10 000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11.12.2020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2 805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12 805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128%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 (БО)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28.06.2021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32 000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06.04.2021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32 000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4 278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36 278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113%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Облигации НБ РК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120 000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12.04.2021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4 437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124 437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138%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 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*20 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15.02.2022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736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 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*51 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06.12.2022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4603051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434647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0955591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МФ РК 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**20 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4034154"/>
                  </a:ext>
                </a:extLst>
              </a:tr>
              <a:tr h="2524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596 </a:t>
                      </a:r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3</a:t>
                      </a: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00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52</a:t>
                      </a:r>
                      <a:r>
                        <a:rPr lang="en-US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 </a:t>
                      </a:r>
                      <a:r>
                        <a:rPr lang="en-US" sz="16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294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82 827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423 824</a:t>
                      </a:r>
                      <a:endParaRPr lang="ru-RU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694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</a:rPr>
              <a:t>КРЕДИТОВАНИЕ </a:t>
            </a:r>
            <a:r>
              <a:rPr lang="kk-KZ" sz="1600" b="1" dirty="0" smtClean="0">
                <a:solidFill>
                  <a:schemeClr val="bg1"/>
                </a:solidFill>
              </a:rPr>
              <a:t>«</a:t>
            </a:r>
            <a:r>
              <a:rPr lang="ru-RU" sz="1600" b="1" dirty="0" smtClean="0">
                <a:solidFill>
                  <a:schemeClr val="bg1"/>
                </a:solidFill>
              </a:rPr>
              <a:t>2-10-20» </a:t>
            </a:r>
            <a:r>
              <a:rPr lang="ru-RU" sz="1600" b="1" dirty="0" smtClean="0">
                <a:solidFill>
                  <a:schemeClr val="bg1"/>
                </a:solidFill>
              </a:rPr>
              <a:t>(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БАҚЫТТЫ ОТБАСЫ</a:t>
            </a: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)</a:t>
            </a:r>
            <a:endParaRPr lang="ru-RU" sz="1600" b="1" dirty="0">
              <a:solidFill>
                <a:schemeClr val="bg1"/>
              </a:solidFill>
            </a:endParaRPr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530059" y="1843022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ru-RU" dirty="0"/>
              <a:t>6</a:t>
            </a:r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4411" y="1052546"/>
            <a:ext cx="589592" cy="540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0312" y="1064683"/>
            <a:ext cx="596843" cy="540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153" y="1066763"/>
            <a:ext cx="534547" cy="54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83502" y="1051002"/>
            <a:ext cx="581879" cy="576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91251" y="1152780"/>
            <a:ext cx="19614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cs typeface="Arial" panose="020B0604020202020204" pitchFamily="34" charset="0"/>
              </a:rPr>
              <a:t>лица </a:t>
            </a:r>
            <a:r>
              <a:rPr lang="ru-RU" sz="1400" b="1" dirty="0">
                <a:cs typeface="Arial" panose="020B0604020202020204" pitchFamily="34" charset="0"/>
              </a:rPr>
              <a:t>с инвалидностью </a:t>
            </a:r>
            <a:r>
              <a:rPr lang="ru-RU" sz="1400" b="1" dirty="0">
                <a:cs typeface="Arial" panose="020B0604020202020204" pitchFamily="34" charset="0"/>
              </a:rPr>
              <a:t>1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>
                <a:cs typeface="Arial" panose="020B0604020202020204" pitchFamily="34" charset="0"/>
              </a:rPr>
              <a:t>и </a:t>
            </a:r>
            <a:r>
              <a:rPr lang="ru-RU" sz="1400" b="1" dirty="0" smtClean="0">
                <a:cs typeface="Arial" panose="020B0604020202020204" pitchFamily="34" charset="0"/>
              </a:rPr>
              <a:t>2 </a:t>
            </a:r>
            <a:r>
              <a:rPr lang="ru-RU" sz="1400" b="1" dirty="0" smtClean="0">
                <a:cs typeface="Arial" panose="020B0604020202020204" pitchFamily="34" charset="0"/>
              </a:rPr>
              <a:t>группы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endParaRPr lang="en-US" sz="1100" b="1" dirty="0" smtClean="0"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8567" y="1086080"/>
            <a:ext cx="13708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cs typeface="Arial" panose="020B0604020202020204" pitchFamily="34" charset="0"/>
              </a:rPr>
              <a:t>многодетная </a:t>
            </a:r>
          </a:p>
          <a:p>
            <a:r>
              <a:rPr lang="ru-RU" sz="1400" b="1" dirty="0">
                <a:cs typeface="Arial" panose="020B0604020202020204" pitchFamily="34" charset="0"/>
              </a:rPr>
              <a:t>семья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011140" y="1087073"/>
            <a:ext cx="27782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cs typeface="Arial" panose="020B0604020202020204" pitchFamily="34" charset="0"/>
              </a:rPr>
              <a:t>дети-сироты и дети, оставшиеся без попечения родителей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07595" y="1095148"/>
            <a:ext cx="2871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cs typeface="Arial" panose="020B0604020202020204" pitchFamily="34" charset="0"/>
              </a:rPr>
              <a:t>семьи, имеющие или воспитывающие детей-инвалидов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31898" y="2007953"/>
            <a:ext cx="25884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8080"/>
                </a:solidFill>
                <a:cs typeface="Arial" panose="020B0604020202020204" pitchFamily="34" charset="0"/>
              </a:rPr>
              <a:t>УСЛОВИЯ </a:t>
            </a:r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КРЕДИТОВАНИЯ:</a:t>
            </a:r>
            <a:endParaRPr lang="ru-RU" sz="16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19648" y="2327461"/>
            <a:ext cx="1333028" cy="8640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33972" y="2365550"/>
            <a:ext cx="1226880" cy="864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17134" y="2380323"/>
            <a:ext cx="888375" cy="82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240165" y="2344225"/>
            <a:ext cx="873000" cy="8640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681426" y="2511106"/>
            <a:ext cx="999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cs typeface="Arial" panose="020B0604020202020204" pitchFamily="34" charset="0"/>
              </a:rPr>
              <a:t>Ставка по займу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719347" y="2419116"/>
            <a:ext cx="16920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cs typeface="Arial" panose="020B0604020202020204" pitchFamily="34" charset="0"/>
              </a:rPr>
              <a:t>Минимальный</a:t>
            </a:r>
            <a:br>
              <a:rPr lang="ru-RU" sz="1400" b="1" dirty="0">
                <a:cs typeface="Arial" panose="020B0604020202020204" pitchFamily="34" charset="0"/>
              </a:rPr>
            </a:br>
            <a:r>
              <a:rPr lang="ru-RU" sz="1400" b="1" dirty="0">
                <a:cs typeface="Arial" panose="020B0604020202020204" pitchFamily="34" charset="0"/>
              </a:rPr>
              <a:t>первоначальный взнос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887311" y="2536762"/>
            <a:ext cx="10903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cs typeface="Arial" panose="020B0604020202020204" pitchFamily="34" charset="0"/>
              </a:rPr>
              <a:t>Срок</a:t>
            </a:r>
            <a:r>
              <a:rPr lang="ru-RU" sz="1400" b="1" dirty="0">
                <a:latin typeface="HelveticaNeueCyr"/>
              </a:rPr>
              <a:t> </a:t>
            </a:r>
            <a:r>
              <a:rPr lang="ru-RU" sz="1400" b="1" dirty="0">
                <a:cs typeface="Arial" panose="020B0604020202020204" pitchFamily="34" charset="0"/>
              </a:rPr>
              <a:t>займа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187178" y="2396545"/>
            <a:ext cx="21078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cs typeface="Arial" panose="020B0604020202020204" pitchFamily="34" charset="0"/>
              </a:rPr>
              <a:t>Цель: </a:t>
            </a:r>
          </a:p>
          <a:p>
            <a:pPr algn="ctr"/>
            <a:r>
              <a:rPr lang="ru-RU" sz="1400" b="1" dirty="0" smtClean="0">
                <a:cs typeface="Arial" panose="020B0604020202020204" pitchFamily="34" charset="0"/>
              </a:rPr>
              <a:t>приобретение кредитного жилья МИО</a:t>
            </a:r>
            <a:endParaRPr lang="ru-RU" sz="1400" b="1" dirty="0">
              <a:cs typeface="Arial" panose="020B0604020202020204" pitchFamily="34" charset="0"/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580964" y="3274187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Скругленный прямоугольник 97"/>
          <p:cNvSpPr/>
          <p:nvPr/>
        </p:nvSpPr>
        <p:spPr>
          <a:xfrm>
            <a:off x="2700169" y="4751259"/>
            <a:ext cx="3135518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Семьи с детьми </a:t>
            </a:r>
            <a:r>
              <a:rPr lang="ru-RU" b="1" dirty="0" smtClean="0"/>
              <a:t>инвалидами</a:t>
            </a:r>
            <a:endParaRPr lang="ru-RU" b="1" dirty="0"/>
          </a:p>
        </p:txBody>
      </p:sp>
      <p:sp>
        <p:nvSpPr>
          <p:cNvPr id="99" name="Скругленный прямоугольник 98"/>
          <p:cNvSpPr/>
          <p:nvPr/>
        </p:nvSpPr>
        <p:spPr>
          <a:xfrm>
            <a:off x="7117938" y="4148363"/>
            <a:ext cx="2702262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Многодетные</a:t>
            </a:r>
            <a:endParaRPr lang="ru-RU" b="1" dirty="0"/>
          </a:p>
        </p:txBody>
      </p:sp>
      <p:sp>
        <p:nvSpPr>
          <p:cNvPr id="100" name="Скругленный прямоугольник 99"/>
          <p:cNvSpPr/>
          <p:nvPr/>
        </p:nvSpPr>
        <p:spPr>
          <a:xfrm>
            <a:off x="2700169" y="4148363"/>
            <a:ext cx="3129691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Инвалиды 1 и 2 группы</a:t>
            </a:r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5998391" y="4752335"/>
            <a:ext cx="1000176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63 000</a:t>
            </a:r>
            <a:endParaRPr lang="ru-RU" b="1" dirty="0"/>
          </a:p>
        </p:txBody>
      </p:sp>
      <p:cxnSp>
        <p:nvCxnSpPr>
          <p:cNvPr id="104" name="Прямая соединительная линия 103"/>
          <p:cNvCxnSpPr/>
          <p:nvPr/>
        </p:nvCxnSpPr>
        <p:spPr>
          <a:xfrm>
            <a:off x="414153" y="5478323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Прямоугольник 104"/>
          <p:cNvSpPr/>
          <p:nvPr/>
        </p:nvSpPr>
        <p:spPr>
          <a:xfrm>
            <a:off x="530059" y="3317986"/>
            <a:ext cx="39237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КОЛИЧЕСТВО ОЧЕРЕДНИКОВ </a:t>
            </a:r>
            <a:r>
              <a:rPr lang="ru-RU" sz="12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(на 01.06.2023 г.):</a:t>
            </a:r>
            <a:endParaRPr lang="ru-RU" sz="1200" b="1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530059" y="5488916"/>
            <a:ext cx="18020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ПРИМЕР РАСЧЕТА: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552701" y="5739150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10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smtClean="0"/>
              <a:t>сумма займа</a:t>
            </a:r>
            <a:endParaRPr lang="ru-RU" sz="1400" dirty="0"/>
          </a:p>
        </p:txBody>
      </p:sp>
      <p:sp>
        <p:nvSpPr>
          <p:cNvPr id="109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1401199" y="5885012"/>
            <a:ext cx="145511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539745" y="6190771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smtClean="0"/>
              <a:t>первоначальный взнос</a:t>
            </a:r>
            <a:endParaRPr lang="ru-RU" sz="1400" dirty="0"/>
          </a:p>
        </p:txBody>
      </p:sp>
      <p:sp>
        <p:nvSpPr>
          <p:cNvPr id="111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1388243" y="6358149"/>
            <a:ext cx="145511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626375" y="5693412"/>
            <a:ext cx="4283574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52 700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smtClean="0"/>
              <a:t>ежемесячный платеж </a:t>
            </a:r>
          </a:p>
          <a:p>
            <a:pPr>
              <a:lnSpc>
                <a:spcPts val="1500"/>
              </a:lnSpc>
            </a:pPr>
            <a:r>
              <a:rPr lang="ru-RU" sz="1400" b="1" dirty="0" smtClean="0">
                <a:solidFill>
                  <a:srgbClr val="008C8F"/>
                </a:solidFill>
              </a:rPr>
              <a:t>Предварительный заем на 8 лет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626375" y="6252260"/>
            <a:ext cx="3916119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36 000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smtClean="0"/>
              <a:t>ежемесячный платеж </a:t>
            </a:r>
          </a:p>
          <a:p>
            <a:pPr>
              <a:lnSpc>
                <a:spcPts val="1500"/>
              </a:lnSpc>
            </a:pPr>
            <a:r>
              <a:rPr lang="ru-RU" sz="1400" b="1" dirty="0">
                <a:solidFill>
                  <a:srgbClr val="008C8F"/>
                </a:solidFill>
              </a:rPr>
              <a:t>Ж</a:t>
            </a:r>
            <a:r>
              <a:rPr lang="ru-RU" sz="1400" b="1" dirty="0" smtClean="0">
                <a:solidFill>
                  <a:srgbClr val="008C8F"/>
                </a:solidFill>
              </a:rPr>
              <a:t>илищный заем на 11 лет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66" name="Стрелка вправо 65"/>
          <p:cNvSpPr/>
          <p:nvPr/>
        </p:nvSpPr>
        <p:spPr>
          <a:xfrm>
            <a:off x="4903584" y="5915499"/>
            <a:ext cx="607688" cy="488070"/>
          </a:xfrm>
          <a:prstGeom prst="rightArrow">
            <a:avLst/>
          </a:prstGeom>
          <a:noFill/>
          <a:ln w="28575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66156" y="5631062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266155" y="6252282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00634" y="659993"/>
            <a:ext cx="114594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8080"/>
                </a:solidFill>
                <a:cs typeface="Arial" panose="020B0604020202020204" pitchFamily="34" charset="0"/>
              </a:rPr>
              <a:t>УЧАСТВУЮТ КАТЕГОРИИ:</a:t>
            </a:r>
            <a:endParaRPr lang="ru-RU" sz="1600" b="1" dirty="0">
              <a:cs typeface="Arial" panose="020B060402020202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444359" y="4156375"/>
            <a:ext cx="1175455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53 000</a:t>
            </a:r>
            <a:endParaRPr lang="ru-RU" b="1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418643" y="4759200"/>
            <a:ext cx="1192038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25 000</a:t>
            </a:r>
            <a:endParaRPr lang="ru-RU" b="1" dirty="0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989733" y="4157332"/>
            <a:ext cx="1008834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101 000</a:t>
            </a:r>
            <a:endParaRPr lang="ru-RU" b="1" dirty="0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7085990" y="4728695"/>
            <a:ext cx="2691102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Дети сироты</a:t>
            </a:r>
            <a:endParaRPr lang="ru-RU" b="1" dirty="0"/>
          </a:p>
        </p:txBody>
      </p:sp>
      <p:sp>
        <p:nvSpPr>
          <p:cNvPr id="12" name="Левая фигурная скобка 11"/>
          <p:cNvSpPr/>
          <p:nvPr/>
        </p:nvSpPr>
        <p:spPr>
          <a:xfrm rot="5400000">
            <a:off x="5516501" y="-251159"/>
            <a:ext cx="256764" cy="8547336"/>
          </a:xfrm>
          <a:prstGeom prst="leftBrace">
            <a:avLst/>
          </a:prstGeom>
          <a:ln w="19050">
            <a:solidFill>
              <a:srgbClr val="008F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903584" y="3299371"/>
            <a:ext cx="1977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F94"/>
                </a:solidFill>
              </a:rPr>
              <a:t>242 000</a:t>
            </a:r>
            <a:endParaRPr lang="ru-RU" sz="2800" b="1" dirty="0">
              <a:solidFill>
                <a:srgbClr val="008F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634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</a:rPr>
              <a:t>КРЕДИТОВАНИЕ </a:t>
            </a:r>
            <a:r>
              <a:rPr lang="kk-KZ" sz="1600" b="1" dirty="0" smtClean="0">
                <a:solidFill>
                  <a:schemeClr val="bg1"/>
                </a:solidFill>
              </a:rPr>
              <a:t>«</a:t>
            </a:r>
            <a:r>
              <a:rPr lang="ru-RU" sz="1600" b="1" dirty="0" smtClean="0">
                <a:solidFill>
                  <a:schemeClr val="bg1"/>
                </a:solidFill>
              </a:rPr>
              <a:t>5-10-20»</a:t>
            </a:r>
            <a:endParaRPr lang="ru-RU" sz="1600" b="1" dirty="0">
              <a:solidFill>
                <a:schemeClr val="bg1"/>
              </a:solidFill>
            </a:endParaRPr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450554" y="1369423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ru-RU" dirty="0"/>
              <a:t>7</a:t>
            </a:r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400634" y="1667072"/>
            <a:ext cx="25884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8080"/>
                </a:solidFill>
                <a:cs typeface="Arial" panose="020B0604020202020204" pitchFamily="34" charset="0"/>
              </a:rPr>
              <a:t>УСЛОВИЯ </a:t>
            </a:r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КРЕДИТОВАНИЯ:</a:t>
            </a:r>
            <a:endParaRPr lang="ru-RU" sz="1600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077" y="2173944"/>
            <a:ext cx="1226880" cy="864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5870" y="2191847"/>
            <a:ext cx="888375" cy="82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94741" y="2238749"/>
            <a:ext cx="873000" cy="8640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621252" y="2321033"/>
            <a:ext cx="999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cs typeface="Arial" panose="020B0604020202020204" pitchFamily="34" charset="0"/>
              </a:rPr>
              <a:t>Ставка по займу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807736" y="2250985"/>
            <a:ext cx="16920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cs typeface="Arial" panose="020B0604020202020204" pitchFamily="34" charset="0"/>
              </a:rPr>
              <a:t>Минимальный</a:t>
            </a:r>
            <a:br>
              <a:rPr lang="ru-RU" sz="1400" b="1" dirty="0">
                <a:cs typeface="Arial" panose="020B0604020202020204" pitchFamily="34" charset="0"/>
              </a:rPr>
            </a:br>
            <a:r>
              <a:rPr lang="ru-RU" sz="1400" b="1" dirty="0">
                <a:cs typeface="Arial" panose="020B0604020202020204" pitchFamily="34" charset="0"/>
              </a:rPr>
              <a:t>первоначальный взнос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823898" y="2420907"/>
            <a:ext cx="10903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cs typeface="Arial" panose="020B0604020202020204" pitchFamily="34" charset="0"/>
              </a:rPr>
              <a:t>Срок</a:t>
            </a:r>
            <a:r>
              <a:rPr lang="ru-RU" sz="1400" b="1" dirty="0">
                <a:latin typeface="HelveticaNeueCyr"/>
              </a:rPr>
              <a:t> </a:t>
            </a:r>
            <a:r>
              <a:rPr lang="ru-RU" sz="1400" b="1" dirty="0">
                <a:cs typeface="Arial" panose="020B0604020202020204" pitchFamily="34" charset="0"/>
              </a:rPr>
              <a:t>займа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062324" y="2240358"/>
            <a:ext cx="21078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cs typeface="Arial" panose="020B0604020202020204" pitchFamily="34" charset="0"/>
              </a:rPr>
              <a:t>Цель: </a:t>
            </a:r>
          </a:p>
          <a:p>
            <a:pPr algn="ctr"/>
            <a:r>
              <a:rPr lang="ru-RU" sz="1400" b="1" dirty="0" smtClean="0">
                <a:cs typeface="Arial" panose="020B0604020202020204" pitchFamily="34" charset="0"/>
              </a:rPr>
              <a:t>приобретение кредитного жилья МИО</a:t>
            </a:r>
            <a:endParaRPr lang="ru-RU" sz="1400" b="1" dirty="0">
              <a:cs typeface="Arial" panose="020B0604020202020204" pitchFamily="34" charset="0"/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450554" y="3331673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50554" y="5310110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Прямоугольник 105"/>
          <p:cNvSpPr/>
          <p:nvPr/>
        </p:nvSpPr>
        <p:spPr>
          <a:xfrm>
            <a:off x="360439" y="5275676"/>
            <a:ext cx="18020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ПРИМЕР РАСЧЕТА: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310864" y="5563146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10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smtClean="0"/>
              <a:t>сумма займа</a:t>
            </a:r>
            <a:endParaRPr lang="ru-RU" sz="1400" dirty="0"/>
          </a:p>
        </p:txBody>
      </p:sp>
      <p:sp>
        <p:nvSpPr>
          <p:cNvPr id="109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1127330" y="5709250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297908" y="6014767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smtClean="0"/>
              <a:t>первоначальный взнос</a:t>
            </a:r>
            <a:endParaRPr lang="ru-RU" sz="1400" dirty="0"/>
          </a:p>
        </p:txBody>
      </p:sp>
      <p:sp>
        <p:nvSpPr>
          <p:cNvPr id="111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1114374" y="6171629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787839" y="5458380"/>
            <a:ext cx="4283574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77 666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smtClean="0"/>
              <a:t>ежемесячный платеж </a:t>
            </a:r>
            <a:endParaRPr lang="ru-RU" sz="1100" dirty="0" smtClean="0"/>
          </a:p>
          <a:p>
            <a:pPr>
              <a:lnSpc>
                <a:spcPts val="1500"/>
              </a:lnSpc>
            </a:pPr>
            <a:r>
              <a:rPr lang="ru-RU" sz="1400" b="1" dirty="0" smtClean="0">
                <a:solidFill>
                  <a:srgbClr val="008C8F"/>
                </a:solidFill>
              </a:rPr>
              <a:t>Предварительный заем на 8 лет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87839" y="6130962"/>
            <a:ext cx="4283574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38 859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smtClean="0"/>
              <a:t>ежемесячный платеж </a:t>
            </a:r>
          </a:p>
          <a:p>
            <a:pPr>
              <a:lnSpc>
                <a:spcPts val="1500"/>
              </a:lnSpc>
            </a:pPr>
            <a:r>
              <a:rPr lang="ru-RU" sz="1400" b="1" dirty="0">
                <a:solidFill>
                  <a:srgbClr val="008C8F"/>
                </a:solidFill>
              </a:rPr>
              <a:t>Ж</a:t>
            </a:r>
            <a:r>
              <a:rPr lang="ru-RU" sz="1400" b="1" dirty="0" smtClean="0">
                <a:solidFill>
                  <a:srgbClr val="008C8F"/>
                </a:solidFill>
              </a:rPr>
              <a:t>илищный заем на 11 лет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66" name="Стрелка вправо 65"/>
          <p:cNvSpPr/>
          <p:nvPr/>
        </p:nvSpPr>
        <p:spPr>
          <a:xfrm>
            <a:off x="5225775" y="5689638"/>
            <a:ext cx="607688" cy="702960"/>
          </a:xfrm>
          <a:prstGeom prst="rightArrow">
            <a:avLst/>
          </a:prstGeom>
          <a:noFill/>
          <a:ln w="28575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27620" y="5396030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399363" y="6083513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51820" y="2083223"/>
            <a:ext cx="1473341" cy="1026874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400634" y="642206"/>
            <a:ext cx="114594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УЧАСТВУЮТ КАТЕГОРИИ: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61401" y="818640"/>
            <a:ext cx="8334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cs typeface="Arial" panose="020B0604020202020204" pitchFamily="34" charset="0"/>
              </a:rPr>
              <a:t>ГРАЖДАНЕ, </a:t>
            </a:r>
            <a:r>
              <a:rPr lang="ru-RU" sz="1600" b="1" dirty="0">
                <a:cs typeface="Arial" panose="020B0604020202020204" pitchFamily="34" charset="0"/>
              </a:rPr>
              <a:t>НУЖДАЮЩИЕСЯ В ЖИЛИЩЕ, СОСТОЯЩИЕ В ОЧЕРЕДИ МИО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10349" y="775204"/>
            <a:ext cx="551052" cy="456340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450554" y="3439394"/>
            <a:ext cx="39421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КОЛИЧЕСТВО ОЧЕРЕДНИКОВ МИО, </a:t>
            </a:r>
          </a:p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НЕ ВКЛЮЧЕННЫХ В БАКЫТТЫ ОТБАСЫ:</a:t>
            </a:r>
            <a:endParaRPr lang="ru-RU" sz="16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648755" y="3479943"/>
            <a:ext cx="1440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600" b="1" dirty="0" smtClean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ОЖИДАЮТСЯ </a:t>
            </a:r>
          </a:p>
          <a:p>
            <a:r>
              <a:rPr lang="ru-RU" altLang="ru-RU" sz="1600" b="1" dirty="0" smtClean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СРЕДСТВА:</a:t>
            </a:r>
            <a:endParaRPr lang="ru-RU" altLang="ru-RU" sz="1600" b="1" dirty="0">
              <a:solidFill>
                <a:srgbClr val="008080"/>
              </a:solidFill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8328" y="4151072"/>
            <a:ext cx="1413737" cy="937739"/>
          </a:xfrm>
          <a:custGeom>
            <a:avLst/>
            <a:gdLst>
              <a:gd name="connsiteX0" fmla="*/ 236812 w 1288868"/>
              <a:gd name="connsiteY0" fmla="*/ 0 h 923328"/>
              <a:gd name="connsiteX1" fmla="*/ 1052056 w 1288868"/>
              <a:gd name="connsiteY1" fmla="*/ 0 h 923328"/>
              <a:gd name="connsiteX2" fmla="*/ 1288868 w 1288868"/>
              <a:gd name="connsiteY2" fmla="*/ 473624 h 923328"/>
              <a:gd name="connsiteX3" fmla="*/ 1064016 w 1288868"/>
              <a:gd name="connsiteY3" fmla="*/ 923328 h 923328"/>
              <a:gd name="connsiteX4" fmla="*/ 224852 w 1288868"/>
              <a:gd name="connsiteY4" fmla="*/ 923328 h 923328"/>
              <a:gd name="connsiteX5" fmla="*/ 0 w 1288868"/>
              <a:gd name="connsiteY5" fmla="*/ 473624 h 92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8868" h="923328">
                <a:moveTo>
                  <a:pt x="236812" y="0"/>
                </a:moveTo>
                <a:lnTo>
                  <a:pt x="1052056" y="0"/>
                </a:lnTo>
                <a:lnTo>
                  <a:pt x="1288868" y="473624"/>
                </a:lnTo>
                <a:lnTo>
                  <a:pt x="1064016" y="923328"/>
                </a:lnTo>
                <a:lnTo>
                  <a:pt x="224852" y="923328"/>
                </a:lnTo>
                <a:lnTo>
                  <a:pt x="0" y="473624"/>
                </a:lnTo>
                <a:close/>
              </a:path>
            </a:pathLst>
          </a:custGeom>
          <a:solidFill>
            <a:srgbClr val="288C8A"/>
          </a:solidFill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no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39,7</a:t>
            </a:r>
            <a:endParaRPr lang="ru-RU" altLang="ru-RU" sz="3600" b="1" dirty="0">
              <a:solidFill>
                <a:schemeClr val="bg1"/>
              </a:solidFill>
              <a:latin typeface="+mn-lt"/>
            </a:endParaRPr>
          </a:p>
          <a:p>
            <a:pPr algn="ctr">
              <a:buFontTx/>
              <a:buNone/>
              <a:defRPr/>
            </a:pPr>
            <a:r>
              <a:rPr lang="ru-RU" altLang="ru-RU" sz="1600" b="1" dirty="0">
                <a:solidFill>
                  <a:schemeClr val="bg1"/>
                </a:solidFill>
                <a:latin typeface="+mn-lt"/>
              </a:rPr>
              <a:t>млрд. </a:t>
            </a:r>
            <a:r>
              <a:rPr lang="ru-RU" altLang="ru-RU" sz="1600" b="1" dirty="0" err="1">
                <a:solidFill>
                  <a:schemeClr val="bg1"/>
                </a:solidFill>
                <a:latin typeface="+mn-lt"/>
              </a:rPr>
              <a:t>тг</a:t>
            </a:r>
            <a:r>
              <a:rPr lang="ru-RU" altLang="ru-RU" sz="1600" b="1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40" name="Шестиугольник 39"/>
          <p:cNvSpPr/>
          <p:nvPr/>
        </p:nvSpPr>
        <p:spPr>
          <a:xfrm>
            <a:off x="1710521" y="4104254"/>
            <a:ext cx="1821534" cy="999309"/>
          </a:xfrm>
          <a:prstGeom prst="hexagon">
            <a:avLst/>
          </a:prstGeom>
          <a:solidFill>
            <a:srgbClr val="288C8A"/>
          </a:solidFill>
          <a:ln w="3810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6">
              <a:defRPr/>
            </a:pPr>
            <a:endParaRPr lang="ru-RU" sz="12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0521" y="4269190"/>
            <a:ext cx="1893745" cy="64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398 </a:t>
            </a:r>
            <a:r>
              <a:rPr lang="kk-KZ" altLang="ru-RU" sz="3600" b="1" dirty="0" smtClean="0">
                <a:solidFill>
                  <a:schemeClr val="bg1"/>
                </a:solidFill>
                <a:latin typeface="+mn-lt"/>
              </a:rPr>
              <a:t>тыс</a:t>
            </a:r>
            <a:r>
              <a:rPr lang="ru-RU" altLang="ru-RU" sz="3600" b="1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8695636" y="3431182"/>
            <a:ext cx="14745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600" b="1" dirty="0" smtClean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ПЛАНИРУЕТСЯ</a:t>
            </a:r>
          </a:p>
          <a:p>
            <a:r>
              <a:rPr lang="ru-RU" altLang="ru-RU" sz="1600" b="1" dirty="0" smtClean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ВЫДАТЬ :</a:t>
            </a:r>
            <a:endParaRPr lang="ru-RU" altLang="ru-RU" sz="1600" b="1" dirty="0">
              <a:solidFill>
                <a:srgbClr val="008080"/>
              </a:solidFill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48" y="4132081"/>
            <a:ext cx="1413737" cy="968915"/>
          </a:xfrm>
          <a:custGeom>
            <a:avLst/>
            <a:gdLst>
              <a:gd name="connsiteX0" fmla="*/ 236812 w 1288868"/>
              <a:gd name="connsiteY0" fmla="*/ 0 h 923328"/>
              <a:gd name="connsiteX1" fmla="*/ 1052056 w 1288868"/>
              <a:gd name="connsiteY1" fmla="*/ 0 h 923328"/>
              <a:gd name="connsiteX2" fmla="*/ 1288868 w 1288868"/>
              <a:gd name="connsiteY2" fmla="*/ 473624 h 923328"/>
              <a:gd name="connsiteX3" fmla="*/ 1064016 w 1288868"/>
              <a:gd name="connsiteY3" fmla="*/ 923328 h 923328"/>
              <a:gd name="connsiteX4" fmla="*/ 224852 w 1288868"/>
              <a:gd name="connsiteY4" fmla="*/ 923328 h 923328"/>
              <a:gd name="connsiteX5" fmla="*/ 0 w 1288868"/>
              <a:gd name="connsiteY5" fmla="*/ 473624 h 92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8868" h="923328">
                <a:moveTo>
                  <a:pt x="236812" y="0"/>
                </a:moveTo>
                <a:lnTo>
                  <a:pt x="1052056" y="0"/>
                </a:lnTo>
                <a:lnTo>
                  <a:pt x="1288868" y="473624"/>
                </a:lnTo>
                <a:lnTo>
                  <a:pt x="1064016" y="923328"/>
                </a:lnTo>
                <a:lnTo>
                  <a:pt x="224852" y="923328"/>
                </a:lnTo>
                <a:lnTo>
                  <a:pt x="0" y="473624"/>
                </a:lnTo>
                <a:close/>
              </a:path>
            </a:pathLst>
          </a:custGeom>
          <a:solidFill>
            <a:srgbClr val="288C8A"/>
          </a:solidFill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no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2 205</a:t>
            </a:r>
          </a:p>
          <a:p>
            <a:pPr algn="ctr">
              <a:buFontTx/>
              <a:buNone/>
              <a:defRPr/>
            </a:pPr>
            <a:r>
              <a:rPr lang="ru-RU" altLang="ru-RU" sz="1600" b="1" dirty="0" smtClean="0">
                <a:solidFill>
                  <a:schemeClr val="bg1"/>
                </a:solidFill>
                <a:latin typeface="+mn-lt"/>
              </a:rPr>
              <a:t>займов</a:t>
            </a:r>
            <a:endParaRPr lang="ru-RU" altLang="ru-RU" sz="16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7" name="Рисунок 4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1129" y="4266877"/>
            <a:ext cx="646232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33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</a:rPr>
              <a:t>СУБСИДИРОВАНИЕ АРЕНДНЫХ ПЛАТЕЖЕЙ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161" name="Google Shape;113;g1245d9f8c50_0_0"/>
          <p:cNvPicPr preferRelativeResize="0"/>
          <p:nvPr/>
        </p:nvPicPr>
        <p:blipFill rotWithShape="1">
          <a:blip r:embed="rId3">
            <a:alphaModFix/>
            <a:biLevel thresh="75000"/>
          </a:blip>
          <a:srcRect/>
          <a:stretch/>
        </p:blipFill>
        <p:spPr>
          <a:xfrm>
            <a:off x="2176302" y="1524025"/>
            <a:ext cx="578452" cy="4247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2" name="Google Shape;114;g1245d9f8c50_0_0"/>
          <p:cNvGrpSpPr/>
          <p:nvPr/>
        </p:nvGrpSpPr>
        <p:grpSpPr>
          <a:xfrm>
            <a:off x="2765226" y="1503243"/>
            <a:ext cx="2577619" cy="490107"/>
            <a:chOff x="47853" y="11275"/>
            <a:chExt cx="4198188" cy="1000800"/>
          </a:xfrm>
        </p:grpSpPr>
        <p:sp>
          <p:nvSpPr>
            <p:cNvPr id="163" name="Google Shape;115;g1245d9f8c50_0_0"/>
            <p:cNvSpPr/>
            <p:nvPr/>
          </p:nvSpPr>
          <p:spPr>
            <a:xfrm>
              <a:off x="158541" y="11275"/>
              <a:ext cx="4087500" cy="1000800"/>
            </a:xfrm>
            <a:prstGeom prst="roundRect">
              <a:avLst>
                <a:gd name="adj" fmla="val 10000"/>
              </a:avLst>
            </a:prstGeom>
            <a:solidFill>
              <a:srgbClr val="008F9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Google Shape;116;g1245d9f8c50_0_0"/>
            <p:cNvSpPr txBox="1"/>
            <p:nvPr/>
          </p:nvSpPr>
          <p:spPr>
            <a:xfrm>
              <a:off x="47853" y="131661"/>
              <a:ext cx="4039647" cy="7600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7150" tIns="38100" rIns="5715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 b="1" dirty="0">
                  <a:solidFill>
                    <a:schemeClr val="lt1"/>
                  </a:solidFill>
                  <a:cs typeface="Arial" panose="020B0604020202020204" pitchFamily="34" charset="0"/>
                </a:rPr>
                <a:t>50% выплата от государства</a:t>
              </a:r>
              <a:endParaRPr sz="1400" b="1" dirty="0">
                <a:solidFill>
                  <a:schemeClr val="l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77" name="Google Shape;117;g1245d9f8c50_0_0"/>
          <p:cNvSpPr/>
          <p:nvPr/>
        </p:nvSpPr>
        <p:spPr>
          <a:xfrm>
            <a:off x="6941000" y="1582055"/>
            <a:ext cx="3414600" cy="1178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3325" tIns="35550" rIns="53325" bIns="355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50% оплачивает очередник</a:t>
            </a:r>
            <a:endParaRPr sz="2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178" name="Google Shape;119;g1245d9f8c50_0_0"/>
          <p:cNvGrpSpPr/>
          <p:nvPr/>
        </p:nvGrpSpPr>
        <p:grpSpPr>
          <a:xfrm>
            <a:off x="7395481" y="1484073"/>
            <a:ext cx="2579794" cy="512169"/>
            <a:chOff x="-37400" y="147765"/>
            <a:chExt cx="4087500" cy="1000800"/>
          </a:xfrm>
        </p:grpSpPr>
        <p:sp>
          <p:nvSpPr>
            <p:cNvPr id="179" name="Google Shape;120;g1245d9f8c50_0_0"/>
            <p:cNvSpPr/>
            <p:nvPr/>
          </p:nvSpPr>
          <p:spPr>
            <a:xfrm>
              <a:off x="-37400" y="147765"/>
              <a:ext cx="4087500" cy="1000800"/>
            </a:xfrm>
            <a:prstGeom prst="roundRect">
              <a:avLst>
                <a:gd name="adj" fmla="val 10000"/>
              </a:avLst>
            </a:prstGeom>
            <a:solidFill>
              <a:srgbClr val="008F9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Google Shape;121;g1245d9f8c50_0_0"/>
            <p:cNvSpPr txBox="1"/>
            <p:nvPr/>
          </p:nvSpPr>
          <p:spPr>
            <a:xfrm>
              <a:off x="-20808" y="273968"/>
              <a:ext cx="3812603" cy="7483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7150" tIns="38100" rIns="5715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 b="1" dirty="0">
                  <a:solidFill>
                    <a:schemeClr val="lt1"/>
                  </a:solidFill>
                  <a:cs typeface="Arial" panose="020B0604020202020204" pitchFamily="34" charset="0"/>
                </a:rPr>
                <a:t>50% оплачивает очередник</a:t>
              </a:r>
              <a:endParaRPr sz="1400" b="1" dirty="0">
                <a:solidFill>
                  <a:schemeClr val="lt1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181" name="Google Shape;122;g1245d9f8c50_0_0"/>
          <p:cNvPicPr preferRelativeResize="0"/>
          <p:nvPr/>
        </p:nvPicPr>
        <p:blipFill>
          <a:blip r:embed="rId4">
            <a:alphaModFix/>
            <a:grayscl/>
          </a:blip>
          <a:stretch>
            <a:fillRect/>
          </a:stretch>
        </p:blipFill>
        <p:spPr>
          <a:xfrm>
            <a:off x="6746533" y="1515750"/>
            <a:ext cx="496393" cy="450761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Прямоугольник 181"/>
          <p:cNvSpPr/>
          <p:nvPr/>
        </p:nvSpPr>
        <p:spPr>
          <a:xfrm>
            <a:off x="400634" y="570660"/>
            <a:ext cx="1145948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8080"/>
                </a:solidFill>
                <a:cs typeface="Arial" panose="020B0604020202020204" pitchFamily="34" charset="0"/>
              </a:rPr>
              <a:t>СУБСИДИРОВАНИЕ АРЕНДЫ </a:t>
            </a:r>
            <a:r>
              <a:rPr lang="ru-RU" sz="1600" dirty="0" smtClean="0">
                <a:cs typeface="Arial" panose="020B0604020202020204" pitchFamily="34" charset="0"/>
              </a:rPr>
              <a:t>- </a:t>
            </a:r>
            <a:r>
              <a:rPr lang="ru-RU" sz="1600" b="1" dirty="0">
                <a:cs typeface="Arial" panose="020B0604020202020204" pitchFamily="34" charset="0"/>
              </a:rPr>
              <a:t>это форма государственной поддержки на безвозмездной основе в виде компенсации за счет бюджетных средств отдельным категориям граждан, арендующим жилье в частном жилищном </a:t>
            </a:r>
            <a:r>
              <a:rPr lang="ru-RU" sz="1600" b="1" dirty="0" smtClean="0">
                <a:cs typeface="Arial" panose="020B0604020202020204" pitchFamily="34" charset="0"/>
              </a:rPr>
              <a:t>фонде, чьи доходы на каждого члена семьи составляют менее 1 прожиточного минимума</a:t>
            </a:r>
            <a:r>
              <a:rPr lang="ru-RU" sz="1600" b="1" dirty="0"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183" name="Picture 6" descr="https://hcsbk.kz/local/templates/inner/images/arenda_item_1.png"/>
          <p:cNvPicPr>
            <a:picLocks noChangeAspect="1" noChangeArrowheads="1"/>
          </p:cNvPicPr>
          <p:nvPr/>
        </p:nvPicPr>
        <p:blipFill>
          <a:blip r:embed="rId5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084" y="2632079"/>
            <a:ext cx="55245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8" descr="https://hcsbk.kz/local/templates/inner/images/arenda_item_2.png"/>
          <p:cNvPicPr>
            <a:picLocks noChangeAspect="1" noChangeArrowheads="1"/>
          </p:cNvPicPr>
          <p:nvPr/>
        </p:nvPicPr>
        <p:blipFill>
          <a:blip r:embed="rId6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786" y="2657283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9" descr="https://hcsbk.kz/local/templates/inner/images/arenda_item_3.png"/>
          <p:cNvPicPr>
            <a:picLocks noChangeAspect="1" noChangeArrowheads="1"/>
          </p:cNvPicPr>
          <p:nvPr/>
        </p:nvPicPr>
        <p:blipFill>
          <a:blip r:embed="rId7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361" y="3278373"/>
            <a:ext cx="5715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10" descr="https://hcsbk.kz/local/templates/inner/images/arenda_item_4.png"/>
          <p:cNvPicPr>
            <a:picLocks noChangeAspect="1" noChangeArrowheads="1"/>
          </p:cNvPicPr>
          <p:nvPr/>
        </p:nvPicPr>
        <p:blipFill>
          <a:blip r:embed="rId8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707" y="3345759"/>
            <a:ext cx="571500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7" name="Прямоугольник 196"/>
          <p:cNvSpPr/>
          <p:nvPr/>
        </p:nvSpPr>
        <p:spPr>
          <a:xfrm>
            <a:off x="2901922" y="2831303"/>
            <a:ext cx="33770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инвалиды 1 и 2 групп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dirty="0">
                <a:solidFill>
                  <a:srgbClr val="333333"/>
                </a:solidFill>
                <a:cs typeface="Arial" panose="020B0604020202020204" pitchFamily="34" charset="0"/>
              </a:rPr>
              <a:t>  </a:t>
            </a:r>
            <a:endParaRPr lang="ru-RU" altLang="ru-RU" sz="2400" dirty="0">
              <a:solidFill>
                <a:srgbClr val="333333"/>
              </a:solidFill>
              <a:cs typeface="Arial" panose="020B0604020202020204" pitchFamily="34" charset="0"/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2910473" y="3468937"/>
            <a:ext cx="13084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дети-сироты</a:t>
            </a:r>
          </a:p>
        </p:txBody>
      </p:sp>
      <p:sp>
        <p:nvSpPr>
          <p:cNvPr id="199" name="Прямоугольник 198"/>
          <p:cNvSpPr/>
          <p:nvPr/>
        </p:nvSpPr>
        <p:spPr>
          <a:xfrm>
            <a:off x="7885933" y="3427135"/>
            <a:ext cx="19854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многодетные семьи</a:t>
            </a:r>
          </a:p>
        </p:txBody>
      </p:sp>
      <p:sp>
        <p:nvSpPr>
          <p:cNvPr id="204" name="Прямоугольник 203"/>
          <p:cNvSpPr/>
          <p:nvPr/>
        </p:nvSpPr>
        <p:spPr>
          <a:xfrm>
            <a:off x="7833065" y="2698625"/>
            <a:ext cx="33598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семьи, имеющие или воспитывающие детей-инвалидов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dirty="0" smtClean="0">
                <a:solidFill>
                  <a:srgbClr val="333333"/>
                </a:solidFill>
                <a:cs typeface="Arial" panose="020B0604020202020204" pitchFamily="34" charset="0"/>
              </a:rPr>
              <a:t>  </a:t>
            </a:r>
            <a:endParaRPr lang="ru-RU" altLang="ru-RU" sz="2400" dirty="0">
              <a:solidFill>
                <a:srgbClr val="333333"/>
              </a:solidFill>
              <a:cs typeface="Arial" panose="020B0604020202020204" pitchFamily="34" charset="0"/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400634" y="2196685"/>
            <a:ext cx="11459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cs typeface="Arial" panose="020B0604020202020204" pitchFamily="34" charset="0"/>
              </a:rPr>
              <a:t>Претендовать на поддержку от государства могут граждане, которые стоят в очереди на жилье по </a:t>
            </a:r>
            <a:r>
              <a:rPr lang="ru-RU" sz="1600" b="1" dirty="0" smtClean="0">
                <a:cs typeface="Arial" panose="020B0604020202020204" pitchFamily="34" charset="0"/>
              </a:rPr>
              <a:t>категориям</a:t>
            </a:r>
            <a:r>
              <a:rPr lang="ru-RU" sz="1600" b="1" dirty="0"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238" name="Прямая соединительная линия 237"/>
          <p:cNvCxnSpPr/>
          <p:nvPr/>
        </p:nvCxnSpPr>
        <p:spPr>
          <a:xfrm>
            <a:off x="569395" y="2164105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Прямая соединительная линия 238"/>
          <p:cNvCxnSpPr/>
          <p:nvPr/>
        </p:nvCxnSpPr>
        <p:spPr>
          <a:xfrm>
            <a:off x="592533" y="3927700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ru-RU" sz="1400" dirty="0" smtClean="0"/>
              <a:t>8</a:t>
            </a:r>
            <a:endParaRPr lang="ru-RU" sz="1400" dirty="0"/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" name="Google Shape;160;g1245d9f8c50_1_13"/>
          <p:cNvGrpSpPr/>
          <p:nvPr/>
        </p:nvGrpSpPr>
        <p:grpSpPr>
          <a:xfrm>
            <a:off x="3496529" y="4083033"/>
            <a:ext cx="1738030" cy="1188000"/>
            <a:chOff x="197711" y="3454341"/>
            <a:chExt cx="1417182" cy="1306970"/>
          </a:xfrm>
        </p:grpSpPr>
        <p:sp>
          <p:nvSpPr>
            <p:cNvPr id="51" name="Google Shape;161;g1245d9f8c50_1_13"/>
            <p:cNvSpPr/>
            <p:nvPr/>
          </p:nvSpPr>
          <p:spPr>
            <a:xfrm>
              <a:off x="204593" y="3571811"/>
              <a:ext cx="1410300" cy="1189500"/>
            </a:xfrm>
            <a:prstGeom prst="rect">
              <a:avLst/>
            </a:prstGeom>
            <a:noFill/>
            <a:ln w="19050" cap="flat" cmpd="sng">
              <a:solidFill>
                <a:srgbClr val="008C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00" tIns="45700" rIns="9140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>
                <a:solidFill>
                  <a:srgbClr val="FFFFFF"/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2" name="Google Shape;162;g1245d9f8c50_1_13"/>
            <p:cNvSpPr txBox="1"/>
            <p:nvPr/>
          </p:nvSpPr>
          <p:spPr>
            <a:xfrm>
              <a:off x="325657" y="3454341"/>
              <a:ext cx="1196700" cy="3255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50" tIns="34275" rIns="68550" bIns="34275" anchor="t" anchorCtr="0">
              <a:spAutoFit/>
            </a:bodyPr>
            <a:lstStyle/>
            <a:p>
              <a:pPr marL="0" marR="0" lvl="0" indent="0" algn="ctr" rtl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Очередники с доходом ниже 1 ПМ</a:t>
              </a:r>
              <a:endParaRPr sz="1600" b="1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3" name="Google Shape;163;g1245d9f8c50_1_13"/>
            <p:cNvSpPr/>
            <p:nvPr/>
          </p:nvSpPr>
          <p:spPr>
            <a:xfrm>
              <a:off x="197711" y="3719956"/>
              <a:ext cx="14103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600" b="1" dirty="0">
                  <a:solidFill>
                    <a:srgbClr val="008C8F"/>
                  </a:solidFill>
                  <a:cs typeface="Arial" panose="020B0604020202020204" pitchFamily="34" charset="0"/>
                </a:rPr>
                <a:t>70</a:t>
              </a:r>
              <a:r>
                <a:rPr lang="ru-RU" sz="3600" b="1" dirty="0">
                  <a:solidFill>
                    <a:srgbClr val="008080"/>
                  </a:solidFill>
                  <a:cs typeface="Arial" panose="020B0604020202020204" pitchFamily="34" charset="0"/>
                </a:rPr>
                <a:t> </a:t>
              </a:r>
              <a:endParaRPr sz="3600" b="1" dirty="0">
                <a:solidFill>
                  <a:srgbClr val="008080"/>
                </a:solidFill>
                <a:cs typeface="Arial" panose="020B0604020202020204" pitchFamily="34" charset="0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тыс. чел.</a:t>
              </a:r>
              <a:endParaRPr sz="700" b="1" i="0" dirty="0">
                <a:solidFill>
                  <a:schemeClr val="tx1"/>
                </a:solidFill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54" name="Стрелка вправо 53"/>
          <p:cNvSpPr/>
          <p:nvPr/>
        </p:nvSpPr>
        <p:spPr>
          <a:xfrm>
            <a:off x="2647336" y="4291819"/>
            <a:ext cx="607688" cy="702960"/>
          </a:xfrm>
          <a:prstGeom prst="rightArrow">
            <a:avLst/>
          </a:prstGeom>
          <a:noFill/>
          <a:ln w="28575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oogle Shape;160;g1245d9f8c50_1_13"/>
          <p:cNvGrpSpPr/>
          <p:nvPr/>
        </p:nvGrpSpPr>
        <p:grpSpPr>
          <a:xfrm>
            <a:off x="644320" y="4042821"/>
            <a:ext cx="1734268" cy="1188000"/>
            <a:chOff x="-4896439" y="2922753"/>
            <a:chExt cx="1414115" cy="1305801"/>
          </a:xfrm>
        </p:grpSpPr>
        <p:sp>
          <p:nvSpPr>
            <p:cNvPr id="56" name="Google Shape;161;g1245d9f8c50_1_13"/>
            <p:cNvSpPr/>
            <p:nvPr/>
          </p:nvSpPr>
          <p:spPr>
            <a:xfrm>
              <a:off x="-4896439" y="3039054"/>
              <a:ext cx="1410300" cy="1189500"/>
            </a:xfrm>
            <a:prstGeom prst="rect">
              <a:avLst/>
            </a:prstGeom>
            <a:noFill/>
            <a:ln w="19050" cap="flat" cmpd="sng">
              <a:solidFill>
                <a:srgbClr val="008C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00" tIns="45700" rIns="9140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>
                <a:solidFill>
                  <a:srgbClr val="FFFFFF"/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7" name="Google Shape;162;g1245d9f8c50_1_13"/>
            <p:cNvSpPr txBox="1"/>
            <p:nvPr/>
          </p:nvSpPr>
          <p:spPr>
            <a:xfrm>
              <a:off x="-4789639" y="2922753"/>
              <a:ext cx="1196700" cy="3033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50" tIns="34275" rIns="68550" bIns="34275" anchor="t" anchorCtr="0">
              <a:spAutoFit/>
            </a:bodyPr>
            <a:lstStyle/>
            <a:p>
              <a:pPr marL="0" marR="0" lvl="0" indent="0" algn="ctr" rtl="0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Всего очередников по 4 категориям</a:t>
              </a:r>
              <a:r>
                <a:rPr lang="ru-RU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</a:t>
              </a:r>
              <a:endParaRPr sz="1600" b="1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8" name="Google Shape;163;g1245d9f8c50_1_13"/>
            <p:cNvSpPr/>
            <p:nvPr/>
          </p:nvSpPr>
          <p:spPr>
            <a:xfrm>
              <a:off x="-4892624" y="3226133"/>
              <a:ext cx="1410300" cy="6426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600" b="1" dirty="0" smtClean="0">
                  <a:solidFill>
                    <a:srgbClr val="008C8F"/>
                  </a:solidFill>
                  <a:cs typeface="Arial" panose="020B0604020202020204" pitchFamily="34" charset="0"/>
                </a:rPr>
                <a:t>228</a:t>
              </a:r>
              <a:endParaRPr sz="3600" b="1" dirty="0">
                <a:solidFill>
                  <a:srgbClr val="008C8F"/>
                </a:solidFill>
                <a:cs typeface="Arial" panose="020B0604020202020204" pitchFamily="34" charset="0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тыс. чел.</a:t>
              </a:r>
              <a:endParaRPr sz="700" b="1" i="0" dirty="0">
                <a:solidFill>
                  <a:schemeClr val="tx1"/>
                </a:solidFill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59" name="Шестиугольник 58"/>
          <p:cNvSpPr/>
          <p:nvPr/>
        </p:nvSpPr>
        <p:spPr>
          <a:xfrm>
            <a:off x="6255843" y="4329143"/>
            <a:ext cx="1627658" cy="936000"/>
          </a:xfrm>
          <a:prstGeom prst="hexagon">
            <a:avLst/>
          </a:prstGeom>
          <a:solidFill>
            <a:schemeClr val="bg1"/>
          </a:solidFill>
          <a:ln w="3810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6">
              <a:defRPr/>
            </a:pPr>
            <a:endParaRPr lang="ru-RU" sz="16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8846243" y="3927700"/>
            <a:ext cx="887416" cy="707884"/>
          </a:xfrm>
          <a:prstGeom prst="rect">
            <a:avLst/>
          </a:prstGeom>
          <a:ln>
            <a:noFill/>
          </a:ln>
        </p:spPr>
        <p:txBody>
          <a:bodyPr wrap="none" lIns="121917" tIns="60959" rIns="121917" bIns="60959">
            <a:spAutoFit/>
          </a:bodyPr>
          <a:lstStyle/>
          <a:p>
            <a:pPr algn="ctr"/>
            <a:r>
              <a:rPr lang="ru-RU" sz="2800" b="1" dirty="0">
                <a:solidFill>
                  <a:srgbClr val="008C8F"/>
                </a:solidFill>
                <a:ea typeface="Verdana" panose="020B0604030504040204" pitchFamily="34" charset="0"/>
                <a:cs typeface="Arial" panose="020B0604020202020204" pitchFamily="34" charset="0"/>
              </a:rPr>
              <a:t>40,0</a:t>
            </a:r>
          </a:p>
          <a:p>
            <a:pPr algn="ctr"/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млрд. </a:t>
            </a:r>
            <a:r>
              <a:rPr lang="ru-RU" altLang="ru-RU" sz="1000" b="1" dirty="0" err="1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тг</a:t>
            </a:r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662908" y="4797617"/>
            <a:ext cx="1040839" cy="461628"/>
          </a:xfrm>
          <a:prstGeom prst="rect">
            <a:avLst/>
          </a:prstGeom>
          <a:noFill/>
          <a:ln>
            <a:noFill/>
          </a:ln>
        </p:spPr>
        <p:txBody>
          <a:bodyPr wrap="square" lIns="91290" tIns="45702" rIns="91290" bIns="45702">
            <a:spAutoFit/>
          </a:bodyPr>
          <a:lstStyle>
            <a:defPPr>
              <a:defRPr lang="en-US"/>
            </a:defPPr>
            <a:lvl1pPr defTabSz="456507">
              <a:defRPr sz="1200" b="1"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МЕСТНЫЙ БЮДЖЕТ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846243" y="4635584"/>
            <a:ext cx="887416" cy="707884"/>
          </a:xfrm>
          <a:prstGeom prst="rect">
            <a:avLst/>
          </a:prstGeom>
          <a:ln>
            <a:noFill/>
          </a:ln>
        </p:spPr>
        <p:txBody>
          <a:bodyPr wrap="none" lIns="121917" tIns="60959" rIns="121917" bIns="60959">
            <a:spAutoFit/>
          </a:bodyPr>
          <a:lstStyle/>
          <a:p>
            <a:pPr algn="ctr"/>
            <a:r>
              <a:rPr lang="ru-RU" sz="2800" b="1" dirty="0">
                <a:solidFill>
                  <a:srgbClr val="008C8F"/>
                </a:solidFill>
                <a:ea typeface="Verdana" panose="020B0604030504040204" pitchFamily="34" charset="0"/>
                <a:cs typeface="Arial" panose="020B0604020202020204" pitchFamily="34" charset="0"/>
              </a:rPr>
              <a:t>10,0</a:t>
            </a:r>
          </a:p>
          <a:p>
            <a:pPr algn="ctr"/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млрд. </a:t>
            </a:r>
            <a:r>
              <a:rPr lang="ru-RU" altLang="ru-RU" sz="1000" b="1" dirty="0" err="1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тг</a:t>
            </a:r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662908" y="4094200"/>
            <a:ext cx="1760536" cy="461628"/>
          </a:xfrm>
          <a:prstGeom prst="rect">
            <a:avLst/>
          </a:prstGeom>
          <a:noFill/>
          <a:ln>
            <a:noFill/>
          </a:ln>
        </p:spPr>
        <p:txBody>
          <a:bodyPr wrap="square" lIns="91290" tIns="45702" rIns="91290" bIns="45702">
            <a:spAutoFit/>
          </a:bodyPr>
          <a:lstStyle>
            <a:defPPr>
              <a:defRPr lang="ru-RU"/>
            </a:defPPr>
            <a:lvl1pPr defTabSz="456507">
              <a:defRPr sz="1200" b="1">
                <a:solidFill>
                  <a:srgbClr val="002060"/>
                </a:solidFill>
                <a:latin typeface="Arial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  <a:latin typeface="+mn-lt"/>
              </a:rPr>
              <a:t>РЕСПУБЛИКАНСКИЙ </a:t>
            </a:r>
          </a:p>
          <a:p>
            <a:r>
              <a:rPr lang="ru-RU" dirty="0" smtClean="0">
                <a:solidFill>
                  <a:schemeClr val="tx1"/>
                </a:solidFill>
                <a:latin typeface="+mn-lt"/>
              </a:rPr>
              <a:t>БЮДЖЕТ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7866" y="4300667"/>
            <a:ext cx="1382402" cy="923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>
                <a:solidFill>
                  <a:srgbClr val="008C8F"/>
                </a:solidFill>
                <a:latin typeface="+mn-lt"/>
              </a:rPr>
              <a:t>5</a:t>
            </a:r>
            <a:r>
              <a:rPr lang="en-US" altLang="ru-RU" sz="3600" b="1" dirty="0">
                <a:solidFill>
                  <a:srgbClr val="008C8F"/>
                </a:solidFill>
                <a:latin typeface="+mn-lt"/>
              </a:rPr>
              <a:t>0</a:t>
            </a:r>
            <a:endParaRPr lang="ru-RU" altLang="ru-RU" sz="3600" b="1" dirty="0">
              <a:solidFill>
                <a:srgbClr val="008C8F"/>
              </a:solidFill>
              <a:latin typeface="+mn-lt"/>
            </a:endParaRPr>
          </a:p>
          <a:p>
            <a:pPr algn="ctr">
              <a:buFontTx/>
              <a:buNone/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+mn-lt"/>
              </a:rPr>
              <a:t>млрд. </a:t>
            </a:r>
            <a:r>
              <a:rPr lang="ru-RU" altLang="ru-RU" sz="1600" b="1" dirty="0" err="1">
                <a:solidFill>
                  <a:schemeClr val="tx1"/>
                </a:solidFill>
                <a:latin typeface="+mn-lt"/>
              </a:rPr>
              <a:t>тг</a:t>
            </a:r>
            <a:r>
              <a:rPr lang="ru-RU" altLang="ru-RU" sz="1600" b="1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264380" y="3948575"/>
            <a:ext cx="1568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507">
              <a:lnSpc>
                <a:spcPts val="1200"/>
              </a:lnSpc>
              <a:defRPr/>
            </a:pPr>
            <a:r>
              <a:rPr lang="ru-RU" altLang="ru-RU" sz="11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Бюджетом предусмотрено</a:t>
            </a:r>
          </a:p>
        </p:txBody>
      </p:sp>
      <p:grpSp>
        <p:nvGrpSpPr>
          <p:cNvPr id="66" name="Группа 65"/>
          <p:cNvGrpSpPr/>
          <p:nvPr/>
        </p:nvGrpSpPr>
        <p:grpSpPr>
          <a:xfrm>
            <a:off x="5467624" y="4467063"/>
            <a:ext cx="527119" cy="354428"/>
            <a:chOff x="4792372" y="3357882"/>
            <a:chExt cx="831545" cy="540000"/>
          </a:xfrm>
        </p:grpSpPr>
        <p:sp>
          <p:nvSpPr>
            <p:cNvPr id="67" name="Шеврон 112"/>
            <p:cNvSpPr/>
            <p:nvPr/>
          </p:nvSpPr>
          <p:spPr>
            <a:xfrm>
              <a:off x="4792372" y="3357882"/>
              <a:ext cx="324000" cy="540000"/>
            </a:xfrm>
            <a:prstGeom prst="chevron">
              <a:avLst/>
            </a:prstGeom>
            <a:solidFill>
              <a:srgbClr val="008C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Шеврон 113"/>
            <p:cNvSpPr/>
            <p:nvPr/>
          </p:nvSpPr>
          <p:spPr>
            <a:xfrm>
              <a:off x="5048776" y="3357882"/>
              <a:ext cx="324000" cy="540000"/>
            </a:xfrm>
            <a:prstGeom prst="chevron">
              <a:avLst/>
            </a:prstGeom>
            <a:solidFill>
              <a:srgbClr val="44B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Шеврон 114"/>
            <p:cNvSpPr/>
            <p:nvPr/>
          </p:nvSpPr>
          <p:spPr>
            <a:xfrm>
              <a:off x="5299917" y="3357882"/>
              <a:ext cx="324000" cy="540000"/>
            </a:xfrm>
            <a:prstGeom prst="chevron">
              <a:avLst/>
            </a:prstGeom>
            <a:solidFill>
              <a:srgbClr val="CBDB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8202775" y="4466085"/>
            <a:ext cx="527119" cy="354428"/>
            <a:chOff x="4792372" y="3357882"/>
            <a:chExt cx="831545" cy="540000"/>
          </a:xfrm>
        </p:grpSpPr>
        <p:sp>
          <p:nvSpPr>
            <p:cNvPr id="75" name="Шеврон 112"/>
            <p:cNvSpPr/>
            <p:nvPr/>
          </p:nvSpPr>
          <p:spPr>
            <a:xfrm>
              <a:off x="4792372" y="3357882"/>
              <a:ext cx="324000" cy="540000"/>
            </a:xfrm>
            <a:prstGeom prst="chevron">
              <a:avLst/>
            </a:prstGeom>
            <a:solidFill>
              <a:srgbClr val="008C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Шеврон 113"/>
            <p:cNvSpPr/>
            <p:nvPr/>
          </p:nvSpPr>
          <p:spPr>
            <a:xfrm>
              <a:off x="5048776" y="3357882"/>
              <a:ext cx="324000" cy="540000"/>
            </a:xfrm>
            <a:prstGeom prst="chevron">
              <a:avLst/>
            </a:prstGeom>
            <a:solidFill>
              <a:srgbClr val="44B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Шеврон 114"/>
            <p:cNvSpPr/>
            <p:nvPr/>
          </p:nvSpPr>
          <p:spPr>
            <a:xfrm>
              <a:off x="5299917" y="3357882"/>
              <a:ext cx="324000" cy="540000"/>
            </a:xfrm>
            <a:prstGeom prst="chevron">
              <a:avLst/>
            </a:prstGeom>
            <a:solidFill>
              <a:srgbClr val="CBDB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70" name="Диаграмма 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031707"/>
              </p:ext>
            </p:extLst>
          </p:nvPr>
        </p:nvGraphicFramePr>
        <p:xfrm>
          <a:off x="539482" y="4989526"/>
          <a:ext cx="5593128" cy="2203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71" name="Прямая соединительная линия 70"/>
          <p:cNvCxnSpPr/>
          <p:nvPr/>
        </p:nvCxnSpPr>
        <p:spPr>
          <a:xfrm>
            <a:off x="706429" y="5445430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334903" y="5515872"/>
            <a:ext cx="2624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многодетные семьи</a:t>
            </a:r>
            <a:endParaRPr lang="ru-RU" sz="14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678025" y="5820111"/>
            <a:ext cx="2818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семьи с детьми-инвалидами</a:t>
            </a:r>
            <a:endParaRPr lang="ru-RU" sz="14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1228518" y="6161989"/>
            <a:ext cx="1895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инвалиды 1 и 2 групп</a:t>
            </a:r>
            <a:endParaRPr lang="ru-RU" sz="14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1957350" y="6483391"/>
            <a:ext cx="1166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д</a:t>
            </a:r>
            <a:r>
              <a:rPr lang="ru-RU" sz="1400" b="1" dirty="0" smtClean="0"/>
              <a:t>ети сироты</a:t>
            </a:r>
            <a:endParaRPr lang="ru-RU" sz="1400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7024645" y="5436000"/>
            <a:ext cx="439879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>
                  <a:lumMod val="75000"/>
                </a:schemeClr>
              </a:buClr>
            </a:pPr>
            <a:r>
              <a:rPr lang="ru-RU" sz="1400" b="1" dirty="0"/>
              <a:t>По состоянию на </a:t>
            </a:r>
            <a:r>
              <a:rPr lang="en-US" sz="1400" b="1" dirty="0" smtClean="0"/>
              <a:t>01</a:t>
            </a:r>
            <a:r>
              <a:rPr lang="ru-RU" sz="1400" b="1" dirty="0" smtClean="0"/>
              <a:t>.0</a:t>
            </a:r>
            <a:r>
              <a:rPr lang="en-US" sz="1400" b="1" dirty="0" smtClean="0"/>
              <a:t>6</a:t>
            </a:r>
            <a:r>
              <a:rPr lang="ru-RU" sz="1400" b="1" dirty="0" smtClean="0"/>
              <a:t>.2023 </a:t>
            </a:r>
            <a:r>
              <a:rPr lang="ru-RU" sz="1400" b="1" dirty="0"/>
              <a:t>г</a:t>
            </a:r>
            <a:r>
              <a:rPr lang="ru-RU" sz="1400" b="1" dirty="0" smtClean="0"/>
              <a:t>.:</a:t>
            </a:r>
          </a:p>
          <a:p>
            <a:pPr marL="285750" indent="-285750">
              <a:lnSpc>
                <a:spcPct val="150000"/>
              </a:lnSpc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400" b="1" dirty="0"/>
              <a:t>Общее кол-во принятых заявок: </a:t>
            </a:r>
            <a:r>
              <a:rPr lang="en-US" sz="1400" b="1" dirty="0" smtClean="0"/>
              <a:t>54 154</a:t>
            </a:r>
            <a:endParaRPr lang="ru-RU" sz="1400" b="1" dirty="0"/>
          </a:p>
          <a:p>
            <a:pPr marL="285750" indent="-285750">
              <a:lnSpc>
                <a:spcPct val="150000"/>
              </a:lnSpc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400" b="1" dirty="0"/>
              <a:t>Общее кол-во одобренных заявок: </a:t>
            </a:r>
            <a:r>
              <a:rPr lang="en-US" sz="1400" b="1" dirty="0" smtClean="0"/>
              <a:t>7 983</a:t>
            </a:r>
            <a:endParaRPr lang="ru-RU" sz="1400" b="1" dirty="0"/>
          </a:p>
          <a:p>
            <a:pPr marL="285750" indent="-285750">
              <a:lnSpc>
                <a:spcPct val="150000"/>
              </a:lnSpc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400" b="1" dirty="0" smtClean="0"/>
              <a:t>Выплата </a:t>
            </a:r>
            <a:r>
              <a:rPr lang="ru-RU" sz="1400" b="1" dirty="0"/>
              <a:t>назначена: </a:t>
            </a:r>
            <a:r>
              <a:rPr lang="en-US" sz="1400" b="1" dirty="0" smtClean="0"/>
              <a:t>5 040</a:t>
            </a:r>
            <a:endParaRPr lang="ru-RU" sz="1400" b="1" dirty="0"/>
          </a:p>
          <a:p>
            <a:pPr>
              <a:buClr>
                <a:schemeClr val="bg2">
                  <a:lumMod val="75000"/>
                </a:schemeClr>
              </a:buClr>
            </a:pPr>
            <a:endParaRPr lang="ru-RU" sz="14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5949055" y="5512979"/>
            <a:ext cx="7489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(77,6%)</a:t>
            </a:r>
          </a:p>
        </p:txBody>
      </p:sp>
    </p:spTree>
    <p:extLst>
      <p:ext uri="{BB962C8B-B14F-4D97-AF65-F5344CB8AC3E}">
        <p14:creationId xmlns:p14="http://schemas.microsoft.com/office/powerpoint/2010/main" val="23820787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4"/>
          <p:cNvSpPr>
            <a:spLocks noChangeArrowheads="1"/>
          </p:cNvSpPr>
          <p:nvPr/>
        </p:nvSpPr>
        <p:spPr bwMode="auto">
          <a:xfrm>
            <a:off x="678299" y="1128150"/>
            <a:ext cx="111220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  <a:tabLst>
                <a:tab pos="3584575" algn="l"/>
              </a:tabLst>
            </a:pPr>
            <a:r>
              <a:rPr lang="ru-RU" altLang="ru-RU" sz="4000" b="1" dirty="0" smtClean="0">
                <a:solidFill>
                  <a:srgbClr val="008C8F"/>
                </a:solidFill>
                <a:latin typeface="+mn-lt"/>
                <a:sym typeface="Arial Narrow" panose="020B0606020202030204" pitchFamily="34" charset="0"/>
              </a:rPr>
              <a:t>639 </a:t>
            </a:r>
            <a:r>
              <a:rPr lang="ru-RU" altLang="ru-RU" sz="2000" b="1" dirty="0">
                <a:solidFill>
                  <a:srgbClr val="008C8F"/>
                </a:solidFill>
                <a:latin typeface="+mn-lt"/>
                <a:sym typeface="Arial Narrow" panose="020B0606020202030204" pitchFamily="34" charset="0"/>
              </a:rPr>
              <a:t>тыс.</a:t>
            </a:r>
            <a:r>
              <a:rPr lang="ru-RU" altLang="ru-RU" sz="2800" b="1" dirty="0">
                <a:solidFill>
                  <a:srgbClr val="008C8F"/>
                </a:solidFill>
                <a:latin typeface="+mn-lt"/>
                <a:sym typeface="Arial Narrow" panose="020B0606020202030204" pitchFamily="34" charset="0"/>
              </a:rPr>
              <a:t> </a:t>
            </a:r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очередников МИО </a:t>
            </a:r>
            <a:r>
              <a:rPr lang="ru-RU" altLang="ru-RU" i="1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(по состоянию на </a:t>
            </a:r>
            <a:r>
              <a:rPr lang="ru-RU" altLang="ru-RU" i="1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01.06.2023 </a:t>
            </a:r>
            <a:r>
              <a:rPr lang="ru-RU" altLang="ru-RU" i="1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г.)</a:t>
            </a:r>
            <a:endParaRPr lang="ru-RU" altLang="ru-RU" sz="2400" i="1" dirty="0">
              <a:solidFill>
                <a:schemeClr val="tx2">
                  <a:lumMod val="75000"/>
                </a:schemeClr>
              </a:solidFill>
              <a:latin typeface="+mn-lt"/>
              <a:sym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79121" y="1162114"/>
            <a:ext cx="11636104" cy="626164"/>
          </a:xfrm>
          <a:prstGeom prst="rect">
            <a:avLst/>
          </a:prstGeom>
          <a:noFill/>
          <a:ln w="1905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cs typeface="Arial" panose="020B0604020202020204" pitchFamily="34" charset="0"/>
            </a:endParaRPr>
          </a:p>
        </p:txBody>
      </p:sp>
      <p:sp>
        <p:nvSpPr>
          <p:cNvPr id="29" name="Прямоугольник 4"/>
          <p:cNvSpPr>
            <a:spLocks noChangeArrowheads="1"/>
          </p:cNvSpPr>
          <p:nvPr/>
        </p:nvSpPr>
        <p:spPr bwMode="auto">
          <a:xfrm>
            <a:off x="4051933" y="982735"/>
            <a:ext cx="385252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ru-RU" altLang="ru-RU" sz="1800" b="1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ТЕКУЩАЯ ОЧЕРЕДЬ</a:t>
            </a:r>
          </a:p>
        </p:txBody>
      </p:sp>
      <p:sp>
        <p:nvSpPr>
          <p:cNvPr id="30" name="Равнобедренный треугольник 29"/>
          <p:cNvSpPr/>
          <p:nvPr/>
        </p:nvSpPr>
        <p:spPr>
          <a:xfrm rot="10800000">
            <a:off x="4911110" y="1905309"/>
            <a:ext cx="2134171" cy="150773"/>
          </a:xfrm>
          <a:prstGeom prst="triangle">
            <a:avLst/>
          </a:prstGeom>
          <a:solidFill>
            <a:srgbClr val="008C8F"/>
          </a:solidFill>
          <a:ln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2067" y="2412636"/>
            <a:ext cx="5702104" cy="3833690"/>
          </a:xfrm>
          <a:prstGeom prst="rect">
            <a:avLst/>
          </a:prstGeom>
          <a:noFill/>
          <a:ln w="1905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cs typeface="Arial" panose="020B0604020202020204" pitchFamily="34" charset="0"/>
            </a:endParaRPr>
          </a:p>
        </p:txBody>
      </p:sp>
      <p:sp>
        <p:nvSpPr>
          <p:cNvPr id="32" name="Прямоугольник 4"/>
          <p:cNvSpPr>
            <a:spLocks noChangeArrowheads="1"/>
          </p:cNvSpPr>
          <p:nvPr/>
        </p:nvSpPr>
        <p:spPr bwMode="auto">
          <a:xfrm>
            <a:off x="1755679" y="2258217"/>
            <a:ext cx="2297574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cs typeface="Arial" panose="020B0604020202020204" pitchFamily="34" charset="0"/>
                <a:sym typeface="Arial Narrow" panose="020B0606020202030204" pitchFamily="34" charset="0"/>
              </a:rPr>
              <a:t>ОТБАСЫ БАНК</a:t>
            </a:r>
          </a:p>
        </p:txBody>
      </p:sp>
      <p:sp>
        <p:nvSpPr>
          <p:cNvPr id="34" name="Прямоугольник 4"/>
          <p:cNvSpPr>
            <a:spLocks noChangeArrowheads="1"/>
          </p:cNvSpPr>
          <p:nvPr/>
        </p:nvSpPr>
        <p:spPr bwMode="auto">
          <a:xfrm>
            <a:off x="671975" y="3505699"/>
            <a:ext cx="52372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chemeClr val="tx1"/>
                </a:solidFill>
                <a:latin typeface="+mn-lt"/>
              </a:rPr>
              <a:t>ВЕДЕНИЕ, ПОСТАНОВКА И УЧЕТ </a:t>
            </a:r>
            <a:r>
              <a:rPr lang="ru-RU" b="1" dirty="0">
                <a:solidFill>
                  <a:srgbClr val="008F91"/>
                </a:solidFill>
                <a:latin typeface="+mn-lt"/>
              </a:rPr>
              <a:t>ВСЕХ НУЖДАЮЩИХСЯ </a:t>
            </a:r>
            <a:r>
              <a:rPr lang="ru-RU" b="1" dirty="0">
                <a:solidFill>
                  <a:schemeClr val="tx1"/>
                </a:solidFill>
                <a:latin typeface="+mn-lt"/>
              </a:rPr>
              <a:t>В ЖИЛЬЕ</a:t>
            </a:r>
            <a:endParaRPr lang="ru-RU" altLang="ru-RU" b="1" dirty="0">
              <a:solidFill>
                <a:schemeClr val="tx1"/>
              </a:solidFill>
              <a:latin typeface="+mn-lt"/>
              <a:sym typeface="Arial Narrow" panose="020B060602020203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82215" y="4266248"/>
            <a:ext cx="51088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ПОЛНЫЙ ДОСТУП К 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  <a:sym typeface="Arial" panose="020B0604020202020204" pitchFamily="34" charset="0"/>
              </a:rPr>
              <a:t>ГОС.БАЗАМ ДАННЫХ ФИЗ.ЛИЦ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678761" y="2671922"/>
            <a:ext cx="52319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СОЗДАНИЕ НА БАЗЕ БАНКА </a:t>
            </a:r>
            <a:r>
              <a:rPr lang="ru-RU" sz="1400" b="1" dirty="0">
                <a:solidFill>
                  <a:srgbClr val="008C8F"/>
                </a:solidFill>
                <a:cs typeface="Arial" panose="020B0604020202020204" pitchFamily="34" charset="0"/>
                <a:sym typeface="Arial" panose="020B0604020202020204" pitchFamily="34" charset="0"/>
              </a:rPr>
              <a:t>«ЦЕНТРА  ПО ОБЕСПЕЧЕНИЮ ЖИЛЬЕМ»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82215" y="4884182"/>
            <a:ext cx="35921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endParaRPr lang="ru-RU" sz="1200" b="1" dirty="0"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94183" y="2672812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94183" y="3444174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2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94183" y="4191612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3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94183" y="4932845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4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62053" y="4833854"/>
            <a:ext cx="512902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ПЛАТФОРМА ДЛЯ ИСПОЛЬЗОВАНИЯ 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  <a:sym typeface="Arial" panose="020B0604020202020204" pitchFamily="34" charset="0"/>
              </a:rPr>
              <a:t>ЖИЛИЩНЫХ СЕРТИФИКАТОВ, ПЕНСИОННЫХ НАКОПЛЕНИЙ 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В ЦЕЛЯХ ПРИОБРЕТЕНИЯ ЖИЛЬЯ 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94183" y="5687844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62053" y="5657270"/>
            <a:ext cx="51290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РЕАЛИЗАЦИЯ</a:t>
            </a:r>
            <a:r>
              <a:rPr lang="ru-RU" sz="1400" b="1" dirty="0">
                <a:solidFill>
                  <a:srgbClr val="00B050"/>
                </a:solidFill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  <a:sym typeface="Arial" panose="020B0604020202020204" pitchFamily="34" charset="0"/>
              </a:rPr>
              <a:t>МЕР ГОСУДАРСТВЕННОЙ ПОДДЕРЖКИ, 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НАПРАВЛЕННЫХ НА УЛУЧШЕНИЕ ЖИЛИЩНЫХ УСЛОВИЙ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096288" y="2412636"/>
            <a:ext cx="5918938" cy="3833689"/>
          </a:xfrm>
          <a:prstGeom prst="rect">
            <a:avLst/>
          </a:prstGeom>
          <a:noFill/>
          <a:ln w="1905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>
              <a:cs typeface="Arial" panose="020B0604020202020204" pitchFamily="34" charset="0"/>
            </a:endParaRPr>
          </a:p>
        </p:txBody>
      </p:sp>
      <p:sp>
        <p:nvSpPr>
          <p:cNvPr id="48" name="Прямоугольник 4"/>
          <p:cNvSpPr>
            <a:spLocks noChangeArrowheads="1"/>
          </p:cNvSpPr>
          <p:nvPr/>
        </p:nvSpPr>
        <p:spPr bwMode="auto">
          <a:xfrm>
            <a:off x="6857192" y="2243345"/>
            <a:ext cx="4572808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cs typeface="Arial" panose="020B0604020202020204" pitchFamily="34" charset="0"/>
                <a:sym typeface="Arial Narrow" panose="020B0606020202030204" pitchFamily="34" charset="0"/>
              </a:rPr>
              <a:t>ЦЕНТР ПО ОБЕСПЕЧЕНИЮ ЖИЛЬЕМ</a:t>
            </a:r>
          </a:p>
        </p:txBody>
      </p:sp>
      <p:sp>
        <p:nvSpPr>
          <p:cNvPr id="49" name="Прямоугольник 4"/>
          <p:cNvSpPr>
            <a:spLocks noChangeArrowheads="1"/>
          </p:cNvSpPr>
          <p:nvPr/>
        </p:nvSpPr>
        <p:spPr bwMode="auto">
          <a:xfrm>
            <a:off x="6743478" y="3432522"/>
            <a:ext cx="53274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chemeClr val="tx1"/>
                </a:solidFill>
                <a:latin typeface="+mn-lt"/>
              </a:rPr>
              <a:t>ПОТРЕБУЕТСЯ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8F91"/>
                </a:solidFill>
                <a:latin typeface="+mn-lt"/>
              </a:rPr>
              <a:t>ИНТЕГРАЦИЯ СИСТЕМЫ </a:t>
            </a:r>
            <a:r>
              <a:rPr lang="ru-RU" b="1" dirty="0">
                <a:solidFill>
                  <a:schemeClr val="tx1"/>
                </a:solidFill>
                <a:latin typeface="+mn-lt"/>
              </a:rPr>
              <a:t>ОТБАСЫ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n-lt"/>
              </a:rPr>
              <a:t>БАНК С ГОСУДАРСТВЕННЫМИ БАЗАМИ ДАННЫХ 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743477" y="2640171"/>
            <a:ext cx="5327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НА КАЖДУЮ ЗАЯВКУ ФОРМИРУЕТСЯ 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  <a:sym typeface="Arial" panose="020B0604020202020204" pitchFamily="34" charset="0"/>
              </a:rPr>
              <a:t>ЦИФРОВОЙ ПОРТРЕТ СЕМЬИ, 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РАСКРЫВАЮЩИЙ</a:t>
            </a:r>
            <a:r>
              <a:rPr lang="en-US" sz="1400" b="1" dirty="0"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ДОХОДЫ, ИМУЩЕСТВА И АКТИВЫ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321556" y="2666344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6309789" y="3439539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2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295530" y="4191612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3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301168" y="5368419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4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4" name="Прямоугольник 4"/>
          <p:cNvSpPr>
            <a:spLocks noChangeArrowheads="1"/>
          </p:cNvSpPr>
          <p:nvPr/>
        </p:nvSpPr>
        <p:spPr bwMode="auto">
          <a:xfrm>
            <a:off x="6743478" y="4054635"/>
            <a:ext cx="532741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 smtClean="0">
                <a:solidFill>
                  <a:schemeClr val="tx1"/>
                </a:solidFill>
                <a:latin typeface="+mn-lt"/>
              </a:rPr>
              <a:t>РАСПРЕДЕЛЕНИЕ ЖИЛЬЯ ОСУЩЕСТВЛЯЕТСЯ ПО ДОХОДАМ СОГЛАСНО </a:t>
            </a:r>
            <a:r>
              <a:rPr lang="ru-RU" b="1" dirty="0" smtClean="0">
                <a:solidFill>
                  <a:srgbClr val="008F91"/>
                </a:solidFill>
                <a:latin typeface="+mn-lt"/>
              </a:rPr>
              <a:t>ЛЕСТНИЦЕ ДОСТУПНОСТИ ЖИЛЬЯ. </a:t>
            </a:r>
            <a:r>
              <a:rPr lang="ru-RU" b="1" dirty="0" smtClean="0">
                <a:solidFill>
                  <a:schemeClr val="tx1"/>
                </a:solidFill>
                <a:latin typeface="+mn-lt"/>
              </a:rPr>
              <a:t>РАВНЫЙ И СПРАВЕДЛИВЫЙ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8F91"/>
                </a:solidFill>
                <a:latin typeface="+mn-lt"/>
              </a:rPr>
              <a:t>ДОСТУП ВСЕМ ГРАЖДАНАМ, </a:t>
            </a:r>
            <a:r>
              <a:rPr lang="ru-RU" b="1" dirty="0" smtClean="0">
                <a:solidFill>
                  <a:schemeClr val="tx1"/>
                </a:solidFill>
                <a:latin typeface="+mn-lt"/>
              </a:rPr>
              <a:t>НЕ ИМЕЮЩИМ ЖИЛЬЯ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5" name="Прямоугольник 4"/>
          <p:cNvSpPr>
            <a:spLocks noChangeArrowheads="1"/>
          </p:cNvSpPr>
          <p:nvPr/>
        </p:nvSpPr>
        <p:spPr bwMode="auto">
          <a:xfrm>
            <a:off x="6743385" y="5176645"/>
            <a:ext cx="532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chemeClr val="tx1"/>
                </a:solidFill>
                <a:latin typeface="+mn-lt"/>
              </a:rPr>
              <a:t>ПОСТАНОВКА ГРАЖДАН В БАЗУ «ЦЕНТР ПО ОБЕСПЕЧЕНИЮ ЖИЛЬЕМ» БУДЕТ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8F91"/>
                </a:solidFill>
                <a:latin typeface="+mn-lt"/>
              </a:rPr>
              <a:t>ВНЕ ЗАВИСИМОСТИ </a:t>
            </a:r>
            <a:r>
              <a:rPr lang="ru-RU" b="1" dirty="0">
                <a:solidFill>
                  <a:schemeClr val="tx1"/>
                </a:solidFill>
                <a:latin typeface="+mn-lt"/>
              </a:rPr>
              <a:t>ОТ ПРИНАДЛЕЖНОСТИ К КАТЕГОРИЯМ. </a:t>
            </a:r>
            <a:r>
              <a:rPr lang="ru-RU" b="1" dirty="0">
                <a:solidFill>
                  <a:srgbClr val="008F91"/>
                </a:solidFill>
                <a:latin typeface="+mn-lt"/>
              </a:rPr>
              <a:t>ПОВТОРНОЕ ВКЛЮЧЕНИЕ В БАЗУ НЕ ДОПУСКАЕТСЯ (ТОЛЬКО 1 РАЗ)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0" y="90358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       НОВАЯ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ЖИЛИЩНАЯ ПОЛИТИКА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ЦЕНТР 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ПО ОБЕСПЕЧЕНИЮ ЖИЛЬЕМ </a:t>
            </a:r>
          </a:p>
        </p:txBody>
      </p:sp>
      <p:pic>
        <p:nvPicPr>
          <p:cNvPr id="35" name="Рисунок 34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704" y="99323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4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748848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17287</TotalTime>
  <Words>1547</Words>
  <Application>Microsoft Office PowerPoint</Application>
  <PresentationFormat>Широкоэкранный</PresentationFormat>
  <Paragraphs>436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6" baseType="lpstr">
      <vt:lpstr>微软雅黑</vt:lpstr>
      <vt:lpstr>Arial</vt:lpstr>
      <vt:lpstr>Arial Narrow</vt:lpstr>
      <vt:lpstr>Calibri</vt:lpstr>
      <vt:lpstr>Calibri Light</vt:lpstr>
      <vt:lpstr>Century Gothic</vt:lpstr>
      <vt:lpstr>等线</vt:lpstr>
      <vt:lpstr>HelveticaNeueCyr</vt:lpstr>
      <vt:lpstr>LiHei Pro</vt:lpstr>
      <vt:lpstr>Segoe UI</vt:lpstr>
      <vt:lpstr>Segoe UI Black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Тоспаев Темирлан Амандыкович</dc:creator>
  <cp:lastModifiedBy>Жакишев Жанат Казиолдаевич</cp:lastModifiedBy>
  <cp:revision>912</cp:revision>
  <cp:lastPrinted>2023-06-05T08:27:45Z</cp:lastPrinted>
  <dcterms:created xsi:type="dcterms:W3CDTF">2019-04-03T08:48:59Z</dcterms:created>
  <dcterms:modified xsi:type="dcterms:W3CDTF">2023-06-06T03:43:16Z</dcterms:modified>
</cp:coreProperties>
</file>