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1"/>
    <p:sldMasterId id="2147484344" r:id="rId2"/>
  </p:sldMasterIdLst>
  <p:notesMasterIdLst>
    <p:notesMasterId r:id="rId12"/>
  </p:notesMasterIdLst>
  <p:sldIdLst>
    <p:sldId id="695" r:id="rId3"/>
    <p:sldId id="727" r:id="rId4"/>
    <p:sldId id="732" r:id="rId5"/>
    <p:sldId id="716" r:id="rId6"/>
    <p:sldId id="730" r:id="rId7"/>
    <p:sldId id="731" r:id="rId8"/>
    <p:sldId id="724" r:id="rId9"/>
    <p:sldId id="725" r:id="rId10"/>
    <p:sldId id="726" r:id="rId11"/>
  </p:sldIdLst>
  <p:sldSz cx="12192000" cy="6858000"/>
  <p:notesSz cx="6858000" cy="9947275"/>
  <p:defaultTextStyle>
    <a:defPPr>
      <a:defRPr lang="ru-RU"/>
    </a:defPPr>
    <a:lvl1pPr marL="0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135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383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8574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4765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1014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7146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3280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49415" algn="l" defTabSz="9123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  <p15:guide id="3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  <a:srgbClr val="00A0E3"/>
    <a:srgbClr val="FDEADA"/>
    <a:srgbClr val="4F81BD"/>
    <a:srgbClr val="EBF1DE"/>
    <a:srgbClr val="787878"/>
    <a:srgbClr val="C00000"/>
    <a:srgbClr val="5D923A"/>
    <a:srgbClr val="FF3B3B"/>
    <a:srgbClr val="01A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9055" autoAdjust="0"/>
  </p:normalViewPr>
  <p:slideViewPr>
    <p:cSldViewPr snapToGrid="0">
      <p:cViewPr>
        <p:scale>
          <a:sx n="100" d="100"/>
          <a:sy n="100" d="100"/>
        </p:scale>
        <p:origin x="-1320" y="-354"/>
      </p:cViewPr>
      <p:guideLst>
        <p:guide orient="horz" pos="2160"/>
        <p:guide pos="3841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20" y="6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/>
          <a:lstStyle>
            <a:lvl1pPr algn="r">
              <a:defRPr sz="1200"/>
            </a:lvl1pPr>
          </a:lstStyle>
          <a:p>
            <a:fld id="{EEA2AE8E-BA56-40FD-B2F1-FE0B9CB50C6E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4538"/>
            <a:ext cx="6638925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5" tIns="45834" rIns="91665" bIns="458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61"/>
            <a:ext cx="5486400" cy="4476273"/>
          </a:xfrm>
          <a:prstGeom prst="rect">
            <a:avLst/>
          </a:prstGeom>
        </p:spPr>
        <p:txBody>
          <a:bodyPr vert="horz" lIns="91665" tIns="45834" rIns="91665" bIns="458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91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20" y="9448191"/>
            <a:ext cx="2971800" cy="497363"/>
          </a:xfrm>
          <a:prstGeom prst="rect">
            <a:avLst/>
          </a:prstGeom>
        </p:spPr>
        <p:txBody>
          <a:bodyPr vert="horz" lIns="91665" tIns="45834" rIns="91665" bIns="45834" rtlCol="0" anchor="b"/>
          <a:lstStyle>
            <a:lvl1pPr algn="r">
              <a:defRPr sz="1200"/>
            </a:lvl1pPr>
          </a:lstStyle>
          <a:p>
            <a:fld id="{2C803FB6-8C26-4895-97EE-3145ABAA9F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2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135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383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574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765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014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146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280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415" algn="l" defTabSz="9123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CEB96586-04D4-4A5C-BE5E-8BCD6C43D4F2}" type="slidenum">
              <a:rPr lang="ru-RU">
                <a:solidFill>
                  <a:prstClr val="black"/>
                </a:solidFill>
                <a:latin typeface="Calibri"/>
              </a:rPr>
              <a:pPr defTabSz="91869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98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698">
              <a:defRPr/>
            </a:pPr>
            <a:fld id="{CEB96586-04D4-4A5C-BE5E-8BCD6C43D4F2}" type="slidenum">
              <a:rPr lang="ru-RU">
                <a:solidFill>
                  <a:prstClr val="black"/>
                </a:solidFill>
                <a:latin typeface="Calibri"/>
              </a:rPr>
              <a:pPr defTabSz="918698">
                <a:defRPr/>
              </a:pPr>
              <a:t>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798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B6-8C26-4895-97EE-3145ABAA9F6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B6-8C26-4895-97EE-3145ABAA9F6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7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47" y="213057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68D0A27-E7F0-4D52-9A15-C2A20F0D1E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14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55F25C7-334B-4FC0-82FF-3E4CFB4A3B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1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8A355F8-ABC0-46BA-8331-E300F9BEDEA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7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8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43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8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3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1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0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19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A001C30-D6A1-4931-9B03-F2F0A41EC76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99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19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30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2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5" y="440699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3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8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8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7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7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6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B4784DA-CA97-4D15-B68B-726BC90AE7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3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89B5E8F-548E-44AC-8CEE-2D45590AAA1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2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47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31" indent="0">
              <a:buNone/>
              <a:defRPr sz="2700" b="1"/>
            </a:lvl2pPr>
            <a:lvl3pPr marL="1217940" indent="0">
              <a:buNone/>
              <a:defRPr sz="2400" b="1"/>
            </a:lvl3pPr>
            <a:lvl4pPr marL="1826896" indent="0">
              <a:buNone/>
              <a:defRPr sz="2100" b="1"/>
            </a:lvl4pPr>
            <a:lvl5pPr marL="2435878" indent="0">
              <a:buNone/>
              <a:defRPr sz="2100" b="1"/>
            </a:lvl5pPr>
            <a:lvl6pPr marL="3044808" indent="0">
              <a:buNone/>
              <a:defRPr sz="2100" b="1"/>
            </a:lvl6pPr>
            <a:lvl7pPr marL="3653739" indent="0">
              <a:buNone/>
              <a:defRPr sz="2100" b="1"/>
            </a:lvl7pPr>
            <a:lvl8pPr marL="4262720" indent="0">
              <a:buNone/>
              <a:defRPr sz="2100" b="1"/>
            </a:lvl8pPr>
            <a:lvl9pPr marL="4871685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47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21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31" indent="0">
              <a:buNone/>
              <a:defRPr sz="2700" b="1"/>
            </a:lvl2pPr>
            <a:lvl3pPr marL="1217940" indent="0">
              <a:buNone/>
              <a:defRPr sz="2400" b="1"/>
            </a:lvl3pPr>
            <a:lvl4pPr marL="1826896" indent="0">
              <a:buNone/>
              <a:defRPr sz="2100" b="1"/>
            </a:lvl4pPr>
            <a:lvl5pPr marL="2435878" indent="0">
              <a:buNone/>
              <a:defRPr sz="2100" b="1"/>
            </a:lvl5pPr>
            <a:lvl6pPr marL="3044808" indent="0">
              <a:buNone/>
              <a:defRPr sz="2100" b="1"/>
            </a:lvl6pPr>
            <a:lvl7pPr marL="3653739" indent="0">
              <a:buNone/>
              <a:defRPr sz="2100" b="1"/>
            </a:lvl7pPr>
            <a:lvl8pPr marL="4262720" indent="0">
              <a:buNone/>
              <a:defRPr sz="2100" b="1"/>
            </a:lvl8pPr>
            <a:lvl9pPr marL="4871685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42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F7F013C-8330-4801-82D5-58E6137897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89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4590921-ED9B-4945-A05D-19B3B9A412B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4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9A54812-1735-4352-98C4-D99C2BD21C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5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7" y="1435112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8931" indent="0">
              <a:buNone/>
              <a:defRPr sz="1600"/>
            </a:lvl2pPr>
            <a:lvl3pPr marL="1217940" indent="0">
              <a:buNone/>
              <a:defRPr sz="1300"/>
            </a:lvl3pPr>
            <a:lvl4pPr marL="1826896" indent="0">
              <a:buNone/>
              <a:defRPr sz="1200"/>
            </a:lvl4pPr>
            <a:lvl5pPr marL="2435878" indent="0">
              <a:buNone/>
              <a:defRPr sz="1200"/>
            </a:lvl5pPr>
            <a:lvl6pPr marL="3044808" indent="0">
              <a:buNone/>
              <a:defRPr sz="1200"/>
            </a:lvl6pPr>
            <a:lvl7pPr marL="3653739" indent="0">
              <a:buNone/>
              <a:defRPr sz="1200"/>
            </a:lvl7pPr>
            <a:lvl8pPr marL="4262720" indent="0">
              <a:buNone/>
              <a:defRPr sz="1200"/>
            </a:lvl8pPr>
            <a:lvl9pPr marL="487168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9813CFD-43A0-41B3-B431-A1D01148CB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5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64" y="4800695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64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8931" indent="0">
              <a:buNone/>
              <a:defRPr sz="3700"/>
            </a:lvl2pPr>
            <a:lvl3pPr marL="1217940" indent="0">
              <a:buNone/>
              <a:defRPr sz="3200"/>
            </a:lvl3pPr>
            <a:lvl4pPr marL="1826896" indent="0">
              <a:buNone/>
              <a:defRPr sz="2700"/>
            </a:lvl4pPr>
            <a:lvl5pPr marL="2435878" indent="0">
              <a:buNone/>
              <a:defRPr sz="2700"/>
            </a:lvl5pPr>
            <a:lvl6pPr marL="3044808" indent="0">
              <a:buNone/>
              <a:defRPr sz="2700"/>
            </a:lvl6pPr>
            <a:lvl7pPr marL="3653739" indent="0">
              <a:buNone/>
              <a:defRPr sz="2700"/>
            </a:lvl7pPr>
            <a:lvl8pPr marL="4262720" indent="0">
              <a:buNone/>
              <a:defRPr sz="2700"/>
            </a:lvl8pPr>
            <a:lvl9pPr marL="4871685" indent="0">
              <a:buNone/>
              <a:defRPr sz="2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64" y="5367487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8931" indent="0">
              <a:buNone/>
              <a:defRPr sz="1600"/>
            </a:lvl2pPr>
            <a:lvl3pPr marL="1217940" indent="0">
              <a:buNone/>
              <a:defRPr sz="1300"/>
            </a:lvl3pPr>
            <a:lvl4pPr marL="1826896" indent="0">
              <a:buNone/>
              <a:defRPr sz="1200"/>
            </a:lvl4pPr>
            <a:lvl5pPr marL="2435878" indent="0">
              <a:buNone/>
              <a:defRPr sz="1200"/>
            </a:lvl5pPr>
            <a:lvl6pPr marL="3044808" indent="0">
              <a:buNone/>
              <a:defRPr sz="1200"/>
            </a:lvl6pPr>
            <a:lvl7pPr marL="3653739" indent="0">
              <a:buNone/>
              <a:defRPr sz="1200"/>
            </a:lvl7pPr>
            <a:lvl8pPr marL="4262720" indent="0">
              <a:buNone/>
              <a:defRPr sz="1200"/>
            </a:lvl8pPr>
            <a:lvl9pPr marL="487168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217940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217940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DF915D0-133D-4094-AFEE-A7D2A45AD15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8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46" y="275167"/>
            <a:ext cx="109728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702" rIns="91332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46" y="1600215"/>
            <a:ext cx="10972801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2" tIns="45702" rIns="91332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00"/>
            <a:ext cx="2844800" cy="366183"/>
          </a:xfrm>
          <a:prstGeom prst="rect">
            <a:avLst/>
          </a:prstGeom>
        </p:spPr>
        <p:txBody>
          <a:bodyPr vert="horz" lIns="91332" tIns="45702" rIns="91332" bIns="45702" rtlCol="0" anchor="ctr"/>
          <a:lstStyle>
            <a:lvl1pPr algn="l" defTabSz="1217940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47" y="6356500"/>
            <a:ext cx="3860800" cy="366183"/>
          </a:xfrm>
          <a:prstGeom prst="rect">
            <a:avLst/>
          </a:prstGeom>
        </p:spPr>
        <p:txBody>
          <a:bodyPr vert="horz" lIns="91332" tIns="45702" rIns="91332" bIns="45702" rtlCol="0" anchor="ctr"/>
          <a:lstStyle>
            <a:lvl1pPr algn="ctr" defTabSz="1217940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47" y="6356500"/>
            <a:ext cx="2844800" cy="366183"/>
          </a:xfrm>
          <a:prstGeom prst="rect">
            <a:avLst/>
          </a:prstGeom>
        </p:spPr>
        <p:txBody>
          <a:bodyPr vert="horz" wrap="square" lIns="91332" tIns="45702" rIns="91332" bIns="45702" numCol="1" anchor="ctr" anchorCtr="0" compatLnSpc="1">
            <a:prstTxWarp prst="textNoShape">
              <a:avLst/>
            </a:prstTxWarp>
          </a:bodyPr>
          <a:lstStyle>
            <a:lvl1pPr algn="r" defTabSz="1217940" eaLnBrk="1" fontAlgn="base" hangingPunct="1">
              <a:spcBef>
                <a:spcPct val="0"/>
              </a:spcBef>
              <a:spcAft>
                <a:spcPct val="0"/>
              </a:spcAft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A40F48-E6C6-458B-BB7B-A029ADA32F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8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5pPr>
      <a:lvl6pPr marL="60893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6pPr>
      <a:lvl7pPr marL="121794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7pPr>
      <a:lvl8pPr marL="182689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8pPr>
      <a:lvl9pPr marL="243587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6699" indent="-45669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90" indent="-3806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05" indent="-304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60" indent="-304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342" indent="-3044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272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256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212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168" indent="-304464" algn="l" defTabSz="12179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31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940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96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78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808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739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720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685" algn="l" defTabSz="12179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9417288-DEC5-4CBF-A40B-3F1C1D5B1D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7E3C77C-034E-4701-AB7A-6BF4AF1B63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4" y="0"/>
            <a:ext cx="2486026" cy="680584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flipH="1">
            <a:off x="1082842" y="104061"/>
            <a:ext cx="10026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kk-KZ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ИНДУСТРИИ И ИНФРАСТРУКТУРНОГО РАЗВИТИЯ </a:t>
            </a:r>
          </a:p>
          <a:p>
            <a:pPr algn="ctr" defTabSz="914400"/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РЕСПУБЛИКИ КАЗАХСТАН</a:t>
            </a:r>
            <a:endParaRPr lang="kk-KZ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7907" y="6467295"/>
            <a:ext cx="2180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kk-KZ" sz="1600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Астана, 20</a:t>
            </a:r>
            <a:r>
              <a:rPr lang="" sz="1600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1600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endParaRPr lang="ru-RU" sz="1600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78029" y="2617619"/>
            <a:ext cx="68499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altLang="ru-RU" sz="3200" dirty="0">
                <a:solidFill>
                  <a:srgbClr val="002060"/>
                </a:solidFill>
                <a:latin typeface="Arial Black" pitchFamily="34" charset="0"/>
              </a:rPr>
              <a:t>О РЕАЛИЗАЦИИ </a:t>
            </a:r>
            <a:endParaRPr lang="ru-RU" altLang="ru-RU" sz="32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914400">
              <a:defRPr/>
            </a:pPr>
            <a:r>
              <a:rPr lang="ru-RU" altLang="ru-RU" sz="3200" dirty="0" smtClean="0">
                <a:solidFill>
                  <a:srgbClr val="002060"/>
                </a:solidFill>
                <a:latin typeface="Arial Black" pitchFamily="34" charset="0"/>
              </a:rPr>
              <a:t>ЖИЛИЩНОЙ </a:t>
            </a:r>
            <a:r>
              <a:rPr lang="ru-RU" altLang="ru-RU" sz="3200" dirty="0" smtClean="0">
                <a:solidFill>
                  <a:srgbClr val="002060"/>
                </a:solidFill>
                <a:latin typeface="Arial Black" pitchFamily="34" charset="0"/>
              </a:rPr>
              <a:t>ПОЛИТИКИ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542542"/>
              </p:ext>
            </p:extLst>
          </p:nvPr>
        </p:nvGraphicFramePr>
        <p:xfrm>
          <a:off x="205750" y="66680"/>
          <a:ext cx="339725" cy="667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CorelDRAW" r:id="rId5" imgW="357480" imgH="7198920" progId="">
                  <p:embed/>
                </p:oleObj>
              </mc:Choice>
              <mc:Fallback>
                <p:oleObj name="CorelDRAW" r:id="rId5" imgW="357480" imgH="7198920" progId="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50" y="66680"/>
                        <a:ext cx="339725" cy="667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>
            <a:off x="2678029" y="2486525"/>
            <a:ext cx="6849979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669395" y="3838682"/>
            <a:ext cx="6849979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3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ятиугольник 108"/>
          <p:cNvSpPr/>
          <p:nvPr/>
        </p:nvSpPr>
        <p:spPr>
          <a:xfrm>
            <a:off x="8444040" y="4973857"/>
            <a:ext cx="3404459" cy="1151850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70/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10,9%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108" name="Пятиугольник 107"/>
          <p:cNvSpPr/>
          <p:nvPr/>
        </p:nvSpPr>
        <p:spPr>
          <a:xfrm>
            <a:off x="4252906" y="4973857"/>
            <a:ext cx="4430215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244/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38%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7" name="AutoShape 11" descr="https://www.kindpng.com/picc/m/285-2854495_core-start-icon-icon-start-png-transparent-png.png"/>
          <p:cNvSpPr>
            <a:spLocks noChangeAspect="1" noChangeArrowheads="1"/>
          </p:cNvSpPr>
          <p:nvPr/>
        </p:nvSpPr>
        <p:spPr bwMode="auto">
          <a:xfrm>
            <a:off x="7869450" y="405200"/>
            <a:ext cx="304799" cy="30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96" tIns="45704" rIns="91396" bIns="457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055262" y="4207183"/>
            <a:ext cx="2948320" cy="646243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ВСЕГО</a:t>
            </a:r>
            <a:r>
              <a:rPr kumimoji="0" lang="en-US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kk-KZ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 СТРАНЕ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ОЧЕРЕДНИКОВ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623974" y="3313820"/>
            <a:ext cx="3741988" cy="1538867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342808" marR="0" lvl="0" indent="-342808" algn="l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МНОГОДЕТНЫЕ СЕМЬИ – </a:t>
            </a: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50 953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(</a:t>
            </a: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73,3%/58%)</a:t>
            </a:r>
          </a:p>
          <a:p>
            <a:pPr marL="342808" marR="0" lvl="0" indent="-342808" algn="l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ЛИЦА С ИНВАЛИДНОСТЬЮ 1 И 2 ГРУПП – </a:t>
            </a: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9 686 (13,9 %/41%)</a:t>
            </a:r>
          </a:p>
          <a:p>
            <a:pPr marL="342808" marR="0" lvl="0" indent="-342808" algn="l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ДЕТИ-СИРОТЫ – </a:t>
            </a: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1 933 (2,8 %/3,1%)</a:t>
            </a:r>
          </a:p>
          <a:p>
            <a:pPr marL="342808" marR="0" lvl="0" indent="-342808" algn="l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СЕМЬИ, ИМЕЮЩИЕ  ДЕТЕЙ С ИНВАЛИДНОСТЬЮ – </a:t>
            </a: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6 963 (10,0%/4,7%)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9036507" y="4179635"/>
            <a:ext cx="2273439" cy="646243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С ДОХОДОМ</a:t>
            </a:r>
          </a:p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НИЖЕ 1 ПМ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-1" y="448"/>
            <a:ext cx="12192000" cy="415149"/>
          </a:xfrm>
          <a:prstGeom prst="rect">
            <a:avLst/>
          </a:prstGeom>
          <a:noFill/>
          <a:ln>
            <a:noFill/>
          </a:ln>
        </p:spPr>
        <p:txBody>
          <a:bodyPr lIns="91414" tIns="45712" rIns="91414" bIns="45712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425582" y="4973857"/>
            <a:ext cx="4153771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640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4436" y="89205"/>
            <a:ext cx="1411717" cy="3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05.06.2023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43690" y="6535282"/>
            <a:ext cx="32092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1225"/>
            <a:r>
              <a:rPr lang="kk-K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8470995" y="1587577"/>
            <a:ext cx="3404459" cy="1151850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474,3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40" name="Пятиугольник 39"/>
          <p:cNvSpPr/>
          <p:nvPr/>
        </p:nvSpPr>
        <p:spPr>
          <a:xfrm>
            <a:off x="4279861" y="1587577"/>
            <a:ext cx="4430215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algn="ctr" defTabSz="914309">
              <a:defRPr/>
            </a:pPr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165,7</a:t>
            </a: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028307" y="849586"/>
            <a:ext cx="2948320" cy="646243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ВСЕГО</a:t>
            </a:r>
            <a:r>
              <a:rPr kumimoji="0" lang="en-US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kk-KZ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 СТРАНЕ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ОЧЕРЕДНИКОВ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036507" y="849586"/>
            <a:ext cx="2273439" cy="646315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С 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ДОХОДОМ</a:t>
            </a:r>
          </a:p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800" b="1" u="sng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ВЫШЕ</a:t>
            </a:r>
            <a:r>
              <a:rPr kumimoji="0" lang="ru-RU" altLang="ru-R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ru-RU" alt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 ПМ</a:t>
            </a:r>
          </a:p>
        </p:txBody>
      </p:sp>
      <p:sp>
        <p:nvSpPr>
          <p:cNvPr id="54" name="Пятиугольник 53"/>
          <p:cNvSpPr/>
          <p:nvPr/>
        </p:nvSpPr>
        <p:spPr>
          <a:xfrm>
            <a:off x="452537" y="1587577"/>
            <a:ext cx="4153771" cy="1151850"/>
          </a:xfrm>
          <a:prstGeom prst="homePlate">
            <a:avLst>
              <a:gd name="adj" fmla="val 15910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640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тыс.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57023825-14B9-4DC0-A396-0CABFCA5DF8B}"/>
              </a:ext>
            </a:extLst>
          </p:cNvPr>
          <p:cNvSpPr/>
          <p:nvPr/>
        </p:nvSpPr>
        <p:spPr>
          <a:xfrm>
            <a:off x="0" y="-9077"/>
            <a:ext cx="12192000" cy="49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2" tIns="60941" rIns="121882" bIns="60941" rtlCol="0" anchor="ctr"/>
          <a:lstStyle/>
          <a:p>
            <a:pPr lvl="0" algn="ctr" defTabSz="1219018">
              <a:lnSpc>
                <a:spcPct val="90000"/>
              </a:lnSpc>
              <a:spcBef>
                <a:spcPct val="0"/>
              </a:spcBef>
              <a:tabLst>
                <a:tab pos="1706093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МЕРЫ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ГОСПОДДЕРЖКИ</a:t>
            </a:r>
            <a:r>
              <a:rPr lang="ru-RU" sz="20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ДЛЯ ОТДЕЛЬНЫХ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ОЧЕРЕДНИКОВ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31293" y="849586"/>
            <a:ext cx="2273439" cy="646243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С ДОХОДОМ</a:t>
            </a:r>
          </a:p>
          <a:p>
            <a:pPr marL="0" marR="0" lvl="0" indent="0" algn="ctr" defTabSz="456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sng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НИЖЕ 1 ПМ</a:t>
            </a:r>
          </a:p>
        </p:txBody>
      </p:sp>
      <p:cxnSp>
        <p:nvCxnSpPr>
          <p:cNvPr id="60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544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26900" y="917720"/>
            <a:ext cx="11850333" cy="5399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lIns="67449" tIns="33726" rIns="67449" bIns="33726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С 18 АПРЕЛЯ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2022 Г.  </a:t>
            </a: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НАЧАТ ПРИЕМ ЗАЯВОК ВЫПЛАТЫ ЗА АРЕНДУ ЖИЛЬЯ</a:t>
            </a:r>
          </a:p>
        </p:txBody>
      </p:sp>
      <p:sp>
        <p:nvSpPr>
          <p:cNvPr id="7" name="AutoShape 11" descr="https://www.kindpng.com/picc/m/285-2854495_core-start-icon-icon-start-png-transparent-png.png"/>
          <p:cNvSpPr>
            <a:spLocks noChangeAspect="1" noChangeArrowheads="1"/>
          </p:cNvSpPr>
          <p:nvPr/>
        </p:nvSpPr>
        <p:spPr bwMode="auto">
          <a:xfrm>
            <a:off x="7869450" y="405200"/>
            <a:ext cx="304799" cy="30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96" tIns="45704" rIns="91396" bIns="457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-1" y="448"/>
            <a:ext cx="12192000" cy="415149"/>
          </a:xfrm>
          <a:prstGeom prst="rect">
            <a:avLst/>
          </a:prstGeom>
          <a:noFill/>
          <a:ln>
            <a:noFill/>
          </a:ln>
        </p:spPr>
        <p:txBody>
          <a:bodyPr lIns="91414" tIns="45712" rIns="91414" bIns="45712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57023825-14B9-4DC0-A396-0CABFCA5DF8B}"/>
              </a:ext>
            </a:extLst>
          </p:cNvPr>
          <p:cNvSpPr/>
          <p:nvPr/>
        </p:nvSpPr>
        <p:spPr>
          <a:xfrm>
            <a:off x="-12000" y="3928"/>
            <a:ext cx="12192000" cy="49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2" tIns="60941" rIns="121882" bIns="60941" rtlCol="0" anchor="ctr"/>
          <a:lstStyle/>
          <a:p>
            <a:pPr marL="0" marR="0" lvl="0" indent="0" algn="ctr" defTabSz="121901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06093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МЕРЫ ГОСПОДДЕРЖКИ ДЛЯ ОТДЕЛЬНЫХ КАТЕГОРИЙ ОЧЕРЕДНИКОВ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26901" y="2184694"/>
            <a:ext cx="1966091" cy="1847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l" defTabSz="710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54 662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8" name="Нашивка 4"/>
          <p:cNvSpPr/>
          <p:nvPr/>
        </p:nvSpPr>
        <p:spPr>
          <a:xfrm>
            <a:off x="126900" y="2223875"/>
            <a:ext cx="1966092" cy="3599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marL="0" marR="0" lvl="0" indent="0" algn="ctr" defTabSz="7108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КОЛИЧЕСТВО</a:t>
            </a:r>
          </a:p>
        </p:txBody>
      </p:sp>
      <p:sp>
        <p:nvSpPr>
          <p:cNvPr id="39" name="Нашивка 4"/>
          <p:cNvSpPr/>
          <p:nvPr/>
        </p:nvSpPr>
        <p:spPr>
          <a:xfrm>
            <a:off x="126901" y="3529917"/>
            <a:ext cx="1966091" cy="3239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marL="0" marR="0" lvl="0" indent="0" algn="ctr" defTabSz="7108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ЗАЯВОК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5C82479F-158E-4210-AC70-FCCB6EB4863C}"/>
              </a:ext>
            </a:extLst>
          </p:cNvPr>
          <p:cNvCxnSpPr/>
          <p:nvPr/>
        </p:nvCxnSpPr>
        <p:spPr>
          <a:xfrm>
            <a:off x="7962194" y="2644433"/>
            <a:ext cx="527" cy="3308692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lgDash"/>
            <a:miter lim="800000"/>
          </a:ln>
          <a:effectLst/>
        </p:spPr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6" idx="1"/>
          </p:cNvCxnSpPr>
          <p:nvPr/>
        </p:nvCxnSpPr>
        <p:spPr>
          <a:xfrm flipV="1">
            <a:off x="7962721" y="2639365"/>
            <a:ext cx="237762" cy="5068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6" name="Прямоугольник 5"/>
          <p:cNvSpPr/>
          <p:nvPr/>
        </p:nvSpPr>
        <p:spPr>
          <a:xfrm>
            <a:off x="8200483" y="2316207"/>
            <a:ext cx="3776751" cy="646315"/>
          </a:xfrm>
          <a:prstGeom prst="rect">
            <a:avLst/>
          </a:prstGeom>
        </p:spPr>
        <p:txBody>
          <a:bodyPr wrap="none" lIns="91414" tIns="45712" rIns="91414" bIns="45712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600" b="1" baseline="0" dirty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4</a:t>
            </a: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496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– многодетные семьи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8" idx="1"/>
          </p:cNvCxnSpPr>
          <p:nvPr/>
        </p:nvCxnSpPr>
        <p:spPr>
          <a:xfrm flipV="1">
            <a:off x="7962721" y="3689843"/>
            <a:ext cx="330885" cy="10802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8" name="Прямоугольник 7"/>
          <p:cNvSpPr/>
          <p:nvPr/>
        </p:nvSpPr>
        <p:spPr>
          <a:xfrm>
            <a:off x="8293606" y="3228186"/>
            <a:ext cx="3248099" cy="923314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429</a:t>
            </a: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– семьи, имеющие детей с инвалидностью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9" idx="1"/>
          </p:cNvCxnSpPr>
          <p:nvPr/>
        </p:nvCxnSpPr>
        <p:spPr>
          <a:xfrm>
            <a:off x="7962721" y="4880287"/>
            <a:ext cx="330885" cy="0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9" name="Прямоугольник 8"/>
          <p:cNvSpPr/>
          <p:nvPr/>
        </p:nvSpPr>
        <p:spPr>
          <a:xfrm>
            <a:off x="8293606" y="4418630"/>
            <a:ext cx="3677511" cy="923314"/>
          </a:xfrm>
          <a:prstGeom prst="rect">
            <a:avLst/>
          </a:prstGeom>
        </p:spPr>
        <p:txBody>
          <a:bodyPr wrap="square" lIns="91414" tIns="45712" rIns="91414" bIns="45712">
            <a:spAutoFit/>
          </a:bodyPr>
          <a:lstStyle/>
          <a:p>
            <a:pPr marL="0" marR="0" lvl="0" indent="0" algn="l" defTabSz="342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600" b="1" baseline="0" dirty="0" smtClean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272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– лица, с инвалидностью 1 и 2 групп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4F9E0694-D39C-4DA2-A424-C50E21E97A73}"/>
              </a:ext>
            </a:extLst>
          </p:cNvPr>
          <p:cNvCxnSpPr>
            <a:endCxn id="10" idx="1"/>
          </p:cNvCxnSpPr>
          <p:nvPr/>
        </p:nvCxnSpPr>
        <p:spPr>
          <a:xfrm flipV="1">
            <a:off x="7962721" y="5932502"/>
            <a:ext cx="248059" cy="20624"/>
          </a:xfrm>
          <a:prstGeom prst="line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dash"/>
            <a:miter lim="800000"/>
            <a:tailEnd type="oval" w="lg" len="lg"/>
          </a:ln>
          <a:effectLst/>
        </p:spPr>
      </p:cxnSp>
      <p:sp>
        <p:nvSpPr>
          <p:cNvPr id="10" name="Прямоугольник 9"/>
          <p:cNvSpPr/>
          <p:nvPr/>
        </p:nvSpPr>
        <p:spPr>
          <a:xfrm>
            <a:off x="8210780" y="5609344"/>
            <a:ext cx="2303848" cy="646315"/>
          </a:xfrm>
          <a:prstGeom prst="rect">
            <a:avLst/>
          </a:prstGeom>
        </p:spPr>
        <p:txBody>
          <a:bodyPr wrap="none" lIns="91414" tIns="45712" rIns="91414" bIns="45712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baseline="0" dirty="0" smtClean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3600" b="1" baseline="0" dirty="0" smtClean="0">
                <a:solidFill>
                  <a:srgbClr val="00B05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46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- дети-сироты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4436" y="89205"/>
            <a:ext cx="1411717" cy="3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05.06.2023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года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710295" y="2179029"/>
            <a:ext cx="1966091" cy="1847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l" defTabSz="710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13 446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Нашивка 4"/>
          <p:cNvSpPr/>
          <p:nvPr/>
        </p:nvSpPr>
        <p:spPr>
          <a:xfrm>
            <a:off x="2710295" y="2193875"/>
            <a:ext cx="1966091" cy="3599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marL="0" marR="0" lvl="0" indent="0" algn="ctr" defTabSz="7108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ОДОБРЕНО</a:t>
            </a:r>
          </a:p>
        </p:txBody>
      </p:sp>
      <p:sp>
        <p:nvSpPr>
          <p:cNvPr id="46" name="Нашивка 4"/>
          <p:cNvSpPr/>
          <p:nvPr/>
        </p:nvSpPr>
        <p:spPr>
          <a:xfrm>
            <a:off x="2710295" y="3492264"/>
            <a:ext cx="1966091" cy="3239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marL="0" marR="0" lvl="0" indent="0" algn="ctr" defTabSz="7108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ЗАЯВОК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359066" y="2180225"/>
            <a:ext cx="1966091" cy="1847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12" rIns="91414" bIns="45712" rtlCol="0" anchor="ctr"/>
          <a:lstStyle/>
          <a:p>
            <a:pPr marL="0" marR="0" lvl="0" indent="0" algn="l" defTabSz="7108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5 228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" name="Нашивка 4"/>
          <p:cNvSpPr/>
          <p:nvPr/>
        </p:nvSpPr>
        <p:spPr>
          <a:xfrm>
            <a:off x="5359066" y="2167656"/>
            <a:ext cx="1966092" cy="3599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marL="0" marR="0" lvl="0" indent="0" algn="ctr" defTabSz="7108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ПРОИЗВЕДЕНА ВЫПЛАТА</a:t>
            </a:r>
          </a:p>
        </p:txBody>
      </p:sp>
      <p:sp>
        <p:nvSpPr>
          <p:cNvPr id="59" name="Нашивка 4"/>
          <p:cNvSpPr/>
          <p:nvPr/>
        </p:nvSpPr>
        <p:spPr>
          <a:xfrm>
            <a:off x="5359066" y="3440463"/>
            <a:ext cx="1966091" cy="3239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977" tIns="21327" rIns="21327" bIns="21327" numCol="1" spcCol="1271" anchor="t" anchorCtr="0">
            <a:noAutofit/>
          </a:bodyPr>
          <a:lstStyle/>
          <a:p>
            <a:pPr marL="0" marR="0" lvl="0" indent="0" algn="ctr" defTabSz="7108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ЗАЯВОК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901" y="4487288"/>
            <a:ext cx="7198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Осуществлена оплата в 2022-2023 </a:t>
            </a:r>
            <a:r>
              <a:rPr kumimoji="0" lang="ru-RU" sz="1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гг</a:t>
            </a:r>
            <a:r>
              <a:rPr lang="ru-RU" sz="1600" b="1" u="sng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u="sng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1600" b="1" u="sng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РБ на сумму 1 354 257 тыс. тенге</a:t>
            </a:r>
            <a:endParaRPr kumimoji="0" lang="ru-RU" sz="16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2" name="Picture 4" descr="галочка и крест знаки зеленая галочка ок и красные значки х изолированные  на белом фоне простые метки символы графического дизайна да и нет кнопки  для голосования решение веб векторная иллюстрация, Веб значок,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4" t="19553" r="39698" b="52993"/>
          <a:stretch/>
        </p:blipFill>
        <p:spPr bwMode="auto">
          <a:xfrm>
            <a:off x="7474825" y="2443032"/>
            <a:ext cx="394625" cy="4028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43689" y="6535282"/>
            <a:ext cx="32092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1225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404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: скругленные углы 74"/>
          <p:cNvSpPr/>
          <p:nvPr/>
        </p:nvSpPr>
        <p:spPr>
          <a:xfrm>
            <a:off x="6235900" y="1335031"/>
            <a:ext cx="2793032" cy="5258426"/>
          </a:xfrm>
          <a:prstGeom prst="roundRect">
            <a:avLst>
              <a:gd name="adj" fmla="val 7075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74"/>
          <p:cNvSpPr/>
          <p:nvPr/>
        </p:nvSpPr>
        <p:spPr>
          <a:xfrm>
            <a:off x="9222990" y="1347758"/>
            <a:ext cx="2793032" cy="5258426"/>
          </a:xfrm>
          <a:prstGeom prst="roundRect">
            <a:avLst>
              <a:gd name="adj" fmla="val 7075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74"/>
          <p:cNvSpPr/>
          <p:nvPr/>
        </p:nvSpPr>
        <p:spPr>
          <a:xfrm>
            <a:off x="3240528" y="1335031"/>
            <a:ext cx="2793032" cy="5258426"/>
          </a:xfrm>
          <a:prstGeom prst="roundRect">
            <a:avLst>
              <a:gd name="adj" fmla="val 7075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3707" y="2747504"/>
            <a:ext cx="1631042" cy="954021"/>
          </a:xfrm>
          <a:prstGeom prst="rect">
            <a:avLst/>
          </a:prstGeom>
        </p:spPr>
        <p:txBody>
          <a:bodyPr wrap="none" lIns="121834" tIns="60917" rIns="121834" bIns="60917">
            <a:spAutoFit/>
          </a:bodyPr>
          <a:lstStyle/>
          <a:p>
            <a:pPr algn="ctr" defTabSz="913221"/>
            <a:r>
              <a:rPr lang="ru-RU" altLang="ru-RU" sz="5400" b="1" dirty="0" smtClean="0">
                <a:solidFill>
                  <a:srgbClr val="00B050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Arial" pitchFamily="34" charset="0"/>
              </a:rPr>
              <a:t>333</a:t>
            </a:r>
            <a:endParaRPr lang="ru-RU" altLang="ru-RU" sz="5400" b="1" dirty="0">
              <a:solidFill>
                <a:srgbClr val="00B050"/>
              </a:solidFill>
              <a:latin typeface="Arial Black" panose="020B0A04020102020204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3191" y="3486096"/>
            <a:ext cx="12406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221"/>
            <a:r>
              <a:rPr lang="ru-RU" altLang="ru-RU" sz="1400" i="1" dirty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млрд. тенге</a:t>
            </a:r>
            <a:endParaRPr lang="en-GB" altLang="ru-RU" sz="2800" i="1" dirty="0">
              <a:solidFill>
                <a:srgbClr val="00B050"/>
              </a:solidFill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3453" y="2108934"/>
            <a:ext cx="17123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221"/>
            <a:r>
              <a:rPr lang="ru-RU" altLang="ru-RU" sz="2000" b="1" dirty="0" smtClean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2023 г.</a:t>
            </a:r>
          </a:p>
          <a:p>
            <a:pPr algn="ctr" defTabSz="913221"/>
            <a:r>
              <a:rPr lang="ru-RU" altLang="ru-RU" sz="2000" b="1" dirty="0" smtClean="0">
                <a:solidFill>
                  <a:srgbClr val="00B050"/>
                </a:solidFill>
                <a:latin typeface="Arial" pitchFamily="34" charset="0"/>
                <a:ea typeface="Segoe UI Black" panose="020B0A02040204020203" pitchFamily="34" charset="0"/>
                <a:cs typeface="Arial" pitchFamily="34" charset="0"/>
              </a:rPr>
              <a:t>ВЫДЕЛЕНО</a:t>
            </a:r>
            <a:endParaRPr lang="ru-RU" altLang="ru-RU" sz="2000" b="1" dirty="0">
              <a:solidFill>
                <a:srgbClr val="00B050"/>
              </a:solidFill>
              <a:latin typeface="Arial" pitchFamily="34" charset="0"/>
              <a:ea typeface="Segoe UI Black" panose="020B0A02040204020203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39893" y="2573550"/>
            <a:ext cx="12937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14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квартир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18942" y="2567940"/>
            <a:ext cx="2627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10,7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тыс. квартир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2669" y="4950725"/>
            <a:ext cx="1648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Arial Black" pitchFamily="34" charset="0"/>
              </a:rPr>
              <a:t>350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556020" y="4631111"/>
            <a:ext cx="487359" cy="1466140"/>
          </a:xfrm>
          <a:prstGeom prst="homePlat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6966" y="4307178"/>
            <a:ext cx="1786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2024-2029 </a:t>
            </a:r>
            <a:r>
              <a:rPr lang="ru-RU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г.г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ЕЖЕГОДНО</a:t>
            </a:r>
            <a:r>
              <a:rPr lang="ru-RU" sz="20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6085" y="5661440"/>
            <a:ext cx="13439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err="1">
                <a:solidFill>
                  <a:srgbClr val="00B050"/>
                </a:solidFill>
                <a:latin typeface="Arial" panose="020B0604020202020204" pitchFamily="34" charset="0"/>
                <a:cs typeface="Arial" pitchFamily="34" charset="0"/>
              </a:rPr>
              <a:t>млрд.тенге</a:t>
            </a:r>
            <a:endParaRPr lang="ru-RU" sz="1400" i="1" dirty="0">
              <a:solidFill>
                <a:srgbClr val="00B050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2550268" y="2258112"/>
            <a:ext cx="487359" cy="1466140"/>
          </a:xfrm>
          <a:prstGeom prst="homePlat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10699" y="5435956"/>
            <a:ext cx="1883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36,8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тыс. ед.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19033" y="5435956"/>
            <a:ext cx="2057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24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тыс. ед.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566024" y="4614942"/>
            <a:ext cx="21112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</a:rPr>
              <a:t>518,2</a:t>
            </a:r>
            <a:endParaRPr lang="ru-RU" sz="2400" b="1" dirty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тенге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19033" y="4614942"/>
            <a:ext cx="17197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itchFamily="34" charset="0"/>
              </a:rPr>
              <a:t>1,1 </a:t>
            </a:r>
          </a:p>
          <a:p>
            <a:pPr algn="ctr"/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трлн. тенге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96300" y="4614942"/>
            <a:ext cx="17197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Arial Black" pitchFamily="34" charset="0"/>
              </a:rPr>
              <a:t>518,2 </a:t>
            </a:r>
          </a:p>
          <a:p>
            <a:pPr algn="ctr"/>
            <a:r>
              <a:rPr lang="ru-RU" sz="1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трлн. тенге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275482" y="2573967"/>
            <a:ext cx="2627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Arial Black" pitchFamily="34" charset="0"/>
              </a:rPr>
              <a:t>6,8</a:t>
            </a:r>
          </a:p>
          <a:p>
            <a:pPr algn="ctr"/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2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ыс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квартир</a:t>
            </a:r>
            <a:endParaRPr lang="ru-RU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D234CB6-9E0F-EC6F-06DB-945B025CBA02}"/>
              </a:ext>
            </a:extLst>
          </p:cNvPr>
          <p:cNvSpPr txBox="1"/>
          <p:nvPr/>
        </p:nvSpPr>
        <p:spPr>
          <a:xfrm>
            <a:off x="3260476" y="1526218"/>
            <a:ext cx="2743199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ВЫКУП </a:t>
            </a:r>
          </a:p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АРЕНДНОГО </a:t>
            </a:r>
          </a:p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ЖИЛЬЯ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7EC75CE-75C6-0968-B88C-9ED474B85A85}"/>
              </a:ext>
            </a:extLst>
          </p:cNvPr>
          <p:cNvSpPr txBox="1"/>
          <p:nvPr/>
        </p:nvSpPr>
        <p:spPr>
          <a:xfrm>
            <a:off x="6215071" y="1525781"/>
            <a:ext cx="2888232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СТРОИТЕЛЬСТВО</a:t>
            </a:r>
          </a:p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КРЕДИТНОГО </a:t>
            </a:r>
          </a:p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ЖИЛЬЯ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6F8D450-9F32-49A1-531D-F67C9F330581}"/>
              </a:ext>
            </a:extLst>
          </p:cNvPr>
          <p:cNvSpPr txBox="1"/>
          <p:nvPr/>
        </p:nvSpPr>
        <p:spPr>
          <a:xfrm>
            <a:off x="8839200" y="1525780"/>
            <a:ext cx="3236793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ЛЬГОТНЫЕ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ЗАЙМЫ, </a:t>
            </a:r>
          </a:p>
          <a:p>
            <a:pPr lvl="1" algn="ctr"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«2-10-20» и «5-10-20»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C6C5CA9F-DBE0-C430-1605-ACCAE5DA290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41552" y="664684"/>
            <a:ext cx="606966" cy="60696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93EF8674-3AD6-3B38-EA06-BAC726A3E6F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4847" y="748656"/>
            <a:ext cx="531951" cy="53195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887D9416-052F-21E8-C25B-1B0BA7D7265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98154" y="668891"/>
            <a:ext cx="642703" cy="64270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DFAF580-3CEB-D244-2C19-EA55DD853401}"/>
              </a:ext>
            </a:extLst>
          </p:cNvPr>
          <p:cNvSpPr txBox="1"/>
          <p:nvPr/>
        </p:nvSpPr>
        <p:spPr>
          <a:xfrm>
            <a:off x="228834" y="6157476"/>
            <a:ext cx="2367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23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(всего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2,1 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трлн.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A10BC20C-747F-FE1C-46BE-838AEB825196}"/>
              </a:ext>
            </a:extLst>
          </p:cNvPr>
          <p:cNvCxnSpPr>
            <a:cxnSpLocks/>
          </p:cNvCxnSpPr>
          <p:nvPr/>
        </p:nvCxnSpPr>
        <p:spPr>
          <a:xfrm>
            <a:off x="3240528" y="4175911"/>
            <a:ext cx="8775494" cy="1272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323258" y="3295996"/>
            <a:ext cx="2627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тенге </a:t>
            </a:r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66632" y="3342703"/>
            <a:ext cx="2627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 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тенге </a:t>
            </a:r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275482" y="3368447"/>
            <a:ext cx="2627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71,9 </a:t>
            </a:r>
            <a:r>
              <a:rPr lang="ru-RU" sz="1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млрд. тенге </a:t>
            </a:r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E217D01B-6F1C-45A1-BE89-A7A724B186B7}"/>
              </a:ext>
            </a:extLst>
          </p:cNvPr>
          <p:cNvSpPr/>
          <p:nvPr/>
        </p:nvSpPr>
        <p:spPr>
          <a:xfrm>
            <a:off x="116" y="0"/>
            <a:ext cx="12192000" cy="485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6" tIns="45638" rIns="91126" bIns="45638" rtlCol="0" anchor="ctr"/>
          <a:lstStyle/>
          <a:p>
            <a:pPr algn="ctr" defTabSz="912473">
              <a:lnSpc>
                <a:spcPct val="90000"/>
              </a:lnSpc>
              <a:spcBef>
                <a:spcPct val="0"/>
              </a:spcBef>
              <a:buClr>
                <a:srgbClr val="0070CE"/>
              </a:buClr>
              <a:buSzPct val="100000"/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СТИМУЛИРОВАНИЕ ЖИЛИЩНОГО СТРОИТЕЛЬСТВА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9812699" y="5426128"/>
            <a:ext cx="1883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35,8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тыс. ед.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1843689" y="6535282"/>
            <a:ext cx="32092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1225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4651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47" y="2321072"/>
            <a:ext cx="10363200" cy="1470025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правочно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55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" y="4"/>
            <a:ext cx="12353925" cy="461661"/>
          </a:xfrm>
          <a:prstGeom prst="rect">
            <a:avLst/>
          </a:prstGeom>
        </p:spPr>
        <p:txBody>
          <a:bodyPr wrap="square" lIns="91360" tIns="45718" rIns="91360" bIns="4571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357"/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ЛЬГОТНЫЕ ЗАЙМЫ ОТБАСЫ </a:t>
            </a:r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БАНК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54617" y="390502"/>
            <a:ext cx="2434676" cy="276995"/>
          </a:xfrm>
          <a:prstGeom prst="rect">
            <a:avLst/>
          </a:prstGeom>
        </p:spPr>
        <p:txBody>
          <a:bodyPr wrap="none" lIns="91362" tIns="45718" rIns="91362" bIns="45718">
            <a:spAutoFit/>
          </a:bodyPr>
          <a:lstStyle/>
          <a:p>
            <a:pPr algn="ctr" defTabSz="913357" fontAlgn="ctr"/>
            <a:r>
              <a:rPr lang="ru-RU" altLang="ru-RU" sz="1200" b="1" i="1" dirty="0">
                <a:solidFill>
                  <a:srgbClr val="44546A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rPr>
              <a:t>по </a:t>
            </a:r>
            <a:r>
              <a:rPr lang="ru-RU" altLang="ru-RU" sz="1200" b="1" i="1" dirty="0" smtClean="0">
                <a:solidFill>
                  <a:srgbClr val="44546A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Arial" panose="020B0604020202020204" pitchFamily="34" charset="0"/>
              </a:rPr>
              <a:t>состоянию на 01.05.2023г</a:t>
            </a:r>
            <a:endParaRPr lang="ru-RU" altLang="ru-RU" sz="1200" b="1" i="1" dirty="0">
              <a:solidFill>
                <a:srgbClr val="44546A">
                  <a:lumMod val="50000"/>
                </a:srgbClr>
              </a:solidFill>
              <a:latin typeface="Arial" pitchFamily="34" charset="0"/>
              <a:cs typeface="Arial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56200"/>
              </p:ext>
            </p:extLst>
          </p:nvPr>
        </p:nvGraphicFramePr>
        <p:xfrm>
          <a:off x="91581" y="667497"/>
          <a:ext cx="12032134" cy="6137541"/>
        </p:xfrm>
        <a:graphic>
          <a:graphicData uri="http://schemas.openxmlformats.org/drawingml/2006/table">
            <a:tbl>
              <a:tblPr/>
              <a:tblGrid>
                <a:gridCol w="2010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7318"/>
                <a:gridCol w="1464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9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88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88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31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400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0363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план реализуемых квартир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План на 2023 год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latin typeface="Arial" pitchFamily="34" charset="0"/>
                          <a:cs typeface="Arial" pitchFamily="34" charset="0"/>
                        </a:rPr>
                        <a:t>«5-10-20»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«2-10-20»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тыс.тг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квартир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тыс.тг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квартир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тыс.тг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квартир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068">
                <a:tc>
                  <a:txBody>
                    <a:bodyPr/>
                    <a:lstStyle/>
                    <a:p>
                      <a:pPr marL="0" algn="ctr" defTabSz="914218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</a:t>
                      </a:r>
                      <a:endParaRPr lang="ru-RU" sz="20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71 897 669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39 700 000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32 197 669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3 176</a:t>
                      </a:r>
                      <a:endParaRPr lang="ru-RU" sz="1800" b="1" i="1" u="none" strike="noStrike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2 071 155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1 584 365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486 790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Акмолинская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653 498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270 414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383 084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Актюбинская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2 341 174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1 025 954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1 315 220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Алматинская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Атырауская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ВКО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637 685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220 070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417 616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Жамбылская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1 595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7 649 966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5 293 049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2 356 917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Жетісу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ЗКО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1 786 827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1 213 870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572 957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Карагандинская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Костанайская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1 033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1 587 490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66 927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1 520 563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Кызылординская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3 057 363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1 573 815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1 483 548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Мангистауская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885 568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662 131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223 437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Павлодарская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1 019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4 897 082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2 216 172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2 680 910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Туркестанская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3 494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20 052 178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1 875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12 769 460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7 282 718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Ұлытау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г. Шымкент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1 953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7 321 460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2 540 807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4 780 653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г. Астана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1 689 047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144 615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1 544 432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г. Алматы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3 284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17 267 176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1 624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10 118 352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7 148 824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Google Shape;1358;p20"/>
          <p:cNvCxnSpPr/>
          <p:nvPr/>
        </p:nvCxnSpPr>
        <p:spPr>
          <a:xfrm>
            <a:off x="156883" y="404759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Номер слайда 1"/>
          <p:cNvSpPr txBox="1">
            <a:spLocks/>
          </p:cNvSpPr>
          <p:nvPr/>
        </p:nvSpPr>
        <p:spPr bwMode="auto">
          <a:xfrm>
            <a:off x="11603252" y="6544305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6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3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"/>
          <p:cNvSpPr>
            <a:spLocks noChangeArrowheads="1"/>
          </p:cNvSpPr>
          <p:nvPr/>
        </p:nvSpPr>
        <p:spPr bwMode="auto">
          <a:xfrm>
            <a:off x="69" y="-323165"/>
            <a:ext cx="1847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>
              <a:defRPr/>
            </a:pPr>
            <a:r>
              <a:rPr lang="ru-RU" sz="1800">
                <a:solidFill>
                  <a:srgbClr val="000000"/>
                </a:solidFill>
              </a:rPr>
              <a:t/>
            </a:r>
            <a:br>
              <a:rPr lang="ru-RU" sz="1800">
                <a:solidFill>
                  <a:srgbClr val="000000"/>
                </a:solidFill>
              </a:rPr>
            </a:b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95" name="Номер слайда 4"/>
          <p:cNvSpPr txBox="1">
            <a:spLocks/>
          </p:cNvSpPr>
          <p:nvPr/>
        </p:nvSpPr>
        <p:spPr>
          <a:xfrm>
            <a:off x="11739067" y="6584950"/>
            <a:ext cx="452967" cy="273050"/>
          </a:xfrm>
          <a:prstGeom prst="rect">
            <a:avLst/>
          </a:prstGeom>
        </p:spPr>
        <p:txBody>
          <a:bodyPr anchor="ctr"/>
          <a:lstStyle/>
          <a:p>
            <a:pPr algn="r" defTabSz="914400">
              <a:defRPr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19956"/>
              </p:ext>
            </p:extLst>
          </p:nvPr>
        </p:nvGraphicFramePr>
        <p:xfrm>
          <a:off x="98902" y="681845"/>
          <a:ext cx="11866647" cy="5909427"/>
        </p:xfrm>
        <a:graphic>
          <a:graphicData uri="http://schemas.openxmlformats.org/drawingml/2006/table">
            <a:tbl>
              <a:tblPr/>
              <a:tblGrid>
                <a:gridCol w="2631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31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60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3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3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692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390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региона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очередников  на 13.01.2023г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Стоимость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ед.жилья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5583" marR="5583" marT="55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СУСН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квартир</a:t>
                      </a:r>
                    </a:p>
                  </a:txBody>
                  <a:tcPr marL="5584" marR="5584" marT="55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0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latin typeface="Arial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408 418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9 600,0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102 745 600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rgbClr val="00B050"/>
                          </a:solidFill>
                          <a:latin typeface="Arial"/>
                          <a:ea typeface="+mn-ea"/>
                          <a:cs typeface="+mn-cs"/>
                        </a:rPr>
                        <a:t>10 703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Абай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12 335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5 529 600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576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Акмолинская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15 984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2 524 800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Актюбинская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22 243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3 456 000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360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Алматинская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27 444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6,7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2 688 000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Атырауская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16 371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2 169 600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ВКО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13 806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3 033 600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316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76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Жамбылская 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29 094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7,1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7 651 200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797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Жетісу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20 390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1 996 800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208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ЗКО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17 469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1 708 800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Карагандинская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21 550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3 321 600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346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Костанайская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17 910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1 756 800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Кызылординская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22 859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5,6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9 600 000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1 000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Мангистауская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13 344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2 880 000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Павлодарская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18 044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5 673 600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591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СКО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11 935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2,9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1 468 800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Туркестанская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39 716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9,7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6 880 000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717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Ұлытау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4 622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998 400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г. Шымкент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29 863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4 848 000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г. Астана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28 426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15 360 000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1 600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Алматы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25 013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6,1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9 600</a:t>
                      </a:r>
                    </a:p>
                  </a:txBody>
                  <a:tcPr marL="5584" marR="5584" marT="5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19 200 000</a:t>
                      </a:r>
                    </a:p>
                  </a:txBody>
                  <a:tcPr marL="9526" marR="9526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1128333" y="435631"/>
            <a:ext cx="10263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 smtClean="0">
                <a:solidFill>
                  <a:srgbClr val="002060"/>
                </a:solidFill>
                <a:latin typeface="Arial"/>
              </a:rPr>
              <a:t>в тыс.тенге</a:t>
            </a:r>
            <a:endParaRPr lang="ru-RU" sz="1800" i="1" baseline="-25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" y="6599082"/>
            <a:ext cx="121920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fontAlgn="ctr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11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ru-RU" sz="11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Концепции развития жилищно-коммунальной инфраструктуры до 2026 года стоимость строительства (приобретения) за 1 ед. квартир = 9,6 </a:t>
            </a:r>
            <a:r>
              <a:rPr lang="ru-RU" sz="1100" b="1" i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млн.тг</a:t>
            </a:r>
            <a:r>
              <a:rPr lang="ru-RU" sz="11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30" name="Прямоугольник 38"/>
          <p:cNvSpPr/>
          <p:nvPr/>
        </p:nvSpPr>
        <p:spPr>
          <a:xfrm>
            <a:off x="62" y="6635"/>
            <a:ext cx="12192000" cy="450567"/>
          </a:xfrm>
          <a:prstGeom prst="rect">
            <a:avLst/>
          </a:prstGeom>
          <a:noFill/>
          <a:ln>
            <a:noFill/>
          </a:ln>
        </p:spPr>
        <p:txBody>
          <a:bodyPr lIns="91362" tIns="45718" rIns="91362" bIns="45718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ПРИОБРЕТЕНИЕ</a:t>
            </a: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АРЕНДНОГО ЖИЛЬЯ </a:t>
            </a: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ДЛЯ </a:t>
            </a:r>
            <a:r>
              <a:rPr lang="kk-KZ" sz="2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СУСН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cxnSp>
        <p:nvCxnSpPr>
          <p:cNvPr id="31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Номер слайда 1"/>
          <p:cNvSpPr txBox="1">
            <a:spLocks/>
          </p:cNvSpPr>
          <p:nvPr/>
        </p:nvSpPr>
        <p:spPr bwMode="auto">
          <a:xfrm>
            <a:off x="11666316" y="6575837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7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" y="-4728"/>
            <a:ext cx="12192000" cy="435935"/>
          </a:xfrm>
          <a:prstGeom prst="rect">
            <a:avLst/>
          </a:prstGeom>
          <a:noFill/>
        </p:spPr>
        <p:txBody>
          <a:bodyPr vert="horz" lIns="91260" tIns="45718" rIns="91260" bIns="45718" rtlCol="0" anchor="ctr">
            <a:noAutofit/>
          </a:bodyPr>
          <a:lstStyle/>
          <a:p>
            <a:pPr algn="ctr" defTabSz="372221"/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СТРОИТЕЛЬСТВО КРЕДИТНОГО ЖИЛЬЯ МИО</a:t>
            </a:r>
          </a:p>
        </p:txBody>
      </p:sp>
      <p:cxnSp>
        <p:nvCxnSpPr>
          <p:cNvPr id="9" name="Google Shape;1358;p20"/>
          <p:cNvCxnSpPr/>
          <p:nvPr/>
        </p:nvCxnSpPr>
        <p:spPr>
          <a:xfrm>
            <a:off x="156902" y="434173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08523"/>
              </p:ext>
            </p:extLst>
          </p:nvPr>
        </p:nvGraphicFramePr>
        <p:xfrm>
          <a:off x="160102" y="567568"/>
          <a:ext cx="11875084" cy="6220703"/>
        </p:xfrm>
        <a:graphic>
          <a:graphicData uri="http://schemas.openxmlformats.org/drawingml/2006/table">
            <a:tbl>
              <a:tblPr/>
              <a:tblGrid>
                <a:gridCol w="2456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6078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655379"/>
                <a:gridCol w="1529255"/>
                <a:gridCol w="1213945"/>
                <a:gridCol w="1220040"/>
              </a:tblGrid>
              <a:tr h="297619">
                <a:tc rowSpan="2">
                  <a:txBody>
                    <a:bodyPr/>
                    <a:lstStyle/>
                    <a:p>
                      <a:pPr marL="0" algn="ctr" defTabSz="1012405" rtl="0" eaLnBrk="1" fontAlgn="ctr" latinLnBrk="0" hangingPunct="1"/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регионов</a:t>
                      </a:r>
                      <a:endParaRPr lang="ru-RU" sz="1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  <a:tab pos="1439863" algn="l"/>
                        </a:tabLst>
                        <a:defRPr/>
                      </a:pP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Лимит</a:t>
                      </a:r>
                      <a:r>
                        <a:rPr lang="ru-RU" sz="1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ГЦБ, </a:t>
                      </a:r>
                    </a:p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  <a:tab pos="1439863" algn="l"/>
                        </a:tabLst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млн. тенге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кол-во </a:t>
                      </a:r>
                    </a:p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квартир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СОГЛАСОВАННЫЕ ПРОЕКТЫ</a:t>
                      </a:r>
                      <a:r>
                        <a:rPr lang="ru-RU" sz="1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МИО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5739">
                <a:tc vMerge="1">
                  <a:txBody>
                    <a:bodyPr/>
                    <a:lstStyle/>
                    <a:p>
                      <a:pPr marL="0" algn="ctr" defTabSz="1012405" rtl="0" eaLnBrk="1" fontAlgn="ctr" latinLnBrk="0" hangingPunct="1"/>
                      <a:endParaRPr lang="ru-RU" sz="1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  <a:tab pos="1439863" algn="l"/>
                        </a:tabLst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млн. тенге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кол-во проектов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тыс.кв.м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кол-во квартир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8060" marR="8060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2405" rtl="0" eaLnBrk="1" fontAlgn="ctr" latinLnBrk="0" hangingPunct="1"/>
                      <a:r>
                        <a:rPr lang="ru-RU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</a:t>
                      </a:r>
                      <a:r>
                        <a:rPr lang="ru-RU" sz="23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507,3</a:t>
                      </a:r>
                      <a:endParaRPr lang="ru-RU" sz="2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12 095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142 472,5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367</a:t>
                      </a:r>
                      <a:endParaRPr lang="ru-RU" sz="23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1 135,2</a:t>
                      </a:r>
                      <a:endParaRPr lang="ru-RU" sz="23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240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18 515</a:t>
                      </a:r>
                      <a:endParaRPr lang="ru-RU" sz="23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Абай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6 143,1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Акмолинская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2 008,3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2 008,3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Актюбинская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15 060,1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1 394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Алматинская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6 387,5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6 387,5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Атырауская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6 025,0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ВКО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8 343,2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Жамбылская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9 698,8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9 698,8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1 888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Жетісу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348,4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1 464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ЗКО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6 639,8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6 639,8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Карагандинская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4 729,4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4 729,4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Костанайская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10 712,8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1 225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Кызылординская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Мангистауская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4 207,7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Павлодарская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7 065,9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4 515,4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СКО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10 088,2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6 454,5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1 203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Туркестанская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4 913,1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13 800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116,7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1430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Ұлытау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 Шымкент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15 400,6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1 167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30 400,6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174,9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3 646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Астана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18 440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1 060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1 252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108000" algn="l" defTabSz="121911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г. Алматы</a:t>
                      </a:r>
                    </a:p>
                  </a:txBody>
                  <a:tcPr marL="4172" marR="4172" marT="41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21 261,5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1 222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12 652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7" name="Номер слайда 1"/>
          <p:cNvSpPr txBox="1">
            <a:spLocks/>
          </p:cNvSpPr>
          <p:nvPr/>
        </p:nvSpPr>
        <p:spPr bwMode="auto">
          <a:xfrm>
            <a:off x="11666316" y="6575837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8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689685"/>
              </p:ext>
            </p:extLst>
          </p:nvPr>
        </p:nvGraphicFramePr>
        <p:xfrm>
          <a:off x="98901" y="619125"/>
          <a:ext cx="11874210" cy="59567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11452"/>
                <a:gridCol w="914976"/>
                <a:gridCol w="846693"/>
                <a:gridCol w="846693"/>
                <a:gridCol w="955946"/>
                <a:gridCol w="955946"/>
                <a:gridCol w="805726"/>
                <a:gridCol w="805726"/>
                <a:gridCol w="874008"/>
                <a:gridCol w="874008"/>
                <a:gridCol w="805726"/>
                <a:gridCol w="809140"/>
                <a:gridCol w="768170"/>
              </a:tblGrid>
              <a:tr h="242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Регион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Факт 2019 г.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Факт 2020 г.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Факт 2021 г.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ПЛАН на 2022 год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Факт 2022г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ВСЕГО ВЫДАНО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тенге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тенге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тенге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тенге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тенге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млн. тенге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кол-во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 err="1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Абайская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 err="1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Акмолинская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Алматинская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277,9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Актюбинская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39,9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01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Атырауская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247,2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01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Улытауская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ВКО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368,3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Жамбылская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18,2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ЗКО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 err="1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Жетисуская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Карагандинская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3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 err="1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Костанайская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23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 err="1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Кызылординская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Мангистауская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Павлодарская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2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СКО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2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Туркестанская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2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г. Алматы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1 218,9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2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г. Астана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1 600,00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1 281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1395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930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3833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3049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г. Шымкент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533,1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ОБЩАЯ: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1 106,0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1 222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1 051,0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1 172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3 840,2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3 713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5 296,9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4 221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2 397,5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1 981</a:t>
                      </a:r>
                      <a:endParaRPr lang="ru-RU" sz="1400" b="1" i="0" u="none" strike="noStrike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8 394,7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8 088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8391" marR="8391" marT="83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Номер слайда 1"/>
          <p:cNvSpPr txBox="1">
            <a:spLocks/>
          </p:cNvSpPr>
          <p:nvPr/>
        </p:nvSpPr>
        <p:spPr bwMode="auto">
          <a:xfrm>
            <a:off x="11666316" y="6575837"/>
            <a:ext cx="613592" cy="3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773" tIns="60386" rIns="120773" bIns="60386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fld id="{CDB2C196-4178-44B1-9629-CB960A4F4119}" type="slidenum">
              <a:rPr lang="ru-RU" sz="1200">
                <a:solidFill>
                  <a:srgbClr val="002060"/>
                </a:solidFill>
                <a:latin typeface="Arial Black" pitchFamily="34" charset="0"/>
              </a:rPr>
              <a:pPr algn="r"/>
              <a:t>9</a:t>
            </a:fld>
            <a:endParaRPr lang="ru-RU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38"/>
          <p:cNvSpPr/>
          <p:nvPr/>
        </p:nvSpPr>
        <p:spPr>
          <a:xfrm>
            <a:off x="62" y="6635"/>
            <a:ext cx="12192000" cy="450567"/>
          </a:xfrm>
          <a:prstGeom prst="rect">
            <a:avLst/>
          </a:prstGeom>
          <a:noFill/>
          <a:ln>
            <a:noFill/>
          </a:ln>
        </p:spPr>
        <p:txBody>
          <a:bodyPr lIns="91362" tIns="45718" rIns="91362" bIns="45718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itchFamily="34" charset="0"/>
              </a:rPr>
              <a:t>КОЛИЧЕСТВО ВЫДАННЫХ ЖИЛИЩНЫХ СЕРТИФИКАТОВ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cxnSp>
        <p:nvCxnSpPr>
          <p:cNvPr id="9" name="Google Shape;1358;p20"/>
          <p:cNvCxnSpPr/>
          <p:nvPr/>
        </p:nvCxnSpPr>
        <p:spPr>
          <a:xfrm>
            <a:off x="98902" y="451396"/>
            <a:ext cx="11878332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5195674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13357</TotalTime>
  <Words>1445</Words>
  <Application>Microsoft Office PowerPoint</Application>
  <PresentationFormat>Произвольный</PresentationFormat>
  <Paragraphs>863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1_Тема Office</vt:lpstr>
      <vt:lpstr>2_Тема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Справочно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Общий 427</cp:lastModifiedBy>
  <cp:revision>943</cp:revision>
  <cp:lastPrinted>2023-06-05T11:56:42Z</cp:lastPrinted>
  <dcterms:created xsi:type="dcterms:W3CDTF">2022-04-06T04:57:58Z</dcterms:created>
  <dcterms:modified xsi:type="dcterms:W3CDTF">2023-06-05T12:26:41Z</dcterms:modified>
</cp:coreProperties>
</file>