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  <p:sldMasterId id="2147483684" r:id="rId3"/>
  </p:sldMasterIdLst>
  <p:notesMasterIdLst>
    <p:notesMasterId r:id="rId8"/>
  </p:notesMasterIdLst>
  <p:handoutMasterIdLst>
    <p:handoutMasterId r:id="rId9"/>
  </p:handoutMasterIdLst>
  <p:sldIdLst>
    <p:sldId id="445" r:id="rId4"/>
    <p:sldId id="447" r:id="rId5"/>
    <p:sldId id="446" r:id="rId6"/>
    <p:sldId id="448" r:id="rId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tam Deltayev" initials="R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6B"/>
    <a:srgbClr val="1F497D"/>
    <a:srgbClr val="910303"/>
    <a:srgbClr val="006351"/>
    <a:srgbClr val="132B45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6433" autoAdjust="0"/>
  </p:normalViewPr>
  <p:slideViewPr>
    <p:cSldViewPr snapToGrid="0">
      <p:cViewPr varScale="1">
        <p:scale>
          <a:sx n="74" d="100"/>
          <a:sy n="74" d="100"/>
        </p:scale>
        <p:origin x="70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110A98B4-8FF9-49EE-AE01-C9F146C201D7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F799D5DF-AC4C-40CE-ABC5-E3947663A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5E5D92D0-7BD6-4530-AEE8-67D335B90B8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7182D047-7784-46B4-9A28-B14841470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39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2-7, 11</a:t>
            </a:r>
            <a:r>
              <a:rPr lang="ru-RU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7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2-7, 11</a:t>
            </a:r>
            <a:r>
              <a:rPr lang="ru-RU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39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2-7, 11</a:t>
            </a:r>
            <a:r>
              <a:rPr lang="ru-RU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73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9300"/>
            <a:ext cx="6557963" cy="3689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2-7, 11</a:t>
            </a:r>
            <a:r>
              <a:rPr lang="ru-RU"/>
              <a:t>, 25, 28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FB206-77EB-49DB-BF49-B02C8C12AE15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1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40F9-EDCE-43E4-B546-4773AB548CDD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9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31EB-77DF-47E7-AE85-ACEF13E65406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1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336A-B470-4946-8A6F-37884AA439F2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376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9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9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61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7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58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91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92A3-4852-4150-AACF-013C2FF177A8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 rot="19603993">
            <a:off x="2110083" y="3077215"/>
            <a:ext cx="7409931" cy="914400"/>
          </a:xfrm>
        </p:spPr>
        <p:txBody>
          <a:bodyPr/>
          <a:lstStyle>
            <a:lvl1pPr marL="0" indent="0">
              <a:buNone/>
              <a:defRPr sz="4400">
                <a:solidFill>
                  <a:srgbClr val="FF0000"/>
                </a:solidFill>
              </a:defRPr>
            </a:lvl1pPr>
          </a:lstStyle>
          <a:p>
            <a:pPr lvl="0"/>
            <a:r>
              <a:rPr lang="ru-RU" dirty="0"/>
              <a:t>К О Н Ф И Д Е Н Ц И А Л Ь Н 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2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12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51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0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28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11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85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7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5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244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ADA-C5F0-4517-93FB-83730311F5A5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79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776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28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5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6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92C7-CE18-4B68-9489-E1D8E88F274D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4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B822-265D-443C-9EC5-F865F7D7B44D}" type="datetime1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3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6E85-70B0-42C1-9518-FDC757F53B1E}" type="datetime1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05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9F64-AD15-480C-8599-A9C692FF32D1}" type="datetime1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1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CC5A-2734-4333-9B60-5D40F3BB683A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8377-07B9-405E-9669-5B80A60BA8F3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3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F386-2C57-4C59-B79D-C875CA61744D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91A6-032C-40FC-9352-5C15067A6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6FE5C-027B-4DB4-9E19-6764A3B9C3B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7A59-4BDC-4909-9C5F-5D3C09B0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DB8D-D4D1-4B84-88D1-ADD69A6864E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E0BE-EAEE-4E2B-B054-6CFD8B0B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Социальная ответственность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6722772" y="1406064"/>
            <a:ext cx="4610637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rgbClr val="002060"/>
                </a:solidFill>
                <a:effectLst/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АО  «Эйр Астана» является социально ответственным бизнесом, признает важность поддержания прочных партнерских отношений не только со своими клиентами и деловыми партнерами, но и с местным населением в регионах присутствия.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rgbClr val="002060"/>
              </a:solidFill>
              <a:effectLst/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13" y="859922"/>
            <a:ext cx="5557123" cy="27994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3513" y="3675447"/>
            <a:ext cx="10729896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</a:rPr>
              <a:t>Мы сотрудничаем с благотворительными организациями и финансируем проекты исходя из пользы, которую они приносят населению, и их соответствия деятельности и ценностям Компании. Наша работа в этой сфере охватывает три направления:</a:t>
            </a:r>
            <a:endParaRPr lang="en-US" sz="1400" dirty="0">
              <a:solidFill>
                <a:srgbClr val="002060"/>
              </a:solidFill>
              <a:latin typeface="Dax Offc Pro" panose="020B0504030101020102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rgbClr val="002060"/>
                </a:solidFill>
                <a:latin typeface="Dax Offc Pro" panose="020B0504030101020102" pitchFamily="34" charset="0"/>
              </a:rPr>
              <a:t>сотрудничество с местными и национальными благотворительными структурами и прочими некоммерческими организациями;</a:t>
            </a:r>
            <a:endParaRPr lang="en-US" sz="1400" b="1" dirty="0">
              <a:solidFill>
                <a:srgbClr val="002060"/>
              </a:solidFill>
              <a:latin typeface="Dax Offc Pro" panose="020B0504030101020102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rgbClr val="002060"/>
                </a:solidFill>
                <a:latin typeface="Dax Offc Pro" panose="020B0504030101020102" pitchFamily="34" charset="0"/>
              </a:rPr>
              <a:t>индивидуальная благотворительность – оказание адресной поддержки наиболее нуждающимся в помощи группам населения, в том числе больным детям и ветеранам Великой Отечественной войны;</a:t>
            </a:r>
            <a:endParaRPr lang="en-US" sz="1400" b="1" dirty="0">
              <a:solidFill>
                <a:srgbClr val="002060"/>
              </a:solidFill>
              <a:latin typeface="Dax Offc Pro" panose="020B0504030101020102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rgbClr val="002060"/>
                </a:solidFill>
                <a:latin typeface="Dax Offc Pro" panose="020B0504030101020102" pitchFamily="34" charset="0"/>
              </a:rPr>
              <a:t>вовлечение сотрудников в благотворительную деятельность через сбор средств и волонтерские мероприятия.</a:t>
            </a:r>
            <a:endParaRPr lang="en-US" sz="1400" b="1" dirty="0">
              <a:solidFill>
                <a:srgbClr val="002060"/>
              </a:solidFill>
              <a:latin typeface="Dax Offc Pro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Система льгот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299369" y="416333"/>
            <a:ext cx="11593261" cy="3219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авиакомпании «Эйр Астана»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действуют следующие льготные тарифы и </a:t>
            </a:r>
            <a:r>
              <a:rPr lang="ru-RU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скидки:</a:t>
            </a:r>
            <a:endParaRPr lang="ru-RU" sz="1400" dirty="0">
              <a:solidFill>
                <a:srgbClr val="002060"/>
              </a:solidFill>
              <a:latin typeface="Dax Offc Pro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Для пассажиров старше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60-ти  лет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 от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до 25 лет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льготные тарифы со скидкой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50%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нормальных тарифов;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Для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ветеранов ВОВ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действует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100% скидка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приобретении авиабилетов в эконом класс на направлениях по РК и СНГ;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Дети 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2-х до 11 лет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включительно (или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2 до 14-ти лет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рейсах </a:t>
            </a:r>
            <a:r>
              <a:rPr lang="ru-RU" sz="1400" b="1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Республике Казахстан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оплачивают 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en-US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взрослого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тарифа </a:t>
            </a:r>
            <a:r>
              <a:rPr lang="ru-RU" sz="1400" b="1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 предоставлением отдельного места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Дети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2-х лет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перевозятся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бесплатно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без предоставления отдельного места;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Несопровождаемые дети 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5-14 лет на ВВЛ 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оплачивают 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взрослого тарифа с  предоставлением отдельного места;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Несопровождаемые дети 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5-11 лет на МВЛ 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оплачивают  </a:t>
            </a:r>
            <a:r>
              <a:rPr lang="ru-RU" sz="1400" b="1" dirty="0">
                <a:solidFill>
                  <a:srgbClr val="FF000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75 % </a:t>
            </a:r>
            <a:r>
              <a:rPr lang="ru-RU" sz="1400" dirty="0">
                <a:solidFill>
                  <a:srgbClr val="002060"/>
                </a:solidFill>
                <a:latin typeface="Dax Offc Pro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взрослого тарифа с  предоставлением отдельного места;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945771" y="3396335"/>
            <a:ext cx="6908690" cy="3228582"/>
            <a:chOff x="348791" y="3629418"/>
            <a:chExt cx="6908690" cy="322858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586"/>
            <a:stretch/>
          </p:blipFill>
          <p:spPr>
            <a:xfrm>
              <a:off x="348791" y="3629418"/>
              <a:ext cx="6653968" cy="322858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71" b="52136"/>
            <a:stretch/>
          </p:blipFill>
          <p:spPr>
            <a:xfrm>
              <a:off x="603513" y="4005330"/>
              <a:ext cx="6653968" cy="24112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68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Проекты, реализованные в 2020-2022 году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37674"/>
              </p:ext>
            </p:extLst>
          </p:nvPr>
        </p:nvGraphicFramePr>
        <p:xfrm>
          <a:off x="281060" y="548075"/>
          <a:ext cx="11799324" cy="555433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899032"/>
                <a:gridCol w="5900292"/>
              </a:tblGrid>
              <a:tr h="23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Направление проекта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Достигнутые результаты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667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Предоставление бесплатных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перелетов ветеранам Великой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Отечественной войны по Казахстану и в страны СНГ.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en-US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-1251 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авиабилета;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</a:t>
                      </a:r>
                      <a:r>
                        <a:rPr lang="en-US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1323 авиабилета;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- 2 205 авиабилетов.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89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Предоставление авиабилетов тяжелобольным детям и сопровождающим их родителям, совершающим перелет для получения медицинской помощи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en-US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24 авиабилета;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</a:t>
                      </a:r>
                      <a:r>
                        <a:rPr lang="en-US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27 авиабилета;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- 12 авиабилетов.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89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Оснащение современным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оборудованием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детских отделений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интенсивной терапии в больницах 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Казахстана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сбор средств в рамках проекта благотворительного фонда «AYALA»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en-US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– 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собрано 900 000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тг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</a:t>
                      </a:r>
                      <a:r>
                        <a:rPr lang="en-US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собрано 403 000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тг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собрано 434 000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тг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667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Поддержка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паралимпийской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сборной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Казахстана - в виде спонсорской помощи национальной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паралимпийской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сборной Казахстана.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</a:t>
                      </a:r>
                      <a:r>
                        <a:rPr lang="en-US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выделено 37,5 млн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тг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;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выделено 3,4 млн 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тг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890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Участие сотрудников АО «Эйр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Астана»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в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благотворительных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проектах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в качестве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волонтеров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празднование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Дня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Победы в Алматы, </a:t>
                      </a:r>
                      <a:r>
                        <a:rPr lang="ru-RU" sz="1350" b="0" dirty="0" err="1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Актобе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, Актау, </a:t>
                      </a:r>
                      <a:r>
                        <a:rPr lang="ru-RU" sz="1350" b="0" dirty="0" err="1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Кызылорде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и Павлодаре. </a:t>
                      </a:r>
                      <a:endParaRPr lang="ru-RU" sz="1350" b="0" dirty="0" smtClean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выделено 3 млн тенге на  поддержку 216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ветеранов;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– выделено 2 млн тенге на  поддержку 96 </a:t>
                      </a:r>
                      <a:r>
                        <a:rPr lang="ru-RU" sz="135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ветеранов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  <a:tr h="1315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Благотворительный сбор аксессуаров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для детских комнат в 5 казахстанских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аэропортах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2020-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выделено 1,5 млн тенге было выделено на оснащение 8 комнат матери и ребенка в аэропортах г.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Нур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-Султан, г. Шымкент и г. Атырау.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2022-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выделено 3,5 млн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тг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на оснащение 6 комнат матери и ребенка в аэропортах городов Казахстана – Актау,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Актобе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, Павлодар, </a:t>
                      </a:r>
                      <a:r>
                        <a:rPr lang="ru-RU" sz="135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Кызылорда</a:t>
                      </a: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и Туркестан.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3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1"/>
            <a:ext cx="12192000" cy="528033"/>
          </a:xfrm>
          <a:prstGeom prst="rect">
            <a:avLst/>
          </a:prstGeom>
          <a:solidFill>
            <a:srgbClr val="C493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966" tIns="44003" rIns="87966" bIns="44003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Dax Offc Pro"/>
                <a:cs typeface="Segoe UI" panose="020B0502040204020203" pitchFamily="34" charset="0"/>
              </a:rPr>
              <a:t>Проекты, реализованные в 2020-2022 году</a:t>
            </a:r>
            <a:endParaRPr lang="en-US" sz="2400" b="1" dirty="0">
              <a:solidFill>
                <a:prstClr val="white"/>
              </a:solidFill>
              <a:latin typeface="Dax Offc Pro"/>
              <a:cs typeface="Segoe UI" panose="020B0502040204020203" pitchFamily="34" charset="0"/>
            </a:endParaRPr>
          </a:p>
        </p:txBody>
      </p:sp>
      <p:grpSp>
        <p:nvGrpSpPr>
          <p:cNvPr id="20" name="Group 25"/>
          <p:cNvGrpSpPr/>
          <p:nvPr/>
        </p:nvGrpSpPr>
        <p:grpSpPr>
          <a:xfrm>
            <a:off x="3244" y="6102410"/>
            <a:ext cx="12188757" cy="657492"/>
            <a:chOff x="3244" y="6797407"/>
            <a:chExt cx="12188757" cy="657492"/>
          </a:xfrm>
        </p:grpSpPr>
        <p:grpSp>
          <p:nvGrpSpPr>
            <p:cNvPr id="21" name="Group 26"/>
            <p:cNvGrpSpPr/>
            <p:nvPr/>
          </p:nvGrpSpPr>
          <p:grpSpPr>
            <a:xfrm>
              <a:off x="3244" y="6797407"/>
              <a:ext cx="12188757" cy="657492"/>
              <a:chOff x="3244" y="6797393"/>
              <a:chExt cx="12188757" cy="657493"/>
            </a:xfrm>
          </p:grpSpPr>
          <p:sp>
            <p:nvSpPr>
              <p:cNvPr id="23" name="Прямоугольник 6"/>
              <p:cNvSpPr/>
              <p:nvPr/>
            </p:nvSpPr>
            <p:spPr bwMode="auto">
              <a:xfrm>
                <a:off x="3244" y="6805225"/>
                <a:ext cx="12188757" cy="612774"/>
              </a:xfrm>
              <a:prstGeom prst="rect">
                <a:avLst/>
              </a:prstGeom>
              <a:solidFill>
                <a:srgbClr val="C49312">
                  <a:alpha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99166" tIns="49587" rIns="99166" bIns="49587" anchor="ctr"/>
              <a:lstStyle>
                <a:defPPr>
                  <a:defRPr lang="ru-RU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571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28700" indent="-1143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43050" indent="-17145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800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pic>
            <p:nvPicPr>
              <p:cNvPr id="25" name="Рисунок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0747" y="6905816"/>
                <a:ext cx="1831524" cy="414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059" y="6797393"/>
                <a:ext cx="644908" cy="648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Рисунок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732" y="6965833"/>
                <a:ext cx="2894919" cy="489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" name="Picture 6" descr="C:\Users\Alim.Sh\Desktop\FlyArystan__main_logo__RGB__whit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6284" y="6841451"/>
              <a:ext cx="1955362" cy="550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975644"/>
              </p:ext>
            </p:extLst>
          </p:nvPr>
        </p:nvGraphicFramePr>
        <p:xfrm>
          <a:off x="281058" y="571055"/>
          <a:ext cx="11696293" cy="551130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012159"/>
                <a:gridCol w="6684134"/>
              </a:tblGrid>
              <a:tr h="653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Аллея «Эйр Астана» в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школе-интернате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№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 выделено 545 тыс. тенге было выделено на посадку деревьев на территории школы-интерната для детей  с нарушениями слуха в Алматы.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1316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Празднование Нового года – Благотворительная акция для детей Общества инвалидов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Турксибского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района городского реабилитационного центра для детей с ограниченными возможностями и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Алматинского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городского реабилитационного центра для детей с ограниченными возможностями.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 переданы подарки 302 детям.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 передано 380 кг новогодних сладостей «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Рахат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» и сладкий стол для 53 воспитанников реабилитационного лицея №9.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2022 -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1)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передано 380 кг новогодних сладостей.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2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) выделено 550 тыс. тенге 110 ученикам специальной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школы- интерната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№9.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653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Обучение вместе с государственным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фондом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ITeachMe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2022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- Государственный фонд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ITeachMe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— это проект онлайн-обучения, для освоения художественного творчества, помогает ученикам школ поверить в себя и  собственные возможности.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871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Благотворительная акция в честь празднования Международного женского дня для женщин, живущих в приюте «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Teen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Challenge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Kazakhstan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»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2020-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1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) помощь 27 женщинам и 28 детям. 2) собрано более 30 коробок одежды, обуви и других аксессуаров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2021-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выделено 800 000 тенге на подарки 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 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871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Благотворительная помощь #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BizBirgemiz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2020-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1) выделено 3 600 000 тенге на приобретение базовых продуктовых наборов для 222 семей в г. Алматы и г.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Нур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-Султан. 2) 600 детей из многодетных семей получили детские дорожные наборы «Эйр Астаны». 3) 100 медицинских масок детскому дому в Талгаре.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27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Помощь больницам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2020-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передано 2000 дорожных наборов двум больницам в г.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Алматы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  <a:tr h="871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Совместный проект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с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благотворительным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фондом «</a:t>
                      </a:r>
                      <a:r>
                        <a:rPr lang="ru-RU" sz="1350" b="0" dirty="0" err="1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Менің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err="1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арманым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» который помогает исполнить желания детей с тяжелыми заболеваниями, находящихся на лечении в </a:t>
                      </a:r>
                      <a:r>
                        <a:rPr lang="ru-RU" sz="1350" b="0" dirty="0" err="1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Алматинском</a:t>
                      </a:r>
                      <a:r>
                        <a:rPr lang="ru-RU" sz="1350" b="0" baseline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детском 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онкологическом центре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350" b="1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2021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- Мы осуществили мечту 11-летнего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Мадияра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из Текели. Он примерил форму пилота, полетал на </a:t>
                      </a:r>
                      <a:r>
                        <a:rPr lang="ru-RU" sz="1350" b="0" dirty="0" err="1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авиасимуляторе</a:t>
                      </a: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 и побывал в кабине экипажа с пилотом «Эйр Астаны».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>
                          <a:solidFill>
                            <a:srgbClr val="002060"/>
                          </a:solidFill>
                          <a:effectLst/>
                          <a:latin typeface="Dax Offc Pro" panose="020B0504030101020102" pitchFamily="34" charset="0"/>
                        </a:rPr>
                        <a:t>.</a:t>
                      </a:r>
                      <a:endParaRPr lang="ru-RU" sz="1350" b="0" dirty="0">
                        <a:solidFill>
                          <a:srgbClr val="002060"/>
                        </a:solidFill>
                        <a:effectLst/>
                        <a:latin typeface="Dax Offc Pro" panose="020B0504030101020102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3" marR="324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9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4545</TotalTime>
  <Words>722</Words>
  <Application>Microsoft Office PowerPoint</Application>
  <PresentationFormat>Широкоэкранный</PresentationFormat>
  <Paragraphs>79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Calibri</vt:lpstr>
      <vt:lpstr>Cambria</vt:lpstr>
      <vt:lpstr>Dax Offc Pro</vt:lpstr>
      <vt:lpstr>Segoe UI</vt:lpstr>
      <vt:lpstr>Symbol</vt:lpstr>
      <vt:lpstr>Times New Roman</vt:lpstr>
      <vt:lpstr>Office Theme</vt:lpstr>
      <vt:lpstr>1_Custom Design</vt:lpstr>
      <vt:lpstr>Custom Design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JSC Airastana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Rustam Deltayev</dc:creator>
  <cp:lastModifiedBy>Tolganay Baitokova</cp:lastModifiedBy>
  <cp:revision>386</cp:revision>
  <cp:lastPrinted>2023-05-26T07:58:53Z</cp:lastPrinted>
  <dcterms:created xsi:type="dcterms:W3CDTF">2023-04-06T07:20:33Z</dcterms:created>
  <dcterms:modified xsi:type="dcterms:W3CDTF">2023-06-05T11:59:00Z</dcterms:modified>
</cp:coreProperties>
</file>