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96" r:id="rId2"/>
    <p:sldMasterId id="2147483684" r:id="rId3"/>
  </p:sldMasterIdLst>
  <p:notesMasterIdLst>
    <p:notesMasterId r:id="rId10"/>
  </p:notesMasterIdLst>
  <p:handoutMasterIdLst>
    <p:handoutMasterId r:id="rId11"/>
  </p:handoutMasterIdLst>
  <p:sldIdLst>
    <p:sldId id="405" r:id="rId4"/>
    <p:sldId id="427" r:id="rId5"/>
    <p:sldId id="443" r:id="rId6"/>
    <p:sldId id="434" r:id="rId7"/>
    <p:sldId id="444" r:id="rId8"/>
    <p:sldId id="445" r:id="rId9"/>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stam Deltayev" initials="R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66B"/>
    <a:srgbClr val="1F497D"/>
    <a:srgbClr val="910303"/>
    <a:srgbClr val="006351"/>
    <a:srgbClr val="132B45"/>
    <a:srgbClr val="D0D8E8"/>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Светлый стиль 2 — акцент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64" autoAdjust="0"/>
    <p:restoredTop sz="96433" autoAdjust="0"/>
  </p:normalViewPr>
  <p:slideViewPr>
    <p:cSldViewPr snapToGrid="0">
      <p:cViewPr varScale="1">
        <p:scale>
          <a:sx n="74" d="100"/>
          <a:sy n="74" d="100"/>
        </p:scale>
        <p:origin x="702" y="90"/>
      </p:cViewPr>
      <p:guideLst>
        <p:guide orient="horz" pos="2160"/>
        <p:guide pos="3840"/>
      </p:guideLst>
    </p:cSldViewPr>
  </p:slideViewPr>
  <p:outlineViewPr>
    <p:cViewPr>
      <p:scale>
        <a:sx n="33" d="100"/>
        <a:sy n="33" d="100"/>
      </p:scale>
      <p:origin x="18"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flsala\Network%20Planning%20and%20Revenue%20Management\Capacity\REPORTS\Zerdelina\YB\&#1050;&#1086;&#1087;&#1080;&#1103;%20Flown%20OND%20Actual%20(54)%20&#1041;&#1080;&#1088;&#1075;&#1072;&#1085;&#1099;&#108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ru-RU" sz="1800" b="1" i="0" u="none" strike="noStrike" kern="1200" baseline="0" dirty="0" smtClean="0">
                <a:solidFill>
                  <a:srgbClr val="132B45"/>
                </a:solidFill>
                <a:effectLst/>
                <a:latin typeface="Dax Offc Pro" panose="020B0504030101020102" pitchFamily="34" charset="0"/>
                <a:ea typeface="+mn-ea"/>
                <a:cs typeface="+mn-cs"/>
              </a:defRPr>
            </a:pPr>
            <a:r>
              <a:rPr lang="ru-RU" sz="1600" b="1" i="0" u="none" strike="noStrike" kern="1200" baseline="0" dirty="0" smtClean="0">
                <a:solidFill>
                  <a:srgbClr val="1F497D"/>
                </a:solidFill>
                <a:effectLst/>
                <a:latin typeface="Dax Offc Pro" panose="020B0504030101020102" pitchFamily="34" charset="0"/>
                <a:ea typeface="+mn-ea"/>
                <a:cs typeface="+mn-cs"/>
              </a:rPr>
              <a:t>Астана – Алматы (эконом </a:t>
            </a:r>
            <a:r>
              <a:rPr lang="kk-KZ" sz="1600" b="1" i="0" u="none" strike="noStrike" kern="1200" baseline="0" dirty="0" smtClean="0">
                <a:solidFill>
                  <a:srgbClr val="1F497D"/>
                </a:solidFill>
                <a:effectLst/>
                <a:latin typeface="Dax Offc Pro" panose="020B0504030101020102" pitchFamily="34" charset="0"/>
                <a:ea typeface="+mn-ea"/>
                <a:cs typeface="+mn-cs"/>
              </a:rPr>
              <a:t>класс</a:t>
            </a:r>
            <a:r>
              <a:rPr lang="ru-RU" sz="1600" b="1" i="0" u="none" strike="noStrike" kern="1200" baseline="0" dirty="0" smtClean="0">
                <a:solidFill>
                  <a:srgbClr val="1F497D"/>
                </a:solidFill>
                <a:effectLst/>
                <a:latin typeface="Dax Offc Pro" panose="020B0504030101020102" pitchFamily="34" charset="0"/>
                <a:ea typeface="+mn-ea"/>
                <a:cs typeface="+mn-cs"/>
              </a:rPr>
              <a:t>)</a:t>
            </a:r>
          </a:p>
        </c:rich>
      </c:tx>
      <c:layout/>
      <c:overlay val="0"/>
      <c:spPr>
        <a:noFill/>
        <a:ln>
          <a:noFill/>
        </a:ln>
        <a:effectLst/>
      </c:spPr>
    </c:title>
    <c:autoTitleDeleted val="0"/>
    <c:plotArea>
      <c:layout>
        <c:manualLayout>
          <c:layoutTarget val="inner"/>
          <c:xMode val="edge"/>
          <c:yMode val="edge"/>
          <c:x val="6.1969936971347908E-2"/>
          <c:y val="0.18296437330579579"/>
          <c:w val="0.93548088634832982"/>
          <c:h val="0.65311045135751467"/>
        </c:manualLayout>
      </c:layout>
      <c:lineChart>
        <c:grouping val="standard"/>
        <c:varyColors val="0"/>
        <c:ser>
          <c:idx val="0"/>
          <c:order val="0"/>
          <c:tx>
            <c:strRef>
              <c:f>файналлл!$C$3:$C$63</c:f>
              <c:strCache>
                <c:ptCount val="1"/>
                <c:pt idx="0">
                  <c:v>18 442 18 606 19 688 19 703 19 179 19 439 19 962 20 268 20 386 20 322 19 878 19 932 20 348 20 632 20 556 20 293 21 047 21 673 21 105 21 184 21 484 21 383 21 207 21 623 21 465 21 874 21 480 21 653 22 089 21 888 22 007 21 854 22 150 22 322 22 325 23 016 23 </c:v>
                </c:pt>
              </c:strCache>
            </c:strRef>
          </c:tx>
          <c:spPr>
            <a:ln w="28575" cap="rnd">
              <a:solidFill>
                <a:srgbClr val="1F497D"/>
              </a:solidFill>
              <a:round/>
            </a:ln>
            <a:effectLst/>
          </c:spPr>
          <c:marker>
            <c:symbol val="none"/>
          </c:marker>
          <c:cat>
            <c:numRef>
              <c:f>файналлл!$B$3:$B$63</c:f>
              <c:numCache>
                <c:formatCode>General</c:formatCode>
                <c:ptCount val="6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numCache>
            </c:numRef>
          </c:cat>
          <c:val>
            <c:numRef>
              <c:f>файналлл!$C$3:$C$63</c:f>
              <c:numCache>
                <c:formatCode>#,##0</c:formatCode>
                <c:ptCount val="61"/>
                <c:pt idx="0">
                  <c:v>18441.563339710799</c:v>
                </c:pt>
                <c:pt idx="1">
                  <c:v>18605.9387461404</c:v>
                </c:pt>
                <c:pt idx="2">
                  <c:v>19687.836094776099</c:v>
                </c:pt>
                <c:pt idx="3">
                  <c:v>19703.221964722383</c:v>
                </c:pt>
                <c:pt idx="4">
                  <c:v>19178.592646621299</c:v>
                </c:pt>
                <c:pt idx="5">
                  <c:v>19438.832818378378</c:v>
                </c:pt>
                <c:pt idx="6">
                  <c:v>19961.685138834899</c:v>
                </c:pt>
                <c:pt idx="7">
                  <c:v>20268.334587694837</c:v>
                </c:pt>
                <c:pt idx="8">
                  <c:v>20386.483439571042</c:v>
                </c:pt>
                <c:pt idx="9">
                  <c:v>20321.560985295222</c:v>
                </c:pt>
                <c:pt idx="10">
                  <c:v>19877.733772220101</c:v>
                </c:pt>
                <c:pt idx="11">
                  <c:v>19931.954430703299</c:v>
                </c:pt>
                <c:pt idx="12">
                  <c:v>20347.724180000001</c:v>
                </c:pt>
                <c:pt idx="13">
                  <c:v>20631.582478452212</c:v>
                </c:pt>
                <c:pt idx="14">
                  <c:v>20556.467839906378</c:v>
                </c:pt>
                <c:pt idx="15">
                  <c:v>20292.570883886245</c:v>
                </c:pt>
                <c:pt idx="16">
                  <c:v>21046.782618986374</c:v>
                </c:pt>
                <c:pt idx="17">
                  <c:v>21672.716278518707</c:v>
                </c:pt>
                <c:pt idx="18">
                  <c:v>21104.980217313081</c:v>
                </c:pt>
                <c:pt idx="19">
                  <c:v>21184.403650452343</c:v>
                </c:pt>
                <c:pt idx="20">
                  <c:v>21484.401768723685</c:v>
                </c:pt>
                <c:pt idx="21">
                  <c:v>21383.445562448498</c:v>
                </c:pt>
                <c:pt idx="22">
                  <c:v>21206.681294572671</c:v>
                </c:pt>
                <c:pt idx="23">
                  <c:v>21622.86688871224</c:v>
                </c:pt>
                <c:pt idx="24">
                  <c:v>21464.60197900705</c:v>
                </c:pt>
                <c:pt idx="25">
                  <c:v>21874.19198816214</c:v>
                </c:pt>
                <c:pt idx="26">
                  <c:v>21480.428575690876</c:v>
                </c:pt>
                <c:pt idx="27">
                  <c:v>21653.170584666033</c:v>
                </c:pt>
                <c:pt idx="28">
                  <c:v>22088.534889326409</c:v>
                </c:pt>
                <c:pt idx="29">
                  <c:v>21887.581023744799</c:v>
                </c:pt>
                <c:pt idx="30">
                  <c:v>22007.267096812655</c:v>
                </c:pt>
                <c:pt idx="31">
                  <c:v>21853.906571252006</c:v>
                </c:pt>
                <c:pt idx="32">
                  <c:v>22150.296274684384</c:v>
                </c:pt>
                <c:pt idx="33">
                  <c:v>22322.482411822988</c:v>
                </c:pt>
                <c:pt idx="34">
                  <c:v>22325.432307819879</c:v>
                </c:pt>
                <c:pt idx="35">
                  <c:v>23016.192509884906</c:v>
                </c:pt>
                <c:pt idx="36">
                  <c:v>23496.701216236983</c:v>
                </c:pt>
                <c:pt idx="37">
                  <c:v>23231.676716827111</c:v>
                </c:pt>
                <c:pt idx="38">
                  <c:v>23207.264914090043</c:v>
                </c:pt>
                <c:pt idx="39">
                  <c:v>23195.01268669829</c:v>
                </c:pt>
                <c:pt idx="40">
                  <c:v>23626.248463216787</c:v>
                </c:pt>
                <c:pt idx="41">
                  <c:v>23992.556049880826</c:v>
                </c:pt>
                <c:pt idx="42">
                  <c:v>24931.438317264754</c:v>
                </c:pt>
                <c:pt idx="43">
                  <c:v>25223.240199585067</c:v>
                </c:pt>
                <c:pt idx="44">
                  <c:v>25542.7591825405</c:v>
                </c:pt>
                <c:pt idx="45">
                  <c:v>25465.58082953882</c:v>
                </c:pt>
                <c:pt idx="46">
                  <c:v>25929.275195126622</c:v>
                </c:pt>
                <c:pt idx="47">
                  <c:v>26209.002202201544</c:v>
                </c:pt>
                <c:pt idx="48">
                  <c:v>26566.888007866648</c:v>
                </c:pt>
                <c:pt idx="49">
                  <c:v>27716.085934930186</c:v>
                </c:pt>
                <c:pt idx="50">
                  <c:v>28356.802954061215</c:v>
                </c:pt>
                <c:pt idx="51">
                  <c:v>28692.901465872666</c:v>
                </c:pt>
                <c:pt idx="52">
                  <c:v>29061.248447448073</c:v>
                </c:pt>
                <c:pt idx="53">
                  <c:v>29417.603998946775</c:v>
                </c:pt>
                <c:pt idx="54">
                  <c:v>30776.3477979989</c:v>
                </c:pt>
                <c:pt idx="55">
                  <c:v>33530.447602511602</c:v>
                </c:pt>
                <c:pt idx="56">
                  <c:v>35133.138760621201</c:v>
                </c:pt>
                <c:pt idx="57">
                  <c:v>37753.307237882596</c:v>
                </c:pt>
                <c:pt idx="58">
                  <c:v>38538.106831108104</c:v>
                </c:pt>
                <c:pt idx="59">
                  <c:v>38812.995505990497</c:v>
                </c:pt>
                <c:pt idx="60">
                  <c:v>40241.421771677698</c:v>
                </c:pt>
              </c:numCache>
            </c:numRef>
          </c:val>
          <c:smooth val="0"/>
          <c:extLst xmlns:c16r2="http://schemas.microsoft.com/office/drawing/2015/06/chart">
            <c:ext xmlns:c16="http://schemas.microsoft.com/office/drawing/2014/chart" uri="{C3380CC4-5D6E-409C-BE32-E72D297353CC}">
              <c16:uniqueId val="{00000000-7506-474F-92B1-060BE59C9799}"/>
            </c:ext>
          </c:extLst>
        </c:ser>
        <c:dLbls>
          <c:showLegendKey val="0"/>
          <c:showVal val="0"/>
          <c:showCatName val="0"/>
          <c:showSerName val="0"/>
          <c:showPercent val="0"/>
          <c:showBubbleSize val="0"/>
        </c:dLbls>
        <c:smooth val="0"/>
        <c:axId val="382936648"/>
        <c:axId val="382940176"/>
      </c:lineChart>
      <c:catAx>
        <c:axId val="382936648"/>
        <c:scaling>
          <c:orientation val="minMax"/>
        </c:scaling>
        <c:delete val="0"/>
        <c:axPos val="b"/>
        <c:numFmt formatCode="General" sourceLinked="1"/>
        <c:majorTickMark val="none"/>
        <c:minorTickMark val="none"/>
        <c:tickLblPos val="nextTo"/>
        <c:spPr>
          <a:noFill/>
          <a:ln w="9525" cap="flat" cmpd="sng" algn="ctr">
            <a:solidFill>
              <a:srgbClr val="132B45"/>
            </a:solidFill>
            <a:round/>
          </a:ln>
          <a:effectLst/>
        </c:spPr>
        <c:txPr>
          <a:bodyPr rot="-60000000" spcFirstLastPara="1" vertOverflow="ellipsis" vert="horz" wrap="square" anchor="ctr" anchorCtr="1"/>
          <a:lstStyle/>
          <a:p>
            <a:pPr>
              <a:defRPr lang="ru-RU" sz="1200" b="0" i="0" u="none" strike="noStrike" kern="1200">
                <a:solidFill>
                  <a:srgbClr val="1F497D"/>
                </a:solidFill>
                <a:effectLst/>
                <a:latin typeface="Dax Offc Pro" panose="020B0504030101020102" pitchFamily="34" charset="0"/>
                <a:ea typeface="+mn-ea"/>
                <a:cs typeface="+mn-cs"/>
              </a:defRPr>
            </a:pPr>
            <a:endParaRPr lang="ru-RU"/>
          </a:p>
        </c:txPr>
        <c:crossAx val="382940176"/>
        <c:crosses val="autoZero"/>
        <c:auto val="1"/>
        <c:lblAlgn val="ctr"/>
        <c:lblOffset val="100"/>
        <c:noMultiLvlLbl val="0"/>
      </c:catAx>
      <c:valAx>
        <c:axId val="382940176"/>
        <c:scaling>
          <c:orientation val="minMax"/>
          <c:min val="15000"/>
        </c:scaling>
        <c:delete val="0"/>
        <c:axPos val="l"/>
        <c:majorGridlines>
          <c:spPr>
            <a:ln w="9525" cap="flat" cmpd="sng" algn="ctr">
              <a:solidFill>
                <a:srgbClr val="132B45"/>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ru-RU" sz="1200" b="0" i="0" u="none" strike="noStrike" kern="1200">
                <a:solidFill>
                  <a:srgbClr val="1F497D"/>
                </a:solidFill>
                <a:effectLst/>
                <a:latin typeface="Dax Offc Pro" panose="020B0504030101020102" pitchFamily="34" charset="0"/>
                <a:ea typeface="+mn-ea"/>
                <a:cs typeface="+mn-cs"/>
              </a:defRPr>
            </a:pPr>
            <a:endParaRPr lang="ru-RU"/>
          </a:p>
        </c:txPr>
        <c:crossAx val="38293664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9565" cy="493789"/>
          </a:xfrm>
          <a:prstGeom prst="rect">
            <a:avLst/>
          </a:prstGeom>
        </p:spPr>
        <p:txBody>
          <a:bodyPr vert="horz" lIns="90754" tIns="45377" rIns="90754" bIns="45377" rtlCol="0"/>
          <a:lstStyle>
            <a:lvl1pPr algn="l">
              <a:defRPr sz="1200"/>
            </a:lvl1pPr>
          </a:lstStyle>
          <a:p>
            <a:endParaRPr lang="ru-RU"/>
          </a:p>
        </p:txBody>
      </p:sp>
      <p:sp>
        <p:nvSpPr>
          <p:cNvPr id="3" name="Дата 2"/>
          <p:cNvSpPr>
            <a:spLocks noGrp="1"/>
          </p:cNvSpPr>
          <p:nvPr>
            <p:ph type="dt" sz="quarter" idx="1"/>
          </p:nvPr>
        </p:nvSpPr>
        <p:spPr>
          <a:xfrm>
            <a:off x="3814626" y="0"/>
            <a:ext cx="2919565" cy="493789"/>
          </a:xfrm>
          <a:prstGeom prst="rect">
            <a:avLst/>
          </a:prstGeom>
        </p:spPr>
        <p:txBody>
          <a:bodyPr vert="horz" lIns="90754" tIns="45377" rIns="90754" bIns="45377" rtlCol="0"/>
          <a:lstStyle>
            <a:lvl1pPr algn="r">
              <a:defRPr sz="1200"/>
            </a:lvl1pPr>
          </a:lstStyle>
          <a:p>
            <a:fld id="{110A98B4-8FF9-49EE-AE01-C9F146C201D7}" type="datetimeFigureOut">
              <a:rPr lang="ru-RU" smtClean="0"/>
              <a:t>05.06.2023</a:t>
            </a:fld>
            <a:endParaRPr lang="ru-RU"/>
          </a:p>
        </p:txBody>
      </p:sp>
      <p:sp>
        <p:nvSpPr>
          <p:cNvPr id="4" name="Нижний колонтитул 3"/>
          <p:cNvSpPr>
            <a:spLocks noGrp="1"/>
          </p:cNvSpPr>
          <p:nvPr>
            <p:ph type="ftr" sz="quarter" idx="2"/>
          </p:nvPr>
        </p:nvSpPr>
        <p:spPr>
          <a:xfrm>
            <a:off x="0" y="9370947"/>
            <a:ext cx="2919565" cy="493789"/>
          </a:xfrm>
          <a:prstGeom prst="rect">
            <a:avLst/>
          </a:prstGeom>
        </p:spPr>
        <p:txBody>
          <a:bodyPr vert="horz" lIns="90754" tIns="45377" rIns="90754" bIns="45377" rtlCol="0" anchor="b"/>
          <a:lstStyle>
            <a:lvl1pPr algn="l">
              <a:defRPr sz="1200"/>
            </a:lvl1pPr>
          </a:lstStyle>
          <a:p>
            <a:endParaRPr lang="ru-RU"/>
          </a:p>
        </p:txBody>
      </p:sp>
      <p:sp>
        <p:nvSpPr>
          <p:cNvPr id="5" name="Номер слайда 4"/>
          <p:cNvSpPr>
            <a:spLocks noGrp="1"/>
          </p:cNvSpPr>
          <p:nvPr>
            <p:ph type="sldNum" sz="quarter" idx="3"/>
          </p:nvPr>
        </p:nvSpPr>
        <p:spPr>
          <a:xfrm>
            <a:off x="3814626" y="9370947"/>
            <a:ext cx="2919565" cy="493789"/>
          </a:xfrm>
          <a:prstGeom prst="rect">
            <a:avLst/>
          </a:prstGeom>
        </p:spPr>
        <p:txBody>
          <a:bodyPr vert="horz" lIns="90754" tIns="45377" rIns="90754" bIns="45377" rtlCol="0" anchor="b"/>
          <a:lstStyle>
            <a:lvl1pPr algn="r">
              <a:defRPr sz="1200"/>
            </a:lvl1pPr>
          </a:lstStyle>
          <a:p>
            <a:fld id="{F799D5DF-AC4C-40CE-ABC5-E3947663A247}" type="slidenum">
              <a:rPr lang="ru-RU" smtClean="0"/>
              <a:t>‹#›</a:t>
            </a:fld>
            <a:endParaRPr lang="ru-RU"/>
          </a:p>
        </p:txBody>
      </p:sp>
    </p:spTree>
    <p:extLst>
      <p:ext uri="{BB962C8B-B14F-4D97-AF65-F5344CB8AC3E}">
        <p14:creationId xmlns:p14="http://schemas.microsoft.com/office/powerpoint/2010/main" val="212788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0" cy="495029"/>
          </a:xfrm>
          <a:prstGeom prst="rect">
            <a:avLst/>
          </a:prstGeom>
        </p:spPr>
        <p:txBody>
          <a:bodyPr vert="horz" lIns="90754" tIns="45377" rIns="90754" bIns="45377" rtlCol="0"/>
          <a:lstStyle>
            <a:lvl1pPr algn="l">
              <a:defRPr sz="1200"/>
            </a:lvl1pPr>
          </a:lstStyle>
          <a:p>
            <a:endParaRPr lang="en-GB"/>
          </a:p>
        </p:txBody>
      </p:sp>
      <p:sp>
        <p:nvSpPr>
          <p:cNvPr id="3" name="Date Placeholder 2"/>
          <p:cNvSpPr>
            <a:spLocks noGrp="1"/>
          </p:cNvSpPr>
          <p:nvPr>
            <p:ph type="dt" idx="1"/>
          </p:nvPr>
        </p:nvSpPr>
        <p:spPr>
          <a:xfrm>
            <a:off x="3815375" y="0"/>
            <a:ext cx="2918830" cy="495029"/>
          </a:xfrm>
          <a:prstGeom prst="rect">
            <a:avLst/>
          </a:prstGeom>
        </p:spPr>
        <p:txBody>
          <a:bodyPr vert="horz" lIns="90754" tIns="45377" rIns="90754" bIns="45377" rtlCol="0"/>
          <a:lstStyle>
            <a:lvl1pPr algn="r">
              <a:defRPr sz="1200"/>
            </a:lvl1pPr>
          </a:lstStyle>
          <a:p>
            <a:fld id="{5E5D92D0-7BD6-4530-AEE8-67D335B90B80}" type="datetimeFigureOut">
              <a:rPr lang="en-GB" smtClean="0"/>
              <a:t>05/06/2023</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0754" tIns="45377" rIns="90754" bIns="45377" rtlCol="0" anchor="ctr"/>
          <a:lstStyle/>
          <a:p>
            <a:endParaRPr lang="en-GB"/>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0754" tIns="45377" rIns="90754" bIns="453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371285"/>
            <a:ext cx="2918830" cy="495028"/>
          </a:xfrm>
          <a:prstGeom prst="rect">
            <a:avLst/>
          </a:prstGeom>
        </p:spPr>
        <p:txBody>
          <a:bodyPr vert="horz" lIns="90754" tIns="45377" rIns="90754" bIns="45377" rtlCol="0" anchor="b"/>
          <a:lstStyle>
            <a:lvl1pPr algn="l">
              <a:defRPr sz="1200"/>
            </a:lvl1pPr>
          </a:lstStyle>
          <a:p>
            <a:endParaRPr lang="en-GB"/>
          </a:p>
        </p:txBody>
      </p:sp>
      <p:sp>
        <p:nvSpPr>
          <p:cNvPr id="7" name="Slide Number Placeholder 6"/>
          <p:cNvSpPr>
            <a:spLocks noGrp="1"/>
          </p:cNvSpPr>
          <p:nvPr>
            <p:ph type="sldNum" sz="quarter" idx="5"/>
          </p:nvPr>
        </p:nvSpPr>
        <p:spPr>
          <a:xfrm>
            <a:off x="3815375" y="9371285"/>
            <a:ext cx="2918830" cy="495028"/>
          </a:xfrm>
          <a:prstGeom prst="rect">
            <a:avLst/>
          </a:prstGeom>
        </p:spPr>
        <p:txBody>
          <a:bodyPr vert="horz" lIns="90754" tIns="45377" rIns="90754" bIns="45377" rtlCol="0" anchor="b"/>
          <a:lstStyle>
            <a:lvl1pPr algn="r">
              <a:defRPr sz="1200"/>
            </a:lvl1pPr>
          </a:lstStyle>
          <a:p>
            <a:fld id="{7182D047-7784-46B4-9A28-B14841470D77}" type="slidenum">
              <a:rPr lang="en-GB" smtClean="0"/>
              <a:t>‹#›</a:t>
            </a:fld>
            <a:endParaRPr lang="en-GB"/>
          </a:p>
        </p:txBody>
      </p:sp>
    </p:spTree>
    <p:extLst>
      <p:ext uri="{BB962C8B-B14F-4D97-AF65-F5344CB8AC3E}">
        <p14:creationId xmlns:p14="http://schemas.microsoft.com/office/powerpoint/2010/main" val="102053986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8900" y="749300"/>
            <a:ext cx="6557963" cy="3689350"/>
          </a:xfrm>
        </p:spPr>
      </p:sp>
      <p:sp>
        <p:nvSpPr>
          <p:cNvPr id="3" name="Заметки 2"/>
          <p:cNvSpPr>
            <a:spLocks noGrp="1"/>
          </p:cNvSpPr>
          <p:nvPr>
            <p:ph type="body" idx="1"/>
          </p:nvPr>
        </p:nvSpPr>
        <p:spPr/>
        <p:txBody>
          <a:bodyPr/>
          <a:lstStyle/>
          <a:p>
            <a:r>
              <a:rPr lang="ru-RU" dirty="0"/>
              <a:t>2-7, 11</a:t>
            </a:r>
            <a:r>
              <a:rPr lang="ru-RU"/>
              <a:t>, 25, 28</a:t>
            </a:r>
            <a:endParaRPr lang="ru-RU" dirty="0"/>
          </a:p>
        </p:txBody>
      </p:sp>
      <p:sp>
        <p:nvSpPr>
          <p:cNvPr id="4" name="Номер слайда 3"/>
          <p:cNvSpPr>
            <a:spLocks noGrp="1"/>
          </p:cNvSpPr>
          <p:nvPr>
            <p:ph type="sldNum" sz="quarter" idx="10"/>
          </p:nvPr>
        </p:nvSpPr>
        <p:spPr/>
        <p:txBody>
          <a:bodyPr/>
          <a:lstStyle/>
          <a:p>
            <a:fld id="{F52FB206-77EB-49DB-BF49-B02C8C12AE15}" type="slidenum">
              <a:rPr lang="ru-RU" smtClean="0">
                <a:solidFill>
                  <a:prstClr val="black"/>
                </a:solidFill>
              </a:rPr>
              <a:pPr/>
              <a:t>1</a:t>
            </a:fld>
            <a:endParaRPr lang="ru-RU" dirty="0">
              <a:solidFill>
                <a:prstClr val="black"/>
              </a:solidFill>
            </a:endParaRPr>
          </a:p>
        </p:txBody>
      </p:sp>
    </p:spTree>
    <p:extLst>
      <p:ext uri="{BB962C8B-B14F-4D97-AF65-F5344CB8AC3E}">
        <p14:creationId xmlns:p14="http://schemas.microsoft.com/office/powerpoint/2010/main" val="346354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8900" y="749300"/>
            <a:ext cx="6557963" cy="3689350"/>
          </a:xfrm>
        </p:spPr>
      </p:sp>
      <p:sp>
        <p:nvSpPr>
          <p:cNvPr id="3" name="Заметки 2"/>
          <p:cNvSpPr>
            <a:spLocks noGrp="1"/>
          </p:cNvSpPr>
          <p:nvPr>
            <p:ph type="body" idx="1"/>
          </p:nvPr>
        </p:nvSpPr>
        <p:spPr/>
        <p:txBody>
          <a:bodyPr/>
          <a:lstStyle/>
          <a:p>
            <a:r>
              <a:rPr lang="ru-RU" dirty="0"/>
              <a:t>2-7, 11</a:t>
            </a:r>
            <a:r>
              <a:rPr lang="ru-RU"/>
              <a:t>, 25, 28</a:t>
            </a:r>
            <a:endParaRPr lang="ru-RU" dirty="0"/>
          </a:p>
        </p:txBody>
      </p:sp>
      <p:sp>
        <p:nvSpPr>
          <p:cNvPr id="4" name="Номер слайда 3"/>
          <p:cNvSpPr>
            <a:spLocks noGrp="1"/>
          </p:cNvSpPr>
          <p:nvPr>
            <p:ph type="sldNum" sz="quarter" idx="10"/>
          </p:nvPr>
        </p:nvSpPr>
        <p:spPr/>
        <p:txBody>
          <a:bodyPr/>
          <a:lstStyle/>
          <a:p>
            <a:fld id="{F52FB206-77EB-49DB-BF49-B02C8C12AE15}" type="slidenum">
              <a:rPr lang="ru-RU" smtClean="0">
                <a:solidFill>
                  <a:prstClr val="black"/>
                </a:solidFill>
              </a:rPr>
              <a:pPr/>
              <a:t>2</a:t>
            </a:fld>
            <a:endParaRPr lang="ru-RU" dirty="0">
              <a:solidFill>
                <a:prstClr val="black"/>
              </a:solidFill>
            </a:endParaRPr>
          </a:p>
        </p:txBody>
      </p:sp>
    </p:spTree>
    <p:extLst>
      <p:ext uri="{BB962C8B-B14F-4D97-AF65-F5344CB8AC3E}">
        <p14:creationId xmlns:p14="http://schemas.microsoft.com/office/powerpoint/2010/main" val="203383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8900" y="749300"/>
            <a:ext cx="6557963" cy="3689350"/>
          </a:xfrm>
        </p:spPr>
      </p:sp>
      <p:sp>
        <p:nvSpPr>
          <p:cNvPr id="3" name="Заметки 2"/>
          <p:cNvSpPr>
            <a:spLocks noGrp="1"/>
          </p:cNvSpPr>
          <p:nvPr>
            <p:ph type="body" idx="1"/>
          </p:nvPr>
        </p:nvSpPr>
        <p:spPr/>
        <p:txBody>
          <a:bodyPr/>
          <a:lstStyle/>
          <a:p>
            <a:r>
              <a:rPr lang="ru-RU" dirty="0"/>
              <a:t>2-7, 11</a:t>
            </a:r>
            <a:r>
              <a:rPr lang="ru-RU"/>
              <a:t>, 25, 28</a:t>
            </a:r>
            <a:endParaRPr lang="ru-RU" dirty="0"/>
          </a:p>
        </p:txBody>
      </p:sp>
      <p:sp>
        <p:nvSpPr>
          <p:cNvPr id="4" name="Номер слайда 3"/>
          <p:cNvSpPr>
            <a:spLocks noGrp="1"/>
          </p:cNvSpPr>
          <p:nvPr>
            <p:ph type="sldNum" sz="quarter" idx="10"/>
          </p:nvPr>
        </p:nvSpPr>
        <p:spPr/>
        <p:txBody>
          <a:bodyPr/>
          <a:lstStyle/>
          <a:p>
            <a:fld id="{F52FB206-77EB-49DB-BF49-B02C8C12AE15}" type="slidenum">
              <a:rPr lang="ru-RU" smtClean="0">
                <a:solidFill>
                  <a:prstClr val="black"/>
                </a:solidFill>
              </a:rPr>
              <a:pPr/>
              <a:t>3</a:t>
            </a:fld>
            <a:endParaRPr lang="ru-RU" dirty="0">
              <a:solidFill>
                <a:prstClr val="black"/>
              </a:solidFill>
            </a:endParaRPr>
          </a:p>
        </p:txBody>
      </p:sp>
    </p:spTree>
    <p:extLst>
      <p:ext uri="{BB962C8B-B14F-4D97-AF65-F5344CB8AC3E}">
        <p14:creationId xmlns:p14="http://schemas.microsoft.com/office/powerpoint/2010/main" val="3802991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8900" y="749300"/>
            <a:ext cx="6557963" cy="3689350"/>
          </a:xfrm>
        </p:spPr>
      </p:sp>
      <p:sp>
        <p:nvSpPr>
          <p:cNvPr id="3" name="Заметки 2"/>
          <p:cNvSpPr>
            <a:spLocks noGrp="1"/>
          </p:cNvSpPr>
          <p:nvPr>
            <p:ph type="body" idx="1"/>
          </p:nvPr>
        </p:nvSpPr>
        <p:spPr/>
        <p:txBody>
          <a:bodyPr/>
          <a:lstStyle/>
          <a:p>
            <a:r>
              <a:rPr lang="ru-RU" dirty="0"/>
              <a:t>2-7, 11</a:t>
            </a:r>
            <a:r>
              <a:rPr lang="ru-RU"/>
              <a:t>, 25, 28</a:t>
            </a:r>
            <a:endParaRPr lang="ru-RU" dirty="0"/>
          </a:p>
        </p:txBody>
      </p:sp>
      <p:sp>
        <p:nvSpPr>
          <p:cNvPr id="4" name="Номер слайда 3"/>
          <p:cNvSpPr>
            <a:spLocks noGrp="1"/>
          </p:cNvSpPr>
          <p:nvPr>
            <p:ph type="sldNum" sz="quarter" idx="10"/>
          </p:nvPr>
        </p:nvSpPr>
        <p:spPr/>
        <p:txBody>
          <a:bodyPr/>
          <a:lstStyle/>
          <a:p>
            <a:fld id="{F52FB206-77EB-49DB-BF49-B02C8C12AE15}" type="slidenum">
              <a:rPr lang="ru-RU" smtClean="0">
                <a:solidFill>
                  <a:prstClr val="black"/>
                </a:solidFill>
              </a:rPr>
              <a:pPr/>
              <a:t>4</a:t>
            </a:fld>
            <a:endParaRPr lang="ru-RU" dirty="0">
              <a:solidFill>
                <a:prstClr val="black"/>
              </a:solidFill>
            </a:endParaRPr>
          </a:p>
        </p:txBody>
      </p:sp>
    </p:spTree>
    <p:extLst>
      <p:ext uri="{BB962C8B-B14F-4D97-AF65-F5344CB8AC3E}">
        <p14:creationId xmlns:p14="http://schemas.microsoft.com/office/powerpoint/2010/main" val="3490461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8900" y="749300"/>
            <a:ext cx="6557963" cy="3689350"/>
          </a:xfrm>
        </p:spPr>
      </p:sp>
      <p:sp>
        <p:nvSpPr>
          <p:cNvPr id="3" name="Заметки 2"/>
          <p:cNvSpPr>
            <a:spLocks noGrp="1"/>
          </p:cNvSpPr>
          <p:nvPr>
            <p:ph type="body" idx="1"/>
          </p:nvPr>
        </p:nvSpPr>
        <p:spPr/>
        <p:txBody>
          <a:bodyPr/>
          <a:lstStyle/>
          <a:p>
            <a:r>
              <a:rPr lang="ru-RU" dirty="0"/>
              <a:t>2-7, 11</a:t>
            </a:r>
            <a:r>
              <a:rPr lang="ru-RU"/>
              <a:t>, 25, 28</a:t>
            </a:r>
            <a:endParaRPr lang="ru-RU" dirty="0"/>
          </a:p>
        </p:txBody>
      </p:sp>
      <p:sp>
        <p:nvSpPr>
          <p:cNvPr id="4" name="Номер слайда 3"/>
          <p:cNvSpPr>
            <a:spLocks noGrp="1"/>
          </p:cNvSpPr>
          <p:nvPr>
            <p:ph type="sldNum" sz="quarter" idx="10"/>
          </p:nvPr>
        </p:nvSpPr>
        <p:spPr/>
        <p:txBody>
          <a:bodyPr/>
          <a:lstStyle/>
          <a:p>
            <a:fld id="{F52FB206-77EB-49DB-BF49-B02C8C12AE15}" type="slidenum">
              <a:rPr lang="ru-RU" smtClean="0">
                <a:solidFill>
                  <a:prstClr val="black"/>
                </a:solidFill>
              </a:rPr>
              <a:pPr/>
              <a:t>6</a:t>
            </a:fld>
            <a:endParaRPr lang="ru-RU" dirty="0">
              <a:solidFill>
                <a:prstClr val="black"/>
              </a:solidFill>
            </a:endParaRPr>
          </a:p>
        </p:txBody>
      </p:sp>
    </p:spTree>
    <p:extLst>
      <p:ext uri="{BB962C8B-B14F-4D97-AF65-F5344CB8AC3E}">
        <p14:creationId xmlns:p14="http://schemas.microsoft.com/office/powerpoint/2010/main" val="1215536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66FC40F9-EDCE-43E4-B546-4773AB548CDD}" type="datetime1">
              <a:rPr lang="en-GB" smtClean="0"/>
              <a:t>05/06/2023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357409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A131EB-77DF-47E7-AE85-ACEF13E65406}" type="datetime1">
              <a:rPr lang="en-GB" smtClean="0"/>
              <a:t>05/06/2023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2320219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436336A-B470-4946-8A6F-37884AA439F2}" type="datetime1">
              <a:rPr lang="en-GB" smtClean="0"/>
              <a:t>05/06/2023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1246376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56FE5C-027B-4DB4-9E19-6764A3B9C3BC}"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2146299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56FE5C-027B-4DB4-9E19-6764A3B9C3BC}"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2440244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56FE5C-027B-4DB4-9E19-6764A3B9C3BC}"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534989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56FE5C-027B-4DB4-9E19-6764A3B9C3BC}"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2761261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56FE5C-027B-4DB4-9E19-6764A3B9C3BC}" type="datetimeFigureOut">
              <a:rPr lang="en-US" smtClean="0"/>
              <a:t>6/5/2023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3347474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56FE5C-027B-4DB4-9E19-6764A3B9C3BC}" type="datetimeFigureOut">
              <a:rPr lang="en-US" smtClean="0"/>
              <a:t>6/5/2023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4064358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56FE5C-027B-4DB4-9E19-6764A3B9C3BC}" type="datetimeFigureOut">
              <a:rPr lang="en-US" smtClean="0"/>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1377591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56FE5C-027B-4DB4-9E19-6764A3B9C3BC}"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2484946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4492A3-4852-4150-AACF-013C2FF177A8}" type="datetime1">
              <a:rPr lang="en-GB" smtClean="0"/>
              <a:t>05/06/2023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491A6-032C-40FC-9352-5C15067A65F6}" type="slidenum">
              <a:rPr lang="en-GB" smtClean="0"/>
              <a:t>‹#›</a:t>
            </a:fld>
            <a:endParaRPr lang="en-GB"/>
          </a:p>
        </p:txBody>
      </p:sp>
      <p:sp>
        <p:nvSpPr>
          <p:cNvPr id="8" name="Text Placeholder 7"/>
          <p:cNvSpPr>
            <a:spLocks noGrp="1"/>
          </p:cNvSpPr>
          <p:nvPr>
            <p:ph type="body" sz="quarter" idx="13" hasCustomPrompt="1"/>
          </p:nvPr>
        </p:nvSpPr>
        <p:spPr>
          <a:xfrm rot="19603993">
            <a:off x="2110083" y="3077215"/>
            <a:ext cx="7409931" cy="914400"/>
          </a:xfrm>
        </p:spPr>
        <p:txBody>
          <a:bodyPr/>
          <a:lstStyle>
            <a:lvl1pPr marL="0" indent="0">
              <a:buNone/>
              <a:defRPr sz="4400">
                <a:solidFill>
                  <a:srgbClr val="FF0000"/>
                </a:solidFill>
              </a:defRPr>
            </a:lvl1pPr>
          </a:lstStyle>
          <a:p>
            <a:pPr lvl="0"/>
            <a:r>
              <a:rPr lang="ru-RU" dirty="0"/>
              <a:t>К О Н Ф И Д Е Н Ц И А Л Ь Н О</a:t>
            </a:r>
            <a:endParaRPr lang="en-US" dirty="0"/>
          </a:p>
        </p:txBody>
      </p:sp>
    </p:spTree>
    <p:extLst>
      <p:ext uri="{BB962C8B-B14F-4D97-AF65-F5344CB8AC3E}">
        <p14:creationId xmlns:p14="http://schemas.microsoft.com/office/powerpoint/2010/main" val="192842998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56FE5C-027B-4DB4-9E19-6764A3B9C3BC}"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1478412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56FE5C-027B-4DB4-9E19-6764A3B9C3BC}"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622451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56FE5C-027B-4DB4-9E19-6764A3B9C3BC}"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3979260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65DB8D-D4D1-4B84-88D1-ADD69A6864E4}"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3983228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65DB8D-D4D1-4B84-88D1-ADD69A6864E4}"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4079811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65DB8D-D4D1-4B84-88D1-ADD69A6864E4}"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3532685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65DB8D-D4D1-4B84-88D1-ADD69A6864E4}"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2182797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65DB8D-D4D1-4B84-88D1-ADD69A6864E4}" type="datetimeFigureOut">
              <a:rPr lang="en-US" smtClean="0"/>
              <a:t>6/5/2023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1366165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65DB8D-D4D1-4B84-88D1-ADD69A6864E4}" type="datetimeFigureOut">
              <a:rPr lang="en-US" smtClean="0"/>
              <a:t>6/5/2023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1286024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65DB8D-D4D1-4B84-88D1-ADD69A6864E4}" type="datetimeFigureOut">
              <a:rPr lang="en-US" smtClean="0"/>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1314760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1"/>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E26ADA-C5F0-4517-93FB-83730311F5A5}" type="datetime1">
              <a:rPr lang="en-GB" smtClean="0"/>
              <a:t>05/06/2023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4239779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65DB8D-D4D1-4B84-88D1-ADD69A6864E4}"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1906077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65DB8D-D4D1-4B84-88D1-ADD69A6864E4}"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4097528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65DB8D-D4D1-4B84-88D1-ADD69A6864E4}"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1989757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65DB8D-D4D1-4B84-88D1-ADD69A6864E4}"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3615764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E4592C7-CE18-4B68-9489-E1D8E88F274D}" type="datetime1">
              <a:rPr lang="en-GB" smtClean="0"/>
              <a:t>05/06/2023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553340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9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F89B822-265D-443C-9EC5-F865F7D7B44D}" type="datetime1">
              <a:rPr lang="en-GB" smtClean="0"/>
              <a:t>05/06/2023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385103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61A6E85-70B0-42C1-9518-FDC757F53B1E}" type="datetime1">
              <a:rPr lang="en-GB" smtClean="0"/>
              <a:t>05/06/2023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143905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C9F64-AD15-480C-8599-A9C692FF32D1}" type="datetime1">
              <a:rPr lang="en-GB" smtClean="0"/>
              <a:t>05/06/2023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3326813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9" y="205740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FCCC5A-2734-4333-9B60-5D40F3BB683A}" type="datetime1">
              <a:rPr lang="en-GB" smtClean="0"/>
              <a:t>05/06/2023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1623702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9" y="205740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A58377-07B9-405E-9669-5B80A60BA8F3}" type="datetime1">
              <a:rPr lang="en-GB" smtClean="0"/>
              <a:t>05/06/2023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1649837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7"/>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CF386-2C57-4C59-B79D-C875CA61744D}" type="datetime1">
              <a:rPr lang="en-GB" smtClean="0"/>
              <a:t>05/06/2023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491A6-032C-40FC-9352-5C15067A65F6}" type="slidenum">
              <a:rPr lang="en-GB" smtClean="0"/>
              <a:t>‹#›</a:t>
            </a:fld>
            <a:endParaRPr lang="en-GB"/>
          </a:p>
        </p:txBody>
      </p:sp>
    </p:spTree>
    <p:extLst>
      <p:ext uri="{BB962C8B-B14F-4D97-AF65-F5344CB8AC3E}">
        <p14:creationId xmlns:p14="http://schemas.microsoft.com/office/powerpoint/2010/main" val="84520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6FE5C-027B-4DB4-9E19-6764A3B9C3BC}" type="datetimeFigureOut">
              <a:rPr lang="en-US" smtClean="0"/>
              <a:t>6/5/2023</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D57A59-4BDC-4909-9C5F-5D3C09B0071A}" type="slidenum">
              <a:rPr lang="en-US" smtClean="0"/>
              <a:t>‹#›</a:t>
            </a:fld>
            <a:endParaRPr lang="en-US"/>
          </a:p>
        </p:txBody>
      </p:sp>
    </p:spTree>
    <p:extLst>
      <p:ext uri="{BB962C8B-B14F-4D97-AF65-F5344CB8AC3E}">
        <p14:creationId xmlns:p14="http://schemas.microsoft.com/office/powerpoint/2010/main" val="1872359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5DB8D-D4D1-4B84-88D1-ADD69A6864E4}" type="datetimeFigureOut">
              <a:rPr lang="en-US" smtClean="0"/>
              <a:t>6/5/2023</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FBE0BE-EAEE-4E2B-B054-6CFD8B0B0E29}" type="slidenum">
              <a:rPr lang="en-US" smtClean="0"/>
              <a:t>‹#›</a:t>
            </a:fld>
            <a:endParaRPr lang="en-US"/>
          </a:p>
        </p:txBody>
      </p:sp>
    </p:spTree>
    <p:extLst>
      <p:ext uri="{BB962C8B-B14F-4D97-AF65-F5344CB8AC3E}">
        <p14:creationId xmlns:p14="http://schemas.microsoft.com/office/powerpoint/2010/main" val="3190264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1"/>
            <a:ext cx="12192000" cy="787399"/>
          </a:xfrm>
          <a:prstGeom prst="rect">
            <a:avLst/>
          </a:prstGeom>
          <a:solidFill>
            <a:srgbClr val="C49312"/>
          </a:solidFill>
          <a:ln>
            <a:noFill/>
          </a:ln>
        </p:spPr>
        <p:style>
          <a:lnRef idx="1">
            <a:schemeClr val="accent1"/>
          </a:lnRef>
          <a:fillRef idx="3">
            <a:schemeClr val="accent1"/>
          </a:fillRef>
          <a:effectRef idx="2">
            <a:schemeClr val="accent1"/>
          </a:effectRef>
          <a:fontRef idx="minor">
            <a:schemeClr val="lt1"/>
          </a:fontRef>
        </p:style>
        <p:txBody>
          <a:bodyPr lIns="87966" tIns="44003" rIns="87966" bIns="44003" rtlCol="0" anchor="ctr"/>
          <a:lstStyle/>
          <a:p>
            <a:pPr algn="ctr"/>
            <a:r>
              <a:rPr lang="ru-RU" sz="3600" b="1" dirty="0" smtClean="0">
                <a:solidFill>
                  <a:prstClr val="white"/>
                </a:solidFill>
                <a:latin typeface="Dax Offc Pro"/>
                <a:cs typeface="Segoe UI" panose="020B0502040204020203" pitchFamily="34" charset="0"/>
              </a:rPr>
              <a:t>Ценообразование</a:t>
            </a:r>
            <a:endParaRPr lang="en-US" sz="3600" b="1" dirty="0">
              <a:solidFill>
                <a:prstClr val="white"/>
              </a:solidFill>
              <a:latin typeface="Dax Offc Pro"/>
              <a:cs typeface="Segoe UI" panose="020B0502040204020203" pitchFamily="34" charset="0"/>
            </a:endParaRPr>
          </a:p>
        </p:txBody>
      </p:sp>
      <p:pic>
        <p:nvPicPr>
          <p:cNvPr id="8" name="Picture 7">
            <a:extLst>
              <a:ext uri="{FF2B5EF4-FFF2-40B4-BE49-F238E27FC236}">
                <a16:creationId xmlns:a16="http://schemas.microsoft.com/office/drawing/2014/main" xmlns="" id="{40573ED1-1D28-4E4D-ABDC-A4BA398CAD0A}"/>
              </a:ext>
            </a:extLst>
          </p:cNvPr>
          <p:cNvPicPr>
            <a:picLocks noChangeAspect="1"/>
          </p:cNvPicPr>
          <p:nvPr/>
        </p:nvPicPr>
        <p:blipFill rotWithShape="1">
          <a:blip r:embed="rId3"/>
          <a:srcRect t="37844" b="2851"/>
          <a:stretch/>
        </p:blipFill>
        <p:spPr>
          <a:xfrm>
            <a:off x="3244" y="1214772"/>
            <a:ext cx="12198051" cy="4434125"/>
          </a:xfrm>
          <a:prstGeom prst="rect">
            <a:avLst/>
          </a:prstGeom>
        </p:spPr>
      </p:pic>
      <p:grpSp>
        <p:nvGrpSpPr>
          <p:cNvPr id="20" name="Group 25"/>
          <p:cNvGrpSpPr/>
          <p:nvPr/>
        </p:nvGrpSpPr>
        <p:grpSpPr>
          <a:xfrm>
            <a:off x="3244" y="6102410"/>
            <a:ext cx="12188757" cy="657492"/>
            <a:chOff x="3244" y="6797407"/>
            <a:chExt cx="12188757" cy="657492"/>
          </a:xfrm>
        </p:grpSpPr>
        <p:grpSp>
          <p:nvGrpSpPr>
            <p:cNvPr id="21" name="Group 26"/>
            <p:cNvGrpSpPr/>
            <p:nvPr/>
          </p:nvGrpSpPr>
          <p:grpSpPr>
            <a:xfrm>
              <a:off x="3244" y="6797407"/>
              <a:ext cx="12188757" cy="657492"/>
              <a:chOff x="3244" y="6797393"/>
              <a:chExt cx="12188757" cy="657493"/>
            </a:xfrm>
          </p:grpSpPr>
          <p:sp>
            <p:nvSpPr>
              <p:cNvPr id="23" name="Прямоугольник 6"/>
              <p:cNvSpPr/>
              <p:nvPr/>
            </p:nvSpPr>
            <p:spPr bwMode="auto">
              <a:xfrm>
                <a:off x="3244" y="6805225"/>
                <a:ext cx="12188757" cy="612774"/>
              </a:xfrm>
              <a:prstGeom prst="rect">
                <a:avLst/>
              </a:prstGeom>
              <a:solidFill>
                <a:srgbClr val="C49312">
                  <a:alpha val="80000"/>
                </a:srgbClr>
              </a:solidFill>
              <a:ln w="25400" cap="flat" cmpd="sng" algn="ctr">
                <a:noFill/>
                <a:prstDash val="solid"/>
              </a:ln>
              <a:effectLst/>
            </p:spPr>
            <p:txBody>
              <a:bodyPr lIns="99166" tIns="49587" rIns="99166" bIns="49587"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514350" indent="-57150" algn="l" rtl="0" eaLnBrk="0" fontAlgn="base" hangingPunct="0">
                  <a:spcBef>
                    <a:spcPct val="0"/>
                  </a:spcBef>
                  <a:spcAft>
                    <a:spcPct val="0"/>
                  </a:spcAft>
                  <a:defRPr kern="1200">
                    <a:solidFill>
                      <a:schemeClr val="lt1"/>
                    </a:solidFill>
                    <a:latin typeface="+mn-lt"/>
                    <a:ea typeface="+mn-ea"/>
                    <a:cs typeface="+mn-cs"/>
                  </a:defRPr>
                </a:lvl2pPr>
                <a:lvl3pPr marL="1028700" indent="-114300" algn="l" rtl="0" eaLnBrk="0" fontAlgn="base" hangingPunct="0">
                  <a:spcBef>
                    <a:spcPct val="0"/>
                  </a:spcBef>
                  <a:spcAft>
                    <a:spcPct val="0"/>
                  </a:spcAft>
                  <a:defRPr kern="1200">
                    <a:solidFill>
                      <a:schemeClr val="lt1"/>
                    </a:solidFill>
                    <a:latin typeface="+mn-lt"/>
                    <a:ea typeface="+mn-ea"/>
                    <a:cs typeface="+mn-cs"/>
                  </a:defRPr>
                </a:lvl3pPr>
                <a:lvl4pPr marL="1543050" indent="-171450" algn="l" rtl="0" eaLnBrk="0" fontAlgn="base" hangingPunct="0">
                  <a:spcBef>
                    <a:spcPct val="0"/>
                  </a:spcBef>
                  <a:spcAft>
                    <a:spcPct val="0"/>
                  </a:spcAft>
                  <a:defRPr kern="1200">
                    <a:solidFill>
                      <a:schemeClr val="lt1"/>
                    </a:solidFill>
                    <a:latin typeface="+mn-lt"/>
                    <a:ea typeface="+mn-ea"/>
                    <a:cs typeface="+mn-cs"/>
                  </a:defRPr>
                </a:lvl4pPr>
                <a:lvl5pPr marL="2057400" indent="-2286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880065" eaLnBrk="1" fontAlgn="auto" hangingPunct="1">
                  <a:spcBef>
                    <a:spcPts val="0"/>
                  </a:spcBef>
                  <a:spcAft>
                    <a:spcPts val="0"/>
                  </a:spcAft>
                  <a:defRPr/>
                </a:pPr>
                <a:endParaRPr lang="en-US">
                  <a:solidFill>
                    <a:sysClr val="window" lastClr="FFFFFF"/>
                  </a:solidFill>
                  <a:latin typeface="Calibri"/>
                </a:endParaRPr>
              </a:p>
            </p:txBody>
          </p:sp>
          <p:pic>
            <p:nvPicPr>
              <p:cNvPr id="25"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20747" y="6905816"/>
                <a:ext cx="1831524" cy="41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1059" y="6797393"/>
                <a:ext cx="644908" cy="64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2732" y="6965833"/>
                <a:ext cx="2894919" cy="48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6" descr="C:\Users\Alim.Sh\Desktop\FlyArystan__main_logo__RGB__whit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6284" y="6841451"/>
              <a:ext cx="1955362" cy="5502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663520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115908"/>
            <a:ext cx="12192000" cy="592426"/>
          </a:xfrm>
          <a:prstGeom prst="rect">
            <a:avLst/>
          </a:prstGeom>
          <a:solidFill>
            <a:srgbClr val="C49312"/>
          </a:solidFill>
          <a:ln>
            <a:noFill/>
          </a:ln>
        </p:spPr>
        <p:style>
          <a:lnRef idx="1">
            <a:schemeClr val="accent1"/>
          </a:lnRef>
          <a:fillRef idx="3">
            <a:schemeClr val="accent1"/>
          </a:fillRef>
          <a:effectRef idx="2">
            <a:schemeClr val="accent1"/>
          </a:effectRef>
          <a:fontRef idx="minor">
            <a:schemeClr val="lt1"/>
          </a:fontRef>
        </p:style>
        <p:txBody>
          <a:bodyPr lIns="87966" tIns="44003" rIns="87966" bIns="44003" rtlCol="0" anchor="ctr"/>
          <a:lstStyle/>
          <a:p>
            <a:pPr algn="ctr"/>
            <a:r>
              <a:rPr lang="ru-RU" sz="2400" b="1" dirty="0" smtClean="0">
                <a:solidFill>
                  <a:prstClr val="white"/>
                </a:solidFill>
                <a:latin typeface="Dax Offc Pro"/>
                <a:cs typeface="Segoe UI" panose="020B0502040204020203" pitchFamily="34" charset="0"/>
              </a:rPr>
              <a:t>Формирование тарифов (ценообразование)</a:t>
            </a:r>
            <a:endParaRPr lang="en-US" sz="2400" b="1" dirty="0">
              <a:solidFill>
                <a:prstClr val="white"/>
              </a:solidFill>
              <a:latin typeface="Dax Offc Pro"/>
              <a:cs typeface="Segoe UI" panose="020B0502040204020203" pitchFamily="34" charset="0"/>
            </a:endParaRPr>
          </a:p>
        </p:txBody>
      </p:sp>
      <p:grpSp>
        <p:nvGrpSpPr>
          <p:cNvPr id="20" name="Group 25"/>
          <p:cNvGrpSpPr/>
          <p:nvPr/>
        </p:nvGrpSpPr>
        <p:grpSpPr>
          <a:xfrm>
            <a:off x="3244" y="6102410"/>
            <a:ext cx="12188757" cy="657492"/>
            <a:chOff x="3244" y="6797407"/>
            <a:chExt cx="12188757" cy="657492"/>
          </a:xfrm>
        </p:grpSpPr>
        <p:grpSp>
          <p:nvGrpSpPr>
            <p:cNvPr id="21" name="Group 26"/>
            <p:cNvGrpSpPr/>
            <p:nvPr/>
          </p:nvGrpSpPr>
          <p:grpSpPr>
            <a:xfrm>
              <a:off x="3244" y="6797407"/>
              <a:ext cx="12188757" cy="657492"/>
              <a:chOff x="3244" y="6797393"/>
              <a:chExt cx="12188757" cy="657493"/>
            </a:xfrm>
          </p:grpSpPr>
          <p:sp>
            <p:nvSpPr>
              <p:cNvPr id="23" name="Прямоугольник 6"/>
              <p:cNvSpPr/>
              <p:nvPr/>
            </p:nvSpPr>
            <p:spPr bwMode="auto">
              <a:xfrm>
                <a:off x="3244" y="6805225"/>
                <a:ext cx="12188757" cy="612774"/>
              </a:xfrm>
              <a:prstGeom prst="rect">
                <a:avLst/>
              </a:prstGeom>
              <a:solidFill>
                <a:srgbClr val="C49312">
                  <a:alpha val="80000"/>
                </a:srgbClr>
              </a:solidFill>
              <a:ln w="25400" cap="flat" cmpd="sng" algn="ctr">
                <a:noFill/>
                <a:prstDash val="solid"/>
              </a:ln>
              <a:effectLst/>
            </p:spPr>
            <p:txBody>
              <a:bodyPr lIns="99166" tIns="49587" rIns="99166" bIns="49587"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514350" indent="-57150" algn="l" rtl="0" eaLnBrk="0" fontAlgn="base" hangingPunct="0">
                  <a:spcBef>
                    <a:spcPct val="0"/>
                  </a:spcBef>
                  <a:spcAft>
                    <a:spcPct val="0"/>
                  </a:spcAft>
                  <a:defRPr kern="1200">
                    <a:solidFill>
                      <a:schemeClr val="lt1"/>
                    </a:solidFill>
                    <a:latin typeface="+mn-lt"/>
                    <a:ea typeface="+mn-ea"/>
                    <a:cs typeface="+mn-cs"/>
                  </a:defRPr>
                </a:lvl2pPr>
                <a:lvl3pPr marL="1028700" indent="-114300" algn="l" rtl="0" eaLnBrk="0" fontAlgn="base" hangingPunct="0">
                  <a:spcBef>
                    <a:spcPct val="0"/>
                  </a:spcBef>
                  <a:spcAft>
                    <a:spcPct val="0"/>
                  </a:spcAft>
                  <a:defRPr kern="1200">
                    <a:solidFill>
                      <a:schemeClr val="lt1"/>
                    </a:solidFill>
                    <a:latin typeface="+mn-lt"/>
                    <a:ea typeface="+mn-ea"/>
                    <a:cs typeface="+mn-cs"/>
                  </a:defRPr>
                </a:lvl3pPr>
                <a:lvl4pPr marL="1543050" indent="-171450" algn="l" rtl="0" eaLnBrk="0" fontAlgn="base" hangingPunct="0">
                  <a:spcBef>
                    <a:spcPct val="0"/>
                  </a:spcBef>
                  <a:spcAft>
                    <a:spcPct val="0"/>
                  </a:spcAft>
                  <a:defRPr kern="1200">
                    <a:solidFill>
                      <a:schemeClr val="lt1"/>
                    </a:solidFill>
                    <a:latin typeface="+mn-lt"/>
                    <a:ea typeface="+mn-ea"/>
                    <a:cs typeface="+mn-cs"/>
                  </a:defRPr>
                </a:lvl4pPr>
                <a:lvl5pPr marL="2057400" indent="-2286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880065" eaLnBrk="1" fontAlgn="auto" hangingPunct="1">
                  <a:spcBef>
                    <a:spcPts val="0"/>
                  </a:spcBef>
                  <a:spcAft>
                    <a:spcPts val="0"/>
                  </a:spcAft>
                  <a:defRPr/>
                </a:pPr>
                <a:endParaRPr lang="en-US">
                  <a:solidFill>
                    <a:sysClr val="window" lastClr="FFFFFF"/>
                  </a:solidFill>
                  <a:latin typeface="Calibri"/>
                </a:endParaRPr>
              </a:p>
            </p:txBody>
          </p:sp>
          <p:pic>
            <p:nvPicPr>
              <p:cNvPr id="25"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0747" y="6905816"/>
                <a:ext cx="1831524" cy="41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059" y="6797393"/>
                <a:ext cx="644908" cy="64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2732" y="6965833"/>
                <a:ext cx="2894919" cy="48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6" descr="C:\Users\Alim.Sh\Desktop\FlyArystan__main_logo__RGB__whi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6284" y="6841451"/>
              <a:ext cx="1955362" cy="55026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Прямоугольник 1"/>
          <p:cNvSpPr/>
          <p:nvPr/>
        </p:nvSpPr>
        <p:spPr>
          <a:xfrm>
            <a:off x="6295055" y="1266726"/>
            <a:ext cx="5570818" cy="5591274"/>
          </a:xfrm>
          <a:prstGeom prst="rect">
            <a:avLst/>
          </a:prstGeom>
        </p:spPr>
        <p:txBody>
          <a:bodyPr wrap="square">
            <a:spAutoFit/>
          </a:bodyPr>
          <a:lstStyle/>
          <a:p>
            <a:pPr marL="285750" indent="-285750" algn="just">
              <a:lnSpc>
                <a:spcPct val="115000"/>
              </a:lnSpc>
              <a:spcAft>
                <a:spcPts val="1000"/>
              </a:spcAft>
              <a:buFont typeface="Arial" panose="020B0604020202020204" pitchFamily="34" charset="0"/>
              <a:buChar char="•"/>
            </a:pPr>
            <a:r>
              <a:rPr lang="ru-RU" sz="1400" b="1" dirty="0" smtClean="0">
                <a:solidFill>
                  <a:srgbClr val="FF0000"/>
                </a:solidFill>
                <a:latin typeface="Dax Offc Pro" panose="020B0504030101020102" pitchFamily="34" charset="0"/>
                <a:ea typeface="Calibri" panose="020F0502020204030204" pitchFamily="34" charset="0"/>
                <a:cs typeface="Times New Roman" panose="02020603050405020304" pitchFamily="18" charset="0"/>
              </a:rPr>
              <a:t>2012 год - </a:t>
            </a:r>
            <a:r>
              <a:rPr lang="ru-RU"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Либерализация воздушного пространства Казахстана. Любой перевозчик может совершать </a:t>
            </a:r>
            <a:r>
              <a:rPr lang="ru-RU" sz="1400" dirty="0">
                <a:solidFill>
                  <a:srgbClr val="002060"/>
                </a:solidFill>
                <a:latin typeface="Dax Offc Pro" panose="020B0504030101020102" pitchFamily="34" charset="0"/>
                <a:ea typeface="Calibri" panose="020F0502020204030204" pitchFamily="34" charset="0"/>
                <a:cs typeface="Times New Roman" panose="02020603050405020304" pitchFamily="18" charset="0"/>
              </a:rPr>
              <a:t>полеты по любым маршрутам внутри Казахстана с любой частотой и емкостью. </a:t>
            </a:r>
            <a:endParaRPr lang="ru-RU"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Font typeface="Arial" panose="020B0604020202020204" pitchFamily="34" charset="0"/>
              <a:buChar char="•"/>
            </a:pPr>
            <a:r>
              <a:rPr lang="ru-RU" sz="1400" dirty="0">
                <a:solidFill>
                  <a:srgbClr val="002060"/>
                </a:solidFill>
                <a:latin typeface="Dax Offc Pro" panose="020B0504030101020102" pitchFamily="34" charset="0"/>
                <a:ea typeface="Calibri" panose="020F0502020204030204" pitchFamily="34" charset="0"/>
                <a:cs typeface="Times New Roman" panose="02020603050405020304" pitchFamily="18" charset="0"/>
              </a:rPr>
              <a:t>В условиях рыночной экономики решающую роль в формировании цен принадлежит спросу и предложению, полезности и качеству предоставляемых услуг авиакомпанией.</a:t>
            </a:r>
            <a:endParaRPr lang="ru-RU"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Font typeface="Arial" panose="020B0604020202020204" pitchFamily="34" charset="0"/>
              <a:buChar char="•"/>
            </a:pPr>
            <a:r>
              <a:rPr lang="ru-RU"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Применяется </a:t>
            </a:r>
            <a:r>
              <a:rPr lang="ru-RU" sz="1400" dirty="0">
                <a:solidFill>
                  <a:srgbClr val="002060"/>
                </a:solidFill>
                <a:latin typeface="Dax Offc Pro" panose="020B0504030101020102" pitchFamily="34" charset="0"/>
              </a:rPr>
              <a:t>рыночный </a:t>
            </a:r>
            <a:r>
              <a:rPr lang="ru-RU" sz="1400" dirty="0" smtClean="0">
                <a:solidFill>
                  <a:srgbClr val="002060"/>
                </a:solidFill>
                <a:latin typeface="Dax Offc Pro" panose="020B0504030101020102" pitchFamily="34" charset="0"/>
              </a:rPr>
              <a:t>метод </a:t>
            </a:r>
            <a:r>
              <a:rPr lang="ru-RU" sz="1400" b="1" dirty="0" smtClean="0">
                <a:solidFill>
                  <a:srgbClr val="002060"/>
                </a:solidFill>
                <a:latin typeface="Dax Offc Pro" panose="020B0504030101020102" pitchFamily="34" charset="0"/>
              </a:rPr>
              <a:t>(а не затратный, на основе расходов) </a:t>
            </a:r>
            <a:r>
              <a:rPr lang="ru-RU" sz="1400" dirty="0" smtClean="0">
                <a:solidFill>
                  <a:srgbClr val="002060"/>
                </a:solidFill>
                <a:latin typeface="Dax Offc Pro" panose="020B0504030101020102" pitchFamily="34" charset="0"/>
              </a:rPr>
              <a:t>ценообразования на основе сравнительного анализа тарифов, </a:t>
            </a:r>
            <a:r>
              <a:rPr lang="ru-RU" sz="1400" dirty="0">
                <a:solidFill>
                  <a:srgbClr val="002060"/>
                </a:solidFill>
                <a:latin typeface="Dax Offc Pro" panose="020B0504030101020102" pitchFamily="34" charset="0"/>
              </a:rPr>
              <a:t>расписания,  предоставляемых услуг других участников рынка и прочие факторы. </a:t>
            </a:r>
            <a:endParaRPr lang="ru-RU" sz="1400" dirty="0" smtClean="0">
              <a:solidFill>
                <a:srgbClr val="002060"/>
              </a:solidFill>
              <a:latin typeface="Dax Offc Pro" panose="020B0504030101020102" pitchFamily="34" charset="0"/>
            </a:endParaRPr>
          </a:p>
          <a:p>
            <a:pPr marL="285750" indent="-285750" algn="just">
              <a:lnSpc>
                <a:spcPct val="115000"/>
              </a:lnSpc>
              <a:spcAft>
                <a:spcPts val="1000"/>
              </a:spcAft>
              <a:buFont typeface="Arial" panose="020B0604020202020204" pitchFamily="34" charset="0"/>
              <a:buChar char="•"/>
            </a:pPr>
            <a:r>
              <a:rPr lang="en-US"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Air Astana </a:t>
            </a:r>
            <a:r>
              <a:rPr lang="ru-RU"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назначает </a:t>
            </a:r>
            <a:r>
              <a:rPr lang="ru-RU" sz="1400" dirty="0">
                <a:solidFill>
                  <a:srgbClr val="002060"/>
                </a:solidFill>
                <a:latin typeface="Dax Offc Pro" panose="020B0504030101020102" pitchFamily="34" charset="0"/>
                <a:ea typeface="Calibri" panose="020F0502020204030204" pitchFamily="34" charset="0"/>
                <a:cs typeface="Times New Roman" panose="02020603050405020304" pitchFamily="18" charset="0"/>
              </a:rPr>
              <a:t>свои тарифы в </a:t>
            </a:r>
            <a:r>
              <a:rPr lang="ru-RU"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рамках тарифного коридора, на основе  количества и качества </a:t>
            </a:r>
            <a:r>
              <a:rPr lang="ru-RU" sz="1400" dirty="0">
                <a:solidFill>
                  <a:srgbClr val="002060"/>
                </a:solidFill>
                <a:latin typeface="Dax Offc Pro" panose="020B0504030101020102" pitchFamily="34" charset="0"/>
                <a:ea typeface="Calibri" panose="020F0502020204030204" pitchFamily="34" charset="0"/>
                <a:cs typeface="Times New Roman" panose="02020603050405020304" pitchFamily="18" charset="0"/>
              </a:rPr>
              <a:t>представляемых ею </a:t>
            </a:r>
            <a:r>
              <a:rPr lang="ru-RU"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услуг и на </a:t>
            </a:r>
            <a:r>
              <a:rPr lang="ru-RU" sz="1400" dirty="0">
                <a:solidFill>
                  <a:srgbClr val="002060"/>
                </a:solidFill>
                <a:latin typeface="Dax Offc Pro" panose="020B0504030101020102" pitchFamily="34" charset="0"/>
                <a:ea typeface="Calibri" panose="020F0502020204030204" pitchFamily="34" charset="0"/>
                <a:cs typeface="Times New Roman" panose="02020603050405020304" pitchFamily="18" charset="0"/>
              </a:rPr>
              <a:t>конкурентном </a:t>
            </a:r>
            <a:r>
              <a:rPr lang="ru-RU"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уровне.</a:t>
            </a:r>
          </a:p>
          <a:p>
            <a:pPr marL="285750" indent="-285750" algn="just">
              <a:lnSpc>
                <a:spcPct val="115000"/>
              </a:lnSpc>
              <a:spcAft>
                <a:spcPts val="1000"/>
              </a:spcAft>
              <a:buFont typeface="Arial" panose="020B0604020202020204" pitchFamily="34" charset="0"/>
              <a:buChar char="•"/>
            </a:pPr>
            <a:endParaRPr lang="ru-RU"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Font typeface="Arial" panose="020B0604020202020204" pitchFamily="34" charset="0"/>
              <a:buChar char="•"/>
            </a:pPr>
            <a:endParaRPr lang="ru-RU"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endParaRPr>
          </a:p>
          <a:p>
            <a:pPr indent="457200" algn="just">
              <a:lnSpc>
                <a:spcPct val="115000"/>
              </a:lnSpc>
              <a:spcAft>
                <a:spcPts val="1000"/>
              </a:spcAft>
            </a:pPr>
            <a:endParaRPr lang="en-US" dirty="0" smtClean="0">
              <a:solidFill>
                <a:srgbClr val="002060"/>
              </a:solidFill>
              <a:effectLst/>
              <a:latin typeface="Dax Offc Pro" panose="020B0504030101020102" pitchFamily="34" charset="0"/>
              <a:ea typeface="Calibri" panose="020F0502020204030204" pitchFamily="34" charset="0"/>
              <a:cs typeface="Times New Roman" panose="02020603050405020304" pitchFamily="18" charset="0"/>
            </a:endParaRPr>
          </a:p>
          <a:p>
            <a:pPr indent="457200" algn="just">
              <a:lnSpc>
                <a:spcPct val="115000"/>
              </a:lnSpc>
              <a:spcAft>
                <a:spcPts val="1000"/>
              </a:spcAft>
            </a:pPr>
            <a:endParaRPr lang="ru-RU" dirty="0">
              <a:solidFill>
                <a:srgbClr val="002060"/>
              </a:solidFill>
              <a:effectLst/>
              <a:latin typeface="Dax Offc Pro" panose="020B0504030101020102"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043578"/>
            <a:ext cx="6232856" cy="4674641"/>
          </a:xfrm>
          <a:prstGeom prst="rect">
            <a:avLst/>
          </a:prstGeom>
        </p:spPr>
      </p:pic>
    </p:spTree>
    <p:extLst>
      <p:ext uri="{BB962C8B-B14F-4D97-AF65-F5344CB8AC3E}">
        <p14:creationId xmlns:p14="http://schemas.microsoft.com/office/powerpoint/2010/main" val="2773516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6239593" y="3530193"/>
            <a:ext cx="4485240" cy="2048082"/>
            <a:chOff x="6239593" y="3530193"/>
            <a:chExt cx="4485240" cy="2048082"/>
          </a:xfrm>
        </p:grpSpPr>
        <p:pic>
          <p:nvPicPr>
            <p:cNvPr id="10" name="Рисунок 9"/>
            <p:cNvPicPr>
              <a:picLocks noChangeAspect="1"/>
            </p:cNvPicPr>
            <p:nvPr/>
          </p:nvPicPr>
          <p:blipFill rotWithShape="1">
            <a:blip r:embed="rId3"/>
            <a:srcRect t="24425"/>
            <a:stretch/>
          </p:blipFill>
          <p:spPr>
            <a:xfrm>
              <a:off x="6239593" y="3530193"/>
              <a:ext cx="4485240" cy="2048082"/>
            </a:xfrm>
            <a:prstGeom prst="rect">
              <a:avLst/>
            </a:prstGeom>
          </p:spPr>
        </p:pic>
        <p:pic>
          <p:nvPicPr>
            <p:cNvPr id="16" name="Picture 2" descr="Информация о COVID-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89709">
              <a:off x="7967172" y="4675758"/>
              <a:ext cx="672767" cy="36161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221131" y="5145947"/>
            <a:ext cx="4954702" cy="818855"/>
          </a:xfrm>
          <a:prstGeom prst="rect">
            <a:avLst/>
          </a:prstGeom>
          <a:noFill/>
        </p:spPr>
        <p:txBody>
          <a:bodyPr wrap="square" lIns="79382" tIns="39708" rIns="79382" bIns="39708" rtlCol="0">
            <a:spAutoFit/>
          </a:bodyPr>
          <a:lstStyle/>
          <a:p>
            <a:pPr algn="ctr"/>
            <a:endParaRPr lang="en-GB" sz="1800" b="0" i="0" u="none" strike="noStrike" baseline="0" dirty="0">
              <a:solidFill>
                <a:srgbClr val="1F497D"/>
              </a:solidFill>
              <a:latin typeface="Dax Offc Pro" panose="020B0504030101020102" pitchFamily="34" charset="0"/>
            </a:endParaRPr>
          </a:p>
          <a:p>
            <a:pPr algn="ctr"/>
            <a:endParaRPr lang="en-GB" sz="1800" b="0" i="0" u="none" strike="noStrike" baseline="0" dirty="0">
              <a:solidFill>
                <a:srgbClr val="1F497D"/>
              </a:solidFill>
              <a:latin typeface="Dax Offc Pro" panose="020B0504030101020102" pitchFamily="34" charset="0"/>
            </a:endParaRPr>
          </a:p>
          <a:p>
            <a:pPr algn="ctr"/>
            <a:r>
              <a:rPr lang="en-US" sz="1200" b="1" dirty="0" smtClean="0">
                <a:solidFill>
                  <a:srgbClr val="1F497D"/>
                </a:solidFill>
                <a:latin typeface="Dax Offc Pro" panose="020B0504030101020102" pitchFamily="34" charset="0"/>
                <a:ea typeface="Calibri"/>
              </a:rPr>
              <a:t>% </a:t>
            </a:r>
            <a:r>
              <a:rPr lang="ru-RU" sz="1200" b="1" dirty="0" smtClean="0">
                <a:solidFill>
                  <a:srgbClr val="1F497D"/>
                </a:solidFill>
                <a:latin typeface="Dax Offc Pro" panose="020B0504030101020102" pitchFamily="34" charset="0"/>
                <a:ea typeface="Calibri"/>
              </a:rPr>
              <a:t>загрузки внутренних рейсов группы компаний </a:t>
            </a:r>
            <a:r>
              <a:rPr lang="en-US" sz="1200" b="1" dirty="0" smtClean="0">
                <a:solidFill>
                  <a:srgbClr val="1F497D"/>
                </a:solidFill>
                <a:latin typeface="Dax Offc Pro" panose="020B0504030101020102" pitchFamily="34" charset="0"/>
                <a:ea typeface="Calibri"/>
              </a:rPr>
              <a:t>Air Astana</a:t>
            </a:r>
            <a:endParaRPr lang="ru-RU" sz="1200" b="1" dirty="0">
              <a:solidFill>
                <a:srgbClr val="1F497D"/>
              </a:solidFill>
              <a:latin typeface="Dax Offc Pro" panose="020B0504030101020102" pitchFamily="34" charset="0"/>
              <a:ea typeface="Calibri"/>
            </a:endParaRPr>
          </a:p>
        </p:txBody>
      </p:sp>
      <p:sp>
        <p:nvSpPr>
          <p:cNvPr id="15" name="Прямоугольник 14"/>
          <p:cNvSpPr/>
          <p:nvPr/>
        </p:nvSpPr>
        <p:spPr>
          <a:xfrm>
            <a:off x="4842456" y="349468"/>
            <a:ext cx="7148891" cy="4124206"/>
          </a:xfrm>
          <a:prstGeom prst="rect">
            <a:avLst/>
          </a:prstGeom>
        </p:spPr>
        <p:txBody>
          <a:bodyPr wrap="square">
            <a:spAutoFit/>
          </a:bodyPr>
          <a:lstStyle/>
          <a:p>
            <a:pPr marL="285750" indent="-285750" algn="just">
              <a:spcAft>
                <a:spcPts val="0"/>
              </a:spcAft>
              <a:buFont typeface="Arial" panose="020B0604020202020204" pitchFamily="34" charset="0"/>
              <a:buChar char="•"/>
            </a:pPr>
            <a:endParaRPr lang="ru-RU" sz="1400" dirty="0" smtClean="0">
              <a:solidFill>
                <a:srgbClr val="FF0000"/>
              </a:solidFill>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r>
              <a:rPr lang="ru-RU" sz="1100" b="1" dirty="0">
                <a:solidFill>
                  <a:srgbClr val="FF0000"/>
                </a:solidFill>
                <a:latin typeface="Dax Offc Pro" panose="020B0504030101020102" pitchFamily="34" charset="0"/>
                <a:ea typeface="Calibri" panose="020F0502020204030204" pitchFamily="34" charset="0"/>
              </a:rPr>
              <a:t>С 1 октября  2021 года </a:t>
            </a:r>
            <a:r>
              <a:rPr lang="en-US" sz="1100" dirty="0" smtClean="0">
                <a:solidFill>
                  <a:srgbClr val="002060"/>
                </a:solidFill>
                <a:latin typeface="Dax Offc Pro" panose="020B0504030101020102" pitchFamily="34" charset="0"/>
                <a:ea typeface="Calibri" panose="020F0502020204030204" pitchFamily="34" charset="0"/>
              </a:rPr>
              <a:t>Air Astana</a:t>
            </a:r>
            <a:r>
              <a:rPr lang="ru-RU" sz="1100" dirty="0" smtClean="0">
                <a:solidFill>
                  <a:srgbClr val="002060"/>
                </a:solidFill>
                <a:latin typeface="Dax Offc Pro" panose="020B0504030101020102" pitchFamily="34" charset="0"/>
                <a:ea typeface="Calibri" panose="020F0502020204030204" pitchFamily="34" charset="0"/>
              </a:rPr>
              <a:t> </a:t>
            </a:r>
            <a:r>
              <a:rPr lang="ru-RU" sz="1100" dirty="0">
                <a:solidFill>
                  <a:srgbClr val="002060"/>
                </a:solidFill>
                <a:latin typeface="Dax Offc Pro" panose="020B0504030101020102" pitchFamily="34" charset="0"/>
                <a:ea typeface="Calibri" panose="020F0502020204030204" pitchFamily="34" charset="0"/>
              </a:rPr>
              <a:t>понизила уровни максимального тарифа эконом класса по внутренним маршрутам  на </a:t>
            </a:r>
            <a:r>
              <a:rPr lang="ru-RU" sz="1100" b="1" dirty="0">
                <a:solidFill>
                  <a:srgbClr val="FF0000"/>
                </a:solidFill>
                <a:latin typeface="Dax Offc Pro" panose="020B0504030101020102" pitchFamily="34" charset="0"/>
                <a:ea typeface="Calibri" panose="020F0502020204030204" pitchFamily="34" charset="0"/>
              </a:rPr>
              <a:t>10%</a:t>
            </a:r>
            <a:r>
              <a:rPr lang="ru-RU" sz="1100" dirty="0">
                <a:solidFill>
                  <a:srgbClr val="1F497D"/>
                </a:solidFill>
                <a:latin typeface="Dax Offc Pro" panose="020B0504030101020102" pitchFamily="34" charset="0"/>
                <a:ea typeface="Calibri" panose="020F0502020204030204" pitchFamily="34" charset="0"/>
              </a:rPr>
              <a:t>, </a:t>
            </a:r>
            <a:r>
              <a:rPr lang="ru-RU" sz="1100" dirty="0">
                <a:solidFill>
                  <a:srgbClr val="002060"/>
                </a:solidFill>
                <a:latin typeface="Dax Offc Pro" panose="020B0504030101020102" pitchFamily="34" charset="0"/>
                <a:ea typeface="Calibri" panose="020F0502020204030204" pitchFamily="34" charset="0"/>
              </a:rPr>
              <a:t>что в среднем составило </a:t>
            </a:r>
            <a:r>
              <a:rPr lang="ru-RU" sz="1100" b="1" dirty="0">
                <a:solidFill>
                  <a:srgbClr val="FF0000"/>
                </a:solidFill>
                <a:latin typeface="Dax Offc Pro" panose="020B0504030101020102" pitchFamily="34" charset="0"/>
                <a:ea typeface="Calibri" panose="020F0502020204030204" pitchFamily="34" charset="0"/>
              </a:rPr>
              <a:t>5 600 тенге </a:t>
            </a:r>
            <a:r>
              <a:rPr lang="ru-RU" sz="1100" dirty="0">
                <a:solidFill>
                  <a:srgbClr val="002060"/>
                </a:solidFill>
                <a:latin typeface="Dax Offc Pro" panose="020B0504030101020102" pitchFamily="34" charset="0"/>
                <a:ea typeface="Calibri" panose="020F0502020204030204" pitchFamily="34" charset="0"/>
              </a:rPr>
              <a:t>(по тарифам в одном направлении</a:t>
            </a:r>
            <a:r>
              <a:rPr lang="ru-RU" sz="1100" dirty="0" smtClean="0">
                <a:solidFill>
                  <a:srgbClr val="002060"/>
                </a:solidFill>
                <a:latin typeface="Dax Offc Pro" panose="020B0504030101020102" pitchFamily="34" charset="0"/>
                <a:ea typeface="Calibri" panose="020F0502020204030204" pitchFamily="34" charset="0"/>
              </a:rPr>
              <a:t>). </a:t>
            </a:r>
          </a:p>
          <a:p>
            <a:pPr marL="285750" indent="-285750" algn="just">
              <a:spcAft>
                <a:spcPts val="0"/>
              </a:spcAft>
              <a:buFont typeface="Arial" panose="020B0604020202020204" pitchFamily="34" charset="0"/>
              <a:buChar char="•"/>
            </a:pPr>
            <a:endParaRPr lang="ru-RU" sz="1100" dirty="0">
              <a:solidFill>
                <a:srgbClr val="002060"/>
              </a:solidFill>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r>
              <a:rPr lang="ru-RU" sz="1100" b="1" dirty="0" smtClean="0">
                <a:solidFill>
                  <a:srgbClr val="FF0000"/>
                </a:solidFill>
                <a:latin typeface="Dax Offc Pro" panose="020B0504030101020102" pitchFamily="34" charset="0"/>
                <a:ea typeface="Calibri" panose="020F0502020204030204" pitchFamily="34" charset="0"/>
              </a:rPr>
              <a:t> С 1 ноября</a:t>
            </a:r>
            <a:r>
              <a:rPr lang="en-US" sz="1100" b="1" dirty="0" smtClean="0">
                <a:solidFill>
                  <a:srgbClr val="FF0000"/>
                </a:solidFill>
                <a:latin typeface="Dax Offc Pro" panose="020B0504030101020102" pitchFamily="34" charset="0"/>
                <a:ea typeface="Calibri" panose="020F0502020204030204" pitchFamily="34" charset="0"/>
              </a:rPr>
              <a:t> </a:t>
            </a:r>
            <a:r>
              <a:rPr lang="ru-RU" sz="1100" b="1" dirty="0">
                <a:solidFill>
                  <a:srgbClr val="FF0000"/>
                </a:solidFill>
                <a:latin typeface="Dax Offc Pro" panose="020B0504030101020102" pitchFamily="34" charset="0"/>
                <a:ea typeface="Calibri" panose="020F0502020204030204" pitchFamily="34" charset="0"/>
              </a:rPr>
              <a:t>2021 года</a:t>
            </a:r>
            <a:r>
              <a:rPr lang="ru-RU" sz="1100" b="1" dirty="0" smtClean="0">
                <a:solidFill>
                  <a:srgbClr val="FF0000"/>
                </a:solidFill>
                <a:latin typeface="Dax Offc Pro" panose="020B0504030101020102" pitchFamily="34" charset="0"/>
                <a:ea typeface="Calibri" panose="020F0502020204030204" pitchFamily="34" charset="0"/>
              </a:rPr>
              <a:t> </a:t>
            </a:r>
            <a:r>
              <a:rPr lang="ru-RU" sz="1100" dirty="0">
                <a:solidFill>
                  <a:srgbClr val="002060"/>
                </a:solidFill>
                <a:latin typeface="Dax Offc Pro" panose="020B0504030101020102" pitchFamily="34" charset="0"/>
                <a:ea typeface="Calibri" panose="020F0502020204030204" pitchFamily="34" charset="0"/>
              </a:rPr>
              <a:t>были установлены </a:t>
            </a:r>
            <a:r>
              <a:rPr lang="ru-RU" sz="1100" dirty="0" err="1">
                <a:solidFill>
                  <a:srgbClr val="002060"/>
                </a:solidFill>
                <a:latin typeface="Dax Offc Pro" panose="020B0504030101020102" pitchFamily="34" charset="0"/>
                <a:ea typeface="Calibri" panose="020F0502020204030204" pitchFamily="34" charset="0"/>
              </a:rPr>
              <a:t>безбагажные</a:t>
            </a:r>
            <a:r>
              <a:rPr lang="ru-RU" sz="1100" dirty="0">
                <a:solidFill>
                  <a:srgbClr val="002060"/>
                </a:solidFill>
                <a:latin typeface="Dax Offc Pro" panose="020B0504030101020102" pitchFamily="34" charset="0"/>
                <a:ea typeface="Calibri" panose="020F0502020204030204" pitchFamily="34" charset="0"/>
              </a:rPr>
              <a:t> тарифы, дешевле обычных </a:t>
            </a:r>
            <a:r>
              <a:rPr lang="ru-RU" sz="1100" b="1" dirty="0">
                <a:solidFill>
                  <a:srgbClr val="FF0000"/>
                </a:solidFill>
                <a:latin typeface="Dax Offc Pro" panose="020B0504030101020102" pitchFamily="34" charset="0"/>
                <a:ea typeface="Calibri" panose="020F0502020204030204" pitchFamily="34" charset="0"/>
              </a:rPr>
              <a:t>до 5000 тенге </a:t>
            </a:r>
            <a:r>
              <a:rPr lang="ru-RU" sz="1100" dirty="0">
                <a:solidFill>
                  <a:srgbClr val="002060"/>
                </a:solidFill>
                <a:latin typeface="Dax Offc Pro" panose="020B0504030101020102" pitchFamily="34" charset="0"/>
                <a:ea typeface="Calibri" panose="020F0502020204030204" pitchFamily="34" charset="0"/>
              </a:rPr>
              <a:t>(по тарифам в одном направлении).  </a:t>
            </a:r>
            <a:endParaRPr lang="ru-RU" sz="1100" dirty="0" smtClean="0">
              <a:solidFill>
                <a:srgbClr val="002060"/>
              </a:solidFill>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endParaRPr lang="ru-RU" sz="1100" dirty="0" smtClean="0">
              <a:solidFill>
                <a:srgbClr val="1F497D"/>
              </a:solidFill>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r>
              <a:rPr lang="ru-RU" sz="1100" b="1" dirty="0" smtClean="0">
                <a:solidFill>
                  <a:srgbClr val="FF0000"/>
                </a:solidFill>
                <a:latin typeface="Dax Offc Pro" panose="020B0504030101020102" pitchFamily="34" charset="0"/>
                <a:ea typeface="Calibri" panose="020F0502020204030204" pitchFamily="34" charset="0"/>
              </a:rPr>
              <a:t>В 2022 году </a:t>
            </a:r>
            <a:r>
              <a:rPr lang="ru-RU" sz="1100" dirty="0" smtClean="0">
                <a:solidFill>
                  <a:srgbClr val="002060"/>
                </a:solidFill>
                <a:latin typeface="Dax Offc Pro" panose="020B0504030101020102" pitchFamily="34" charset="0"/>
                <a:ea typeface="Calibri" panose="020F0502020204030204" pitchFamily="34" charset="0"/>
              </a:rPr>
              <a:t>группой компаний </a:t>
            </a:r>
            <a:r>
              <a:rPr lang="en-US" sz="1100" dirty="0" smtClean="0">
                <a:solidFill>
                  <a:srgbClr val="002060"/>
                </a:solidFill>
                <a:latin typeface="Dax Offc Pro" panose="020B0504030101020102" pitchFamily="34" charset="0"/>
                <a:ea typeface="Calibri" panose="020F0502020204030204" pitchFamily="34" charset="0"/>
              </a:rPr>
              <a:t>Air Astana </a:t>
            </a:r>
            <a:r>
              <a:rPr lang="ru-RU" sz="1100" dirty="0" smtClean="0">
                <a:solidFill>
                  <a:srgbClr val="002060"/>
                </a:solidFill>
                <a:latin typeface="Dax Offc Pro" panose="020B0504030101020102" pitchFamily="34" charset="0"/>
                <a:ea typeface="Calibri" panose="020F0502020204030204" pitchFamily="34" charset="0"/>
              </a:rPr>
              <a:t>было перевезено рекордное количество пассажиров по внутренним и международным направлениям в количестве </a:t>
            </a:r>
            <a:r>
              <a:rPr lang="ru-RU" sz="1100" b="1" dirty="0" smtClean="0">
                <a:solidFill>
                  <a:srgbClr val="FF0000"/>
                </a:solidFill>
                <a:latin typeface="Dax Offc Pro" panose="020B0504030101020102" pitchFamily="34" charset="0"/>
                <a:ea typeface="Calibri" panose="020F0502020204030204" pitchFamily="34" charset="0"/>
              </a:rPr>
              <a:t>7,3 млн </a:t>
            </a:r>
            <a:r>
              <a:rPr lang="ru-RU" sz="1100" dirty="0" smtClean="0">
                <a:solidFill>
                  <a:srgbClr val="002060"/>
                </a:solidFill>
                <a:latin typeface="Dax Offc Pro" panose="020B0504030101020102" pitchFamily="34" charset="0"/>
                <a:ea typeface="Calibri" panose="020F0502020204030204" pitchFamily="34" charset="0"/>
              </a:rPr>
              <a:t>пассажиров,</a:t>
            </a:r>
            <a:r>
              <a:rPr lang="ru-RU" sz="1100" dirty="0" smtClean="0">
                <a:solidFill>
                  <a:srgbClr val="1F497D"/>
                </a:solidFill>
                <a:latin typeface="Dax Offc Pro" panose="020B0504030101020102" pitchFamily="34" charset="0"/>
                <a:ea typeface="Calibri" panose="020F0502020204030204" pitchFamily="34" charset="0"/>
              </a:rPr>
              <a:t> </a:t>
            </a:r>
            <a:r>
              <a:rPr lang="en-US" sz="1100" b="1" dirty="0" smtClean="0">
                <a:solidFill>
                  <a:srgbClr val="FF0000"/>
                </a:solidFill>
                <a:latin typeface="Dax Offc Pro" panose="020B0504030101020102" pitchFamily="34" charset="0"/>
                <a:ea typeface="Calibri" panose="020F0502020204030204" pitchFamily="34" charset="0"/>
              </a:rPr>
              <a:t>72</a:t>
            </a:r>
            <a:r>
              <a:rPr lang="ru-RU" sz="1100" b="1" dirty="0" smtClean="0">
                <a:solidFill>
                  <a:srgbClr val="FF0000"/>
                </a:solidFill>
                <a:latin typeface="Dax Offc Pro" panose="020B0504030101020102" pitchFamily="34" charset="0"/>
                <a:ea typeface="Calibri" panose="020F0502020204030204" pitchFamily="34" charset="0"/>
              </a:rPr>
              <a:t>%</a:t>
            </a:r>
            <a:r>
              <a:rPr lang="en-US" sz="1100" b="1" dirty="0" smtClean="0">
                <a:solidFill>
                  <a:srgbClr val="FF0000"/>
                </a:solidFill>
                <a:latin typeface="Dax Offc Pro" panose="020B0504030101020102" pitchFamily="34" charset="0"/>
                <a:ea typeface="Calibri" panose="020F0502020204030204" pitchFamily="34" charset="0"/>
              </a:rPr>
              <a:t> (5,3</a:t>
            </a:r>
            <a:r>
              <a:rPr lang="ru-RU" sz="1100" b="1" dirty="0" smtClean="0">
                <a:solidFill>
                  <a:srgbClr val="FF0000"/>
                </a:solidFill>
                <a:latin typeface="Dax Offc Pro" panose="020B0504030101020102" pitchFamily="34" charset="0"/>
                <a:ea typeface="Calibri" panose="020F0502020204030204" pitchFamily="34" charset="0"/>
              </a:rPr>
              <a:t> млн)</a:t>
            </a:r>
            <a:r>
              <a:rPr lang="ru-RU" sz="1100" dirty="0" smtClean="0">
                <a:solidFill>
                  <a:srgbClr val="1F497D"/>
                </a:solidFill>
                <a:latin typeface="Dax Offc Pro" panose="020B0504030101020102" pitchFamily="34" charset="0"/>
                <a:ea typeface="Calibri" panose="020F0502020204030204" pitchFamily="34" charset="0"/>
              </a:rPr>
              <a:t> </a:t>
            </a:r>
            <a:r>
              <a:rPr lang="ru-RU" sz="1100" dirty="0" smtClean="0">
                <a:solidFill>
                  <a:srgbClr val="002060"/>
                </a:solidFill>
                <a:latin typeface="Dax Offc Pro" panose="020B0504030101020102" pitchFamily="34" charset="0"/>
                <a:ea typeface="Calibri" panose="020F0502020204030204" pitchFamily="34" charset="0"/>
              </a:rPr>
              <a:t>из которых по внутренним направлениям. </a:t>
            </a:r>
          </a:p>
          <a:p>
            <a:pPr marL="285750" indent="-285750" algn="just">
              <a:spcAft>
                <a:spcPts val="0"/>
              </a:spcAft>
              <a:buFont typeface="Arial" panose="020B0604020202020204" pitchFamily="34" charset="0"/>
              <a:buChar char="•"/>
            </a:pPr>
            <a:endParaRPr lang="ru-RU" sz="1100" dirty="0" smtClean="0">
              <a:solidFill>
                <a:srgbClr val="002060"/>
              </a:solidFill>
              <a:latin typeface="Dax Offc Pro" panose="020B0504030101020102" pitchFamily="34" charset="0"/>
              <a:ea typeface="Calibri" panose="020F0502020204030204" pitchFamily="34" charset="0"/>
            </a:endParaRPr>
          </a:p>
          <a:p>
            <a:pPr marL="285750" indent="-285750" algn="just">
              <a:buFont typeface="Arial" panose="020B0604020202020204" pitchFamily="34" charset="0"/>
              <a:buChar char="•"/>
            </a:pPr>
            <a:r>
              <a:rPr lang="ru-RU" sz="1100" dirty="0">
                <a:solidFill>
                  <a:srgbClr val="002060"/>
                </a:solidFill>
                <a:latin typeface="Dax Offc Pro" panose="020B0504030101020102" pitchFamily="34" charset="0"/>
                <a:ea typeface="Calibri" panose="020F0502020204030204" pitchFamily="34" charset="0"/>
              </a:rPr>
              <a:t>Общий пассажиропоток  Казахстана на воздушном транспорте в </a:t>
            </a:r>
            <a:r>
              <a:rPr lang="ru-RU" sz="1100" b="1" dirty="0">
                <a:solidFill>
                  <a:srgbClr val="FF0000"/>
                </a:solidFill>
                <a:latin typeface="Dax Offc Pro" panose="020B0504030101020102" pitchFamily="34" charset="0"/>
                <a:ea typeface="Calibri" panose="020F0502020204030204" pitchFamily="34" charset="0"/>
              </a:rPr>
              <a:t>2022</a:t>
            </a:r>
            <a:r>
              <a:rPr lang="ru-RU" sz="1100" dirty="0">
                <a:solidFill>
                  <a:srgbClr val="002060"/>
                </a:solidFill>
                <a:latin typeface="Dax Offc Pro" panose="020B0504030101020102" pitchFamily="34" charset="0"/>
                <a:ea typeface="Calibri" panose="020F0502020204030204" pitchFamily="34" charset="0"/>
              </a:rPr>
              <a:t> составил </a:t>
            </a:r>
            <a:r>
              <a:rPr lang="ru-RU" sz="1100" b="1" dirty="0">
                <a:solidFill>
                  <a:srgbClr val="FF0000"/>
                </a:solidFill>
                <a:latin typeface="Dax Offc Pro" panose="020B0504030101020102" pitchFamily="34" charset="0"/>
                <a:ea typeface="Calibri" panose="020F0502020204030204" pitchFamily="34" charset="0"/>
              </a:rPr>
              <a:t>11 млн пасс</a:t>
            </a:r>
            <a:r>
              <a:rPr lang="ru-RU" sz="1100" dirty="0">
                <a:solidFill>
                  <a:srgbClr val="002060"/>
                </a:solidFill>
                <a:latin typeface="Dax Offc Pro" panose="020B0504030101020102" pitchFamily="34" charset="0"/>
                <a:ea typeface="Calibri" panose="020F0502020204030204" pitchFamily="34" charset="0"/>
              </a:rPr>
              <a:t>., что является самым высоким показателем за последние </a:t>
            </a:r>
            <a:r>
              <a:rPr lang="ru-RU" sz="1100" b="1" dirty="0">
                <a:solidFill>
                  <a:srgbClr val="FF0000"/>
                </a:solidFill>
                <a:latin typeface="Dax Offc Pro" panose="020B0504030101020102" pitchFamily="34" charset="0"/>
                <a:ea typeface="Calibri" panose="020F0502020204030204" pitchFamily="34" charset="0"/>
              </a:rPr>
              <a:t>20 лет</a:t>
            </a:r>
            <a:r>
              <a:rPr lang="ru-RU" sz="1100" dirty="0">
                <a:solidFill>
                  <a:srgbClr val="002060"/>
                </a:solidFill>
                <a:latin typeface="Dax Offc Pro" panose="020B0504030101020102" pitchFamily="34" charset="0"/>
                <a:ea typeface="Calibri" panose="020F0502020204030204" pitchFamily="34" charset="0"/>
              </a:rPr>
              <a:t>. </a:t>
            </a:r>
            <a:endParaRPr lang="ru-RU" sz="1100" dirty="0" smtClean="0">
              <a:solidFill>
                <a:srgbClr val="002060"/>
              </a:solidFill>
              <a:latin typeface="Dax Offc Pro" panose="020B0504030101020102" pitchFamily="34" charset="0"/>
              <a:ea typeface="Calibri" panose="020F0502020204030204" pitchFamily="34" charset="0"/>
            </a:endParaRPr>
          </a:p>
          <a:p>
            <a:pPr algn="just">
              <a:spcAft>
                <a:spcPts val="0"/>
              </a:spcAft>
            </a:pPr>
            <a:endParaRPr lang="en-US" sz="1100" dirty="0" smtClean="0">
              <a:solidFill>
                <a:srgbClr val="1F497D"/>
              </a:solidFill>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r>
              <a:rPr lang="ru-RU" sz="1100" dirty="0" smtClean="0">
                <a:solidFill>
                  <a:srgbClr val="002060"/>
                </a:solidFill>
                <a:latin typeface="Dax Offc Pro" panose="020B0504030101020102" pitchFamily="34" charset="0"/>
                <a:ea typeface="Calibri" panose="020F0502020204030204" pitchFamily="34" charset="0"/>
              </a:rPr>
              <a:t>Рекордный показатель </a:t>
            </a:r>
            <a:r>
              <a:rPr lang="ru-RU" sz="1100" b="1" dirty="0" smtClean="0">
                <a:solidFill>
                  <a:srgbClr val="FF0000"/>
                </a:solidFill>
                <a:latin typeface="Dax Offc Pro" panose="020B0504030101020102" pitchFamily="34" charset="0"/>
                <a:ea typeface="Calibri" panose="020F0502020204030204" pitchFamily="34" charset="0"/>
              </a:rPr>
              <a:t>2022 года</a:t>
            </a:r>
            <a:r>
              <a:rPr lang="ru-RU" sz="1100" b="1" dirty="0" smtClean="0">
                <a:solidFill>
                  <a:srgbClr val="002060"/>
                </a:solidFill>
                <a:latin typeface="Dax Offc Pro" panose="020B0504030101020102" pitchFamily="34" charset="0"/>
                <a:ea typeface="Calibri" panose="020F0502020204030204" pitchFamily="34" charset="0"/>
              </a:rPr>
              <a:t> </a:t>
            </a:r>
            <a:r>
              <a:rPr lang="ru-RU" sz="1100" dirty="0">
                <a:solidFill>
                  <a:srgbClr val="002060"/>
                </a:solidFill>
                <a:latin typeface="Dax Offc Pro" panose="020B0504030101020102" pitchFamily="34" charset="0"/>
                <a:ea typeface="Calibri" panose="020F0502020204030204" pitchFamily="34" charset="0"/>
              </a:rPr>
              <a:t>не был бы достигнут без применения группой компаний </a:t>
            </a:r>
            <a:r>
              <a:rPr lang="en-US" sz="1100" dirty="0">
                <a:solidFill>
                  <a:srgbClr val="002060"/>
                </a:solidFill>
                <a:latin typeface="Dax Offc Pro" panose="020B0504030101020102" pitchFamily="34" charset="0"/>
                <a:ea typeface="Calibri" panose="020F0502020204030204" pitchFamily="34" charset="0"/>
              </a:rPr>
              <a:t>Air Astana </a:t>
            </a:r>
            <a:r>
              <a:rPr lang="ru-RU" sz="1100" dirty="0" smtClean="0">
                <a:solidFill>
                  <a:srgbClr val="002060"/>
                </a:solidFill>
                <a:latin typeface="Dax Offc Pro" panose="020B0504030101020102" pitchFamily="34" charset="0"/>
                <a:ea typeface="Calibri" panose="020F0502020204030204" pitchFamily="34" charset="0"/>
              </a:rPr>
              <a:t>гибкой </a:t>
            </a:r>
            <a:r>
              <a:rPr lang="ru-RU" sz="1100" dirty="0">
                <a:solidFill>
                  <a:srgbClr val="002060"/>
                </a:solidFill>
                <a:latin typeface="Dax Offc Pro" panose="020B0504030101020102" pitchFamily="34" charset="0"/>
                <a:ea typeface="Calibri" panose="020F0502020204030204" pitchFamily="34" charset="0"/>
              </a:rPr>
              <a:t>тарифной </a:t>
            </a:r>
            <a:r>
              <a:rPr lang="ru-RU" sz="1100" dirty="0" smtClean="0">
                <a:solidFill>
                  <a:srgbClr val="002060"/>
                </a:solidFill>
                <a:latin typeface="Dax Offc Pro" panose="020B0504030101020102" pitchFamily="34" charset="0"/>
                <a:ea typeface="Calibri" panose="020F0502020204030204" pitchFamily="34" charset="0"/>
              </a:rPr>
              <a:t>политики и динамичного ценообразования.</a:t>
            </a:r>
          </a:p>
          <a:p>
            <a:pPr marL="285750" indent="-285750" algn="just">
              <a:spcAft>
                <a:spcPts val="0"/>
              </a:spcAft>
              <a:buFont typeface="Arial" panose="020B0604020202020204" pitchFamily="34" charset="0"/>
              <a:buChar char="•"/>
            </a:pPr>
            <a:endParaRPr lang="ru-RU" sz="1100" dirty="0" smtClean="0">
              <a:solidFill>
                <a:schemeClr val="accent5">
                  <a:lumMod val="75000"/>
                </a:schemeClr>
              </a:solidFill>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r>
              <a:rPr lang="ru-RU" sz="1100" b="1" dirty="0" smtClean="0">
                <a:solidFill>
                  <a:srgbClr val="FF0000"/>
                </a:solidFill>
                <a:latin typeface="Dax Offc Pro" panose="020B0504030101020102" pitchFamily="34" charset="0"/>
                <a:ea typeface="Calibri" panose="020F0502020204030204" pitchFamily="34" charset="0"/>
              </a:rPr>
              <a:t>65% </a:t>
            </a:r>
            <a:r>
              <a:rPr lang="ru-RU" sz="1100" dirty="0" smtClean="0">
                <a:solidFill>
                  <a:srgbClr val="002060"/>
                </a:solidFill>
                <a:latin typeface="Dax Offc Pro" panose="020B0504030101020102" pitchFamily="34" charset="0"/>
                <a:ea typeface="Calibri" panose="020F0502020204030204" pitchFamily="34" charset="0"/>
              </a:rPr>
              <a:t>билетов продается по средним и низким тарифам для широких слоев населения с разным уровнем доходов</a:t>
            </a:r>
            <a:r>
              <a:rPr lang="ru-RU" sz="1100" dirty="0" smtClean="0">
                <a:solidFill>
                  <a:schemeClr val="accent5">
                    <a:lumMod val="75000"/>
                  </a:schemeClr>
                </a:solidFill>
                <a:latin typeface="Dax Offc Pro" panose="020B0504030101020102" pitchFamily="34" charset="0"/>
                <a:ea typeface="Calibri" panose="020F0502020204030204" pitchFamily="34" charset="0"/>
              </a:rPr>
              <a:t>.</a:t>
            </a:r>
          </a:p>
          <a:p>
            <a:pPr marL="285750" indent="-285750" algn="just">
              <a:spcAft>
                <a:spcPts val="0"/>
              </a:spcAft>
              <a:buFont typeface="Arial" panose="020B0604020202020204" pitchFamily="34" charset="0"/>
              <a:buChar char="•"/>
            </a:pPr>
            <a:endParaRPr lang="ru-RU" sz="1100" dirty="0" smtClean="0">
              <a:solidFill>
                <a:schemeClr val="accent5">
                  <a:lumMod val="75000"/>
                </a:schemeClr>
              </a:solidFill>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endParaRPr lang="ru-RU" sz="1100" dirty="0" smtClean="0">
              <a:solidFill>
                <a:schemeClr val="accent5">
                  <a:lumMod val="75000"/>
                </a:schemeClr>
              </a:solidFill>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endParaRPr lang="ru-RU" sz="1400" dirty="0">
              <a:solidFill>
                <a:srgbClr val="002060"/>
              </a:solidFill>
              <a:effectLst/>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endParaRPr lang="ru-RU" sz="1400" dirty="0">
              <a:solidFill>
                <a:srgbClr val="002060"/>
              </a:solidFill>
              <a:effectLst/>
              <a:latin typeface="Dax Offc Pro" panose="020B0504030101020102" pitchFamily="34" charset="0"/>
              <a:ea typeface="Calibri" panose="020F0502020204030204" pitchFamily="34" charset="0"/>
            </a:endParaRPr>
          </a:p>
        </p:txBody>
      </p:sp>
      <p:sp>
        <p:nvSpPr>
          <p:cNvPr id="24" name="Rectangle 23"/>
          <p:cNvSpPr/>
          <p:nvPr/>
        </p:nvSpPr>
        <p:spPr>
          <a:xfrm>
            <a:off x="0" y="-115908"/>
            <a:ext cx="12192000" cy="592426"/>
          </a:xfrm>
          <a:prstGeom prst="rect">
            <a:avLst/>
          </a:prstGeom>
          <a:solidFill>
            <a:srgbClr val="C49312"/>
          </a:solidFill>
          <a:ln>
            <a:noFill/>
          </a:ln>
        </p:spPr>
        <p:style>
          <a:lnRef idx="1">
            <a:schemeClr val="accent1"/>
          </a:lnRef>
          <a:fillRef idx="3">
            <a:schemeClr val="accent1"/>
          </a:fillRef>
          <a:effectRef idx="2">
            <a:schemeClr val="accent1"/>
          </a:effectRef>
          <a:fontRef idx="minor">
            <a:schemeClr val="lt1"/>
          </a:fontRef>
        </p:style>
        <p:txBody>
          <a:bodyPr lIns="87966" tIns="44003" rIns="87966" bIns="44003" rtlCol="0" anchor="ctr"/>
          <a:lstStyle/>
          <a:p>
            <a:pPr algn="ctr"/>
            <a:r>
              <a:rPr lang="ru-RU" sz="2400" b="1" dirty="0" smtClean="0">
                <a:solidFill>
                  <a:prstClr val="white"/>
                </a:solidFill>
                <a:latin typeface="Dax Offc Pro"/>
                <a:cs typeface="Segoe UI" panose="020B0502040204020203" pitchFamily="34" charset="0"/>
              </a:rPr>
              <a:t>Формирование тарифов (ценообразование)</a:t>
            </a:r>
            <a:endParaRPr lang="en-US" sz="2400" b="1" dirty="0">
              <a:solidFill>
                <a:prstClr val="white"/>
              </a:solidFill>
              <a:latin typeface="Dax Offc Pro"/>
              <a:cs typeface="Segoe UI" panose="020B0502040204020203" pitchFamily="34" charset="0"/>
            </a:endParaRPr>
          </a:p>
        </p:txBody>
      </p:sp>
      <p:grpSp>
        <p:nvGrpSpPr>
          <p:cNvPr id="20" name="Group 25"/>
          <p:cNvGrpSpPr/>
          <p:nvPr/>
        </p:nvGrpSpPr>
        <p:grpSpPr>
          <a:xfrm>
            <a:off x="3244" y="6102410"/>
            <a:ext cx="12188757" cy="657492"/>
            <a:chOff x="3244" y="6797407"/>
            <a:chExt cx="12188757" cy="657492"/>
          </a:xfrm>
        </p:grpSpPr>
        <p:grpSp>
          <p:nvGrpSpPr>
            <p:cNvPr id="21" name="Group 26"/>
            <p:cNvGrpSpPr/>
            <p:nvPr/>
          </p:nvGrpSpPr>
          <p:grpSpPr>
            <a:xfrm>
              <a:off x="3244" y="6797407"/>
              <a:ext cx="12188757" cy="657492"/>
              <a:chOff x="3244" y="6797393"/>
              <a:chExt cx="12188757" cy="657493"/>
            </a:xfrm>
          </p:grpSpPr>
          <p:sp>
            <p:nvSpPr>
              <p:cNvPr id="23" name="Прямоугольник 6"/>
              <p:cNvSpPr/>
              <p:nvPr/>
            </p:nvSpPr>
            <p:spPr bwMode="auto">
              <a:xfrm>
                <a:off x="3244" y="6805225"/>
                <a:ext cx="12188757" cy="612774"/>
              </a:xfrm>
              <a:prstGeom prst="rect">
                <a:avLst/>
              </a:prstGeom>
              <a:solidFill>
                <a:srgbClr val="C49312">
                  <a:alpha val="80000"/>
                </a:srgbClr>
              </a:solidFill>
              <a:ln w="25400" cap="flat" cmpd="sng" algn="ctr">
                <a:noFill/>
                <a:prstDash val="solid"/>
              </a:ln>
              <a:effectLst/>
            </p:spPr>
            <p:txBody>
              <a:bodyPr lIns="99166" tIns="49587" rIns="99166" bIns="49587"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514350" indent="-57150" algn="l" rtl="0" eaLnBrk="0" fontAlgn="base" hangingPunct="0">
                  <a:spcBef>
                    <a:spcPct val="0"/>
                  </a:spcBef>
                  <a:spcAft>
                    <a:spcPct val="0"/>
                  </a:spcAft>
                  <a:defRPr kern="1200">
                    <a:solidFill>
                      <a:schemeClr val="lt1"/>
                    </a:solidFill>
                    <a:latin typeface="+mn-lt"/>
                    <a:ea typeface="+mn-ea"/>
                    <a:cs typeface="+mn-cs"/>
                  </a:defRPr>
                </a:lvl2pPr>
                <a:lvl3pPr marL="1028700" indent="-114300" algn="l" rtl="0" eaLnBrk="0" fontAlgn="base" hangingPunct="0">
                  <a:spcBef>
                    <a:spcPct val="0"/>
                  </a:spcBef>
                  <a:spcAft>
                    <a:spcPct val="0"/>
                  </a:spcAft>
                  <a:defRPr kern="1200">
                    <a:solidFill>
                      <a:schemeClr val="lt1"/>
                    </a:solidFill>
                    <a:latin typeface="+mn-lt"/>
                    <a:ea typeface="+mn-ea"/>
                    <a:cs typeface="+mn-cs"/>
                  </a:defRPr>
                </a:lvl3pPr>
                <a:lvl4pPr marL="1543050" indent="-171450" algn="l" rtl="0" eaLnBrk="0" fontAlgn="base" hangingPunct="0">
                  <a:spcBef>
                    <a:spcPct val="0"/>
                  </a:spcBef>
                  <a:spcAft>
                    <a:spcPct val="0"/>
                  </a:spcAft>
                  <a:defRPr kern="1200">
                    <a:solidFill>
                      <a:schemeClr val="lt1"/>
                    </a:solidFill>
                    <a:latin typeface="+mn-lt"/>
                    <a:ea typeface="+mn-ea"/>
                    <a:cs typeface="+mn-cs"/>
                  </a:defRPr>
                </a:lvl4pPr>
                <a:lvl5pPr marL="2057400" indent="-2286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880065" eaLnBrk="1" fontAlgn="auto" hangingPunct="1">
                  <a:spcBef>
                    <a:spcPts val="0"/>
                  </a:spcBef>
                  <a:spcAft>
                    <a:spcPts val="0"/>
                  </a:spcAft>
                  <a:defRPr/>
                </a:pPr>
                <a:endParaRPr lang="en-US">
                  <a:solidFill>
                    <a:sysClr val="window" lastClr="FFFFFF"/>
                  </a:solidFill>
                  <a:latin typeface="Calibri"/>
                </a:endParaRPr>
              </a:p>
            </p:txBody>
          </p:sp>
          <p:pic>
            <p:nvPicPr>
              <p:cNvPr id="25"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20747" y="6905816"/>
                <a:ext cx="1831524" cy="41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1059" y="6797393"/>
                <a:ext cx="644908" cy="64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2732" y="6965833"/>
                <a:ext cx="2894919" cy="48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6" descr="C:\Users\Alim.Sh\Desktop\FlyArystan__main_logo__RGB__whit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6284" y="6841451"/>
              <a:ext cx="1955362" cy="55026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6151359" y="4897997"/>
            <a:ext cx="4826576" cy="1372853"/>
          </a:xfrm>
          <a:prstGeom prst="rect">
            <a:avLst/>
          </a:prstGeom>
          <a:noFill/>
        </p:spPr>
        <p:txBody>
          <a:bodyPr wrap="square" lIns="79382" tIns="39708" rIns="79382" bIns="39708" rtlCol="0">
            <a:spAutoFit/>
          </a:bodyPr>
          <a:lstStyle/>
          <a:p>
            <a:pPr algn="ctr"/>
            <a:endParaRPr lang="en-GB" sz="1800" b="0" i="0" u="none" strike="noStrike" baseline="0" dirty="0">
              <a:solidFill>
                <a:srgbClr val="1F497D"/>
              </a:solidFill>
              <a:latin typeface="Dax Offc Pro" panose="020B0504030101020102" pitchFamily="34" charset="0"/>
            </a:endParaRPr>
          </a:p>
          <a:p>
            <a:pPr algn="ctr"/>
            <a:endParaRPr lang="en-GB" sz="1800" b="0" i="0" u="none" strike="noStrike" baseline="0" dirty="0">
              <a:solidFill>
                <a:srgbClr val="1F497D"/>
              </a:solidFill>
              <a:latin typeface="Dax Offc Pro" panose="020B0504030101020102" pitchFamily="34" charset="0"/>
            </a:endParaRPr>
          </a:p>
          <a:p>
            <a:pPr algn="ctr"/>
            <a:r>
              <a:rPr lang="ru-RU" sz="1200" b="1" dirty="0" smtClean="0">
                <a:solidFill>
                  <a:srgbClr val="1F497D"/>
                </a:solidFill>
                <a:latin typeface="Dax Offc Pro" panose="020B0504030101020102" pitchFamily="34" charset="0"/>
                <a:ea typeface="Calibri"/>
              </a:rPr>
              <a:t>Количество перевезенных пассажиров</a:t>
            </a:r>
            <a:r>
              <a:rPr lang="en-US" sz="1200" b="1" dirty="0" smtClean="0">
                <a:solidFill>
                  <a:srgbClr val="1F497D"/>
                </a:solidFill>
                <a:latin typeface="Dax Offc Pro" panose="020B0504030101020102" pitchFamily="34" charset="0"/>
                <a:ea typeface="Calibri"/>
              </a:rPr>
              <a:t> </a:t>
            </a:r>
            <a:r>
              <a:rPr lang="ru-RU" sz="1200" b="1" dirty="0" smtClean="0">
                <a:solidFill>
                  <a:srgbClr val="1F497D"/>
                </a:solidFill>
                <a:latin typeface="Dax Offc Pro" panose="020B0504030101020102" pitchFamily="34" charset="0"/>
                <a:ea typeface="Calibri"/>
              </a:rPr>
              <a:t>на рейсах группы </a:t>
            </a:r>
            <a:r>
              <a:rPr lang="ru-RU" sz="1200" b="1" dirty="0">
                <a:solidFill>
                  <a:srgbClr val="1F497D"/>
                </a:solidFill>
                <a:latin typeface="Dax Offc Pro" panose="020B0504030101020102" pitchFamily="34" charset="0"/>
                <a:ea typeface="Calibri"/>
              </a:rPr>
              <a:t>компаний </a:t>
            </a:r>
            <a:r>
              <a:rPr lang="en-US" sz="1200" b="1" dirty="0">
                <a:solidFill>
                  <a:srgbClr val="1F497D"/>
                </a:solidFill>
                <a:latin typeface="Dax Offc Pro" panose="020B0504030101020102" pitchFamily="34" charset="0"/>
                <a:ea typeface="Calibri"/>
              </a:rPr>
              <a:t>Air </a:t>
            </a:r>
            <a:r>
              <a:rPr lang="en-US" sz="1200" b="1" dirty="0" smtClean="0">
                <a:solidFill>
                  <a:srgbClr val="1F497D"/>
                </a:solidFill>
                <a:latin typeface="Dax Offc Pro" panose="020B0504030101020102" pitchFamily="34" charset="0"/>
                <a:ea typeface="Calibri"/>
              </a:rPr>
              <a:t>Astana</a:t>
            </a:r>
            <a:r>
              <a:rPr lang="ru-RU" sz="1200" b="1" dirty="0" smtClean="0">
                <a:solidFill>
                  <a:srgbClr val="1F497D"/>
                </a:solidFill>
                <a:latin typeface="Dax Offc Pro" panose="020B0504030101020102" pitchFamily="34" charset="0"/>
                <a:ea typeface="Calibri"/>
              </a:rPr>
              <a:t> по внутренним и международным направлениям</a:t>
            </a:r>
            <a:endParaRPr lang="ru-RU" sz="1200" b="1" dirty="0">
              <a:solidFill>
                <a:srgbClr val="1F497D"/>
              </a:solidFill>
              <a:latin typeface="Dax Offc Pro" panose="020B0504030101020102" pitchFamily="34" charset="0"/>
              <a:ea typeface="Calibri"/>
            </a:endParaRPr>
          </a:p>
          <a:p>
            <a:pPr algn="ctr"/>
            <a:r>
              <a:rPr lang="ru-RU" sz="1200" b="1" dirty="0" smtClean="0">
                <a:solidFill>
                  <a:srgbClr val="1F497D"/>
                </a:solidFill>
                <a:latin typeface="Dax Offc Pro" panose="020B0504030101020102" pitchFamily="34" charset="0"/>
                <a:ea typeface="Calibri"/>
              </a:rPr>
              <a:t> </a:t>
            </a:r>
            <a:endParaRPr lang="ru-RU" sz="1200" b="1" dirty="0">
              <a:solidFill>
                <a:srgbClr val="1F497D"/>
              </a:solidFill>
              <a:latin typeface="Dax Offc Pro" panose="020B0504030101020102" pitchFamily="34" charset="0"/>
              <a:ea typeface="Calibri"/>
            </a:endParaRPr>
          </a:p>
        </p:txBody>
      </p:sp>
      <p:sp>
        <p:nvSpPr>
          <p:cNvPr id="28" name="TextBox 27"/>
          <p:cNvSpPr txBox="1"/>
          <p:nvPr/>
        </p:nvSpPr>
        <p:spPr>
          <a:xfrm>
            <a:off x="341904" y="2149842"/>
            <a:ext cx="4026086" cy="1003521"/>
          </a:xfrm>
          <a:prstGeom prst="rect">
            <a:avLst/>
          </a:prstGeom>
          <a:noFill/>
        </p:spPr>
        <p:txBody>
          <a:bodyPr wrap="square" lIns="79382" tIns="39708" rIns="79382" bIns="39708" rtlCol="0">
            <a:spAutoFit/>
          </a:bodyPr>
          <a:lstStyle/>
          <a:p>
            <a:pPr algn="ctr"/>
            <a:endParaRPr lang="en-GB" sz="1800" b="0" i="0" u="none" strike="noStrike" baseline="0" dirty="0">
              <a:solidFill>
                <a:srgbClr val="1F497D"/>
              </a:solidFill>
              <a:latin typeface="Dax Offc Pro" panose="020B0504030101020102" pitchFamily="34" charset="0"/>
            </a:endParaRPr>
          </a:p>
          <a:p>
            <a:pPr algn="ctr"/>
            <a:endParaRPr lang="en-GB" sz="1800" b="0" i="0" u="none" strike="noStrike" baseline="0" dirty="0">
              <a:solidFill>
                <a:srgbClr val="1F497D"/>
              </a:solidFill>
              <a:latin typeface="Dax Offc Pro" panose="020B0504030101020102" pitchFamily="34" charset="0"/>
            </a:endParaRPr>
          </a:p>
          <a:p>
            <a:pPr algn="ctr"/>
            <a:r>
              <a:rPr lang="ru-RU" sz="1200" b="1" dirty="0" smtClean="0">
                <a:solidFill>
                  <a:srgbClr val="1F497D"/>
                </a:solidFill>
                <a:latin typeface="Dax Offc Pro" panose="020B0504030101020102" pitchFamily="34" charset="0"/>
                <a:ea typeface="Calibri"/>
              </a:rPr>
              <a:t>Количество предоставляемых кресел авиакомпаниями Казахстана на внутренних рейсах</a:t>
            </a:r>
            <a:endParaRPr lang="ru-RU" sz="1200" b="1" dirty="0">
              <a:solidFill>
                <a:srgbClr val="1F497D"/>
              </a:solidFill>
              <a:latin typeface="Dax Offc Pro" panose="020B0504030101020102" pitchFamily="34" charset="0"/>
              <a:ea typeface="Calibri"/>
            </a:endParaRPr>
          </a:p>
        </p:txBody>
      </p:sp>
      <p:pic>
        <p:nvPicPr>
          <p:cNvPr id="2" name="Рисунок 1"/>
          <p:cNvPicPr>
            <a:picLocks noChangeAspect="1"/>
          </p:cNvPicPr>
          <p:nvPr/>
        </p:nvPicPr>
        <p:blipFill>
          <a:blip r:embed="rId9"/>
          <a:stretch>
            <a:fillRect/>
          </a:stretch>
        </p:blipFill>
        <p:spPr>
          <a:xfrm>
            <a:off x="822906" y="3235041"/>
            <a:ext cx="4019550" cy="2409825"/>
          </a:xfrm>
          <a:prstGeom prst="rect">
            <a:avLst/>
          </a:prstGeom>
        </p:spPr>
      </p:pic>
      <p:pic>
        <p:nvPicPr>
          <p:cNvPr id="3" name="Рисунок 2"/>
          <p:cNvPicPr>
            <a:picLocks noChangeAspect="1"/>
          </p:cNvPicPr>
          <p:nvPr/>
        </p:nvPicPr>
        <p:blipFill>
          <a:blip r:embed="rId10"/>
          <a:stretch>
            <a:fillRect/>
          </a:stretch>
        </p:blipFill>
        <p:spPr>
          <a:xfrm>
            <a:off x="341904" y="735888"/>
            <a:ext cx="4503896" cy="1823643"/>
          </a:xfrm>
          <a:prstGeom prst="rect">
            <a:avLst/>
          </a:prstGeom>
        </p:spPr>
      </p:pic>
    </p:spTree>
    <p:extLst>
      <p:ext uri="{BB962C8B-B14F-4D97-AF65-F5344CB8AC3E}">
        <p14:creationId xmlns:p14="http://schemas.microsoft.com/office/powerpoint/2010/main" val="40147610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960" y="608999"/>
            <a:ext cx="1986134" cy="1034578"/>
          </a:xfrm>
          <a:prstGeom prst="rect">
            <a:avLst/>
          </a:prstGeom>
        </p:spPr>
      </p:pic>
      <p:sp>
        <p:nvSpPr>
          <p:cNvPr id="24" name="Rectangle 23"/>
          <p:cNvSpPr/>
          <p:nvPr/>
        </p:nvSpPr>
        <p:spPr>
          <a:xfrm>
            <a:off x="0" y="1"/>
            <a:ext cx="12192000" cy="676243"/>
          </a:xfrm>
          <a:prstGeom prst="rect">
            <a:avLst/>
          </a:prstGeom>
          <a:solidFill>
            <a:srgbClr val="C49312"/>
          </a:solidFill>
          <a:ln>
            <a:noFill/>
          </a:ln>
        </p:spPr>
        <p:style>
          <a:lnRef idx="1">
            <a:schemeClr val="accent1"/>
          </a:lnRef>
          <a:fillRef idx="3">
            <a:schemeClr val="accent1"/>
          </a:fillRef>
          <a:effectRef idx="2">
            <a:schemeClr val="accent1"/>
          </a:effectRef>
          <a:fontRef idx="minor">
            <a:schemeClr val="lt1"/>
          </a:fontRef>
        </p:style>
        <p:txBody>
          <a:bodyPr lIns="87966" tIns="44003" rIns="87966" bIns="44003" rtlCol="0" anchor="ctr"/>
          <a:lstStyle/>
          <a:p>
            <a:pPr algn="ctr"/>
            <a:r>
              <a:rPr lang="ru-RU" sz="2400" b="1" dirty="0" smtClean="0">
                <a:latin typeface="Dax Offc Pro" panose="020B0504030101020102" pitchFamily="34" charset="0"/>
              </a:rPr>
              <a:t>Гибкое </a:t>
            </a:r>
            <a:r>
              <a:rPr lang="ru-RU" sz="2400" b="1" dirty="0">
                <a:latin typeface="Dax Offc Pro" panose="020B0504030101020102" pitchFamily="34" charset="0"/>
              </a:rPr>
              <a:t>ценообразование  </a:t>
            </a:r>
          </a:p>
        </p:txBody>
      </p:sp>
      <p:grpSp>
        <p:nvGrpSpPr>
          <p:cNvPr id="20" name="Group 25"/>
          <p:cNvGrpSpPr/>
          <p:nvPr/>
        </p:nvGrpSpPr>
        <p:grpSpPr>
          <a:xfrm>
            <a:off x="3244" y="6102410"/>
            <a:ext cx="12188757" cy="657492"/>
            <a:chOff x="3244" y="6797407"/>
            <a:chExt cx="12188757" cy="657492"/>
          </a:xfrm>
        </p:grpSpPr>
        <p:grpSp>
          <p:nvGrpSpPr>
            <p:cNvPr id="21" name="Group 26"/>
            <p:cNvGrpSpPr/>
            <p:nvPr/>
          </p:nvGrpSpPr>
          <p:grpSpPr>
            <a:xfrm>
              <a:off x="3244" y="6797407"/>
              <a:ext cx="12188757" cy="657492"/>
              <a:chOff x="3244" y="6797393"/>
              <a:chExt cx="12188757" cy="657493"/>
            </a:xfrm>
          </p:grpSpPr>
          <p:sp>
            <p:nvSpPr>
              <p:cNvPr id="23" name="Прямоугольник 6"/>
              <p:cNvSpPr/>
              <p:nvPr/>
            </p:nvSpPr>
            <p:spPr bwMode="auto">
              <a:xfrm>
                <a:off x="3244" y="6805225"/>
                <a:ext cx="12188757" cy="612774"/>
              </a:xfrm>
              <a:prstGeom prst="rect">
                <a:avLst/>
              </a:prstGeom>
              <a:solidFill>
                <a:srgbClr val="C49312">
                  <a:alpha val="80000"/>
                </a:srgbClr>
              </a:solidFill>
              <a:ln w="25400" cap="flat" cmpd="sng" algn="ctr">
                <a:noFill/>
                <a:prstDash val="solid"/>
              </a:ln>
              <a:effectLst/>
            </p:spPr>
            <p:txBody>
              <a:bodyPr lIns="99166" tIns="49587" rIns="99166" bIns="49587"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514350" indent="-57150" algn="l" rtl="0" eaLnBrk="0" fontAlgn="base" hangingPunct="0">
                  <a:spcBef>
                    <a:spcPct val="0"/>
                  </a:spcBef>
                  <a:spcAft>
                    <a:spcPct val="0"/>
                  </a:spcAft>
                  <a:defRPr kern="1200">
                    <a:solidFill>
                      <a:schemeClr val="lt1"/>
                    </a:solidFill>
                    <a:latin typeface="+mn-lt"/>
                    <a:ea typeface="+mn-ea"/>
                    <a:cs typeface="+mn-cs"/>
                  </a:defRPr>
                </a:lvl2pPr>
                <a:lvl3pPr marL="1028700" indent="-114300" algn="l" rtl="0" eaLnBrk="0" fontAlgn="base" hangingPunct="0">
                  <a:spcBef>
                    <a:spcPct val="0"/>
                  </a:spcBef>
                  <a:spcAft>
                    <a:spcPct val="0"/>
                  </a:spcAft>
                  <a:defRPr kern="1200">
                    <a:solidFill>
                      <a:schemeClr val="lt1"/>
                    </a:solidFill>
                    <a:latin typeface="+mn-lt"/>
                    <a:ea typeface="+mn-ea"/>
                    <a:cs typeface="+mn-cs"/>
                  </a:defRPr>
                </a:lvl3pPr>
                <a:lvl4pPr marL="1543050" indent="-171450" algn="l" rtl="0" eaLnBrk="0" fontAlgn="base" hangingPunct="0">
                  <a:spcBef>
                    <a:spcPct val="0"/>
                  </a:spcBef>
                  <a:spcAft>
                    <a:spcPct val="0"/>
                  </a:spcAft>
                  <a:defRPr kern="1200">
                    <a:solidFill>
                      <a:schemeClr val="lt1"/>
                    </a:solidFill>
                    <a:latin typeface="+mn-lt"/>
                    <a:ea typeface="+mn-ea"/>
                    <a:cs typeface="+mn-cs"/>
                  </a:defRPr>
                </a:lvl4pPr>
                <a:lvl5pPr marL="2057400" indent="-2286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880065" eaLnBrk="1" fontAlgn="auto" hangingPunct="1">
                  <a:spcBef>
                    <a:spcPts val="0"/>
                  </a:spcBef>
                  <a:spcAft>
                    <a:spcPts val="0"/>
                  </a:spcAft>
                  <a:defRPr/>
                </a:pPr>
                <a:endParaRPr lang="en-US">
                  <a:solidFill>
                    <a:sysClr val="window" lastClr="FFFFFF"/>
                  </a:solidFill>
                  <a:latin typeface="Calibri"/>
                </a:endParaRPr>
              </a:p>
            </p:txBody>
          </p:sp>
          <p:pic>
            <p:nvPicPr>
              <p:cNvPr id="25"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20747" y="6905816"/>
                <a:ext cx="1831524" cy="41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1059" y="6797393"/>
                <a:ext cx="644908" cy="64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2732" y="6965833"/>
                <a:ext cx="2894919" cy="48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6" descr="C:\Users\Alim.Sh\Desktop\FlyArystan__main_logo__RGB__whit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6284" y="6841451"/>
              <a:ext cx="1955362" cy="55026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Прямоугольник 3"/>
          <p:cNvSpPr/>
          <p:nvPr/>
        </p:nvSpPr>
        <p:spPr>
          <a:xfrm>
            <a:off x="46900" y="730483"/>
            <a:ext cx="8369412" cy="6032421"/>
          </a:xfrm>
          <a:prstGeom prst="rect">
            <a:avLst/>
          </a:prstGeom>
        </p:spPr>
        <p:txBody>
          <a:bodyPr wrap="square">
            <a:spAutoFit/>
          </a:bodyPr>
          <a:lstStyle/>
          <a:p>
            <a:pPr marL="285750" indent="-285750" algn="just">
              <a:buFont typeface="Arial" panose="020B0604020202020204" pitchFamily="34" charset="0"/>
              <a:buChar char="•"/>
            </a:pPr>
            <a:endParaRPr lang="ru-RU" sz="1400" b="1" dirty="0" smtClean="0">
              <a:solidFill>
                <a:srgbClr val="FF0000"/>
              </a:solidFill>
              <a:latin typeface="Dax Offc Pro" panose="020B0504030101020102" pitchFamily="34" charset="0"/>
            </a:endParaRPr>
          </a:p>
          <a:p>
            <a:pPr marL="285750" indent="-285750" algn="just">
              <a:buFont typeface="Arial" panose="020B0604020202020204" pitchFamily="34" charset="0"/>
              <a:buChar char="•"/>
            </a:pPr>
            <a:r>
              <a:rPr lang="ru-RU" sz="1400" b="1" dirty="0" smtClean="0">
                <a:solidFill>
                  <a:srgbClr val="002060"/>
                </a:solidFill>
                <a:latin typeface="Dax Offc Pro" panose="020B0504030101020102" pitchFamily="34" charset="0"/>
              </a:rPr>
              <a:t>Гибкое </a:t>
            </a:r>
            <a:r>
              <a:rPr lang="ru-RU" sz="1400" b="1" dirty="0">
                <a:solidFill>
                  <a:srgbClr val="002060"/>
                </a:solidFill>
                <a:latin typeface="Dax Offc Pro" panose="020B0504030101020102" pitchFamily="34" charset="0"/>
              </a:rPr>
              <a:t>ценообразование </a:t>
            </a:r>
            <a:r>
              <a:rPr lang="ru-RU" sz="1400" dirty="0" smtClean="0">
                <a:solidFill>
                  <a:srgbClr val="002060"/>
                </a:solidFill>
                <a:latin typeface="Dax Offc Pro" panose="020B0504030101020102" pitchFamily="34" charset="0"/>
              </a:rPr>
              <a:t>используется авиакомпаниями всех стран и Казахстана в том числе.</a:t>
            </a:r>
          </a:p>
          <a:p>
            <a:pPr marL="285750" indent="-285750" algn="just">
              <a:buFont typeface="Arial" panose="020B0604020202020204" pitchFamily="34" charset="0"/>
              <a:buChar char="•"/>
            </a:pPr>
            <a:endParaRPr lang="ru-RU" sz="1400" dirty="0" smtClean="0">
              <a:solidFill>
                <a:srgbClr val="002060"/>
              </a:solidFill>
              <a:latin typeface="Dax Offc Pro" panose="020B0504030101020102" pitchFamily="34" charset="0"/>
            </a:endParaRPr>
          </a:p>
          <a:p>
            <a:pPr marL="285750" indent="-285750" algn="just">
              <a:buFont typeface="Arial" panose="020B0604020202020204" pitchFamily="34" charset="0"/>
              <a:buChar char="•"/>
            </a:pPr>
            <a:r>
              <a:rPr lang="ru-RU" sz="1400" dirty="0" smtClean="0">
                <a:solidFill>
                  <a:srgbClr val="002060"/>
                </a:solidFill>
                <a:latin typeface="Dax Offc Pro" panose="020B0504030101020102" pitchFamily="34" charset="0"/>
              </a:rPr>
              <a:t>Является стандартной бизнес-моделью и позволяет регулировать пассажирский спрос путем предоставления широкого диапазона  разных уровней (</a:t>
            </a:r>
            <a:r>
              <a:rPr lang="ru-RU" sz="1400" dirty="0">
                <a:solidFill>
                  <a:srgbClr val="002060"/>
                </a:solidFill>
                <a:latin typeface="Dax Offc Pro" panose="020B0504030101020102" pitchFamily="34" charset="0"/>
              </a:rPr>
              <a:t>от минимального до максимального). </a:t>
            </a:r>
            <a:endParaRPr lang="ru-RU" sz="1400" dirty="0" smtClean="0">
              <a:solidFill>
                <a:srgbClr val="002060"/>
              </a:solidFill>
              <a:latin typeface="Dax Offc Pro" panose="020B0504030101020102" pitchFamily="34" charset="0"/>
            </a:endParaRPr>
          </a:p>
          <a:p>
            <a:pPr marL="285750" indent="-285750" algn="just">
              <a:buFont typeface="Arial" panose="020B0604020202020204" pitchFamily="34" charset="0"/>
              <a:buChar char="•"/>
            </a:pPr>
            <a:endParaRPr lang="ru-RU" sz="1400" dirty="0">
              <a:solidFill>
                <a:srgbClr val="002060"/>
              </a:solidFill>
              <a:latin typeface="Dax Offc Pro" panose="020B0504030101020102" pitchFamily="34" charset="0"/>
            </a:endParaRPr>
          </a:p>
          <a:p>
            <a:pPr marL="285750" indent="-285750" algn="just">
              <a:buFont typeface="Arial" panose="020B0604020202020204" pitchFamily="34" charset="0"/>
              <a:buChar char="•"/>
            </a:pPr>
            <a:r>
              <a:rPr lang="ru-RU" sz="1400" b="1" dirty="0" smtClean="0">
                <a:solidFill>
                  <a:srgbClr val="002060"/>
                </a:solidFill>
                <a:latin typeface="Dax Offc Pro" panose="020B0504030101020102" pitchFamily="34" charset="0"/>
              </a:rPr>
              <a:t>Пассажирский спрос </a:t>
            </a:r>
            <a:r>
              <a:rPr lang="ru-RU" sz="1400" dirty="0" smtClean="0">
                <a:solidFill>
                  <a:srgbClr val="002060"/>
                </a:solidFill>
                <a:latin typeface="Dax Offc Pro" panose="020B0504030101020102" pitchFamily="34" charset="0"/>
              </a:rPr>
              <a:t>– </a:t>
            </a:r>
            <a:r>
              <a:rPr lang="ru-RU" sz="1400" dirty="0">
                <a:solidFill>
                  <a:srgbClr val="002060"/>
                </a:solidFill>
                <a:latin typeface="Dax Offc Pro" panose="020B0504030101020102" pitchFamily="34" charset="0"/>
              </a:rPr>
              <a:t>динамичный,    величина не постоянная,  отличается по периодам – время года, день недели, время суток, праздничные дни, а также зависит от типа ВС. </a:t>
            </a:r>
            <a:endParaRPr lang="ru-RU" sz="1400" dirty="0" smtClean="0">
              <a:solidFill>
                <a:srgbClr val="002060"/>
              </a:solidFill>
              <a:latin typeface="Dax Offc Pro" panose="020B0504030101020102" pitchFamily="34" charset="0"/>
            </a:endParaRPr>
          </a:p>
          <a:p>
            <a:pPr marL="285750" indent="-285750" algn="just">
              <a:buFont typeface="Arial" panose="020B0604020202020204" pitchFamily="34" charset="0"/>
              <a:buChar char="•"/>
            </a:pPr>
            <a:endParaRPr lang="ru-RU" sz="1400" dirty="0">
              <a:solidFill>
                <a:srgbClr val="002060"/>
              </a:solidFill>
              <a:latin typeface="Dax Offc Pro" panose="020B0504030101020102" pitchFamily="34" charset="0"/>
            </a:endParaRPr>
          </a:p>
          <a:p>
            <a:pPr marL="285750" indent="-285750" algn="just">
              <a:buFont typeface="Arial" panose="020B0604020202020204" pitchFamily="34" charset="0"/>
              <a:buChar char="•"/>
            </a:pPr>
            <a:r>
              <a:rPr lang="ru-RU" sz="1400" b="1" dirty="0">
                <a:solidFill>
                  <a:srgbClr val="002060"/>
                </a:solidFill>
                <a:latin typeface="Dax Offc Pro" panose="020B0504030101020102" pitchFamily="34" charset="0"/>
              </a:rPr>
              <a:t>Пассажирский спрос </a:t>
            </a:r>
            <a:r>
              <a:rPr lang="ru-RU" sz="1400" dirty="0" smtClean="0">
                <a:solidFill>
                  <a:srgbClr val="002060"/>
                </a:solidFill>
                <a:latin typeface="Dax Offc Pro" panose="020B0504030101020102" pitchFamily="34" charset="0"/>
              </a:rPr>
              <a:t>возрастает </a:t>
            </a:r>
            <a:r>
              <a:rPr lang="ru-RU" sz="1400" dirty="0">
                <a:solidFill>
                  <a:srgbClr val="002060"/>
                </a:solidFill>
                <a:latin typeface="Dax Offc Pro" panose="020B0504030101020102" pitchFamily="34" charset="0"/>
              </a:rPr>
              <a:t>в периоды летних отпусков, школьных каникул, праздничных дней. Чем выше </a:t>
            </a:r>
            <a:r>
              <a:rPr lang="ru-RU" sz="1400" b="1" dirty="0" smtClean="0">
                <a:solidFill>
                  <a:srgbClr val="002060"/>
                </a:solidFill>
                <a:latin typeface="Dax Offc Pro" panose="020B0504030101020102" pitchFamily="34" charset="0"/>
              </a:rPr>
              <a:t>пассажирский спрос</a:t>
            </a:r>
            <a:r>
              <a:rPr lang="ru-RU" sz="1400" dirty="0" smtClean="0">
                <a:solidFill>
                  <a:srgbClr val="002060"/>
                </a:solidFill>
                <a:latin typeface="Dax Offc Pro" panose="020B0504030101020102" pitchFamily="34" charset="0"/>
              </a:rPr>
              <a:t>, </a:t>
            </a:r>
            <a:r>
              <a:rPr lang="ru-RU" sz="1400" dirty="0">
                <a:solidFill>
                  <a:srgbClr val="002060"/>
                </a:solidFill>
                <a:latin typeface="Dax Offc Pro" panose="020B0504030101020102" pitchFamily="34" charset="0"/>
              </a:rPr>
              <a:t>тем быстрее раскупаются авиабилеты по дешевым тарифам. </a:t>
            </a:r>
            <a:endParaRPr lang="ru-RU" sz="1400" dirty="0" smtClean="0">
              <a:solidFill>
                <a:srgbClr val="002060"/>
              </a:solidFill>
              <a:latin typeface="Dax Offc Pro" panose="020B0504030101020102" pitchFamily="34" charset="0"/>
            </a:endParaRPr>
          </a:p>
          <a:p>
            <a:pPr marL="285750" indent="-285750" algn="just">
              <a:buFont typeface="Arial" panose="020B0604020202020204" pitchFamily="34" charset="0"/>
              <a:buChar char="•"/>
            </a:pPr>
            <a:endParaRPr lang="ru-RU" sz="1400" dirty="0">
              <a:solidFill>
                <a:srgbClr val="002060"/>
              </a:solidFill>
              <a:latin typeface="Dax Offc Pro" panose="020B0504030101020102" pitchFamily="34" charset="0"/>
            </a:endParaRPr>
          </a:p>
          <a:p>
            <a:pPr marL="285750" indent="-285750" algn="just">
              <a:buFont typeface="Arial" panose="020B0604020202020204" pitchFamily="34" charset="0"/>
              <a:buChar char="•"/>
            </a:pPr>
            <a:r>
              <a:rPr lang="ru-RU" sz="1400" b="1" dirty="0">
                <a:solidFill>
                  <a:srgbClr val="002060"/>
                </a:solidFill>
                <a:latin typeface="Dax Offc Pro" panose="020B0504030101020102" pitchFamily="34" charset="0"/>
              </a:rPr>
              <a:t>Гибкое </a:t>
            </a:r>
            <a:r>
              <a:rPr lang="ru-RU" sz="1400" b="1" dirty="0" smtClean="0">
                <a:solidFill>
                  <a:srgbClr val="002060"/>
                </a:solidFill>
                <a:latin typeface="Dax Offc Pro" panose="020B0504030101020102" pitchFamily="34" charset="0"/>
              </a:rPr>
              <a:t>ценообразование </a:t>
            </a:r>
            <a:r>
              <a:rPr lang="ru-RU" sz="1400" dirty="0" smtClean="0">
                <a:solidFill>
                  <a:srgbClr val="002060"/>
                </a:solidFill>
                <a:latin typeface="Dax Offc Pro" panose="020B0504030101020102" pitchFamily="34" charset="0"/>
              </a:rPr>
              <a:t>обеспечивает правильный баланс между спросом и предложением.</a:t>
            </a:r>
          </a:p>
          <a:p>
            <a:pPr marL="285750" indent="-285750" algn="just">
              <a:buFont typeface="Arial" panose="020B0604020202020204" pitchFamily="34" charset="0"/>
              <a:buChar char="•"/>
            </a:pPr>
            <a:endParaRPr lang="ru-RU" sz="1400" dirty="0" smtClean="0">
              <a:solidFill>
                <a:srgbClr val="002060"/>
              </a:solidFill>
              <a:latin typeface="Dax Offc Pro" panose="020B0504030101020102" pitchFamily="34" charset="0"/>
            </a:endParaRPr>
          </a:p>
          <a:p>
            <a:pPr marL="285750" indent="-285750" algn="just">
              <a:buFont typeface="Arial" panose="020B0604020202020204" pitchFamily="34" charset="0"/>
              <a:buChar char="•"/>
            </a:pPr>
            <a:r>
              <a:rPr lang="ru-RU" sz="1400" dirty="0" smtClean="0">
                <a:solidFill>
                  <a:srgbClr val="002060"/>
                </a:solidFill>
                <a:latin typeface="Dax Offc Pro" panose="020B0504030101020102" pitchFamily="34" charset="0"/>
              </a:rPr>
              <a:t>Конкурентная </a:t>
            </a:r>
            <a:r>
              <a:rPr lang="ru-RU" sz="1400" dirty="0">
                <a:solidFill>
                  <a:srgbClr val="002060"/>
                </a:solidFill>
                <a:latin typeface="Dax Offc Pro" panose="020B0504030101020102" pitchFamily="34" charset="0"/>
              </a:rPr>
              <a:t>среда дает право пассажиру выбирать авиакомпанию по доступной для него стоимости </a:t>
            </a:r>
            <a:r>
              <a:rPr lang="ru-RU" sz="1400" dirty="0" smtClean="0">
                <a:solidFill>
                  <a:srgbClr val="002060"/>
                </a:solidFill>
                <a:latin typeface="Dax Offc Pro" panose="020B0504030101020102" pitchFamily="34" charset="0"/>
              </a:rPr>
              <a:t>билета и </a:t>
            </a:r>
            <a:r>
              <a:rPr lang="ru-RU" sz="1400" dirty="0">
                <a:solidFill>
                  <a:srgbClr val="002060"/>
                </a:solidFill>
                <a:latin typeface="Dax Offc Pro" panose="020B0504030101020102" pitchFamily="34" charset="0"/>
              </a:rPr>
              <a:t>никак не ущемляет его право выбора между различными авиакомпаниями. </a:t>
            </a:r>
            <a:endParaRPr lang="ru-RU" sz="1400" dirty="0" smtClean="0">
              <a:solidFill>
                <a:srgbClr val="002060"/>
              </a:solidFill>
              <a:latin typeface="Dax Offc Pro" panose="020B0504030101020102" pitchFamily="34" charset="0"/>
            </a:endParaRPr>
          </a:p>
          <a:p>
            <a:pPr marL="285750" indent="-285750" algn="just">
              <a:buFont typeface="Arial" panose="020B0604020202020204" pitchFamily="34" charset="0"/>
              <a:buChar char="•"/>
            </a:pPr>
            <a:endParaRPr lang="ru-RU" sz="1400" dirty="0" smtClean="0">
              <a:solidFill>
                <a:srgbClr val="002060"/>
              </a:solidFill>
              <a:latin typeface="Dax Offc Pro" panose="020B0504030101020102" pitchFamily="34" charset="0"/>
            </a:endParaRPr>
          </a:p>
          <a:p>
            <a:pPr marL="285750" indent="-285750" algn="just">
              <a:buFont typeface="Arial" panose="020B0604020202020204" pitchFamily="34" charset="0"/>
              <a:buChar char="•"/>
            </a:pPr>
            <a:r>
              <a:rPr lang="ru-RU" sz="1400" dirty="0">
                <a:solidFill>
                  <a:srgbClr val="002060"/>
                </a:solidFill>
                <a:latin typeface="Dax Offc Pro" panose="020B0504030101020102" pitchFamily="34" charset="0"/>
              </a:rPr>
              <a:t>Модель </a:t>
            </a:r>
            <a:r>
              <a:rPr lang="ru-RU" sz="1400" dirty="0" smtClean="0">
                <a:solidFill>
                  <a:srgbClr val="002060"/>
                </a:solidFill>
                <a:latin typeface="Dax Offc Pro" panose="020B0504030101020102" pitchFamily="34" charset="0"/>
              </a:rPr>
              <a:t>применяется не только в авиакомпаниях, но и в</a:t>
            </a:r>
            <a:r>
              <a:rPr lang="ru-RU" sz="1400" b="1" dirty="0" smtClean="0">
                <a:solidFill>
                  <a:srgbClr val="002060"/>
                </a:solidFill>
                <a:latin typeface="Dax Offc Pro" panose="020B0504030101020102" pitchFamily="34" charset="0"/>
              </a:rPr>
              <a:t> </a:t>
            </a:r>
            <a:r>
              <a:rPr lang="ru-RU" sz="1400" b="1" dirty="0">
                <a:solidFill>
                  <a:srgbClr val="002060"/>
                </a:solidFill>
                <a:latin typeface="Dax Offc Pro" panose="020B0504030101020102" pitchFamily="34" charset="0"/>
              </a:rPr>
              <a:t>гостиничном бизнесе</a:t>
            </a:r>
            <a:r>
              <a:rPr lang="ru-RU" sz="1400" b="1" dirty="0" smtClean="0">
                <a:solidFill>
                  <a:srgbClr val="002060"/>
                </a:solidFill>
                <a:latin typeface="Dax Offc Pro" panose="020B0504030101020102" pitchFamily="34" charset="0"/>
              </a:rPr>
              <a:t>, аренде автомобилей, интернет торговле, логистике</a:t>
            </a:r>
            <a:r>
              <a:rPr lang="ru-RU" sz="1400" dirty="0" smtClean="0">
                <a:solidFill>
                  <a:srgbClr val="002060"/>
                </a:solidFill>
                <a:latin typeface="Dax Offc Pro" panose="020B0504030101020102" pitchFamily="34" charset="0"/>
              </a:rPr>
              <a:t> и др. Она </a:t>
            </a:r>
            <a:r>
              <a:rPr lang="ru-RU" sz="1400" dirty="0">
                <a:solidFill>
                  <a:srgbClr val="002060"/>
                </a:solidFill>
                <a:latin typeface="Dax Offc Pro" panose="020B0504030101020102" pitchFamily="34" charset="0"/>
              </a:rPr>
              <a:t>может быть применима практически в любой отрасли, где цены </a:t>
            </a:r>
            <a:r>
              <a:rPr lang="ru-RU" sz="1400" dirty="0" smtClean="0">
                <a:solidFill>
                  <a:srgbClr val="002060"/>
                </a:solidFill>
                <a:latin typeface="Dax Offc Pro" panose="020B0504030101020102" pitchFamily="34" charset="0"/>
              </a:rPr>
              <a:t>подвержены изменениям для реагирования </a:t>
            </a:r>
            <a:r>
              <a:rPr lang="ru-RU" sz="1400" dirty="0">
                <a:solidFill>
                  <a:srgbClr val="002060"/>
                </a:solidFill>
                <a:latin typeface="Dax Offc Pro" panose="020B0504030101020102" pitchFamily="34" charset="0"/>
              </a:rPr>
              <a:t>на рыночные условия.</a:t>
            </a:r>
            <a:endParaRPr lang="ru-RU" sz="1400" dirty="0" smtClean="0">
              <a:solidFill>
                <a:srgbClr val="002060"/>
              </a:solidFill>
              <a:latin typeface="Dax Offc Pro" panose="020B0504030101020102" pitchFamily="34" charset="0"/>
            </a:endParaRPr>
          </a:p>
          <a:p>
            <a:pPr marL="285750" indent="-285750" algn="just">
              <a:buFont typeface="Arial" panose="020B0604020202020204" pitchFamily="34" charset="0"/>
              <a:buChar char="•"/>
            </a:pPr>
            <a:endParaRPr lang="ru-RU" sz="1400" dirty="0">
              <a:solidFill>
                <a:srgbClr val="002060"/>
              </a:solidFill>
              <a:latin typeface="Dax Offc Pro" panose="020B0504030101020102" pitchFamily="34" charset="0"/>
            </a:endParaRPr>
          </a:p>
          <a:p>
            <a:pPr marL="285750" indent="-285750" fontAlgn="ctr">
              <a:buFont typeface="Arial" panose="020B0604020202020204" pitchFamily="34" charset="0"/>
              <a:buChar char="•"/>
            </a:pPr>
            <a:endParaRPr lang="ru-RU" dirty="0"/>
          </a:p>
          <a:p>
            <a:pPr algn="ctr" fontAlgn="ctr"/>
            <a:endParaRPr lang="en-US" b="1" dirty="0">
              <a:latin typeface="Dax Offc Pro" panose="020B0504030101020102" pitchFamily="34" charset="0"/>
            </a:endParaRPr>
          </a:p>
        </p:txBody>
      </p:sp>
      <p:sp>
        <p:nvSpPr>
          <p:cNvPr id="2" name="AutoShape 2" descr="data:image/png;base64,iVBORw0KGgoAAAANSUhEUgAAAHcAAAB3CAMAAAAO5y+4AAAAkFBMVEX///8KHT0KHj0AAC0AGjsAACgAFTkAADAAGDoAACoAACIAACYAFzoAEzgAETcAAB8ACzT09fbn6OoAABna297S09fu7/AAAAnIys8AABy2uL3h4uRFSFsAABWnqK6VmKFaXWqLjZZ2eIRlZnE8P1CCg45qbHs6QlhRV2gtMkkAABA2Ok8QGDclKkMfJ0RPUV9AdPAWAAAI9ElEQVRogcVbi3aiMBA1JCS8CaiUIgUBQRGE//+7TcAqKj5A7N6z52xrJZdkHpmZTGazobBdL0yzXVEJgnDY7rI08Fxn8CgDKaOtDCEkVJcQ4JA0gxL2ib4LXeszpMtwW8oEMz4kYYPRcVBDxxLjRwaElR8spiZdRBsCGSfCRFSMok6yOI3CKI2zpM6JKVP+N13W/WA1Hanl1RBqAGhEPdSxt1hdiNNyVssgq4FC2MSxrCfuNKxOmCuYjQj1InLtu19buXFBoMRW/Nv33he1FWJZEwAhxQvCW0YHSIGAlTx4kzagEAkSNNNXNcbN5gQIkpJ7b7C6lchY1XLQ21uRyd/V9MdqmLU2JcY64s1DCoGg/0SjaD1KAYCHUZKyIsgfLobbsxWLEtDFaKwHXCUKex6GAx9b+BAAcbscycrhHQhAYjboxV3JAJo8Tj4nOImKANwMWOtAlQAV3vc7gYyBob88Tqownain2NuWAgVIedEgYhUAM56AlcHievLzEnGmCsB818+dEbPF278wXCwKL6/MS4hMAXw/JY5EgNQpaZn3YsTPZhIw2U4625YYIPhQq10ZTU/LDEQEWvVgm1hpGhCHurZXkBBA6/vBgG8AOJEBXaF4NHIMAfU/QjtzWNQp3lFqTwVS+akI3GV2IvZGZ5aIgDhRLNiDUBWM3sVMKBDf3IEeYk2B3LPS7jfQ/Q+lGg1WLLUxbwlyCajvbPPPEagCvdFp9iFMP0rLzFQH86sowNIQwp9cZY4lE+Xu8qNQFu6Z14TIqDC/sBirRKj8OO3M+RL0dfcDPt3pt4NbpGzCHeW1CknS/4B25uwFIzn/yjwk/Lx0OTIK4FmldzqSP63MLZYigCenuKCAfNp2f1FgqfidYggB+ayrOiOAQP01pULTij+indkloln745L0bhQfws6Q8nah2TLTyQtPd8FsR24XeoO1zZ/RzuwKkUajnfL4w5uWZDm2vVpwrGzbuT9YrWs5/9+Fx423iMZWQrx0vd3kh6oqsa7rZQmqQ15strs4Ctzl4ipkCyEqeaAVEVQ1AVeullnzAkkyzKqcChpY0yTUwGjKlgb/R6Csilrur+NgeSryLZlz5HuBr+O6+SA1IFHrwC4IFddDAjy2q4ATjHUcZ+ud72+Kg0ZUEbKXoERWYMHY+epzAfPcACJyjD5WqQANUcX8acV/2bSYSZ5p8fb0uWUvlq4Xxn5eGRAy9mN2W2OD7f623AmonaCEx0GwCl5kjsmZFtDQ81zXXdhdxXIWbhDnynG8jCKjUSuza70BFI/MCCqvlJGYvLogoqoo5vd8vzeBn6RhcFOMD2TAdiGPeY3LOD4of5kB2WdPPQqVOqzyN4OpKKrM5NpUxqHy84XXoXdWVVfhe2FIpOLmjQS5YcaVbipPVIyF+2eoATPf5dJ1PS8IozTxhe+5wkULf86jrBivy0KPozp3YUWUCQ1VlhVsftTtgxAo7K4yuclhLWvlhvE61zuWaWPEDCnTu5HH+Y+xqAOwZqvsrpXv/F4l21O6stXWuwbrLGaC9ZanyrzVXVEnRySY7TQj6x3S3aqIkpjJfhFrX3nYl8y5YseEANJoCy5WmemX2viM8KpKb/kaW5gC3SYPR4Q6RaQM2VTt8LAv4xvl9uSuTlHuHBsURc5cJpGZ02Dapc6v3N8O03RWPYhxVmsZIbkpBVtenlzzhmp3tkponYVhOavGaaS7Q1leu/21bsQzAZAH2adnUHCn9G3XF4Z7dxTrRjUSXc9mD55onsrmSJCUKrh+OpobF/5CT/2cmD/7/dfXfv9jkgOXbOBd70YNr8F4H8+XwS2JwH1X3NFpN54TcAUDS0jTDUrPykXIt9Cjjs18H8n3OOV4ztWHwrJIA+YQol1J6DUr2/6UH7pdx2mLOE7qgu63ffbXyHd7X5/P0zuQ1k4IFEWZGOiKVCNKlUSufSVKFoH0mn2jz3ft93LKonY9w9NMqbpJh5zEtvZ7x19dw8tvBNqywjIZeALr5BLzV73+ue/bvVMmeHhQ1vrnvv2oH0zKwiWroab3Dyrvot2Pbvff+4i+9AvaZARrs//Ki5t44yHs2uwsNh5X3WP5CYs3LuKr53AL9bQXIDiqNtHGVyyefG7AXQQHGZ2Ix+RzbTx5jp9fhRMKv0EnEofn67/xc/ibLwx4ND2Fu6I/VLd4vsAVw+1k4COY6bBT6XN+dMoHBzJHJWw0DCm7Qdlzjdt8cLbFeFT+awVAbezZMOPXF/uU/76T77vrL8KXm/48j++POOf7vL4x+vDGibBiAIElcsVrXRvn+sZs8149x8tkHmtjiNfe002iU895v37lBGsoYpZyy+Um9pb9u32Lbv1qinqdHdSaSjUWkqiw8msW78S9Es+1c72O1yfh+/XJlZfkUNYRi4ewQee9KrOUO/XJ6eqx1jLwDwRSFu33j8eyR3LWAauQEJ2CtxnMDTLtzoG5fVl/nr7efkdq8WW9/a/OF+zr8wU+4T+ojd6cp8wswKzvw92IfedHs0ARPl5zr3VwnQpzg/6D80FyG1HxRdh89DxU6z0P5Ucs/+P8d2bJ/+e8e+b+n/P9z/YzGBq47xF95rU/1r8h3x95BT7Vr0If9qu0/TnT+8tUBPhRf07bj2RO3o+ksEzqiU+Kpm+EavqvnhpoLArTzpj3m81fGJD31z3vS3sZvL/u66Xh+Df/Qz8hWxkFAehP0j8JDCC9ri6BqgFjin5RyMYZUgVxARWkafpj/UEp36p+vx+4avqBB27pVipqAKvpm/3PI+yCl9oBFEb2e8sj+735w4mpCUg9jO1vn4/WD/cgIkFTtUFzdqIfyJ4y61FFxCMCLCMBQTN9VcPchJ8AaErxphVaIRAlARA45L6GWUzg4J2wMHU2BWg8v59CNH4/pZ7gfgqH5e0IxM19nKqOveXqoluhvY/jlyzbBwiL2sDmgMe4uH9E8/b+URTxo3w/J0p7/8gQ9Tp4R5t6we9bQaLzcpWE9fa+FaWGrp3uW+2mv2/VwnZDX2zulxlaWyOU8O/9suBT98vO5M19uu2hEqp8u8uiwFsO96b/ALQBtt22SXp7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 name="Рисунок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3321" y="1267893"/>
            <a:ext cx="1447342" cy="960841"/>
          </a:xfrm>
          <a:prstGeom prst="rect">
            <a:avLst/>
          </a:prstGeom>
        </p:spPr>
      </p:pic>
      <p:pic>
        <p:nvPicPr>
          <p:cNvPr id="5" name="Рисунок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68466" y="2784701"/>
            <a:ext cx="1418232" cy="393292"/>
          </a:xfrm>
          <a:prstGeom prst="rect">
            <a:avLst/>
          </a:prstGeom>
        </p:spPr>
      </p:pic>
      <p:pic>
        <p:nvPicPr>
          <p:cNvPr id="6" name="Рисунок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96743" y="1845320"/>
            <a:ext cx="1561872" cy="367499"/>
          </a:xfrm>
          <a:prstGeom prst="rect">
            <a:avLst/>
          </a:prstGeom>
        </p:spPr>
      </p:pic>
      <p:pic>
        <p:nvPicPr>
          <p:cNvPr id="7" name="Рисунок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38852" y="2425232"/>
            <a:ext cx="1636430" cy="921352"/>
          </a:xfrm>
          <a:prstGeom prst="rect">
            <a:avLst/>
          </a:prstGeom>
        </p:spPr>
      </p:pic>
      <p:pic>
        <p:nvPicPr>
          <p:cNvPr id="9" name="Рисунок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38852" y="4507154"/>
            <a:ext cx="1495261" cy="326696"/>
          </a:xfrm>
          <a:prstGeom prst="rect">
            <a:avLst/>
          </a:prstGeom>
        </p:spPr>
      </p:pic>
      <p:pic>
        <p:nvPicPr>
          <p:cNvPr id="13" name="Рисунок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28122" y="5171801"/>
            <a:ext cx="2458360" cy="599096"/>
          </a:xfrm>
          <a:prstGeom prst="rect">
            <a:avLst/>
          </a:prstGeom>
        </p:spPr>
      </p:pic>
      <p:pic>
        <p:nvPicPr>
          <p:cNvPr id="15" name="Рисунок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0176" y="4059051"/>
            <a:ext cx="1658099" cy="459809"/>
          </a:xfrm>
          <a:prstGeom prst="rect">
            <a:avLst/>
          </a:prstGeom>
        </p:spPr>
      </p:pic>
      <p:pic>
        <p:nvPicPr>
          <p:cNvPr id="16" name="Рисунок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00289" y="3584204"/>
            <a:ext cx="1133475" cy="428625"/>
          </a:xfrm>
          <a:prstGeom prst="rect">
            <a:avLst/>
          </a:prstGeom>
        </p:spPr>
      </p:pic>
    </p:spTree>
    <p:extLst>
      <p:ext uri="{BB962C8B-B14F-4D97-AF65-F5344CB8AC3E}">
        <p14:creationId xmlns:p14="http://schemas.microsoft.com/office/powerpoint/2010/main" val="40175428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11056333" y="1524000"/>
            <a:ext cx="0" cy="4114800"/>
          </a:xfrm>
          <a:prstGeom prst="line">
            <a:avLst/>
          </a:prstGeom>
          <a:ln w="19050">
            <a:solidFill>
              <a:srgbClr val="132B45"/>
            </a:solidFill>
            <a:prstDash val="dash"/>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9274628" y="1557220"/>
            <a:ext cx="0" cy="4114800"/>
          </a:xfrm>
          <a:prstGeom prst="line">
            <a:avLst/>
          </a:prstGeom>
          <a:ln w="19050">
            <a:solidFill>
              <a:srgbClr val="132B45"/>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81059" y="5747267"/>
            <a:ext cx="2664512" cy="261610"/>
          </a:xfrm>
          <a:prstGeom prst="rect">
            <a:avLst/>
          </a:prstGeom>
          <a:noFill/>
        </p:spPr>
        <p:txBody>
          <a:bodyPr wrap="none" rtlCol="0">
            <a:spAutoFit/>
          </a:bodyPr>
          <a:lstStyle/>
          <a:p>
            <a:r>
              <a:rPr lang="en-US" sz="1100" b="1" dirty="0" smtClean="0">
                <a:solidFill>
                  <a:srgbClr val="1F497D"/>
                </a:solidFill>
                <a:latin typeface="Dax Offc Pro" panose="020B0504030101020102" pitchFamily="34" charset="0"/>
              </a:rPr>
              <a:t>457 </a:t>
            </a:r>
            <a:r>
              <a:rPr lang="ru-RU" sz="1100" b="1" dirty="0" smtClean="0">
                <a:solidFill>
                  <a:srgbClr val="1F497D"/>
                </a:solidFill>
                <a:latin typeface="Dax Offc Pro" panose="020B0504030101020102" pitchFamily="34" charset="0"/>
              </a:rPr>
              <a:t>тенге за 1 долл. США</a:t>
            </a:r>
            <a:r>
              <a:rPr lang="en-US" sz="1100" b="1" dirty="0" smtClean="0">
                <a:solidFill>
                  <a:srgbClr val="1F497D"/>
                </a:solidFill>
                <a:latin typeface="Dax Offc Pro" panose="020B0504030101020102" pitchFamily="34" charset="0"/>
              </a:rPr>
              <a:t> </a:t>
            </a:r>
            <a:r>
              <a:rPr lang="kk-KZ" sz="1100" b="1" dirty="0" smtClean="0">
                <a:solidFill>
                  <a:srgbClr val="1F497D"/>
                </a:solidFill>
                <a:latin typeface="Dax Offc Pro" panose="020B0504030101020102" pitchFamily="34" charset="0"/>
              </a:rPr>
              <a:t>на</a:t>
            </a:r>
            <a:r>
              <a:rPr lang="ru-RU" sz="1100" b="1" dirty="0" smtClean="0">
                <a:solidFill>
                  <a:srgbClr val="1F497D"/>
                </a:solidFill>
                <a:latin typeface="Dax Offc Pro" panose="020B0504030101020102" pitchFamily="34" charset="0"/>
              </a:rPr>
              <a:t> </a:t>
            </a:r>
            <a:r>
              <a:rPr lang="en-US" sz="1100" b="1" dirty="0" smtClean="0">
                <a:solidFill>
                  <a:srgbClr val="1F497D"/>
                </a:solidFill>
                <a:latin typeface="Dax Offc Pro" panose="020B0504030101020102" pitchFamily="34" charset="0"/>
              </a:rPr>
              <a:t>20.04.2</a:t>
            </a:r>
            <a:r>
              <a:rPr lang="en-US" sz="1100" b="1" dirty="0">
                <a:solidFill>
                  <a:srgbClr val="1F497D"/>
                </a:solidFill>
                <a:latin typeface="Dax Offc Pro" panose="020B0504030101020102" pitchFamily="34" charset="0"/>
              </a:rPr>
              <a:t>3</a:t>
            </a:r>
            <a:endParaRPr lang="ru-RU" sz="1100" b="1" dirty="0">
              <a:solidFill>
                <a:srgbClr val="1F497D"/>
              </a:solidFill>
              <a:latin typeface="Dax Offc Pro" panose="020B0504030101020102" pitchFamily="34" charset="0"/>
            </a:endParaRPr>
          </a:p>
        </p:txBody>
      </p:sp>
      <p:sp>
        <p:nvSpPr>
          <p:cNvPr id="12" name="Прямоугольник 11"/>
          <p:cNvSpPr/>
          <p:nvPr/>
        </p:nvSpPr>
        <p:spPr>
          <a:xfrm>
            <a:off x="316351" y="956231"/>
            <a:ext cx="574324" cy="276999"/>
          </a:xfrm>
          <a:prstGeom prst="rect">
            <a:avLst/>
          </a:prstGeom>
        </p:spPr>
        <p:txBody>
          <a:bodyPr wrap="none">
            <a:spAutoFit/>
          </a:bodyPr>
          <a:lstStyle/>
          <a:p>
            <a:pPr algn="ctr">
              <a:defRPr sz="1000" b="1" i="0" u="none" strike="noStrike" kern="1200" baseline="0">
                <a:solidFill>
                  <a:srgbClr val="132B45"/>
                </a:solidFill>
                <a:latin typeface="Dax Offc Pro" panose="020B0504030101020102" pitchFamily="34" charset="0"/>
                <a:ea typeface="+mn-ea"/>
                <a:cs typeface="+mn-cs"/>
              </a:defRPr>
            </a:pPr>
            <a:r>
              <a:rPr lang="ru-RU" sz="1200" dirty="0">
                <a:solidFill>
                  <a:srgbClr val="1F497D"/>
                </a:solidFill>
              </a:rPr>
              <a:t>Тенге</a:t>
            </a:r>
            <a:endParaRPr lang="en-US" sz="1200" dirty="0">
              <a:solidFill>
                <a:srgbClr val="1F497D"/>
              </a:solidFill>
            </a:endParaRPr>
          </a:p>
        </p:txBody>
      </p:sp>
      <p:graphicFrame>
        <p:nvGraphicFramePr>
          <p:cNvPr id="9" name="Таблица 12"/>
          <p:cNvGraphicFramePr>
            <a:graphicFrameLocks noGrp="1"/>
          </p:cNvGraphicFramePr>
          <p:nvPr>
            <p:extLst/>
          </p:nvPr>
        </p:nvGraphicFramePr>
        <p:xfrm>
          <a:off x="4572000" y="5031582"/>
          <a:ext cx="7416800" cy="990600"/>
        </p:xfrm>
        <a:graphic>
          <a:graphicData uri="http://schemas.openxmlformats.org/drawingml/2006/table">
            <a:tbl>
              <a:tblPr/>
              <a:tblGrid>
                <a:gridCol w="3091543">
                  <a:extLst>
                    <a:ext uri="{9D8B030D-6E8A-4147-A177-3AD203B41FA5}">
                      <a16:colId xmlns:a16="http://schemas.microsoft.com/office/drawing/2014/main" xmlns="" val="20000"/>
                    </a:ext>
                  </a:extLst>
                </a:gridCol>
                <a:gridCol w="1611086">
                  <a:extLst>
                    <a:ext uri="{9D8B030D-6E8A-4147-A177-3AD203B41FA5}">
                      <a16:colId xmlns:a16="http://schemas.microsoft.com/office/drawing/2014/main" xmlns="" val="20001"/>
                    </a:ext>
                  </a:extLst>
                </a:gridCol>
                <a:gridCol w="1774371">
                  <a:extLst>
                    <a:ext uri="{9D8B030D-6E8A-4147-A177-3AD203B41FA5}">
                      <a16:colId xmlns:a16="http://schemas.microsoft.com/office/drawing/2014/main" xmlns="" val="20002"/>
                    </a:ext>
                  </a:extLst>
                </a:gridCol>
                <a:gridCol w="939800">
                  <a:extLst>
                    <a:ext uri="{9D8B030D-6E8A-4147-A177-3AD203B41FA5}">
                      <a16:colId xmlns:a16="http://schemas.microsoft.com/office/drawing/2014/main" xmlns="" val="20003"/>
                    </a:ext>
                  </a:extLst>
                </a:gridCol>
              </a:tblGrid>
              <a:tr h="281427">
                <a:tc>
                  <a:txBody>
                    <a:bodyPr/>
                    <a:lstStyle/>
                    <a:p>
                      <a:pPr algn="r" rtl="0" fontAlgn="b"/>
                      <a:r>
                        <a:rPr lang="ru-RU" sz="1200" b="1" i="0" u="none" strike="noStrike" dirty="0" smtClean="0">
                          <a:solidFill>
                            <a:srgbClr val="1F497D"/>
                          </a:solidFill>
                          <a:effectLst/>
                          <a:latin typeface="Dax Offc Pro" panose="020B0504030101020102" pitchFamily="34" charset="0"/>
                        </a:rPr>
                        <a:t>Дней</a:t>
                      </a:r>
                      <a:r>
                        <a:rPr lang="ru-RU" sz="1200" b="1" i="0" u="none" strike="noStrike" baseline="0" dirty="0" smtClean="0">
                          <a:solidFill>
                            <a:srgbClr val="1F497D"/>
                          </a:solidFill>
                          <a:effectLst/>
                          <a:latin typeface="Dax Offc Pro" panose="020B0504030101020102" pitchFamily="34" charset="0"/>
                        </a:rPr>
                        <a:t> до вылета</a:t>
                      </a:r>
                      <a:endParaRPr lang="en-US" sz="1200" b="1" i="0" u="none" strike="noStrike" dirty="0">
                        <a:solidFill>
                          <a:srgbClr val="1F497D"/>
                        </a:solidFill>
                        <a:effectLst/>
                        <a:latin typeface="Dax Offc Pro" panose="020B0504030101020102" pitchFamily="34" charset="0"/>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b"/>
                      <a:r>
                        <a:rPr lang="ru-RU" sz="1200" b="1" i="0" u="none" strike="noStrike" dirty="0">
                          <a:solidFill>
                            <a:srgbClr val="FFFFFF"/>
                          </a:solidFill>
                          <a:effectLst/>
                          <a:latin typeface="Dax Offc Pro" panose="020B0504030101020102" pitchFamily="34" charset="0"/>
                        </a:rPr>
                        <a:t>15+</a:t>
                      </a: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32B45"/>
                    </a:solidFill>
                  </a:tcPr>
                </a:tc>
                <a:tc>
                  <a:txBody>
                    <a:bodyPr/>
                    <a:lstStyle/>
                    <a:p>
                      <a:pPr algn="ctr" rtl="0" fontAlgn="b"/>
                      <a:r>
                        <a:rPr lang="ru-RU" sz="1200" b="1" i="0" u="none" strike="noStrike" dirty="0">
                          <a:solidFill>
                            <a:srgbClr val="FFFFFF"/>
                          </a:solidFill>
                          <a:effectLst/>
                          <a:latin typeface="Dax Offc Pro" panose="020B0504030101020102" pitchFamily="34" charset="0"/>
                        </a:rPr>
                        <a:t>4-14</a:t>
                      </a: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32B45"/>
                    </a:solidFill>
                  </a:tcPr>
                </a:tc>
                <a:tc>
                  <a:txBody>
                    <a:bodyPr/>
                    <a:lstStyle/>
                    <a:p>
                      <a:pPr algn="ctr" rtl="0" fontAlgn="b"/>
                      <a:r>
                        <a:rPr lang="ru-RU" sz="1200" b="1" i="0" u="none" strike="noStrike" dirty="0">
                          <a:solidFill>
                            <a:srgbClr val="FFFFFF"/>
                          </a:solidFill>
                          <a:effectLst/>
                          <a:latin typeface="Dax Offc Pro" panose="020B0504030101020102" pitchFamily="34" charset="0"/>
                        </a:rPr>
                        <a:t>0 - 3</a:t>
                      </a: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32B45"/>
                    </a:solidFill>
                  </a:tcPr>
                </a:tc>
                <a:extLst>
                  <a:ext uri="{0D108BD9-81ED-4DB2-BD59-A6C34878D82A}">
                    <a16:rowId xmlns:a16="http://schemas.microsoft.com/office/drawing/2014/main" xmlns="" val="10000"/>
                  </a:ext>
                </a:extLst>
              </a:tr>
              <a:tr h="427746">
                <a:tc>
                  <a:txBody>
                    <a:bodyPr/>
                    <a:lstStyle/>
                    <a:p>
                      <a:pPr algn="r" rtl="0" fontAlgn="b"/>
                      <a:r>
                        <a:rPr lang="ru-RU" sz="1200" b="1" i="0" u="none" strike="noStrike" dirty="0" smtClean="0">
                          <a:solidFill>
                            <a:srgbClr val="1F497D"/>
                          </a:solidFill>
                          <a:effectLst/>
                          <a:latin typeface="Dax Offc Pro" panose="020B0504030101020102" pitchFamily="34" charset="0"/>
                        </a:rPr>
                        <a:t>Средний тариф</a:t>
                      </a:r>
                      <a:endParaRPr lang="en-US" sz="1200" b="1" i="0" u="none" strike="noStrike" dirty="0">
                        <a:solidFill>
                          <a:srgbClr val="1F497D"/>
                        </a:solidFill>
                        <a:effectLst/>
                        <a:latin typeface="Dax Offc Pro" panose="020B0504030101020102" pitchFamily="34" charset="0"/>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1200" b="1" i="0" u="none" strike="noStrike" dirty="0" smtClean="0">
                          <a:solidFill>
                            <a:srgbClr val="1F497D"/>
                          </a:solidFill>
                          <a:effectLst/>
                          <a:latin typeface="Dax Offc Pro"/>
                        </a:rPr>
                        <a:t>21,</a:t>
                      </a:r>
                      <a:r>
                        <a:rPr lang="ru-RU" sz="1200" b="1" i="0" u="none" strike="noStrike" dirty="0" smtClean="0">
                          <a:solidFill>
                            <a:srgbClr val="1F497D"/>
                          </a:solidFill>
                          <a:effectLst/>
                          <a:latin typeface="Dax Offc Pro"/>
                        </a:rPr>
                        <a:t>617 (</a:t>
                      </a:r>
                      <a:r>
                        <a:rPr lang="en-US" sz="1200" b="1" i="0" u="none" strike="noStrike" dirty="0" smtClean="0">
                          <a:solidFill>
                            <a:srgbClr val="1F497D"/>
                          </a:solidFill>
                          <a:effectLst/>
                          <a:latin typeface="Dax Offc Pro"/>
                        </a:rPr>
                        <a:t>$4</a:t>
                      </a:r>
                      <a:r>
                        <a:rPr lang="ru-RU" sz="1200" b="1" i="0" u="none" strike="noStrike" dirty="0" smtClean="0">
                          <a:solidFill>
                            <a:srgbClr val="1F497D"/>
                          </a:solidFill>
                          <a:effectLst/>
                          <a:latin typeface="Dax Offc Pro"/>
                        </a:rPr>
                        <a:t>7)</a:t>
                      </a:r>
                      <a:endParaRPr lang="ru-RU" sz="1200" b="1" i="0" u="none" strike="noStrike" dirty="0">
                        <a:solidFill>
                          <a:srgbClr val="1F497D"/>
                        </a:solidFill>
                        <a:effectLst/>
                        <a:latin typeface="Dax Offc Pro"/>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rtl="0" fontAlgn="ctr"/>
                      <a:r>
                        <a:rPr lang="en-US" sz="1200" b="1" i="0" u="none" strike="noStrike" dirty="0" smtClean="0">
                          <a:solidFill>
                            <a:srgbClr val="1F497D"/>
                          </a:solidFill>
                          <a:effectLst/>
                          <a:latin typeface="Dax Offc Pro"/>
                        </a:rPr>
                        <a:t>2</a:t>
                      </a:r>
                      <a:r>
                        <a:rPr lang="ru-RU" sz="1200" b="1" i="0" u="none" strike="noStrike" dirty="0" smtClean="0">
                          <a:solidFill>
                            <a:srgbClr val="1F497D"/>
                          </a:solidFill>
                          <a:effectLst/>
                          <a:latin typeface="Dax Offc Pro"/>
                        </a:rPr>
                        <a:t>9</a:t>
                      </a:r>
                      <a:r>
                        <a:rPr lang="en-US" sz="1200" b="1" i="0" u="none" strike="noStrike" dirty="0" smtClean="0">
                          <a:solidFill>
                            <a:srgbClr val="1F497D"/>
                          </a:solidFill>
                          <a:effectLst/>
                          <a:latin typeface="Dax Offc Pro"/>
                        </a:rPr>
                        <a:t>,</a:t>
                      </a:r>
                      <a:r>
                        <a:rPr lang="ru-RU" sz="1200" b="1" i="0" u="none" strike="noStrike" dirty="0" smtClean="0">
                          <a:solidFill>
                            <a:srgbClr val="1F497D"/>
                          </a:solidFill>
                          <a:effectLst/>
                          <a:latin typeface="Dax Offc Pro"/>
                        </a:rPr>
                        <a:t>217 (</a:t>
                      </a:r>
                      <a:r>
                        <a:rPr lang="en-US" sz="1200" b="1" i="0" u="none" strike="noStrike" dirty="0" smtClean="0">
                          <a:solidFill>
                            <a:srgbClr val="1F497D"/>
                          </a:solidFill>
                          <a:effectLst/>
                          <a:latin typeface="Dax Offc Pro"/>
                        </a:rPr>
                        <a:t>$6</a:t>
                      </a:r>
                      <a:r>
                        <a:rPr lang="ru-RU" sz="1200" b="1" i="0" u="none" strike="noStrike" dirty="0" smtClean="0">
                          <a:solidFill>
                            <a:srgbClr val="1F497D"/>
                          </a:solidFill>
                          <a:effectLst/>
                          <a:latin typeface="Dax Offc Pro"/>
                        </a:rPr>
                        <a:t>4)</a:t>
                      </a:r>
                      <a:endParaRPr lang="ru-RU" sz="1200" b="1" i="0" u="none" strike="noStrike" dirty="0">
                        <a:solidFill>
                          <a:srgbClr val="1F497D"/>
                        </a:solidFill>
                        <a:effectLst/>
                        <a:latin typeface="Dax Offc Pro"/>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rtl="0" fontAlgn="ctr"/>
                      <a:r>
                        <a:rPr lang="en-US" sz="1200" b="1" i="0" u="none" strike="noStrike" dirty="0" smtClean="0">
                          <a:solidFill>
                            <a:srgbClr val="1F497D"/>
                          </a:solidFill>
                          <a:effectLst/>
                          <a:latin typeface="Dax Offc Pro"/>
                        </a:rPr>
                        <a:t>3</a:t>
                      </a:r>
                      <a:r>
                        <a:rPr lang="ru-RU" sz="1200" b="1" i="0" u="none" strike="noStrike" dirty="0" smtClean="0">
                          <a:solidFill>
                            <a:srgbClr val="1F497D"/>
                          </a:solidFill>
                          <a:effectLst/>
                          <a:latin typeface="Dax Offc Pro"/>
                        </a:rPr>
                        <a:t>8</a:t>
                      </a:r>
                      <a:r>
                        <a:rPr lang="en-US" sz="1200" b="1" i="0" u="none" strike="noStrike" dirty="0" smtClean="0">
                          <a:solidFill>
                            <a:srgbClr val="1F497D"/>
                          </a:solidFill>
                          <a:effectLst/>
                          <a:latin typeface="Dax Offc Pro"/>
                        </a:rPr>
                        <a:t>,</a:t>
                      </a:r>
                      <a:r>
                        <a:rPr lang="ru-RU" sz="1200" b="1" i="0" u="none" strike="noStrike" dirty="0" smtClean="0">
                          <a:solidFill>
                            <a:srgbClr val="1F497D"/>
                          </a:solidFill>
                          <a:effectLst/>
                          <a:latin typeface="Dax Offc Pro"/>
                        </a:rPr>
                        <a:t>83</a:t>
                      </a:r>
                      <a:r>
                        <a:rPr lang="en-US" sz="1200" b="1" i="0" u="none" strike="noStrike" dirty="0" smtClean="0">
                          <a:solidFill>
                            <a:srgbClr val="1F497D"/>
                          </a:solidFill>
                          <a:effectLst/>
                          <a:latin typeface="Dax Offc Pro"/>
                        </a:rPr>
                        <a:t>6</a:t>
                      </a:r>
                      <a:r>
                        <a:rPr lang="ru-RU" sz="1200" b="1" i="0" u="none" strike="noStrike" dirty="0" smtClean="0">
                          <a:solidFill>
                            <a:srgbClr val="1F497D"/>
                          </a:solidFill>
                          <a:effectLst/>
                          <a:latin typeface="Dax Offc Pro"/>
                        </a:rPr>
                        <a:t> (</a:t>
                      </a:r>
                      <a:r>
                        <a:rPr lang="en-US" sz="1200" b="1" i="0" u="none" strike="noStrike" dirty="0" smtClean="0">
                          <a:solidFill>
                            <a:srgbClr val="1F497D"/>
                          </a:solidFill>
                          <a:effectLst/>
                          <a:latin typeface="Dax Offc Pro"/>
                        </a:rPr>
                        <a:t>$8</a:t>
                      </a:r>
                      <a:r>
                        <a:rPr lang="ru-RU" sz="1200" b="1" i="0" u="none" strike="noStrike" dirty="0" smtClean="0">
                          <a:solidFill>
                            <a:srgbClr val="1F497D"/>
                          </a:solidFill>
                          <a:effectLst/>
                          <a:latin typeface="Dax Offc Pro"/>
                        </a:rPr>
                        <a:t>5)</a:t>
                      </a:r>
                      <a:endParaRPr lang="ru-RU" sz="1200" b="1" i="0" u="none" strike="noStrike" dirty="0">
                        <a:solidFill>
                          <a:srgbClr val="1F497D"/>
                        </a:solidFill>
                        <a:effectLst/>
                        <a:latin typeface="Dax Offc Pro"/>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281427">
                <a:tc>
                  <a:txBody>
                    <a:bodyPr/>
                    <a:lstStyle/>
                    <a:p>
                      <a:pPr algn="r" rtl="0" fontAlgn="b"/>
                      <a:r>
                        <a:rPr lang="ru-RU" sz="1200" b="1" i="0" u="none" strike="noStrike" dirty="0" smtClean="0">
                          <a:solidFill>
                            <a:srgbClr val="1F497D"/>
                          </a:solidFill>
                          <a:effectLst/>
                          <a:latin typeface="Dax Offc Pro" panose="020B0504030101020102" pitchFamily="34" charset="0"/>
                        </a:rPr>
                        <a:t>Доля</a:t>
                      </a:r>
                      <a:r>
                        <a:rPr lang="ru-RU" sz="1200" b="1" i="0" u="none" strike="noStrike" baseline="0" dirty="0" smtClean="0">
                          <a:solidFill>
                            <a:srgbClr val="1F497D"/>
                          </a:solidFill>
                          <a:effectLst/>
                          <a:latin typeface="Dax Offc Pro" panose="020B0504030101020102" pitchFamily="34" charset="0"/>
                        </a:rPr>
                        <a:t> пассажиров, %</a:t>
                      </a:r>
                      <a:endParaRPr lang="en-US" sz="1200" b="1" i="0" u="none" strike="noStrike" dirty="0">
                        <a:solidFill>
                          <a:srgbClr val="1F497D"/>
                        </a:solidFill>
                        <a:effectLst/>
                        <a:latin typeface="Dax Offc Pro" panose="020B0504030101020102" pitchFamily="34" charset="0"/>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en-US" sz="1200" b="1" i="0" u="none" strike="noStrike" dirty="0" smtClean="0">
                          <a:solidFill>
                            <a:srgbClr val="1F497D"/>
                          </a:solidFill>
                          <a:effectLst/>
                          <a:latin typeface="Dax Offc Pro"/>
                        </a:rPr>
                        <a:t>34</a:t>
                      </a:r>
                      <a:r>
                        <a:rPr lang="ru-RU" sz="1200" b="1" i="0" u="none" strike="noStrike" dirty="0" smtClean="0">
                          <a:solidFill>
                            <a:srgbClr val="1F497D"/>
                          </a:solidFill>
                          <a:effectLst/>
                          <a:latin typeface="Dax Offc Pro"/>
                        </a:rPr>
                        <a:t>%</a:t>
                      </a:r>
                      <a:endParaRPr lang="ru-RU" sz="1200" b="1" i="0" u="none" strike="noStrike" dirty="0">
                        <a:solidFill>
                          <a:srgbClr val="1F497D"/>
                        </a:solidFill>
                        <a:effectLst/>
                        <a:latin typeface="Dax Offc Pro"/>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r>
                        <a:rPr lang="ru-RU" sz="1200" b="1" i="0" u="none" strike="noStrike" dirty="0" smtClean="0">
                          <a:solidFill>
                            <a:srgbClr val="1F497D"/>
                          </a:solidFill>
                          <a:effectLst/>
                          <a:latin typeface="Dax Offc Pro"/>
                        </a:rPr>
                        <a:t>3</a:t>
                      </a:r>
                      <a:r>
                        <a:rPr lang="en-US" sz="1200" b="1" i="0" u="none" strike="noStrike" dirty="0" smtClean="0">
                          <a:solidFill>
                            <a:srgbClr val="1F497D"/>
                          </a:solidFill>
                          <a:effectLst/>
                          <a:latin typeface="Dax Offc Pro"/>
                        </a:rPr>
                        <a:t>5</a:t>
                      </a:r>
                      <a:r>
                        <a:rPr lang="ru-RU" sz="1200" b="1" i="0" u="none" strike="noStrike" dirty="0" smtClean="0">
                          <a:solidFill>
                            <a:srgbClr val="1F497D"/>
                          </a:solidFill>
                          <a:effectLst/>
                          <a:latin typeface="Dax Offc Pro"/>
                        </a:rPr>
                        <a:t>%</a:t>
                      </a:r>
                      <a:endParaRPr lang="ru-RU" sz="1200" b="1" i="0" u="none" strike="noStrike" dirty="0">
                        <a:solidFill>
                          <a:srgbClr val="1F497D"/>
                        </a:solidFill>
                        <a:effectLst/>
                        <a:latin typeface="Dax Offc Pro"/>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r>
                        <a:rPr lang="en-US" sz="1200" b="1" i="0" u="none" strike="noStrike" dirty="0" smtClean="0">
                          <a:solidFill>
                            <a:srgbClr val="1F497D"/>
                          </a:solidFill>
                          <a:effectLst/>
                          <a:latin typeface="Dax Offc Pro"/>
                        </a:rPr>
                        <a:t>31</a:t>
                      </a:r>
                      <a:r>
                        <a:rPr lang="ru-RU" sz="1200" b="1" i="0" u="none" strike="noStrike" dirty="0" smtClean="0">
                          <a:solidFill>
                            <a:srgbClr val="1F497D"/>
                          </a:solidFill>
                          <a:effectLst/>
                          <a:latin typeface="Dax Offc Pro"/>
                        </a:rPr>
                        <a:t>%</a:t>
                      </a:r>
                      <a:endParaRPr lang="ru-RU" sz="1200" b="1" i="0" u="none" strike="noStrike" dirty="0">
                        <a:solidFill>
                          <a:srgbClr val="1F497D"/>
                        </a:solidFill>
                        <a:effectLst/>
                        <a:latin typeface="Dax Offc Pro"/>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xmlns="" val="10002"/>
                  </a:ext>
                </a:extLst>
              </a:tr>
            </a:tbl>
          </a:graphicData>
        </a:graphic>
      </p:graphicFrame>
      <p:graphicFrame>
        <p:nvGraphicFramePr>
          <p:cNvPr id="17" name="Chart 3"/>
          <p:cNvGraphicFramePr>
            <a:graphicFrameLocks/>
          </p:cNvGraphicFramePr>
          <p:nvPr>
            <p:extLst/>
          </p:nvPr>
        </p:nvGraphicFramePr>
        <p:xfrm>
          <a:off x="203200" y="792480"/>
          <a:ext cx="11694364" cy="4094480"/>
        </p:xfrm>
        <a:graphic>
          <a:graphicData uri="http://schemas.openxmlformats.org/drawingml/2006/chart">
            <c:chart xmlns:c="http://schemas.openxmlformats.org/drawingml/2006/chart" xmlns:r="http://schemas.openxmlformats.org/officeDocument/2006/relationships" r:id="rId2"/>
          </a:graphicData>
        </a:graphic>
      </p:graphicFrame>
      <p:sp>
        <p:nvSpPr>
          <p:cNvPr id="24" name="Slide Number Placeholder 2"/>
          <p:cNvSpPr>
            <a:spLocks noGrp="1"/>
          </p:cNvSpPr>
          <p:nvPr>
            <p:ph type="sldNum" sz="quarter" idx="4294967295"/>
          </p:nvPr>
        </p:nvSpPr>
        <p:spPr>
          <a:xfrm>
            <a:off x="11767133" y="6388738"/>
            <a:ext cx="424873" cy="335671"/>
          </a:xfrm>
          <a:prstGeom prst="rect">
            <a:avLst/>
          </a:prstGeom>
        </p:spPr>
        <p:txBody>
          <a:bodyPr/>
          <a:lstStyle/>
          <a:p>
            <a:pPr algn="r"/>
            <a:r>
              <a:rPr lang="en-US" sz="1800" dirty="0" smtClean="0">
                <a:solidFill>
                  <a:prstClr val="black">
                    <a:tint val="75000"/>
                  </a:prstClr>
                </a:solidFill>
                <a:latin typeface="Dax Offc Pro" panose="020B0504030101020102" pitchFamily="34" charset="0"/>
              </a:rPr>
              <a:t>3</a:t>
            </a:r>
            <a:r>
              <a:rPr lang="en-US" sz="1800" dirty="0">
                <a:solidFill>
                  <a:prstClr val="black">
                    <a:tint val="75000"/>
                  </a:prstClr>
                </a:solidFill>
                <a:latin typeface="Dax Offc Pro" panose="020B0504030101020102" pitchFamily="34" charset="0"/>
              </a:rPr>
              <a:t>4</a:t>
            </a:r>
          </a:p>
        </p:txBody>
      </p:sp>
      <p:sp>
        <p:nvSpPr>
          <p:cNvPr id="11" name="Title 1"/>
          <p:cNvSpPr txBox="1">
            <a:spLocks/>
          </p:cNvSpPr>
          <p:nvPr/>
        </p:nvSpPr>
        <p:spPr>
          <a:xfrm>
            <a:off x="3244" y="-19532"/>
            <a:ext cx="12188756" cy="551250"/>
          </a:xfrm>
          <a:prstGeom prst="rect">
            <a:avLst/>
          </a:prstGeom>
          <a:solidFill>
            <a:srgbClr val="C49312"/>
          </a:solidFill>
        </p:spPr>
        <p:txBody>
          <a:bodyPr wrap="square" lIns="103888" tIns="135103" rIns="103888" bIns="45056">
            <a:spAutoFit/>
          </a:bodyPr>
          <a:lstStyle>
            <a:defPPr>
              <a:defRPr lang="en-US"/>
            </a:defPPr>
            <a:lvl1pPr defTabSz="879940">
              <a:defRPr sz="2700" b="1" i="0">
                <a:solidFill>
                  <a:prstClr val="white"/>
                </a:solidFill>
                <a:latin typeface="Dax Offc Pro"/>
                <a:ea typeface="+mj-ea"/>
                <a:cs typeface="Segoe UI" panose="020B0502040204020203" pitchFamily="34" charset="0"/>
              </a:defRPr>
            </a:lvl1pPr>
            <a:lvl2pPr marL="439987" defTabSz="879940">
              <a:defRPr sz="1900"/>
            </a:lvl2pPr>
            <a:lvl3pPr marL="879940" defTabSz="879940">
              <a:defRPr sz="1900"/>
            </a:lvl3pPr>
            <a:lvl4pPr marL="1319928" defTabSz="879940">
              <a:defRPr sz="1900"/>
            </a:lvl4pPr>
            <a:lvl5pPr marL="1759896" defTabSz="879940">
              <a:defRPr sz="1900"/>
            </a:lvl5pPr>
            <a:lvl6pPr marL="2199866" defTabSz="879940">
              <a:defRPr sz="1900"/>
            </a:lvl6pPr>
            <a:lvl7pPr marL="2639856" defTabSz="879940">
              <a:defRPr sz="1900"/>
            </a:lvl7pPr>
            <a:lvl8pPr marL="3079810" defTabSz="879940">
              <a:defRPr sz="1900"/>
            </a:lvl8pPr>
            <a:lvl9pPr marL="3519786" defTabSz="879940">
              <a:defRPr sz="1900"/>
            </a:lvl9pPr>
          </a:lstStyle>
          <a:p>
            <a:pPr algn="ctr">
              <a:buNone/>
            </a:pPr>
            <a:r>
              <a:rPr lang="ru-RU" sz="2400" dirty="0">
                <a:solidFill>
                  <a:schemeClr val="bg1"/>
                </a:solidFill>
                <a:latin typeface="Dax Offc Pro" panose="020B0504030101020102" pitchFamily="34" charset="0"/>
              </a:rPr>
              <a:t>Динамика продаж </a:t>
            </a:r>
            <a:r>
              <a:rPr lang="ru-RU" sz="2400" dirty="0" smtClean="0">
                <a:solidFill>
                  <a:schemeClr val="bg1"/>
                </a:solidFill>
                <a:latin typeface="Dax Offc Pro" panose="020B0504030101020102" pitchFamily="34" charset="0"/>
              </a:rPr>
              <a:t>билетов</a:t>
            </a:r>
            <a:r>
              <a:rPr lang="en-US" sz="2400" dirty="0" smtClean="0">
                <a:solidFill>
                  <a:schemeClr val="bg1"/>
                </a:solidFill>
                <a:latin typeface="Dax Offc Pro" panose="020B0504030101020102" pitchFamily="34" charset="0"/>
              </a:rPr>
              <a:t> </a:t>
            </a:r>
            <a:r>
              <a:rPr lang="kk-KZ" sz="2400" dirty="0" smtClean="0">
                <a:solidFill>
                  <a:schemeClr val="bg1"/>
                </a:solidFill>
                <a:latin typeface="Dax Offc Pro" panose="020B0504030101020102" pitchFamily="34" charset="0"/>
              </a:rPr>
              <a:t>авиакомпании </a:t>
            </a:r>
            <a:r>
              <a:rPr lang="ru-RU" sz="2400" dirty="0" smtClean="0">
                <a:solidFill>
                  <a:schemeClr val="bg1"/>
                </a:solidFill>
                <a:latin typeface="Dax Offc Pro" panose="020B0504030101020102" pitchFamily="34" charset="0"/>
              </a:rPr>
              <a:t>«Эйр Астана»</a:t>
            </a:r>
            <a:endParaRPr lang="ru-RU" sz="2400" dirty="0">
              <a:solidFill>
                <a:schemeClr val="bg1"/>
              </a:solidFill>
              <a:latin typeface="Dax Offc Pro" panose="020B0504030101020102" pitchFamily="34" charset="0"/>
            </a:endParaRPr>
          </a:p>
        </p:txBody>
      </p:sp>
      <p:grpSp>
        <p:nvGrpSpPr>
          <p:cNvPr id="13" name="Group 25"/>
          <p:cNvGrpSpPr/>
          <p:nvPr/>
        </p:nvGrpSpPr>
        <p:grpSpPr>
          <a:xfrm>
            <a:off x="3244" y="6102410"/>
            <a:ext cx="12188757" cy="657492"/>
            <a:chOff x="3244" y="6797407"/>
            <a:chExt cx="12188757" cy="657492"/>
          </a:xfrm>
        </p:grpSpPr>
        <p:grpSp>
          <p:nvGrpSpPr>
            <p:cNvPr id="16" name="Group 26"/>
            <p:cNvGrpSpPr/>
            <p:nvPr/>
          </p:nvGrpSpPr>
          <p:grpSpPr>
            <a:xfrm>
              <a:off x="3244" y="6797407"/>
              <a:ext cx="12188757" cy="657492"/>
              <a:chOff x="3244" y="6797393"/>
              <a:chExt cx="12188757" cy="657493"/>
            </a:xfrm>
          </p:grpSpPr>
          <p:sp>
            <p:nvSpPr>
              <p:cNvPr id="19" name="Прямоугольник 6"/>
              <p:cNvSpPr/>
              <p:nvPr/>
            </p:nvSpPr>
            <p:spPr bwMode="auto">
              <a:xfrm>
                <a:off x="3244" y="6805225"/>
                <a:ext cx="12188757" cy="612774"/>
              </a:xfrm>
              <a:prstGeom prst="rect">
                <a:avLst/>
              </a:prstGeom>
              <a:solidFill>
                <a:srgbClr val="C49312">
                  <a:alpha val="80000"/>
                </a:srgbClr>
              </a:solidFill>
              <a:ln w="25400" cap="flat" cmpd="sng" algn="ctr">
                <a:noFill/>
                <a:prstDash val="solid"/>
              </a:ln>
              <a:effectLst/>
            </p:spPr>
            <p:txBody>
              <a:bodyPr lIns="99166" tIns="49587" rIns="99166" bIns="49587"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514350" indent="-57150" algn="l" rtl="0" eaLnBrk="0" fontAlgn="base" hangingPunct="0">
                  <a:spcBef>
                    <a:spcPct val="0"/>
                  </a:spcBef>
                  <a:spcAft>
                    <a:spcPct val="0"/>
                  </a:spcAft>
                  <a:defRPr kern="1200">
                    <a:solidFill>
                      <a:schemeClr val="lt1"/>
                    </a:solidFill>
                    <a:latin typeface="+mn-lt"/>
                    <a:ea typeface="+mn-ea"/>
                    <a:cs typeface="+mn-cs"/>
                  </a:defRPr>
                </a:lvl2pPr>
                <a:lvl3pPr marL="1028700" indent="-114300" algn="l" rtl="0" eaLnBrk="0" fontAlgn="base" hangingPunct="0">
                  <a:spcBef>
                    <a:spcPct val="0"/>
                  </a:spcBef>
                  <a:spcAft>
                    <a:spcPct val="0"/>
                  </a:spcAft>
                  <a:defRPr kern="1200">
                    <a:solidFill>
                      <a:schemeClr val="lt1"/>
                    </a:solidFill>
                    <a:latin typeface="+mn-lt"/>
                    <a:ea typeface="+mn-ea"/>
                    <a:cs typeface="+mn-cs"/>
                  </a:defRPr>
                </a:lvl3pPr>
                <a:lvl4pPr marL="1543050" indent="-171450" algn="l" rtl="0" eaLnBrk="0" fontAlgn="base" hangingPunct="0">
                  <a:spcBef>
                    <a:spcPct val="0"/>
                  </a:spcBef>
                  <a:spcAft>
                    <a:spcPct val="0"/>
                  </a:spcAft>
                  <a:defRPr kern="1200">
                    <a:solidFill>
                      <a:schemeClr val="lt1"/>
                    </a:solidFill>
                    <a:latin typeface="+mn-lt"/>
                    <a:ea typeface="+mn-ea"/>
                    <a:cs typeface="+mn-cs"/>
                  </a:defRPr>
                </a:lvl4pPr>
                <a:lvl5pPr marL="2057400" indent="-2286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880065" eaLnBrk="1" fontAlgn="auto" hangingPunct="1">
                  <a:spcBef>
                    <a:spcPts val="0"/>
                  </a:spcBef>
                  <a:spcAft>
                    <a:spcPts val="0"/>
                  </a:spcAft>
                  <a:defRPr/>
                </a:pPr>
                <a:endParaRPr lang="en-US">
                  <a:solidFill>
                    <a:sysClr val="window" lastClr="FFFFFF"/>
                  </a:solidFill>
                  <a:latin typeface="Calibri"/>
                </a:endParaRPr>
              </a:p>
            </p:txBody>
          </p:sp>
          <p:pic>
            <p:nvPicPr>
              <p:cNvPr id="20"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0747" y="6905816"/>
                <a:ext cx="1831524" cy="41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059" y="6797393"/>
                <a:ext cx="644908" cy="64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Рисунок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2732" y="6965833"/>
                <a:ext cx="2894919" cy="48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6" descr="C:\Users\Alim.Sh\Desktop\FlyArystan__main_logo__RGB__whi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6284" y="6841451"/>
              <a:ext cx="1955362" cy="550265"/>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p:cNvSpPr txBox="1"/>
          <p:nvPr/>
        </p:nvSpPr>
        <p:spPr>
          <a:xfrm>
            <a:off x="316351" y="5086588"/>
            <a:ext cx="3644605" cy="307777"/>
          </a:xfrm>
          <a:prstGeom prst="rect">
            <a:avLst/>
          </a:prstGeom>
          <a:noFill/>
        </p:spPr>
        <p:txBody>
          <a:bodyPr wrap="square" rtlCol="0">
            <a:spAutoFit/>
          </a:bodyPr>
          <a:lstStyle/>
          <a:p>
            <a:pPr fontAlgn="b"/>
            <a:r>
              <a:rPr lang="ru-RU" sz="1400" b="1" dirty="0" smtClean="0">
                <a:solidFill>
                  <a:srgbClr val="1F497D"/>
                </a:solidFill>
                <a:latin typeface="Dax Offc Pro" panose="020B0504030101020102" pitchFamily="34" charset="0"/>
              </a:rPr>
              <a:t>Средняя </a:t>
            </a:r>
            <a:r>
              <a:rPr lang="ru-RU" sz="1400" b="1" dirty="0">
                <a:solidFill>
                  <a:srgbClr val="1F497D"/>
                </a:solidFill>
                <a:latin typeface="Dax Offc Pro" panose="020B0504030101020102" pitchFamily="34" charset="0"/>
              </a:rPr>
              <a:t>загрузка</a:t>
            </a:r>
            <a:r>
              <a:rPr lang="en-US" sz="1400" b="1" dirty="0">
                <a:solidFill>
                  <a:srgbClr val="1F497D"/>
                </a:solidFill>
                <a:latin typeface="Dax Offc Pro" panose="020B0504030101020102" pitchFamily="34" charset="0"/>
              </a:rPr>
              <a:t> </a:t>
            </a:r>
            <a:r>
              <a:rPr lang="ru-RU" sz="1400" b="1" dirty="0">
                <a:solidFill>
                  <a:srgbClr val="1F497D"/>
                </a:solidFill>
                <a:latin typeface="Dax Offc Pro" panose="020B0504030101020102" pitchFamily="34" charset="0"/>
              </a:rPr>
              <a:t>эконом </a:t>
            </a:r>
            <a:r>
              <a:rPr lang="ru-RU" sz="1400" b="1" dirty="0" smtClean="0">
                <a:solidFill>
                  <a:srgbClr val="1F497D"/>
                </a:solidFill>
                <a:latin typeface="Dax Offc Pro" panose="020B0504030101020102" pitchFamily="34" charset="0"/>
              </a:rPr>
              <a:t>салона</a:t>
            </a:r>
            <a:r>
              <a:rPr lang="en-US" sz="1400" b="1" dirty="0" smtClean="0">
                <a:solidFill>
                  <a:srgbClr val="1F497D"/>
                </a:solidFill>
                <a:latin typeface="Dax Offc Pro" panose="020B0504030101020102" pitchFamily="34" charset="0"/>
              </a:rPr>
              <a:t>: 91%</a:t>
            </a:r>
            <a:r>
              <a:rPr lang="ru-RU" sz="1400" b="1" dirty="0" smtClean="0">
                <a:solidFill>
                  <a:srgbClr val="1F497D"/>
                </a:solidFill>
                <a:latin typeface="Dax Offc Pro" panose="020B0504030101020102" pitchFamily="34" charset="0"/>
              </a:rPr>
              <a:t> </a:t>
            </a:r>
            <a:endParaRPr lang="ru-RU" sz="1400" b="1" dirty="0">
              <a:solidFill>
                <a:srgbClr val="1F497D"/>
              </a:solidFill>
              <a:latin typeface="Dax Offc Pro" panose="020B0504030101020102" pitchFamily="34" charset="0"/>
            </a:endParaRPr>
          </a:p>
        </p:txBody>
      </p:sp>
    </p:spTree>
    <p:extLst>
      <p:ext uri="{BB962C8B-B14F-4D97-AF65-F5344CB8AC3E}">
        <p14:creationId xmlns:p14="http://schemas.microsoft.com/office/powerpoint/2010/main" val="25995588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2"/>
            <a:ext cx="12192000" cy="490826"/>
          </a:xfrm>
          <a:prstGeom prst="rect">
            <a:avLst/>
          </a:prstGeom>
          <a:solidFill>
            <a:srgbClr val="C49312"/>
          </a:solidFill>
          <a:ln>
            <a:noFill/>
          </a:ln>
        </p:spPr>
        <p:style>
          <a:lnRef idx="1">
            <a:schemeClr val="accent1"/>
          </a:lnRef>
          <a:fillRef idx="3">
            <a:schemeClr val="accent1"/>
          </a:fillRef>
          <a:effectRef idx="2">
            <a:schemeClr val="accent1"/>
          </a:effectRef>
          <a:fontRef idx="minor">
            <a:schemeClr val="lt1"/>
          </a:fontRef>
        </p:style>
        <p:txBody>
          <a:bodyPr lIns="87966" tIns="44003" rIns="87966" bIns="44003" rtlCol="0" anchor="ctr"/>
          <a:lstStyle/>
          <a:p>
            <a:pPr algn="ctr"/>
            <a:r>
              <a:rPr lang="ru-RU" sz="2400" b="1" dirty="0">
                <a:latin typeface="Dax Offc Pro" panose="020B0504030101020102" pitchFamily="34" charset="0"/>
              </a:rPr>
              <a:t>Гибкое</a:t>
            </a:r>
            <a:r>
              <a:rPr lang="ru-RU" sz="2400" b="1" dirty="0" smtClean="0">
                <a:latin typeface="Dax Offc Pro" panose="020B0504030101020102" pitchFamily="34" charset="0"/>
              </a:rPr>
              <a:t> ценообразование - </a:t>
            </a:r>
            <a:r>
              <a:rPr lang="ru-RU" sz="2400" b="1" dirty="0">
                <a:latin typeface="Dax Offc Pro" panose="020B0504030101020102" pitchFamily="34" charset="0"/>
              </a:rPr>
              <a:t>Государственное регулирование</a:t>
            </a:r>
          </a:p>
        </p:txBody>
      </p:sp>
      <p:grpSp>
        <p:nvGrpSpPr>
          <p:cNvPr id="20" name="Group 25"/>
          <p:cNvGrpSpPr/>
          <p:nvPr/>
        </p:nvGrpSpPr>
        <p:grpSpPr>
          <a:xfrm>
            <a:off x="3244" y="6102410"/>
            <a:ext cx="12188757" cy="657492"/>
            <a:chOff x="3244" y="6797407"/>
            <a:chExt cx="12188757" cy="657492"/>
          </a:xfrm>
        </p:grpSpPr>
        <p:grpSp>
          <p:nvGrpSpPr>
            <p:cNvPr id="21" name="Group 26"/>
            <p:cNvGrpSpPr/>
            <p:nvPr/>
          </p:nvGrpSpPr>
          <p:grpSpPr>
            <a:xfrm>
              <a:off x="3244" y="6797407"/>
              <a:ext cx="12188757" cy="657492"/>
              <a:chOff x="3244" y="6797393"/>
              <a:chExt cx="12188757" cy="657493"/>
            </a:xfrm>
          </p:grpSpPr>
          <p:sp>
            <p:nvSpPr>
              <p:cNvPr id="23" name="Прямоугольник 6"/>
              <p:cNvSpPr/>
              <p:nvPr/>
            </p:nvSpPr>
            <p:spPr bwMode="auto">
              <a:xfrm>
                <a:off x="3244" y="6805225"/>
                <a:ext cx="12188757" cy="612774"/>
              </a:xfrm>
              <a:prstGeom prst="rect">
                <a:avLst/>
              </a:prstGeom>
              <a:solidFill>
                <a:srgbClr val="C49312">
                  <a:alpha val="80000"/>
                </a:srgbClr>
              </a:solidFill>
              <a:ln w="25400" cap="flat" cmpd="sng" algn="ctr">
                <a:noFill/>
                <a:prstDash val="solid"/>
              </a:ln>
              <a:effectLst/>
            </p:spPr>
            <p:txBody>
              <a:bodyPr lIns="99166" tIns="49587" rIns="99166" bIns="49587"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514350" indent="-57150" algn="l" rtl="0" eaLnBrk="0" fontAlgn="base" hangingPunct="0">
                  <a:spcBef>
                    <a:spcPct val="0"/>
                  </a:spcBef>
                  <a:spcAft>
                    <a:spcPct val="0"/>
                  </a:spcAft>
                  <a:defRPr kern="1200">
                    <a:solidFill>
                      <a:schemeClr val="lt1"/>
                    </a:solidFill>
                    <a:latin typeface="+mn-lt"/>
                    <a:ea typeface="+mn-ea"/>
                    <a:cs typeface="+mn-cs"/>
                  </a:defRPr>
                </a:lvl2pPr>
                <a:lvl3pPr marL="1028700" indent="-114300" algn="l" rtl="0" eaLnBrk="0" fontAlgn="base" hangingPunct="0">
                  <a:spcBef>
                    <a:spcPct val="0"/>
                  </a:spcBef>
                  <a:spcAft>
                    <a:spcPct val="0"/>
                  </a:spcAft>
                  <a:defRPr kern="1200">
                    <a:solidFill>
                      <a:schemeClr val="lt1"/>
                    </a:solidFill>
                    <a:latin typeface="+mn-lt"/>
                    <a:ea typeface="+mn-ea"/>
                    <a:cs typeface="+mn-cs"/>
                  </a:defRPr>
                </a:lvl3pPr>
                <a:lvl4pPr marL="1543050" indent="-171450" algn="l" rtl="0" eaLnBrk="0" fontAlgn="base" hangingPunct="0">
                  <a:spcBef>
                    <a:spcPct val="0"/>
                  </a:spcBef>
                  <a:spcAft>
                    <a:spcPct val="0"/>
                  </a:spcAft>
                  <a:defRPr kern="1200">
                    <a:solidFill>
                      <a:schemeClr val="lt1"/>
                    </a:solidFill>
                    <a:latin typeface="+mn-lt"/>
                    <a:ea typeface="+mn-ea"/>
                    <a:cs typeface="+mn-cs"/>
                  </a:defRPr>
                </a:lvl4pPr>
                <a:lvl5pPr marL="2057400" indent="-2286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880065" eaLnBrk="1" fontAlgn="auto" hangingPunct="1">
                  <a:spcBef>
                    <a:spcPts val="0"/>
                  </a:spcBef>
                  <a:spcAft>
                    <a:spcPts val="0"/>
                  </a:spcAft>
                  <a:defRPr/>
                </a:pPr>
                <a:endParaRPr lang="en-US">
                  <a:solidFill>
                    <a:sysClr val="window" lastClr="FFFFFF"/>
                  </a:solidFill>
                  <a:latin typeface="Calibri"/>
                </a:endParaRPr>
              </a:p>
            </p:txBody>
          </p:sp>
          <p:pic>
            <p:nvPicPr>
              <p:cNvPr id="25"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0747" y="6905816"/>
                <a:ext cx="1831524" cy="41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059" y="6797393"/>
                <a:ext cx="644908" cy="64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2732" y="6965833"/>
                <a:ext cx="2894919" cy="48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6" descr="C:\Users\Alim.Sh\Desktop\FlyArystan__main_logo__RGB__whi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6284" y="6841451"/>
              <a:ext cx="1955362" cy="55026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AutoShape 2" descr="data:image/png;base64,iVBORw0KGgoAAAANSUhEUgAAAHcAAAB3CAMAAAAO5y+4AAAAkFBMVEX///8KHT0KHj0AAC0AGjsAACgAFTkAADAAGDoAACoAACIAACYAFzoAEzgAETcAAB8ACzT09fbn6OoAABna297S09fu7/AAAAnIys8AABy2uL3h4uRFSFsAABWnqK6VmKFaXWqLjZZ2eIRlZnE8P1CCg45qbHs6QlhRV2gtMkkAABA2Ok8QGDclKkMfJ0RPUV9AdPAWAAAI9ElEQVRogcVbi3aiMBA1JCS8CaiUIgUBQRGE//+7TcAqKj5A7N6z52xrJZdkHpmZTGazobBdL0yzXVEJgnDY7rI08Fxn8CgDKaOtDCEkVJcQ4JA0gxL2ib4LXeszpMtwW8oEMz4kYYPRcVBDxxLjRwaElR8spiZdRBsCGSfCRFSMok6yOI3CKI2zpM6JKVP+N13W/WA1Hanl1RBqAGhEPdSxt1hdiNNyVssgq4FC2MSxrCfuNKxOmCuYjQj1InLtu19buXFBoMRW/Nv33he1FWJZEwAhxQvCW0YHSIGAlTx4kzagEAkSNNNXNcbN5gQIkpJ7b7C6lchY1XLQ21uRyd/V9MdqmLU2JcY64s1DCoGg/0SjaD1KAYCHUZKyIsgfLobbsxWLEtDFaKwHXCUKex6GAx9b+BAAcbscycrhHQhAYjboxV3JAJo8Tj4nOImKANwMWOtAlQAV3vc7gYyBob88Tqownain2NuWAgVIedEgYhUAM56AlcHievLzEnGmCsB818+dEbPF278wXCwKL6/MS4hMAXw/JY5EgNQpaZn3YsTPZhIw2U4625YYIPhQq10ZTU/LDEQEWvVgm1hpGhCHurZXkBBA6/vBgG8AOJEBXaF4NHIMAfU/QjtzWNQp3lFqTwVS+akI3GV2IvZGZ5aIgDhRLNiDUBWM3sVMKBDf3IEeYk2B3LPS7jfQ/Q+lGg1WLLUxbwlyCajvbPPPEagCvdFp9iFMP0rLzFQH86sowNIQwp9cZY4lE+Xu8qNQFu6Z14TIqDC/sBirRKj8OO3M+RL0dfcDPt3pt4NbpGzCHeW1CknS/4B25uwFIzn/yjwk/Lx0OTIK4FmldzqSP63MLZYigCenuKCAfNp2f1FgqfidYggB+ayrOiOAQP01pULTij+indkloln745L0bhQfws6Q8nah2TLTyQtPd8FsR24XeoO1zZ/RzuwKkUajnfL4w5uWZDm2vVpwrGzbuT9YrWs5/9+Fx423iMZWQrx0vd3kh6oqsa7rZQmqQ15strs4Ctzl4ipkCyEqeaAVEVQ1AVeullnzAkkyzKqcChpY0yTUwGjKlgb/R6Csilrur+NgeSryLZlz5HuBr+O6+SA1IFHrwC4IFddDAjy2q4ATjHUcZ+ud72+Kg0ZUEbKXoERWYMHY+epzAfPcACJyjD5WqQANUcX8acV/2bSYSZ5p8fb0uWUvlq4Xxn5eGRAy9mN2W2OD7f623AmonaCEx0GwCl5kjsmZFtDQ81zXXdhdxXIWbhDnynG8jCKjUSuza70BFI/MCCqvlJGYvLogoqoo5vd8vzeBn6RhcFOMD2TAdiGPeY3LOD4of5kB2WdPPQqVOqzyN4OpKKrM5NpUxqHy84XXoXdWVVfhe2FIpOLmjQS5YcaVbipPVIyF+2eoATPf5dJ1PS8IozTxhe+5wkULf86jrBivy0KPozp3YUWUCQ1VlhVsftTtgxAo7K4yuclhLWvlhvE61zuWaWPEDCnTu5HH+Y+xqAOwZqvsrpXv/F4l21O6stXWuwbrLGaC9ZanyrzVXVEnRySY7TQj6x3S3aqIkpjJfhFrX3nYl8y5YseEANJoCy5WmemX2viM8KpKb/kaW5gC3SYPR4Q6RaQM2VTt8LAv4xvl9uSuTlHuHBsURc5cJpGZ02Dapc6v3N8O03RWPYhxVmsZIbkpBVtenlzzhmp3tkponYVhOavGaaS7Q1leu/21bsQzAZAH2adnUHCn9G3XF4Z7dxTrRjUSXc9mD55onsrmSJCUKrh+OpobF/5CT/2cmD/7/dfXfv9jkgOXbOBd70YNr8F4H8+XwS2JwH1X3NFpN54TcAUDS0jTDUrPykXIt9Cjjs18H8n3OOV4ztWHwrJIA+YQol1J6DUr2/6UH7pdx2mLOE7qgu63ffbXyHd7X5/P0zuQ1k4IFEWZGOiKVCNKlUSufSVKFoH0mn2jz3ft93LKonY9w9NMqbpJh5zEtvZ7x19dw8tvBNqywjIZeALr5BLzV73+ue/bvVMmeHhQ1vrnvv2oH0zKwiWroab3Dyrvot2Pbvff+4i+9AvaZARrs//Ki5t44yHs2uwsNh5X3WP5CYs3LuKr53AL9bQXIDiqNtHGVyyefG7AXQQHGZ2Ix+RzbTx5jp9fhRMKv0EnEofn67/xc/ibLwx4ND2Fu6I/VLd4vsAVw+1k4COY6bBT6XN+dMoHBzJHJWw0DCm7Qdlzjdt8cLbFeFT+awVAbezZMOPXF/uU/76T77vrL8KXm/48j++POOf7vL4x+vDGibBiAIElcsVrXRvn+sZs8149x8tkHmtjiNfe002iU895v37lBGsoYpZyy+Um9pb9u32Lbv1qinqdHdSaSjUWkqiw8msW78S9Es+1c72O1yfh+/XJlZfkUNYRi4ewQee9KrOUO/XJ6eqx1jLwDwRSFu33j8eyR3LWAauQEJ2CtxnMDTLtzoG5fVl/nr7efkdq8WW9/a/OF+zr8wU+4T+ojd6cp8wswKzvw92IfedHs0ARPl5zr3VwnQpzg/6D80FyG1HxRdh89DxU6z0P5Ucs/+P8d2bJ/+e8e+b+n/P9z/YzGBq47xF95rU/1r8h3x95BT7Vr0If9qu0/TnT+8tUBPhRf07bj2RO3o+ksEzqiU+Kpm+EavqvnhpoLArTzpj3m81fGJD31z3vS3sZvL/u66Xh+Df/Qz8hWxkFAehP0j8JDCC9ri6BqgFjin5RyMYZUgVxARWkafpj/UEp36p+vx+4avqBB27pVipqAKvpm/3PI+yCl9oBFEb2e8sj+735w4mpCUg9jO1vn4/WD/cgIkFTtUFzdqIfyJ4y61FFxCMCLCMBQTN9VcPchJ8AaErxphVaIRAlARA45L6GWUzg4J2wMHU2BWg8v59CNH4/pZ7gfgqH5e0IxM19nKqOveXqoluhvY/jlyzbBwiL2sDmgMe4uH9E8/b+URTxo3w/J0p7/8gQ9Tp4R5t6we9bQaLzcpWE9fa+FaWGrp3uW+2mv2/VwnZDX2zulxlaWyOU8O/9suBT98vO5M19uu2hEqp8u8uiwFsO96b/ALQBtt22SXp7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2" descr="принятия решений, модели принятия решений , маркетинг"/>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 name="Рисунок 3"/>
          <p:cNvPicPr>
            <a:picLocks noChangeAspect="1"/>
          </p:cNvPicPr>
          <p:nvPr/>
        </p:nvPicPr>
        <p:blipFill>
          <a:blip r:embed="rId7"/>
          <a:stretch>
            <a:fillRect/>
          </a:stretch>
        </p:blipFill>
        <p:spPr>
          <a:xfrm>
            <a:off x="736585" y="1461421"/>
            <a:ext cx="10718830" cy="3935157"/>
          </a:xfrm>
          <a:prstGeom prst="rect">
            <a:avLst/>
          </a:prstGeom>
        </p:spPr>
      </p:pic>
    </p:spTree>
    <p:extLst>
      <p:ext uri="{BB962C8B-B14F-4D97-AF65-F5344CB8AC3E}">
        <p14:creationId xmlns:p14="http://schemas.microsoft.com/office/powerpoint/2010/main" val="27818487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4429</TotalTime>
  <Words>588</Words>
  <Application>Microsoft Office PowerPoint</Application>
  <PresentationFormat>Широкоэкранный</PresentationFormat>
  <Paragraphs>78</Paragraphs>
  <Slides>6</Slides>
  <Notes>5</Notes>
  <HiddenSlides>0</HiddenSlides>
  <MMClips>0</MMClips>
  <ScaleCrop>false</ScaleCrop>
  <HeadingPairs>
    <vt:vector size="6" baseType="variant">
      <vt:variant>
        <vt:lpstr>Использованные шрифты</vt:lpstr>
      </vt:variant>
      <vt:variant>
        <vt:i4>6</vt:i4>
      </vt:variant>
      <vt:variant>
        <vt:lpstr>Тема</vt:lpstr>
      </vt:variant>
      <vt:variant>
        <vt:i4>3</vt:i4>
      </vt:variant>
      <vt:variant>
        <vt:lpstr>Заголовки слайдов</vt:lpstr>
      </vt:variant>
      <vt:variant>
        <vt:i4>6</vt:i4>
      </vt:variant>
    </vt:vector>
  </HeadingPairs>
  <TitlesOfParts>
    <vt:vector size="15" baseType="lpstr">
      <vt:lpstr>Arial</vt:lpstr>
      <vt:lpstr>Calibri</vt:lpstr>
      <vt:lpstr>Cambria</vt:lpstr>
      <vt:lpstr>Dax Offc Pro</vt:lpstr>
      <vt:lpstr>Segoe UI</vt:lpstr>
      <vt:lpstr>Times New Roman</vt:lpstr>
      <vt:lpstr>Office Theme</vt:lpstr>
      <vt:lpstr>1_Custom Design</vt:lpstr>
      <vt:lpstr>Custom Design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JSC Airastana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Rustam Deltayev</dc:creator>
  <cp:lastModifiedBy>Tolganay Baitokova</cp:lastModifiedBy>
  <cp:revision>378</cp:revision>
  <cp:lastPrinted>2023-05-26T07:58:53Z</cp:lastPrinted>
  <dcterms:created xsi:type="dcterms:W3CDTF">2023-04-06T07:20:33Z</dcterms:created>
  <dcterms:modified xsi:type="dcterms:W3CDTF">2023-06-05T08:28:38Z</dcterms:modified>
</cp:coreProperties>
</file>