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0" r:id="rId4"/>
  </p:sldMasterIdLst>
  <p:notesMasterIdLst>
    <p:notesMasterId r:id="rId15"/>
  </p:notesMasterIdLst>
  <p:handoutMasterIdLst>
    <p:handoutMasterId r:id="rId16"/>
  </p:handoutMasterIdLst>
  <p:sldIdLst>
    <p:sldId id="1934" r:id="rId5"/>
    <p:sldId id="1976" r:id="rId6"/>
    <p:sldId id="1978" r:id="rId7"/>
    <p:sldId id="1985" r:id="rId8"/>
    <p:sldId id="1979" r:id="rId9"/>
    <p:sldId id="1977" r:id="rId10"/>
    <p:sldId id="1980" r:id="rId11"/>
    <p:sldId id="1982" r:id="rId12"/>
    <p:sldId id="1986" r:id="rId13"/>
    <p:sldId id="1984" r:id="rId14"/>
  </p:sldIdLst>
  <p:sldSz cx="12192000" cy="6858000"/>
  <p:notesSz cx="6858000" cy="9947275"/>
  <p:defaultTextStyle>
    <a:defPPr>
      <a:defRPr lang="en-US"/>
    </a:defPPr>
    <a:lvl1pPr marL="0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6399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2881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69322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5762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2246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38642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5040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1439" algn="l" defTabSz="456399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A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3720" autoAdjust="0"/>
  </p:normalViewPr>
  <p:slideViewPr>
    <p:cSldViewPr snapToGrid="0" showGuides="1">
      <p:cViewPr varScale="1">
        <p:scale>
          <a:sx n="116" d="100"/>
          <a:sy n="116" d="100"/>
        </p:scale>
        <p:origin x="390" y="108"/>
      </p:cViewPr>
      <p:guideLst>
        <p:guide orient="horz" pos="2160"/>
        <p:guide pos="3908"/>
      </p:guideLst>
    </p:cSldViewPr>
  </p:slideViewPr>
  <p:outlineViewPr>
    <p:cViewPr>
      <p:scale>
        <a:sx n="33" d="100"/>
        <a:sy n="33" d="100"/>
      </p:scale>
      <p:origin x="0" y="94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Microsoft%20Excel%20Worksheet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-j2n3f44iebl\&#1086;&#1073;&#1084;&#1077;&#1085;\&#1040;&#1074;&#1072;&#1088;&#1080;&#1081;&#1085;&#1086;&#1089;&#1090;&#1100;%20&#1086;&#1073;&#1086;&#1088;&#1091;&#1076;&#1086;&#1074;&#1072;&#1085;&#1080;&#1103;%20&#1054;&#1047;&#1055;%2022-23\&#1054;&#1073;&#1097;&#1080;&#1081;%20&#1072;&#1085;&#1072;&#1083;&#1080;&#1079;%20&#1079;&#1072;%20&#1054;&#1047;&#1055;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oleObject" Target="file:///\\Win-j2n3f44iebl\&#1086;&#1073;&#1084;&#1077;&#1085;\&#1040;&#1074;&#1072;&#1088;&#1080;&#1081;&#1085;&#1086;&#1089;&#1090;&#1100;%20&#1086;&#1073;&#1086;&#1088;&#1091;&#1076;&#1086;&#1074;&#1072;&#1085;&#1080;&#1103;%20&#1054;&#1047;&#1055;%2022-23\&#1054;&#1073;&#1097;&#1080;&#1081;%20&#1072;&#1085;&#1072;&#1083;&#1080;&#1079;%20&#1079;&#1072;%20&#1054;&#1047;&#1055;.xlsx" TargetMode="External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Лист2!$B$3</c:f>
              <c:strCache>
                <c:ptCount val="1"/>
                <c:pt idx="0">
                  <c:v>Авария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Лист2!$A$4:$A$7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(5 мес)</c:v>
                </c:pt>
              </c:strCache>
            </c:strRef>
          </c:cat>
          <c:val>
            <c:numRef>
              <c:f>Лист2!$B$4:$B$7</c:f>
              <c:numCache>
                <c:formatCode>General</c:formatCode>
                <c:ptCount val="4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4D05-8A40-BC11-924B9B3C7BA3}"/>
            </c:ext>
          </c:extLst>
        </c:ser>
        <c:ser>
          <c:idx val="1"/>
          <c:order val="1"/>
          <c:tx>
            <c:strRef>
              <c:f>Лист2!$C$3</c:f>
              <c:strCache>
                <c:ptCount val="1"/>
                <c:pt idx="0">
                  <c:v>Отказ I степени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Лист2!$A$4:$A$7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(5 мес)</c:v>
                </c:pt>
              </c:strCache>
            </c:strRef>
          </c:cat>
          <c:val>
            <c:numRef>
              <c:f>Лист2!$C$4:$C$7</c:f>
              <c:numCache>
                <c:formatCode>General</c:formatCode>
                <c:ptCount val="4"/>
                <c:pt idx="0">
                  <c:v>5</c:v>
                </c:pt>
                <c:pt idx="1">
                  <c:v>5</c:v>
                </c:pt>
                <c:pt idx="2">
                  <c:v>19</c:v>
                </c:pt>
                <c:pt idx="3">
                  <c:v>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4D05-8A40-BC11-924B9B3C7BA3}"/>
            </c:ext>
          </c:extLst>
        </c:ser>
        <c:ser>
          <c:idx val="2"/>
          <c:order val="2"/>
          <c:tx>
            <c:strRef>
              <c:f>Лист2!$D$3</c:f>
              <c:strCache>
                <c:ptCount val="1"/>
                <c:pt idx="0">
                  <c:v>Отказ II степени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dLbl>
              <c:idx val="1"/>
              <c:layout>
                <c:manualLayout>
                  <c:x val="5.4069843450825258E-2"/>
                  <c:y val="4.2564690159638534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Лист2!$A$4:$A$7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(5 мес)</c:v>
                </c:pt>
              </c:strCache>
            </c:strRef>
          </c:cat>
          <c:val>
            <c:numRef>
              <c:f>Лист2!$D$4:$D$7</c:f>
              <c:numCache>
                <c:formatCode>General</c:formatCode>
                <c:ptCount val="4"/>
                <c:pt idx="0">
                  <c:v>92</c:v>
                </c:pt>
                <c:pt idx="1">
                  <c:v>100</c:v>
                </c:pt>
                <c:pt idx="2">
                  <c:v>79</c:v>
                </c:pt>
                <c:pt idx="3">
                  <c:v>41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4D05-8A40-BC11-924B9B3C7BA3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020040"/>
        <c:axId val="485020432"/>
      </c:barChart>
      <c:catAx>
        <c:axId val="48502004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20432"/>
        <c:crosses val="autoZero"/>
        <c:auto val="1"/>
        <c:lblAlgn val="ctr"/>
        <c:lblOffset val="100"/>
        <c:noMultiLvlLbl val="0"/>
      </c:catAx>
      <c:valAx>
        <c:axId val="485020432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200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Лист2!$B$22</c:f>
              <c:strCache>
                <c:ptCount val="1"/>
                <c:pt idx="0">
                  <c:v>Авария</c:v>
                </c:pt>
              </c:strCache>
            </c:strRef>
          </c:tx>
          <c:spPr>
            <a:solidFill>
              <a:srgbClr val="FF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Лист2!$A$23:$A$26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(5 мес)</c:v>
                </c:pt>
              </c:strCache>
            </c:strRef>
          </c:cat>
          <c:val>
            <c:numRef>
              <c:f>Лист2!$B$23:$B$26</c:f>
              <c:numCache>
                <c:formatCode>General</c:formatCode>
                <c:ptCount val="4"/>
                <c:pt idx="0">
                  <c:v>1</c:v>
                </c:pt>
                <c:pt idx="1">
                  <c:v>1</c:v>
                </c:pt>
                <c:pt idx="2">
                  <c:v>0</c:v>
                </c:pt>
                <c:pt idx="3">
                  <c:v>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342-6749-A6FF-5E13C4398BF2}"/>
            </c:ext>
          </c:extLst>
        </c:ser>
        <c:ser>
          <c:idx val="1"/>
          <c:order val="1"/>
          <c:tx>
            <c:strRef>
              <c:f>Лист2!$C$22</c:f>
              <c:strCache>
                <c:ptCount val="1"/>
                <c:pt idx="0">
                  <c:v>Отказ I степени</c:v>
                </c:pt>
              </c:strCache>
            </c:strRef>
          </c:tx>
          <c:spPr>
            <a:solidFill>
              <a:srgbClr val="00B0F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Лист2!$A$23:$A$26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(5 мес)</c:v>
                </c:pt>
              </c:strCache>
            </c:strRef>
          </c:cat>
          <c:val>
            <c:numRef>
              <c:f>Лист2!$C$23:$C$26</c:f>
              <c:numCache>
                <c:formatCode>General</c:formatCode>
                <c:ptCount val="4"/>
                <c:pt idx="0">
                  <c:v>1</c:v>
                </c:pt>
                <c:pt idx="1">
                  <c:v>2</c:v>
                </c:pt>
                <c:pt idx="2">
                  <c:v>0</c:v>
                </c:pt>
                <c:pt idx="3">
                  <c:v>13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9342-6749-A6FF-5E13C4398BF2}"/>
            </c:ext>
          </c:extLst>
        </c:ser>
        <c:ser>
          <c:idx val="2"/>
          <c:order val="2"/>
          <c:tx>
            <c:strRef>
              <c:f>Лист2!$D$22</c:f>
              <c:strCache>
                <c:ptCount val="1"/>
                <c:pt idx="0">
                  <c:v>Отказ II степени</c:v>
                </c:pt>
              </c:strCache>
            </c:strRef>
          </c:tx>
          <c:spPr>
            <a:solidFill>
              <a:srgbClr val="00B050">
                <a:alpha val="50000"/>
              </a:srgbClr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Лист2!$A$23:$A$26</c:f>
              <c:strCache>
                <c:ptCount val="4"/>
                <c:pt idx="0">
                  <c:v>2020</c:v>
                </c:pt>
                <c:pt idx="1">
                  <c:v>2021</c:v>
                </c:pt>
                <c:pt idx="2">
                  <c:v>2022</c:v>
                </c:pt>
                <c:pt idx="3">
                  <c:v>2023 (5 мес)</c:v>
                </c:pt>
              </c:strCache>
            </c:strRef>
          </c:cat>
          <c:val>
            <c:numRef>
              <c:f>Лист2!$D$23:$D$26</c:f>
              <c:numCache>
                <c:formatCode>General</c:formatCode>
                <c:ptCount val="4"/>
                <c:pt idx="0">
                  <c:v>153</c:v>
                </c:pt>
                <c:pt idx="1">
                  <c:v>87</c:v>
                </c:pt>
                <c:pt idx="2">
                  <c:v>99</c:v>
                </c:pt>
                <c:pt idx="3">
                  <c:v>52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342-6749-A6FF-5E13C4398BF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485018472"/>
        <c:axId val="485023176"/>
      </c:barChart>
      <c:catAx>
        <c:axId val="485018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23176"/>
        <c:crosses val="autoZero"/>
        <c:auto val="1"/>
        <c:lblAlgn val="ctr"/>
        <c:lblOffset val="100"/>
        <c:noMultiLvlLbl val="0"/>
      </c:catAx>
      <c:valAx>
        <c:axId val="485023176"/>
        <c:scaling>
          <c:orientation val="minMax"/>
          <c:max val="1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1847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Лист1!$B$3</c:f>
              <c:strCache>
                <c:ptCount val="1"/>
                <c:pt idx="0">
                  <c:v>План </c:v>
                </c:pt>
              </c:strCache>
            </c:strRef>
          </c:tx>
          <c:spPr>
            <a:ln w="28575" cap="rnd">
              <a:solidFill>
                <a:schemeClr val="tx2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Лист1!$B$4:$B$34</c:f>
              <c:numCache>
                <c:formatCode>General</c:formatCode>
                <c:ptCount val="31"/>
                <c:pt idx="0">
                  <c:v>85</c:v>
                </c:pt>
                <c:pt idx="1">
                  <c:v>92</c:v>
                </c:pt>
                <c:pt idx="2">
                  <c:v>92</c:v>
                </c:pt>
                <c:pt idx="3">
                  <c:v>87</c:v>
                </c:pt>
                <c:pt idx="4">
                  <c:v>92</c:v>
                </c:pt>
                <c:pt idx="5">
                  <c:v>96</c:v>
                </c:pt>
                <c:pt idx="6">
                  <c:v>98</c:v>
                </c:pt>
                <c:pt idx="7">
                  <c:v>96</c:v>
                </c:pt>
                <c:pt idx="8">
                  <c:v>92</c:v>
                </c:pt>
                <c:pt idx="9">
                  <c:v>92</c:v>
                </c:pt>
                <c:pt idx="10">
                  <c:v>92</c:v>
                </c:pt>
                <c:pt idx="11">
                  <c:v>90</c:v>
                </c:pt>
                <c:pt idx="12">
                  <c:v>82</c:v>
                </c:pt>
                <c:pt idx="13">
                  <c:v>85</c:v>
                </c:pt>
                <c:pt idx="14">
                  <c:v>92</c:v>
                </c:pt>
                <c:pt idx="15">
                  <c:v>90</c:v>
                </c:pt>
                <c:pt idx="16">
                  <c:v>87</c:v>
                </c:pt>
                <c:pt idx="17">
                  <c:v>87</c:v>
                </c:pt>
                <c:pt idx="18">
                  <c:v>85</c:v>
                </c:pt>
                <c:pt idx="19">
                  <c:v>82</c:v>
                </c:pt>
                <c:pt idx="20">
                  <c:v>82</c:v>
                </c:pt>
                <c:pt idx="21">
                  <c:v>82</c:v>
                </c:pt>
                <c:pt idx="22">
                  <c:v>90</c:v>
                </c:pt>
                <c:pt idx="23">
                  <c:v>85</c:v>
                </c:pt>
                <c:pt idx="24">
                  <c:v>77</c:v>
                </c:pt>
                <c:pt idx="25">
                  <c:v>85</c:v>
                </c:pt>
                <c:pt idx="26">
                  <c:v>85</c:v>
                </c:pt>
                <c:pt idx="27">
                  <c:v>85</c:v>
                </c:pt>
                <c:pt idx="28">
                  <c:v>77</c:v>
                </c:pt>
                <c:pt idx="29">
                  <c:v>77</c:v>
                </c:pt>
                <c:pt idx="30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6979-D24B-9412-3AB0030C9C7E}"/>
            </c:ext>
          </c:extLst>
        </c:ser>
        <c:ser>
          <c:idx val="1"/>
          <c:order val="1"/>
          <c:tx>
            <c:strRef>
              <c:f>Лист1!$C$3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Лист1!$C$4:$C$34</c:f>
              <c:numCache>
                <c:formatCode>General</c:formatCode>
                <c:ptCount val="31"/>
                <c:pt idx="0">
                  <c:v>80</c:v>
                </c:pt>
                <c:pt idx="1">
                  <c:v>87</c:v>
                </c:pt>
                <c:pt idx="2">
                  <c:v>90</c:v>
                </c:pt>
                <c:pt idx="3">
                  <c:v>86</c:v>
                </c:pt>
                <c:pt idx="4">
                  <c:v>92</c:v>
                </c:pt>
                <c:pt idx="5">
                  <c:v>86</c:v>
                </c:pt>
                <c:pt idx="6">
                  <c:v>83</c:v>
                </c:pt>
                <c:pt idx="7">
                  <c:v>84</c:v>
                </c:pt>
                <c:pt idx="8">
                  <c:v>86</c:v>
                </c:pt>
                <c:pt idx="9">
                  <c:v>83</c:v>
                </c:pt>
                <c:pt idx="10">
                  <c:v>82</c:v>
                </c:pt>
                <c:pt idx="11">
                  <c:v>78</c:v>
                </c:pt>
                <c:pt idx="12">
                  <c:v>72</c:v>
                </c:pt>
                <c:pt idx="13">
                  <c:v>70</c:v>
                </c:pt>
                <c:pt idx="14">
                  <c:v>69</c:v>
                </c:pt>
                <c:pt idx="15">
                  <c:v>89</c:v>
                </c:pt>
                <c:pt idx="16">
                  <c:v>86</c:v>
                </c:pt>
                <c:pt idx="17">
                  <c:v>82</c:v>
                </c:pt>
                <c:pt idx="18">
                  <c:v>80</c:v>
                </c:pt>
                <c:pt idx="19">
                  <c:v>77</c:v>
                </c:pt>
                <c:pt idx="20">
                  <c:v>82</c:v>
                </c:pt>
                <c:pt idx="21">
                  <c:v>70</c:v>
                </c:pt>
                <c:pt idx="22">
                  <c:v>79</c:v>
                </c:pt>
                <c:pt idx="23">
                  <c:v>78</c:v>
                </c:pt>
                <c:pt idx="24">
                  <c:v>72</c:v>
                </c:pt>
                <c:pt idx="25">
                  <c:v>73</c:v>
                </c:pt>
                <c:pt idx="26">
                  <c:v>70</c:v>
                </c:pt>
                <c:pt idx="27">
                  <c:v>61</c:v>
                </c:pt>
                <c:pt idx="28">
                  <c:v>72</c:v>
                </c:pt>
                <c:pt idx="29">
                  <c:v>69</c:v>
                </c:pt>
                <c:pt idx="30">
                  <c:v>78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6979-D24B-9412-3AB0030C9C7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021608"/>
        <c:axId val="485016120"/>
      </c:lineChart>
      <c:catAx>
        <c:axId val="48502160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16120"/>
        <c:crosses val="autoZero"/>
        <c:auto val="1"/>
        <c:lblAlgn val="ctr"/>
        <c:lblOffset val="100"/>
        <c:noMultiLvlLbl val="0"/>
      </c:catAx>
      <c:valAx>
        <c:axId val="485016120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2160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Лист1!$B$39</c:f>
              <c:strCache>
                <c:ptCount val="1"/>
                <c:pt idx="0">
                  <c:v>План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Лист1!$B$40:$B$70</c:f>
              <c:numCache>
                <c:formatCode>General</c:formatCode>
                <c:ptCount val="31"/>
                <c:pt idx="0">
                  <c:v>77</c:v>
                </c:pt>
                <c:pt idx="1">
                  <c:v>77</c:v>
                </c:pt>
                <c:pt idx="2">
                  <c:v>77</c:v>
                </c:pt>
                <c:pt idx="3">
                  <c:v>77</c:v>
                </c:pt>
                <c:pt idx="4">
                  <c:v>72</c:v>
                </c:pt>
                <c:pt idx="5">
                  <c:v>70</c:v>
                </c:pt>
                <c:pt idx="6">
                  <c:v>73</c:v>
                </c:pt>
                <c:pt idx="7">
                  <c:v>70</c:v>
                </c:pt>
                <c:pt idx="8">
                  <c:v>92</c:v>
                </c:pt>
                <c:pt idx="9">
                  <c:v>96</c:v>
                </c:pt>
                <c:pt idx="10">
                  <c:v>100</c:v>
                </c:pt>
                <c:pt idx="11">
                  <c:v>94</c:v>
                </c:pt>
                <c:pt idx="12">
                  <c:v>90</c:v>
                </c:pt>
                <c:pt idx="13">
                  <c:v>85</c:v>
                </c:pt>
                <c:pt idx="14">
                  <c:v>87</c:v>
                </c:pt>
                <c:pt idx="15">
                  <c:v>85</c:v>
                </c:pt>
                <c:pt idx="16">
                  <c:v>87</c:v>
                </c:pt>
                <c:pt idx="17">
                  <c:v>87</c:v>
                </c:pt>
                <c:pt idx="18">
                  <c:v>90</c:v>
                </c:pt>
                <c:pt idx="19">
                  <c:v>87</c:v>
                </c:pt>
                <c:pt idx="20">
                  <c:v>85</c:v>
                </c:pt>
                <c:pt idx="21">
                  <c:v>82</c:v>
                </c:pt>
                <c:pt idx="22">
                  <c:v>85</c:v>
                </c:pt>
                <c:pt idx="23">
                  <c:v>85</c:v>
                </c:pt>
                <c:pt idx="24">
                  <c:v>90</c:v>
                </c:pt>
                <c:pt idx="25">
                  <c:v>87</c:v>
                </c:pt>
                <c:pt idx="26">
                  <c:v>87</c:v>
                </c:pt>
                <c:pt idx="27">
                  <c:v>87</c:v>
                </c:pt>
                <c:pt idx="28">
                  <c:v>85</c:v>
                </c:pt>
                <c:pt idx="29">
                  <c:v>87</c:v>
                </c:pt>
                <c:pt idx="30">
                  <c:v>90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FA5-A84E-98F6-78A50A0D5809}"/>
            </c:ext>
          </c:extLst>
        </c:ser>
        <c:ser>
          <c:idx val="1"/>
          <c:order val="1"/>
          <c:tx>
            <c:strRef>
              <c:f>Лист1!$C$39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Лист1!$C$40:$C$70</c:f>
              <c:numCache>
                <c:formatCode>General</c:formatCode>
                <c:ptCount val="31"/>
                <c:pt idx="0">
                  <c:v>75</c:v>
                </c:pt>
                <c:pt idx="1">
                  <c:v>78</c:v>
                </c:pt>
                <c:pt idx="2">
                  <c:v>77</c:v>
                </c:pt>
                <c:pt idx="3">
                  <c:v>66</c:v>
                </c:pt>
                <c:pt idx="4">
                  <c:v>62</c:v>
                </c:pt>
                <c:pt idx="5">
                  <c:v>71</c:v>
                </c:pt>
                <c:pt idx="6">
                  <c:v>74</c:v>
                </c:pt>
                <c:pt idx="7">
                  <c:v>60</c:v>
                </c:pt>
                <c:pt idx="8">
                  <c:v>62</c:v>
                </c:pt>
                <c:pt idx="9">
                  <c:v>72</c:v>
                </c:pt>
                <c:pt idx="10">
                  <c:v>76</c:v>
                </c:pt>
                <c:pt idx="11">
                  <c:v>76</c:v>
                </c:pt>
                <c:pt idx="12">
                  <c:v>82</c:v>
                </c:pt>
                <c:pt idx="13">
                  <c:v>82</c:v>
                </c:pt>
                <c:pt idx="14">
                  <c:v>77</c:v>
                </c:pt>
                <c:pt idx="15">
                  <c:v>67</c:v>
                </c:pt>
                <c:pt idx="16">
                  <c:v>88</c:v>
                </c:pt>
                <c:pt idx="17">
                  <c:v>88</c:v>
                </c:pt>
                <c:pt idx="18">
                  <c:v>75</c:v>
                </c:pt>
                <c:pt idx="19">
                  <c:v>67</c:v>
                </c:pt>
                <c:pt idx="20">
                  <c:v>81</c:v>
                </c:pt>
                <c:pt idx="21">
                  <c:v>85</c:v>
                </c:pt>
                <c:pt idx="22">
                  <c:v>83</c:v>
                </c:pt>
                <c:pt idx="23">
                  <c:v>71</c:v>
                </c:pt>
                <c:pt idx="24">
                  <c:v>70</c:v>
                </c:pt>
                <c:pt idx="25">
                  <c:v>68</c:v>
                </c:pt>
                <c:pt idx="26">
                  <c:v>71</c:v>
                </c:pt>
                <c:pt idx="27">
                  <c:v>70</c:v>
                </c:pt>
                <c:pt idx="28">
                  <c:v>71</c:v>
                </c:pt>
                <c:pt idx="29">
                  <c:v>84</c:v>
                </c:pt>
                <c:pt idx="30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FA5-A84E-98F6-78A50A0D580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85004752"/>
        <c:axId val="223299544"/>
      </c:lineChart>
      <c:catAx>
        <c:axId val="485004752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23299544"/>
        <c:crosses val="autoZero"/>
        <c:auto val="1"/>
        <c:lblAlgn val="ctr"/>
        <c:lblOffset val="100"/>
        <c:noMultiLvlLbl val="0"/>
      </c:catAx>
      <c:valAx>
        <c:axId val="223299544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8500475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Лист1!$S$3</c:f>
              <c:strCache>
                <c:ptCount val="1"/>
                <c:pt idx="0">
                  <c:v>План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Лист1!$S$4:$S$31</c:f>
              <c:numCache>
                <c:formatCode>General</c:formatCode>
                <c:ptCount val="28"/>
                <c:pt idx="0">
                  <c:v>85</c:v>
                </c:pt>
                <c:pt idx="1">
                  <c:v>85</c:v>
                </c:pt>
                <c:pt idx="2">
                  <c:v>85</c:v>
                </c:pt>
                <c:pt idx="3">
                  <c:v>87</c:v>
                </c:pt>
                <c:pt idx="4">
                  <c:v>85</c:v>
                </c:pt>
                <c:pt idx="5">
                  <c:v>82</c:v>
                </c:pt>
                <c:pt idx="6">
                  <c:v>75</c:v>
                </c:pt>
                <c:pt idx="7">
                  <c:v>87</c:v>
                </c:pt>
                <c:pt idx="8">
                  <c:v>92</c:v>
                </c:pt>
                <c:pt idx="9">
                  <c:v>92</c:v>
                </c:pt>
                <c:pt idx="10">
                  <c:v>90</c:v>
                </c:pt>
                <c:pt idx="11">
                  <c:v>92</c:v>
                </c:pt>
                <c:pt idx="12">
                  <c:v>92</c:v>
                </c:pt>
                <c:pt idx="13">
                  <c:v>96</c:v>
                </c:pt>
                <c:pt idx="14">
                  <c:v>92</c:v>
                </c:pt>
                <c:pt idx="15">
                  <c:v>87</c:v>
                </c:pt>
                <c:pt idx="16">
                  <c:v>90</c:v>
                </c:pt>
                <c:pt idx="17">
                  <c:v>82</c:v>
                </c:pt>
                <c:pt idx="18">
                  <c:v>85</c:v>
                </c:pt>
                <c:pt idx="19">
                  <c:v>82</c:v>
                </c:pt>
                <c:pt idx="20">
                  <c:v>73</c:v>
                </c:pt>
                <c:pt idx="21">
                  <c:v>70</c:v>
                </c:pt>
                <c:pt idx="22">
                  <c:v>70</c:v>
                </c:pt>
                <c:pt idx="23">
                  <c:v>70</c:v>
                </c:pt>
                <c:pt idx="24">
                  <c:v>85</c:v>
                </c:pt>
                <c:pt idx="25">
                  <c:v>87</c:v>
                </c:pt>
                <c:pt idx="26">
                  <c:v>85</c:v>
                </c:pt>
                <c:pt idx="27">
                  <c:v>82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B5B1-4D49-8D99-FF96BF1F33D5}"/>
            </c:ext>
          </c:extLst>
        </c:ser>
        <c:ser>
          <c:idx val="1"/>
          <c:order val="1"/>
          <c:tx>
            <c:strRef>
              <c:f>Лист1!$T$3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Лист1!$T$4:$T$31</c:f>
              <c:numCache>
                <c:formatCode>General</c:formatCode>
                <c:ptCount val="28"/>
                <c:pt idx="0">
                  <c:v>80</c:v>
                </c:pt>
                <c:pt idx="1">
                  <c:v>80</c:v>
                </c:pt>
                <c:pt idx="2">
                  <c:v>80</c:v>
                </c:pt>
                <c:pt idx="3">
                  <c:v>81</c:v>
                </c:pt>
                <c:pt idx="4">
                  <c:v>82</c:v>
                </c:pt>
                <c:pt idx="5">
                  <c:v>77</c:v>
                </c:pt>
                <c:pt idx="6">
                  <c:v>73</c:v>
                </c:pt>
                <c:pt idx="7">
                  <c:v>74</c:v>
                </c:pt>
                <c:pt idx="8">
                  <c:v>74</c:v>
                </c:pt>
                <c:pt idx="9">
                  <c:v>86</c:v>
                </c:pt>
                <c:pt idx="10">
                  <c:v>82</c:v>
                </c:pt>
                <c:pt idx="11">
                  <c:v>81</c:v>
                </c:pt>
                <c:pt idx="12">
                  <c:v>75</c:v>
                </c:pt>
                <c:pt idx="13">
                  <c:v>72</c:v>
                </c:pt>
                <c:pt idx="14">
                  <c:v>71</c:v>
                </c:pt>
                <c:pt idx="15">
                  <c:v>71</c:v>
                </c:pt>
                <c:pt idx="16">
                  <c:v>71</c:v>
                </c:pt>
                <c:pt idx="17">
                  <c:v>76</c:v>
                </c:pt>
                <c:pt idx="18">
                  <c:v>78</c:v>
                </c:pt>
                <c:pt idx="19">
                  <c:v>75</c:v>
                </c:pt>
                <c:pt idx="20">
                  <c:v>73</c:v>
                </c:pt>
                <c:pt idx="21">
                  <c:v>74</c:v>
                </c:pt>
                <c:pt idx="22">
                  <c:v>76</c:v>
                </c:pt>
                <c:pt idx="23">
                  <c:v>68</c:v>
                </c:pt>
                <c:pt idx="24">
                  <c:v>80</c:v>
                </c:pt>
                <c:pt idx="25">
                  <c:v>72</c:v>
                </c:pt>
                <c:pt idx="26">
                  <c:v>65</c:v>
                </c:pt>
                <c:pt idx="27">
                  <c:v>65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B5B1-4D49-8D99-FF96BF1F33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6309520"/>
        <c:axId val="476317360"/>
      </c:lineChart>
      <c:catAx>
        <c:axId val="476309520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17360"/>
        <c:crosses val="autoZero"/>
        <c:auto val="1"/>
        <c:lblAlgn val="ctr"/>
        <c:lblOffset val="100"/>
        <c:noMultiLvlLbl val="0"/>
      </c:catAx>
      <c:valAx>
        <c:axId val="476317360"/>
        <c:scaling>
          <c:orientation val="minMax"/>
          <c:max val="100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630952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Лист1!$S$38</c:f>
              <c:strCache>
                <c:ptCount val="1"/>
                <c:pt idx="0">
                  <c:v>План 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val>
            <c:numRef>
              <c:f>Лист1!$S$39:$S$69</c:f>
              <c:numCache>
                <c:formatCode>General</c:formatCode>
                <c:ptCount val="31"/>
                <c:pt idx="0">
                  <c:v>73</c:v>
                </c:pt>
                <c:pt idx="1">
                  <c:v>70</c:v>
                </c:pt>
                <c:pt idx="2">
                  <c:v>72</c:v>
                </c:pt>
                <c:pt idx="3">
                  <c:v>85</c:v>
                </c:pt>
                <c:pt idx="4">
                  <c:v>85</c:v>
                </c:pt>
                <c:pt idx="5">
                  <c:v>73</c:v>
                </c:pt>
                <c:pt idx="6">
                  <c:v>73</c:v>
                </c:pt>
                <c:pt idx="7">
                  <c:v>70</c:v>
                </c:pt>
                <c:pt idx="8">
                  <c:v>82</c:v>
                </c:pt>
                <c:pt idx="9">
                  <c:v>77</c:v>
                </c:pt>
                <c:pt idx="10">
                  <c:v>72</c:v>
                </c:pt>
                <c:pt idx="11">
                  <c:v>72</c:v>
                </c:pt>
                <c:pt idx="12">
                  <c:v>72</c:v>
                </c:pt>
                <c:pt idx="13">
                  <c:v>72</c:v>
                </c:pt>
                <c:pt idx="14">
                  <c:v>72</c:v>
                </c:pt>
                <c:pt idx="15">
                  <c:v>75</c:v>
                </c:pt>
                <c:pt idx="16">
                  <c:v>73</c:v>
                </c:pt>
                <c:pt idx="17">
                  <c:v>75</c:v>
                </c:pt>
                <c:pt idx="18">
                  <c:v>73</c:v>
                </c:pt>
                <c:pt idx="19">
                  <c:v>87</c:v>
                </c:pt>
                <c:pt idx="20">
                  <c:v>85</c:v>
                </c:pt>
                <c:pt idx="21">
                  <c:v>75</c:v>
                </c:pt>
                <c:pt idx="22">
                  <c:v>73</c:v>
                </c:pt>
                <c:pt idx="23">
                  <c:v>73</c:v>
                </c:pt>
                <c:pt idx="24">
                  <c:v>70</c:v>
                </c:pt>
                <c:pt idx="25">
                  <c:v>70</c:v>
                </c:pt>
                <c:pt idx="26">
                  <c:v>70</c:v>
                </c:pt>
                <c:pt idx="27">
                  <c:v>70</c:v>
                </c:pt>
                <c:pt idx="28">
                  <c:v>72</c:v>
                </c:pt>
                <c:pt idx="29">
                  <c:v>70</c:v>
                </c:pt>
                <c:pt idx="30">
                  <c:v>75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0ACE-074A-B7B2-FF289AFD5F06}"/>
            </c:ext>
          </c:extLst>
        </c:ser>
        <c:ser>
          <c:idx val="1"/>
          <c:order val="1"/>
          <c:tx>
            <c:strRef>
              <c:f>Лист1!$T$38</c:f>
              <c:strCache>
                <c:ptCount val="1"/>
                <c:pt idx="0">
                  <c:v>Факт</c:v>
                </c:pt>
              </c:strCache>
            </c:strRef>
          </c:tx>
          <c:spPr>
            <a:ln w="28575" cap="rnd">
              <a:solidFill>
                <a:schemeClr val="accent6">
                  <a:lumMod val="75000"/>
                </a:schemeClr>
              </a:solidFill>
              <a:prstDash val="sysDot"/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val>
            <c:numRef>
              <c:f>Лист1!$T$39:$T$69</c:f>
              <c:numCache>
                <c:formatCode>General</c:formatCode>
                <c:ptCount val="31"/>
                <c:pt idx="0">
                  <c:v>70</c:v>
                </c:pt>
                <c:pt idx="1">
                  <c:v>64</c:v>
                </c:pt>
                <c:pt idx="2">
                  <c:v>73</c:v>
                </c:pt>
                <c:pt idx="3">
                  <c:v>85</c:v>
                </c:pt>
                <c:pt idx="4">
                  <c:v>83</c:v>
                </c:pt>
                <c:pt idx="5">
                  <c:v>80</c:v>
                </c:pt>
                <c:pt idx="6">
                  <c:v>76</c:v>
                </c:pt>
                <c:pt idx="7">
                  <c:v>75</c:v>
                </c:pt>
                <c:pt idx="8">
                  <c:v>75</c:v>
                </c:pt>
                <c:pt idx="9">
                  <c:v>74</c:v>
                </c:pt>
                <c:pt idx="10">
                  <c:v>72</c:v>
                </c:pt>
                <c:pt idx="11">
                  <c:v>71</c:v>
                </c:pt>
                <c:pt idx="12">
                  <c:v>72</c:v>
                </c:pt>
                <c:pt idx="13">
                  <c:v>76</c:v>
                </c:pt>
                <c:pt idx="14">
                  <c:v>72</c:v>
                </c:pt>
                <c:pt idx="15">
                  <c:v>71</c:v>
                </c:pt>
                <c:pt idx="16">
                  <c:v>64</c:v>
                </c:pt>
                <c:pt idx="17">
                  <c:v>63</c:v>
                </c:pt>
                <c:pt idx="18">
                  <c:v>67</c:v>
                </c:pt>
                <c:pt idx="19">
                  <c:v>75</c:v>
                </c:pt>
                <c:pt idx="20">
                  <c:v>82</c:v>
                </c:pt>
                <c:pt idx="21">
                  <c:v>76</c:v>
                </c:pt>
                <c:pt idx="22">
                  <c:v>74</c:v>
                </c:pt>
                <c:pt idx="23">
                  <c:v>74</c:v>
                </c:pt>
                <c:pt idx="24">
                  <c:v>67</c:v>
                </c:pt>
                <c:pt idx="25">
                  <c:v>64</c:v>
                </c:pt>
                <c:pt idx="26">
                  <c:v>66</c:v>
                </c:pt>
                <c:pt idx="27">
                  <c:v>67</c:v>
                </c:pt>
                <c:pt idx="28">
                  <c:v>67</c:v>
                </c:pt>
                <c:pt idx="29">
                  <c:v>71</c:v>
                </c:pt>
                <c:pt idx="30">
                  <c:v>72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0ACE-074A-B7B2-FF289AFD5F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74188168"/>
        <c:axId val="474688080"/>
      </c:lineChart>
      <c:catAx>
        <c:axId val="474188168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688080"/>
        <c:crosses val="autoZero"/>
        <c:auto val="1"/>
        <c:lblAlgn val="ctr"/>
        <c:lblOffset val="100"/>
        <c:noMultiLvlLbl val="0"/>
      </c:catAx>
      <c:valAx>
        <c:axId val="474688080"/>
        <c:scaling>
          <c:orientation val="minMax"/>
          <c:min val="6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7418816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 ТЭЦ-ПВС Темиртау'!$B$1:$B$2</c:f>
              <c:strCache>
                <c:ptCount val="2"/>
                <c:pt idx="0">
                  <c:v>ТЭЦ-2 Темиртау</c:v>
                </c:pt>
                <c:pt idx="1">
                  <c:v>Сутки</c:v>
                </c:pt>
              </c:strCache>
            </c:strRef>
          </c:tx>
          <c:spPr>
            <a:solidFill>
              <a:srgbClr val="0070C0"/>
            </a:solidFill>
            <a:ln>
              <a:noFill/>
            </a:ln>
            <a:effectLst/>
          </c:spPr>
          <c:invertIfNegative val="0"/>
          <c:dPt>
            <c:idx val="6"/>
            <c:invertIfNegative val="0"/>
            <c:bubble3D val="0"/>
            <c:spPr>
              <a:solidFill>
                <a:srgbClr val="0070C0"/>
              </a:solidFill>
              <a:ln>
                <a:noFill/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D5D0-45E8-8C13-7EAACDB14606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 ТЭЦ-ПВС Темиртау'!$A$3:$A$9</c:f>
              <c:strCache>
                <c:ptCount val="7"/>
                <c:pt idx="0">
                  <c:v>котел ст.№1</c:v>
                </c:pt>
                <c:pt idx="1">
                  <c:v>котел ст.№2</c:v>
                </c:pt>
                <c:pt idx="2">
                  <c:v>котел ст.№3</c:v>
                </c:pt>
                <c:pt idx="3">
                  <c:v>котел ст.№4</c:v>
                </c:pt>
                <c:pt idx="4">
                  <c:v>котел ст.№5</c:v>
                </c:pt>
                <c:pt idx="5">
                  <c:v>котел ст.№6</c:v>
                </c:pt>
                <c:pt idx="6">
                  <c:v>котел ст.№8</c:v>
                </c:pt>
              </c:strCache>
            </c:strRef>
          </c:cat>
          <c:val>
            <c:numRef>
              <c:f>' ТЭЦ-ПВС Темиртау'!$B$3:$B$9</c:f>
              <c:numCache>
                <c:formatCode>General</c:formatCode>
                <c:ptCount val="7"/>
                <c:pt idx="0">
                  <c:v>0</c:v>
                </c:pt>
                <c:pt idx="1">
                  <c:v>38</c:v>
                </c:pt>
                <c:pt idx="2">
                  <c:v>58</c:v>
                </c:pt>
                <c:pt idx="3">
                  <c:v>150</c:v>
                </c:pt>
                <c:pt idx="4">
                  <c:v>57</c:v>
                </c:pt>
                <c:pt idx="5">
                  <c:v>35</c:v>
                </c:pt>
                <c:pt idx="6">
                  <c:v>37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D5D0-45E8-8C13-7EAACDB1460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686120"/>
        <c:axId val="474690040"/>
      </c:barChart>
      <c:catAx>
        <c:axId val="4746861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474690040"/>
        <c:crosses val="autoZero"/>
        <c:auto val="1"/>
        <c:lblAlgn val="ctr"/>
        <c:lblOffset val="100"/>
        <c:noMultiLvlLbl val="0"/>
      </c:catAx>
      <c:valAx>
        <c:axId val="474690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ru-RU" sz="1400" b="1">
                    <a:latin typeface="+mj-lt"/>
                  </a:rPr>
                  <a:t>(кол.</a:t>
                </a:r>
                <a:r>
                  <a:rPr lang="ru-RU" sz="1400" b="1" baseline="0">
                    <a:latin typeface="+mj-lt"/>
                  </a:rPr>
                  <a:t> су</a:t>
                </a:r>
                <a:r>
                  <a:rPr lang="ru-RU" sz="1400" b="1">
                    <a:latin typeface="+mj-lt"/>
                  </a:rPr>
                  <a:t>ток)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47468612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'ТЭЦ-2 Темиртау'!$B$1:$B$2</c:f>
              <c:strCache>
                <c:ptCount val="2"/>
                <c:pt idx="0">
                  <c:v>ТЭЦ-2 Темиртау</c:v>
                </c:pt>
                <c:pt idx="1">
                  <c:v>Сутки</c:v>
                </c:pt>
              </c:strCache>
            </c:strRef>
          </c:tx>
          <c:spPr>
            <a:solidFill>
              <a:srgbClr val="0070C0"/>
            </a:solidFill>
            <a:ln>
              <a:solidFill>
                <a:srgbClr val="0070C0"/>
              </a:solidFill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0070C0"/>
              </a:solidFill>
              <a:ln>
                <a:solidFill>
                  <a:srgbClr val="0070C0"/>
                </a:solidFill>
              </a:ln>
              <a:effectLst/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9702-4A7F-AB08-3C3D5D2C9BBD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'ТЭЦ-2 Темиртау'!$A$3:$A$8</c:f>
              <c:strCache>
                <c:ptCount val="6"/>
                <c:pt idx="0">
                  <c:v>котел ст.№1</c:v>
                </c:pt>
                <c:pt idx="1">
                  <c:v>котел ст.№2</c:v>
                </c:pt>
                <c:pt idx="2">
                  <c:v>котел ст.№3</c:v>
                </c:pt>
                <c:pt idx="3">
                  <c:v>котел ст.№4</c:v>
                </c:pt>
                <c:pt idx="4">
                  <c:v>котел ст.№5</c:v>
                </c:pt>
                <c:pt idx="5">
                  <c:v>котел ст.№6</c:v>
                </c:pt>
              </c:strCache>
            </c:strRef>
          </c:cat>
          <c:val>
            <c:numRef>
              <c:f>'ТЭЦ-2 Темиртау'!$B$3:$B$8</c:f>
              <c:numCache>
                <c:formatCode>General</c:formatCode>
                <c:ptCount val="6"/>
                <c:pt idx="0">
                  <c:v>57</c:v>
                </c:pt>
                <c:pt idx="1">
                  <c:v>10</c:v>
                </c:pt>
                <c:pt idx="2">
                  <c:v>93</c:v>
                </c:pt>
                <c:pt idx="3">
                  <c:v>32</c:v>
                </c:pt>
                <c:pt idx="4">
                  <c:v>29</c:v>
                </c:pt>
                <c:pt idx="5">
                  <c:v>17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9702-4A7F-AB08-3C3D5D2C9BB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474695136"/>
        <c:axId val="474695528"/>
      </c:barChart>
      <c:catAx>
        <c:axId val="47469513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474695528"/>
        <c:crosses val="autoZero"/>
        <c:auto val="1"/>
        <c:lblAlgn val="ctr"/>
        <c:lblOffset val="100"/>
        <c:noMultiLvlLbl val="0"/>
      </c:catAx>
      <c:valAx>
        <c:axId val="47469552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solidFill>
                <a:schemeClr val="tx1">
                  <a:lumMod val="5000"/>
                  <a:lumOff val="95000"/>
                </a:schemeClr>
              </a:solidFill>
              <a:round/>
            </a:ln>
            <a:effectLst/>
          </c:spPr>
        </c:min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40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  <a:r>
                  <a:rPr lang="ru-RU" sz="1400" b="1">
                    <a:latin typeface="+mj-lt"/>
                  </a:rPr>
                  <a:t>(кол.</a:t>
                </a:r>
                <a:r>
                  <a:rPr lang="ru-RU" sz="1400" b="1" baseline="0">
                    <a:latin typeface="+mj-lt"/>
                  </a:rPr>
                  <a:t> су</a:t>
                </a:r>
                <a:r>
                  <a:rPr lang="ru-RU" sz="1400" b="1">
                    <a:latin typeface="+mj-lt"/>
                  </a:rPr>
                  <a:t>ток)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40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j-lt"/>
                  <a:ea typeface="+mn-ea"/>
                  <a:cs typeface="+mn-cs"/>
                </a:defRPr>
              </a:pPr>
              <a:endParaRPr lang="ru-RU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pPr>
            <a:endParaRPr lang="ru-RU"/>
          </a:p>
        </c:txPr>
        <c:crossAx val="47469513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0.24956</cdr:x>
      <cdr:y>0.03111</cdr:y>
    </cdr:from>
    <cdr:to>
      <cdr:x>0.32193</cdr:x>
      <cdr:y>0.11285</cdr:y>
    </cdr:to>
    <cdr:sp macro="" textlink="">
      <cdr:nvSpPr>
        <cdr:cNvPr id="2" name="Прямоугольник 1"/>
        <cdr:cNvSpPr/>
      </cdr:nvSpPr>
      <cdr:spPr>
        <a:xfrm xmlns:a="http://schemas.openxmlformats.org/drawingml/2006/main">
          <a:off x="1714798" y="128861"/>
          <a:ext cx="497251" cy="338554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none" lIns="91440" tIns="45720" rIns="91440" bIns="45720">
          <a:spAutoFit/>
        </a:bodyPr>
        <a:lstStyle xmlns:a="http://schemas.openxmlformats.org/drawingml/2006/main"/>
        <a:p xmlns:a="http://schemas.openxmlformats.org/drawingml/2006/main">
          <a:pPr algn="ctr"/>
          <a:r>
            <a:rPr lang="ru-RU" sz="16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rPr>
            <a:t>150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1"/>
            <a:ext cx="2972493" cy="497205"/>
          </a:xfrm>
          <a:prstGeom prst="rect">
            <a:avLst/>
          </a:prstGeom>
        </p:spPr>
        <p:txBody>
          <a:bodyPr vert="horz" lIns="91727" tIns="45863" rIns="91727" bIns="45863" rtlCol="0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908" y="1"/>
            <a:ext cx="2972492" cy="497205"/>
          </a:xfrm>
          <a:prstGeom prst="rect">
            <a:avLst/>
          </a:prstGeom>
        </p:spPr>
        <p:txBody>
          <a:bodyPr vert="horz" lIns="91727" tIns="45863" rIns="91727" bIns="45863" rtlCol="0"/>
          <a:lstStyle>
            <a:lvl1pPr algn="r">
              <a:defRPr sz="1200"/>
            </a:lvl1pPr>
          </a:lstStyle>
          <a:p>
            <a:fld id="{C8E1A33A-AE98-4670-B0C7-36D5BA184062}" type="datetimeFigureOut">
              <a:rPr lang="kk-KZ" smtClean="0"/>
              <a:t>7-мау-23</a:t>
            </a:fld>
            <a:endParaRPr lang="kk-KZ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9448483"/>
            <a:ext cx="2972493" cy="497205"/>
          </a:xfrm>
          <a:prstGeom prst="rect">
            <a:avLst/>
          </a:prstGeom>
        </p:spPr>
        <p:txBody>
          <a:bodyPr vert="horz" lIns="91727" tIns="45863" rIns="91727" bIns="45863" rtlCol="0" anchor="b"/>
          <a:lstStyle>
            <a:lvl1pPr algn="l">
              <a:defRPr sz="1200"/>
            </a:lvl1pPr>
          </a:lstStyle>
          <a:p>
            <a:endParaRPr lang="kk-KZ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908" y="9448483"/>
            <a:ext cx="2972492" cy="497205"/>
          </a:xfrm>
          <a:prstGeom prst="rect">
            <a:avLst/>
          </a:prstGeom>
        </p:spPr>
        <p:txBody>
          <a:bodyPr vert="horz" lIns="91727" tIns="45863" rIns="91727" bIns="45863" rtlCol="0" anchor="b"/>
          <a:lstStyle>
            <a:lvl1pPr algn="r">
              <a:defRPr sz="1200"/>
            </a:lvl1pPr>
          </a:lstStyle>
          <a:p>
            <a:fld id="{995649BA-C550-4555-A420-A09CB5EF7C16}" type="slidenum">
              <a:rPr lang="kk-KZ" smtClean="0"/>
              <a:t>‹#›</a:t>
            </a:fld>
            <a:endParaRPr lang="kk-KZ"/>
          </a:p>
        </p:txBody>
      </p:sp>
    </p:spTree>
    <p:extLst>
      <p:ext uri="{BB962C8B-B14F-4D97-AF65-F5344CB8AC3E}">
        <p14:creationId xmlns:p14="http://schemas.microsoft.com/office/powerpoint/2010/main" val="25072183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72548" cy="497921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3851" y="0"/>
            <a:ext cx="2972548" cy="497921"/>
          </a:xfrm>
          <a:prstGeom prst="rect">
            <a:avLst/>
          </a:prstGeom>
        </p:spPr>
        <p:txBody>
          <a:bodyPr vert="horz" lIns="91864" tIns="45932" rIns="91864" bIns="45932" rtlCol="0"/>
          <a:lstStyle>
            <a:lvl1pPr algn="r">
              <a:defRPr sz="1200"/>
            </a:lvl1pPr>
          </a:lstStyle>
          <a:p>
            <a:fld id="{4D3B354D-FFC5-46F7-B73A-BBD11BCE4A8F}" type="datetimeFigureOut">
              <a:rPr lang="ru-RU" smtClean="0"/>
              <a:t>07.06.2023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2713" y="746125"/>
            <a:ext cx="6632575" cy="3730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864" tIns="45932" rIns="91864" bIns="459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481" y="4724678"/>
            <a:ext cx="5487040" cy="4476512"/>
          </a:xfrm>
          <a:prstGeom prst="rect">
            <a:avLst/>
          </a:prstGeom>
        </p:spPr>
        <p:txBody>
          <a:bodyPr vert="horz" lIns="91864" tIns="45932" rIns="91864" bIns="45932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47765"/>
            <a:ext cx="2972548" cy="497920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3851" y="9447765"/>
            <a:ext cx="2972548" cy="497920"/>
          </a:xfrm>
          <a:prstGeom prst="rect">
            <a:avLst/>
          </a:prstGeom>
        </p:spPr>
        <p:txBody>
          <a:bodyPr vert="horz" lIns="91864" tIns="45932" rIns="91864" bIns="45932" rtlCol="0" anchor="b"/>
          <a:lstStyle>
            <a:lvl1pPr algn="r">
              <a:defRPr sz="1200"/>
            </a:lvl1pPr>
          </a:lstStyle>
          <a:p>
            <a:fld id="{AD16D6A3-BFD0-4815-A9F9-AE77AD8F963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45615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399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2881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69322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5762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2246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38642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5040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1439" algn="l" defTabSz="91288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D16D6A3-BFD0-4815-A9F9-AE77AD8F963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07853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22" y="1122363"/>
            <a:ext cx="9144001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22" y="3602037"/>
            <a:ext cx="9144001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6399" indent="0" algn="ctr">
              <a:buNone/>
              <a:defRPr sz="2000"/>
            </a:lvl2pPr>
            <a:lvl3pPr marL="912881" indent="0" algn="ctr">
              <a:buNone/>
              <a:defRPr sz="1900"/>
            </a:lvl3pPr>
            <a:lvl4pPr marL="1369322" indent="0" algn="ctr">
              <a:buNone/>
              <a:defRPr sz="1600"/>
            </a:lvl4pPr>
            <a:lvl5pPr marL="1825762" indent="0" algn="ctr">
              <a:buNone/>
              <a:defRPr sz="1600"/>
            </a:lvl5pPr>
            <a:lvl6pPr marL="2282246" indent="0" algn="ctr">
              <a:buNone/>
              <a:defRPr sz="1600"/>
            </a:lvl6pPr>
            <a:lvl7pPr marL="2738642" indent="0" algn="ctr">
              <a:buNone/>
              <a:defRPr sz="1600"/>
            </a:lvl7pPr>
            <a:lvl8pPr marL="3195040" indent="0" algn="ctr">
              <a:buNone/>
              <a:defRPr sz="1600"/>
            </a:lvl8pPr>
            <a:lvl9pPr marL="365143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DC5193-CBE9-4459-BC08-34680E8BC19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3997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14E92-44DD-4C2F-B3D5-52AFE3171B1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5181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35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35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3F72A6-96D6-46C0-8324-FD8145FE391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8411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EB3F35-E1E3-401D-81E8-ED37847F8FB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9101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3" y="1709754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3" y="458948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639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288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693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57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22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3864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50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143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A6B53-8D4E-4CA7-A696-E444487E98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4026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862408-3F55-48C7-BE66-B080A7B2A5F1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37730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7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9" indent="0">
              <a:buNone/>
              <a:defRPr sz="2000" b="1"/>
            </a:lvl2pPr>
            <a:lvl3pPr marL="912881" indent="0">
              <a:buNone/>
              <a:defRPr sz="1900" b="1"/>
            </a:lvl3pPr>
            <a:lvl4pPr marL="1369322" indent="0">
              <a:buNone/>
              <a:defRPr sz="1600" b="1"/>
            </a:lvl4pPr>
            <a:lvl5pPr marL="1825762" indent="0">
              <a:buNone/>
              <a:defRPr sz="1600" b="1"/>
            </a:lvl5pPr>
            <a:lvl6pPr marL="2282246" indent="0">
              <a:buNone/>
              <a:defRPr sz="1600" b="1"/>
            </a:lvl6pPr>
            <a:lvl7pPr marL="2738642" indent="0">
              <a:buNone/>
              <a:defRPr sz="1600" b="1"/>
            </a:lvl7pPr>
            <a:lvl8pPr marL="3195040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6399" indent="0">
              <a:buNone/>
              <a:defRPr sz="2000" b="1"/>
            </a:lvl2pPr>
            <a:lvl3pPr marL="912881" indent="0">
              <a:buNone/>
              <a:defRPr sz="1900" b="1"/>
            </a:lvl3pPr>
            <a:lvl4pPr marL="1369322" indent="0">
              <a:buNone/>
              <a:defRPr sz="1600" b="1"/>
            </a:lvl4pPr>
            <a:lvl5pPr marL="1825762" indent="0">
              <a:buNone/>
              <a:defRPr sz="1600" b="1"/>
            </a:lvl5pPr>
            <a:lvl6pPr marL="2282246" indent="0">
              <a:buNone/>
              <a:defRPr sz="1600" b="1"/>
            </a:lvl6pPr>
            <a:lvl7pPr marL="2738642" indent="0">
              <a:buNone/>
              <a:defRPr sz="1600" b="1"/>
            </a:lvl7pPr>
            <a:lvl8pPr marL="3195040" indent="0">
              <a:buNone/>
              <a:defRPr sz="1600" b="1"/>
            </a:lvl8pPr>
            <a:lvl9pPr marL="365143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F06B02-0130-4C20-9049-B85C7369A5E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0043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E3885B-1FCA-4202-9935-95EECEE8E54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2683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B563D1-8443-4DD8-BF8C-178C5B74423A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688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8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99" indent="0">
              <a:buNone/>
              <a:defRPr sz="1500"/>
            </a:lvl2pPr>
            <a:lvl3pPr marL="912881" indent="0">
              <a:buNone/>
              <a:defRPr sz="1200"/>
            </a:lvl3pPr>
            <a:lvl4pPr marL="1369322" indent="0">
              <a:buNone/>
              <a:defRPr sz="1100"/>
            </a:lvl4pPr>
            <a:lvl5pPr marL="1825762" indent="0">
              <a:buNone/>
              <a:defRPr sz="1100"/>
            </a:lvl5pPr>
            <a:lvl6pPr marL="2282246" indent="0">
              <a:buNone/>
              <a:defRPr sz="1100"/>
            </a:lvl6pPr>
            <a:lvl7pPr marL="2738642" indent="0">
              <a:buNone/>
              <a:defRPr sz="1100"/>
            </a:lvl7pPr>
            <a:lvl8pPr marL="3195040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138A25-486E-4156-BBA9-E9046EC421A5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322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800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8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6399" indent="0">
              <a:buNone/>
              <a:defRPr sz="2800"/>
            </a:lvl2pPr>
            <a:lvl3pPr marL="912881" indent="0">
              <a:buNone/>
              <a:defRPr sz="2400"/>
            </a:lvl3pPr>
            <a:lvl4pPr marL="1369322" indent="0">
              <a:buNone/>
              <a:defRPr sz="2000"/>
            </a:lvl4pPr>
            <a:lvl5pPr marL="1825762" indent="0">
              <a:buNone/>
              <a:defRPr sz="2000"/>
            </a:lvl5pPr>
            <a:lvl6pPr marL="2282246" indent="0">
              <a:buNone/>
              <a:defRPr sz="2000"/>
            </a:lvl6pPr>
            <a:lvl7pPr marL="2738642" indent="0">
              <a:buNone/>
              <a:defRPr sz="2000"/>
            </a:lvl7pPr>
            <a:lvl8pPr marL="3195040" indent="0">
              <a:buNone/>
              <a:defRPr sz="2000"/>
            </a:lvl8pPr>
            <a:lvl9pPr marL="3651439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800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6399" indent="0">
              <a:buNone/>
              <a:defRPr sz="1500"/>
            </a:lvl2pPr>
            <a:lvl3pPr marL="912881" indent="0">
              <a:buNone/>
              <a:defRPr sz="1200"/>
            </a:lvl3pPr>
            <a:lvl4pPr marL="1369322" indent="0">
              <a:buNone/>
              <a:defRPr sz="1100"/>
            </a:lvl4pPr>
            <a:lvl5pPr marL="1825762" indent="0">
              <a:buNone/>
              <a:defRPr sz="1100"/>
            </a:lvl5pPr>
            <a:lvl6pPr marL="2282246" indent="0">
              <a:buNone/>
              <a:defRPr sz="1100"/>
            </a:lvl6pPr>
            <a:lvl7pPr marL="2738642" indent="0">
              <a:buNone/>
              <a:defRPr sz="1100"/>
            </a:lvl7pPr>
            <a:lvl8pPr marL="3195040" indent="0">
              <a:buNone/>
              <a:defRPr sz="1100"/>
            </a:lvl8pPr>
            <a:lvl9pPr marL="3651439" indent="0">
              <a:buNone/>
              <a:defRPr sz="1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F81C44-C5A7-4D74-B127-B3B69DCADA6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525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306" tIns="45718" rIns="9130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91306" tIns="45718" rIns="91306" bIns="4571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3" y="6356372"/>
            <a:ext cx="2743200" cy="365125"/>
          </a:xfrm>
          <a:prstGeom prst="rect">
            <a:avLst/>
          </a:prstGeom>
        </p:spPr>
        <p:txBody>
          <a:bodyPr vert="horz" lIns="91306" tIns="45718" rIns="9130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088339-74AC-447C-91BB-9B4D43CEBE0B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07.06.2023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72"/>
            <a:ext cx="4114800" cy="365125"/>
          </a:xfrm>
          <a:prstGeom prst="rect">
            <a:avLst/>
          </a:prstGeom>
        </p:spPr>
        <p:txBody>
          <a:bodyPr vert="horz" lIns="91306" tIns="45718" rIns="9130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72"/>
            <a:ext cx="2743200" cy="365125"/>
          </a:xfrm>
          <a:prstGeom prst="rect">
            <a:avLst/>
          </a:prstGeom>
        </p:spPr>
        <p:txBody>
          <a:bodyPr vert="horz" lIns="91306" tIns="45718" rIns="9130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772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hf hdr="0" ftr="0" dt="0"/>
  <p:txStyles>
    <p:titleStyle>
      <a:lvl1pPr algn="l" defTabSz="91288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242" indent="-228242" algn="l" defTabSz="91288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4726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1122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7520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3919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0401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66842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3282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79766" indent="-228242" algn="l" defTabSz="91288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399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2881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69322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5762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2246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38642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5040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1439" algn="l" defTabSz="91288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3" Type="http://schemas.openxmlformats.org/officeDocument/2006/relationships/image" Target="../media/image13.png"/><Relationship Id="rId7" Type="http://schemas.openxmlformats.org/officeDocument/2006/relationships/image" Target="../media/image1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6.xml"/><Relationship Id="rId4" Type="http://schemas.openxmlformats.org/officeDocument/2006/relationships/chart" Target="../charts/char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6"/>
          <p:cNvSpPr txBox="1">
            <a:spLocks noChangeArrowheads="1"/>
          </p:cNvSpPr>
          <p:nvPr/>
        </p:nvSpPr>
        <p:spPr bwMode="auto">
          <a:xfrm>
            <a:off x="5295" y="6165075"/>
            <a:ext cx="12186708" cy="552449"/>
          </a:xfrm>
          <a:prstGeom prst="rect">
            <a:avLst/>
          </a:prstGeom>
          <a:noFill/>
          <a:ln>
            <a:noFill/>
          </a:ln>
          <a:effectLst/>
        </p:spPr>
        <p:txBody>
          <a:bodyPr lIns="108409" tIns="54209" rIns="108409" bIns="54209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914240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r>
              <a:rPr lang="ru-RU" kern="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rial" pitchFamily="34" charset="0"/>
              </a:rPr>
              <a:t>г. </a:t>
            </a:r>
            <a:r>
              <a:rPr lang="ru-RU" kern="0" dirty="0" err="1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rial" pitchFamily="34" charset="0"/>
              </a:rPr>
              <a:t>Темирау</a:t>
            </a:r>
            <a:r>
              <a:rPr lang="ru-RU" kern="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rial" pitchFamily="34" charset="0"/>
              </a:rPr>
              <a:t>, 2023 год (08.06.)</a:t>
            </a:r>
            <a:endParaRPr lang="en-US" kern="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Impact" panose="020B0806030902050204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01942" y="261982"/>
            <a:ext cx="11051969" cy="80276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64" tIns="54381" rIns="108764" bIns="54381" anchor="ctr"/>
          <a:lstStyle/>
          <a:p>
            <a:pPr algn="ctr" defTabSz="914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МИНИСТЕРСТВО ЭНЕРГЕТИКИ РК</a:t>
            </a:r>
          </a:p>
          <a:p>
            <a:pPr algn="ctr" defTabSz="91424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Impact" panose="020B0806030902050204" pitchFamily="34" charset="0"/>
                <a:cs typeface="Arial" panose="020B0604020202020204" pitchFamily="34" charset="0"/>
              </a:rPr>
              <a:t>КОМИТЕТ АТОМНОГО И ЭНЕРГЕТИЧЕСКОГО НАДЗОРА И КОНТРОЛЯ</a:t>
            </a:r>
          </a:p>
        </p:txBody>
      </p:sp>
      <p:pic>
        <p:nvPicPr>
          <p:cNvPr id="7" name="Рисунок 6" descr="Изображение выглядит как здание&#10;&#10;Автоматически созданное описание">
            <a:extLst>
              <a:ext uri="{FF2B5EF4-FFF2-40B4-BE49-F238E27FC236}">
                <a16:creationId xmlns:a16="http://schemas.microsoft.com/office/drawing/2014/main" xmlns="" id="{AC026D14-46B7-44A9-937D-7CB10447CD8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3495" y="286442"/>
            <a:ext cx="754785" cy="778305"/>
          </a:xfrm>
          <a:prstGeom prst="rect">
            <a:avLst/>
          </a:prstGeom>
        </p:spPr>
      </p:pic>
      <p:sp>
        <p:nvSpPr>
          <p:cNvPr id="9" name="Заголовок 4"/>
          <p:cNvSpPr txBox="1">
            <a:spLocks/>
          </p:cNvSpPr>
          <p:nvPr/>
        </p:nvSpPr>
        <p:spPr bwMode="auto">
          <a:xfrm>
            <a:off x="448490" y="2488914"/>
            <a:ext cx="11346893" cy="15838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8" rIns="91422" bIns="45718" anchor="ctr"/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/>
            <a:r>
              <a:rPr lang="ru-RU" sz="4000" dirty="0">
                <a:solidFill>
                  <a:srgbClr val="002060"/>
                </a:solidFill>
                <a:latin typeface="Impact" panose="020B0806030902050204" pitchFamily="34" charset="0"/>
                <a:cs typeface="Arial" pitchFamily="34" charset="0"/>
              </a:rPr>
              <a:t>О ХОДЕ РЕМОНТНЫХ РАБОТ НА ЭЛЕКТРОСТАНЦИЯХ </a:t>
            </a:r>
          </a:p>
          <a:p>
            <a:pPr algn="ctr"/>
            <a:r>
              <a:rPr lang="ru-RU" sz="4000" dirty="0">
                <a:solidFill>
                  <a:srgbClr val="002060"/>
                </a:solidFill>
                <a:latin typeface="Impact" panose="020B0806030902050204" pitchFamily="34" charset="0"/>
                <a:cs typeface="Arial" pitchFamily="34" charset="0"/>
              </a:rPr>
              <a:t>АО «</a:t>
            </a:r>
            <a:r>
              <a:rPr lang="ru-RU" sz="4000" dirty="0" err="1">
                <a:solidFill>
                  <a:srgbClr val="002060"/>
                </a:solidFill>
                <a:latin typeface="Impact" panose="020B0806030902050204" pitchFamily="34" charset="0"/>
              </a:rPr>
              <a:t>АрселорМиттал</a:t>
            </a:r>
            <a:r>
              <a:rPr lang="ru-RU" sz="4000" dirty="0">
                <a:solidFill>
                  <a:srgbClr val="002060"/>
                </a:solidFill>
                <a:latin typeface="Impact" panose="020B0806030902050204" pitchFamily="34" charset="0"/>
              </a:rPr>
              <a:t> Темиртау» </a:t>
            </a:r>
            <a:endParaRPr lang="ru-RU" sz="4000" dirty="0">
              <a:solidFill>
                <a:srgbClr val="002060"/>
              </a:solidFill>
              <a:latin typeface="Impact" panose="020B080603090205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78531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10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Принимаемые меры в отношении АО «</a:t>
            </a:r>
            <a:r>
              <a:rPr lang="ru-RU" sz="2400" b="0" dirty="0" err="1">
                <a:solidFill>
                  <a:srgbClr val="002060"/>
                </a:solidFill>
                <a:latin typeface="Impact" panose="020B0806030902050204" pitchFamily="34" charset="0"/>
              </a:rPr>
              <a:t>АрселорМиттал</a:t>
            </a:r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 Темиртау» 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9" name="Picture 5"/>
          <p:cNvPicPr>
            <a:picLocks noChangeAspect="1" noChangeArrowheads="1"/>
          </p:cNvPicPr>
          <p:nvPr/>
        </p:nvPicPr>
        <p:blipFill>
          <a:blip r:embed="rId2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8" y="4535408"/>
            <a:ext cx="547677" cy="54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" name="Rectangle 63"/>
          <p:cNvSpPr/>
          <p:nvPr/>
        </p:nvSpPr>
        <p:spPr bwMode="auto">
          <a:xfrm>
            <a:off x="1141373" y="4464657"/>
            <a:ext cx="11021753" cy="127736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Для стабильного прохождения предстоящего отопительного сезона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Министерство энергетики совместно с </a:t>
            </a:r>
            <a:r>
              <a:rPr lang="ru-RU" sz="2000" kern="0" dirty="0" err="1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акиматом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области и АО «АМТ» </a:t>
            </a: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утверждена Дорожная карта. </a:t>
            </a:r>
            <a:b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4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На еженедельной основе проводится выездной контроль за ходом исполнения.</a:t>
            </a:r>
            <a:endParaRPr lang="ru-RU" sz="1600" kern="0" dirty="0">
              <a:solidFill>
                <a:schemeClr val="accent1">
                  <a:lumMod val="5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31506" y="1055914"/>
            <a:ext cx="12163905" cy="3334923"/>
            <a:chOff x="299064" y="1079995"/>
            <a:chExt cx="12163905" cy="41846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479438" y="1079995"/>
              <a:ext cx="3397362" cy="633417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9" name="Прямоугольник 8"/>
            <p:cNvSpPr/>
            <p:nvPr/>
          </p:nvSpPr>
          <p:spPr>
            <a:xfrm>
              <a:off x="2332205" y="1110476"/>
              <a:ext cx="169309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8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Проверки</a:t>
              </a:r>
            </a:p>
          </p:txBody>
        </p:sp>
        <p:sp>
          <p:nvSpPr>
            <p:cNvPr id="10" name="Скругленный прямоугольник 9"/>
            <p:cNvSpPr/>
            <p:nvPr/>
          </p:nvSpPr>
          <p:spPr>
            <a:xfrm>
              <a:off x="4999878" y="1079996"/>
              <a:ext cx="3397362" cy="633416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5883125" y="1110476"/>
              <a:ext cx="175721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8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Адм. дела</a:t>
              </a:r>
            </a:p>
          </p:txBody>
        </p:sp>
        <p:sp>
          <p:nvSpPr>
            <p:cNvPr id="12" name="Скругленный прямоугольник 11"/>
            <p:cNvSpPr/>
            <p:nvPr/>
          </p:nvSpPr>
          <p:spPr>
            <a:xfrm>
              <a:off x="8474598" y="1079996"/>
              <a:ext cx="3397362" cy="633416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/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9479765" y="1125716"/>
              <a:ext cx="1558440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800" kern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Штрафы</a:t>
              </a:r>
              <a:endParaRPr lang="ru-RU" sz="2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14" name="Rectangle 63"/>
            <p:cNvSpPr/>
            <p:nvPr/>
          </p:nvSpPr>
          <p:spPr bwMode="auto">
            <a:xfrm>
              <a:off x="1792629" y="1842286"/>
              <a:ext cx="3068931" cy="4325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1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15" name="Rectangle 63"/>
            <p:cNvSpPr/>
            <p:nvPr/>
          </p:nvSpPr>
          <p:spPr bwMode="auto">
            <a:xfrm>
              <a:off x="1794566" y="2580017"/>
              <a:ext cx="3068931" cy="4325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3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16" name="Rectangle 63"/>
            <p:cNvSpPr/>
            <p:nvPr/>
          </p:nvSpPr>
          <p:spPr bwMode="auto">
            <a:xfrm>
              <a:off x="1792629" y="3280518"/>
              <a:ext cx="3068931" cy="4325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1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18" name="Rectangle 63"/>
            <p:cNvSpPr/>
            <p:nvPr/>
          </p:nvSpPr>
          <p:spPr bwMode="auto">
            <a:xfrm>
              <a:off x="5301253" y="1633118"/>
              <a:ext cx="3068931" cy="7913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16 </a:t>
              </a: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ПРОТОКОЛОВ</a:t>
              </a: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21" name="Rectangle 63"/>
            <p:cNvSpPr/>
            <p:nvPr/>
          </p:nvSpPr>
          <p:spPr bwMode="auto">
            <a:xfrm>
              <a:off x="8229600" y="1705851"/>
              <a:ext cx="4160533" cy="660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11 700 000</a:t>
              </a:r>
            </a:p>
          </p:txBody>
        </p:sp>
        <p:sp>
          <p:nvSpPr>
            <p:cNvPr id="22" name="Rectangle 63"/>
            <p:cNvSpPr/>
            <p:nvPr/>
          </p:nvSpPr>
          <p:spPr bwMode="auto">
            <a:xfrm>
              <a:off x="5336830" y="2379226"/>
              <a:ext cx="3068931" cy="7913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5 </a:t>
              </a: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ПРОТОКОЛА</a:t>
              </a: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23" name="Rectangle 63"/>
            <p:cNvSpPr/>
            <p:nvPr/>
          </p:nvSpPr>
          <p:spPr bwMode="auto">
            <a:xfrm>
              <a:off x="5336830" y="3061313"/>
              <a:ext cx="3068931" cy="791332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2 </a:t>
              </a: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ПРОТОКОЛА</a:t>
              </a: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24" name="Rectangle 63"/>
            <p:cNvSpPr/>
            <p:nvPr/>
          </p:nvSpPr>
          <p:spPr bwMode="auto">
            <a:xfrm>
              <a:off x="8302436" y="2454981"/>
              <a:ext cx="4160533" cy="660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2 400 000</a:t>
              </a:r>
            </a:p>
          </p:txBody>
        </p:sp>
        <p:sp>
          <p:nvSpPr>
            <p:cNvPr id="25" name="Rectangle 63"/>
            <p:cNvSpPr/>
            <p:nvPr/>
          </p:nvSpPr>
          <p:spPr bwMode="auto">
            <a:xfrm>
              <a:off x="8302435" y="3147182"/>
              <a:ext cx="4160533" cy="6608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1 000 000</a:t>
              </a:r>
            </a:p>
          </p:txBody>
        </p:sp>
        <p:sp>
          <p:nvSpPr>
            <p:cNvPr id="26" name="Прямоугольник 25"/>
            <p:cNvSpPr/>
            <p:nvPr/>
          </p:nvSpPr>
          <p:spPr>
            <a:xfrm>
              <a:off x="370267" y="1733667"/>
              <a:ext cx="1533433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2020 год</a:t>
              </a:r>
            </a:p>
          </p:txBody>
        </p:sp>
        <p:sp>
          <p:nvSpPr>
            <p:cNvPr id="27" name="Прямоугольник 26"/>
            <p:cNvSpPr/>
            <p:nvPr/>
          </p:nvSpPr>
          <p:spPr>
            <a:xfrm>
              <a:off x="370267" y="2428982"/>
              <a:ext cx="1477328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2021 год</a:t>
              </a:r>
            </a:p>
          </p:txBody>
        </p:sp>
        <p:sp>
          <p:nvSpPr>
            <p:cNvPr id="28" name="Прямоугольник 27"/>
            <p:cNvSpPr/>
            <p:nvPr/>
          </p:nvSpPr>
          <p:spPr>
            <a:xfrm>
              <a:off x="372539" y="3129679"/>
              <a:ext cx="1520609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8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2022 год</a:t>
              </a:r>
            </a:p>
          </p:txBody>
        </p:sp>
        <p:sp>
          <p:nvSpPr>
            <p:cNvPr id="36" name="Скругленный прямоугольник 35"/>
            <p:cNvSpPr/>
            <p:nvPr/>
          </p:nvSpPr>
          <p:spPr>
            <a:xfrm>
              <a:off x="299064" y="4631197"/>
              <a:ext cx="11593897" cy="633418"/>
            </a:xfrm>
            <a:prstGeom prst="round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400">
                <a:solidFill>
                  <a:srgbClr val="FF0000"/>
                </a:solidFill>
              </a:endParaRPr>
            </a:p>
          </p:txBody>
        </p:sp>
        <p:sp>
          <p:nvSpPr>
            <p:cNvPr id="37" name="Rectangle 63"/>
            <p:cNvSpPr/>
            <p:nvPr/>
          </p:nvSpPr>
          <p:spPr bwMode="auto">
            <a:xfrm>
              <a:off x="391886" y="4718232"/>
              <a:ext cx="1556966" cy="43250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ИТОГО: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38" name="Rectangle 63"/>
            <p:cNvSpPr/>
            <p:nvPr/>
          </p:nvSpPr>
          <p:spPr bwMode="auto">
            <a:xfrm>
              <a:off x="1807869" y="4731864"/>
              <a:ext cx="3068931" cy="432507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5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39" name="Rectangle 63"/>
            <p:cNvSpPr/>
            <p:nvPr/>
          </p:nvSpPr>
          <p:spPr bwMode="auto">
            <a:xfrm>
              <a:off x="5405667" y="4632821"/>
              <a:ext cx="3068931" cy="575211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algn="ctr" defTabSz="914400"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25 </a:t>
              </a: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ПРОТОКОЛОВ</a:t>
              </a: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sp>
          <p:nvSpPr>
            <p:cNvPr id="40" name="Rectangle 63"/>
            <p:cNvSpPr/>
            <p:nvPr/>
          </p:nvSpPr>
          <p:spPr bwMode="auto">
            <a:xfrm>
              <a:off x="9059410" y="4666871"/>
              <a:ext cx="2812550" cy="507110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15 800 000</a:t>
              </a:r>
            </a:p>
          </p:txBody>
        </p:sp>
        <p:pic>
          <p:nvPicPr>
            <p:cNvPr id="31" name="Picture 2" descr="C:\Users\e.sarzhanov\Desktop\дфц.png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brightnessContrast bright="-20000" contras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0301" y="1140587"/>
              <a:ext cx="429266" cy="42926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Рисунок 31" descr="Кредит со сплошной заливкой">
              <a:extLst>
                <a:ext uri="{FF2B5EF4-FFF2-40B4-BE49-F238E27FC236}">
                  <a16:creationId xmlns:a16="http://schemas.microsoft.com/office/drawing/2014/main" xmlns="" id="{9D17C7C5-2099-49A0-93F0-C5ADF2A3617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6"/>
                </a:ext>
              </a:extLst>
            </a:blip>
            <a:stretch>
              <a:fillRect/>
            </a:stretch>
          </p:blipFill>
          <p:spPr>
            <a:xfrm>
              <a:off x="8794637" y="1215578"/>
              <a:ext cx="411354" cy="411354"/>
            </a:xfrm>
            <a:prstGeom prst="rect">
              <a:avLst/>
            </a:prstGeom>
            <a:noFill/>
          </p:spPr>
        </p:pic>
        <p:pic>
          <p:nvPicPr>
            <p:cNvPr id="33" name="Picture 27" descr="C:\Users\e.sarzhanov\Downloads\kisspng-clip-art-computer-icons-job-portable-network-graph-hr-human-resources-magnifier-icon-png-and-vector-5bb18193395a78.0293494715383596992349.png"/>
            <p:cNvPicPr>
              <a:picLocks noChangeAspect="1" noChangeArrowheads="1"/>
            </p:cNvPicPr>
            <p:nvPr/>
          </p:nvPicPr>
          <p:blipFill>
            <a:blip r:embed="rId7" cstate="print">
              <a:duotone>
                <a:schemeClr val="accent1">
                  <a:shade val="45000"/>
                  <a:satMod val="135000"/>
                </a:schemeClr>
                <a:prstClr val="white"/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  <a14:imgEffect>
                        <a14:brightnessContrast bright="-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95451" y="1172281"/>
              <a:ext cx="383477" cy="38347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34" name="Рисунок 33">
            <a:extLst>
              <a:ext uri="{FF2B5EF4-FFF2-40B4-BE49-F238E27FC236}">
                <a16:creationId xmlns:a16="http://schemas.microsoft.com/office/drawing/2014/main" xmlns="" id="{2E5F97C5-4C9B-478D-8A01-DBB3C9EBBC16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328" y="5877131"/>
            <a:ext cx="640031" cy="640031"/>
          </a:xfrm>
          <a:prstGeom prst="rect">
            <a:avLst/>
          </a:prstGeom>
        </p:spPr>
      </p:pic>
      <p:sp>
        <p:nvSpPr>
          <p:cNvPr id="35" name="Rectangle 63"/>
          <p:cNvSpPr/>
          <p:nvPr/>
        </p:nvSpPr>
        <p:spPr bwMode="auto">
          <a:xfrm>
            <a:off x="1187057" y="5898644"/>
            <a:ext cx="10738346" cy="4241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Во втором полугодии 2023 года будет проведена </a:t>
            </a:r>
            <a: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комплексная проверка ТЭЦ-ПВС </a:t>
            </a:r>
            <a:br>
              <a:rPr lang="ru-RU" sz="24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по итогам которой будут приняты меры реагирования. </a:t>
            </a:r>
            <a:endParaRPr lang="ru-RU" sz="1400" kern="0" dirty="0">
              <a:solidFill>
                <a:schemeClr val="accent1">
                  <a:lumMod val="5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15533" y="3233185"/>
            <a:ext cx="26914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spc="1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2023 год (5 </a:t>
            </a:r>
            <a:r>
              <a:rPr lang="ru-RU" sz="2800" spc="10" dirty="0" err="1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мес</a:t>
            </a:r>
            <a:r>
              <a:rPr lang="ru-RU" sz="2800" spc="1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43" name="Rectangle 63"/>
          <p:cNvSpPr/>
          <p:nvPr/>
        </p:nvSpPr>
        <p:spPr bwMode="auto">
          <a:xfrm>
            <a:off x="1825071" y="3290163"/>
            <a:ext cx="3068931" cy="34468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-</a:t>
            </a:r>
            <a:r>
              <a:rPr lang="ru-RU" sz="18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</a:t>
            </a:r>
            <a:endParaRPr lang="ru-RU" sz="1800" kern="0" dirty="0">
              <a:solidFill>
                <a:schemeClr val="accent5">
                  <a:lumMod val="5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44" name="Rectangle 63"/>
          <p:cNvSpPr/>
          <p:nvPr/>
        </p:nvSpPr>
        <p:spPr bwMode="auto">
          <a:xfrm>
            <a:off x="5369272" y="3204966"/>
            <a:ext cx="3068931" cy="52372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algn="ctr" defTabSz="914400">
              <a:defRPr/>
            </a:pP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2 </a:t>
            </a: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ПРОТОКОЛА</a:t>
            </a: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sz="18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</a:t>
            </a:r>
            <a:endParaRPr lang="ru-RU" sz="1800" kern="0" dirty="0">
              <a:solidFill>
                <a:schemeClr val="accent5">
                  <a:lumMod val="5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45" name="Rectangle 63"/>
          <p:cNvSpPr/>
          <p:nvPr/>
        </p:nvSpPr>
        <p:spPr bwMode="auto">
          <a:xfrm>
            <a:off x="8359690" y="3226865"/>
            <a:ext cx="4160533" cy="52662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700 000</a:t>
            </a:r>
          </a:p>
        </p:txBody>
      </p:sp>
    </p:spTree>
    <p:extLst>
      <p:ext uri="{BB962C8B-B14F-4D97-AF65-F5344CB8AC3E}">
        <p14:creationId xmlns:p14="http://schemas.microsoft.com/office/powerpoint/2010/main" val="41987343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ОБЩАЯ ИНФОРМАЦИЯ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9461" y="940370"/>
            <a:ext cx="933450" cy="962025"/>
          </a:xfrm>
          <a:prstGeom prst="rect">
            <a:avLst/>
          </a:prstGeom>
        </p:spPr>
      </p:pic>
      <p:cxnSp>
        <p:nvCxnSpPr>
          <p:cNvPr id="10" name="Прямая соединительная линия 9"/>
          <p:cNvCxnSpPr/>
          <p:nvPr/>
        </p:nvCxnSpPr>
        <p:spPr>
          <a:xfrm flipH="1" flipV="1">
            <a:off x="6428581" y="1401824"/>
            <a:ext cx="1463688" cy="4608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63"/>
          <p:cNvSpPr/>
          <p:nvPr/>
        </p:nvSpPr>
        <p:spPr bwMode="auto">
          <a:xfrm>
            <a:off x="4401030" y="1962676"/>
            <a:ext cx="3068931" cy="4325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2</a:t>
            </a:r>
            <a:r>
              <a:rPr lang="ru-RU" sz="18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</a:t>
            </a:r>
            <a:r>
              <a:rPr lang="ru-RU" sz="24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ЭЛЕКТРОСТАНЦИИ</a:t>
            </a:r>
            <a:endParaRPr lang="ru-RU" sz="1800" kern="0" dirty="0">
              <a:solidFill>
                <a:schemeClr val="accent5">
                  <a:lumMod val="5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grpSp>
        <p:nvGrpSpPr>
          <p:cNvPr id="18" name="Группа 17"/>
          <p:cNvGrpSpPr/>
          <p:nvPr/>
        </p:nvGrpSpPr>
        <p:grpSpPr>
          <a:xfrm>
            <a:off x="7370994" y="2164408"/>
            <a:ext cx="1020000" cy="1071244"/>
            <a:chOff x="3751920" y="3504199"/>
            <a:chExt cx="1020000" cy="1071244"/>
          </a:xfrm>
        </p:grpSpPr>
        <p:pic>
          <p:nvPicPr>
            <p:cNvPr id="19" name="Рисунок 1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839357" y="3569856"/>
              <a:ext cx="809625" cy="838200"/>
            </a:xfrm>
            <a:prstGeom prst="rect">
              <a:avLst/>
            </a:prstGeom>
          </p:spPr>
        </p:pic>
        <p:sp>
          <p:nvSpPr>
            <p:cNvPr id="20" name="Овал 19"/>
            <p:cNvSpPr/>
            <p:nvPr/>
          </p:nvSpPr>
          <p:spPr>
            <a:xfrm>
              <a:off x="3751920" y="3504199"/>
              <a:ext cx="1020000" cy="1071244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1" name="Rectangle 63"/>
          <p:cNvSpPr/>
          <p:nvPr/>
        </p:nvSpPr>
        <p:spPr bwMode="auto">
          <a:xfrm>
            <a:off x="423578" y="2454745"/>
            <a:ext cx="3068931" cy="43250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ТЭЦ-ПВС</a:t>
            </a:r>
            <a:endParaRPr lang="ru-RU" sz="1800" kern="0" dirty="0">
              <a:solidFill>
                <a:schemeClr val="accent5">
                  <a:lumMod val="50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grpSp>
        <p:nvGrpSpPr>
          <p:cNvPr id="32" name="Группа 31"/>
          <p:cNvGrpSpPr/>
          <p:nvPr/>
        </p:nvGrpSpPr>
        <p:grpSpPr>
          <a:xfrm>
            <a:off x="240316" y="2954936"/>
            <a:ext cx="3359411" cy="859575"/>
            <a:chOff x="1076446" y="4766020"/>
            <a:chExt cx="4132162" cy="859575"/>
          </a:xfrm>
        </p:grpSpPr>
        <p:grpSp>
          <p:nvGrpSpPr>
            <p:cNvPr id="23" name="Группа 22"/>
            <p:cNvGrpSpPr/>
            <p:nvPr/>
          </p:nvGrpSpPr>
          <p:grpSpPr>
            <a:xfrm>
              <a:off x="1076446" y="4766020"/>
              <a:ext cx="4132162" cy="400110"/>
              <a:chOff x="1076446" y="795578"/>
              <a:chExt cx="4132162" cy="400110"/>
            </a:xfrm>
          </p:grpSpPr>
          <p:sp>
            <p:nvSpPr>
              <p:cNvPr id="24" name="Скругленный прямоугольник 23"/>
              <p:cNvSpPr/>
              <p:nvPr/>
            </p:nvSpPr>
            <p:spPr>
              <a:xfrm>
                <a:off x="1076446" y="795578"/>
                <a:ext cx="4132162" cy="396400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Прямоугольник 24"/>
              <p:cNvSpPr/>
              <p:nvPr/>
            </p:nvSpPr>
            <p:spPr>
              <a:xfrm>
                <a:off x="2569293" y="795578"/>
                <a:ext cx="1350050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ru-RU" sz="2000" kern="0" dirty="0">
                    <a:solidFill>
                      <a:schemeClr val="accent5">
                        <a:lumMod val="50000"/>
                      </a:schemeClr>
                    </a:solidFill>
                    <a:latin typeface="Impact" pitchFamily="34" charset="0"/>
                    <a:cs typeface="Arial" pitchFamily="34" charset="0"/>
                  </a:rPr>
                  <a:t>Мощность</a:t>
                </a:r>
              </a:p>
            </p:txBody>
          </p:sp>
        </p:grpSp>
        <p:grpSp>
          <p:nvGrpSpPr>
            <p:cNvPr id="26" name="Группа 25"/>
            <p:cNvGrpSpPr/>
            <p:nvPr/>
          </p:nvGrpSpPr>
          <p:grpSpPr>
            <a:xfrm>
              <a:off x="1099594" y="5229195"/>
              <a:ext cx="2040618" cy="396400"/>
              <a:chOff x="1076446" y="795578"/>
              <a:chExt cx="4132162" cy="396400"/>
            </a:xfrm>
          </p:grpSpPr>
          <p:sp>
            <p:nvSpPr>
              <p:cNvPr id="27" name="Скругленный прямоугольник 26"/>
              <p:cNvSpPr/>
              <p:nvPr/>
            </p:nvSpPr>
            <p:spPr>
              <a:xfrm>
                <a:off x="1076446" y="795578"/>
                <a:ext cx="4132162" cy="396400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8" name="Прямоугольник 27"/>
              <p:cNvSpPr/>
              <p:nvPr/>
            </p:nvSpPr>
            <p:spPr>
              <a:xfrm>
                <a:off x="1190871" y="828979"/>
                <a:ext cx="3577557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ru-RU" sz="1600" kern="0" dirty="0">
                    <a:solidFill>
                      <a:schemeClr val="accent5">
                        <a:lumMod val="50000"/>
                      </a:schemeClr>
                    </a:solidFill>
                    <a:latin typeface="Impact" pitchFamily="34" charset="0"/>
                    <a:cs typeface="Arial" pitchFamily="34" charset="0"/>
                  </a:rPr>
                  <a:t>Установленная</a:t>
                </a:r>
              </a:p>
            </p:txBody>
          </p:sp>
        </p:grpSp>
        <p:grpSp>
          <p:nvGrpSpPr>
            <p:cNvPr id="29" name="Группа 28"/>
            <p:cNvGrpSpPr/>
            <p:nvPr/>
          </p:nvGrpSpPr>
          <p:grpSpPr>
            <a:xfrm>
              <a:off x="3252486" y="5225485"/>
              <a:ext cx="1956122" cy="396400"/>
              <a:chOff x="1076446" y="795578"/>
              <a:chExt cx="4132162" cy="396400"/>
            </a:xfrm>
          </p:grpSpPr>
          <p:sp>
            <p:nvSpPr>
              <p:cNvPr id="30" name="Скругленный прямоугольник 29"/>
              <p:cNvSpPr/>
              <p:nvPr/>
            </p:nvSpPr>
            <p:spPr>
              <a:xfrm>
                <a:off x="1076446" y="795578"/>
                <a:ext cx="4132162" cy="396400"/>
              </a:xfrm>
              <a:prstGeom prst="roundRect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Прямоугольник 30"/>
              <p:cNvSpPr/>
              <p:nvPr/>
            </p:nvSpPr>
            <p:spPr>
              <a:xfrm>
                <a:off x="1109658" y="840422"/>
                <a:ext cx="3618671" cy="33855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 defTabSz="914400">
                  <a:defRPr/>
                </a:pPr>
                <a:r>
                  <a:rPr lang="ru-RU" sz="1600" kern="0" dirty="0">
                    <a:solidFill>
                      <a:schemeClr val="accent5">
                        <a:lumMod val="50000"/>
                      </a:schemeClr>
                    </a:solidFill>
                    <a:latin typeface="Impact" pitchFamily="34" charset="0"/>
                    <a:cs typeface="Arial" pitchFamily="34" charset="0"/>
                  </a:rPr>
                  <a:t>Располагаемая</a:t>
                </a:r>
              </a:p>
            </p:txBody>
          </p:sp>
        </p:grpSp>
      </p:grpSp>
      <p:sp>
        <p:nvSpPr>
          <p:cNvPr id="43" name="Прямоугольник 42"/>
          <p:cNvSpPr/>
          <p:nvPr/>
        </p:nvSpPr>
        <p:spPr>
          <a:xfrm>
            <a:off x="194561" y="1000994"/>
            <a:ext cx="3535881" cy="1200310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 ввода: </a:t>
            </a:r>
            <a:r>
              <a:rPr lang="ru-RU" sz="24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1959г. (64 года)</a:t>
            </a:r>
          </a:p>
          <a:p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Котлов: </a:t>
            </a:r>
            <a:r>
              <a:rPr lang="ru-RU" sz="24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</a:p>
          <a:p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Турбин: </a:t>
            </a:r>
            <a:r>
              <a:rPr lang="ru-RU" sz="24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8527230" y="942548"/>
            <a:ext cx="3709703" cy="1200310"/>
          </a:xfrm>
          <a:prstGeom prst="rect">
            <a:avLst/>
          </a:prstGeom>
          <a:solidFill>
            <a:schemeClr val="bg1"/>
          </a:solidFill>
        </p:spPr>
        <p:txBody>
          <a:bodyPr wrap="square" lIns="91422" tIns="45711" rIns="91422" bIns="45711">
            <a:spAutoFit/>
          </a:bodyPr>
          <a:lstStyle/>
          <a:p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Год ввода: </a:t>
            </a:r>
            <a:r>
              <a:rPr lang="ru-RU" sz="24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1973г. (50 лет)</a:t>
            </a:r>
          </a:p>
          <a:p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Котлов: </a:t>
            </a:r>
            <a:r>
              <a:rPr lang="ru-RU" sz="24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6 + 2 пиковых</a:t>
            </a:r>
          </a:p>
          <a:p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Турбин: </a:t>
            </a:r>
            <a:r>
              <a:rPr lang="ru-RU" sz="24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ru-RU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0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 flipH="1" flipV="1">
            <a:off x="4314869" y="1411084"/>
            <a:ext cx="3637" cy="1335009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единительная линия 45"/>
          <p:cNvCxnSpPr/>
          <p:nvPr/>
        </p:nvCxnSpPr>
        <p:spPr>
          <a:xfrm flipH="1" flipV="1">
            <a:off x="4314869" y="1404128"/>
            <a:ext cx="1012162" cy="6956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Группа 7"/>
          <p:cNvGrpSpPr/>
          <p:nvPr/>
        </p:nvGrpSpPr>
        <p:grpSpPr>
          <a:xfrm>
            <a:off x="541803" y="3880305"/>
            <a:ext cx="2968720" cy="958191"/>
            <a:chOff x="969863" y="5453957"/>
            <a:chExt cx="3311495" cy="95819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969863" y="5457223"/>
              <a:ext cx="119872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192 МВт</a:t>
              </a: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3014973" y="5453957"/>
              <a:ext cx="120834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100 МВт</a:t>
              </a: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969863" y="5950483"/>
              <a:ext cx="1358705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595 Гкал</a:t>
              </a:r>
            </a:p>
          </p:txBody>
        </p:sp>
        <p:sp>
          <p:nvSpPr>
            <p:cNvPr id="50" name="Прямоугольник 49"/>
            <p:cNvSpPr/>
            <p:nvPr/>
          </p:nvSpPr>
          <p:spPr>
            <a:xfrm>
              <a:off x="2985169" y="5915622"/>
              <a:ext cx="1296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314 Гкал</a:t>
              </a:r>
            </a:p>
          </p:txBody>
        </p:sp>
      </p:grpSp>
      <p:grpSp>
        <p:nvGrpSpPr>
          <p:cNvPr id="55" name="Группа 54"/>
          <p:cNvGrpSpPr/>
          <p:nvPr/>
        </p:nvGrpSpPr>
        <p:grpSpPr>
          <a:xfrm>
            <a:off x="3788457" y="2803088"/>
            <a:ext cx="1104819" cy="1139157"/>
            <a:chOff x="726471" y="3243870"/>
            <a:chExt cx="1104819" cy="1139157"/>
          </a:xfrm>
        </p:grpSpPr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78909" y="3402541"/>
              <a:ext cx="871690" cy="843954"/>
            </a:xfrm>
            <a:prstGeom prst="rect">
              <a:avLst/>
            </a:prstGeom>
          </p:spPr>
        </p:pic>
        <p:sp>
          <p:nvSpPr>
            <p:cNvPr id="57" name="Овал 56"/>
            <p:cNvSpPr/>
            <p:nvPr/>
          </p:nvSpPr>
          <p:spPr>
            <a:xfrm>
              <a:off x="726471" y="3243870"/>
              <a:ext cx="1104819" cy="1139157"/>
            </a:xfrm>
            <a:prstGeom prst="ellipse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8" name="Прямая соединительная линия 57"/>
          <p:cNvCxnSpPr/>
          <p:nvPr/>
        </p:nvCxnSpPr>
        <p:spPr>
          <a:xfrm flipV="1">
            <a:off x="7892269" y="1433420"/>
            <a:ext cx="1" cy="639972"/>
          </a:xfrm>
          <a:prstGeom prst="line">
            <a:avLst/>
          </a:prstGeom>
          <a:ln w="12700">
            <a:solidFill>
              <a:schemeClr val="bg2">
                <a:lumMod val="25000"/>
              </a:schemeClr>
            </a:solidFill>
            <a:prstDash val="lgDash"/>
            <a:head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3" name="Группа 12"/>
          <p:cNvGrpSpPr/>
          <p:nvPr/>
        </p:nvGrpSpPr>
        <p:grpSpPr>
          <a:xfrm>
            <a:off x="8597186" y="2486973"/>
            <a:ext cx="3370294" cy="1331417"/>
            <a:chOff x="7052377" y="4164314"/>
            <a:chExt cx="3370294" cy="1331417"/>
          </a:xfrm>
        </p:grpSpPr>
        <p:sp>
          <p:nvSpPr>
            <p:cNvPr id="22" name="Rectangle 63"/>
            <p:cNvSpPr/>
            <p:nvPr/>
          </p:nvSpPr>
          <p:spPr bwMode="auto">
            <a:xfrm>
              <a:off x="7162182" y="4164314"/>
              <a:ext cx="3068931" cy="4325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32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ТЭЦ-2</a:t>
              </a:r>
              <a:endPara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endParaRPr>
            </a:p>
          </p:txBody>
        </p:sp>
        <p:grpSp>
          <p:nvGrpSpPr>
            <p:cNvPr id="60" name="Группа 59"/>
            <p:cNvGrpSpPr/>
            <p:nvPr/>
          </p:nvGrpSpPr>
          <p:grpSpPr>
            <a:xfrm>
              <a:off x="7052377" y="4636156"/>
              <a:ext cx="3370294" cy="859575"/>
              <a:chOff x="1076446" y="4766020"/>
              <a:chExt cx="4145550" cy="859575"/>
            </a:xfrm>
          </p:grpSpPr>
          <p:grpSp>
            <p:nvGrpSpPr>
              <p:cNvPr id="61" name="Группа 60"/>
              <p:cNvGrpSpPr/>
              <p:nvPr/>
            </p:nvGrpSpPr>
            <p:grpSpPr>
              <a:xfrm>
                <a:off x="1076446" y="4766020"/>
                <a:ext cx="4132162" cy="400110"/>
                <a:chOff x="1076446" y="795578"/>
                <a:chExt cx="4132162" cy="400110"/>
              </a:xfrm>
            </p:grpSpPr>
            <p:sp>
              <p:nvSpPr>
                <p:cNvPr id="68" name="Скругленный прямоугольник 67"/>
                <p:cNvSpPr/>
                <p:nvPr/>
              </p:nvSpPr>
              <p:spPr>
                <a:xfrm>
                  <a:off x="1076446" y="795578"/>
                  <a:ext cx="4132162" cy="396400"/>
                </a:xfrm>
                <a:prstGeom prst="round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9" name="Прямоугольник 68"/>
                <p:cNvSpPr/>
                <p:nvPr/>
              </p:nvSpPr>
              <p:spPr>
                <a:xfrm>
                  <a:off x="2569293" y="795578"/>
                  <a:ext cx="1350050" cy="400110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>
                    <a:defRPr/>
                  </a:pPr>
                  <a:r>
                    <a:rPr lang="ru-RU" sz="2000" kern="0" dirty="0">
                      <a:solidFill>
                        <a:schemeClr val="accent5">
                          <a:lumMod val="50000"/>
                        </a:schemeClr>
                      </a:solidFill>
                      <a:latin typeface="Impact" pitchFamily="34" charset="0"/>
                      <a:cs typeface="Arial" pitchFamily="34" charset="0"/>
                    </a:rPr>
                    <a:t>Мощность</a:t>
                  </a:r>
                </a:p>
              </p:txBody>
            </p:sp>
          </p:grpSp>
          <p:grpSp>
            <p:nvGrpSpPr>
              <p:cNvPr id="62" name="Группа 61"/>
              <p:cNvGrpSpPr/>
              <p:nvPr/>
            </p:nvGrpSpPr>
            <p:grpSpPr>
              <a:xfrm>
                <a:off x="1112988" y="5229195"/>
                <a:ext cx="2040618" cy="396400"/>
                <a:chOff x="1103564" y="795578"/>
                <a:chExt cx="4132162" cy="396400"/>
              </a:xfrm>
            </p:grpSpPr>
            <p:sp>
              <p:nvSpPr>
                <p:cNvPr id="66" name="Скругленный прямоугольник 65"/>
                <p:cNvSpPr/>
                <p:nvPr/>
              </p:nvSpPr>
              <p:spPr>
                <a:xfrm>
                  <a:off x="1103564" y="795578"/>
                  <a:ext cx="4132162" cy="396400"/>
                </a:xfrm>
                <a:prstGeom prst="round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7" name="Прямоугольник 66"/>
                <p:cNvSpPr/>
                <p:nvPr/>
              </p:nvSpPr>
              <p:spPr>
                <a:xfrm>
                  <a:off x="1217989" y="828979"/>
                  <a:ext cx="3577557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>
                    <a:defRPr/>
                  </a:pPr>
                  <a:r>
                    <a:rPr lang="ru-RU" sz="1600" kern="0" dirty="0">
                      <a:solidFill>
                        <a:schemeClr val="accent5">
                          <a:lumMod val="50000"/>
                        </a:schemeClr>
                      </a:solidFill>
                      <a:latin typeface="Impact" pitchFamily="34" charset="0"/>
                      <a:cs typeface="Arial" pitchFamily="34" charset="0"/>
                    </a:rPr>
                    <a:t>Установленная</a:t>
                  </a:r>
                </a:p>
              </p:txBody>
            </p:sp>
          </p:grpSp>
          <p:grpSp>
            <p:nvGrpSpPr>
              <p:cNvPr id="63" name="Группа 62"/>
              <p:cNvGrpSpPr/>
              <p:nvPr/>
            </p:nvGrpSpPr>
            <p:grpSpPr>
              <a:xfrm>
                <a:off x="3265874" y="5225485"/>
                <a:ext cx="1956122" cy="396400"/>
                <a:chOff x="1104748" y="795578"/>
                <a:chExt cx="4132162" cy="396400"/>
              </a:xfrm>
            </p:grpSpPr>
            <p:sp>
              <p:nvSpPr>
                <p:cNvPr id="64" name="Скругленный прямоугольник 63"/>
                <p:cNvSpPr/>
                <p:nvPr/>
              </p:nvSpPr>
              <p:spPr>
                <a:xfrm>
                  <a:off x="1104748" y="795578"/>
                  <a:ext cx="4132162" cy="396400"/>
                </a:xfrm>
                <a:prstGeom prst="roundRect">
                  <a:avLst/>
                </a:prstGeom>
                <a:solidFill>
                  <a:schemeClr val="accent1">
                    <a:alpha val="2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/>
                </a:p>
              </p:txBody>
            </p:sp>
            <p:sp>
              <p:nvSpPr>
                <p:cNvPr id="65" name="Прямоугольник 64"/>
                <p:cNvSpPr/>
                <p:nvPr/>
              </p:nvSpPr>
              <p:spPr>
                <a:xfrm>
                  <a:off x="1137960" y="840422"/>
                  <a:ext cx="3618670" cy="338554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 lvl="0" defTabSz="914400">
                    <a:defRPr/>
                  </a:pPr>
                  <a:r>
                    <a:rPr lang="ru-RU" sz="1600" kern="0" dirty="0">
                      <a:solidFill>
                        <a:schemeClr val="accent5">
                          <a:lumMod val="50000"/>
                        </a:schemeClr>
                      </a:solidFill>
                      <a:latin typeface="Impact" pitchFamily="34" charset="0"/>
                      <a:cs typeface="Arial" pitchFamily="34" charset="0"/>
                    </a:rPr>
                    <a:t>Располагаемая</a:t>
                  </a:r>
                </a:p>
              </p:txBody>
            </p:sp>
          </p:grpSp>
        </p:grpSp>
      </p:grpSp>
      <p:grpSp>
        <p:nvGrpSpPr>
          <p:cNvPr id="70" name="Группа 69"/>
          <p:cNvGrpSpPr/>
          <p:nvPr/>
        </p:nvGrpSpPr>
        <p:grpSpPr>
          <a:xfrm>
            <a:off x="8779766" y="3851725"/>
            <a:ext cx="3121102" cy="958191"/>
            <a:chOff x="-960812" y="5453957"/>
            <a:chExt cx="3481470" cy="958191"/>
          </a:xfrm>
        </p:grpSpPr>
        <p:sp>
          <p:nvSpPr>
            <p:cNvPr id="71" name="Прямоугольник 70"/>
            <p:cNvSpPr/>
            <p:nvPr/>
          </p:nvSpPr>
          <p:spPr>
            <a:xfrm>
              <a:off x="-960812" y="5457223"/>
              <a:ext cx="139971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435 МВт</a:t>
              </a:r>
            </a:p>
          </p:txBody>
        </p:sp>
        <p:sp>
          <p:nvSpPr>
            <p:cNvPr id="72" name="Прямоугольник 71"/>
            <p:cNvSpPr/>
            <p:nvPr/>
          </p:nvSpPr>
          <p:spPr>
            <a:xfrm>
              <a:off x="1084299" y="5453957"/>
              <a:ext cx="1403294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295 МВт</a:t>
              </a:r>
            </a:p>
          </p:txBody>
        </p:sp>
        <p:sp>
          <p:nvSpPr>
            <p:cNvPr id="73" name="Прямоугольник 72"/>
            <p:cNvSpPr/>
            <p:nvPr/>
          </p:nvSpPr>
          <p:spPr>
            <a:xfrm>
              <a:off x="-960812" y="5950483"/>
              <a:ext cx="15795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1012 Гкал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1054496" y="5937394"/>
              <a:ext cx="14661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ru-RU" sz="2400" spc="10" dirty="0">
                  <a:solidFill>
                    <a:schemeClr val="accent2">
                      <a:lumMod val="75000"/>
                    </a:schemeClr>
                  </a:solidFill>
                  <a:latin typeface="Impact" pitchFamily="34" charset="0"/>
                  <a:ea typeface="Calibri" panose="020F0502020204030204" pitchFamily="34" charset="0"/>
                  <a:cs typeface="Arial" panose="020B0604020202020204" pitchFamily="34" charset="0"/>
                </a:rPr>
                <a:t>735 Гкал</a:t>
              </a:r>
            </a:p>
          </p:txBody>
        </p:sp>
      </p:grpSp>
      <p:sp>
        <p:nvSpPr>
          <p:cNvPr id="75" name="Rectangle 63"/>
          <p:cNvSpPr/>
          <p:nvPr/>
        </p:nvSpPr>
        <p:spPr bwMode="auto">
          <a:xfrm>
            <a:off x="240316" y="4723612"/>
            <a:ext cx="11862125" cy="143790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 smtClean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В </a:t>
            </a:r>
            <a:r>
              <a: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зимний период дефицит тепловой мощности в г. Темиртау составляет порядка </a:t>
            </a:r>
            <a:r>
              <a:rPr lang="ru-RU" sz="28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200 Гкал.</a:t>
            </a:r>
          </a:p>
        </p:txBody>
      </p:sp>
    </p:spTree>
    <p:extLst>
      <p:ext uri="{BB962C8B-B14F-4D97-AF65-F5344CB8AC3E}">
        <p14:creationId xmlns:p14="http://schemas.microsoft.com/office/powerpoint/2010/main" val="35478922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ДИНАМИКА АВАРИЙНОСТИ НА ЭЛЕКТРОСТАНЦИЯХ ЗА 2020-2023гг.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9569124"/>
              </p:ext>
            </p:extLst>
          </p:nvPr>
        </p:nvGraphicFramePr>
        <p:xfrm>
          <a:off x="868100" y="1575861"/>
          <a:ext cx="7318673" cy="496307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9" name="Группа 8"/>
          <p:cNvGrpSpPr/>
          <p:nvPr/>
        </p:nvGrpSpPr>
        <p:grpSpPr>
          <a:xfrm>
            <a:off x="868100" y="924530"/>
            <a:ext cx="4132162" cy="461666"/>
            <a:chOff x="1076446" y="795577"/>
            <a:chExt cx="4132162" cy="46166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6446" y="795577"/>
              <a:ext cx="4132162" cy="46166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69293" y="795578"/>
              <a:ext cx="910827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4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ТЭЦ-2</a:t>
              </a:r>
            </a:p>
          </p:txBody>
        </p:sp>
      </p:grpSp>
      <p:sp>
        <p:nvSpPr>
          <p:cNvPr id="13" name="TextBox 52"/>
          <p:cNvSpPr txBox="1">
            <a:spLocks noChangeArrowheads="1"/>
          </p:cNvSpPr>
          <p:nvPr/>
        </p:nvSpPr>
        <p:spPr bwMode="auto">
          <a:xfrm>
            <a:off x="8333792" y="1102104"/>
            <a:ext cx="3702942" cy="1446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13 января </a:t>
            </a:r>
            <a:r>
              <a:rPr lang="ru-RU" sz="1800" dirty="0" err="1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т.г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. на станции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произошло обрушение газохода</a:t>
            </a:r>
            <a:r>
              <a:rPr lang="ru-RU" sz="18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 от котла ст.№3, что послужило причиной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аварии. 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4070" y="2733584"/>
            <a:ext cx="3782386" cy="2836790"/>
          </a:xfrm>
          <a:prstGeom prst="rect">
            <a:avLst/>
          </a:prstGeom>
        </p:spPr>
      </p:pic>
      <p:sp>
        <p:nvSpPr>
          <p:cNvPr id="12" name="TextBox 52"/>
          <p:cNvSpPr txBox="1">
            <a:spLocks noChangeArrowheads="1"/>
          </p:cNvSpPr>
          <p:nvPr/>
        </p:nvSpPr>
        <p:spPr bwMode="auto">
          <a:xfrm>
            <a:off x="8373514" y="5639392"/>
            <a:ext cx="3702942" cy="8309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2400" dirty="0">
                <a:solidFill>
                  <a:schemeClr val="accent1">
                    <a:lumMod val="75000"/>
                  </a:schemeClr>
                </a:solidFill>
                <a:latin typeface="Impact" panose="020B0806030902050204" pitchFamily="34" charset="0"/>
              </a:rPr>
              <a:t>Общая протяженность </a:t>
            </a:r>
            <a:r>
              <a:rPr lang="ru-RU" sz="24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– 20 метров.  </a:t>
            </a:r>
          </a:p>
        </p:txBody>
      </p:sp>
    </p:spTree>
    <p:extLst>
      <p:ext uri="{BB962C8B-B14F-4D97-AF65-F5344CB8AC3E}">
        <p14:creationId xmlns:p14="http://schemas.microsoft.com/office/powerpoint/2010/main" val="347744317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4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ОБРУШЕНИЕ ГАЗОХОДА НА ТЭЦ-2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7" name="Rectangle 63"/>
          <p:cNvSpPr/>
          <p:nvPr/>
        </p:nvSpPr>
        <p:spPr bwMode="auto">
          <a:xfrm>
            <a:off x="1976834" y="1244942"/>
            <a:ext cx="3068931" cy="89954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chemeClr val="accent3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КАК БЫЛО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chemeClr val="accent3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(13.01.23г.)</a:t>
            </a:r>
            <a:endParaRPr lang="ru-RU" sz="1400" kern="0" dirty="0">
              <a:solidFill>
                <a:schemeClr val="accent3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5574" y="4070168"/>
            <a:ext cx="3200400" cy="262955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1" y="4070168"/>
            <a:ext cx="3382404" cy="262955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799" y="4070168"/>
            <a:ext cx="3068931" cy="2629558"/>
          </a:xfrm>
          <a:prstGeom prst="rect">
            <a:avLst/>
          </a:prstGeom>
        </p:spPr>
      </p:pic>
      <p:sp>
        <p:nvSpPr>
          <p:cNvPr id="11" name="Rectangle 63"/>
          <p:cNvSpPr/>
          <p:nvPr/>
        </p:nvSpPr>
        <p:spPr bwMode="auto">
          <a:xfrm>
            <a:off x="442368" y="3139697"/>
            <a:ext cx="3068931" cy="81184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(03.04.23г).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32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КАК СТАЛО</a:t>
            </a:r>
            <a:endParaRPr lang="ru-RU" sz="1800" kern="0" dirty="0">
              <a:solidFill>
                <a:srgbClr val="00B050"/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9487" y="1232071"/>
            <a:ext cx="3190834" cy="2393126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1891" y="1232071"/>
            <a:ext cx="3214338" cy="23931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5131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ДИНАМИКА АВАРИЙНОСТИ НА ЭЛЕКТРОСТАНЦИЯХ ЗА 2020-2023гг.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9" name="Группа 8"/>
          <p:cNvGrpSpPr/>
          <p:nvPr/>
        </p:nvGrpSpPr>
        <p:grpSpPr>
          <a:xfrm>
            <a:off x="868100" y="977538"/>
            <a:ext cx="4132162" cy="461666"/>
            <a:chOff x="1076446" y="795577"/>
            <a:chExt cx="4132162" cy="461666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1076446" y="795577"/>
              <a:ext cx="4132162" cy="461665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2000" dirty="0"/>
            </a:p>
          </p:txBody>
        </p:sp>
        <p:sp>
          <p:nvSpPr>
            <p:cNvPr id="11" name="Прямоугольник 10"/>
            <p:cNvSpPr/>
            <p:nvPr/>
          </p:nvSpPr>
          <p:spPr>
            <a:xfrm>
              <a:off x="2569293" y="795578"/>
              <a:ext cx="126829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4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ТЭЦ-ПВС</a:t>
              </a:r>
            </a:p>
          </p:txBody>
        </p:sp>
      </p:grp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82459707"/>
              </p:ext>
            </p:extLst>
          </p:nvPr>
        </p:nvGraphicFramePr>
        <p:xfrm>
          <a:off x="397523" y="1755945"/>
          <a:ext cx="6871170" cy="41419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6" name="TextBox 52"/>
          <p:cNvSpPr txBox="1">
            <a:spLocks noChangeArrowheads="1"/>
          </p:cNvSpPr>
          <p:nvPr/>
        </p:nvSpPr>
        <p:spPr bwMode="auto">
          <a:xfrm>
            <a:off x="7272068" y="1499917"/>
            <a:ext cx="4764666" cy="3939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ctr" eaLnBrk="1" hangingPunct="1"/>
            <a:r>
              <a:rPr lang="ru-RU" sz="1600" dirty="0">
                <a:solidFill>
                  <a:srgbClr val="C00000"/>
                </a:solidFill>
                <a:latin typeface="Impact" panose="020B0806030902050204" pitchFamily="34" charset="0"/>
              </a:rPr>
              <a:t>*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с 1 марта </a:t>
            </a:r>
            <a:r>
              <a:rPr lang="ru-RU" sz="1600" dirty="0" err="1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т.г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. отмечено </a:t>
            </a:r>
          </a:p>
          <a:p>
            <a:pPr algn="ctr" eaLnBrk="1" hangingPunct="1"/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13 фактов аварийного снижения генерации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. В итоге для обеспечения поставок пара на производство в работе остаются 1-2 котла (без генерации).  ТЭЦ-ПВС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систематически не соблюдается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заданный Системным оператором АО «</a:t>
            </a:r>
            <a:r>
              <a:rPr lang="en-US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KEGOC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»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режим работы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.</a:t>
            </a:r>
          </a:p>
          <a:p>
            <a:pPr algn="ctr" eaLnBrk="1" hangingPunct="1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Так, КА-4 находится в аварийном ремонте свыше 20 суток (без ввода в его в работу). </a:t>
            </a:r>
          </a:p>
          <a:p>
            <a:pPr algn="ctr" eaLnBrk="1" hangingPunct="1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За текущий ОЗП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КА-4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находился в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аварийном ремонте </a:t>
            </a:r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в общей сложности </a:t>
            </a:r>
            <a:b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</a:b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150 суток </a:t>
            </a:r>
            <a:r>
              <a:rPr lang="ru-RU" sz="18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или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5 месяцев</a:t>
            </a:r>
            <a:r>
              <a:rPr lang="ru-RU" sz="18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. </a:t>
            </a:r>
          </a:p>
          <a:p>
            <a:pPr algn="ctr" eaLnBrk="1" hangingPunct="1"/>
            <a:r>
              <a:rPr lang="ru-RU" sz="1600" dirty="0">
                <a:solidFill>
                  <a:schemeClr val="tx2">
                    <a:lumMod val="75000"/>
                  </a:schemeClr>
                </a:solidFill>
                <a:latin typeface="Impact" panose="020B0806030902050204" pitchFamily="34" charset="0"/>
              </a:rPr>
              <a:t>При этом в 2023 году будет проведен его </a:t>
            </a:r>
            <a:r>
              <a:rPr lang="ru-RU" sz="160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капитальный ремонт.  </a:t>
            </a:r>
            <a:endParaRPr lang="ru-RU" sz="2000" dirty="0">
              <a:solidFill>
                <a:schemeClr val="accent2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13450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7"/>
            <a:ext cx="12191999" cy="556092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СИСТЕМАТИЧЕСКОЕ НЕСОБЛЮДЕНИЕ ТЕМПЕРАТУРНОГО ГРАФИКА на ТЭЦ-2 – </a:t>
            </a:r>
          </a:p>
          <a:p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82 факта </a:t>
            </a:r>
            <a:r>
              <a:rPr lang="ru-RU" sz="2400" b="0" dirty="0" err="1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недогрева</a:t>
            </a:r>
            <a:r>
              <a:rPr lang="ru-RU" sz="2400" b="0" dirty="0">
                <a:solidFill>
                  <a:schemeClr val="accent2">
                    <a:lumMod val="75000"/>
                  </a:schemeClr>
                </a:solidFill>
                <a:latin typeface="Impact" panose="020B0806030902050204" pitchFamily="34" charset="0"/>
              </a:rPr>
              <a:t> от 10 до 20 градусов в ОЗП 2022-2023гг.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85061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555828"/>
              </p:ext>
            </p:extLst>
          </p:nvPr>
        </p:nvGraphicFramePr>
        <p:xfrm>
          <a:off x="726833" y="1363379"/>
          <a:ext cx="4572000" cy="2543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Диаграмма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45789618"/>
              </p:ext>
            </p:extLst>
          </p:nvPr>
        </p:nvGraphicFramePr>
        <p:xfrm>
          <a:off x="6383218" y="1363379"/>
          <a:ext cx="4572000" cy="258547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18355095"/>
              </p:ext>
            </p:extLst>
          </p:nvPr>
        </p:nvGraphicFramePr>
        <p:xfrm>
          <a:off x="742875" y="4364084"/>
          <a:ext cx="4572000" cy="25562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3273621"/>
              </p:ext>
            </p:extLst>
          </p:nvPr>
        </p:nvGraphicFramePr>
        <p:xfrm>
          <a:off x="6383218" y="4326387"/>
          <a:ext cx="4572000" cy="236566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cxnSp>
        <p:nvCxnSpPr>
          <p:cNvPr id="15" name="Прямая соединительная линия 14"/>
          <p:cNvCxnSpPr/>
          <p:nvPr/>
        </p:nvCxnSpPr>
        <p:spPr>
          <a:xfrm flipV="1">
            <a:off x="3053080" y="4667202"/>
            <a:ext cx="0" cy="107696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flipH="1">
            <a:off x="3067469" y="4577510"/>
            <a:ext cx="642621" cy="114300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3" name="Группа 22"/>
          <p:cNvGrpSpPr/>
          <p:nvPr/>
        </p:nvGrpSpPr>
        <p:grpSpPr>
          <a:xfrm>
            <a:off x="3666187" y="4529336"/>
            <a:ext cx="2429826" cy="432507"/>
            <a:chOff x="3953392" y="3692380"/>
            <a:chExt cx="2429826" cy="432507"/>
          </a:xfrm>
        </p:grpSpPr>
        <p:sp>
          <p:nvSpPr>
            <p:cNvPr id="21" name="Скругленный прямоугольник 20"/>
            <p:cNvSpPr/>
            <p:nvPr/>
          </p:nvSpPr>
          <p:spPr>
            <a:xfrm>
              <a:off x="4085863" y="3692381"/>
              <a:ext cx="2187615" cy="432506"/>
            </a:xfrm>
            <a:prstGeom prst="round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Rectangle 63"/>
            <p:cNvSpPr/>
            <p:nvPr/>
          </p:nvSpPr>
          <p:spPr bwMode="auto">
            <a:xfrm>
              <a:off x="3953392" y="3692380"/>
              <a:ext cx="2429826" cy="4325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lvl="0" algn="ctr" defTabSz="914400">
                <a:defRPr/>
              </a:pPr>
              <a:r>
                <a:rPr lang="ru-RU" sz="1400" kern="0" dirty="0">
                  <a:solidFill>
                    <a:schemeClr val="bg2">
                      <a:lumMod val="25000"/>
                    </a:schemeClr>
                  </a:solidFill>
                  <a:latin typeface="Impact" pitchFamily="34" charset="0"/>
                  <a:cs typeface="Arial" pitchFamily="34" charset="0"/>
                </a:rPr>
                <a:t>НЕДОГРЕВ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24С </a:t>
              </a:r>
              <a:r>
                <a:rPr lang="ru-RU" sz="1400" kern="0" dirty="0">
                  <a:solidFill>
                    <a:schemeClr val="bg2">
                      <a:lumMod val="25000"/>
                    </a:schemeClr>
                  </a:solidFill>
                  <a:latin typeface="Impact" pitchFamily="34" charset="0"/>
                  <a:cs typeface="Arial" pitchFamily="34" charset="0"/>
                </a:rPr>
                <a:t>или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25%</a:t>
              </a:r>
              <a:endParaRPr lang="ru-RU" sz="11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endParaRPr>
            </a:p>
          </p:txBody>
        </p:sp>
      </p:grpSp>
      <p:cxnSp>
        <p:nvCxnSpPr>
          <p:cNvPr id="24" name="Прямая соединительная линия 23"/>
          <p:cNvCxnSpPr/>
          <p:nvPr/>
        </p:nvCxnSpPr>
        <p:spPr>
          <a:xfrm flipV="1">
            <a:off x="8095532" y="1455206"/>
            <a:ext cx="0" cy="1076960"/>
          </a:xfrm>
          <a:prstGeom prst="line">
            <a:avLst/>
          </a:prstGeom>
          <a:ln>
            <a:solidFill>
              <a:schemeClr val="tx1"/>
            </a:solidFill>
            <a:prstDash val="sysDot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5" name="Прямая соединительная линия 24"/>
          <p:cNvCxnSpPr/>
          <p:nvPr/>
        </p:nvCxnSpPr>
        <p:spPr>
          <a:xfrm flipH="1">
            <a:off x="8095534" y="1740911"/>
            <a:ext cx="851171" cy="157657"/>
          </a:xfrm>
          <a:prstGeom prst="line">
            <a:avLst/>
          </a:prstGeom>
          <a:ln w="19050">
            <a:solidFill>
              <a:schemeClr val="tx1"/>
            </a:solidFill>
            <a:prstDash val="sysDot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6" name="Группа 25"/>
          <p:cNvGrpSpPr/>
          <p:nvPr/>
        </p:nvGrpSpPr>
        <p:grpSpPr>
          <a:xfrm>
            <a:off x="8923974" y="1498929"/>
            <a:ext cx="2429826" cy="432507"/>
            <a:chOff x="3953392" y="3692380"/>
            <a:chExt cx="2429826" cy="43250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4085863" y="3692381"/>
              <a:ext cx="2187615" cy="432506"/>
            </a:xfrm>
            <a:prstGeom prst="roundRect">
              <a:avLst/>
            </a:prstGeom>
            <a:solidFill>
              <a:schemeClr val="accent2">
                <a:lumMod val="75000"/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Rectangle 63"/>
            <p:cNvSpPr/>
            <p:nvPr/>
          </p:nvSpPr>
          <p:spPr bwMode="auto">
            <a:xfrm>
              <a:off x="3953392" y="3692380"/>
              <a:ext cx="2429826" cy="432506"/>
            </a:xfrm>
            <a:prstGeom prst="rect">
              <a:avLst/>
            </a:prstGeom>
            <a:noFill/>
            <a:ln w="25400" cap="flat" cmpd="sng" algn="ctr">
              <a:noFill/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ru-RU" sz="1400" kern="0" dirty="0">
                  <a:solidFill>
                    <a:schemeClr val="bg2">
                      <a:lumMod val="25000"/>
                    </a:schemeClr>
                  </a:solidFill>
                  <a:latin typeface="Impact" pitchFamily="34" charset="0"/>
                  <a:cs typeface="Arial" pitchFamily="34" charset="0"/>
                </a:rPr>
                <a:t>НЕДОГРЕВ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26С </a:t>
              </a:r>
              <a:r>
                <a:rPr lang="ru-RU" sz="1400" kern="0" dirty="0">
                  <a:solidFill>
                    <a:schemeClr val="bg2">
                      <a:lumMod val="25000"/>
                    </a:schemeClr>
                  </a:solidFill>
                  <a:latin typeface="Impact" pitchFamily="34" charset="0"/>
                  <a:cs typeface="Arial" pitchFamily="34" charset="0"/>
                </a:rPr>
                <a:t>или</a:t>
              </a:r>
              <a:r>
                <a:rPr lang="ru-RU" sz="1800" kern="0" dirty="0">
                  <a:solidFill>
                    <a:srgbClr val="00B050"/>
                  </a:solidFill>
                  <a:latin typeface="Impact" pitchFamily="34" charset="0"/>
                  <a:cs typeface="Arial" pitchFamily="34" charset="0"/>
                </a:rPr>
                <a:t> 28%</a:t>
              </a:r>
              <a:endParaRPr lang="ru-RU" sz="11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endParaRPr>
            </a:p>
          </p:txBody>
        </p:sp>
      </p:grpSp>
      <p:grpSp>
        <p:nvGrpSpPr>
          <p:cNvPr id="34" name="Группа 33"/>
          <p:cNvGrpSpPr/>
          <p:nvPr/>
        </p:nvGrpSpPr>
        <p:grpSpPr>
          <a:xfrm>
            <a:off x="1076446" y="993981"/>
            <a:ext cx="4132162" cy="400110"/>
            <a:chOff x="1076446" y="795578"/>
            <a:chExt cx="4132162" cy="400110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076446" y="795578"/>
              <a:ext cx="4132162" cy="3964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Прямоугольник 32"/>
            <p:cNvSpPr/>
            <p:nvPr/>
          </p:nvSpPr>
          <p:spPr>
            <a:xfrm>
              <a:off x="2569293" y="795578"/>
              <a:ext cx="114646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Декабрь</a:t>
              </a:r>
            </a:p>
          </p:txBody>
        </p:sp>
      </p:grpSp>
      <p:grpSp>
        <p:nvGrpSpPr>
          <p:cNvPr id="36" name="Группа 35"/>
          <p:cNvGrpSpPr/>
          <p:nvPr/>
        </p:nvGrpSpPr>
        <p:grpSpPr>
          <a:xfrm>
            <a:off x="6701455" y="983611"/>
            <a:ext cx="4132162" cy="400110"/>
            <a:chOff x="1076446" y="795578"/>
            <a:chExt cx="4132162" cy="400110"/>
          </a:xfrm>
        </p:grpSpPr>
        <p:sp>
          <p:nvSpPr>
            <p:cNvPr id="37" name="Скругленный прямоугольник 36"/>
            <p:cNvSpPr/>
            <p:nvPr/>
          </p:nvSpPr>
          <p:spPr>
            <a:xfrm>
              <a:off x="1076446" y="795578"/>
              <a:ext cx="4132162" cy="3964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Прямоугольник 37"/>
            <p:cNvSpPr/>
            <p:nvPr/>
          </p:nvSpPr>
          <p:spPr>
            <a:xfrm>
              <a:off x="2569293" y="795578"/>
              <a:ext cx="98777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Январь</a:t>
              </a:r>
            </a:p>
          </p:txBody>
        </p:sp>
      </p:grpSp>
      <p:grpSp>
        <p:nvGrpSpPr>
          <p:cNvPr id="39" name="Группа 38"/>
          <p:cNvGrpSpPr/>
          <p:nvPr/>
        </p:nvGrpSpPr>
        <p:grpSpPr>
          <a:xfrm>
            <a:off x="1076446" y="3960316"/>
            <a:ext cx="4132162" cy="426880"/>
            <a:chOff x="1076446" y="795578"/>
            <a:chExt cx="4132162" cy="426880"/>
          </a:xfrm>
        </p:grpSpPr>
        <p:sp>
          <p:nvSpPr>
            <p:cNvPr id="40" name="Скругленный прямоугольник 39"/>
            <p:cNvSpPr/>
            <p:nvPr/>
          </p:nvSpPr>
          <p:spPr>
            <a:xfrm>
              <a:off x="1076446" y="826058"/>
              <a:ext cx="4132162" cy="3964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Прямоугольник 40"/>
            <p:cNvSpPr/>
            <p:nvPr/>
          </p:nvSpPr>
          <p:spPr>
            <a:xfrm>
              <a:off x="2569293" y="795578"/>
              <a:ext cx="1194558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Февраль</a:t>
              </a:r>
            </a:p>
          </p:txBody>
        </p:sp>
      </p:grpSp>
      <p:grpSp>
        <p:nvGrpSpPr>
          <p:cNvPr id="42" name="Группа 41"/>
          <p:cNvGrpSpPr/>
          <p:nvPr/>
        </p:nvGrpSpPr>
        <p:grpSpPr>
          <a:xfrm>
            <a:off x="6701455" y="3947589"/>
            <a:ext cx="4132162" cy="429212"/>
            <a:chOff x="1076446" y="793246"/>
            <a:chExt cx="4132162" cy="429212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1076446" y="826058"/>
              <a:ext cx="4132162" cy="3964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Прямоугольник 43"/>
            <p:cNvSpPr/>
            <p:nvPr/>
          </p:nvSpPr>
          <p:spPr>
            <a:xfrm>
              <a:off x="2824169" y="793246"/>
              <a:ext cx="742511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defTabSz="914400">
                <a:defRPr/>
              </a:pPr>
              <a:r>
                <a:rPr lang="ru-RU" sz="2000" kern="0" dirty="0">
                  <a:solidFill>
                    <a:schemeClr val="accent5">
                      <a:lumMod val="50000"/>
                    </a:schemeClr>
                  </a:solidFill>
                  <a:latin typeface="Impact" pitchFamily="34" charset="0"/>
                  <a:cs typeface="Arial" pitchFamily="34" charset="0"/>
                </a:rPr>
                <a:t>Март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652549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7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АВАРИЙНЫЕ ОСТАНОВЫ КОТЛОВ В ПЕРИОД ОЗП 2022-2023гг.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2" name="Прямоугольник 11"/>
          <p:cNvSpPr/>
          <p:nvPr/>
        </p:nvSpPr>
        <p:spPr>
          <a:xfrm>
            <a:off x="2529500" y="937266"/>
            <a:ext cx="108715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ТЭЦ-ПВС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8683483" y="927266"/>
            <a:ext cx="7889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914400">
              <a:defRPr/>
            </a:pPr>
            <a:r>
              <a:rPr lang="ru-RU" sz="20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ТЭЦ-2</a:t>
            </a:r>
          </a:p>
        </p:txBody>
      </p:sp>
      <p:grpSp>
        <p:nvGrpSpPr>
          <p:cNvPr id="2" name="Группа 1"/>
          <p:cNvGrpSpPr/>
          <p:nvPr/>
        </p:nvGrpSpPr>
        <p:grpSpPr>
          <a:xfrm>
            <a:off x="429842" y="957940"/>
            <a:ext cx="11364593" cy="3817100"/>
            <a:chOff x="429842" y="1127994"/>
            <a:chExt cx="11364593" cy="4702963"/>
          </a:xfrm>
        </p:grpSpPr>
        <p:graphicFrame>
          <p:nvGraphicFramePr>
            <p:cNvPr id="9" name="Диаграмма 8">
              <a:extLst>
                <a:ext uri="{FF2B5EF4-FFF2-40B4-BE49-F238E27FC236}">
                  <a16:creationId xmlns:a16="http://schemas.microsoft.com/office/drawing/2014/main" xmlns="" id="{00000000-0008-0000-05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1766664578"/>
                </p:ext>
              </p:extLst>
            </p:nvPr>
          </p:nvGraphicFramePr>
          <p:xfrm>
            <a:off x="429842" y="1688205"/>
            <a:ext cx="5361357" cy="4142752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2"/>
            </a:graphicData>
          </a:graphic>
        </p:graphicFrame>
        <p:sp>
          <p:nvSpPr>
            <p:cNvPr id="11" name="Скругленный прямоугольник 10"/>
            <p:cNvSpPr/>
            <p:nvPr/>
          </p:nvSpPr>
          <p:spPr>
            <a:xfrm>
              <a:off x="1006998" y="1134423"/>
              <a:ext cx="4132162" cy="3964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Скругленный прямоугольник 13"/>
            <p:cNvSpPr/>
            <p:nvPr/>
          </p:nvSpPr>
          <p:spPr>
            <a:xfrm>
              <a:off x="7096373" y="1127994"/>
              <a:ext cx="4132162" cy="39640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aphicFrame>
          <p:nvGraphicFramePr>
            <p:cNvPr id="16" name="Диаграмма 15">
              <a:extLst>
                <a:ext uri="{FF2B5EF4-FFF2-40B4-BE49-F238E27FC236}">
                  <a16:creationId xmlns:a16="http://schemas.microsoft.com/office/drawing/2014/main" xmlns="" id="{00000000-0008-0000-0600-000002000000}"/>
                </a:ext>
              </a:extLst>
            </p:cNvPr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2679534487"/>
                </p:ext>
              </p:extLst>
            </p:nvPr>
          </p:nvGraphicFramePr>
          <p:xfrm>
            <a:off x="6135757" y="1815548"/>
            <a:ext cx="5658678" cy="38961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3"/>
            </a:graphicData>
          </a:graphic>
        </p:graphicFrame>
      </p:grpSp>
      <p:sp>
        <p:nvSpPr>
          <p:cNvPr id="13" name="TextBox 89">
            <a:extLst>
              <a:ext uri="{FF2B5EF4-FFF2-40B4-BE49-F238E27FC236}">
                <a16:creationId xmlns:a16="http://schemas.microsoft.com/office/drawing/2014/main" xmlns="" id="{2B52F04B-CCEC-42B0-B2E4-DD97838579B3}"/>
              </a:ext>
            </a:extLst>
          </p:cNvPr>
          <p:cNvSpPr txBox="1"/>
          <p:nvPr/>
        </p:nvSpPr>
        <p:spPr>
          <a:xfrm>
            <a:off x="156854" y="5145158"/>
            <a:ext cx="375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cap="small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Arial" pitchFamily="34" charset="0"/>
              </a:rPr>
              <a:t>ОСНОВНЫЕ ПРИЧИНЫ</a:t>
            </a:r>
            <a:r>
              <a:rPr lang="ru-RU" sz="2000" b="0" cap="small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7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72" y="5208633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63"/>
          <p:cNvSpPr/>
          <p:nvPr/>
        </p:nvSpPr>
        <p:spPr bwMode="auto">
          <a:xfrm>
            <a:off x="3450144" y="5222056"/>
            <a:ext cx="8741855" cy="38126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Использование непроектного угля (износ системы газоочистки).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1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8272" y="5705328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Rectangle 63"/>
          <p:cNvSpPr/>
          <p:nvPr/>
        </p:nvSpPr>
        <p:spPr bwMode="auto">
          <a:xfrm>
            <a:off x="3450146" y="5744768"/>
            <a:ext cx="8741854" cy="553547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Длительные сроки поставок запасных частей из-за неэффективной работы службы снабжения АО «АМТ» (низкий уровень менеджмента).</a:t>
            </a:r>
          </a:p>
        </p:txBody>
      </p:sp>
    </p:spTree>
    <p:extLst>
      <p:ext uri="{BB962C8B-B14F-4D97-AF65-F5344CB8AC3E}">
        <p14:creationId xmlns:p14="http://schemas.microsoft.com/office/powerpoint/2010/main" val="32395044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8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Ремонтная кампания 2023 года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8" name="Прямоугольник 7"/>
          <p:cNvSpPr/>
          <p:nvPr/>
        </p:nvSpPr>
        <p:spPr>
          <a:xfrm>
            <a:off x="156854" y="1018011"/>
            <a:ext cx="3547045" cy="46164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ru-RU" sz="2400" spc="1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anose="020B0604020202020204" pitchFamily="34" charset="0"/>
              </a:rPr>
              <a:t>КАПИТАЛЬНЫЙ РЕМОНТ: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063933" y="1591418"/>
            <a:ext cx="2631453" cy="646313"/>
          </a:xfrm>
          <a:prstGeom prst="rect">
            <a:avLst/>
          </a:prstGeom>
          <a:solidFill>
            <a:schemeClr val="bg1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en-US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КОТЛОАГРЕГАТА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1054353" y="2395256"/>
            <a:ext cx="2580158" cy="646313"/>
          </a:xfrm>
          <a:prstGeom prst="rect">
            <a:avLst/>
          </a:prstGeom>
          <a:solidFill>
            <a:schemeClr val="bg1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en-US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ТУРБОАГРЕГАТА </a:t>
            </a: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365" y="2465792"/>
            <a:ext cx="581425" cy="6019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365" y="1679782"/>
            <a:ext cx="605141" cy="585886"/>
          </a:xfrm>
          <a:prstGeom prst="rect">
            <a:avLst/>
          </a:prstGeom>
        </p:spPr>
      </p:pic>
      <p:sp>
        <p:nvSpPr>
          <p:cNvPr id="22" name="Прямоугольник 21"/>
          <p:cNvSpPr/>
          <p:nvPr/>
        </p:nvSpPr>
        <p:spPr>
          <a:xfrm>
            <a:off x="7827221" y="994763"/>
            <a:ext cx="3966514" cy="461647"/>
          </a:xfrm>
          <a:prstGeom prst="rect">
            <a:avLst/>
          </a:prstGeom>
        </p:spPr>
        <p:txBody>
          <a:bodyPr wrap="square" lIns="91422" tIns="45711" rIns="91422" bIns="45711">
            <a:spAutoFit/>
          </a:bodyPr>
          <a:lstStyle/>
          <a:p>
            <a:pPr algn="ctr"/>
            <a:r>
              <a:rPr lang="ru-RU" sz="2400" spc="1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anose="020B0604020202020204" pitchFamily="34" charset="0"/>
              </a:rPr>
              <a:t>СРЕДНИЙ И ТЕКУЩИЙ РЕМОНТ:</a:t>
            </a:r>
            <a:endParaRPr lang="ru-RU" sz="2400" dirty="0">
              <a:solidFill>
                <a:schemeClr val="accent2">
                  <a:lumMod val="75000"/>
                </a:schemeClr>
              </a:solidFill>
              <a:latin typeface="Impact" pitchFamily="34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8608821" y="1541257"/>
            <a:ext cx="2758091" cy="646313"/>
          </a:xfrm>
          <a:prstGeom prst="rect">
            <a:avLst/>
          </a:prstGeom>
          <a:solidFill>
            <a:schemeClr val="bg1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en-US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 КОТЛОАГРЕГАТОВ</a:t>
            </a: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64525" y="1578754"/>
            <a:ext cx="605141" cy="585886"/>
          </a:xfrm>
          <a:prstGeom prst="rect">
            <a:avLst/>
          </a:prstGeom>
        </p:spPr>
      </p:pic>
      <p:sp>
        <p:nvSpPr>
          <p:cNvPr id="27" name="Прямоугольник 26"/>
          <p:cNvSpPr/>
          <p:nvPr/>
        </p:nvSpPr>
        <p:spPr>
          <a:xfrm>
            <a:off x="8593302" y="2230089"/>
            <a:ext cx="2762579" cy="646313"/>
          </a:xfrm>
          <a:prstGeom prst="rect">
            <a:avLst/>
          </a:prstGeom>
          <a:solidFill>
            <a:schemeClr val="bg1"/>
          </a:solidFill>
        </p:spPr>
        <p:txBody>
          <a:bodyPr wrap="none" lIns="91422" tIns="45711" rIns="91422" bIns="45711">
            <a:spAutoFit/>
          </a:bodyPr>
          <a:lstStyle/>
          <a:p>
            <a:pPr algn="ctr"/>
            <a:r>
              <a:rPr lang="en-US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3600" spc="10" dirty="0">
                <a:solidFill>
                  <a:srgbClr val="00B050"/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ru-RU" sz="2400" spc="10" dirty="0">
                <a:solidFill>
                  <a:schemeClr val="tx2">
                    <a:lumMod val="75000"/>
                  </a:schemeClr>
                </a:solidFill>
                <a:latin typeface="Impact" pitchFamily="34" charset="0"/>
                <a:ea typeface="Calibri" panose="020F0502020204030204" pitchFamily="34" charset="0"/>
                <a:cs typeface="Arial" panose="020B0604020202020204" pitchFamily="34" charset="0"/>
              </a:rPr>
              <a:t>  ТУРБОАГРЕГАТОВ </a:t>
            </a:r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4525" y="2300625"/>
            <a:ext cx="581425" cy="601947"/>
          </a:xfrm>
          <a:prstGeom prst="rect">
            <a:avLst/>
          </a:prstGeom>
        </p:spPr>
      </p:pic>
      <p:sp>
        <p:nvSpPr>
          <p:cNvPr id="39" name="Rectangle 63"/>
          <p:cNvSpPr/>
          <p:nvPr/>
        </p:nvSpPr>
        <p:spPr bwMode="auto">
          <a:xfrm>
            <a:off x="3599721" y="1565384"/>
            <a:ext cx="4271954" cy="655699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</a:t>
            </a:r>
            <a:r>
              <a: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ЭЦ</a:t>
            </a:r>
            <a:r>
              <a:rPr lang="ru-RU" sz="18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-2</a:t>
            </a:r>
            <a:r>
              <a:rPr lang="ru-RU" sz="1800" kern="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: КА-4 </a:t>
            </a: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(авар. останов – 25 суток)</a:t>
            </a:r>
          </a:p>
          <a:p>
            <a:pPr defTabSz="914400">
              <a:defRPr/>
            </a:pPr>
            <a:r>
              <a: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ТЭЦ-ПВС: </a:t>
            </a:r>
            <a:r>
              <a:rPr lang="ru-RU" sz="1800" kern="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КА-4 </a:t>
            </a: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(авар. останов – 150 суток)</a:t>
            </a:r>
          </a:p>
        </p:txBody>
      </p:sp>
      <p:sp>
        <p:nvSpPr>
          <p:cNvPr id="42" name="Rectangle 63"/>
          <p:cNvSpPr/>
          <p:nvPr/>
        </p:nvSpPr>
        <p:spPr bwMode="auto">
          <a:xfrm>
            <a:off x="3612511" y="2441906"/>
            <a:ext cx="4271954" cy="660821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</a:t>
            </a:r>
            <a:r>
              <a: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ЭЦ</a:t>
            </a:r>
            <a:r>
              <a:rPr lang="ru-RU" sz="18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-2</a:t>
            </a:r>
            <a:r>
              <a:rPr lang="ru-RU" sz="1800" kern="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: ТГ-3 </a:t>
            </a: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(июнь-сентябрь) </a:t>
            </a:r>
          </a:p>
          <a:p>
            <a:pPr defTabSz="914400">
              <a:defRPr/>
            </a:pPr>
            <a:r>
              <a:rPr lang="ru-RU" sz="1800" kern="0" dirty="0">
                <a:solidFill>
                  <a:schemeClr val="accent5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ТЭЦ-ПВС: </a:t>
            </a:r>
            <a:r>
              <a:rPr lang="ru-RU" sz="1800" kern="0" dirty="0">
                <a:solidFill>
                  <a:schemeClr val="bg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ТГ-3 </a:t>
            </a: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(июнь </a:t>
            </a:r>
            <a:r>
              <a:rPr lang="ru-RU" sz="1800" kern="0" dirty="0" err="1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т.г</a:t>
            </a: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. – февраль 24г.)</a:t>
            </a:r>
          </a:p>
        </p:txBody>
      </p:sp>
      <p:sp>
        <p:nvSpPr>
          <p:cNvPr id="45" name="TextBox 89">
            <a:extLst>
              <a:ext uri="{FF2B5EF4-FFF2-40B4-BE49-F238E27FC236}">
                <a16:creationId xmlns:a16="http://schemas.microsoft.com/office/drawing/2014/main" xmlns="" id="{2B52F04B-CCEC-42B0-B2E4-DD97838579B3}"/>
              </a:ext>
            </a:extLst>
          </p:cNvPr>
          <p:cNvSpPr txBox="1"/>
          <p:nvPr/>
        </p:nvSpPr>
        <p:spPr>
          <a:xfrm>
            <a:off x="293646" y="4152590"/>
            <a:ext cx="37520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b="0" cap="small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Arial" pitchFamily="34" charset="0"/>
              </a:rPr>
              <a:t>ПРОБЛЕМНЫЕ ВОПРОСЫ:</a:t>
            </a:r>
          </a:p>
        </p:txBody>
      </p:sp>
      <p:cxnSp>
        <p:nvCxnSpPr>
          <p:cNvPr id="46" name="Google Shape;1358;p20"/>
          <p:cNvCxnSpPr/>
          <p:nvPr/>
        </p:nvCxnSpPr>
        <p:spPr>
          <a:xfrm>
            <a:off x="156854" y="4081635"/>
            <a:ext cx="1187988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  <p:sp>
        <p:nvSpPr>
          <p:cNvPr id="47" name="Rectangle 63"/>
          <p:cNvSpPr/>
          <p:nvPr/>
        </p:nvSpPr>
        <p:spPr bwMode="auto">
          <a:xfrm>
            <a:off x="3859460" y="4061687"/>
            <a:ext cx="8313072" cy="86041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Не определен подрядчик по среднему ремонту КА-5 ТЭЦ-2. (сроки ремонта </a:t>
            </a:r>
            <a:b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– с 1 июля по ноябрь).  На котле требуется замена пароперегревателя. </a:t>
            </a:r>
            <a:endParaRPr lang="ru-RU" sz="12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48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6524" y="4252045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9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2417" y="4858666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" name="Rectangle 63"/>
          <p:cNvSpPr/>
          <p:nvPr/>
        </p:nvSpPr>
        <p:spPr bwMode="auto">
          <a:xfrm>
            <a:off x="3859460" y="4796932"/>
            <a:ext cx="7969794" cy="683184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lvl="0" defTabSz="914400">
              <a:defRPr/>
            </a:pP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Строительство КА-7 ТЭЦ-2 ведется с отставанием. Так, не начаты работы </a:t>
            </a:r>
            <a:b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по 5 позициям графика работ. До начала ОЗП КА-7 не будет готов. </a:t>
            </a:r>
            <a:endParaRPr lang="ru-RU" sz="12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sp>
        <p:nvSpPr>
          <p:cNvPr id="51" name="Rectangle 63"/>
          <p:cNvSpPr/>
          <p:nvPr/>
        </p:nvSpPr>
        <p:spPr bwMode="auto">
          <a:xfrm>
            <a:off x="3839906" y="5500540"/>
            <a:ext cx="8340371" cy="562588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Сорван график текущего ремонта ТГ-2 ТЭЦ-2. Должны были провести ремонт </a:t>
            </a:r>
            <a:b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</a:b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 1 по 30 апреля.  Не начат капитальный ремонт КА-7 на ТЭЦ-ПВС (срыв на 164 дня).</a:t>
            </a:r>
            <a:endParaRPr lang="ru-RU" sz="12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52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8264" y="5488565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ctangle 63"/>
          <p:cNvSpPr/>
          <p:nvPr/>
        </p:nvSpPr>
        <p:spPr bwMode="auto">
          <a:xfrm>
            <a:off x="3856949" y="6143638"/>
            <a:ext cx="8473726" cy="424165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8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Капитальный ремонт КА-8 и средний ремонт КА-2 на ТЭЦ-ПВС перенесены на 2024г. </a:t>
            </a:r>
            <a:endParaRPr lang="ru-RU" sz="12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54" name="Picture 5"/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6182" y="6082384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Группа 1"/>
          <p:cNvGrpSpPr/>
          <p:nvPr/>
        </p:nvGrpSpPr>
        <p:grpSpPr>
          <a:xfrm>
            <a:off x="256558" y="3173350"/>
            <a:ext cx="5722211" cy="714088"/>
            <a:chOff x="256558" y="3504656"/>
            <a:chExt cx="5722211" cy="556892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282381" y="3504656"/>
              <a:ext cx="5696388" cy="556892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7" name="TextBox 52"/>
            <p:cNvSpPr txBox="1">
              <a:spLocks noChangeArrowheads="1"/>
            </p:cNvSpPr>
            <p:nvPr/>
          </p:nvSpPr>
          <p:spPr bwMode="auto">
            <a:xfrm>
              <a:off x="256558" y="3505918"/>
              <a:ext cx="5707745" cy="5040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2" tIns="45718" rIns="91422" bIns="457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r>
                <a:rPr lang="ru-RU" sz="1600" dirty="0">
                  <a:solidFill>
                    <a:schemeClr val="accent5">
                      <a:lumMod val="50000"/>
                    </a:schemeClr>
                  </a:solidFill>
                  <a:latin typeface="Impact" panose="020B0806030902050204" pitchFamily="34" charset="0"/>
                </a:rPr>
                <a:t>Имеется риск срыва графика кап. ремонт </a:t>
              </a:r>
            </a:p>
            <a:p>
              <a:pPr algn="ctr" eaLnBrk="1" hangingPunct="1"/>
              <a:r>
                <a:rPr lang="ru-RU" sz="2000" dirty="0">
                  <a:solidFill>
                    <a:srgbClr val="00B050"/>
                  </a:solidFill>
                  <a:latin typeface="Impact" panose="020B0806030902050204" pitchFamily="34" charset="0"/>
                </a:rPr>
                <a:t>КА-4 </a:t>
              </a:r>
              <a:r>
                <a:rPr lang="ru-RU" sz="1800" dirty="0">
                  <a:solidFill>
                    <a:srgbClr val="00B050"/>
                  </a:solidFill>
                  <a:latin typeface="Impact" panose="020B0806030902050204" pitchFamily="34" charset="0"/>
                </a:rPr>
                <a:t>(01.06-15.10) на ТЭЦ-2</a:t>
              </a:r>
              <a:r>
                <a:rPr lang="ru-RU" sz="1400" dirty="0">
                  <a:solidFill>
                    <a:srgbClr val="00B050"/>
                  </a:solidFill>
                  <a:latin typeface="Impact" panose="020B0806030902050204" pitchFamily="34" charset="0"/>
                </a:rPr>
                <a:t>. </a:t>
              </a:r>
            </a:p>
          </p:txBody>
        </p:sp>
      </p:grpSp>
      <p:grpSp>
        <p:nvGrpSpPr>
          <p:cNvPr id="31" name="Группа 30"/>
          <p:cNvGrpSpPr/>
          <p:nvPr/>
        </p:nvGrpSpPr>
        <p:grpSpPr>
          <a:xfrm>
            <a:off x="7201322" y="3022820"/>
            <a:ext cx="4958931" cy="896277"/>
            <a:chOff x="122403" y="3488938"/>
            <a:chExt cx="5841900" cy="55165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22403" y="3522175"/>
              <a:ext cx="5451965" cy="518420"/>
            </a:xfrm>
            <a:prstGeom prst="roundRect">
              <a:avLst/>
            </a:prstGeom>
            <a:solidFill>
              <a:schemeClr val="accent1">
                <a:alpha val="2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TextBox 52"/>
            <p:cNvSpPr txBox="1">
              <a:spLocks noChangeArrowheads="1"/>
            </p:cNvSpPr>
            <p:nvPr/>
          </p:nvSpPr>
          <p:spPr bwMode="auto">
            <a:xfrm>
              <a:off x="256558" y="3488938"/>
              <a:ext cx="5707745" cy="2400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91422" tIns="45718" rIns="91422" bIns="45718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itchFamily="34" charset="0"/>
                  <a:cs typeface="Arial" charset="0"/>
                </a:defRPr>
              </a:lvl9pPr>
            </a:lstStyle>
            <a:p>
              <a:pPr algn="ctr" eaLnBrk="1" hangingPunct="1"/>
              <a:endParaRPr lang="ru-RU" sz="1400" dirty="0">
                <a:solidFill>
                  <a:srgbClr val="00B050"/>
                </a:solidFill>
                <a:latin typeface="Impact" panose="020B0806030902050204" pitchFamily="34" charset="0"/>
              </a:endParaRPr>
            </a:p>
          </p:txBody>
        </p:sp>
      </p:grpSp>
      <p:sp>
        <p:nvSpPr>
          <p:cNvPr id="36" name="TextBox 52"/>
          <p:cNvSpPr txBox="1">
            <a:spLocks noChangeArrowheads="1"/>
          </p:cNvSpPr>
          <p:nvPr/>
        </p:nvSpPr>
        <p:spPr bwMode="auto">
          <a:xfrm>
            <a:off x="5987979" y="3031994"/>
            <a:ext cx="5792509" cy="923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8" rIns="91422" bIns="45718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13 апреля </a:t>
            </a:r>
            <a:r>
              <a:rPr lang="ru-RU" sz="1600" dirty="0" err="1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т.г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. на ТЭЦ-2 выведен в средний ремонт </a:t>
            </a:r>
          </a:p>
          <a:p>
            <a:pPr algn="r" eaLnBrk="1" hangingPunct="1"/>
            <a:r>
              <a:rPr lang="ru-RU" sz="2000" dirty="0">
                <a:solidFill>
                  <a:srgbClr val="00B050"/>
                </a:solidFill>
                <a:latin typeface="Impact" panose="020B0806030902050204" pitchFamily="34" charset="0"/>
              </a:rPr>
              <a:t>КА-1. </a:t>
            </a:r>
            <a:r>
              <a:rPr lang="ru-RU" sz="1600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</a:rPr>
              <a:t>Работы начаты с </a:t>
            </a:r>
            <a:r>
              <a:rPr lang="ru-RU" sz="1800" dirty="0">
                <a:solidFill>
                  <a:srgbClr val="00B050"/>
                </a:solidFill>
                <a:latin typeface="Impact" panose="020B0806030902050204" pitchFamily="34" charset="0"/>
              </a:rPr>
              <a:t>опозданием </a:t>
            </a:r>
            <a:br>
              <a:rPr lang="ru-RU" sz="1800" dirty="0">
                <a:solidFill>
                  <a:srgbClr val="00B050"/>
                </a:solidFill>
                <a:latin typeface="Impact" panose="020B0806030902050204" pitchFamily="34" charset="0"/>
              </a:rPr>
            </a:br>
            <a:r>
              <a:rPr lang="ru-RU" sz="1800" dirty="0">
                <a:solidFill>
                  <a:srgbClr val="00B050"/>
                </a:solidFill>
                <a:latin typeface="Impact" panose="020B0806030902050204" pitchFamily="34" charset="0"/>
              </a:rPr>
              <a:t>на 13 дней и будут завершены 1 августа.</a:t>
            </a:r>
            <a:endParaRPr lang="ru-RU" sz="1600" dirty="0">
              <a:solidFill>
                <a:schemeClr val="accent5">
                  <a:lumMod val="50000"/>
                </a:schemeClr>
              </a:solidFill>
              <a:latin typeface="Impact" panose="020B080603090205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3210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D170F5-9D2F-4148-9342-CE9A6A527C89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9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4" y="211018"/>
            <a:ext cx="12191999" cy="415296"/>
          </a:xfrm>
          <a:prstGeom prst="rect">
            <a:avLst/>
          </a:prstGeom>
          <a:noFill/>
        </p:spPr>
        <p:txBody>
          <a:bodyPr vert="horz" lIns="91406" tIns="45718" rIns="91406" bIns="45718" rtlCol="0" anchor="ctr">
            <a:noAutofit/>
          </a:bodyPr>
          <a:lstStyle>
            <a:defPPr>
              <a:defRPr lang="ru-RU"/>
            </a:defPPr>
            <a:lvl1pPr algn="ctr">
              <a:lnSpc>
                <a:spcPct val="90000"/>
              </a:lnSpc>
              <a:spcBef>
                <a:spcPct val="0"/>
              </a:spcBef>
              <a:defRPr sz="2000" b="1">
                <a:solidFill>
                  <a:schemeClr val="tx2">
                    <a:lumMod val="75000"/>
                  </a:schemeClr>
                </a:solidFill>
                <a:latin typeface="Arial" pitchFamily="34" charset="0"/>
                <a:ea typeface="Segoe UI Black" panose="020B0A02040204020203" pitchFamily="34" charset="0"/>
                <a:cs typeface="Arial" pitchFamily="34" charset="0"/>
              </a:defRPr>
            </a:lvl1pPr>
          </a:lstStyle>
          <a:p>
            <a:r>
              <a:rPr lang="ru-RU" sz="2400" b="0" dirty="0">
                <a:solidFill>
                  <a:srgbClr val="002060"/>
                </a:solidFill>
                <a:latin typeface="Impact" panose="020B0806030902050204" pitchFamily="34" charset="0"/>
              </a:rPr>
              <a:t>Основные мероприятия, необходимые для качественной подготовки к ОЗП 2023-2024гг. </a:t>
            </a:r>
          </a:p>
        </p:txBody>
      </p:sp>
      <p:cxnSp>
        <p:nvCxnSpPr>
          <p:cNvPr id="6" name="Google Shape;1358;p20"/>
          <p:cNvCxnSpPr/>
          <p:nvPr/>
        </p:nvCxnSpPr>
        <p:spPr>
          <a:xfrm>
            <a:off x="156854" y="734863"/>
            <a:ext cx="11879880" cy="0"/>
          </a:xfrm>
          <a:prstGeom prst="straightConnector1">
            <a:avLst/>
          </a:prstGeom>
          <a:noFill/>
          <a:ln w="28575" cap="flat" cmpd="sng">
            <a:solidFill>
              <a:srgbClr val="1E4E79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2E5F97C5-4C9B-478D-8A01-DBB3C9EBB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4" y="2653802"/>
            <a:ext cx="640031" cy="640031"/>
          </a:xfrm>
          <a:prstGeom prst="rect">
            <a:avLst/>
          </a:prstGeom>
        </p:spPr>
      </p:pic>
      <p:sp>
        <p:nvSpPr>
          <p:cNvPr id="8" name="Rectangle 63"/>
          <p:cNvSpPr/>
          <p:nvPr/>
        </p:nvSpPr>
        <p:spPr bwMode="auto">
          <a:xfrm>
            <a:off x="1002001" y="2541305"/>
            <a:ext cx="10738346" cy="7198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Провести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средний ремонт КА-5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 на ТЭЦ-2 с полной заменой пароперегревателя.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Срок: 15 сентября.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2E5F97C5-4C9B-478D-8A01-DBB3C9EBB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4" y="1037905"/>
            <a:ext cx="640031" cy="640031"/>
          </a:xfrm>
          <a:prstGeom prst="rect">
            <a:avLst/>
          </a:prstGeom>
        </p:spPr>
      </p:pic>
      <p:sp>
        <p:nvSpPr>
          <p:cNvPr id="10" name="Rectangle 63"/>
          <p:cNvSpPr/>
          <p:nvPr/>
        </p:nvSpPr>
        <p:spPr bwMode="auto">
          <a:xfrm>
            <a:off x="1002001" y="1070563"/>
            <a:ext cx="10738346" cy="50062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Обеспечить наличие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не менее 70% ТМЦ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для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капитального ремонта КА-4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на ТЭЦ-2. </a:t>
            </a:r>
            <a:r>
              <a:rPr lang="ru-RU" sz="20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Срок: 20 июня.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Завершить капитальный ремонт КА-4 на ТЭЦ-2</a:t>
            </a:r>
            <a:r>
              <a:rPr lang="ru-RU" sz="20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в срок до 15 сентября.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2E5F97C5-4C9B-478D-8A01-DBB3C9EBB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4" y="1826593"/>
            <a:ext cx="640031" cy="640031"/>
          </a:xfrm>
          <a:prstGeom prst="rect">
            <a:avLst/>
          </a:prstGeom>
        </p:spPr>
      </p:pic>
      <p:sp>
        <p:nvSpPr>
          <p:cNvPr id="12" name="Rectangle 63"/>
          <p:cNvSpPr/>
          <p:nvPr/>
        </p:nvSpPr>
        <p:spPr bwMode="auto">
          <a:xfrm>
            <a:off x="1002001" y="1804718"/>
            <a:ext cx="10994057" cy="55748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Завершить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средний ремонт КА-1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на ТЭЦ-2 с полной заменой нисходящих газоходов и эмульгаторов. </a:t>
            </a:r>
            <a:r>
              <a:rPr lang="ru-RU" sz="20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Срок: 1 июля. </a:t>
            </a:r>
          </a:p>
        </p:txBody>
      </p:sp>
      <p:sp>
        <p:nvSpPr>
          <p:cNvPr id="13" name="TextBox 89">
            <a:extLst>
              <a:ext uri="{FF2B5EF4-FFF2-40B4-BE49-F238E27FC236}">
                <a16:creationId xmlns:a16="http://schemas.microsoft.com/office/drawing/2014/main" xmlns="" id="{2B52F04B-CCEC-42B0-B2E4-DD97838579B3}"/>
              </a:ext>
            </a:extLst>
          </p:cNvPr>
          <p:cNvSpPr txBox="1"/>
          <p:nvPr/>
        </p:nvSpPr>
        <p:spPr>
          <a:xfrm>
            <a:off x="149525" y="5507156"/>
            <a:ext cx="2669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429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6858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287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145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574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4003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743200" algn="l" defTabSz="685800" rtl="0" eaLnBrk="1" latinLnBrk="0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ru-RU" sz="2000" cap="small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Arial" pitchFamily="34" charset="0"/>
              </a:rPr>
              <a:t>ОЖИДАЕМЫЙ ЭФФЕКТ</a:t>
            </a:r>
            <a:r>
              <a:rPr lang="ru-RU" sz="2000" b="0" cap="small" dirty="0">
                <a:solidFill>
                  <a:schemeClr val="accent5">
                    <a:lumMod val="50000"/>
                  </a:schemeClr>
                </a:solidFill>
                <a:latin typeface="Impact" panose="020B0806030902050204" pitchFamily="34" charset="0"/>
                <a:ea typeface="Tahoma" panose="020B0604030504040204" pitchFamily="34" charset="0"/>
                <a:cs typeface="Arial" pitchFamily="34" charset="0"/>
              </a:rPr>
              <a:t>:</a:t>
            </a: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5527281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63"/>
          <p:cNvSpPr/>
          <p:nvPr/>
        </p:nvSpPr>
        <p:spPr bwMode="auto">
          <a:xfrm>
            <a:off x="3286649" y="5547257"/>
            <a:ext cx="8905351" cy="503156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Работа ТЭЦ-2 в ОЗП будет обеспечена в режиме 5 котлов  (1 котел в резерве) и 4-х турбин.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399" y="6167034"/>
            <a:ext cx="401245" cy="401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63"/>
          <p:cNvSpPr/>
          <p:nvPr/>
        </p:nvSpPr>
        <p:spPr bwMode="auto">
          <a:xfrm>
            <a:off x="3286649" y="6144472"/>
            <a:ext cx="8905351" cy="39446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Будет увеличена </a:t>
            </a:r>
            <a:r>
              <a:rPr lang="ru-RU" sz="2000" kern="0" dirty="0" err="1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пароизвоительность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котлов на уровне не ниже 350 тонн/час</a:t>
            </a:r>
            <a:endParaRPr lang="ru-RU" sz="1400" kern="0" dirty="0">
              <a:solidFill>
                <a:schemeClr val="accent2">
                  <a:lumMod val="75000"/>
                </a:schemeClr>
              </a:solidFill>
              <a:latin typeface="Impact" pitchFamily="34" charset="0"/>
              <a:cs typeface="Arial" pitchFamily="34" charset="0"/>
            </a:endParaRPr>
          </a:p>
        </p:txBody>
      </p:sp>
      <p:pic>
        <p:nvPicPr>
          <p:cNvPr id="20" name="Рисунок 19">
            <a:extLst>
              <a:ext uri="{FF2B5EF4-FFF2-40B4-BE49-F238E27FC236}">
                <a16:creationId xmlns:a16="http://schemas.microsoft.com/office/drawing/2014/main" xmlns="" id="{2E5F97C5-4C9B-478D-8A01-DBB3C9EBB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4" y="3470070"/>
            <a:ext cx="640031" cy="640031"/>
          </a:xfrm>
          <a:prstGeom prst="rect">
            <a:avLst/>
          </a:prstGeom>
        </p:spPr>
      </p:pic>
      <p:sp>
        <p:nvSpPr>
          <p:cNvPr id="21" name="Rectangle 63"/>
          <p:cNvSpPr/>
          <p:nvPr/>
        </p:nvSpPr>
        <p:spPr bwMode="auto">
          <a:xfrm>
            <a:off x="1002001" y="3379345"/>
            <a:ext cx="10738346" cy="719870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Ускорить конкурсные процедуры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по определению подрядной организации и в кратчайшие сроки приступить к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текущему ремонту турбины ст.№2.</a:t>
            </a:r>
            <a:r>
              <a:rPr lang="ru-RU" sz="20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 Срыв графика на 60 дней. </a:t>
            </a:r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xmlns="" id="{2E5F97C5-4C9B-478D-8A01-DBB3C9EBBC1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1043" y="4317356"/>
            <a:ext cx="640031" cy="640031"/>
          </a:xfrm>
          <a:prstGeom prst="rect">
            <a:avLst/>
          </a:prstGeom>
        </p:spPr>
      </p:pic>
      <p:sp>
        <p:nvSpPr>
          <p:cNvPr id="25" name="Rectangle 63"/>
          <p:cNvSpPr/>
          <p:nvPr/>
        </p:nvSpPr>
        <p:spPr bwMode="auto">
          <a:xfrm>
            <a:off x="1002000" y="4226631"/>
            <a:ext cx="10738346" cy="998512"/>
          </a:xfrm>
          <a:prstGeom prst="rect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Обеспечить постоянный контроль за ходом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строительства КА-7 на ТЭЦ-2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и принять меры по соблюдению графика работ со стороны подрядной организации.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Строительство КА-7 </a:t>
            </a:r>
            <a:r>
              <a:rPr lang="ru-RU" sz="2000" kern="0" dirty="0">
                <a:solidFill>
                  <a:schemeClr val="accent1">
                    <a:lumMod val="50000"/>
                  </a:schemeClr>
                </a:solidFill>
                <a:latin typeface="Impact" pitchFamily="34" charset="0"/>
                <a:cs typeface="Arial" pitchFamily="34" charset="0"/>
              </a:rPr>
              <a:t>позволит частично 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закрыть дефицит в тепловой энергии г. Темиртау </a:t>
            </a:r>
            <a:r>
              <a:rPr lang="ru-RU" sz="2000" kern="0" dirty="0">
                <a:solidFill>
                  <a:srgbClr val="00B050"/>
                </a:solidFill>
                <a:latin typeface="Impact" pitchFamily="34" charset="0"/>
                <a:cs typeface="Arial" pitchFamily="34" charset="0"/>
              </a:rPr>
              <a:t>на 80 Гкал.</a:t>
            </a:r>
            <a:r>
              <a:rPr lang="ru-RU" sz="2000" kern="0" dirty="0">
                <a:solidFill>
                  <a:schemeClr val="accent2">
                    <a:lumMod val="75000"/>
                  </a:schemeClr>
                </a:solidFill>
                <a:latin typeface="Impact" pitchFamily="34" charset="0"/>
                <a:cs typeface="Arial" pitchFamily="34" charset="0"/>
              </a:rPr>
              <a:t> </a:t>
            </a:r>
            <a:endParaRPr lang="ru-RU" sz="2000" kern="0" dirty="0">
              <a:solidFill>
                <a:srgbClr val="00B050"/>
              </a:solidFill>
              <a:latin typeface="Impact" pitchFamily="34" charset="0"/>
              <a:cs typeface="Arial" pitchFamily="34" charset="0"/>
            </a:endParaRPr>
          </a:p>
        </p:txBody>
      </p:sp>
      <p:cxnSp>
        <p:nvCxnSpPr>
          <p:cNvPr id="27" name="Google Shape;1358;p20"/>
          <p:cNvCxnSpPr/>
          <p:nvPr/>
        </p:nvCxnSpPr>
        <p:spPr>
          <a:xfrm>
            <a:off x="116178" y="5366149"/>
            <a:ext cx="11879880" cy="0"/>
          </a:xfrm>
          <a:prstGeom prst="straightConnector1">
            <a:avLst/>
          </a:prstGeom>
          <a:noFill/>
          <a:ln w="28575" cap="flat" cmpd="sng">
            <a:solidFill>
              <a:schemeClr val="bg2">
                <a:lumMod val="25000"/>
              </a:schemeClr>
            </a:solidFill>
            <a:prstDash val="sysDot"/>
            <a:miter lim="800000"/>
            <a:headEnd type="none" w="sm" len="sm"/>
            <a:tailEnd type="none" w="sm" len="sm"/>
          </a:ln>
        </p:spPr>
      </p:cxnSp>
    </p:spTree>
    <p:extLst>
      <p:ext uri="{BB962C8B-B14F-4D97-AF65-F5344CB8AC3E}">
        <p14:creationId xmlns:p14="http://schemas.microsoft.com/office/powerpoint/2010/main" val="1180889627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507F6838805F446A4BF09B3C540F398" ma:contentTypeVersion="10" ma:contentTypeDescription="Create a new document." ma:contentTypeScope="" ma:versionID="a7f327e2f9f333559cd60155f8fe2b8e">
  <xsd:schema xmlns:xsd="http://www.w3.org/2001/XMLSchema" xmlns:xs="http://www.w3.org/2001/XMLSchema" xmlns:p="http://schemas.microsoft.com/office/2006/metadata/properties" xmlns:ns3="f0455ca9-7a5e-4093-95f5-101403cb8710" targetNamespace="http://schemas.microsoft.com/office/2006/metadata/properties" ma:root="true" ma:fieldsID="020c54b9ef9dd0f689cb76c8f337073a" ns3:_="">
    <xsd:import namespace="f0455ca9-7a5e-4093-95f5-101403cb8710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Location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455ca9-7a5e-4093-95f5-101403cb871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0E8183B3-007C-4754-8D73-7B298F16E03B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0455ca9-7a5e-4093-95f5-101403cb8710"/>
    <ds:schemaRef ds:uri="http://schemas.microsoft.com/office/2006/metadata/propertie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1716C532-5EE6-4C25-99B8-640B1DE23BC7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www.w3.org/XML/1998/namespace"/>
    <ds:schemaRef ds:uri="f0455ca9-7a5e-4093-95f5-101403cb8710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0147A969-1766-48D0-9DC4-F56C3CF38FB4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11349</TotalTime>
  <Words>738</Words>
  <Application>Microsoft Office PowerPoint</Application>
  <PresentationFormat>Широкоэкранный</PresentationFormat>
  <Paragraphs>131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Calibri</vt:lpstr>
      <vt:lpstr>Calibri Light</vt:lpstr>
      <vt:lpstr>Impact</vt:lpstr>
      <vt:lpstr>Segoe UI Black</vt:lpstr>
      <vt:lpstr>Tahoma</vt:lpstr>
      <vt:lpstr>1_Office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Zarina Baikenzhina</dc:creator>
  <cp:lastModifiedBy>Дастан Аман</cp:lastModifiedBy>
  <cp:revision>925</cp:revision>
  <cp:lastPrinted>2023-06-07T09:09:00Z</cp:lastPrinted>
  <dcterms:created xsi:type="dcterms:W3CDTF">2020-09-24T12:10:27Z</dcterms:created>
  <dcterms:modified xsi:type="dcterms:W3CDTF">2023-06-07T09:16:58Z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0x0101003507F6838805F446A4BF09B3C540F398</vt:lpwstr>
  </property>
</Properties>
</file>