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57" r:id="rId3"/>
    <p:sldId id="262" r:id="rId4"/>
    <p:sldId id="258" r:id="rId5"/>
    <p:sldId id="259" r:id="rId6"/>
  </p:sldIdLst>
  <p:sldSz cx="9906000" cy="6858000" type="A4"/>
  <p:notesSz cx="6858000" cy="9144000"/>
  <p:defaultTextStyle>
    <a:defPPr>
      <a:defRPr lang="ru-RU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 varScale="1">
        <p:scale>
          <a:sx n="105" d="100"/>
          <a:sy n="105" d="100"/>
        </p:scale>
        <p:origin x="1592" y="19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81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7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7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01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67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19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9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60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50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05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9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16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1">
                <a:tint val="44500"/>
                <a:satMod val="160000"/>
                <a:lumMod val="96000"/>
              </a:schemeClr>
            </a:gs>
            <a:gs pos="86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3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BA7E4-F24C-CB26-04C3-5A73AD326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219201"/>
            <a:ext cx="8420100" cy="2192580"/>
          </a:xfrm>
        </p:spPr>
        <p:txBody>
          <a:bodyPr>
            <a:normAutofit fontScale="90000"/>
          </a:bodyPr>
          <a:lstStyle/>
          <a:p>
            <a:r>
              <a:rPr lang="x-none" b="1" dirty="0"/>
              <a:t>НЕОБХОДИМОСТЬ СОЗДАНИЯ ОПТОВО-РАСПРЕДЕЛИТЕЛЬНЫХ ЦЕНТРОВ В КАЗАХСТАНЕ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CE7724-4D76-88FD-4F3B-CF12DC42C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x-none" dirty="0"/>
              <a:t>НА ПРИМЕРЕ КАРТОФЕЛЯ И ОВОЩЕЙ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B49707-8C40-ECE7-A6BD-B6A52F21E1D5}"/>
              </a:ext>
            </a:extLst>
          </p:cNvPr>
          <p:cNvSpPr txBox="1"/>
          <p:nvPr/>
        </p:nvSpPr>
        <p:spPr>
          <a:xfrm>
            <a:off x="961052" y="5832389"/>
            <a:ext cx="842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</a:t>
            </a:r>
            <a:r>
              <a:rPr lang="x-none" dirty="0"/>
              <a:t>. Астана                                                                                                         июнь 2023 г</a:t>
            </a:r>
          </a:p>
        </p:txBody>
      </p:sp>
    </p:spTree>
    <p:extLst>
      <p:ext uri="{BB962C8B-B14F-4D97-AF65-F5344CB8AC3E}">
        <p14:creationId xmlns:p14="http://schemas.microsoft.com/office/powerpoint/2010/main" val="297988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528" y="260648"/>
            <a:ext cx="8420100" cy="1470025"/>
          </a:xfrm>
        </p:spPr>
        <p:txBody>
          <a:bodyPr>
            <a:normAutofit/>
          </a:bodyPr>
          <a:lstStyle/>
          <a:p>
            <a:r>
              <a:rPr lang="ru-RU" dirty="0"/>
              <a:t>Оптово-распределительный центр (ОРЦ) это: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472" y="2348880"/>
            <a:ext cx="94330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800" dirty="0"/>
              <a:t>НЕ СТРОИТЕЛЬСТВО ОБЪЕКТОВ, ЭТО </a:t>
            </a:r>
            <a:r>
              <a:rPr lang="ru-RU" sz="2800" b="1" dirty="0"/>
              <a:t>ОРГАНИЗАЦИЯ ТОРГОВЛИ</a:t>
            </a:r>
          </a:p>
          <a:p>
            <a:pPr marL="457200" indent="-457200">
              <a:buAutoNum type="arabicPeriod"/>
            </a:pPr>
            <a:endParaRPr lang="ru-RU" sz="2800" dirty="0"/>
          </a:p>
          <a:p>
            <a:pPr marL="457200" indent="-457200">
              <a:buAutoNum type="arabicPeriod"/>
            </a:pPr>
            <a:r>
              <a:rPr lang="ru-RU" sz="2800" dirty="0"/>
              <a:t>ПРАВИЛЬНОЕ УПРАВЛЕНИЕ, ОБЕСПЕЧИВАЮЩЕЕ ПРОЗРАЧНОСТЬ ВСЕХ ПРОЦЕССОВ </a:t>
            </a:r>
          </a:p>
          <a:p>
            <a:r>
              <a:rPr lang="ru-RU" sz="2800" dirty="0"/>
              <a:t>        - Управляющая компания должна работать под </a:t>
            </a:r>
          </a:p>
          <a:p>
            <a:r>
              <a:rPr lang="ru-RU" sz="2800" dirty="0"/>
              <a:t>          контролем Совета директоров</a:t>
            </a:r>
          </a:p>
          <a:p>
            <a:r>
              <a:rPr lang="ru-RU" sz="2800" dirty="0"/>
              <a:t>        - СД состоит из СХПТ, Розничных сетей и МИО</a:t>
            </a:r>
          </a:p>
          <a:p>
            <a:endParaRPr lang="ru-RU" sz="2800" dirty="0"/>
          </a:p>
          <a:p>
            <a:r>
              <a:rPr lang="ru-RU" sz="2800" dirty="0"/>
              <a:t>3.  ГОДОВАЯ КОНТРАКТАЦИЯ</a:t>
            </a:r>
          </a:p>
        </p:txBody>
      </p:sp>
    </p:spTree>
    <p:extLst>
      <p:ext uri="{BB962C8B-B14F-4D97-AF65-F5344CB8AC3E}">
        <p14:creationId xmlns:p14="http://schemas.microsoft.com/office/powerpoint/2010/main" val="414214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57" y="260648"/>
            <a:ext cx="2428594" cy="17765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11" b="9337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22" r="11230" b="5756"/>
          <a:stretch/>
        </p:blipFill>
        <p:spPr>
          <a:xfrm>
            <a:off x="2725858" y="2162901"/>
            <a:ext cx="4178292" cy="31061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79833" y="3273278"/>
            <a:ext cx="1589052" cy="4426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ОРЦ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0770" y="2026520"/>
            <a:ext cx="1589052" cy="3745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СХТП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486" y="509440"/>
            <a:ext cx="2160240" cy="15051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67196" y="2043547"/>
            <a:ext cx="2529026" cy="3405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Дистрибьюторы импорт</a:t>
            </a:r>
          </a:p>
        </p:txBody>
      </p:sp>
      <p:sp>
        <p:nvSpPr>
          <p:cNvPr id="10" name="Стрелка вправо 9"/>
          <p:cNvSpPr/>
          <p:nvPr/>
        </p:nvSpPr>
        <p:spPr>
          <a:xfrm rot="1778809">
            <a:off x="2027645" y="2610509"/>
            <a:ext cx="813935" cy="270887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778809">
            <a:off x="2215853" y="2316154"/>
            <a:ext cx="778664" cy="270887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778809">
            <a:off x="2402118" y="1990344"/>
            <a:ext cx="749249" cy="270887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8825811">
            <a:off x="6020745" y="2055473"/>
            <a:ext cx="749249" cy="270887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825811">
            <a:off x="6289010" y="2293288"/>
            <a:ext cx="749249" cy="270887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8825811">
            <a:off x="6550658" y="2599895"/>
            <a:ext cx="749249" cy="270887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8825811">
            <a:off x="2388546" y="4340951"/>
            <a:ext cx="749249" cy="27088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8825811">
            <a:off x="2618668" y="4658172"/>
            <a:ext cx="749249" cy="27088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8825811">
            <a:off x="2868784" y="4975392"/>
            <a:ext cx="749249" cy="27088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30" y="4941168"/>
            <a:ext cx="1957732" cy="147101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10770" y="4495402"/>
            <a:ext cx="1589052" cy="3745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Розница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239" y="5019656"/>
            <a:ext cx="2037778" cy="131403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709095" y="4460516"/>
            <a:ext cx="1589052" cy="3745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HORECA</a:t>
            </a:r>
            <a:endParaRPr lang="ru-RU" sz="1600" b="1" dirty="0"/>
          </a:p>
        </p:txBody>
      </p:sp>
      <p:sp>
        <p:nvSpPr>
          <p:cNvPr id="25" name="Стрелка вправо 24"/>
          <p:cNvSpPr/>
          <p:nvPr/>
        </p:nvSpPr>
        <p:spPr>
          <a:xfrm rot="1778809">
            <a:off x="6943237" y="4340951"/>
            <a:ext cx="749249" cy="27088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778809">
            <a:off x="6737896" y="4676198"/>
            <a:ext cx="749249" cy="27088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778809">
            <a:off x="6555130" y="4989591"/>
            <a:ext cx="749249" cy="270887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81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54" y="447662"/>
            <a:ext cx="8915400" cy="490067"/>
          </a:xfrm>
        </p:spPr>
        <p:txBody>
          <a:bodyPr>
            <a:normAutofit fontScale="90000"/>
          </a:bodyPr>
          <a:lstStyle/>
          <a:p>
            <a:r>
              <a:rPr lang="ru-RU" altLang="ru-RU" sz="2000" b="1" dirty="0"/>
              <a:t>Принципы работы Оптово-распределительного центра (ОРЦ) </a:t>
            </a:r>
            <a:br>
              <a:rPr lang="ru-RU" altLang="ru-RU" sz="5400" b="1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44488" y="548680"/>
            <a:ext cx="928903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charset="2"/>
              <a:buChar char="ü"/>
            </a:pPr>
            <a:r>
              <a:rPr lang="ru-RU" altLang="ru-RU" sz="1800" dirty="0"/>
              <a:t>  ОРЦ должен быть в каждом крупном городе;</a:t>
            </a:r>
          </a:p>
          <a:p>
            <a:pPr algn="just"/>
            <a:endParaRPr lang="ru-RU" altLang="ru-RU" sz="1800" dirty="0"/>
          </a:p>
          <a:p>
            <a:pPr algn="just">
              <a:buFont typeface="Wingdings" charset="2"/>
              <a:buChar char="ü"/>
            </a:pPr>
            <a:r>
              <a:rPr lang="ru-RU" altLang="ru-RU" sz="1800" dirty="0"/>
              <a:t>  Расположение в удобном для грузовых фур месте;</a:t>
            </a:r>
          </a:p>
          <a:p>
            <a:pPr algn="just"/>
            <a:endParaRPr lang="ru-RU" altLang="ru-RU" sz="1800" dirty="0"/>
          </a:p>
          <a:p>
            <a:pPr algn="just">
              <a:buFont typeface="Wingdings" charset="2"/>
              <a:buChar char="ü"/>
            </a:pPr>
            <a:r>
              <a:rPr lang="ru-RU" altLang="ru-RU" sz="1800" b="1" dirty="0"/>
              <a:t>  </a:t>
            </a:r>
            <a:r>
              <a:rPr lang="ru-RU" altLang="ru-RU" sz="1800" dirty="0"/>
              <a:t>ОРЦ должен обслуживать только ЮЛ и оптом</a:t>
            </a:r>
          </a:p>
          <a:p>
            <a:pPr algn="just"/>
            <a:endParaRPr lang="ru-RU" altLang="ru-RU" sz="1800" dirty="0"/>
          </a:p>
          <a:p>
            <a:pPr algn="just">
              <a:buFont typeface="Wingdings" charset="2"/>
              <a:buChar char="ü"/>
            </a:pPr>
            <a:r>
              <a:rPr lang="ru-RU" altLang="ru-RU" sz="1800" dirty="0"/>
              <a:t> Хранение товаров 5-10 суток</a:t>
            </a:r>
          </a:p>
          <a:p>
            <a:pPr algn="just"/>
            <a:endParaRPr lang="ru-RU" altLang="ru-RU" sz="1800" dirty="0"/>
          </a:p>
          <a:p>
            <a:pPr algn="just">
              <a:buFont typeface="Wingdings" charset="2"/>
              <a:buChar char="ü"/>
            </a:pPr>
            <a:r>
              <a:rPr lang="ru-RU" altLang="ru-RU" sz="1800" b="1" dirty="0"/>
              <a:t>  </a:t>
            </a:r>
            <a:r>
              <a:rPr lang="ru-RU" altLang="ru-RU" sz="1800" dirty="0"/>
              <a:t>Принцип работы ОРЦ: </a:t>
            </a:r>
            <a:r>
              <a:rPr lang="ru-RU" altLang="ru-RU" sz="1800" i="1" u="sng" dirty="0"/>
              <a:t>«Продавец: приехал – выгрузил - уехал» «Покупатель: приехал -  загрузил - уехал»;</a:t>
            </a:r>
            <a:r>
              <a:rPr lang="ru-RU" altLang="ru-RU" sz="1800" dirty="0"/>
              <a:t> </a:t>
            </a:r>
          </a:p>
          <a:p>
            <a:pPr algn="just"/>
            <a:endParaRPr lang="ru-RU" altLang="ru-RU" sz="1800" i="1" u="sng" dirty="0"/>
          </a:p>
          <a:p>
            <a:pPr algn="just">
              <a:buFont typeface="Wingdings" charset="2"/>
              <a:buChar char="ü"/>
            </a:pPr>
            <a:r>
              <a:rPr lang="ru-RU" altLang="ru-RU" sz="1800" dirty="0"/>
              <a:t>  ОРЦ заключает договор с отраслевыми ассоциациями по поставке в течение года продукции по ассортименту и объему в соответствии с годовым графиком;</a:t>
            </a:r>
          </a:p>
          <a:p>
            <a:pPr algn="just"/>
            <a:endParaRPr lang="ru-RU" altLang="ru-RU" sz="1800" dirty="0"/>
          </a:p>
          <a:p>
            <a:pPr algn="just">
              <a:buFont typeface="Wingdings" charset="2"/>
              <a:buChar char="ü"/>
            </a:pPr>
            <a:r>
              <a:rPr lang="ru-RU" altLang="ru-RU" sz="1800" dirty="0"/>
              <a:t>  ОРЦ не сдает в аренду площади – он сам покупает-продает. Меморандум о формировании наценки подписывают ассоциации-участники процесса;</a:t>
            </a:r>
          </a:p>
          <a:p>
            <a:pPr algn="just"/>
            <a:endParaRPr lang="ru-RU" altLang="ru-RU" sz="1800" dirty="0"/>
          </a:p>
          <a:p>
            <a:pPr algn="just">
              <a:buFont typeface="Wingdings" charset="2"/>
              <a:buChar char="ü"/>
            </a:pPr>
            <a:r>
              <a:rPr lang="ru-RU" altLang="ru-RU" sz="1800" dirty="0"/>
              <a:t>  Оплата только безналичным расчетом;</a:t>
            </a:r>
          </a:p>
          <a:p>
            <a:pPr algn="just"/>
            <a:endParaRPr lang="ru-RU" altLang="ru-RU" sz="1800" dirty="0"/>
          </a:p>
          <a:p>
            <a:pPr algn="just">
              <a:buFont typeface="Wingdings" charset="2"/>
              <a:buChar char="ü"/>
            </a:pPr>
            <a:r>
              <a:rPr lang="ru-RU" altLang="ru-RU" sz="1800" dirty="0"/>
              <a:t>  Две категории поставщиков. 1 категория – отечественные производители, 2 категория поставщики импортной продукции. Регламент заключения договоров поставки ОРЦ построен на безусловном приоритете 1 категории.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6088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097F57-1E71-2ACD-CC9B-C1D64777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Пилотный проект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F7943C-8A60-63CB-E05C-E6B084AEDD4E}"/>
              </a:ext>
            </a:extLst>
          </p:cNvPr>
          <p:cNvSpPr txBox="1"/>
          <p:nvPr/>
        </p:nvSpPr>
        <p:spPr>
          <a:xfrm>
            <a:off x="815546" y="1890584"/>
            <a:ext cx="87459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Строительство Оптово-розничного центра предполагается в г. </a:t>
            </a:r>
            <a:r>
              <a:rPr lang="x-none"/>
              <a:t>Астана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dirty="0"/>
              <a:t>Преимуществами являются:</a:t>
            </a:r>
            <a:endParaRPr lang="x-none" b="1" dirty="0"/>
          </a:p>
          <a:p>
            <a:pPr marL="457200" indent="-457200">
              <a:buAutoNum type="arabicPeriod"/>
            </a:pPr>
            <a:r>
              <a:rPr lang="x-none" dirty="0"/>
              <a:t>Столица</a:t>
            </a:r>
          </a:p>
          <a:p>
            <a:pPr marL="457200" indent="-457200">
              <a:buAutoNum type="arabicPeriod"/>
            </a:pPr>
            <a:r>
              <a:rPr lang="x-none" dirty="0"/>
              <a:t>Новый рынок – не сформированный рынок</a:t>
            </a:r>
          </a:p>
          <a:p>
            <a:pPr marL="457200" indent="-457200">
              <a:buAutoNum type="arabicPeriod"/>
            </a:pPr>
            <a:r>
              <a:rPr lang="x-none"/>
              <a:t>Удобно администрировать</a:t>
            </a:r>
            <a:endParaRPr lang="ru-RU" dirty="0"/>
          </a:p>
          <a:p>
            <a:pPr marL="457200" indent="-457200">
              <a:buAutoNum type="arabicPeriod"/>
            </a:pPr>
            <a:r>
              <a:rPr lang="ru-RU" dirty="0"/>
              <a:t>Торговая инфраструктура позволяет эффективно распределять продукцию и стабилизировать цены на долгосрочный период</a:t>
            </a:r>
          </a:p>
          <a:p>
            <a:pPr marL="457200" indent="-457200">
              <a:buAutoNum type="arabicPeriod"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3459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245</Words>
  <Application>Microsoft Macintosh PowerPoint</Application>
  <PresentationFormat>Лист A4 (210x297 мм)</PresentationFormat>
  <Paragraphs>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Wingdings</vt:lpstr>
      <vt:lpstr>Тема Office</vt:lpstr>
      <vt:lpstr>НЕОБХОДИМОСТЬ СОЗДАНИЯ ОПТОВО-РАСПРЕДЕЛИТЕЛЬНЫХ ЦЕНТРОВ В КАЗАХСТАНЕ</vt:lpstr>
      <vt:lpstr>Оптово-распределительный центр (ОРЦ) это:</vt:lpstr>
      <vt:lpstr>Презентация PowerPoint</vt:lpstr>
      <vt:lpstr>Принципы работы Оптово-распределительного центра (ОРЦ)  </vt:lpstr>
      <vt:lpstr>Пилотный проект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Kairat Bissetayev</cp:lastModifiedBy>
  <cp:revision>16</cp:revision>
  <dcterms:created xsi:type="dcterms:W3CDTF">2023-05-18T07:44:21Z</dcterms:created>
  <dcterms:modified xsi:type="dcterms:W3CDTF">2023-06-13T05:12:54Z</dcterms:modified>
</cp:coreProperties>
</file>