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5"/>
  </p:notesMasterIdLst>
  <p:sldIdLst>
    <p:sldId id="259" r:id="rId2"/>
    <p:sldId id="261" r:id="rId3"/>
    <p:sldId id="262" r:id="rId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7" d="100"/>
          <a:sy n="117" d="100"/>
        </p:scale>
        <p:origin x="-34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03C594-A9C3-420A-9096-145E981AF1B6}" type="datetimeFigureOut">
              <a:rPr lang="ru-RU" smtClean="0"/>
              <a:t>26.06.2023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0B4A56-B1DB-4CBE-9F9D-C9E263279BB0}" type="slidenum">
              <a:rPr lang="ru-RU" smtClean="0"/>
              <a:t>‹#›</a:t>
            </a:fld>
            <a:endParaRPr lang="ru-RU"/>
          </a:p>
        </p:txBody>
      </p:sp>
    </p:spTree>
    <p:extLst>
      <p:ext uri="{BB962C8B-B14F-4D97-AF65-F5344CB8AC3E}">
        <p14:creationId xmlns:p14="http://schemas.microsoft.com/office/powerpoint/2010/main" val="3424901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47713"/>
            <a:ext cx="6637338" cy="3733800"/>
          </a:xfrm>
        </p:spPr>
      </p:sp>
      <p:sp>
        <p:nvSpPr>
          <p:cNvPr id="3" name="Notes Placeholder 2"/>
          <p:cNvSpPr>
            <a:spLocks noGrp="1"/>
          </p:cNvSpPr>
          <p:nvPr>
            <p:ph type="body" idx="1"/>
          </p:nvPr>
        </p:nvSpPr>
        <p:spPr/>
        <p:txBody>
          <a:bodyPr/>
          <a:lstStyle/>
          <a:p>
            <a:pPr lvl="0"/>
            <a:r>
              <a:rPr lang="en-GB" dirty="0"/>
              <a:t>Let me first of all provide you with some key information about Kazakhstan.</a:t>
            </a:r>
          </a:p>
          <a:p>
            <a:pPr lvl="0"/>
            <a:r>
              <a:rPr lang="en-GB" dirty="0"/>
              <a:t>Kazakhstan is the 9</a:t>
            </a:r>
            <a:r>
              <a:rPr lang="en-GB" baseline="30000" dirty="0"/>
              <a:t>th</a:t>
            </a:r>
            <a:r>
              <a:rPr lang="en-GB" dirty="0"/>
              <a:t> largest country in the world, the size of Western Europe. Its sheer size means that more than 80% of its land, 220 million hectares, is used for agricultural production making Kazakhstan the 5th biggest exporter of wheat globally. </a:t>
            </a:r>
          </a:p>
          <a:p>
            <a:pPr lvl="0"/>
            <a:r>
              <a:rPr lang="en-GB" dirty="0"/>
              <a:t>At this point let me tell you more about our agriculture sector. We are one of only a handful of countries globally with exactly the right conditions for growing wheat and grain without the need for artificial irrigation. What is more, Kazakhstan’s arable land represents an area larger than the entire United Kingdom, meaning there is incredible potential for investors willing to think big.  </a:t>
            </a:r>
          </a:p>
          <a:p>
            <a:pPr lvl="0"/>
            <a:r>
              <a:rPr lang="en-GB" dirty="0"/>
              <a:t>Our beef and dairy herds graze freely on a largely grass-fed diet year-round. This means that not only is much of Kazakhstan’s produce organic but is of high quality and can be sold at a premium. It is perhaps not surprising that the thriving agribusiness sector now employs around one fifth of Kazakhstan’s working population.</a:t>
            </a:r>
          </a:p>
          <a:p>
            <a:pPr lvl="0"/>
            <a:r>
              <a:rPr lang="en-GB" dirty="0"/>
              <a:t>The sector has seen substantive changes in recent years, thanks to major national investment, changes to production techniques, and efficiencies brought about through the amalgamation of small farm holdings. </a:t>
            </a:r>
          </a:p>
          <a:p>
            <a:pPr lvl="0"/>
            <a:r>
              <a:rPr lang="en-GB" dirty="0"/>
              <a:t>In dairy too, Kazakhstan possesses a distinct advantage. Its eastern plains share a sizable land border with China. Chinese consumption of milk and dairy has quadrupled since 1995 among its urban population and nearly sextupled at a rural level. As demand for high-quality dairy produce continues to grow exponentially across Asia, Kazakhstan can turn both east and west to sell its premium produce.</a:t>
            </a:r>
          </a:p>
          <a:p>
            <a:pPr lvl="0"/>
            <a:r>
              <a:rPr lang="en-GB" dirty="0"/>
              <a:t>Let me now return to some more important information about Kazakhstan.</a:t>
            </a:r>
          </a:p>
          <a:p>
            <a:pPr lvl="0"/>
            <a:r>
              <a:rPr lang="en-GB" dirty="0"/>
              <a:t>The country is politically, socially and economically stable. From the political point of view, Kazakhstan is a member of the OSCE, WTO, UN, OIC, SCO, CSTO and EAEU, meaning we play an important role in the international arena and are well respected by the international community. Furthermore, Kazakhstan enjoys good relations with all its neighbours, as well as with the EU and the United States. Economically, Kazakhstan has enjoyed high growth since independence. I will touch upon Kazakhstan’s economy and GDP figures in more detail later in this presentation. Socially, Kazakhstan’s citizens have lived in harmony and peace ever since independence, even though Kazakhstan is one of the most ethnically and religiously diverse countries in the world. This all means that investors can be sure that they will be doing business in a country that can guarantee long term stability. </a:t>
            </a:r>
          </a:p>
          <a:p>
            <a:pPr lvl="0"/>
            <a:r>
              <a:rPr lang="en-GB" dirty="0"/>
              <a:t>Kazakhstan is also resource rich. Almost all of the elements on the periodic table, 99 out of 110 to be precise, can be found in Kazakhstan’s soil. To make this fact more concrete, 90 per cent of the rare earth metals found in a modern smart phone can be mined in Kazakhstan, this is a truly remarkable fact.</a:t>
            </a:r>
          </a:p>
          <a:p>
            <a:pPr lvl="0"/>
            <a:r>
              <a:rPr lang="en-GB" dirty="0"/>
              <a:t>What is more, the World Bank estimates that there are over 5000 unexplored deposits still present in Kazakhstan, valued at over 46 trillion dollars. Advanced technology is central to our modern world – high frequency lasers, x-ray machines, smart technologies, electric vehicles, and advanced robotics are all heavily dependent on the rare earth metals that Kazakhstan can extract and process.</a:t>
            </a:r>
          </a:p>
          <a:p>
            <a:pPr lvl="0"/>
            <a:r>
              <a:rPr lang="en-GB" dirty="0"/>
              <a:t>Ultimately, Kazakhstan has unparalleled potential in the fields of exploration, development and processing of rare earth minerals.</a:t>
            </a:r>
          </a:p>
          <a:p>
            <a:endParaRPr lang="en-GB" dirty="0"/>
          </a:p>
        </p:txBody>
      </p:sp>
    </p:spTree>
    <p:extLst>
      <p:ext uri="{BB962C8B-B14F-4D97-AF65-F5344CB8AC3E}">
        <p14:creationId xmlns:p14="http://schemas.microsoft.com/office/powerpoint/2010/main" val="4092184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58788" y="1281113"/>
            <a:ext cx="6148387" cy="3459162"/>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1E143-37EB-4AFD-B195-AD9A29E82F79}"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6260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58788" y="1281113"/>
            <a:ext cx="6148387" cy="3459162"/>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1E143-37EB-4AFD-B195-AD9A29E82F79}"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0639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67F158C4-CD44-4E49-8569-85CCAC1B6ABC}"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38288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A13B39B-5051-4F08-A3AE-771CCD07CFCA}"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4699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3452E5F-A563-4D3D-A660-68FF84AA6B64}"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64495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099">
    <p:spTree>
      <p:nvGrpSpPr>
        <p:cNvPr id="1" name=""/>
        <p:cNvGrpSpPr/>
        <p:nvPr/>
      </p:nvGrpSpPr>
      <p:grpSpPr>
        <a:xfrm>
          <a:off x="0" y="0"/>
          <a:ext cx="0" cy="0"/>
          <a:chOff x="0" y="0"/>
          <a:chExt cx="0" cy="0"/>
        </a:xfrm>
      </p:grpSpPr>
      <p:grpSp>
        <p:nvGrpSpPr>
          <p:cNvPr id="2" name="Группа 1"/>
          <p:cNvGrpSpPr/>
          <p:nvPr/>
        </p:nvGrpSpPr>
        <p:grpSpPr>
          <a:xfrm>
            <a:off x="5261587" y="417488"/>
            <a:ext cx="9773240" cy="5561188"/>
            <a:chOff x="4703929" y="717077"/>
            <a:chExt cx="9773238" cy="5561188"/>
          </a:xfrm>
        </p:grpSpPr>
        <p:sp>
          <p:nvSpPr>
            <p:cNvPr id="35" name="Полилиния 34"/>
            <p:cNvSpPr/>
            <p:nvPr/>
          </p:nvSpPr>
          <p:spPr>
            <a:xfrm>
              <a:off x="5555970" y="717077"/>
              <a:ext cx="7984744" cy="5414294"/>
            </a:xfrm>
            <a:custGeom>
              <a:avLst/>
              <a:gdLst>
                <a:gd name="connsiteX0" fmla="*/ 593737 w 15796902"/>
                <a:gd name="connsiteY0" fmla="*/ 0 h 10799762"/>
                <a:gd name="connsiteX1" fmla="*/ 2968613 w 15796902"/>
                <a:gd name="connsiteY1" fmla="*/ 0 h 10799762"/>
                <a:gd name="connsiteX2" fmla="*/ 2968615 w 15796902"/>
                <a:gd name="connsiteY2" fmla="*/ 0 h 10799762"/>
                <a:gd name="connsiteX3" fmla="*/ 12828290 w 15796902"/>
                <a:gd name="connsiteY3" fmla="*/ 0 h 10799762"/>
                <a:gd name="connsiteX4" fmla="*/ 14287500 w 15796902"/>
                <a:gd name="connsiteY4" fmla="*/ 0 h 10799762"/>
                <a:gd name="connsiteX5" fmla="*/ 15203166 w 15796902"/>
                <a:gd name="connsiteY5" fmla="*/ 0 h 10799762"/>
                <a:gd name="connsiteX6" fmla="*/ 15796902 w 15796902"/>
                <a:gd name="connsiteY6" fmla="*/ 593737 h 10799762"/>
                <a:gd name="connsiteX7" fmla="*/ 15796902 w 15796902"/>
                <a:gd name="connsiteY7" fmla="*/ 5080012 h 10799762"/>
                <a:gd name="connsiteX8" fmla="*/ 15796902 w 15796902"/>
                <a:gd name="connsiteY8" fmla="*/ 5719750 h 10799762"/>
                <a:gd name="connsiteX9" fmla="*/ 15796902 w 15796902"/>
                <a:gd name="connsiteY9" fmla="*/ 10206025 h 10799762"/>
                <a:gd name="connsiteX10" fmla="*/ 15203166 w 15796902"/>
                <a:gd name="connsiteY10" fmla="*/ 10799762 h 10799762"/>
                <a:gd name="connsiteX11" fmla="*/ 14287500 w 15796902"/>
                <a:gd name="connsiteY11" fmla="*/ 10799762 h 10799762"/>
                <a:gd name="connsiteX12" fmla="*/ 12828290 w 15796902"/>
                <a:gd name="connsiteY12" fmla="*/ 10799762 h 10799762"/>
                <a:gd name="connsiteX13" fmla="*/ 2968613 w 15796902"/>
                <a:gd name="connsiteY13" fmla="*/ 10799762 h 10799762"/>
                <a:gd name="connsiteX14" fmla="*/ 1781175 w 15796902"/>
                <a:gd name="connsiteY14" fmla="*/ 10799762 h 10799762"/>
                <a:gd name="connsiteX15" fmla="*/ 593737 w 15796902"/>
                <a:gd name="connsiteY15" fmla="*/ 10799762 h 10799762"/>
                <a:gd name="connsiteX16" fmla="*/ 0 w 15796902"/>
                <a:gd name="connsiteY16" fmla="*/ 10206025 h 10799762"/>
                <a:gd name="connsiteX17" fmla="*/ 0 w 15796902"/>
                <a:gd name="connsiteY17" fmla="*/ 5719750 h 10799762"/>
                <a:gd name="connsiteX18" fmla="*/ 0 w 15796902"/>
                <a:gd name="connsiteY18" fmla="*/ 5080012 h 10799762"/>
                <a:gd name="connsiteX19" fmla="*/ 0 w 15796902"/>
                <a:gd name="connsiteY19" fmla="*/ 593737 h 10799762"/>
                <a:gd name="connsiteX20" fmla="*/ 593737 w 15796902"/>
                <a:gd name="connsiteY20" fmla="*/ 0 h 1079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796902" h="10799762">
                  <a:moveTo>
                    <a:pt x="593737" y="0"/>
                  </a:moveTo>
                  <a:lnTo>
                    <a:pt x="2968613" y="0"/>
                  </a:lnTo>
                  <a:lnTo>
                    <a:pt x="2968615" y="0"/>
                  </a:lnTo>
                  <a:lnTo>
                    <a:pt x="12828290" y="0"/>
                  </a:lnTo>
                  <a:lnTo>
                    <a:pt x="14287500" y="0"/>
                  </a:lnTo>
                  <a:lnTo>
                    <a:pt x="15203166" y="0"/>
                  </a:lnTo>
                  <a:cubicBezTo>
                    <a:pt x="15531078" y="0"/>
                    <a:pt x="15796902" y="265825"/>
                    <a:pt x="15796902" y="593737"/>
                  </a:cubicBezTo>
                  <a:lnTo>
                    <a:pt x="15796902" y="5080012"/>
                  </a:lnTo>
                  <a:lnTo>
                    <a:pt x="15796902" y="5719750"/>
                  </a:lnTo>
                  <a:lnTo>
                    <a:pt x="15796902" y="10206025"/>
                  </a:lnTo>
                  <a:cubicBezTo>
                    <a:pt x="15796902" y="10533937"/>
                    <a:pt x="15531078" y="10799762"/>
                    <a:pt x="15203166" y="10799762"/>
                  </a:cubicBezTo>
                  <a:lnTo>
                    <a:pt x="14287500" y="10799762"/>
                  </a:lnTo>
                  <a:lnTo>
                    <a:pt x="12828290" y="10799762"/>
                  </a:lnTo>
                  <a:lnTo>
                    <a:pt x="2968613" y="10799762"/>
                  </a:lnTo>
                  <a:lnTo>
                    <a:pt x="1781175" y="10799762"/>
                  </a:lnTo>
                  <a:lnTo>
                    <a:pt x="593737" y="10799762"/>
                  </a:lnTo>
                  <a:cubicBezTo>
                    <a:pt x="265825" y="10799762"/>
                    <a:pt x="0" y="10533937"/>
                    <a:pt x="0" y="10206025"/>
                  </a:cubicBezTo>
                  <a:lnTo>
                    <a:pt x="0" y="5719750"/>
                  </a:lnTo>
                  <a:lnTo>
                    <a:pt x="0" y="5080012"/>
                  </a:lnTo>
                  <a:lnTo>
                    <a:pt x="0" y="593737"/>
                  </a:lnTo>
                  <a:cubicBezTo>
                    <a:pt x="0" y="265825"/>
                    <a:pt x="265825" y="0"/>
                    <a:pt x="593737" y="0"/>
                  </a:cubicBezTo>
                  <a:close/>
                </a:path>
              </a:pathLst>
            </a:custGeom>
            <a:solidFill>
              <a:srgbClr val="383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7" name="Полилиния 36"/>
            <p:cNvSpPr/>
            <p:nvPr/>
          </p:nvSpPr>
          <p:spPr>
            <a:xfrm>
              <a:off x="4703929" y="6202089"/>
              <a:ext cx="9773238" cy="76176"/>
            </a:xfrm>
            <a:custGeom>
              <a:avLst/>
              <a:gdLst>
                <a:gd name="connsiteX0" fmla="*/ 0 w 19335232"/>
                <a:gd name="connsiteY0" fmla="*/ 0 h 333694"/>
                <a:gd name="connsiteX1" fmla="*/ 19335232 w 19335232"/>
                <a:gd name="connsiteY1" fmla="*/ 0 h 333694"/>
                <a:gd name="connsiteX2" fmla="*/ 19322694 w 19335232"/>
                <a:gd name="connsiteY2" fmla="*/ 40390 h 333694"/>
                <a:gd name="connsiteX3" fmla="*/ 18880202 w 19335232"/>
                <a:gd name="connsiteY3" fmla="*/ 333694 h 333694"/>
                <a:gd name="connsiteX4" fmla="*/ 455030 w 19335232"/>
                <a:gd name="connsiteY4" fmla="*/ 333694 h 333694"/>
                <a:gd name="connsiteX5" fmla="*/ 12538 w 19335232"/>
                <a:gd name="connsiteY5" fmla="*/ 40390 h 333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35232" h="333694">
                  <a:moveTo>
                    <a:pt x="0" y="0"/>
                  </a:moveTo>
                  <a:lnTo>
                    <a:pt x="19335232" y="0"/>
                  </a:lnTo>
                  <a:lnTo>
                    <a:pt x="19322694" y="40390"/>
                  </a:lnTo>
                  <a:cubicBezTo>
                    <a:pt x="19249792" y="212753"/>
                    <a:pt x="19079120" y="333694"/>
                    <a:pt x="18880202" y="333694"/>
                  </a:cubicBezTo>
                  <a:lnTo>
                    <a:pt x="455030" y="333694"/>
                  </a:lnTo>
                  <a:cubicBezTo>
                    <a:pt x="256112" y="333694"/>
                    <a:pt x="85441" y="212753"/>
                    <a:pt x="12538" y="40390"/>
                  </a:cubicBezTo>
                  <a:close/>
                </a:path>
              </a:pathLst>
            </a:custGeom>
            <a:gradFill flip="none" rotWithShape="1">
              <a:gsLst>
                <a:gs pos="89000">
                  <a:srgbClr val="828282"/>
                </a:gs>
                <a:gs pos="0">
                  <a:srgbClr val="C5C5C5"/>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7" name="Прямоугольник 6"/>
            <p:cNvSpPr/>
            <p:nvPr/>
          </p:nvSpPr>
          <p:spPr>
            <a:xfrm>
              <a:off x="4703929" y="6015623"/>
              <a:ext cx="9773238" cy="186467"/>
            </a:xfrm>
            <a:prstGeom prst="rect">
              <a:avLst/>
            </a:prstGeom>
            <a:gradFill flip="none" rotWithShape="1">
              <a:gsLst>
                <a:gs pos="2000">
                  <a:srgbClr val="D5D5D5"/>
                </a:gs>
                <a:gs pos="1000">
                  <a:srgbClr val="F2F2F2"/>
                </a:gs>
                <a:gs pos="0">
                  <a:schemeClr val="tx1">
                    <a:alpha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8" name="Полилиния 37"/>
            <p:cNvSpPr/>
            <p:nvPr/>
          </p:nvSpPr>
          <p:spPr>
            <a:xfrm>
              <a:off x="8891012" y="6018701"/>
              <a:ext cx="1351391" cy="106495"/>
            </a:xfrm>
            <a:custGeom>
              <a:avLst/>
              <a:gdLst>
                <a:gd name="connsiteX0" fmla="*/ 0 w 2673572"/>
                <a:gd name="connsiteY0" fmla="*/ 0 h 212424"/>
                <a:gd name="connsiteX1" fmla="*/ 2673572 w 2673572"/>
                <a:gd name="connsiteY1" fmla="*/ 0 h 212424"/>
                <a:gd name="connsiteX2" fmla="*/ 2662629 w 2673572"/>
                <a:gd name="connsiteY2" fmla="*/ 54207 h 212424"/>
                <a:gd name="connsiteX3" fmla="*/ 2423935 w 2673572"/>
                <a:gd name="connsiteY3" fmla="*/ 212424 h 212424"/>
                <a:gd name="connsiteX4" fmla="*/ 249637 w 2673572"/>
                <a:gd name="connsiteY4" fmla="*/ 212424 h 212424"/>
                <a:gd name="connsiteX5" fmla="*/ 10944 w 2673572"/>
                <a:gd name="connsiteY5" fmla="*/ 54207 h 212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3572" h="212424">
                  <a:moveTo>
                    <a:pt x="0" y="0"/>
                  </a:moveTo>
                  <a:lnTo>
                    <a:pt x="2673572" y="0"/>
                  </a:lnTo>
                  <a:lnTo>
                    <a:pt x="2662629" y="54207"/>
                  </a:lnTo>
                  <a:cubicBezTo>
                    <a:pt x="2623302" y="147185"/>
                    <a:pt x="2531237" y="212424"/>
                    <a:pt x="2423935" y="212424"/>
                  </a:cubicBezTo>
                  <a:lnTo>
                    <a:pt x="249637" y="212424"/>
                  </a:lnTo>
                  <a:cubicBezTo>
                    <a:pt x="142335" y="212424"/>
                    <a:pt x="50270" y="147185"/>
                    <a:pt x="10944" y="54207"/>
                  </a:cubicBezTo>
                  <a:close/>
                </a:path>
              </a:pathLst>
            </a:custGeom>
            <a:gradFill>
              <a:gsLst>
                <a:gs pos="88000">
                  <a:srgbClr val="F2F2F2"/>
                </a:gs>
                <a:gs pos="12000">
                  <a:srgbClr val="F2F2F2"/>
                </a:gs>
                <a:gs pos="100000">
                  <a:srgbClr val="828282"/>
                </a:gs>
                <a:gs pos="0">
                  <a:srgbClr val="828282"/>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grpSp>
          <p:nvGrpSpPr>
            <p:cNvPr id="27" name="Группа 26"/>
            <p:cNvGrpSpPr/>
            <p:nvPr/>
          </p:nvGrpSpPr>
          <p:grpSpPr>
            <a:xfrm flipH="1">
              <a:off x="9572513" y="890239"/>
              <a:ext cx="23483" cy="22921"/>
              <a:chOff x="13422299" y="954496"/>
              <a:chExt cx="127026" cy="125005"/>
            </a:xfrm>
          </p:grpSpPr>
          <p:sp>
            <p:nvSpPr>
              <p:cNvPr id="30" name="Овал 29"/>
              <p:cNvSpPr/>
              <p:nvPr/>
            </p:nvSpPr>
            <p:spPr>
              <a:xfrm>
                <a:off x="13422301" y="954496"/>
                <a:ext cx="127023" cy="125004"/>
              </a:xfrm>
              <a:prstGeom prst="ellipse">
                <a:avLst/>
              </a:prstGeom>
              <a:solidFill>
                <a:schemeClr val="bg1"/>
              </a:solidFill>
              <a:ln w="50800">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4" name="Овал 33"/>
              <p:cNvSpPr/>
              <p:nvPr/>
            </p:nvSpPr>
            <p:spPr>
              <a:xfrm>
                <a:off x="13422299" y="954497"/>
                <a:ext cx="127026" cy="125004"/>
              </a:xfrm>
              <a:prstGeom prst="ellipse">
                <a:avLst/>
              </a:prstGeom>
              <a:solidFill>
                <a:srgbClr val="00206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grpSp>
      </p:grpSp>
      <p:sp>
        <p:nvSpPr>
          <p:cNvPr id="36" name="Рисунок 13"/>
          <p:cNvSpPr>
            <a:spLocks noGrp="1"/>
          </p:cNvSpPr>
          <p:nvPr>
            <p:ph type="pic" sz="quarter" idx="39" hasCustomPrompt="1"/>
          </p:nvPr>
        </p:nvSpPr>
        <p:spPr>
          <a:xfrm>
            <a:off x="6370650" y="782794"/>
            <a:ext cx="7475104" cy="4693237"/>
          </a:xfrm>
          <a:prstGeom prst="rect">
            <a:avLst/>
          </a:prstGeom>
          <a:solidFill>
            <a:schemeClr val="tx1">
              <a:alpha val="10000"/>
            </a:schemeClr>
          </a:solidFill>
          <a:ln w="3175">
            <a:noFill/>
          </a:ln>
        </p:spPr>
        <p:txBody>
          <a:bodyPr anchor="ctr">
            <a:normAutofit/>
          </a:bodyPr>
          <a:lstStyle>
            <a:lvl1pPr marL="0" indent="0" algn="ctr">
              <a:buNone/>
              <a:defRPr sz="1200" b="0" spc="0" baseline="0">
                <a:solidFill>
                  <a:schemeClr val="tx1">
                    <a:lumMod val="50000"/>
                    <a:lumOff val="50000"/>
                  </a:schemeClr>
                </a:solidFill>
              </a:defRPr>
            </a:lvl1pPr>
          </a:lstStyle>
          <a:p>
            <a:r>
              <a:rPr lang="en-US" dirty="0"/>
              <a:t>Drop your image here</a:t>
            </a:r>
          </a:p>
        </p:txBody>
      </p:sp>
      <p:sp>
        <p:nvSpPr>
          <p:cNvPr id="28" name="Shape 89"/>
          <p:cNvSpPr/>
          <p:nvPr userDrawn="1"/>
        </p:nvSpPr>
        <p:spPr>
          <a:xfrm>
            <a:off x="238537" y="6454795"/>
            <a:ext cx="156106" cy="140495"/>
          </a:xfrm>
          <a:custGeom>
            <a:avLst/>
            <a:gdLst/>
            <a:ahLst/>
            <a:cxnLst>
              <a:cxn ang="0">
                <a:pos x="wd2" y="hd2"/>
              </a:cxn>
              <a:cxn ang="5400000">
                <a:pos x="wd2" y="hd2"/>
              </a:cxn>
              <a:cxn ang="10800000">
                <a:pos x="wd2" y="hd2"/>
              </a:cxn>
              <a:cxn ang="16200000">
                <a:pos x="wd2" y="hd2"/>
              </a:cxn>
            </a:cxnLst>
            <a:rect l="0" t="0" r="r" b="b"/>
            <a:pathLst>
              <a:path w="21600" h="21600" extrusionOk="0">
                <a:moveTo>
                  <a:pt x="20534" y="2372"/>
                </a:moveTo>
                <a:cubicBezTo>
                  <a:pt x="1122" y="2372"/>
                  <a:pt x="1122" y="2372"/>
                  <a:pt x="1122" y="2372"/>
                </a:cubicBezTo>
                <a:cubicBezTo>
                  <a:pt x="505" y="2372"/>
                  <a:pt x="0" y="1873"/>
                  <a:pt x="0" y="1186"/>
                </a:cubicBezTo>
                <a:cubicBezTo>
                  <a:pt x="0" y="499"/>
                  <a:pt x="505" y="0"/>
                  <a:pt x="1122" y="0"/>
                </a:cubicBezTo>
                <a:cubicBezTo>
                  <a:pt x="20534" y="0"/>
                  <a:pt x="20534" y="0"/>
                  <a:pt x="20534" y="0"/>
                </a:cubicBezTo>
                <a:cubicBezTo>
                  <a:pt x="21095" y="0"/>
                  <a:pt x="21600" y="499"/>
                  <a:pt x="21600" y="1186"/>
                </a:cubicBezTo>
                <a:cubicBezTo>
                  <a:pt x="21600" y="1873"/>
                  <a:pt x="21095" y="2372"/>
                  <a:pt x="20534" y="2372"/>
                </a:cubicBezTo>
                <a:close/>
                <a:moveTo>
                  <a:pt x="21600" y="7616"/>
                </a:moveTo>
                <a:cubicBezTo>
                  <a:pt x="21600" y="6929"/>
                  <a:pt x="21095" y="6430"/>
                  <a:pt x="20534" y="6430"/>
                </a:cubicBezTo>
                <a:cubicBezTo>
                  <a:pt x="1122" y="6430"/>
                  <a:pt x="1122" y="6430"/>
                  <a:pt x="1122" y="6430"/>
                </a:cubicBezTo>
                <a:cubicBezTo>
                  <a:pt x="505" y="6430"/>
                  <a:pt x="0" y="6929"/>
                  <a:pt x="0" y="7616"/>
                </a:cubicBezTo>
                <a:cubicBezTo>
                  <a:pt x="0" y="8240"/>
                  <a:pt x="505" y="8802"/>
                  <a:pt x="1122" y="8802"/>
                </a:cubicBezTo>
                <a:cubicBezTo>
                  <a:pt x="20534" y="8802"/>
                  <a:pt x="20534" y="8802"/>
                  <a:pt x="20534" y="8802"/>
                </a:cubicBezTo>
                <a:cubicBezTo>
                  <a:pt x="21095" y="8802"/>
                  <a:pt x="21600" y="8240"/>
                  <a:pt x="21600" y="7616"/>
                </a:cubicBezTo>
                <a:close/>
                <a:moveTo>
                  <a:pt x="21600" y="13984"/>
                </a:moveTo>
                <a:cubicBezTo>
                  <a:pt x="21600" y="13360"/>
                  <a:pt x="21095" y="12798"/>
                  <a:pt x="20534" y="12798"/>
                </a:cubicBezTo>
                <a:cubicBezTo>
                  <a:pt x="1122" y="12798"/>
                  <a:pt x="1122" y="12798"/>
                  <a:pt x="1122" y="12798"/>
                </a:cubicBezTo>
                <a:cubicBezTo>
                  <a:pt x="505" y="12798"/>
                  <a:pt x="0" y="13360"/>
                  <a:pt x="0" y="13984"/>
                </a:cubicBezTo>
                <a:cubicBezTo>
                  <a:pt x="0" y="14671"/>
                  <a:pt x="505" y="15170"/>
                  <a:pt x="1122" y="15170"/>
                </a:cubicBezTo>
                <a:cubicBezTo>
                  <a:pt x="20534" y="15170"/>
                  <a:pt x="20534" y="15170"/>
                  <a:pt x="20534" y="15170"/>
                </a:cubicBezTo>
                <a:cubicBezTo>
                  <a:pt x="21095" y="15170"/>
                  <a:pt x="21600" y="14671"/>
                  <a:pt x="21600" y="13984"/>
                </a:cubicBezTo>
                <a:close/>
                <a:moveTo>
                  <a:pt x="11894" y="20414"/>
                </a:moveTo>
                <a:cubicBezTo>
                  <a:pt x="11894" y="19727"/>
                  <a:pt x="11389" y="19165"/>
                  <a:pt x="10772" y="19165"/>
                </a:cubicBezTo>
                <a:cubicBezTo>
                  <a:pt x="1178" y="19165"/>
                  <a:pt x="1178" y="19165"/>
                  <a:pt x="1178" y="19165"/>
                </a:cubicBezTo>
                <a:cubicBezTo>
                  <a:pt x="561" y="19165"/>
                  <a:pt x="112" y="19727"/>
                  <a:pt x="112" y="20414"/>
                </a:cubicBezTo>
                <a:cubicBezTo>
                  <a:pt x="112" y="21038"/>
                  <a:pt x="561" y="21600"/>
                  <a:pt x="1178" y="21600"/>
                </a:cubicBezTo>
                <a:cubicBezTo>
                  <a:pt x="10772" y="21600"/>
                  <a:pt x="10772" y="21600"/>
                  <a:pt x="10772" y="21600"/>
                </a:cubicBezTo>
                <a:cubicBezTo>
                  <a:pt x="11389" y="21600"/>
                  <a:pt x="11894" y="21038"/>
                  <a:pt x="11894" y="20414"/>
                </a:cubicBezTo>
                <a:close/>
              </a:path>
            </a:pathLst>
          </a:custGeom>
          <a:solidFill>
            <a:schemeClr val="tx1">
              <a:alpha val="80000"/>
            </a:schemeClr>
          </a:solidFill>
          <a:ln w="12700">
            <a:miter lim="400000"/>
          </a:ln>
        </p:spPr>
        <p:txBody>
          <a:bodyPr tIns="45713" bIns="45713"/>
          <a:lstStyle/>
          <a:p>
            <a:endParaRPr sz="901"/>
          </a:p>
        </p:txBody>
      </p:sp>
      <p:sp>
        <p:nvSpPr>
          <p:cNvPr id="13" name="Shape 58"/>
          <p:cNvSpPr>
            <a:spLocks noGrp="1"/>
          </p:cNvSpPr>
          <p:nvPr>
            <p:ph type="sldNum" sz="quarter" idx="2"/>
          </p:nvPr>
        </p:nvSpPr>
        <p:spPr>
          <a:xfrm>
            <a:off x="4152846" y="6379778"/>
            <a:ext cx="978577" cy="236531"/>
          </a:xfrm>
          <a:prstGeom prst="rect">
            <a:avLst/>
          </a:prstGeom>
        </p:spPr>
        <p:txBody>
          <a:bodyPr lIns="0" tIns="0" rIns="0" bIns="0" anchor="b" anchorCtr="0"/>
          <a:lstStyle>
            <a:lvl1pPr algn="l">
              <a:defRPr sz="700" spc="300">
                <a:solidFill>
                  <a:schemeClr val="tx1">
                    <a:alpha val="50000"/>
                  </a:schemeClr>
                </a:solidFill>
                <a:latin typeface="+mj-lt"/>
              </a:defRPr>
            </a:lvl1pPr>
          </a:lstStyle>
          <a:p>
            <a:fld id="{86CB4B4D-7CA3-9044-876B-883B54F8677D}" type="slidenum">
              <a:rPr lang="uk-UA" smtClean="0"/>
              <a:pPr/>
              <a:t>‹#›</a:t>
            </a:fld>
            <a:endParaRPr lang="uk-UA" dirty="0"/>
          </a:p>
        </p:txBody>
      </p:sp>
      <p:sp>
        <p:nvSpPr>
          <p:cNvPr id="14" name="Текст 7"/>
          <p:cNvSpPr>
            <a:spLocks noGrp="1"/>
          </p:cNvSpPr>
          <p:nvPr>
            <p:ph type="body" sz="quarter" idx="156" hasCustomPrompt="1"/>
          </p:nvPr>
        </p:nvSpPr>
        <p:spPr>
          <a:xfrm>
            <a:off x="220781" y="240014"/>
            <a:ext cx="1950919" cy="5873743"/>
          </a:xfrm>
        </p:spPr>
        <p:txBody>
          <a:bodyPr tIns="0" anchor="b">
            <a:noAutofit/>
          </a:bodyPr>
          <a:lstStyle>
            <a:lvl1pPr algn="l">
              <a:lnSpc>
                <a:spcPct val="100000"/>
              </a:lnSpc>
              <a:spcBef>
                <a:spcPts val="0"/>
              </a:spcBef>
              <a:defRPr lang="en-US" sz="1600" b="0" i="0" spc="0" baseline="0" smtClean="0">
                <a:effectLst/>
                <a:latin typeface="+mj-lt"/>
              </a:defRPr>
            </a:lvl1pPr>
            <a:lvl2pPr algn="ctr">
              <a:defRPr/>
            </a:lvl2pPr>
            <a:lvl3pPr algn="ctr">
              <a:defRPr/>
            </a:lvl3pPr>
            <a:lvl4pPr algn="ctr">
              <a:lnSpc>
                <a:spcPct val="150000"/>
              </a:lnSpc>
              <a:defRPr/>
            </a:lvl4pPr>
            <a:lvl5pPr algn="ctr">
              <a:defRPr/>
            </a:lvl5pPr>
          </a:lstStyle>
          <a:p>
            <a:r>
              <a:rPr lang="en-US" dirty="0"/>
              <a:t>H4 Heading</a:t>
            </a:r>
          </a:p>
        </p:txBody>
      </p:sp>
      <p:sp>
        <p:nvSpPr>
          <p:cNvPr id="15" name="Shape 41"/>
          <p:cNvSpPr>
            <a:spLocks noGrp="1"/>
          </p:cNvSpPr>
          <p:nvPr>
            <p:ph type="body" sz="quarter" idx="201" hasCustomPrompt="1"/>
          </p:nvPr>
        </p:nvSpPr>
        <p:spPr>
          <a:xfrm>
            <a:off x="4148386" y="1607344"/>
            <a:ext cx="1588262" cy="4013465"/>
          </a:xfrm>
          <a:prstGeom prst="rect">
            <a:avLst/>
          </a:prstGeom>
        </p:spPr>
        <p:txBody>
          <a:bodyPr lIns="0" tIns="0" rIns="0" bIns="0" anchor="b" anchorCtr="0">
            <a:normAutofit/>
          </a:bodyPr>
          <a:lstStyle>
            <a:lvl1pPr algn="l" defTabSz="914189">
              <a:lnSpc>
                <a:spcPct val="150000"/>
              </a:lnSpc>
              <a:spcBef>
                <a:spcPts val="1000"/>
              </a:spcBef>
              <a:defRPr sz="1000" spc="0" baseline="0">
                <a:solidFill>
                  <a:schemeClr val="tx1">
                    <a:alpha val="60000"/>
                  </a:schemeClr>
                </a:solidFill>
                <a:latin typeface="+mn-lt"/>
                <a:ea typeface="Work Sans"/>
                <a:cs typeface="Work Sans"/>
                <a:sym typeface="Work Sans"/>
              </a:defRPr>
            </a:lvl1pPr>
          </a:lstStyle>
          <a:p>
            <a:r>
              <a:rPr lang="en-US" dirty="0"/>
              <a:t>Small body text</a:t>
            </a:r>
          </a:p>
        </p:txBody>
      </p:sp>
    </p:spTree>
    <p:extLst>
      <p:ext uri="{BB962C8B-B14F-4D97-AF65-F5344CB8AC3E}">
        <p14:creationId xmlns:p14="http://schemas.microsoft.com/office/powerpoint/2010/main" val="12245146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anim calcmode="lin" valueType="num">
                                      <p:cBhvr>
                                        <p:cTn id="8"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0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fade">
                                      <p:cBhvr>
                                        <p:cTn id="12" dur="500"/>
                                        <p:tgtEl>
                                          <p:spTgt spid="15">
                                            <p:txEl>
                                              <p:pRg st="0" end="0"/>
                                            </p:txEl>
                                          </p:spTgt>
                                        </p:tgtEl>
                                      </p:cBhvr>
                                    </p:animEffect>
                                    <p:anim calcmode="lin" valueType="num">
                                      <p:cBhvr>
                                        <p:cTn id="13"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tmplLst>
          <p:tmpl lvl="1">
            <p:tnLst>
              <p:par>
                <p:cTn presetID="42"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anim calcmode="lin" valueType="num">
                      <p:cBhvr>
                        <p:cTn dur="500" fill="hold"/>
                        <p:tgtEl>
                          <p:spTgt spid="14"/>
                        </p:tgtEl>
                        <p:attrNameLst>
                          <p:attrName>ppt_x</p:attrName>
                        </p:attrNameLst>
                      </p:cBhvr>
                      <p:tavLst>
                        <p:tav tm="0">
                          <p:val>
                            <p:strVal val="#ppt_x"/>
                          </p:val>
                        </p:tav>
                        <p:tav tm="100000">
                          <p:val>
                            <p:strVal val="#ppt_x"/>
                          </p:val>
                        </p:tav>
                      </p:tavLst>
                    </p:anim>
                    <p:anim calcmode="lin" valueType="num">
                      <p:cBhvr>
                        <p:cTn dur="5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extLst mod="1">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4AE43762-9722-4568-BDA8-227DAB6B0AD9}"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14413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8BB5288-9D26-493F-8E8F-58CEA61DC09D}"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82613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08043C8E-6497-49CD-A21F-910EE6CDC593}"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136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757E1E7-E01F-4416-82D2-1FCA7C93600D}" type="datetime1">
              <a:rPr lang="ru-RU" smtClean="0">
                <a:solidFill>
                  <a:prstClr val="black">
                    <a:tint val="75000"/>
                  </a:prstClr>
                </a:solidFill>
              </a:rPr>
              <a:t>26.06.2023</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21717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41B97884-B7C0-4424-81AF-358A1E5A7BD5}" type="datetime1">
              <a:rPr lang="ru-RU" smtClean="0">
                <a:solidFill>
                  <a:prstClr val="black">
                    <a:tint val="75000"/>
                  </a:prstClr>
                </a:solidFill>
              </a:rPr>
              <a:t>26.06.2023</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9576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AADB26D-53C6-4CEB-80C1-99CD0B227721}" type="datetime1">
              <a:rPr lang="ru-RU" smtClean="0">
                <a:solidFill>
                  <a:prstClr val="black">
                    <a:tint val="75000"/>
                  </a:prstClr>
                </a:solidFill>
              </a:rPr>
              <a:t>26.06.2023</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6068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072349F-CCE6-4210-98E8-3D89E74E044F}"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98017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530B9AA-81E1-40F1-943A-FB93B0836930}"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41298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4EFC9E-2CF7-46F9-9603-851DBD189AF7}"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cxnSp>
        <p:nvCxnSpPr>
          <p:cNvPr id="7" name="Straight Connector 4">
            <a:extLst>
              <a:ext uri="{FF2B5EF4-FFF2-40B4-BE49-F238E27FC236}">
                <a16:creationId xmlns:a16="http://schemas.microsoft.com/office/drawing/2014/main" xmlns="" id="{E711A47C-D6FB-427F-829B-B01AE99059C9}"/>
              </a:ext>
            </a:extLst>
          </p:cNvPr>
          <p:cNvCxnSpPr>
            <a:cxnSpLocks/>
          </p:cNvCxnSpPr>
          <p:nvPr/>
        </p:nvCxnSpPr>
        <p:spPr>
          <a:xfrm flipV="1">
            <a:off x="-9939" y="6157289"/>
            <a:ext cx="12192000" cy="0"/>
          </a:xfrm>
          <a:prstGeom prst="line">
            <a:avLst/>
          </a:prstGeom>
          <a:noFill/>
          <a:ln w="76200" cap="flat">
            <a:solidFill>
              <a:srgbClr val="4FB6E8"/>
            </a:solidFill>
            <a:prstDash val="solid"/>
            <a:round/>
          </a:ln>
          <a:effectLst/>
          <a:sp3d/>
        </p:spPr>
        <p:style>
          <a:lnRef idx="0">
            <a:scrgbClr r="0" g="0" b="0"/>
          </a:lnRef>
          <a:fillRef idx="0">
            <a:scrgbClr r="0" g="0" b="0"/>
          </a:fillRef>
          <a:effectRef idx="0">
            <a:scrgbClr r="0" g="0" b="0"/>
          </a:effectRef>
          <a:fontRef idx="none"/>
        </p:style>
      </p:cxnSp>
      <p:pic>
        <p:nvPicPr>
          <p:cNvPr id="8" name="Graphic 1">
            <a:extLst>
              <a:ext uri="{FF2B5EF4-FFF2-40B4-BE49-F238E27FC236}">
                <a16:creationId xmlns:a16="http://schemas.microsoft.com/office/drawing/2014/main" xmlns="" id="{0EBD4CDA-0E6E-4951-85BD-8616C087FD6C}"/>
              </a:ext>
            </a:extLst>
          </p:cNvPr>
          <p:cNvPicPr>
            <a:picLocks noChangeAspect="1"/>
          </p:cNvPicPr>
          <p:nvPr/>
        </p:nvPicPr>
        <p:blipFill>
          <a:blip r:embed="rId14" cstate="print">
            <a:extLst>
              <a:ext uri="{96DAC541-7B7A-43D3-8B79-37D633B846F1}">
                <asvg:svgBlip xmlns="" xmlns:asvg="http://schemas.microsoft.com/office/drawing/2016/SVG/main" r:embed="rId15"/>
              </a:ext>
            </a:extLst>
          </a:blip>
          <a:stretch>
            <a:fillRect/>
          </a:stretch>
        </p:blipFill>
        <p:spPr>
          <a:xfrm rot="2700000">
            <a:off x="413719" y="6184761"/>
            <a:ext cx="0" cy="0"/>
          </a:xfrm>
          <a:prstGeom prst="rect">
            <a:avLst/>
          </a:prstGeom>
        </p:spPr>
      </p:pic>
      <p:pic>
        <p:nvPicPr>
          <p:cNvPr id="9" name="Picture 5" descr="Picture 5">
            <a:extLst>
              <a:ext uri="{FF2B5EF4-FFF2-40B4-BE49-F238E27FC236}">
                <a16:creationId xmlns:a16="http://schemas.microsoft.com/office/drawing/2014/main" xmlns="" id="{E8832DD3-8537-4903-8325-2EF11F5D45B8}"/>
              </a:ext>
            </a:extLst>
          </p:cNvPr>
          <p:cNvPicPr>
            <a:picLocks noChangeAspect="1"/>
          </p:cNvPicPr>
          <p:nvPr/>
        </p:nvPicPr>
        <p:blipFill rotWithShape="1">
          <a:blip r:embed="rId16" cstate="print"/>
          <a:srcRect l="22166"/>
          <a:stretch/>
        </p:blipFill>
        <p:spPr>
          <a:xfrm>
            <a:off x="758687" y="6204639"/>
            <a:ext cx="0" cy="0"/>
          </a:xfrm>
          <a:prstGeom prst="rect">
            <a:avLst/>
          </a:prstGeom>
          <a:ln w="12700">
            <a:miter lim="400000"/>
          </a:ln>
        </p:spPr>
      </p:pic>
      <p:pic>
        <p:nvPicPr>
          <p:cNvPr id="10" name="Graphic 1">
            <a:extLst>
              <a:ext uri="{FF2B5EF4-FFF2-40B4-BE49-F238E27FC236}">
                <a16:creationId xmlns:a16="http://schemas.microsoft.com/office/drawing/2014/main" xmlns="" id="{0EBD4CDA-0E6E-4951-85BD-8616C087FD6C}"/>
              </a:ext>
            </a:extLst>
          </p:cNvPr>
          <p:cNvPicPr>
            <a:picLocks noChangeAspect="1"/>
          </p:cNvPicPr>
          <p:nvPr/>
        </p:nvPicPr>
        <p:blipFill>
          <a:blip r:embed="rId14" cstate="print">
            <a:extLst>
              <a:ext uri="{96DAC541-7B7A-43D3-8B79-37D633B846F1}">
                <asvg:svgBlip xmlns="" xmlns:asvg="http://schemas.microsoft.com/office/drawing/2016/SVG/main" r:embed="rId15"/>
              </a:ext>
            </a:extLst>
          </a:blip>
          <a:stretch>
            <a:fillRect/>
          </a:stretch>
        </p:blipFill>
        <p:spPr>
          <a:xfrm rot="2700000">
            <a:off x="194731" y="6370057"/>
            <a:ext cx="351402" cy="351402"/>
          </a:xfrm>
          <a:prstGeom prst="rect">
            <a:avLst/>
          </a:prstGeom>
        </p:spPr>
      </p:pic>
      <p:pic>
        <p:nvPicPr>
          <p:cNvPr id="11" name="Picture 5" descr="Picture 5">
            <a:extLst>
              <a:ext uri="{FF2B5EF4-FFF2-40B4-BE49-F238E27FC236}">
                <a16:creationId xmlns:a16="http://schemas.microsoft.com/office/drawing/2014/main" xmlns="" id="{E8832DD3-8537-4903-8325-2EF11F5D45B8}"/>
              </a:ext>
            </a:extLst>
          </p:cNvPr>
          <p:cNvPicPr>
            <a:picLocks noChangeAspect="1"/>
          </p:cNvPicPr>
          <p:nvPr/>
        </p:nvPicPr>
        <p:blipFill rotWithShape="1">
          <a:blip r:embed="rId16" cstate="print"/>
          <a:srcRect l="22166"/>
          <a:stretch/>
        </p:blipFill>
        <p:spPr>
          <a:xfrm>
            <a:off x="726030" y="6316250"/>
            <a:ext cx="1865243" cy="510643"/>
          </a:xfrm>
          <a:prstGeom prst="rect">
            <a:avLst/>
          </a:prstGeom>
          <a:ln w="12700">
            <a:miter lim="400000"/>
          </a:ln>
        </p:spPr>
      </p:pic>
    </p:spTree>
    <p:extLst>
      <p:ext uri="{BB962C8B-B14F-4D97-AF65-F5344CB8AC3E}">
        <p14:creationId xmlns:p14="http://schemas.microsoft.com/office/powerpoint/2010/main" val="2419717939"/>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697"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3" cstate="print">
            <a:extLst>
              <a:ext uri="{28A0092B-C50C-407E-A947-70E740481C1C}">
                <a14:useLocalDpi xmlns:a14="http://schemas.microsoft.com/office/drawing/2010/main" val="0"/>
              </a:ext>
            </a:extLst>
          </a:blip>
          <a:srcRect r="6501" b="6072"/>
          <a:stretch/>
        </p:blipFill>
        <p:spPr>
          <a:xfrm>
            <a:off x="5048250" y="-1"/>
            <a:ext cx="7134225" cy="5926975"/>
          </a:xfrm>
          <a:prstGeom prst="rect">
            <a:avLst/>
          </a:prstGeom>
        </p:spPr>
      </p:pic>
      <p:sp>
        <p:nvSpPr>
          <p:cNvPr id="180" name="Прямоугольник 179">
            <a:extLst>
              <a:ext uri="{FF2B5EF4-FFF2-40B4-BE49-F238E27FC236}">
                <a16:creationId xmlns:a16="http://schemas.microsoft.com/office/drawing/2014/main" xmlns="" id="{BAFD9DD0-5E7F-48A8-8B98-70A37F3E1DF7}"/>
              </a:ext>
            </a:extLst>
          </p:cNvPr>
          <p:cNvSpPr/>
          <p:nvPr/>
        </p:nvSpPr>
        <p:spPr>
          <a:xfrm>
            <a:off x="5048249" y="-2"/>
            <a:ext cx="3429000" cy="5926974"/>
          </a:xfrm>
          <a:prstGeom prst="rect">
            <a:avLst/>
          </a:prstGeom>
          <a:gradFill>
            <a:gsLst>
              <a:gs pos="0">
                <a:schemeClr val="accent1">
                  <a:lumMod val="5000"/>
                  <a:lumOff val="95000"/>
                </a:schemeClr>
              </a:gs>
              <a:gs pos="0">
                <a:schemeClr val="bg1"/>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Прямоугольник 22"/>
          <p:cNvSpPr/>
          <p:nvPr/>
        </p:nvSpPr>
        <p:spPr>
          <a:xfrm>
            <a:off x="-2" y="11853949"/>
            <a:ext cx="24384000" cy="1862051"/>
          </a:xfrm>
          <a:prstGeom prst="rect">
            <a:avLst/>
          </a:prstGeom>
          <a:solidFill>
            <a:srgbClr val="4BB5E8"/>
          </a:solidFill>
          <a:ln w="25400" cap="flat">
            <a:solidFill>
              <a:srgbClr val="4BB5E8"/>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Прямоугольник 2"/>
          <p:cNvSpPr/>
          <p:nvPr/>
        </p:nvSpPr>
        <p:spPr>
          <a:xfrm>
            <a:off x="-2" y="1840100"/>
            <a:ext cx="6036140" cy="2246769"/>
          </a:xfrm>
          <a:prstGeom prst="rect">
            <a:avLst/>
          </a:prstGeom>
        </p:spPr>
        <p:txBody>
          <a:bodyPr wrap="none">
            <a:spAutoFit/>
          </a:bodyPr>
          <a:lstStyle/>
          <a:p>
            <a:pPr lvl="0" algn="ctr">
              <a:spcAft>
                <a:spcPts val="600"/>
              </a:spcAft>
              <a:defRPr/>
            </a:pPr>
            <a:r>
              <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rPr>
              <a:t>ПРАВИЛА ОПРЕДЕЛЕНИЯ</a:t>
            </a:r>
          </a:p>
          <a:p>
            <a:pPr lvl="0" algn="ctr">
              <a:spcAft>
                <a:spcPts val="600"/>
              </a:spcAft>
              <a:defRPr/>
            </a:pPr>
            <a:r>
              <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rPr>
              <a:t>ПРОЕКТА ИНВЕСТИЦИОННЫМ</a:t>
            </a:r>
          </a:p>
          <a:p>
            <a:pPr lvl="0" algn="ctr">
              <a:spcAft>
                <a:spcPts val="600"/>
              </a:spcAft>
              <a:defRPr/>
            </a:pPr>
            <a:r>
              <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rPr>
              <a:t>ДЛЯ ПРЕДОСТАВЛЕНИЯ ЗЕМЕЛЬНЫХ</a:t>
            </a:r>
          </a:p>
          <a:p>
            <a:pPr lvl="0" algn="ctr">
              <a:spcAft>
                <a:spcPts val="600"/>
              </a:spcAft>
              <a:defRPr/>
            </a:pPr>
            <a:r>
              <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rPr>
              <a:t>УЧАСТКОВ ИЗ ГОСУДАРСТВЕННОЙ</a:t>
            </a:r>
          </a:p>
          <a:p>
            <a:pPr lvl="0" algn="ctr">
              <a:spcAft>
                <a:spcPts val="600"/>
              </a:spcAft>
              <a:defRPr/>
            </a:pPr>
            <a:r>
              <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rPr>
              <a:t>СОБСТВЕННОСТИ</a:t>
            </a:r>
          </a:p>
        </p:txBody>
      </p:sp>
      <p:sp>
        <p:nvSpPr>
          <p:cNvPr id="25" name="Прямоугольник 24"/>
          <p:cNvSpPr/>
          <p:nvPr/>
        </p:nvSpPr>
        <p:spPr>
          <a:xfrm>
            <a:off x="2103394" y="5192730"/>
            <a:ext cx="1585690" cy="369332"/>
          </a:xfrm>
          <a:prstGeom prst="rect">
            <a:avLst/>
          </a:prstGeom>
        </p:spPr>
        <p:txBody>
          <a:bodyPr wrap="none">
            <a:spAutoFit/>
          </a:bodyPr>
          <a:lstStyle/>
          <a:p>
            <a:r>
              <a:rPr lang="ru-RU" b="1" dirty="0" smtClean="0">
                <a:solidFill>
                  <a:srgbClr val="4FB6E8"/>
                </a:solidFill>
                <a:latin typeface="+mj-lt"/>
              </a:rPr>
              <a:t>г. Астана, 2023</a:t>
            </a:r>
            <a:endParaRPr lang="ru-RU" b="1" dirty="0">
              <a:solidFill>
                <a:srgbClr val="4FB6E8"/>
              </a:solidFill>
              <a:latin typeface="+mj-lt"/>
            </a:endParaRPr>
          </a:p>
        </p:txBody>
      </p:sp>
    </p:spTree>
    <p:extLst>
      <p:ext uri="{BB962C8B-B14F-4D97-AF65-F5344CB8AC3E}">
        <p14:creationId xmlns:p14="http://schemas.microsoft.com/office/powerpoint/2010/main" val="1610054437"/>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41" y="-159108"/>
            <a:ext cx="12358257" cy="1145309"/>
          </a:xfrm>
        </p:spPr>
        <p:txBody>
          <a:bodyPr>
            <a:normAutofit/>
          </a:bodyPr>
          <a:lstStyle/>
          <a:p>
            <a:pPr algn="ctr"/>
            <a:r>
              <a:rPr lang="ru-RU" sz="2000" b="1" kern="0" spc="200" dirty="0">
                <a:solidFill>
                  <a:srgbClr val="00B0F0"/>
                </a:solidFill>
                <a:latin typeface="Arial" panose="020B0604020202020204" pitchFamily="34" charset="0"/>
                <a:cs typeface="Arial" panose="020B0604020202020204" pitchFamily="34" charset="0"/>
              </a:rPr>
              <a:t>ПОРЯДОК ОПРЕДЕЛЕНИЯ ПРОЕКТА ИНВЕСТИЦИОННЫМ ДЛЯ ПРЕДОСТАВЛЕНИЯ ЗЕМЕЛЬНОГО УЧАСТКА (ЗУ) ИЗ ГОСУДАРСТВЕННОЙ СОБСТВЕННОСТИ»</a:t>
            </a:r>
            <a:endParaRPr lang="ru-RU" sz="2000" i="1" kern="0" spc="200" dirty="0">
              <a:solidFill>
                <a:srgbClr val="00B0F0"/>
              </a:solidFill>
              <a:latin typeface="+mn-lt"/>
            </a:endParaRPr>
          </a:p>
        </p:txBody>
      </p:sp>
      <p:sp>
        <p:nvSpPr>
          <p:cNvPr id="7" name="Прямоугольник 6"/>
          <p:cNvSpPr/>
          <p:nvPr/>
        </p:nvSpPr>
        <p:spPr>
          <a:xfrm flipV="1">
            <a:off x="-1" y="672518"/>
            <a:ext cx="12192001" cy="45719"/>
          </a:xfrm>
          <a:prstGeom prst="rect">
            <a:avLst/>
          </a:prstGeom>
          <a:solidFill>
            <a:srgbClr val="00B0F0">
              <a:alpha val="80000"/>
            </a:srgbClr>
          </a:solidFill>
          <a:ln w="12700">
            <a:miter lim="400000"/>
          </a:ln>
        </p:spPr>
        <p:txBody>
          <a:bodyPr lIns="19050" tIns="19050" rIns="19050" bIns="19050" anchor="ctr"/>
          <a:lstStyle/>
          <a:p>
            <a:pPr marL="0" marR="0" lvl="0" indent="0" algn="ctr" defTabSz="309563" rtl="0" eaLnBrk="1" fontAlgn="auto" latinLnBrk="0" hangingPunct="1">
              <a:lnSpc>
                <a:spcPct val="100000"/>
              </a:lnSpc>
              <a:spcBef>
                <a:spcPts val="0"/>
              </a:spcBef>
              <a:spcAft>
                <a:spcPts val="0"/>
              </a:spcAft>
              <a:buClrTx/>
              <a:buSzTx/>
              <a:buFontTx/>
              <a:buNone/>
              <a:tabLst/>
              <a:defRPr/>
            </a:pPr>
            <a:endParaRPr kumimoji="0" lang="ru-RU" sz="1600" b="1" i="0" u="none" strike="noStrike" kern="0" cap="none" spc="45" normalizeH="0" baseline="0" noProof="0" dirty="0">
              <a:ln>
                <a:noFill/>
              </a:ln>
              <a:solidFill>
                <a:srgbClr val="FFFFFF"/>
              </a:solidFill>
              <a:effectLst/>
              <a:uLnTx/>
              <a:uFillTx/>
              <a:latin typeface="Arial" pitchFamily="34" charset="0"/>
              <a:ea typeface="+mn-ea"/>
              <a:cs typeface="Arial" pitchFamily="34" charset="0"/>
              <a:sym typeface="Helvetica Light"/>
            </a:endParaRPr>
          </a:p>
        </p:txBody>
      </p:sp>
      <p:pic>
        <p:nvPicPr>
          <p:cNvPr id="14" name="Рисунок 13"/>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29133" y="827436"/>
            <a:ext cx="800577" cy="800577"/>
          </a:xfrm>
          <a:prstGeom prst="rect">
            <a:avLst/>
          </a:prstGeom>
        </p:spPr>
      </p:pic>
      <p:sp>
        <p:nvSpPr>
          <p:cNvPr id="20" name="TextBox 19"/>
          <p:cNvSpPr txBox="1"/>
          <p:nvPr/>
        </p:nvSpPr>
        <p:spPr>
          <a:xfrm>
            <a:off x="1229710" y="786434"/>
            <a:ext cx="3046725" cy="954107"/>
          </a:xfrm>
          <a:prstGeom prst="rect">
            <a:avLst/>
          </a:prstGeom>
          <a:noFill/>
        </p:spPr>
        <p:txBody>
          <a:bodyPr wrap="square" rtlCol="0">
            <a:spAutoFit/>
          </a:bodyPr>
          <a:lstStyle/>
          <a:p>
            <a:pPr algn="ctr"/>
            <a:r>
              <a:rPr lang="ru-RU" sz="2000" b="1" dirty="0">
                <a:solidFill>
                  <a:prstClr val="black"/>
                </a:solidFill>
              </a:rPr>
              <a:t>Заявитель</a:t>
            </a:r>
            <a:r>
              <a:rPr lang="ru-RU" sz="1400" dirty="0">
                <a:solidFill>
                  <a:prstClr val="black"/>
                </a:solidFill>
              </a:rPr>
              <a:t> </a:t>
            </a:r>
          </a:p>
          <a:p>
            <a:pPr algn="ctr"/>
            <a:r>
              <a:rPr lang="ru-RU" sz="1200" dirty="0">
                <a:solidFill>
                  <a:prstClr val="black"/>
                </a:solidFill>
              </a:rPr>
              <a:t>(юридическое лицо, зарегистрированное в РК, </a:t>
            </a:r>
            <a:r>
              <a:rPr lang="ru-RU" sz="1200" b="1" dirty="0">
                <a:solidFill>
                  <a:prstClr val="black"/>
                </a:solidFill>
              </a:rPr>
              <a:t>реализующее проект, подлежащий определению инвестиционным)</a:t>
            </a:r>
          </a:p>
        </p:txBody>
      </p:sp>
      <p:pic>
        <p:nvPicPr>
          <p:cNvPr id="21" name="Picture 8" descr="ÐÐ¾ÑÐ¾Ð¶ÐµÐµ Ð¸Ð·Ð¾Ð±ÑÐ°Ð¶ÐµÐ½Ð¸Ðµ"/>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89125" y="786434"/>
            <a:ext cx="1289331" cy="134436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7013797" y="831107"/>
            <a:ext cx="1556294" cy="400110"/>
          </a:xfrm>
          <a:prstGeom prst="rect">
            <a:avLst/>
          </a:prstGeom>
          <a:noFill/>
        </p:spPr>
        <p:txBody>
          <a:bodyPr wrap="square" rtlCol="0">
            <a:spAutoFit/>
          </a:bodyPr>
          <a:lstStyle/>
          <a:p>
            <a:pPr algn="ctr"/>
            <a:r>
              <a:rPr lang="ru-RU" sz="2000" b="1" dirty="0" err="1">
                <a:solidFill>
                  <a:prstClr val="black"/>
                </a:solidFill>
              </a:rPr>
              <a:t>Акимат</a:t>
            </a:r>
            <a:endParaRPr lang="ru-RU" sz="2000" b="1" dirty="0">
              <a:solidFill>
                <a:prstClr val="black"/>
              </a:solidFill>
            </a:endParaRPr>
          </a:p>
        </p:txBody>
      </p:sp>
      <p:sp>
        <p:nvSpPr>
          <p:cNvPr id="23" name="TextBox 22"/>
          <p:cNvSpPr txBox="1"/>
          <p:nvPr/>
        </p:nvSpPr>
        <p:spPr>
          <a:xfrm>
            <a:off x="129887" y="1726933"/>
            <a:ext cx="4488056" cy="1015663"/>
          </a:xfrm>
          <a:prstGeom prst="rect">
            <a:avLst/>
          </a:prstGeom>
          <a:solidFill>
            <a:schemeClr val="accent1">
              <a:lumMod val="40000"/>
              <a:lumOff val="60000"/>
            </a:schemeClr>
          </a:solidFill>
          <a:ln w="19050">
            <a:noFill/>
          </a:ln>
        </p:spPr>
        <p:txBody>
          <a:bodyPr wrap="square" rtlCol="0">
            <a:spAutoFit/>
          </a:bodyPr>
          <a:lstStyle/>
          <a:p>
            <a:pPr algn="ctr"/>
            <a:r>
              <a:rPr lang="ru-RU" sz="1500" dirty="0">
                <a:solidFill>
                  <a:prstClr val="black"/>
                </a:solidFill>
              </a:rPr>
              <a:t>Подача </a:t>
            </a:r>
            <a:r>
              <a:rPr lang="ru-RU" sz="1500" b="1" dirty="0">
                <a:solidFill>
                  <a:prstClr val="black"/>
                </a:solidFill>
              </a:rPr>
              <a:t>заявления</a:t>
            </a:r>
            <a:r>
              <a:rPr lang="ru-RU" sz="1500" dirty="0">
                <a:solidFill>
                  <a:prstClr val="black"/>
                </a:solidFill>
              </a:rPr>
              <a:t> по форме согласно приложению 1 к Правилам на казахском и русском языках с приложением полного пакета документов в соответствии с требованиями пункта 4 Правил</a:t>
            </a:r>
            <a:endParaRPr lang="ru-RU" sz="1500" b="1" dirty="0">
              <a:solidFill>
                <a:prstClr val="black"/>
              </a:solidFill>
            </a:endParaRPr>
          </a:p>
        </p:txBody>
      </p:sp>
      <p:sp>
        <p:nvSpPr>
          <p:cNvPr id="28" name="TextBox 27"/>
          <p:cNvSpPr txBox="1"/>
          <p:nvPr/>
        </p:nvSpPr>
        <p:spPr>
          <a:xfrm>
            <a:off x="6013871" y="1951317"/>
            <a:ext cx="2393843" cy="1077218"/>
          </a:xfrm>
          <a:prstGeom prst="rect">
            <a:avLst/>
          </a:prstGeom>
          <a:solidFill>
            <a:schemeClr val="accent1">
              <a:lumMod val="40000"/>
              <a:lumOff val="60000"/>
            </a:schemeClr>
          </a:solidFill>
          <a:ln w="19050">
            <a:noFill/>
          </a:ln>
        </p:spPr>
        <p:txBody>
          <a:bodyPr wrap="square" rtlCol="0">
            <a:spAutoFit/>
          </a:bodyPr>
          <a:lstStyle/>
          <a:p>
            <a:pPr algn="ctr"/>
            <a:r>
              <a:rPr lang="ru-RU" sz="1600" dirty="0">
                <a:solidFill>
                  <a:prstClr val="black"/>
                </a:solidFill>
              </a:rPr>
              <a:t>Принятие и </a:t>
            </a:r>
            <a:r>
              <a:rPr lang="ru-RU" sz="1600" b="1" dirty="0">
                <a:solidFill>
                  <a:prstClr val="black"/>
                </a:solidFill>
              </a:rPr>
              <a:t>рассмотрение</a:t>
            </a:r>
            <a:r>
              <a:rPr lang="ru-RU" sz="1600" dirty="0">
                <a:solidFill>
                  <a:prstClr val="black"/>
                </a:solidFill>
              </a:rPr>
              <a:t> заявления и приложенных документов</a:t>
            </a:r>
            <a:endParaRPr lang="ru-RU" sz="1600" b="1" dirty="0">
              <a:solidFill>
                <a:prstClr val="black"/>
              </a:solidFill>
            </a:endParaRPr>
          </a:p>
        </p:txBody>
      </p:sp>
      <p:sp>
        <p:nvSpPr>
          <p:cNvPr id="29" name="TextBox 28"/>
          <p:cNvSpPr txBox="1"/>
          <p:nvPr/>
        </p:nvSpPr>
        <p:spPr>
          <a:xfrm>
            <a:off x="6013871" y="3412177"/>
            <a:ext cx="2374405" cy="830997"/>
          </a:xfrm>
          <a:prstGeom prst="rect">
            <a:avLst/>
          </a:prstGeom>
          <a:solidFill>
            <a:schemeClr val="accent1">
              <a:lumMod val="40000"/>
              <a:lumOff val="60000"/>
            </a:schemeClr>
          </a:solidFill>
          <a:ln w="19050">
            <a:noFill/>
          </a:ln>
        </p:spPr>
        <p:txBody>
          <a:bodyPr wrap="square" rtlCol="0">
            <a:spAutoFit/>
          </a:bodyPr>
          <a:lstStyle/>
          <a:p>
            <a:pPr algn="ctr"/>
            <a:r>
              <a:rPr lang="ru-RU" sz="1600" dirty="0">
                <a:solidFill>
                  <a:prstClr val="black"/>
                </a:solidFill>
              </a:rPr>
              <a:t>Подготовка материалов </a:t>
            </a:r>
            <a:r>
              <a:rPr lang="ru-RU" sz="1600" b="1" dirty="0">
                <a:solidFill>
                  <a:prstClr val="black"/>
                </a:solidFill>
              </a:rPr>
              <a:t>для РКС</a:t>
            </a:r>
          </a:p>
          <a:p>
            <a:pPr algn="ctr"/>
            <a:endParaRPr lang="ru-RU" sz="1600" b="1" dirty="0">
              <a:solidFill>
                <a:prstClr val="black"/>
              </a:solidFill>
            </a:endParaRPr>
          </a:p>
        </p:txBody>
      </p:sp>
      <p:cxnSp>
        <p:nvCxnSpPr>
          <p:cNvPr id="31" name="Прямая со стрелкой 30"/>
          <p:cNvCxnSpPr/>
          <p:nvPr/>
        </p:nvCxnSpPr>
        <p:spPr>
          <a:xfrm>
            <a:off x="7233136" y="3028535"/>
            <a:ext cx="0" cy="35702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627889" y="2531227"/>
            <a:ext cx="400110" cy="1351643"/>
          </a:xfrm>
          <a:prstGeom prst="rect">
            <a:avLst/>
          </a:prstGeom>
          <a:noFill/>
        </p:spPr>
        <p:txBody>
          <a:bodyPr vert="vert270" wrap="square" rtlCol="0">
            <a:spAutoFit/>
          </a:bodyPr>
          <a:lstStyle/>
          <a:p>
            <a:r>
              <a:rPr lang="kk-KZ" sz="1400" b="1" i="1" dirty="0">
                <a:solidFill>
                  <a:srgbClr val="FF0000"/>
                </a:solidFill>
              </a:rPr>
              <a:t>3 рабочих дня</a:t>
            </a:r>
            <a:endParaRPr lang="ru-RU" sz="1400" b="1" i="1" dirty="0">
              <a:solidFill>
                <a:srgbClr val="FF0000"/>
              </a:solidFill>
            </a:endParaRPr>
          </a:p>
        </p:txBody>
      </p:sp>
      <p:sp>
        <p:nvSpPr>
          <p:cNvPr id="33" name="Левая круглая скобка 32"/>
          <p:cNvSpPr/>
          <p:nvPr/>
        </p:nvSpPr>
        <p:spPr>
          <a:xfrm>
            <a:off x="5919990" y="2509472"/>
            <a:ext cx="84912" cy="142952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pic>
        <p:nvPicPr>
          <p:cNvPr id="39" name="Picture 12" descr="ÐÐ°ÑÑÐ¸Ð½ÐºÐ¸ Ð¿Ð¾ Ð·Ð°Ð¿ÑÐ¾ÑÑ ÑÐ°Ð±Ð¾ÑÐ½Ð¸ÐºÐ¸ Ð¸ÐºÐ¾Ð½ÐºÐ°"/>
          <p:cNvPicPr>
            <a:picLocks noChangeAspect="1" noChangeArrowheads="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59586" y="824053"/>
            <a:ext cx="1079478" cy="1079478"/>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p:cNvSpPr txBox="1"/>
          <p:nvPr/>
        </p:nvSpPr>
        <p:spPr>
          <a:xfrm>
            <a:off x="10409292" y="827614"/>
            <a:ext cx="1556294" cy="400110"/>
          </a:xfrm>
          <a:prstGeom prst="rect">
            <a:avLst/>
          </a:prstGeom>
          <a:noFill/>
        </p:spPr>
        <p:txBody>
          <a:bodyPr wrap="square" rtlCol="0">
            <a:spAutoFit/>
          </a:bodyPr>
          <a:lstStyle/>
          <a:p>
            <a:pPr algn="ctr"/>
            <a:r>
              <a:rPr lang="ru-RU" sz="2000" b="1" dirty="0">
                <a:solidFill>
                  <a:prstClr val="black"/>
                </a:solidFill>
              </a:rPr>
              <a:t>РКС</a:t>
            </a:r>
          </a:p>
        </p:txBody>
      </p:sp>
      <p:sp>
        <p:nvSpPr>
          <p:cNvPr id="49" name="TextBox 48"/>
          <p:cNvSpPr txBox="1"/>
          <p:nvPr/>
        </p:nvSpPr>
        <p:spPr>
          <a:xfrm>
            <a:off x="9318218" y="2527924"/>
            <a:ext cx="2528406" cy="830997"/>
          </a:xfrm>
          <a:prstGeom prst="rect">
            <a:avLst/>
          </a:prstGeom>
          <a:solidFill>
            <a:schemeClr val="accent1">
              <a:lumMod val="40000"/>
              <a:lumOff val="60000"/>
            </a:schemeClr>
          </a:solidFill>
          <a:ln w="19050">
            <a:noFill/>
          </a:ln>
        </p:spPr>
        <p:txBody>
          <a:bodyPr wrap="square" rtlCol="0">
            <a:spAutoFit/>
          </a:bodyPr>
          <a:lstStyle/>
          <a:p>
            <a:pPr algn="ctr"/>
            <a:endParaRPr lang="ru-RU" sz="1600" dirty="0">
              <a:solidFill>
                <a:prstClr val="black"/>
              </a:solidFill>
            </a:endParaRPr>
          </a:p>
          <a:p>
            <a:pPr algn="ctr"/>
            <a:r>
              <a:rPr lang="ru-RU" sz="1600" b="1" dirty="0">
                <a:solidFill>
                  <a:prstClr val="black"/>
                </a:solidFill>
              </a:rPr>
              <a:t>Рассмотрение</a:t>
            </a:r>
            <a:r>
              <a:rPr lang="ru-RU" sz="1600" dirty="0">
                <a:solidFill>
                  <a:prstClr val="black"/>
                </a:solidFill>
              </a:rPr>
              <a:t> материалов</a:t>
            </a:r>
            <a:endParaRPr lang="ru-RU" sz="1600" b="1" dirty="0">
              <a:solidFill>
                <a:prstClr val="black"/>
              </a:solidFill>
            </a:endParaRPr>
          </a:p>
          <a:p>
            <a:pPr algn="ctr"/>
            <a:endParaRPr lang="ru-RU" sz="1600" b="1" dirty="0">
              <a:solidFill>
                <a:prstClr val="black"/>
              </a:solidFill>
            </a:endParaRPr>
          </a:p>
        </p:txBody>
      </p:sp>
      <p:sp>
        <p:nvSpPr>
          <p:cNvPr id="65" name="TextBox 64"/>
          <p:cNvSpPr txBox="1"/>
          <p:nvPr/>
        </p:nvSpPr>
        <p:spPr>
          <a:xfrm>
            <a:off x="6081688" y="4456780"/>
            <a:ext cx="2322952" cy="584775"/>
          </a:xfrm>
          <a:prstGeom prst="rect">
            <a:avLst/>
          </a:prstGeom>
          <a:solidFill>
            <a:schemeClr val="accent1">
              <a:lumMod val="40000"/>
              <a:lumOff val="60000"/>
            </a:schemeClr>
          </a:solidFill>
          <a:ln w="19050">
            <a:noFill/>
          </a:ln>
        </p:spPr>
        <p:txBody>
          <a:bodyPr wrap="square" rtlCol="0">
            <a:spAutoFit/>
          </a:bodyPr>
          <a:lstStyle/>
          <a:p>
            <a:pPr algn="ctr"/>
            <a:r>
              <a:rPr lang="ru-RU" sz="1600" dirty="0">
                <a:solidFill>
                  <a:prstClr val="black"/>
                </a:solidFill>
              </a:rPr>
              <a:t>Принятие </a:t>
            </a:r>
            <a:r>
              <a:rPr lang="ru-RU" sz="1600" b="1" dirty="0">
                <a:solidFill>
                  <a:prstClr val="black"/>
                </a:solidFill>
              </a:rPr>
              <a:t>решения</a:t>
            </a:r>
          </a:p>
          <a:p>
            <a:pPr algn="ctr"/>
            <a:r>
              <a:rPr lang="ru-RU" sz="1600" i="1" dirty="0">
                <a:solidFill>
                  <a:prstClr val="black"/>
                </a:solidFill>
              </a:rPr>
              <a:t>5 рабочих дней</a:t>
            </a:r>
          </a:p>
        </p:txBody>
      </p:sp>
      <p:sp>
        <p:nvSpPr>
          <p:cNvPr id="66" name="TextBox 65"/>
          <p:cNvSpPr txBox="1"/>
          <p:nvPr/>
        </p:nvSpPr>
        <p:spPr>
          <a:xfrm>
            <a:off x="9318218" y="4390782"/>
            <a:ext cx="2528406" cy="1077218"/>
          </a:xfrm>
          <a:prstGeom prst="rect">
            <a:avLst/>
          </a:prstGeom>
          <a:solidFill>
            <a:schemeClr val="accent1">
              <a:lumMod val="40000"/>
              <a:lumOff val="60000"/>
            </a:schemeClr>
          </a:solidFill>
          <a:ln w="19050">
            <a:noFill/>
          </a:ln>
        </p:spPr>
        <p:txBody>
          <a:bodyPr wrap="square" rtlCol="0">
            <a:spAutoFit/>
          </a:bodyPr>
          <a:lstStyle/>
          <a:p>
            <a:pPr algn="ctr"/>
            <a:endParaRPr lang="ru-RU" sz="1600" dirty="0">
              <a:solidFill>
                <a:prstClr val="black"/>
              </a:solidFill>
            </a:endParaRPr>
          </a:p>
          <a:p>
            <a:pPr algn="ctr"/>
            <a:r>
              <a:rPr lang="ru-RU" sz="1600" dirty="0">
                <a:solidFill>
                  <a:prstClr val="black"/>
                </a:solidFill>
              </a:rPr>
              <a:t>Подготовка и направление </a:t>
            </a:r>
            <a:r>
              <a:rPr lang="ru-RU" sz="1600" b="1" dirty="0">
                <a:solidFill>
                  <a:prstClr val="black"/>
                </a:solidFill>
              </a:rPr>
              <a:t>заключения</a:t>
            </a:r>
            <a:endParaRPr lang="ru-RU" sz="1600" dirty="0">
              <a:solidFill>
                <a:prstClr val="black"/>
              </a:solidFill>
            </a:endParaRPr>
          </a:p>
          <a:p>
            <a:pPr algn="ctr"/>
            <a:endParaRPr lang="ru-RU" sz="1600" b="1" dirty="0">
              <a:solidFill>
                <a:prstClr val="black"/>
              </a:solidFill>
            </a:endParaRPr>
          </a:p>
        </p:txBody>
      </p:sp>
      <p:sp>
        <p:nvSpPr>
          <p:cNvPr id="68" name="Левая круглая скобка 67"/>
          <p:cNvSpPr/>
          <p:nvPr/>
        </p:nvSpPr>
        <p:spPr>
          <a:xfrm>
            <a:off x="9204905" y="2930487"/>
            <a:ext cx="133548" cy="2279752"/>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69" name="TextBox 68"/>
          <p:cNvSpPr txBox="1"/>
          <p:nvPr/>
        </p:nvSpPr>
        <p:spPr>
          <a:xfrm>
            <a:off x="8915034" y="3224236"/>
            <a:ext cx="400110" cy="1592739"/>
          </a:xfrm>
          <a:prstGeom prst="rect">
            <a:avLst/>
          </a:prstGeom>
          <a:noFill/>
        </p:spPr>
        <p:txBody>
          <a:bodyPr vert="vert270" wrap="square" rtlCol="0">
            <a:spAutoFit/>
          </a:bodyPr>
          <a:lstStyle/>
          <a:p>
            <a:r>
              <a:rPr lang="kk-KZ" sz="1400" b="1" i="1" dirty="0">
                <a:solidFill>
                  <a:srgbClr val="FF0000"/>
                </a:solidFill>
              </a:rPr>
              <a:t>15 рабочих дней</a:t>
            </a:r>
            <a:endParaRPr lang="ru-RU" sz="1400" b="1" i="1" dirty="0">
              <a:solidFill>
                <a:srgbClr val="FF0000"/>
              </a:solidFill>
            </a:endParaRPr>
          </a:p>
        </p:txBody>
      </p:sp>
      <p:cxnSp>
        <p:nvCxnSpPr>
          <p:cNvPr id="72" name="Прямая со стрелкой 71"/>
          <p:cNvCxnSpPr>
            <a:stCxn id="49" idx="2"/>
            <a:endCxn id="66" idx="0"/>
          </p:cNvCxnSpPr>
          <p:nvPr/>
        </p:nvCxnSpPr>
        <p:spPr>
          <a:xfrm>
            <a:off x="10582421" y="3358921"/>
            <a:ext cx="0" cy="103186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86" name="Рисунок 8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33328" y="4531471"/>
            <a:ext cx="186861" cy="181566"/>
          </a:xfrm>
          <a:prstGeom prst="rect">
            <a:avLst/>
          </a:prstGeom>
        </p:spPr>
      </p:pic>
      <p:sp>
        <p:nvSpPr>
          <p:cNvPr id="87" name="TextBox 86"/>
          <p:cNvSpPr txBox="1"/>
          <p:nvPr/>
        </p:nvSpPr>
        <p:spPr>
          <a:xfrm>
            <a:off x="6058935" y="5255921"/>
            <a:ext cx="2374405" cy="830997"/>
          </a:xfrm>
          <a:prstGeom prst="rect">
            <a:avLst/>
          </a:prstGeom>
          <a:solidFill>
            <a:schemeClr val="accent1">
              <a:lumMod val="40000"/>
              <a:lumOff val="60000"/>
            </a:schemeClr>
          </a:solidFill>
          <a:ln w="19050">
            <a:noFill/>
            <a:prstDash val="sysDot"/>
          </a:ln>
        </p:spPr>
        <p:txBody>
          <a:bodyPr wrap="square" rtlCol="0">
            <a:spAutoFit/>
          </a:bodyPr>
          <a:lstStyle/>
          <a:p>
            <a:pPr algn="ctr"/>
            <a:r>
              <a:rPr lang="ru-RU" sz="1600" dirty="0">
                <a:solidFill>
                  <a:prstClr val="black"/>
                </a:solidFill>
              </a:rPr>
              <a:t>При отрицательном решении, направление </a:t>
            </a:r>
          </a:p>
          <a:p>
            <a:pPr algn="ctr"/>
            <a:r>
              <a:rPr lang="ru-RU" sz="1600" dirty="0">
                <a:solidFill>
                  <a:prstClr val="black"/>
                </a:solidFill>
              </a:rPr>
              <a:t>мотивированного отказа</a:t>
            </a:r>
          </a:p>
        </p:txBody>
      </p:sp>
      <p:pic>
        <p:nvPicPr>
          <p:cNvPr id="90" name="Рисунок 8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05087" y="5352480"/>
            <a:ext cx="175026" cy="175026"/>
          </a:xfrm>
          <a:prstGeom prst="rect">
            <a:avLst/>
          </a:prstGeom>
        </p:spPr>
      </p:pic>
      <p:sp>
        <p:nvSpPr>
          <p:cNvPr id="93" name="Левая круглая скобка 92"/>
          <p:cNvSpPr/>
          <p:nvPr/>
        </p:nvSpPr>
        <p:spPr>
          <a:xfrm>
            <a:off x="5927992" y="4726302"/>
            <a:ext cx="101248" cy="945118"/>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94" name="TextBox 93"/>
          <p:cNvSpPr txBox="1"/>
          <p:nvPr/>
        </p:nvSpPr>
        <p:spPr>
          <a:xfrm>
            <a:off x="5612772" y="4539489"/>
            <a:ext cx="400110" cy="1245242"/>
          </a:xfrm>
          <a:prstGeom prst="rect">
            <a:avLst/>
          </a:prstGeom>
          <a:noFill/>
        </p:spPr>
        <p:txBody>
          <a:bodyPr vert="vert270" wrap="square" rtlCol="0">
            <a:spAutoFit/>
          </a:bodyPr>
          <a:lstStyle/>
          <a:p>
            <a:r>
              <a:rPr lang="kk-KZ" sz="1400" b="1" i="1" dirty="0">
                <a:solidFill>
                  <a:srgbClr val="FF0000"/>
                </a:solidFill>
              </a:rPr>
              <a:t>2 рабочих дня</a:t>
            </a:r>
            <a:endParaRPr lang="ru-RU" sz="1400" b="1" i="1" dirty="0">
              <a:solidFill>
                <a:srgbClr val="FF0000"/>
              </a:solidFill>
            </a:endParaRPr>
          </a:p>
        </p:txBody>
      </p:sp>
      <p:sp>
        <p:nvSpPr>
          <p:cNvPr id="96" name="TextBox 95"/>
          <p:cNvSpPr txBox="1"/>
          <p:nvPr/>
        </p:nvSpPr>
        <p:spPr>
          <a:xfrm>
            <a:off x="122202" y="2750869"/>
            <a:ext cx="4563402" cy="3539430"/>
          </a:xfrm>
          <a:prstGeom prst="rect">
            <a:avLst/>
          </a:prstGeom>
          <a:noFill/>
          <a:ln w="28575">
            <a:solidFill>
              <a:srgbClr val="0070C0"/>
            </a:solidFill>
            <a:prstDash val="dash"/>
          </a:ln>
        </p:spPr>
        <p:txBody>
          <a:bodyPr wrap="square" rtlCol="0">
            <a:spAutoFit/>
          </a:bodyPr>
          <a:lstStyle/>
          <a:p>
            <a:pPr marL="285750" indent="-285750" algn="ctr">
              <a:buFont typeface="Wingdings" panose="05000000000000000000" pitchFamily="2" charset="2"/>
              <a:buChar char="ü"/>
            </a:pPr>
            <a:r>
              <a:rPr lang="ru-RU" sz="1400" dirty="0">
                <a:solidFill>
                  <a:prstClr val="black"/>
                </a:solidFill>
              </a:rPr>
              <a:t>Проект осуществляется по видам деятельности, включенным в перечень </a:t>
            </a:r>
            <a:r>
              <a:rPr lang="ru-RU" sz="1400" b="1" dirty="0">
                <a:solidFill>
                  <a:prstClr val="black"/>
                </a:solidFill>
              </a:rPr>
              <a:t>приоритетных видов деятельности</a:t>
            </a:r>
            <a:r>
              <a:rPr lang="ru-RU" sz="1400" dirty="0">
                <a:solidFill>
                  <a:prstClr val="black"/>
                </a:solidFill>
              </a:rPr>
              <a:t> для реализации </a:t>
            </a:r>
            <a:r>
              <a:rPr lang="ru-RU" sz="1400" dirty="0" err="1">
                <a:solidFill>
                  <a:prstClr val="black"/>
                </a:solidFill>
              </a:rPr>
              <a:t>инвест.проектов</a:t>
            </a:r>
            <a:r>
              <a:rPr lang="ru-RU" sz="1400" dirty="0">
                <a:solidFill>
                  <a:prstClr val="black"/>
                </a:solidFill>
              </a:rPr>
              <a:t> (ПП РК от 14.01.2016 г. № 13);</a:t>
            </a:r>
          </a:p>
          <a:p>
            <a:pPr marL="285750" indent="-285750" algn="ctr">
              <a:buFont typeface="Wingdings" panose="05000000000000000000" pitchFamily="2" charset="2"/>
              <a:buChar char="ü"/>
            </a:pPr>
            <a:r>
              <a:rPr lang="ru-RU" sz="1400" dirty="0">
                <a:solidFill>
                  <a:prstClr val="black"/>
                </a:solidFill>
              </a:rPr>
              <a:t>Сумма инвестиций – </a:t>
            </a:r>
            <a:r>
              <a:rPr lang="ru-RU" sz="1400" b="1" dirty="0">
                <a:solidFill>
                  <a:prstClr val="black"/>
                </a:solidFill>
              </a:rPr>
              <a:t>не менее 2 млн. </a:t>
            </a:r>
            <a:r>
              <a:rPr lang="ru-RU" sz="1400" b="1" dirty="0" smtClean="0">
                <a:solidFill>
                  <a:prstClr val="black"/>
                </a:solidFill>
              </a:rPr>
              <a:t>МРП </a:t>
            </a:r>
            <a:r>
              <a:rPr lang="ru-RU" sz="1400" b="1" dirty="0" smtClean="0">
                <a:solidFill>
                  <a:srgbClr val="FF0000"/>
                </a:solidFill>
              </a:rPr>
              <a:t>(прорабатывается вопрос снижения до 150 </a:t>
            </a:r>
            <a:r>
              <a:rPr lang="ru-RU" sz="1400" b="1" dirty="0" err="1" smtClean="0">
                <a:solidFill>
                  <a:srgbClr val="FF0000"/>
                </a:solidFill>
              </a:rPr>
              <a:t>тыс</a:t>
            </a:r>
            <a:r>
              <a:rPr lang="ru-RU" sz="1400" b="1" dirty="0" smtClean="0">
                <a:solidFill>
                  <a:srgbClr val="FF0000"/>
                </a:solidFill>
              </a:rPr>
              <a:t> МРП);</a:t>
            </a:r>
            <a:endParaRPr lang="ru-RU" sz="1400" b="1" dirty="0">
              <a:solidFill>
                <a:srgbClr val="FF0000"/>
              </a:solidFill>
            </a:endParaRPr>
          </a:p>
          <a:p>
            <a:pPr marL="285750" indent="-285750" algn="ctr">
              <a:buFont typeface="Wingdings" panose="05000000000000000000" pitchFamily="2" charset="2"/>
              <a:buChar char="ü"/>
            </a:pPr>
            <a:r>
              <a:rPr lang="ru-RU" sz="1400" dirty="0" err="1">
                <a:solidFill>
                  <a:prstClr val="black"/>
                </a:solidFill>
              </a:rPr>
              <a:t>Макс.размер</a:t>
            </a:r>
            <a:r>
              <a:rPr lang="ru-RU" sz="1400" dirty="0">
                <a:solidFill>
                  <a:prstClr val="black"/>
                </a:solidFill>
              </a:rPr>
              <a:t> стоимости ЗУ –</a:t>
            </a:r>
            <a:r>
              <a:rPr lang="ru-RU" sz="1400" b="1" dirty="0">
                <a:solidFill>
                  <a:prstClr val="black"/>
                </a:solidFill>
              </a:rPr>
              <a:t> не более 20% от объема инвестиций;</a:t>
            </a:r>
          </a:p>
          <a:p>
            <a:pPr marL="285750" indent="-285750" algn="ctr">
              <a:buFont typeface="Wingdings" panose="05000000000000000000" pitchFamily="2" charset="2"/>
              <a:buChar char="ü"/>
            </a:pPr>
            <a:r>
              <a:rPr lang="ru-RU" sz="1400" dirty="0">
                <a:solidFill>
                  <a:prstClr val="black"/>
                </a:solidFill>
              </a:rPr>
              <a:t>Отсутствие юридических притязаний и обременений прав на недвижимое имущество на ЗУ;</a:t>
            </a:r>
          </a:p>
          <a:p>
            <a:pPr marL="285750" indent="-285750" algn="ctr">
              <a:buFont typeface="Wingdings" panose="05000000000000000000" pitchFamily="2" charset="2"/>
              <a:buChar char="ü"/>
            </a:pPr>
            <a:r>
              <a:rPr lang="ru-RU" sz="1400" dirty="0">
                <a:solidFill>
                  <a:prstClr val="black"/>
                </a:solidFill>
              </a:rPr>
              <a:t>Соответствие категории ЗУ целевому назначению, указанному в бизнес-плане проекта;</a:t>
            </a:r>
          </a:p>
          <a:p>
            <a:pPr marL="285750" indent="-285750" algn="ctr">
              <a:buFont typeface="Wingdings" panose="05000000000000000000" pitchFamily="2" charset="2"/>
              <a:buChar char="ü"/>
            </a:pPr>
            <a:r>
              <a:rPr lang="ru-RU" sz="1400" b="1" dirty="0">
                <a:solidFill>
                  <a:prstClr val="black"/>
                </a:solidFill>
              </a:rPr>
              <a:t>ЗУ не является земельным участком, находящимся в </a:t>
            </a:r>
            <a:r>
              <a:rPr lang="ru-RU" sz="1400" b="1" dirty="0" err="1">
                <a:solidFill>
                  <a:prstClr val="black"/>
                </a:solidFill>
              </a:rPr>
              <a:t>гос.собственности</a:t>
            </a:r>
            <a:r>
              <a:rPr lang="ru-RU" sz="1400" b="1" dirty="0">
                <a:solidFill>
                  <a:prstClr val="black"/>
                </a:solidFill>
              </a:rPr>
              <a:t> в </a:t>
            </a:r>
            <a:r>
              <a:rPr lang="ru-RU" sz="1400" b="1" dirty="0" err="1">
                <a:solidFill>
                  <a:prstClr val="black"/>
                </a:solidFill>
              </a:rPr>
              <a:t>соот-ии</a:t>
            </a:r>
            <a:r>
              <a:rPr lang="ru-RU" sz="1400" b="1" dirty="0">
                <a:solidFill>
                  <a:prstClr val="black"/>
                </a:solidFill>
              </a:rPr>
              <a:t> со ст. 26 Земельного кодекса РК.</a:t>
            </a:r>
          </a:p>
        </p:txBody>
      </p:sp>
      <p:cxnSp>
        <p:nvCxnSpPr>
          <p:cNvPr id="111" name="Прямая со стрелкой 110"/>
          <p:cNvCxnSpPr/>
          <p:nvPr/>
        </p:nvCxnSpPr>
        <p:spPr>
          <a:xfrm flipV="1">
            <a:off x="4652427" y="1929870"/>
            <a:ext cx="1275565" cy="845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5" name="Прямая со стрелкой 114"/>
          <p:cNvCxnSpPr/>
          <p:nvPr/>
        </p:nvCxnSpPr>
        <p:spPr>
          <a:xfrm flipH="1">
            <a:off x="4685603" y="2164939"/>
            <a:ext cx="120921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4449146" y="2104538"/>
            <a:ext cx="1480152" cy="1292662"/>
          </a:xfrm>
          <a:prstGeom prst="rect">
            <a:avLst/>
          </a:prstGeom>
          <a:noFill/>
        </p:spPr>
        <p:txBody>
          <a:bodyPr wrap="square" rtlCol="0">
            <a:spAutoFit/>
          </a:bodyPr>
          <a:lstStyle/>
          <a:p>
            <a:pPr algn="ctr"/>
            <a:r>
              <a:rPr lang="ru-RU" sz="1100" dirty="0">
                <a:solidFill>
                  <a:prstClr val="black"/>
                </a:solidFill>
              </a:rPr>
              <a:t>Направление мотивированного </a:t>
            </a:r>
            <a:r>
              <a:rPr lang="ru-RU" sz="1100" dirty="0" err="1">
                <a:solidFill>
                  <a:prstClr val="black"/>
                </a:solidFill>
              </a:rPr>
              <a:t>письм.отказа</a:t>
            </a:r>
            <a:r>
              <a:rPr lang="ru-RU" sz="1100" dirty="0">
                <a:solidFill>
                  <a:prstClr val="black"/>
                </a:solidFill>
              </a:rPr>
              <a:t> </a:t>
            </a:r>
            <a:r>
              <a:rPr lang="ru-RU" sz="1100" b="1" dirty="0">
                <a:solidFill>
                  <a:prstClr val="black"/>
                </a:solidFill>
              </a:rPr>
              <a:t>при несоответствии</a:t>
            </a:r>
          </a:p>
          <a:p>
            <a:pPr algn="ctr"/>
            <a:r>
              <a:rPr lang="ru-RU" sz="1100" dirty="0">
                <a:solidFill>
                  <a:prstClr val="black"/>
                </a:solidFill>
              </a:rPr>
              <a:t> документов</a:t>
            </a:r>
          </a:p>
          <a:p>
            <a:pPr algn="ctr"/>
            <a:r>
              <a:rPr lang="ru-RU" sz="1100" b="1" i="1" dirty="0">
                <a:solidFill>
                  <a:srgbClr val="FF0000"/>
                </a:solidFill>
              </a:rPr>
              <a:t>2 рабочих дня</a:t>
            </a:r>
          </a:p>
          <a:p>
            <a:pPr algn="ctr"/>
            <a:r>
              <a:rPr lang="ru-RU" sz="1200" dirty="0">
                <a:solidFill>
                  <a:prstClr val="black"/>
                </a:solidFill>
              </a:rPr>
              <a:t>  </a:t>
            </a:r>
          </a:p>
        </p:txBody>
      </p:sp>
      <p:cxnSp>
        <p:nvCxnSpPr>
          <p:cNvPr id="123" name="Прямая со стрелкой 122"/>
          <p:cNvCxnSpPr/>
          <p:nvPr/>
        </p:nvCxnSpPr>
        <p:spPr>
          <a:xfrm>
            <a:off x="8407714" y="3827675"/>
            <a:ext cx="62545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a:off x="8407714" y="4814148"/>
            <a:ext cx="70737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3" name="Прямая со стрелкой 132"/>
          <p:cNvCxnSpPr>
            <a:stCxn id="65" idx="2"/>
            <a:endCxn id="87" idx="0"/>
          </p:cNvCxnSpPr>
          <p:nvPr/>
        </p:nvCxnSpPr>
        <p:spPr>
          <a:xfrm>
            <a:off x="7243164" y="5041555"/>
            <a:ext cx="2974" cy="2143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99130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2323" y="55423"/>
            <a:ext cx="12044515" cy="914395"/>
          </a:xfrm>
        </p:spPr>
        <p:txBody>
          <a:bodyPr>
            <a:normAutofit/>
          </a:bodyPr>
          <a:lstStyle/>
          <a:p>
            <a:pPr algn="ctr"/>
            <a:r>
              <a:rPr lang="ru-RU" sz="2200" b="1" kern="0" spc="200" dirty="0">
                <a:solidFill>
                  <a:srgbClr val="00B0F0"/>
                </a:solidFill>
                <a:latin typeface="Arial" panose="020B0604020202020204" pitchFamily="34" charset="0"/>
                <a:cs typeface="Arial" panose="020B0604020202020204" pitchFamily="34" charset="0"/>
              </a:rPr>
              <a:t>ПЕРЕЧЕНЬ НЕОБХОДИМЫХ ДОКУМЕНТОВ ПРИ ПОДАЧЕ ЗАЯВЛЕНИЯ</a:t>
            </a:r>
            <a:endParaRPr lang="ru-RU" sz="3100" i="1" kern="0" spc="200" dirty="0">
              <a:solidFill>
                <a:srgbClr val="00B0F0"/>
              </a:solidFill>
              <a:latin typeface="+mn-lt"/>
            </a:endParaRPr>
          </a:p>
        </p:txBody>
      </p:sp>
      <p:sp>
        <p:nvSpPr>
          <p:cNvPr id="7" name="Прямоугольник 6"/>
          <p:cNvSpPr/>
          <p:nvPr/>
        </p:nvSpPr>
        <p:spPr>
          <a:xfrm flipV="1">
            <a:off x="0" y="726812"/>
            <a:ext cx="12192001" cy="89968"/>
          </a:xfrm>
          <a:prstGeom prst="rect">
            <a:avLst/>
          </a:prstGeom>
          <a:solidFill>
            <a:srgbClr val="00B0F0">
              <a:alpha val="80000"/>
            </a:srgbClr>
          </a:solidFill>
          <a:ln w="12700">
            <a:miter lim="400000"/>
          </a:ln>
        </p:spPr>
        <p:txBody>
          <a:bodyPr lIns="19050" tIns="19050" rIns="19050" bIns="19050" anchor="ctr"/>
          <a:lstStyle/>
          <a:p>
            <a:pPr marL="0" marR="0" lvl="0" indent="0" algn="ctr" defTabSz="309563" rtl="0" eaLnBrk="1" fontAlgn="auto" latinLnBrk="0" hangingPunct="1">
              <a:lnSpc>
                <a:spcPct val="100000"/>
              </a:lnSpc>
              <a:spcBef>
                <a:spcPts val="0"/>
              </a:spcBef>
              <a:spcAft>
                <a:spcPts val="0"/>
              </a:spcAft>
              <a:buClrTx/>
              <a:buSzTx/>
              <a:buFontTx/>
              <a:buNone/>
              <a:tabLst/>
              <a:defRPr/>
            </a:pPr>
            <a:endParaRPr kumimoji="0" lang="ru-RU" sz="1600" b="1" i="0" u="none" strike="noStrike" kern="0" cap="none" spc="45" normalizeH="0" baseline="0" noProof="0" dirty="0">
              <a:ln>
                <a:noFill/>
              </a:ln>
              <a:solidFill>
                <a:srgbClr val="FFFFFF"/>
              </a:solidFill>
              <a:effectLst/>
              <a:uLnTx/>
              <a:uFillTx/>
              <a:latin typeface="Arial" pitchFamily="34" charset="0"/>
              <a:ea typeface="+mn-ea"/>
              <a:cs typeface="Arial" pitchFamily="34" charset="0"/>
              <a:sym typeface="Helvetica Light"/>
            </a:endParaRPr>
          </a:p>
        </p:txBody>
      </p:sp>
      <p:sp>
        <p:nvSpPr>
          <p:cNvPr id="23" name="TextBox 22"/>
          <p:cNvSpPr txBox="1"/>
          <p:nvPr/>
        </p:nvSpPr>
        <p:spPr>
          <a:xfrm>
            <a:off x="544945" y="1145309"/>
            <a:ext cx="11499273" cy="4893647"/>
          </a:xfrm>
          <a:prstGeom prst="rect">
            <a:avLst/>
          </a:prstGeom>
          <a:noFill/>
          <a:ln w="57150">
            <a:solidFill>
              <a:srgbClr val="0070C0"/>
            </a:solidFill>
          </a:ln>
        </p:spPr>
        <p:txBody>
          <a:bodyPr wrap="square" rtlCol="0">
            <a:spAutoFit/>
          </a:bodyPr>
          <a:lstStyle/>
          <a:p>
            <a:pPr marL="285750" indent="-285750" algn="ctr">
              <a:buFont typeface="Wingdings" panose="05000000000000000000" pitchFamily="2" charset="2"/>
              <a:buChar char="Ø"/>
            </a:pPr>
            <a:r>
              <a:rPr lang="ru-RU" sz="2000" b="1" dirty="0">
                <a:solidFill>
                  <a:prstClr val="black"/>
                </a:solidFill>
              </a:rPr>
              <a:t>Бизнес-план </a:t>
            </a:r>
            <a:r>
              <a:rPr lang="ru-RU" sz="2000" dirty="0">
                <a:solidFill>
                  <a:prstClr val="black"/>
                </a:solidFill>
              </a:rPr>
              <a:t>инвестиционного проекта в соответствии с требованиями согласно приложению 2 к Правилам;</a:t>
            </a: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b="1" dirty="0">
                <a:solidFill>
                  <a:prstClr val="black"/>
                </a:solidFill>
              </a:rPr>
              <a:t>Рабочая программа </a:t>
            </a:r>
            <a:r>
              <a:rPr lang="ru-RU" sz="2000" dirty="0">
                <a:solidFill>
                  <a:prstClr val="black"/>
                </a:solidFill>
              </a:rPr>
              <a:t>проекта по форме согласно приложению 3 к Правилам;</a:t>
            </a: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b="1" dirty="0">
                <a:solidFill>
                  <a:prstClr val="black"/>
                </a:solidFill>
              </a:rPr>
              <a:t>Отчет об оценке </a:t>
            </a:r>
            <a:r>
              <a:rPr lang="ru-RU" sz="2000" dirty="0">
                <a:solidFill>
                  <a:prstClr val="black"/>
                </a:solidFill>
              </a:rPr>
              <a:t>ЗУ в соответствии с требованиями к форме и содержанию отчета об оценке (Приказ МФ РК от 03.05.2018 г. № 501). Разрешение на проведение оценочных работ запрашиваемого ЗУ получается в соответствии с Правилами оказания ГУ «Выдача разрешения на использование ЗУ для изыскательных работ» (Приказ МСХ РК от 01.10.2020 г. № 301</a:t>
            </a:r>
            <a:r>
              <a:rPr lang="ru-RU" sz="2000" dirty="0" smtClean="0">
                <a:solidFill>
                  <a:prstClr val="black"/>
                </a:solidFill>
              </a:rPr>
              <a:t>) </a:t>
            </a:r>
            <a:r>
              <a:rPr lang="ru-RU" sz="2000" dirty="0" smtClean="0">
                <a:solidFill>
                  <a:srgbClr val="FF0000"/>
                </a:solidFill>
              </a:rPr>
              <a:t>(прорабатывается вопрос о предоставлении акта </a:t>
            </a:r>
            <a:r>
              <a:rPr lang="ru-RU" sz="2000" b="1" dirty="0" smtClean="0">
                <a:solidFill>
                  <a:srgbClr val="FF0000"/>
                </a:solidFill>
              </a:rPr>
              <a:t> </a:t>
            </a:r>
            <a:r>
              <a:rPr lang="ru-RU" sz="2000" b="1" dirty="0">
                <a:solidFill>
                  <a:srgbClr val="FF0000"/>
                </a:solidFill>
              </a:rPr>
              <a:t>определения кадастровой (оценочной) стоимости земельного </a:t>
            </a:r>
            <a:r>
              <a:rPr lang="ru-RU" sz="2000" b="1" smtClean="0">
                <a:solidFill>
                  <a:srgbClr val="FF0000"/>
                </a:solidFill>
              </a:rPr>
              <a:t>участка</a:t>
            </a:r>
            <a:r>
              <a:rPr lang="ru-RU" sz="2000" smtClean="0">
                <a:solidFill>
                  <a:srgbClr val="FF0000"/>
                </a:solidFill>
              </a:rPr>
              <a:t>);</a:t>
            </a:r>
            <a:endParaRPr lang="ru-RU" sz="2000" dirty="0">
              <a:solidFill>
                <a:srgbClr val="FF0000"/>
              </a:solidFill>
            </a:endParaRPr>
          </a:p>
          <a:p>
            <a:pPr marL="285750" indent="-285750" algn="ctr">
              <a:buFont typeface="Wingdings" panose="05000000000000000000" pitchFamily="2" charset="2"/>
              <a:buChar char="Ø"/>
            </a:pPr>
            <a:endParaRPr lang="en-US" sz="1200" dirty="0">
              <a:solidFill>
                <a:prstClr val="black"/>
              </a:solidFill>
            </a:endParaRPr>
          </a:p>
          <a:p>
            <a:pPr marL="285750" indent="-285750" algn="ctr">
              <a:buFont typeface="Wingdings" panose="05000000000000000000" pitchFamily="2" charset="2"/>
              <a:buChar char="Ø"/>
            </a:pPr>
            <a:r>
              <a:rPr lang="ru-RU" sz="2000" dirty="0">
                <a:solidFill>
                  <a:prstClr val="black"/>
                </a:solidFill>
              </a:rPr>
              <a:t>Справка </a:t>
            </a:r>
            <a:r>
              <a:rPr lang="ru-RU" sz="2000" b="1" dirty="0">
                <a:solidFill>
                  <a:prstClr val="black"/>
                </a:solidFill>
              </a:rPr>
              <a:t>о </a:t>
            </a:r>
            <a:r>
              <a:rPr lang="ru-RU" sz="2000" b="1" dirty="0" err="1">
                <a:solidFill>
                  <a:prstClr val="black"/>
                </a:solidFill>
              </a:rPr>
              <a:t>гос.регистрации</a:t>
            </a:r>
            <a:r>
              <a:rPr lang="ru-RU" sz="2000" b="1" dirty="0">
                <a:solidFill>
                  <a:prstClr val="black"/>
                </a:solidFill>
              </a:rPr>
              <a:t> </a:t>
            </a:r>
            <a:r>
              <a:rPr lang="ru-RU" sz="2000" dirty="0">
                <a:solidFill>
                  <a:prstClr val="black"/>
                </a:solidFill>
              </a:rPr>
              <a:t>(перерегистрации);</a:t>
            </a: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a:solidFill>
                  <a:prstClr val="black"/>
                </a:solidFill>
              </a:rPr>
              <a:t>Копия </a:t>
            </a:r>
            <a:r>
              <a:rPr lang="ru-RU" sz="2000" b="1" dirty="0">
                <a:solidFill>
                  <a:prstClr val="black"/>
                </a:solidFill>
              </a:rPr>
              <a:t>Устава</a:t>
            </a:r>
            <a:r>
              <a:rPr lang="ru-RU" sz="2000" dirty="0">
                <a:solidFill>
                  <a:prstClr val="black"/>
                </a:solidFill>
              </a:rPr>
              <a:t>;</a:t>
            </a: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a:solidFill>
                  <a:prstClr val="black"/>
                </a:solidFill>
              </a:rPr>
              <a:t>Документы, подтверждающие </a:t>
            </a:r>
            <a:r>
              <a:rPr lang="ru-RU" sz="2000" b="1" dirty="0">
                <a:solidFill>
                  <a:prstClr val="black"/>
                </a:solidFill>
              </a:rPr>
              <a:t>финансовую состоятельность</a:t>
            </a:r>
            <a:r>
              <a:rPr lang="ru-RU" sz="2000" dirty="0">
                <a:solidFill>
                  <a:prstClr val="black"/>
                </a:solidFill>
              </a:rPr>
              <a:t>;</a:t>
            </a: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a:solidFill>
                  <a:prstClr val="black"/>
                </a:solidFill>
              </a:rPr>
              <a:t>Справка </a:t>
            </a:r>
            <a:r>
              <a:rPr lang="ru-RU" sz="2000" b="1" dirty="0">
                <a:solidFill>
                  <a:prstClr val="black"/>
                </a:solidFill>
              </a:rPr>
              <a:t>об отсутствии (наличии) задолженности </a:t>
            </a:r>
            <a:r>
              <a:rPr lang="ru-RU" sz="2000" dirty="0">
                <a:solidFill>
                  <a:prstClr val="black"/>
                </a:solidFill>
              </a:rPr>
              <a:t>по налогам и др. обязательным платежам.</a:t>
            </a:r>
          </a:p>
        </p:txBody>
      </p:sp>
    </p:spTree>
    <p:extLst>
      <p:ext uri="{BB962C8B-B14F-4D97-AF65-F5344CB8AC3E}">
        <p14:creationId xmlns:p14="http://schemas.microsoft.com/office/powerpoint/2010/main" val="148891206"/>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TotalTime>
  <Words>975</Words>
  <Application>Microsoft Office PowerPoint</Application>
  <PresentationFormat>Произвольный</PresentationFormat>
  <Paragraphs>62</Paragraphs>
  <Slides>3</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Презентация PowerPoint</vt:lpstr>
      <vt:lpstr>ПОРЯДОК ОПРЕДЕЛЕНИЯ ПРОЕКТА ИНВЕСТИЦИОННЫМ ДЛЯ ПРЕДОСТАВЛЕНИЯ ЗЕМЕЛЬНОГО УЧАСТКА (ЗУ) ИЗ ГОСУДАРСТВЕННОЙ СОБСТВЕННОСТИ»</vt:lpstr>
      <vt:lpstr>ПЕРЕЧЕНЬ НЕОБХОДИМЫХ ДОКУМЕНТОВ ПРИ ПОДАЧЕ ЗАЯВЛЕНИЯ</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Irina Ferafonova</dc:creator>
  <cp:lastModifiedBy>Malika Mukhtarova</cp:lastModifiedBy>
  <cp:revision>56</cp:revision>
  <cp:lastPrinted>2023-06-26T03:21:12Z</cp:lastPrinted>
  <dcterms:created xsi:type="dcterms:W3CDTF">2022-06-13T05:24:34Z</dcterms:created>
  <dcterms:modified xsi:type="dcterms:W3CDTF">2023-06-26T04:18:06Z</dcterms:modified>
</cp:coreProperties>
</file>