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7" r:id="rId2"/>
    <p:sldId id="444" r:id="rId3"/>
    <p:sldId id="475" r:id="rId4"/>
    <p:sldId id="468" r:id="rId5"/>
    <p:sldId id="470" r:id="rId6"/>
    <p:sldId id="458" r:id="rId7"/>
    <p:sldId id="476" r:id="rId8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000"/>
    <a:srgbClr val="0070C0"/>
    <a:srgbClr val="1A91B2"/>
    <a:srgbClr val="FF3333"/>
    <a:srgbClr val="1C69D5"/>
    <a:srgbClr val="185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Objects="1">
      <p:cViewPr varScale="1">
        <p:scale>
          <a:sx n="112" d="100"/>
          <a:sy n="112" d="100"/>
        </p:scale>
        <p:origin x="69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239394785857755E-2"/>
          <c:y val="5.0708043268443741E-2"/>
          <c:w val="0.89552121042828481"/>
          <c:h val="0.79840449337873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BF9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BF9000"/>
              </a:solidFill>
            </c:spPr>
            <c:extLst>
              <c:ext xmlns:c16="http://schemas.microsoft.com/office/drawing/2014/chart" uri="{C3380CC4-5D6E-409C-BE32-E72D297353CC}">
                <c16:uniqueId val="{00000001-631E-4532-BD1D-7B71074A58C3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3509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31E-4532-BD1D-7B71074A58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0070C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2010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14052</c:v>
                </c:pt>
                <c:pt idx="1">
                  <c:v>4407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1E-4532-BD1D-7B71074A5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6058728"/>
        <c:axId val="486059512"/>
      </c:barChart>
      <c:catAx>
        <c:axId val="486058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ru-RU"/>
          </a:p>
        </c:txPr>
        <c:crossAx val="486059512"/>
        <c:crosses val="autoZero"/>
        <c:auto val="1"/>
        <c:lblAlgn val="ctr"/>
        <c:lblOffset val="100"/>
        <c:noMultiLvlLbl val="0"/>
      </c:catAx>
      <c:valAx>
        <c:axId val="4860595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48605872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8135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1"/>
            <a:ext cx="2945659" cy="498135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>
              <a:defRPr sz="1200"/>
            </a:lvl1pPr>
          </a:lstStyle>
          <a:p>
            <a:fld id="{69BD06D6-87AF-48AD-828F-2EA4AA48BA1A}" type="datetimeFigureOut">
              <a:rPr lang="ru-RU" smtClean="0"/>
              <a:pPr/>
              <a:t>06.10.2023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1" rIns="91421" bIns="457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9"/>
          </a:xfrm>
          <a:prstGeom prst="rect">
            <a:avLst/>
          </a:prstGeom>
        </p:spPr>
        <p:txBody>
          <a:bodyPr vert="horz" lIns="91421" tIns="45711" rIns="91421" bIns="457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30093"/>
            <a:ext cx="2945659" cy="498134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30093"/>
            <a:ext cx="2945659" cy="498134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r">
              <a:defRPr sz="1200"/>
            </a:lvl1pPr>
          </a:lstStyle>
          <a:p>
            <a:fld id="{638108EE-FF33-4A50-A5A6-FBC31EE668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18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513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261" indent="-28548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939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717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492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267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042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18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2595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310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31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4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657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421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047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5310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2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E68EB-67EB-4273-89DB-75A1A1F1C599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52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DB03E-2838-4424-8C47-44B39BB4BA36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7958-42D5-4A88-A5A9-30B0CD153307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7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688665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198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98CF-1774-475B-A42F-9FE519773C0E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19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0237-82BA-4703-9397-79CF04814723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1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6B4-7AF1-4768-979A-30E20B9CC3D1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A5EA-E3FA-4839-B4ED-4C76DFFF7029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9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1CE4-115E-43FE-BF01-FDFD18D55DED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3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4CC5-8F7A-4F6B-84B5-5B104484F00F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3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3420-6125-4A86-AE18-2312A139490F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2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169A-7E7F-4DAB-A983-CA8B92F8BCD9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5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09F5A-65E0-45D5-A893-6C4539DE572F}" type="datetime1">
              <a:rPr lang="ru-RU" smtClean="0"/>
              <a:pPr/>
              <a:t>06.10.2023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20E9-07A4-478A-9E43-1538F2ADDD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svg"/><Relationship Id="rId11" Type="http://schemas.openxmlformats.org/officeDocument/2006/relationships/image" Target="../media/image16.png"/><Relationship Id="rId5" Type="http://schemas.openxmlformats.org/officeDocument/2006/relationships/image" Target="../media/image12.png"/><Relationship Id="rId10" Type="http://schemas.openxmlformats.org/officeDocument/2006/relationships/image" Target="../media/image15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1183711" y="4139589"/>
            <a:ext cx="97621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2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ПРОЕКТ ЗАКОНА  РЕСПУБЛИКИ КАЗАХСТАН </a:t>
            </a:r>
          </a:p>
          <a:p>
            <a:pPr algn="ctr">
              <a:defRPr/>
            </a:pPr>
            <a:r>
              <a:rPr lang="ru-RU" altLang="ru-RU" sz="2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«О ВНЕСЕНИИ ИЗМЕНЕНИЙ И ДОПОЛНЕНИЙ В НЕКОТОРЫЕ ЗАКОНОДАТЕЛЬНЫЕ АКТЫ РЕСПУБЛИКИ КАЗАХСТАН ПО ВОПРОСАМ ОБРАЗОВАНИЯ И ЗАЩИТЫ ПРАВ РЕБЕНКА»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13609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МИНИСТЕРСТВО ПРОСВЕЩЕНИЯ</a:t>
            </a:r>
            <a:br>
              <a:rPr lang="ru-RU" sz="16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РЕСПУБЛИКИ КАЗАХСТАН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066285" y="6313992"/>
            <a:ext cx="2059429" cy="289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АСТАНА,</a:t>
            </a:r>
            <a:r>
              <a:rPr lang="en-US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202</a:t>
            </a:r>
            <a:r>
              <a:rPr lang="en-US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год</a:t>
            </a:r>
            <a:endParaRPr lang="ru-RU" sz="12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0" y="116632"/>
            <a:ext cx="120233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НОВЕЛЛЫ ЗАКОНОПРОЕКТА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22" idx="1"/>
          </p:cNvCxnSpPr>
          <p:nvPr/>
        </p:nvCxnSpPr>
        <p:spPr>
          <a:xfrm>
            <a:off x="0" y="378242"/>
            <a:ext cx="3479032" cy="2642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Скругленный прямоугольник 129"/>
          <p:cNvSpPr/>
          <p:nvPr/>
        </p:nvSpPr>
        <p:spPr>
          <a:xfrm>
            <a:off x="577675" y="1259870"/>
            <a:ext cx="2344904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1" name="Скругленный прямоугольник 130"/>
          <p:cNvSpPr/>
          <p:nvPr/>
        </p:nvSpPr>
        <p:spPr>
          <a:xfrm>
            <a:off x="3427816" y="1286115"/>
            <a:ext cx="2439000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2" name="Скругленный прямоугольник 131"/>
          <p:cNvSpPr/>
          <p:nvPr/>
        </p:nvSpPr>
        <p:spPr>
          <a:xfrm>
            <a:off x="6350811" y="1258821"/>
            <a:ext cx="2426853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3" name="Скругленный прямоугольник 132"/>
          <p:cNvSpPr/>
          <p:nvPr/>
        </p:nvSpPr>
        <p:spPr>
          <a:xfrm>
            <a:off x="9212583" y="1262482"/>
            <a:ext cx="2325932" cy="540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4" name="Google Shape;632;p29"/>
          <p:cNvSpPr txBox="1"/>
          <p:nvPr/>
        </p:nvSpPr>
        <p:spPr>
          <a:xfrm>
            <a:off x="1314551" y="857245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en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1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5" name="Google Shape;632;p29"/>
          <p:cNvSpPr txBox="1"/>
          <p:nvPr/>
        </p:nvSpPr>
        <p:spPr>
          <a:xfrm>
            <a:off x="4226561" y="839662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ru-RU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2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6" name="Google Shape;632;p29"/>
          <p:cNvSpPr txBox="1"/>
          <p:nvPr/>
        </p:nvSpPr>
        <p:spPr>
          <a:xfrm>
            <a:off x="7170798" y="856346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ru-RU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3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7" name="Google Shape;632;p29"/>
          <p:cNvSpPr txBox="1"/>
          <p:nvPr/>
        </p:nvSpPr>
        <p:spPr>
          <a:xfrm>
            <a:off x="9999331" y="787338"/>
            <a:ext cx="800634" cy="851540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Clr>
                <a:srgbClr val="FFFFFF"/>
              </a:buClr>
              <a:buSzPts val="8000"/>
            </a:pPr>
            <a:r>
              <a:rPr lang="ru-RU" sz="4800" dirty="0">
                <a:solidFill>
                  <a:srgbClr val="FFFF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  <a:sym typeface="Fira Sans Extra Condensed Medium"/>
              </a:rPr>
              <a:t>4</a:t>
            </a:r>
            <a:endParaRPr sz="4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Fira Sans Extra Condensed Medium"/>
            </a:endParaRPr>
          </a:p>
        </p:txBody>
      </p:sp>
      <p:sp>
        <p:nvSpPr>
          <p:cNvPr id="139" name="Google Shape;629;p29"/>
          <p:cNvSpPr/>
          <p:nvPr/>
        </p:nvSpPr>
        <p:spPr>
          <a:xfrm>
            <a:off x="3454874" y="5321778"/>
            <a:ext cx="2412557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0" name="Google Shape;629;p29"/>
          <p:cNvSpPr/>
          <p:nvPr/>
        </p:nvSpPr>
        <p:spPr>
          <a:xfrm>
            <a:off x="6356575" y="5321778"/>
            <a:ext cx="2426853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1" name="Google Shape;629;p29"/>
          <p:cNvSpPr/>
          <p:nvPr/>
        </p:nvSpPr>
        <p:spPr>
          <a:xfrm>
            <a:off x="9225806" y="5321778"/>
            <a:ext cx="2347683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2" name="Google Shape;633;p29"/>
          <p:cNvSpPr txBox="1"/>
          <p:nvPr/>
        </p:nvSpPr>
        <p:spPr>
          <a:xfrm>
            <a:off x="594334" y="1851579"/>
            <a:ext cx="2344904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КОДЕКС «О БРАКЕ </a:t>
            </a:r>
          </a:p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(СУПРУЖЕСТВЕ) </a:t>
            </a:r>
          </a:p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И СЕМЬЕ»</a:t>
            </a:r>
          </a:p>
        </p:txBody>
      </p:sp>
      <p:sp>
        <p:nvSpPr>
          <p:cNvPr id="143" name="Google Shape;633;p29"/>
          <p:cNvSpPr txBox="1"/>
          <p:nvPr/>
        </p:nvSpPr>
        <p:spPr>
          <a:xfrm>
            <a:off x="3431625" y="1851580"/>
            <a:ext cx="2431382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ЗАКОНЫ </a:t>
            </a:r>
          </a:p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«ОБ ОБРАЗОВАНИИ», «О РАЗРЕШЕНИЯХ  И УВЕДОМЛЕНИЯХ»</a:t>
            </a:r>
          </a:p>
        </p:txBody>
      </p:sp>
      <p:sp>
        <p:nvSpPr>
          <p:cNvPr id="144" name="Google Shape;633;p29"/>
          <p:cNvSpPr txBox="1"/>
          <p:nvPr/>
        </p:nvSpPr>
        <p:spPr>
          <a:xfrm>
            <a:off x="6388313" y="1851578"/>
            <a:ext cx="2427813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ЗАКОН</a:t>
            </a:r>
          </a:p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«ОБ ОБРАЗОВАНИИ»</a:t>
            </a:r>
          </a:p>
        </p:txBody>
      </p:sp>
      <p:sp>
        <p:nvSpPr>
          <p:cNvPr id="145" name="Google Shape;633;p29"/>
          <p:cNvSpPr txBox="1"/>
          <p:nvPr/>
        </p:nvSpPr>
        <p:spPr>
          <a:xfrm>
            <a:off x="9209086" y="1812694"/>
            <a:ext cx="2340958" cy="1189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ЗАКОН</a:t>
            </a:r>
          </a:p>
          <a:p>
            <a:pPr algn="ctr"/>
            <a:r>
              <a:rPr lang="kk-KZ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«ОБ ОБРАЗОВАНИИ»</a:t>
            </a:r>
          </a:p>
        </p:txBody>
      </p:sp>
      <p:sp>
        <p:nvSpPr>
          <p:cNvPr id="146" name="Google Shape;633;p29"/>
          <p:cNvSpPr txBox="1"/>
          <p:nvPr/>
        </p:nvSpPr>
        <p:spPr>
          <a:xfrm>
            <a:off x="433753" y="3172982"/>
            <a:ext cx="2611526" cy="144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ВВЕДЕНИЕ </a:t>
            </a:r>
          </a:p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ПРИЕМНОЙ ПРОФЕССИОНАЛЬНОЙ </a:t>
            </a:r>
          </a:p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СЕМЬИ</a:t>
            </a:r>
            <a:endParaRPr lang="kk-KZ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7" name="Google Shape;633;p29"/>
          <p:cNvSpPr txBox="1"/>
          <p:nvPr/>
        </p:nvSpPr>
        <p:spPr>
          <a:xfrm>
            <a:off x="3385356" y="3236959"/>
            <a:ext cx="2511037" cy="144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ВВЕДЕНИЕ УВЕДОМИТЕЛЬНОГО ПОРЯДКА РЕГИСТРАЦИИ  ОРГАНИЗАЦИЙ </a:t>
            </a:r>
          </a:p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ДОП ОБРАЗОВАНИЯ</a:t>
            </a:r>
            <a:endParaRPr lang="kk-KZ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8" name="Google Shape;633;p29"/>
          <p:cNvSpPr txBox="1"/>
          <p:nvPr/>
        </p:nvSpPr>
        <p:spPr>
          <a:xfrm>
            <a:off x="6389442" y="3176117"/>
            <a:ext cx="2465114" cy="144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ВВЕДЕНИЕ </a:t>
            </a:r>
          </a:p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 ЧАСТНЫХ ШКОЛАХ ОКАЗАНИЯ ПОМОЩИ ДЕТЯМ ИЗ КАТЕГОРИИ СУСН</a:t>
            </a:r>
            <a:endParaRPr lang="kk-KZ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9" name="Google Shape;633;p29"/>
          <p:cNvSpPr txBox="1"/>
          <p:nvPr/>
        </p:nvSpPr>
        <p:spPr>
          <a:xfrm>
            <a:off x="9076495" y="3176117"/>
            <a:ext cx="2576356" cy="144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ВНЕДРЕНИЕ ОНЛАЙН ОБУЧЕНИЯ, АКАДЕМИЧЕСКОЙ МОБИЛЬНОСТИ В ТИПО</a:t>
            </a:r>
            <a:endParaRPr lang="kk-KZ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0" name="Google Shape;629;p29"/>
          <p:cNvSpPr/>
          <p:nvPr/>
        </p:nvSpPr>
        <p:spPr>
          <a:xfrm>
            <a:off x="585866" y="5321778"/>
            <a:ext cx="2353372" cy="879438"/>
          </a:xfrm>
          <a:custGeom>
            <a:avLst/>
            <a:gdLst/>
            <a:ahLst/>
            <a:cxnLst/>
            <a:rect l="l" t="t" r="r" b="b"/>
            <a:pathLst>
              <a:path w="2859" h="2246" extrusionOk="0">
                <a:moveTo>
                  <a:pt x="0" y="2245"/>
                </a:moveTo>
                <a:lnTo>
                  <a:pt x="0" y="0"/>
                </a:lnTo>
                <a:lnTo>
                  <a:pt x="2858" y="0"/>
                </a:lnTo>
                <a:lnTo>
                  <a:pt x="2858" y="2245"/>
                </a:lnTo>
                <a:lnTo>
                  <a:pt x="0" y="2245"/>
                </a:lnTo>
              </a:path>
            </a:pathLst>
          </a:custGeom>
          <a:solidFill>
            <a:srgbClr val="0070C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endParaRPr sz="4800">
              <a:solidFill>
                <a:srgbClr val="999999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151" name="Рисунок 150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405" y="5373216"/>
            <a:ext cx="612000" cy="684308"/>
          </a:xfrm>
          <a:prstGeom prst="rect">
            <a:avLst/>
          </a:prstGeom>
        </p:spPr>
      </p:pic>
      <p:pic>
        <p:nvPicPr>
          <p:cNvPr id="153" name="Рисунок 152" descr="Школьный класс со сплошной заливкой">
            <a:extLst>
              <a:ext uri="{FF2B5EF4-FFF2-40B4-BE49-F238E27FC236}">
                <a16:creationId xmlns:a16="http://schemas.microsoft.com/office/drawing/2014/main" id="{3D3C8875-33DD-02BC-AFC6-9B2016BA22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094974" y="5372364"/>
            <a:ext cx="684000" cy="684000"/>
          </a:xfrm>
          <a:prstGeom prst="rect">
            <a:avLst/>
          </a:prstGeom>
        </p:spPr>
      </p:pic>
      <p:pic>
        <p:nvPicPr>
          <p:cNvPr id="154" name="Рисунок 153" descr="Буфер обмена со сплошной заливкой">
            <a:extLst>
              <a:ext uri="{FF2B5EF4-FFF2-40B4-BE49-F238E27FC236}">
                <a16:creationId xmlns:a16="http://schemas.microsoft.com/office/drawing/2014/main" id="{E8DD64AA-053E-4FA1-892C-2895EDBD667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439816" y="5412607"/>
            <a:ext cx="684000" cy="684000"/>
          </a:xfrm>
          <a:prstGeom prst="rect">
            <a:avLst/>
          </a:prstGeom>
        </p:spPr>
      </p:pic>
      <p:pic>
        <p:nvPicPr>
          <p:cNvPr id="155" name="Рисунок 154" descr="Семья с двумя детьми со сплошной заливкой">
            <a:extLst>
              <a:ext uri="{FF2B5EF4-FFF2-40B4-BE49-F238E27FC236}">
                <a16:creationId xmlns:a16="http://schemas.microsoft.com/office/drawing/2014/main" id="{42658BEE-5823-9EB3-8187-0BA4C0E8956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335623" y="5300364"/>
            <a:ext cx="828000" cy="828000"/>
          </a:xfrm>
          <a:prstGeom prst="rect">
            <a:avLst/>
          </a:prstGeom>
        </p:spPr>
      </p:pic>
      <p:cxnSp>
        <p:nvCxnSpPr>
          <p:cNvPr id="156" name="Прямая соединительная линия 155"/>
          <p:cNvCxnSpPr/>
          <p:nvPr/>
        </p:nvCxnSpPr>
        <p:spPr>
          <a:xfrm>
            <a:off x="8551685" y="372068"/>
            <a:ext cx="3647728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1550044" y="6406573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853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2306090" y="188640"/>
            <a:ext cx="78648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РЕАЛИЗАЦИЯ ПРАВА РЕБЕНКА ЖИТЬ В СЕМЬЕ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0" y="533872"/>
            <a:ext cx="2278712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039313" y="533872"/>
            <a:ext cx="2157475" cy="1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35360" y="1484784"/>
            <a:ext cx="1152128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6081471" y="1102888"/>
            <a:ext cx="0" cy="549756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536160" y="808212"/>
            <a:ext cx="3187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Как сейчас</a:t>
            </a:r>
            <a:endParaRPr lang="ru-RU" sz="2800" i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118767" y="4254729"/>
            <a:ext cx="53929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71473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Сокращение детей в детских домах</a:t>
            </a:r>
          </a:p>
        </p:txBody>
      </p:sp>
      <p:graphicFrame>
        <p:nvGraphicFramePr>
          <p:cNvPr id="54" name="Диаграмма 53"/>
          <p:cNvGraphicFramePr/>
          <p:nvPr>
            <p:extLst>
              <p:ext uri="{D42A27DB-BD31-4B8C-83A1-F6EECF244321}">
                <p14:modId xmlns:p14="http://schemas.microsoft.com/office/powerpoint/2010/main" val="3872859148"/>
              </p:ext>
            </p:extLst>
          </p:nvPr>
        </p:nvGraphicFramePr>
        <p:xfrm>
          <a:off x="7536560" y="4852789"/>
          <a:ext cx="3600000" cy="17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2A604846-71DB-4132-8AE1-BFEF88E65615}"/>
              </a:ext>
            </a:extLst>
          </p:cNvPr>
          <p:cNvSpPr/>
          <p:nvPr/>
        </p:nvSpPr>
        <p:spPr>
          <a:xfrm>
            <a:off x="9212310" y="4940913"/>
            <a:ext cx="764953" cy="519886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х4↓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77319" y="3255646"/>
            <a:ext cx="4202785" cy="1038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alt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ru-RU" altLang="ru-RU" sz="1200" i="1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alt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alt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altLang="ru-RU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anose="020B060403050404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50860" y="1621983"/>
            <a:ext cx="450172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Введение альтернативных форм семейного устройства </a:t>
            </a:r>
            <a:r>
              <a:rPr lang="ru-RU" alt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(усыновление, опека (попечительство), патронат, приемная семья)</a:t>
            </a:r>
          </a:p>
          <a:p>
            <a:pPr algn="just"/>
            <a:endParaRPr lang="ru-RU" altLang="ru-RU" sz="10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lvl="0" algn="just"/>
            <a:endParaRPr lang="ru-RU" sz="1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lvl="0" algn="just"/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Трансформация детских домов в центры поддержки детей</a:t>
            </a:r>
          </a:p>
          <a:p>
            <a:pPr lvl="0" algn="ctr"/>
            <a:endParaRPr lang="ru-RU" sz="12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  <a:p>
            <a:pPr algn="ctr"/>
            <a:endParaRPr lang="ru-RU" altLang="ru-RU" sz="1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36160" y="3678700"/>
            <a:ext cx="3187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РЕЗУЛЬТАТ</a:t>
            </a:r>
            <a:endParaRPr lang="ru-RU" sz="2400" i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856640" y="6563508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410258" y="1744114"/>
            <a:ext cx="333814" cy="31673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410258" y="2852936"/>
            <a:ext cx="333814" cy="31673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41" name="Стрелка вниз 40"/>
          <p:cNvSpPr/>
          <p:nvPr/>
        </p:nvSpPr>
        <p:spPr>
          <a:xfrm>
            <a:off x="8802198" y="3385082"/>
            <a:ext cx="304777" cy="230046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192385" y="819743"/>
            <a:ext cx="3187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Как было</a:t>
            </a:r>
            <a:endParaRPr lang="ru-RU" sz="2800" i="1" dirty="0">
              <a:solidFill>
                <a:srgbClr val="BF9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7319" y="1700001"/>
            <a:ext cx="333814" cy="31673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71172" y="1700808"/>
            <a:ext cx="47927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3"/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Детские дома </a:t>
            </a: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(обеспечение содержания,</a:t>
            </a:r>
          </a:p>
          <a:p>
            <a:pPr marL="85723"/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воспитания и обучения детей-сирот и детей, ОБПР)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77319" y="2708920"/>
            <a:ext cx="333814" cy="3600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854978" y="2653732"/>
            <a:ext cx="490528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3"/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Центры временной изоляции, адаптации и реабилитации несовершеннолетних </a:t>
            </a: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(обеспечение приема и временного содержания безнадзорных, беспризорных детей до определения их в семью или детский дом) </a:t>
            </a:r>
          </a:p>
          <a:p>
            <a:pPr marL="85723"/>
            <a:endParaRPr lang="ru-RU" dirty="0"/>
          </a:p>
          <a:p>
            <a:pPr marL="85723"/>
            <a:endParaRPr lang="ru-RU" dirty="0"/>
          </a:p>
          <a:p>
            <a:pPr marL="85723"/>
            <a:r>
              <a:rPr lang="ru-RU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ahoma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5429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6095999" y="-102611"/>
            <a:ext cx="6132793" cy="5979883"/>
          </a:xfrm>
          <a:prstGeom prst="rect">
            <a:avLst/>
          </a:prstGeom>
          <a:solidFill>
            <a:schemeClr val="accent1">
              <a:lumMod val="40000"/>
              <a:lumOff val="6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-36792" y="-304265"/>
            <a:ext cx="6116141" cy="6112748"/>
          </a:xfrm>
          <a:prstGeom prst="rect">
            <a:avLst/>
          </a:prstGeom>
          <a:solidFill>
            <a:schemeClr val="accent4">
              <a:lumMod val="20000"/>
              <a:lumOff val="80000"/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6096000" y="404664"/>
            <a:ext cx="19335" cy="5505902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6002" y="4653136"/>
            <a:ext cx="12196788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4387872" y="4437112"/>
            <a:ext cx="3518993" cy="33665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9892" y="3645024"/>
            <a:ext cx="12196788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4420447" y="3533616"/>
            <a:ext cx="3518993" cy="2984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0" y="1628800"/>
            <a:ext cx="12196788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4347406" y="1561681"/>
            <a:ext cx="3518993" cy="35515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2174496" y="71136"/>
            <a:ext cx="78648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ВВЕДЕНИЕ ПРИЕМНОЙ ПРОФЕССИОНАЛЬНОЙ СЕМЬИ</a:t>
            </a:r>
            <a:endParaRPr lang="ru-RU" sz="11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endCxn id="22" idx="1"/>
          </p:cNvCxnSpPr>
          <p:nvPr/>
        </p:nvCxnSpPr>
        <p:spPr>
          <a:xfrm>
            <a:off x="0" y="301969"/>
            <a:ext cx="2174496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stCxn id="22" idx="3"/>
          </p:cNvCxnSpPr>
          <p:nvPr/>
        </p:nvCxnSpPr>
        <p:spPr>
          <a:xfrm>
            <a:off x="10039313" y="301969"/>
            <a:ext cx="2157475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54698" y="525227"/>
            <a:ext cx="398087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ПРИЕМНАЯ СЕМЬЯ</a:t>
            </a:r>
          </a:p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форма устройства в семью, </a:t>
            </a:r>
          </a:p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принявшая на воспитание детей, </a:t>
            </a:r>
          </a:p>
          <a:p>
            <a:pPr algn="ctr"/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находящихся в </a:t>
            </a:r>
            <a:r>
              <a:rPr lang="ru-RU" sz="1400" b="1" dirty="0" err="1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интернатных</a:t>
            </a:r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организациях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162767" y="526169"/>
            <a:ext cx="505391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ПРИЕМНАЯ ПРОФЕССИОНАЛЬНАЯ СЕМЬЯ</a:t>
            </a:r>
          </a:p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форма устройства в семью, </a:t>
            </a:r>
          </a:p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в которую будут переданы дети сразу после их выявления,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минуя  </a:t>
            </a:r>
            <a:r>
              <a:rPr lang="ru-RU" sz="1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интернатные</a:t>
            </a:r>
            <a:r>
              <a:rPr lang="ru-RU" sz="1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организации</a:t>
            </a:r>
            <a:endParaRPr lang="ru-RU" sz="2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11824" y="154750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Cambria Math" panose="02040503050406030204" pitchFamily="18" charset="0"/>
                <a:ea typeface="Cambria Math" panose="02040503050406030204" pitchFamily="18" charset="0"/>
              </a:rPr>
              <a:t>Требования к кандидатам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98910" y="3476446"/>
            <a:ext cx="2252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Cambria Math" panose="02040503050406030204" pitchFamily="18" charset="0"/>
                <a:ea typeface="Cambria Math" panose="02040503050406030204" pitchFamily="18" charset="0"/>
              </a:rPr>
              <a:t>Категория детей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153238" y="4365104"/>
            <a:ext cx="4000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Cambria Math" panose="02040503050406030204" pitchFamily="18" charset="0"/>
                <a:ea typeface="Cambria Math" panose="02040503050406030204" pitchFamily="18" charset="0"/>
              </a:rPr>
              <a:t>Материальная поддержка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7324" y="1628800"/>
            <a:ext cx="39723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гражданство РК, дееспособность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не лишен родительских прав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состояние здоровья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традиционная сексуальная ориентация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не судим, 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не состоит на учете у психиатра, нарколога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наличие жилья, наличие дохода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от 4-х до 10-ти детей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право выбора детей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7932881" y="1943419"/>
            <a:ext cx="46638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возраст от 30 до 53 лет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прохождение углубленной психологической подготовки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получение аккредитации в органах опеки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без права выбора детей </a:t>
            </a:r>
          </a:p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не более 4-х  детей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10820" y="3770028"/>
            <a:ext cx="29277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дети-сироты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дети, оставшиеся без попечения родителей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7896200" y="3645024"/>
            <a:ext cx="40252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беспризорные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безнадзорные</a:t>
            </a:r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дети, нуждающиеся в специальных социальных услугах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06632" y="4653136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 МРП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98775" y="4941168"/>
            <a:ext cx="16326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пособие на каждого ребенка 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2316321" y="4941168"/>
            <a:ext cx="21214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заработная плата на каждого воспитателя 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776904" y="4653136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35 МРП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44348" y="4643844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 МРП</a:t>
            </a:r>
            <a:endParaRPr lang="ru-RU" sz="2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083152" y="4859868"/>
            <a:ext cx="16326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пособие на каждого ребенка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9852121" y="4859868"/>
            <a:ext cx="21214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заработная плата на каждого воспитателя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394127" y="4643844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70 МРП</a:t>
            </a:r>
            <a:endParaRPr lang="ru-RU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37" name="Рисунок 36" descr="Семья с двумя детьми со сплошной заливкой">
            <a:extLst>
              <a:ext uri="{FF2B5EF4-FFF2-40B4-BE49-F238E27FC236}">
                <a16:creationId xmlns:a16="http://schemas.microsoft.com/office/drawing/2014/main" id="{74E7F766-3E27-C6B0-7A02-1C3F1E95AB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95" y="670209"/>
            <a:ext cx="774324" cy="774324"/>
          </a:xfrm>
          <a:prstGeom prst="rect">
            <a:avLst/>
          </a:prstGeom>
        </p:spPr>
      </p:pic>
      <p:pic>
        <p:nvPicPr>
          <p:cNvPr id="48" name="Рисунок 47" descr="Семья с мальчиком со сплошной заливкой">
            <a:extLst>
              <a:ext uri="{FF2B5EF4-FFF2-40B4-BE49-F238E27FC236}">
                <a16:creationId xmlns:a16="http://schemas.microsoft.com/office/drawing/2014/main" id="{F938B089-0E76-17D3-6C3D-085CEDFFCC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061" y="728209"/>
            <a:ext cx="716543" cy="716543"/>
          </a:xfrm>
          <a:prstGeom prst="rect">
            <a:avLst/>
          </a:prstGeom>
        </p:spPr>
      </p:pic>
      <p:cxnSp>
        <p:nvCxnSpPr>
          <p:cNvPr id="10" name="Прямая со стрелкой 9"/>
          <p:cNvCxnSpPr/>
          <p:nvPr/>
        </p:nvCxnSpPr>
        <p:spPr>
          <a:xfrm>
            <a:off x="5101261" y="2697939"/>
            <a:ext cx="2750552" cy="13832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6253418" y="2375302"/>
            <a:ext cx="135806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ДОПОЛНИТЕЛЬНО</a:t>
            </a:r>
          </a:p>
        </p:txBody>
      </p:sp>
      <p:cxnSp>
        <p:nvCxnSpPr>
          <p:cNvPr id="47" name="Прямая со стрелкой 46"/>
          <p:cNvCxnSpPr>
            <a:stCxn id="54" idx="1"/>
          </p:cNvCxnSpPr>
          <p:nvPr/>
        </p:nvCxnSpPr>
        <p:spPr>
          <a:xfrm flipV="1">
            <a:off x="3579563" y="4133680"/>
            <a:ext cx="4327302" cy="19574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6215683" y="3861048"/>
            <a:ext cx="135806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11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ДОПОЛНИТЕЛЬНО</a:t>
            </a:r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4632405" y="1988840"/>
            <a:ext cx="468856" cy="1411581"/>
          </a:xfrm>
          <a:prstGeom prst="rightBrac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авая фигурная скобка 53"/>
          <p:cNvSpPr/>
          <p:nvPr/>
        </p:nvSpPr>
        <p:spPr>
          <a:xfrm>
            <a:off x="3110707" y="3861049"/>
            <a:ext cx="468856" cy="584410"/>
          </a:xfrm>
          <a:prstGeom prst="rightBrac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11712624" y="6423139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Прямоугольник: скругленные углы 11">
            <a:extLst>
              <a:ext uri="{FF2B5EF4-FFF2-40B4-BE49-F238E27FC236}">
                <a16:creationId xmlns:a16="http://schemas.microsoft.com/office/drawing/2014/main" id="{9482FDAD-13CE-6FA4-7EFF-80410335F306}"/>
              </a:ext>
            </a:extLst>
          </p:cNvPr>
          <p:cNvSpPr/>
          <p:nvPr/>
        </p:nvSpPr>
        <p:spPr>
          <a:xfrm>
            <a:off x="4295800" y="5589240"/>
            <a:ext cx="4079285" cy="400017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ОЖИДАЕМЫЙ РЕЗУЛЬТАТ:</a:t>
            </a:r>
          </a:p>
        </p:txBody>
      </p:sp>
    </p:spTree>
    <p:extLst>
      <p:ext uri="{BB962C8B-B14F-4D97-AF65-F5344CB8AC3E}">
        <p14:creationId xmlns:p14="http://schemas.microsoft.com/office/powerpoint/2010/main" val="61512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0" y="71791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УВЕДОМИТЕЛЬНЫЙ ПОРЯДОК ОРГАНИЗАЦИЙ ДОПОБРАЗОВАНИЯ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0" y="336413"/>
            <a:ext cx="794326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1496600" y="362050"/>
            <a:ext cx="695400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 rot="10800000" flipV="1">
            <a:off x="-1" y="617856"/>
            <a:ext cx="12191999" cy="461665"/>
          </a:xfrm>
          <a:prstGeom prst="rect">
            <a:avLst/>
          </a:prstGeom>
          <a:solidFill>
            <a:srgbClr val="BF9000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kern="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ТЕКУЩАЯ </a:t>
            </a:r>
            <a:r>
              <a:rPr kumimoji="0" lang="ru-RU" sz="24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СИТУАЦИЯ</a:t>
            </a:r>
            <a:endParaRPr lang="ru-RU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410" y="3145920"/>
            <a:ext cx="3754663" cy="319097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ker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Введение на законодательном уровне уведомительного порядка о начале или прекращении деятельности организаций доп. образования для детей</a:t>
            </a:r>
            <a:endParaRPr lang="ru-RU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9410" y="3307371"/>
            <a:ext cx="3754664" cy="338554"/>
          </a:xfrm>
          <a:prstGeom prst="rect">
            <a:avLst/>
          </a:prstGeom>
          <a:solidFill>
            <a:srgbClr val="185ABA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kern="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ПРОБЛЕМЫ</a:t>
            </a:r>
            <a:endParaRPr lang="en-US" sz="1600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189997" y="3121253"/>
            <a:ext cx="3441259" cy="321266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ru-RU" sz="1500" kern="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189997" y="3315356"/>
            <a:ext cx="3441259" cy="338554"/>
          </a:xfrm>
          <a:prstGeom prst="rect">
            <a:avLst/>
          </a:prstGeom>
          <a:solidFill>
            <a:srgbClr val="185ABA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kern="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ПУТИ РЕШЕНИЯ</a:t>
            </a:r>
            <a:endParaRPr lang="en-US" sz="1600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753453" y="3142387"/>
            <a:ext cx="4165192" cy="319153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ru-RU" sz="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753452" y="3310396"/>
            <a:ext cx="4165193" cy="338554"/>
          </a:xfrm>
          <a:prstGeom prst="rect">
            <a:avLst/>
          </a:prstGeom>
          <a:solidFill>
            <a:srgbClr val="185ABA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kern="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ОЖИДАЕМЫЕ РЕЗУЛЬТАТЫ</a:t>
            </a:r>
            <a:endParaRPr lang="en-US" sz="1600" b="1" kern="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47179" y="3732977"/>
            <a:ext cx="37444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Увеличение охвата детей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9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Улучшение качества услуг</a:t>
            </a:r>
          </a:p>
          <a:p>
            <a:pPr algn="just"/>
            <a:endParaRPr lang="ru-RU" sz="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Обеспечение безопасности  детей</a:t>
            </a:r>
          </a:p>
          <a:p>
            <a:pPr algn="just"/>
            <a:endParaRPr lang="ru-RU" sz="8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ru-RU" sz="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5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Расширение видов услуг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34549" y="4292143"/>
            <a:ext cx="31060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Введение уведомительного порядка о начале или прекращении деятельности организаций доп. образования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4031" y="3732977"/>
            <a:ext cx="3603136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Отсутствие: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5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статистических данных  о частных организациях </a:t>
            </a:r>
            <a:r>
              <a:rPr lang="ru-RU" sz="1500" kern="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допобразования</a:t>
            </a:r>
            <a:endParaRPr lang="ru-RU" sz="1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algn="just"/>
            <a:endParaRPr lang="ru-RU" sz="8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систематизированного учета организаций допобразования</a:t>
            </a:r>
          </a:p>
          <a:p>
            <a:pPr lvl="0" algn="just"/>
            <a:endParaRPr lang="ru-RU" sz="8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5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механизма контроля качества</a:t>
            </a:r>
          </a:p>
          <a:p>
            <a:pPr algn="just"/>
            <a:endParaRPr lang="ru-RU" sz="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0" algn="just"/>
            <a:endParaRPr lang="ru-RU" sz="7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kern="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реестра с направлениями деятельности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ru-RU" sz="500" kern="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507" y="5363417"/>
            <a:ext cx="720080" cy="632249"/>
          </a:xfrm>
          <a:prstGeom prst="rect">
            <a:avLst/>
          </a:prstGeom>
        </p:spPr>
      </p:pic>
      <p:sp>
        <p:nvSpPr>
          <p:cNvPr id="48" name="Прямоугольник 47"/>
          <p:cNvSpPr/>
          <p:nvPr/>
        </p:nvSpPr>
        <p:spPr>
          <a:xfrm>
            <a:off x="3848749" y="1439175"/>
            <a:ext cx="4407491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kern="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организаций дополнительного образования </a:t>
            </a:r>
            <a:endParaRPr lang="en-US" sz="1600" b="1" kern="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969429" y="2266271"/>
            <a:ext cx="4437280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b="1" kern="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общеобразовательных школ </a:t>
            </a:r>
            <a:endParaRPr lang="en-US" sz="1600" b="1" kern="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8230940" y="1406524"/>
            <a:ext cx="237326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 1,5 млн. детей</a:t>
            </a:r>
            <a:endParaRPr lang="en-US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256240" y="2208466"/>
            <a:ext cx="237326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1,3 млн. детей</a:t>
            </a:r>
            <a:endParaRPr lang="en-US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2528107" y="1365594"/>
            <a:ext cx="141324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1 860</a:t>
            </a:r>
            <a:endParaRPr lang="en-US" sz="2800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528107" y="2205320"/>
            <a:ext cx="141324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kern="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ea typeface="Cambria Math" panose="02040503050406030204" pitchFamily="18" charset="0"/>
                <a:cs typeface="Arial" pitchFamily="34" charset="0"/>
              </a:rPr>
              <a:t>7 832</a:t>
            </a:r>
            <a:endParaRPr lang="en-US" sz="2800" b="1" kern="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ea typeface="Cambria Math" panose="02040503050406030204" pitchFamily="18" charset="0"/>
              <a:cs typeface="Arial" pitchFamily="34" charset="0"/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315" y="2093666"/>
            <a:ext cx="724401" cy="677304"/>
          </a:xfrm>
          <a:prstGeom prst="rect">
            <a:avLst/>
          </a:prstGeom>
        </p:spPr>
      </p:pic>
      <p:pic>
        <p:nvPicPr>
          <p:cNvPr id="56" name="Picture 2" descr="Школа 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495" y="1181460"/>
            <a:ext cx="724953" cy="72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264102" y="5399525"/>
            <a:ext cx="38969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kern="0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В 3 раза увеличится количество организаций ДО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712624" y="6453336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6497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Соединительная линия уступом 10"/>
          <p:cNvCxnSpPr>
            <a:stCxn id="88" idx="0"/>
            <a:endCxn id="38" idx="1"/>
          </p:cNvCxnSpPr>
          <p:nvPr/>
        </p:nvCxnSpPr>
        <p:spPr>
          <a:xfrm rot="5400000" flipH="1" flipV="1">
            <a:off x="3573921" y="2666228"/>
            <a:ext cx="1183843" cy="355416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968184" y="4609542"/>
            <a:ext cx="6529910" cy="194421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00200" y="4826076"/>
            <a:ext cx="3504512" cy="1193102"/>
          </a:xfrm>
          <a:prstGeom prst="roundRect">
            <a:avLst>
              <a:gd name="adj" fmla="val 42606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Соединительная линия уступом 18"/>
          <p:cNvCxnSpPr>
            <a:stCxn id="25" idx="2"/>
          </p:cNvCxnSpPr>
          <p:nvPr/>
        </p:nvCxnSpPr>
        <p:spPr>
          <a:xfrm rot="16200000" flipH="1">
            <a:off x="2627685" y="1641299"/>
            <a:ext cx="264630" cy="2290951"/>
          </a:xfrm>
          <a:prstGeom prst="bentConnector2">
            <a:avLst/>
          </a:prstGeom>
          <a:ln w="381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оединительная линия уступом 27"/>
          <p:cNvCxnSpPr>
            <a:stCxn id="36" idx="2"/>
          </p:cNvCxnSpPr>
          <p:nvPr/>
        </p:nvCxnSpPr>
        <p:spPr>
          <a:xfrm rot="5400000">
            <a:off x="9525082" y="1779825"/>
            <a:ext cx="278781" cy="2018752"/>
          </a:xfrm>
          <a:prstGeom prst="bentConnector2">
            <a:avLst/>
          </a:prstGeom>
          <a:ln w="381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4509" y="429029"/>
            <a:ext cx="1689003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200456" y="429029"/>
            <a:ext cx="2006053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2818799" y="2113809"/>
            <a:ext cx="3130850" cy="102751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0C9168-D816-26A6-3D99-E44083BF3DC7}"/>
              </a:ext>
            </a:extLst>
          </p:cNvPr>
          <p:cNvSpPr txBox="1"/>
          <p:nvPr/>
        </p:nvSpPr>
        <p:spPr>
          <a:xfrm>
            <a:off x="3690319" y="2053828"/>
            <a:ext cx="22593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 тыс.</a:t>
            </a:r>
          </a:p>
        </p:txBody>
      </p:sp>
      <p:sp>
        <p:nvSpPr>
          <p:cNvPr id="25" name="Прямоугольник: скругленные углы 11">
            <a:extLst>
              <a:ext uri="{FF2B5EF4-FFF2-40B4-BE49-F238E27FC236}">
                <a16:creationId xmlns:a16="http://schemas.microsoft.com/office/drawing/2014/main" id="{9482FDAD-13CE-6FA4-7EFF-80410335F306}"/>
              </a:ext>
            </a:extLst>
          </p:cNvPr>
          <p:cNvSpPr/>
          <p:nvPr/>
        </p:nvSpPr>
        <p:spPr>
          <a:xfrm>
            <a:off x="575264" y="1626944"/>
            <a:ext cx="2078522" cy="1027516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465 тыс.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детей из категории СУСН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F0963B6-042C-5710-3A67-D70CDE911BE0}"/>
              </a:ext>
            </a:extLst>
          </p:cNvPr>
          <p:cNvSpPr txBox="1"/>
          <p:nvPr/>
        </p:nvSpPr>
        <p:spPr>
          <a:xfrm>
            <a:off x="3859727" y="2513240"/>
            <a:ext cx="19205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г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осударственных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 школ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42" y="2176147"/>
            <a:ext cx="866588" cy="702113"/>
          </a:xfrm>
          <a:prstGeom prst="rect">
            <a:avLst/>
          </a:prstGeom>
        </p:spPr>
      </p:pic>
      <p:sp>
        <p:nvSpPr>
          <p:cNvPr id="34" name="Прямоугольник: скругленные углы 34">
            <a:extLst>
              <a:ext uri="{FF2B5EF4-FFF2-40B4-BE49-F238E27FC236}">
                <a16:creationId xmlns:a16="http://schemas.microsoft.com/office/drawing/2014/main" id="{9D6226C2-A649-0737-0FA4-42D5492F12C9}"/>
              </a:ext>
            </a:extLst>
          </p:cNvPr>
          <p:cNvSpPr/>
          <p:nvPr/>
        </p:nvSpPr>
        <p:spPr>
          <a:xfrm>
            <a:off x="6245934" y="2112695"/>
            <a:ext cx="3130850" cy="102751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0C9168-D816-26A6-3D99-E44083BF3DC7}"/>
              </a:ext>
            </a:extLst>
          </p:cNvPr>
          <p:cNvSpPr txBox="1"/>
          <p:nvPr/>
        </p:nvSpPr>
        <p:spPr>
          <a:xfrm>
            <a:off x="7105034" y="2060091"/>
            <a:ext cx="22593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401</a:t>
            </a:r>
          </a:p>
        </p:txBody>
      </p:sp>
      <p:sp>
        <p:nvSpPr>
          <p:cNvPr id="36" name="Прямоугольник: скругленные углы 11">
            <a:extLst>
              <a:ext uri="{FF2B5EF4-FFF2-40B4-BE49-F238E27FC236}">
                <a16:creationId xmlns:a16="http://schemas.microsoft.com/office/drawing/2014/main" id="{9482FDAD-13CE-6FA4-7EFF-80410335F306}"/>
              </a:ext>
            </a:extLst>
          </p:cNvPr>
          <p:cNvSpPr/>
          <p:nvPr/>
        </p:nvSpPr>
        <p:spPr>
          <a:xfrm>
            <a:off x="9634587" y="1622295"/>
            <a:ext cx="2078522" cy="1027516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25 тыс.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детей из категории СУСН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F0963B6-042C-5710-3A67-D70CDE911BE0}"/>
              </a:ext>
            </a:extLst>
          </p:cNvPr>
          <p:cNvSpPr txBox="1"/>
          <p:nvPr/>
        </p:nvSpPr>
        <p:spPr>
          <a:xfrm>
            <a:off x="6960096" y="2458288"/>
            <a:ext cx="24324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noProof="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частная</a:t>
            </a:r>
            <a:r>
              <a:rPr lang="ru-RU" sz="14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школа,</a:t>
            </a:r>
            <a:r>
              <a:rPr kumimoji="0" lang="ru-RU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г</a:t>
            </a:r>
            <a:r>
              <a:rPr kumimoji="0" lang="ru-RU" sz="1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де обучаются дети  СУСН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032" y="2305111"/>
            <a:ext cx="666836" cy="623481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5588943" y="4681302"/>
            <a:ext cx="608829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приобретение одежды, обуви, школьных принадлежностей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E56F25A-0572-DA01-DC9F-F758B030291F}"/>
              </a:ext>
            </a:extLst>
          </p:cNvPr>
          <p:cNvSpPr txBox="1"/>
          <p:nvPr/>
        </p:nvSpPr>
        <p:spPr>
          <a:xfrm>
            <a:off x="5591278" y="5017307"/>
            <a:ext cx="14651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питание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39DE536-2765-B5B4-12E8-7E0E3B9A8B60}"/>
              </a:ext>
            </a:extLst>
          </p:cNvPr>
          <p:cNvSpPr txBox="1"/>
          <p:nvPr/>
        </p:nvSpPr>
        <p:spPr>
          <a:xfrm>
            <a:off x="5588943" y="5391022"/>
            <a:ext cx="35777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оказание финансовой помощи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1DD4DB1-DAA0-A474-057A-8F1F5330680D}"/>
              </a:ext>
            </a:extLst>
          </p:cNvPr>
          <p:cNvSpPr txBox="1"/>
          <p:nvPr/>
        </p:nvSpPr>
        <p:spPr>
          <a:xfrm>
            <a:off x="5588943" y="5778327"/>
            <a:ext cx="51038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организация дополнительных занятий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8400256" y="976248"/>
            <a:ext cx="227359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solidFill>
                  <a:srgbClr val="FF3333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помощь не оказывается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1DD4DB1-DAA0-A474-057A-8F1F5330680D}"/>
              </a:ext>
            </a:extLst>
          </p:cNvPr>
          <p:cNvSpPr txBox="1"/>
          <p:nvPr/>
        </p:nvSpPr>
        <p:spPr>
          <a:xfrm>
            <a:off x="5588943" y="6138453"/>
            <a:ext cx="32016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путевки в летние лагеря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5942925" y="3497446"/>
            <a:ext cx="45835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 результате будут охвачены помощью все дети из категории СУСН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28E8EB2-07CD-72FB-2CE9-7A1576AD9BF7}"/>
              </a:ext>
            </a:extLst>
          </p:cNvPr>
          <p:cNvSpPr txBox="1"/>
          <p:nvPr/>
        </p:nvSpPr>
        <p:spPr>
          <a:xfrm>
            <a:off x="1105953" y="44624"/>
            <a:ext cx="98290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ВВЕДЕНИЕ КОМПЕТЕНЦИИ МИО ПО ОКАЗАНИЮ ПОМОЩИ </a:t>
            </a:r>
          </a:p>
          <a:p>
            <a:pPr algn="ctr"/>
            <a:r>
              <a:rPr lang="kk-KZ" sz="2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ДЕТЯМ ИЗ КАТЕГОРИИ СУСН В ЧАСТНЫХ ШКОЛАХ</a:t>
            </a:r>
            <a:endParaRPr lang="kk-KZ" sz="24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92598" y="878728"/>
            <a:ext cx="26068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490 тыс. </a:t>
            </a:r>
          </a:p>
        </p:txBody>
      </p:sp>
      <p:cxnSp>
        <p:nvCxnSpPr>
          <p:cNvPr id="8" name="Соединительная линия уступом 7"/>
          <p:cNvCxnSpPr>
            <a:stCxn id="6" idx="1"/>
            <a:endCxn id="25" idx="0"/>
          </p:cNvCxnSpPr>
          <p:nvPr/>
        </p:nvCxnSpPr>
        <p:spPr>
          <a:xfrm rot="10800000" flipV="1">
            <a:off x="1614526" y="1294226"/>
            <a:ext cx="3178073" cy="332717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>
            <a:stCxn id="6" idx="3"/>
            <a:endCxn id="36" idx="0"/>
          </p:cNvCxnSpPr>
          <p:nvPr/>
        </p:nvCxnSpPr>
        <p:spPr>
          <a:xfrm>
            <a:off x="7399402" y="1294227"/>
            <a:ext cx="3274446" cy="328068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Прямоугольник 129"/>
          <p:cNvSpPr/>
          <p:nvPr/>
        </p:nvSpPr>
        <p:spPr>
          <a:xfrm>
            <a:off x="4705140" y="1531926"/>
            <a:ext cx="2780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детей из категории СУСН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3F2F71D-08A9-303F-8B5F-383BDD49A166}"/>
              </a:ext>
            </a:extLst>
          </p:cNvPr>
          <p:cNvSpPr txBox="1"/>
          <p:nvPr/>
        </p:nvSpPr>
        <p:spPr>
          <a:xfrm>
            <a:off x="1614524" y="978598"/>
            <a:ext cx="21772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помощь оказывается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28E8EB2-07CD-72FB-2CE9-7A1576AD9BF7}"/>
              </a:ext>
            </a:extLst>
          </p:cNvPr>
          <p:cNvSpPr txBox="1"/>
          <p:nvPr/>
        </p:nvSpPr>
        <p:spPr>
          <a:xfrm>
            <a:off x="1020607" y="5035232"/>
            <a:ext cx="27363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12,1 млрд из МБ</a:t>
            </a:r>
          </a:p>
          <a:p>
            <a:pPr algn="ctr"/>
            <a:r>
              <a:rPr lang="ru-RU" sz="2400" b="1" dirty="0">
                <a:solidFill>
                  <a:srgbClr val="BF9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для 25 тыс. детей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5254722" y="4162488"/>
            <a:ext cx="59599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(в рамках всеобуча в соответствии с ПП РК 64 от 25 января 2008 года)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5696055" y="7203815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pic>
        <p:nvPicPr>
          <p:cNvPr id="43" name="Рисунок 42" descr="Коробка с бэнто со сплошной заливкой">
            <a:extLst>
              <a:ext uri="{FF2B5EF4-FFF2-40B4-BE49-F238E27FC236}">
                <a16:creationId xmlns:a16="http://schemas.microsoft.com/office/drawing/2014/main" id="{87FB7333-ECF4-45F1-AB5A-33849D0477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188550" y="5071165"/>
            <a:ext cx="295309" cy="295309"/>
          </a:xfrm>
          <a:prstGeom prst="rect">
            <a:avLst/>
          </a:prstGeom>
        </p:spPr>
      </p:pic>
      <p:pic>
        <p:nvPicPr>
          <p:cNvPr id="44" name="Рисунок 43" descr="Школьный класс со сплошной заливкой">
            <a:extLst>
              <a:ext uri="{FF2B5EF4-FFF2-40B4-BE49-F238E27FC236}">
                <a16:creationId xmlns:a16="http://schemas.microsoft.com/office/drawing/2014/main" id="{6E936E8E-5B1B-C02A-6F28-DA5B6E1EC48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213832" y="5794763"/>
            <a:ext cx="299994" cy="299994"/>
          </a:xfrm>
          <a:prstGeom prst="rect">
            <a:avLst/>
          </a:prstGeom>
        </p:spPr>
      </p:pic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EFA54FB7-754E-2B99-1C34-3F1E3604BE6D}"/>
              </a:ext>
            </a:extLst>
          </p:cNvPr>
          <p:cNvGrpSpPr/>
          <p:nvPr/>
        </p:nvGrpSpPr>
        <p:grpSpPr>
          <a:xfrm>
            <a:off x="5161390" y="4711431"/>
            <a:ext cx="349631" cy="340902"/>
            <a:chOff x="3397457" y="2991343"/>
            <a:chExt cx="1220900" cy="1190418"/>
          </a:xfrm>
        </p:grpSpPr>
        <p:pic>
          <p:nvPicPr>
            <p:cNvPr id="51" name="Рисунок 50" descr="Книги со сплошной заливкой">
              <a:extLst>
                <a:ext uri="{FF2B5EF4-FFF2-40B4-BE49-F238E27FC236}">
                  <a16:creationId xmlns:a16="http://schemas.microsoft.com/office/drawing/2014/main" id="{54669404-100C-B47C-9054-92DA0296B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3397457" y="2991343"/>
              <a:ext cx="494177" cy="494177"/>
            </a:xfrm>
            <a:prstGeom prst="rect">
              <a:avLst/>
            </a:prstGeom>
          </p:spPr>
        </p:pic>
        <p:pic>
          <p:nvPicPr>
            <p:cNvPr id="54" name="Рисунок 53" descr="Перо со сплошной заливкой">
              <a:extLst>
                <a:ext uri="{FF2B5EF4-FFF2-40B4-BE49-F238E27FC236}">
                  <a16:creationId xmlns:a16="http://schemas.microsoft.com/office/drawing/2014/main" id="{7319CE72-AC1A-6446-6605-2793B0DCAB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4218019" y="2991343"/>
              <a:ext cx="400338" cy="400338"/>
            </a:xfrm>
            <a:prstGeom prst="rect">
              <a:avLst/>
            </a:prstGeom>
          </p:spPr>
        </p:pic>
        <p:pic>
          <p:nvPicPr>
            <p:cNvPr id="63" name="Рисунок 62" descr="Рюкзак со сплошной заливкой">
              <a:extLst>
                <a:ext uri="{FF2B5EF4-FFF2-40B4-BE49-F238E27FC236}">
                  <a16:creationId xmlns:a16="http://schemas.microsoft.com/office/drawing/2014/main" id="{528F0F47-23D5-2B93-D143-E6EB49DBC3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3550707" y="3267361"/>
              <a:ext cx="914400" cy="914400"/>
            </a:xfrm>
            <a:prstGeom prst="rect">
              <a:avLst/>
            </a:prstGeom>
          </p:spPr>
        </p:pic>
      </p:grpSp>
      <p:pic>
        <p:nvPicPr>
          <p:cNvPr id="64" name="Рисунок 63" descr="Деньги со сплошной заливкой">
            <a:extLst>
              <a:ext uri="{FF2B5EF4-FFF2-40B4-BE49-F238E27FC236}">
                <a16:creationId xmlns:a16="http://schemas.microsoft.com/office/drawing/2014/main" id="{D0C28BA0-2741-1BAE-7F4D-9F058BF7FA8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197342" y="5391240"/>
            <a:ext cx="313679" cy="313679"/>
          </a:xfrm>
          <a:prstGeom prst="rect">
            <a:avLst/>
          </a:prstGeom>
        </p:spPr>
      </p:pic>
      <p:pic>
        <p:nvPicPr>
          <p:cNvPr id="65" name="Рисунок 64" descr="Турпоход со сплошной заливкой">
            <a:extLst>
              <a:ext uri="{FF2B5EF4-FFF2-40B4-BE49-F238E27FC236}">
                <a16:creationId xmlns:a16="http://schemas.microsoft.com/office/drawing/2014/main" id="{5076F8D5-6D5B-F926-4975-409A04675F9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213832" y="6159944"/>
            <a:ext cx="297189" cy="297189"/>
          </a:xfrm>
          <a:prstGeom prst="rect">
            <a:avLst/>
          </a:prstGeom>
        </p:spPr>
      </p:pic>
      <p:cxnSp>
        <p:nvCxnSpPr>
          <p:cNvPr id="46" name="Прямая соединительная линия 45"/>
          <p:cNvCxnSpPr/>
          <p:nvPr/>
        </p:nvCxnSpPr>
        <p:spPr>
          <a:xfrm>
            <a:off x="263352" y="3420208"/>
            <a:ext cx="1169117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1712624" y="6453336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315416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7623132" y="1400737"/>
            <a:ext cx="4356461" cy="218622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714760F-5777-408C-BC66-4B3DE230DC0C}"/>
              </a:ext>
            </a:extLst>
          </p:cNvPr>
          <p:cNvSpPr/>
          <p:nvPr/>
        </p:nvSpPr>
        <p:spPr>
          <a:xfrm>
            <a:off x="0" y="97468"/>
            <a:ext cx="12191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1C69D5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ОНЛАЙН-ОБУЧЕНИЕ И АКАДЕМИЧЕСКАЯ МОБИЛЬНОСТЬ В ТИПО</a:t>
            </a:r>
            <a:endParaRPr lang="ru-RU" sz="12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69" y="563960"/>
            <a:ext cx="794326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1496869" y="563960"/>
            <a:ext cx="695400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888701" y="745776"/>
            <a:ext cx="3935760" cy="461665"/>
          </a:xfrm>
          <a:prstGeom prst="rect">
            <a:avLst/>
          </a:prstGeom>
          <a:solidFill>
            <a:srgbClr val="0070C0"/>
          </a:solidFill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9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ОНЛАЙН-ОБУЧЕНИЕ</a:t>
            </a:r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119606" y="1400738"/>
            <a:ext cx="3576156" cy="218622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3786" y="1813935"/>
            <a:ext cx="3511123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18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339 </a:t>
            </a:r>
            <a:r>
              <a:rPr lang="kk-K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колледжей – 52 тыс. студентов не могут 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обучаться онлайн</a:t>
            </a:r>
            <a:endParaRPr lang="kk-KZ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 algn="just">
              <a:lnSpc>
                <a:spcPts val="18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Отсутствие возможности подготовки специалистов, без отрыва от работы</a:t>
            </a:r>
            <a:endParaRPr lang="en-US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44761" y="1400737"/>
            <a:ext cx="172819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ПРОБЛЕМЫ: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3888700" y="1400738"/>
            <a:ext cx="3527279" cy="141047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63889" y="1785050"/>
            <a:ext cx="389075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Законодательное закрепление</a:t>
            </a:r>
          </a:p>
          <a:p>
            <a:pPr algn="ctr">
              <a:spcAft>
                <a:spcPts val="0"/>
              </a:spcAft>
            </a:pP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формы онлайн-обучения </a:t>
            </a:r>
            <a:r>
              <a:rPr lang="ru-RU" sz="1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(финансирование не требуется)</a:t>
            </a:r>
          </a:p>
        </p:txBody>
      </p:sp>
      <p:sp>
        <p:nvSpPr>
          <p:cNvPr id="13" name="Synergistically utilize technically sound portals with frictionless chains. Dramatically customize…">
            <a:extLst>
              <a:ext uri="{FF2B5EF4-FFF2-40B4-BE49-F238E27FC236}">
                <a16:creationId xmlns:a16="http://schemas.microsoft.com/office/drawing/2014/main" id="{8B16BFF0-114D-46A3-95BF-D55B64434972}"/>
              </a:ext>
            </a:extLst>
          </p:cNvPr>
          <p:cNvSpPr txBox="1"/>
          <p:nvPr/>
        </p:nvSpPr>
        <p:spPr>
          <a:xfrm>
            <a:off x="4572854" y="1400298"/>
            <a:ext cx="2410450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ПУТИ РЕШЕНИЯ:</a:t>
            </a:r>
            <a:endParaRPr lang="ru-RU" sz="11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05405" y="1403357"/>
            <a:ext cx="352633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ОЖИДАЕМЫЕ РЕЗУЛЬТАТЫ: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45843" y="2974023"/>
            <a:ext cx="3633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Экономия времени, обучение на рабочем месте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1122" y="1772816"/>
            <a:ext cx="529606" cy="529606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8330733" y="2375506"/>
            <a:ext cx="3648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Мобильность и современные образовательные программы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330733" y="1781649"/>
            <a:ext cx="3648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Повышение конкурентоспособности колледжей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110" y="2467276"/>
            <a:ext cx="416010" cy="411808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9990" y="3104511"/>
            <a:ext cx="392955" cy="392955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3278792" y="3674635"/>
            <a:ext cx="5036031" cy="461665"/>
          </a:xfrm>
          <a:prstGeom prst="rect">
            <a:avLst/>
          </a:prstGeom>
          <a:solidFill>
            <a:srgbClr val="0070C0"/>
          </a:solidFill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9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АКАДЕМИЧЕСКАЯ МОБИЛЬНОСТЬ</a:t>
            </a:r>
          </a:p>
        </p:txBody>
      </p:sp>
      <p:sp>
        <p:nvSpPr>
          <p:cNvPr id="25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7604932" y="4235890"/>
            <a:ext cx="4356461" cy="245671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6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119337" y="4223971"/>
            <a:ext cx="3586113" cy="24925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5581" y="4572344"/>
            <a:ext cx="3576154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k-K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Отсутствие 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программы обмена студентов среди колледжей</a:t>
            </a:r>
            <a:endParaRPr lang="en-US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 algn="just"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Ограничена возможность совершенствования навыков в ведущих центрах компетенции</a:t>
            </a:r>
          </a:p>
          <a:p>
            <a:pPr algn="just">
              <a:lnSpc>
                <a:spcPts val="1600"/>
              </a:lnSpc>
              <a:spcAft>
                <a:spcPts val="0"/>
              </a:spcAft>
            </a:pP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indent="-285750" algn="just">
              <a:lnSpc>
                <a:spcPts val="16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k-K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Отсутствие в колледжах двухдипломных программ с зарубежными партнерами </a:t>
            </a:r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114561" y="4228092"/>
            <a:ext cx="172819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ПРОБЛЕМЫ: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9" name="Rounded Rectangle 2">
            <a:extLst>
              <a:ext uri="{FF2B5EF4-FFF2-40B4-BE49-F238E27FC236}">
                <a16:creationId xmlns:a16="http://schemas.microsoft.com/office/drawing/2014/main" id="{67B6DEA3-B877-4435-8BFF-BFF08C67D6F6}"/>
              </a:ext>
            </a:extLst>
          </p:cNvPr>
          <p:cNvSpPr/>
          <p:nvPr/>
        </p:nvSpPr>
        <p:spPr>
          <a:xfrm>
            <a:off x="3888702" y="4242920"/>
            <a:ext cx="3527278" cy="1410476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916747" y="4645005"/>
            <a:ext cx="357968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Предоставление доступа к академической мобильности </a:t>
            </a:r>
            <a:r>
              <a:rPr lang="ru-RU" sz="14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(финансирование не требуется)</a:t>
            </a:r>
          </a:p>
        </p:txBody>
      </p:sp>
      <p:sp>
        <p:nvSpPr>
          <p:cNvPr id="31" name="Synergistically utilize technically sound portals with frictionless chains. Dramatically customize…">
            <a:extLst>
              <a:ext uri="{FF2B5EF4-FFF2-40B4-BE49-F238E27FC236}">
                <a16:creationId xmlns:a16="http://schemas.microsoft.com/office/drawing/2014/main" id="{8B16BFF0-114D-46A3-95BF-D55B64434972}"/>
              </a:ext>
            </a:extLst>
          </p:cNvPr>
          <p:cNvSpPr txBox="1"/>
          <p:nvPr/>
        </p:nvSpPr>
        <p:spPr>
          <a:xfrm>
            <a:off x="4574765" y="4253994"/>
            <a:ext cx="2410450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ПУТИ РЕШЕНИЯ:</a:t>
            </a:r>
            <a:endParaRPr lang="ru-RU" sz="11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097489" y="4262424"/>
            <a:ext cx="352633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ОЖИДАЕМЫЕ РЕЗУЛЬТАТЫ:</a:t>
            </a:r>
            <a:endParaRPr lang="ru-RU" sz="105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322778" y="5184950"/>
            <a:ext cx="3648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Повышение качества подготовки специалистов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8314823" y="4671249"/>
            <a:ext cx="36647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Возможность получить навыки в лучших колледжах</a:t>
            </a:r>
          </a:p>
        </p:txBody>
      </p:sp>
      <p:cxnSp>
        <p:nvCxnSpPr>
          <p:cNvPr id="42" name="Соединительная линия уступом 41"/>
          <p:cNvCxnSpPr>
            <a:stCxn id="6" idx="1"/>
            <a:endCxn id="7" idx="0"/>
          </p:cNvCxnSpPr>
          <p:nvPr/>
        </p:nvCxnSpPr>
        <p:spPr>
          <a:xfrm rot="10800000" flipV="1">
            <a:off x="1907685" y="976608"/>
            <a:ext cx="1981017" cy="4241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>
            <a:endCxn id="13" idx="0"/>
          </p:cNvCxnSpPr>
          <p:nvPr/>
        </p:nvCxnSpPr>
        <p:spPr>
          <a:xfrm rot="5400000">
            <a:off x="5703586" y="1323894"/>
            <a:ext cx="150897" cy="19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Соединительная линия уступом 56"/>
          <p:cNvCxnSpPr>
            <a:stCxn id="6" idx="3"/>
            <a:endCxn id="14" idx="0"/>
          </p:cNvCxnSpPr>
          <p:nvPr/>
        </p:nvCxnSpPr>
        <p:spPr>
          <a:xfrm>
            <a:off x="7824461" y="976609"/>
            <a:ext cx="2044111" cy="42674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/>
          <p:cNvCxnSpPr>
            <a:stCxn id="24" idx="1"/>
            <a:endCxn id="26" idx="0"/>
          </p:cNvCxnSpPr>
          <p:nvPr/>
        </p:nvCxnSpPr>
        <p:spPr>
          <a:xfrm rot="10800000" flipV="1">
            <a:off x="1912394" y="3905467"/>
            <a:ext cx="1366398" cy="31850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24" idx="2"/>
          </p:cNvCxnSpPr>
          <p:nvPr/>
        </p:nvCxnSpPr>
        <p:spPr>
          <a:xfrm rot="5400000">
            <a:off x="5735055" y="4198053"/>
            <a:ext cx="123507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24" idx="3"/>
            <a:endCxn id="25" idx="0"/>
          </p:cNvCxnSpPr>
          <p:nvPr/>
        </p:nvCxnSpPr>
        <p:spPr>
          <a:xfrm>
            <a:off x="8314823" y="3905468"/>
            <a:ext cx="1468340" cy="3304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8330733" y="5851691"/>
            <a:ext cx="3648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Выход выпускников колледжей на мировой рынок труда</a:t>
            </a:r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9890" y="4716552"/>
            <a:ext cx="378543" cy="378543"/>
          </a:xfrm>
          <a:prstGeom prst="rect">
            <a:avLst/>
          </a:prstGeom>
        </p:spPr>
      </p:pic>
      <p:pic>
        <p:nvPicPr>
          <p:cNvPr id="52" name="Picture 10" descr="https://cdn-icons-png.flaticon.com/512/1679/1679755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944" y="5337658"/>
            <a:ext cx="398341" cy="39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56110" y="5906240"/>
            <a:ext cx="530226" cy="530226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1712624" y="6453336"/>
            <a:ext cx="367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3145829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13991</TotalTime>
  <Words>671</Words>
  <Application>Microsoft Office PowerPoint</Application>
  <PresentationFormat>Широкоэкранный</PresentationFormat>
  <Paragraphs>181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맑은 고딕</vt:lpstr>
      <vt:lpstr>Arial</vt:lpstr>
      <vt:lpstr>Arial Black</vt:lpstr>
      <vt:lpstr>Calibri</vt:lpstr>
      <vt:lpstr>Calibri Light</vt:lpstr>
      <vt:lpstr>Cambria Math</vt:lpstr>
      <vt:lpstr>Fira Sans Extra Condensed Medium</vt:lpstr>
      <vt:lpstr>Tahoma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Тойымбеков Адил Кайратулы</dc:creator>
  <cp:lastModifiedBy>Самал Кажрахимова</cp:lastModifiedBy>
  <cp:revision>1000</cp:revision>
  <cp:lastPrinted>2023-09-09T08:38:25Z</cp:lastPrinted>
  <dcterms:created xsi:type="dcterms:W3CDTF">2022-10-17T08:31:32Z</dcterms:created>
  <dcterms:modified xsi:type="dcterms:W3CDTF">2023-10-06T08:47:28Z</dcterms:modified>
</cp:coreProperties>
</file>