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1" r:id="rId3"/>
    <p:sldId id="322" r:id="rId4"/>
    <p:sldId id="323" r:id="rId5"/>
    <p:sldId id="326" r:id="rId6"/>
    <p:sldId id="298" r:id="rId7"/>
    <p:sldId id="328" r:id="rId8"/>
    <p:sldId id="317" r:id="rId9"/>
    <p:sldId id="324" r:id="rId10"/>
    <p:sldId id="329" r:id="rId11"/>
    <p:sldId id="327" r:id="rId12"/>
    <p:sldId id="330" r:id="rId13"/>
    <p:sldId id="313" r:id="rId14"/>
    <p:sldId id="325" r:id="rId15"/>
    <p:sldId id="297" r:id="rId16"/>
  </p:sldIdLst>
  <p:sldSz cx="12192000" cy="6858000"/>
  <p:notesSz cx="6858000" cy="9144000"/>
  <p:custDataLst>
    <p:tags r:id="rId18"/>
  </p:custData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054"/>
    <a:srgbClr val="02B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47"/>
  </p:normalViewPr>
  <p:slideViewPr>
    <p:cSldViewPr snapToObjects="1">
      <p:cViewPr varScale="1">
        <p:scale>
          <a:sx n="102" d="100"/>
          <a:sy n="102" d="100"/>
        </p:scale>
        <p:origin x="11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84633672237396E-2"/>
          <c:y val="0.10768703371286392"/>
          <c:w val="0.89148634672164917"/>
          <c:h val="0.57838737964630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Сақтандыру бойынша міндеттемелер (оның ішінде: 44,9 млрд теңгеге қабылданған, 125,9 млрд теңгеге жасасу үшін мақұлданған мәмілелер)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2-0B5B-4568-B128-01C38ECA6A36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68C7-411B-803F-D352E2CBC3F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50" b="0" i="0" u="none" strike="noStrike" kern="1200" baseline="0" smtId="4294967295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8F71-437D-A9C0-7A3099AB2EF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50" b="0" i="0" u="none" strike="noStrike" kern="1200" baseline="0" smtId="4294967295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8F71-437D-A9C0-7A3099AB2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 smtId="4294967295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45184</c:v>
                </c:pt>
              </c:numCache>
            </c:numRef>
          </c:cat>
          <c:val>
            <c:numRef>
              <c:f>Лист1!$B$2:$B$9</c:f>
              <c:numCache>
                <c:formatCode>_-* #,##0_-;\-* #,##0_-;_-* "-"??_-;_-@_-</c:formatCode>
                <c:ptCount val="8"/>
                <c:pt idx="0">
                  <c:v>19485</c:v>
                </c:pt>
                <c:pt idx="1">
                  <c:v>40087</c:v>
                </c:pt>
                <c:pt idx="2">
                  <c:v>90197</c:v>
                </c:pt>
                <c:pt idx="3">
                  <c:v>97076</c:v>
                </c:pt>
                <c:pt idx="4">
                  <c:v>134632</c:v>
                </c:pt>
                <c:pt idx="5">
                  <c:v>204705</c:v>
                </c:pt>
                <c:pt idx="6">
                  <c:v>259081</c:v>
                </c:pt>
                <c:pt idx="7">
                  <c:v>170899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2B98-4AB5-BB93-B8E417D199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жылдың соңына дейін қаржы институттарынан Pipeline жобаларының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 smtId="4294967295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45184</c:v>
                </c:pt>
              </c:numCache>
            </c:numRef>
          </c:cat>
          <c:val>
            <c:numRef>
              <c:f>Лист1!$C$2:$C$9</c:f>
              <c:numCache>
                <c:formatCode>_-* #,##0_-;\-* #,##0_-;_-* "-"??_-;_-@_-</c:formatCode>
                <c:ptCount val="8"/>
                <c:pt idx="0">
                  <c:v>9770</c:v>
                </c:pt>
                <c:pt idx="1">
                  <c:v>23337</c:v>
                </c:pt>
                <c:pt idx="2">
                  <c:v>33186</c:v>
                </c:pt>
                <c:pt idx="3">
                  <c:v>48224</c:v>
                </c:pt>
                <c:pt idx="4">
                  <c:v>78411</c:v>
                </c:pt>
                <c:pt idx="5">
                  <c:v>147012</c:v>
                </c:pt>
                <c:pt idx="6">
                  <c:v>166216</c:v>
                </c:pt>
                <c:pt idx="7">
                  <c:v>21767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2B98-4AB5-BB93-B8E417D199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Сақтандыру өтемімен тартылған қаражат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45184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2B98-4AB5-BB93-B8E417D19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 smtId="4294967295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486815"/>
        <c:crosses val="autoZero"/>
        <c:auto val="0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 smtId="4294967295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854511260986328"/>
          <c:w val="0.87520325183868408"/>
          <c:h val="0.19145487248897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 smtId="4294967295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 sz="1050" smtId="4294967295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Экспорттаушылар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 smtId="4294967295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45170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</c:v>
                </c:pt>
                <c:pt idx="1">
                  <c:v>42</c:v>
                </c:pt>
                <c:pt idx="2">
                  <c:v>50</c:v>
                </c:pt>
                <c:pt idx="3">
                  <c:v>82</c:v>
                </c:pt>
                <c:pt idx="4">
                  <c:v>91</c:v>
                </c:pt>
                <c:pt idx="5">
                  <c:v>81</c:v>
                </c:pt>
                <c:pt idx="6">
                  <c:v>80</c:v>
                </c:pt>
                <c:pt idx="7">
                  <c:v>42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ADD7-1C46-B401-505B8F0F85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Оның ішінде жаңа экспорттаушылар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 smtId="4294967295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45170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42</c:v>
                </c:pt>
                <c:pt idx="4">
                  <c:v>40</c:v>
                </c:pt>
                <c:pt idx="5">
                  <c:v>28</c:v>
                </c:pt>
                <c:pt idx="6">
                  <c:v>21</c:v>
                </c:pt>
                <c:pt idx="7">
                  <c:v>15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ADD7-1C46-B401-505B8F0F85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Импорттаушылар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 smtId="4294967295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45170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95</c:v>
                </c:pt>
                <c:pt idx="1">
                  <c:v>108</c:v>
                </c:pt>
                <c:pt idx="2">
                  <c:v>131</c:v>
                </c:pt>
                <c:pt idx="3">
                  <c:v>168</c:v>
                </c:pt>
                <c:pt idx="4">
                  <c:v>339</c:v>
                </c:pt>
                <c:pt idx="5">
                  <c:v>348</c:v>
                </c:pt>
                <c:pt idx="6">
                  <c:v>526</c:v>
                </c:pt>
                <c:pt idx="7">
                  <c:v>117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3-ADD7-1C46-B401-505B8F0F8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486815"/>
        <c:crosses val="autoZero"/>
        <c:auto val="0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smtId="4294967295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 smtId="4294967295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63687038421631E-2"/>
          <c:y val="9.6547819674015045E-2"/>
          <c:w val="0.87922930717468262"/>
          <c:h val="0.66464465856552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Сақтандыру сыйлықақылары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 smtId="4294967295">
                    <a:solidFill>
                      <a:schemeClr val="tx2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2119</c:v>
                </c:pt>
                <c:pt idx="1">
                  <c:v>2390</c:v>
                </c:pt>
                <c:pt idx="2">
                  <c:v>4255</c:v>
                </c:pt>
                <c:pt idx="3">
                  <c:v>7207</c:v>
                </c:pt>
                <c:pt idx="4">
                  <c:v>8867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110E-4B48-AB2B-C86E9FAA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Сақтандыру төлемдері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 smtId="4294967295">
                    <a:solidFill>
                      <a:schemeClr val="tx2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21.5</c:v>
                </c:pt>
                <c:pt idx="1">
                  <c:v>214</c:v>
                </c:pt>
                <c:pt idx="2" formatCode="#,##0">
                  <c:v>1198</c:v>
                </c:pt>
                <c:pt idx="3" formatCode="#,##0">
                  <c:v>2470.6999999999998</c:v>
                </c:pt>
                <c:pt idx="4" formatCode="#,##0">
                  <c:v>8086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110E-4B48-AB2B-C86E9FAA8A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Өтемақы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 smtId="4294967295">
                    <a:solidFill>
                      <a:schemeClr val="tx2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209.46</c:v>
                </c:pt>
                <c:pt idx="2">
                  <c:v>1198</c:v>
                </c:pt>
                <c:pt idx="3" formatCode="#,##0">
                  <c:v>415.8</c:v>
                </c:pt>
                <c:pt idx="4" formatCode="#,##0">
                  <c:v>1004.6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110E-4B48-AB2B-C86E9FAA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486815"/>
        <c:crosses val="autoZero"/>
        <c:auto val="0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003217260947244E-2"/>
          <c:y val="0.80387917225057159"/>
          <c:w val="0.94825994099406519"/>
          <c:h val="0.17014970545611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smtId="4294967295">
              <a:solidFill>
                <a:schemeClr val="tx2"/>
              </a:solidFill>
              <a:latin typeface="+mn-lt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 smtId="4294967295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Экспорттық келісімшарттар саны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334</c:v>
                </c:pt>
                <c:pt idx="1">
                  <c:v>368</c:v>
                </c:pt>
                <c:pt idx="2">
                  <c:v>374</c:v>
                </c:pt>
                <c:pt idx="3">
                  <c:v>212</c:v>
                </c:pt>
                <c:pt idx="4">
                  <c:v>553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7389-41C7-BCDB-4EA2BBFF7D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Сақтандыру шарттарының саны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334</c:v>
                </c:pt>
                <c:pt idx="1">
                  <c:v>458</c:v>
                </c:pt>
                <c:pt idx="2">
                  <c:v>457</c:v>
                </c:pt>
                <c:pt idx="3">
                  <c:v>466</c:v>
                </c:pt>
                <c:pt idx="4">
                  <c:v>348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3-7389-41C7-BCDB-4EA2BBFF7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86815"/>
        <c:crosses val="autoZero"/>
        <c:auto val="0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407865557819605E-3"/>
          <c:y val="0.82380044460296631"/>
          <c:w val="0.99665921926498413"/>
          <c:h val="0.15292753279209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smtId="4294967295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rtl="0">
              <a:defRPr sz="1200"/>
            </a:pPr>
            <a:r>
              <a:rPr lang="kk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01.09.2023 Ж. ЭКСПОРТТЫҚ КЕЛІСІМШАРТТАРДЫҢ </a:t>
            </a:r>
            <a:r>
              <a:rPr lang="kk" sz="16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ГЕОГРАФИЯСЫ</a:t>
            </a:r>
            <a:r>
              <a:rPr lang="kk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, МЛРД ТЕҢГЕ</a:t>
            </a:r>
            <a:endParaRPr lang="ru-RU" sz="1600"/>
          </a:p>
        </c:rich>
      </c:tx>
      <c:layout>
        <c:manualLayout>
          <c:xMode val="edge"/>
          <c:yMode val="edge"/>
          <c:x val="0.1286648064851760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137560769915581E-2"/>
          <c:y val="0.1921427994966507"/>
          <c:w val="0.5632854700088501"/>
          <c:h val="0.79485344886779785"/>
        </c:manualLayout>
      </c:layout>
      <c:pieChart>
        <c:varyColors val="1"/>
        <c:ser>
          <c:idx val="1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2B3E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10B9-4FE0-8528-CFFA6700679D}"/>
              </c:ext>
            </c:extLst>
          </c:dPt>
          <c:dPt>
            <c:idx val="1"/>
            <c:bubble3D val="0"/>
            <c:spPr>
              <a:solidFill>
                <a:srgbClr val="95DEE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10B9-4FE0-8528-CFFA6700679D}"/>
              </c:ext>
            </c:extLst>
          </c:dPt>
          <c:dLbls>
            <c:dLbl>
              <c:idx val="0"/>
              <c:layout>
                <c:manualLayout>
                  <c:x val="0.11213058233261108"/>
                  <c:y val="-0.263822883367538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30161001999999998"/>
                      <c:h val="5.5699665000000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B9-4FE0-8528-CFFA6700679D}"/>
                </c:ext>
              </c:extLst>
            </c:dLbl>
            <c:dLbl>
              <c:idx val="1"/>
              <c:layout>
                <c:manualLayout>
                  <c:x val="0.12537898123264313"/>
                  <c:y val="0.17599125206470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9165902999999999"/>
                      <c:h val="8.0787233999999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B9-4FE0-8528-CFFA6700679D}"/>
                </c:ext>
              </c:extLst>
            </c:dLbl>
            <c:dLbl>
              <c:idx val="2"/>
              <c:layout>
                <c:manualLayout>
                  <c:x val="0.10022209584712982"/>
                  <c:y val="-3.66713106632232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4177999999999999"/>
                      <c:h val="6.4312330000000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0B9-4FE0-8528-CFFA6700679D}"/>
                </c:ext>
              </c:extLst>
            </c:dLbl>
            <c:dLbl>
              <c:idx val="3"/>
              <c:layout>
                <c:manualLayout>
                  <c:x val="9.9219620227813721E-2"/>
                  <c:y val="-0.118266381323337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4323928"/>
                      <c:h val="6.1575640000000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B9-4FE0-8528-CFFA6700679D}"/>
                </c:ext>
              </c:extLst>
            </c:dLbl>
            <c:dLbl>
              <c:idx val="4"/>
              <c:layout>
                <c:manualLayout>
                  <c:x val="0.11571763455867767"/>
                  <c:y val="-0.105175800621509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3835169"/>
                      <c:h val="8.1389299999999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0B9-4FE0-8528-CFFA6700679D}"/>
                </c:ext>
              </c:extLst>
            </c:dLbl>
            <c:dLbl>
              <c:idx val="5"/>
              <c:layout>
                <c:manualLayout>
                  <c:x val="0.10353926569223404"/>
                  <c:y val="-9.55882295966148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3805209999999999"/>
                      <c:h val="7.7995809999999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B9-4FE0-8528-CFFA6700679D}"/>
                </c:ext>
              </c:extLst>
            </c:dLbl>
            <c:dLbl>
              <c:idx val="6"/>
              <c:layout>
                <c:manualLayout>
                  <c:x val="0.12994343042373657"/>
                  <c:y val="-5.50189912319183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2527078"/>
                      <c:h val="6.56806800000000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0B9-4FE0-8528-CFFA6700679D}"/>
                </c:ext>
              </c:extLst>
            </c:dLbl>
            <c:dLbl>
              <c:idx val="7"/>
              <c:layout>
                <c:manualLayout>
                  <c:x val="0.12355276942253113"/>
                  <c:y val="-1.37364855036139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4550788000000001"/>
                      <c:h val="6.29439900000000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0B9-4FE0-8528-CFFA6700679D}"/>
                </c:ext>
              </c:extLst>
            </c:dLbl>
            <c:dLbl>
              <c:idx val="8"/>
              <c:layout>
                <c:manualLayout>
                  <c:x val="0.1384643167257309"/>
                  <c:y val="2.87350825965404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1954477"/>
                      <c:h val="7.1154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0B9-4FE0-8528-CFFA6700679D}"/>
                </c:ext>
              </c:extLst>
            </c:dLbl>
            <c:dLbl>
              <c:idx val="9"/>
              <c:layout>
                <c:manualLayout>
                  <c:x val="0.15103702247142792"/>
                  <c:y val="9.08229351043701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180832"/>
                      <c:h val="4.3787119999999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0B9-4FE0-8528-CFFA6700679D}"/>
                </c:ext>
              </c:extLst>
            </c:dLbl>
            <c:dLbl>
              <c:idx val="10"/>
              <c:layout>
                <c:manualLayout>
                  <c:x val="0.12529709935188293"/>
                  <c:y val="0.139254495501518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9-4FE0-8528-CFFA6700679D}"/>
                </c:ext>
              </c:extLst>
            </c:dLbl>
            <c:dLbl>
              <c:idx val="11"/>
              <c:layout>
                <c:manualLayout>
                  <c:x val="7.7944092452526093E-2"/>
                  <c:y val="0.205095678567886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B9-4FE0-8528-CFFA6700679D}"/>
                </c:ext>
              </c:extLst>
            </c:dLbl>
            <c:dLbl>
              <c:idx val="12"/>
              <c:layout>
                <c:manualLayout>
                  <c:x val="-0.18825481832027435"/>
                  <c:y val="0.228218168020248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3859190999999999"/>
                      <c:h val="4.6523817000000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0B9-4FE0-8528-CFFA67006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100" smtId="4294967295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42054"/>
                  </a:solidFill>
                </a:ln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'контаркты по странам и отгрузка'!$B$2:$B$14</c:f>
              <c:strCache>
                <c:ptCount val="13"/>
                <c:pt idx="0">
                  <c:v>Өзбекстан</c:v>
                </c:pt>
                <c:pt idx="1">
                  <c:v>Қытай</c:v>
                </c:pt>
                <c:pt idx="2">
                  <c:v>Ресей</c:v>
                </c:pt>
                <c:pt idx="3">
                  <c:v>Тәжікстан</c:v>
                </c:pt>
                <c:pt idx="4">
                  <c:v>Ауғанстан</c:v>
                </c:pt>
                <c:pt idx="5">
                  <c:v>Қырғызстан</c:v>
                </c:pt>
                <c:pt idx="6">
                  <c:v>Сингапур</c:v>
                </c:pt>
                <c:pt idx="7">
                  <c:v>Түрікменстан</c:v>
                </c:pt>
                <c:pt idx="8">
                  <c:v>Беларусь</c:v>
                </c:pt>
                <c:pt idx="9">
                  <c:v>Түркия</c:v>
                </c:pt>
                <c:pt idx="10">
                  <c:v>Грузия</c:v>
                </c:pt>
                <c:pt idx="11">
                  <c:v>Моңғолия</c:v>
                </c:pt>
                <c:pt idx="12">
                  <c:v>Польша</c:v>
                </c:pt>
              </c:strCache>
            </c:strRef>
          </c:cat>
          <c:val>
            <c:numRef>
              <c:f>'контаркты по странам и отгрузка'!$D$2:$D$14</c:f>
              <c:numCache>
                <c:formatCode>_-* #,##0_-;\-* #,##0_-;_-* "-"??_-;_-@_-</c:formatCode>
                <c:ptCount val="13"/>
                <c:pt idx="0">
                  <c:v>138.89085298713002</c:v>
                </c:pt>
                <c:pt idx="1">
                  <c:v>50.061191857360001</c:v>
                </c:pt>
                <c:pt idx="2">
                  <c:v>33.94719753719</c:v>
                </c:pt>
                <c:pt idx="3">
                  <c:v>11.232869279020001</c:v>
                </c:pt>
                <c:pt idx="4">
                  <c:v>9.8981549686000001</c:v>
                </c:pt>
                <c:pt idx="5">
                  <c:v>6.0175466020800004</c:v>
                </c:pt>
                <c:pt idx="6">
                  <c:v>1.2276369133599998</c:v>
                </c:pt>
                <c:pt idx="7" formatCode="_-* #,##0.0_-;\-* #,##0.0_-;_-* &quot;-&quot;??_-;_-@_-">
                  <c:v>0.78604335722000007</c:v>
                </c:pt>
                <c:pt idx="8" formatCode="_-* #,##0.0_-;\-* #,##0.0_-;_-* &quot;-&quot;??_-;_-@_-">
                  <c:v>0.61921812249999997</c:v>
                </c:pt>
                <c:pt idx="9" formatCode="_-* #,##0.0_-;\-* #,##0.0_-;_-* &quot;-&quot;??_-;_-@_-">
                  <c:v>0.31789099999999998</c:v>
                </c:pt>
                <c:pt idx="10" formatCode="_-* #,##0.0_-;\-* #,##0.0_-;_-* &quot;-&quot;??_-;_-@_-">
                  <c:v>0.22706499999999999</c:v>
                </c:pt>
                <c:pt idx="11" formatCode="_-* #,##0.0_-;\-* #,##0.0_-;_-* &quot;-&quot;??_-;_-@_-">
                  <c:v>0.224025</c:v>
                </c:pt>
                <c:pt idx="12" formatCode="_-* #,##0.0_-;\-* #,##0.0_-;_-* &quot;-&quot;??_-;_-@_-">
                  <c:v>0.136239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E-10B9-4FE0-8528-CFFA6700679D}"/>
            </c:ext>
          </c:extLst>
        </c:ser>
        <c:ser>
          <c:idx val="0"/>
          <c:order val="1"/>
          <c:cat>
            <c:strRef>
              <c:f>'контаркты по странам и отгрузка'!$B$2:$B$14</c:f>
              <c:strCache>
                <c:ptCount val="13"/>
                <c:pt idx="0">
                  <c:v>Өзбекстан</c:v>
                </c:pt>
                <c:pt idx="1">
                  <c:v>Қытай</c:v>
                </c:pt>
                <c:pt idx="2">
                  <c:v>Ресей</c:v>
                </c:pt>
                <c:pt idx="3">
                  <c:v>Тәжікстан</c:v>
                </c:pt>
                <c:pt idx="4">
                  <c:v>Ауғанстан</c:v>
                </c:pt>
                <c:pt idx="5">
                  <c:v>Қырғызстан</c:v>
                </c:pt>
                <c:pt idx="6">
                  <c:v>Сингапур</c:v>
                </c:pt>
                <c:pt idx="7">
                  <c:v>Түрікменстан</c:v>
                </c:pt>
                <c:pt idx="8">
                  <c:v>Беларусь</c:v>
                </c:pt>
                <c:pt idx="9">
                  <c:v>Түркия</c:v>
                </c:pt>
                <c:pt idx="10">
                  <c:v>Грузия</c:v>
                </c:pt>
                <c:pt idx="11">
                  <c:v>Моңғолия</c:v>
                </c:pt>
                <c:pt idx="12">
                  <c:v>Польша</c:v>
                </c:pt>
              </c:strCache>
            </c:strRef>
          </c:cat>
          <c:val>
            <c:numLit>
              <c:ptCount val="0"/>
            </c:numLit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F-10B9-4FE0-8528-CFFA67006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</c:plotArea>
    <c:plotVisOnly val="1"/>
    <c:dispBlanksAs val="gap"/>
    <c:showDLblsOverMax val="0"/>
  </c:chart>
  <c:spPr>
    <a:solidFill>
      <a:srgbClr val="FFFFFF">
        <a:alpha val="30000"/>
      </a:srgbClr>
    </a:solidFill>
  </c:spPr>
  <c:txPr>
    <a:bodyPr/>
    <a:lstStyle/>
    <a:p>
      <a:pPr>
        <a:defRPr smtId="4294967295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kk-KZ" sz="1600" b="0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ЖЫЛҒЫ ЭКСПОРТТЫҚ КЕЛІСІМШАРТТАРДЫҢ ЕОГРАФИЯСЫ, МЛРД ТЕҢГЕ</a:t>
            </a:r>
            <a:endParaRPr lang="ru-RU" sz="16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 sz="1600" dirty="0"/>
          </a:p>
        </c:rich>
      </c:tx>
      <c:layout>
        <c:manualLayout>
          <c:xMode val="edge"/>
          <c:yMode val="edge"/>
          <c:x val="0.16761535654221438"/>
          <c:y val="2.983309674356480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695447308174459E-2"/>
          <c:y val="0.16959270626230177"/>
          <c:w val="0.56328545487517545"/>
          <c:h val="0.79485343014420873"/>
        </c:manualLayout>
      </c:layout>
      <c:pieChart>
        <c:varyColors val="1"/>
        <c:ser>
          <c:idx val="1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2B3E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935-4BED-A9B9-9EE73368248E}"/>
              </c:ext>
            </c:extLst>
          </c:dPt>
          <c:dPt>
            <c:idx val="1"/>
            <c:bubble3D val="0"/>
            <c:spPr>
              <a:solidFill>
                <a:srgbClr val="95DEE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935-4BED-A9B9-9EE73368248E}"/>
              </c:ext>
            </c:extLst>
          </c:dPt>
          <c:dPt>
            <c:idx val="2"/>
            <c:bubble3D val="0"/>
            <c:spPr>
              <a:solidFill>
                <a:srgbClr val="0077B6"/>
              </a:solidFill>
              <a:ln>
                <a:solidFill>
                  <a:srgbClr val="0077B6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935-4BED-A9B9-9EE73368248E}"/>
              </c:ext>
            </c:extLst>
          </c:dPt>
          <c:dPt>
            <c:idx val="4"/>
            <c:bubble3D val="0"/>
            <c:spPr>
              <a:solidFill>
                <a:srgbClr val="FFB4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935-4BED-A9B9-9EE73368248E}"/>
              </c:ext>
            </c:extLst>
          </c:dPt>
          <c:dPt>
            <c:idx val="5"/>
            <c:bubble3D val="0"/>
            <c:spPr>
              <a:solidFill>
                <a:srgbClr val="95C62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935-4BED-A9B9-9EE73368248E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935-4BED-A9B9-9EE73368248E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8935-4BED-A9B9-9EE73368248E}"/>
              </c:ext>
            </c:extLst>
          </c:dPt>
          <c:dPt>
            <c:idx val="8"/>
            <c:bubble3D val="0"/>
            <c:spPr>
              <a:solidFill>
                <a:srgbClr val="E0E3E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8935-4BED-A9B9-9EE73368248E}"/>
              </c:ext>
            </c:extLst>
          </c:dPt>
          <c:dPt>
            <c:idx val="9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8935-4BED-A9B9-9EE73368248E}"/>
              </c:ext>
            </c:extLst>
          </c:dPt>
          <c:dPt>
            <c:idx val="1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8935-4BED-A9B9-9EE73368248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8935-4BED-A9B9-9EE73368248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6-8935-4BED-A9B9-9EE73368248E}"/>
              </c:ext>
            </c:extLst>
          </c:dPt>
          <c:dLbls>
            <c:dLbl>
              <c:idx val="0"/>
              <c:layout>
                <c:manualLayout>
                  <c:x val="1.8400991865559959E-2"/>
                  <c:y val="-0.217406585968845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6100265688107"/>
                      <c:h val="5.5699666919912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35-4BED-A9B9-9EE73368248E}"/>
                </c:ext>
              </c:extLst>
            </c:dLbl>
            <c:dLbl>
              <c:idx val="1"/>
              <c:layout>
                <c:manualLayout>
                  <c:x val="0.11157808221475804"/>
                  <c:y val="5.69449980637519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35-4BED-A9B9-9EE73368248E}"/>
                </c:ext>
              </c:extLst>
            </c:dLbl>
            <c:dLbl>
              <c:idx val="2"/>
              <c:layout>
                <c:manualLayout>
                  <c:x val="0.1218061614211516"/>
                  <c:y val="0.2117952547523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29925992046219"/>
                      <c:h val="0.15837177677786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935-4BED-A9B9-9EE73368248E}"/>
                </c:ext>
              </c:extLst>
            </c:dLbl>
            <c:dLbl>
              <c:idx val="3"/>
              <c:layout>
                <c:manualLayout>
                  <c:x val="0.18169931181610299"/>
                  <c:y val="1.5730616062843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13228452887246"/>
                      <c:h val="5.6287468670825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8935-4BED-A9B9-9EE73368248E}"/>
                </c:ext>
              </c:extLst>
            </c:dLbl>
            <c:dLbl>
              <c:idx val="4"/>
              <c:layout>
                <c:manualLayout>
                  <c:x val="0.11008575590348228"/>
                  <c:y val="-5.8037587060184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25514557788112"/>
                      <c:h val="4.79031171889993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935-4BED-A9B9-9EE73368248E}"/>
                </c:ext>
              </c:extLst>
            </c:dLbl>
            <c:dLbl>
              <c:idx val="5"/>
              <c:layout>
                <c:manualLayout>
                  <c:x val="6.9531023945885506E-2"/>
                  <c:y val="-0.143576123844466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2166744903223"/>
                      <c:h val="7.7737063300428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935-4BED-A9B9-9EE73368248E}"/>
                </c:ext>
              </c:extLst>
            </c:dLbl>
            <c:dLbl>
              <c:idx val="6"/>
              <c:layout>
                <c:manualLayout>
                  <c:x val="7.5462597026399167E-2"/>
                  <c:y val="-0.117062944527913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9995423323634"/>
                      <c:h val="6.4940964308305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935-4BED-A9B9-9EE73368248E}"/>
                </c:ext>
              </c:extLst>
            </c:dLbl>
            <c:dLbl>
              <c:idx val="7"/>
              <c:layout>
                <c:manualLayout>
                  <c:x val="8.7094386967873985E-2"/>
                  <c:y val="-8.1227535619425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0467642039137"/>
                      <c:h val="7.1474012825797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935-4BED-A9B9-9EE73368248E}"/>
                </c:ext>
              </c:extLst>
            </c:dLbl>
            <c:dLbl>
              <c:idx val="8"/>
              <c:layout>
                <c:manualLayout>
                  <c:x val="9.1761690294565795E-2"/>
                  <c:y val="-4.56223219216648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7345066317777"/>
                      <c:h val="6.2820517188318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935-4BED-A9B9-9EE73368248E}"/>
                </c:ext>
              </c:extLst>
            </c:dLbl>
            <c:dLbl>
              <c:idx val="9"/>
              <c:layout>
                <c:manualLayout>
                  <c:x val="0.10350674375769023"/>
                  <c:y val="-1.4095391500431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3310018151339"/>
                      <c:h val="7.0984447560345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8935-4BED-A9B9-9EE73368248E}"/>
                </c:ext>
              </c:extLst>
            </c:dLbl>
            <c:dLbl>
              <c:idx val="10"/>
              <c:layout>
                <c:manualLayout>
                  <c:x val="0.11448109275797318"/>
                  <c:y val="3.2021493103288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6224590014081"/>
                      <c:h val="4.978016296387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8935-4BED-A9B9-9EE73368248E}"/>
                </c:ext>
              </c:extLst>
            </c:dLbl>
            <c:dLbl>
              <c:idx val="11"/>
              <c:layout>
                <c:manualLayout>
                  <c:x val="9.9418792856853053E-2"/>
                  <c:y val="7.1967647768378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2469877382927"/>
                      <c:h val="5.76029817084180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8935-4BED-A9B9-9EE73368248E}"/>
                </c:ext>
              </c:extLst>
            </c:dLbl>
            <c:dLbl>
              <c:idx val="12"/>
              <c:layout>
                <c:manualLayout>
                  <c:x val="0.11404150574698184"/>
                  <c:y val="0.11367808769102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8725180628414"/>
                      <c:h val="3.9433366380147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8935-4BED-A9B9-9EE73368248E}"/>
                </c:ext>
              </c:extLst>
            </c:dLbl>
            <c:dLbl>
              <c:idx val="13"/>
              <c:layout>
                <c:manualLayout>
                  <c:x val="0.11687042138942354"/>
                  <c:y val="0.16670698150854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2042453443368"/>
                      <c:h val="5.3402970124998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8935-4BED-A9B9-9EE733682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5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42054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'контаркты по странам и отгрузка'!$B$2:$B$15</c:f>
              <c:strCache>
                <c:ptCount val="14"/>
                <c:pt idx="0">
                  <c:v>Ресей</c:v>
                </c:pt>
                <c:pt idx="1">
                  <c:v>Өзбекстан</c:v>
                </c:pt>
                <c:pt idx="2">
                  <c:v>Қырғызстан</c:v>
                </c:pt>
                <c:pt idx="3">
                  <c:v>Тәжікстан</c:v>
                </c:pt>
                <c:pt idx="4">
                  <c:v>Ауғанстан</c:v>
                </c:pt>
                <c:pt idx="5">
                  <c:v>Қытай</c:v>
                </c:pt>
                <c:pt idx="6">
                  <c:v>Әзірбайжан</c:v>
                </c:pt>
                <c:pt idx="7">
                  <c:v>Беларусь</c:v>
                </c:pt>
                <c:pt idx="8">
                  <c:v>Литва</c:v>
                </c:pt>
                <c:pt idx="9">
                  <c:v>Италия</c:v>
                </c:pt>
                <c:pt idx="10">
                  <c:v>Украина</c:v>
                </c:pt>
                <c:pt idx="11">
                  <c:v>Польша</c:v>
                </c:pt>
                <c:pt idx="12">
                  <c:v>Грузия</c:v>
                </c:pt>
                <c:pt idx="13">
                  <c:v>Түркия</c:v>
                </c:pt>
              </c:strCache>
            </c:strRef>
          </c:cat>
          <c:val>
            <c:numRef>
              <c:f>'контаркты по странам и отгрузка'!$D$2:$D$15</c:f>
              <c:numCache>
                <c:formatCode>_-* #,##0_-;\-* #,##0_-;_-* "-"??_-;_-@_-</c:formatCode>
                <c:ptCount val="14"/>
                <c:pt idx="0">
                  <c:v>585.11145918731006</c:v>
                </c:pt>
                <c:pt idx="1">
                  <c:v>319.54964240678004</c:v>
                </c:pt>
                <c:pt idx="2">
                  <c:v>218.2896077</c:v>
                </c:pt>
                <c:pt idx="3">
                  <c:v>189.57052266798001</c:v>
                </c:pt>
                <c:pt idx="4">
                  <c:v>132.32125193273001</c:v>
                </c:pt>
                <c:pt idx="5">
                  <c:v>47.600568501620003</c:v>
                </c:pt>
                <c:pt idx="6">
                  <c:v>21.657312520729999</c:v>
                </c:pt>
                <c:pt idx="7">
                  <c:v>20.278405176</c:v>
                </c:pt>
                <c:pt idx="8">
                  <c:v>16.13522328626</c:v>
                </c:pt>
                <c:pt idx="9">
                  <c:v>15.274108280030001</c:v>
                </c:pt>
                <c:pt idx="10">
                  <c:v>11.01636292033</c:v>
                </c:pt>
                <c:pt idx="11">
                  <c:v>10.888646472</c:v>
                </c:pt>
                <c:pt idx="12">
                  <c:v>9.7324353282999994</c:v>
                </c:pt>
                <c:pt idx="13">
                  <c:v>9.1639999999999997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935-4BED-A9B9-9EE73368248E}"/>
            </c:ext>
          </c:extLst>
        </c:ser>
        <c:ser>
          <c:idx val="0"/>
          <c:order val="1"/>
          <c:cat>
            <c:multiLvlStrRef>
              <c:f>'контаркты по странам и отгрузка'!#REF!</c:f>
            </c:multiLvlStrRef>
          </c:cat>
          <c:val>
            <c:numRef>
              <c:f>'контаркты по странам и отгрузка'!#REF!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935-4BED-A9B9-9EE733682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</c:plotArea>
    <c:plotVisOnly val="1"/>
    <c:dispBlanksAs val="gap"/>
    <c:showDLblsOverMax val="0"/>
  </c:chart>
  <c:spPr>
    <a:solidFill>
      <a:srgbClr val="FFFFFF">
        <a:alpha val="30000"/>
      </a:srgbClr>
    </a:solidFill>
  </c:spPr>
  <c:txPr>
    <a:bodyPr/>
    <a:lstStyle/>
    <a:p>
      <a:pPr>
        <a:defRPr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spc="0" baseline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kk" sz="1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01.09.2023 ж. мәліметтер бойынша Қоғам портфеліндегі кәсіпорындар мөлшерінің санаттары</a:t>
            </a:r>
            <a:endParaRPr lang="ru-RU" sz="1400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14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246705949306488"/>
          <c:y val="0.18908603489398956"/>
          <c:w val="0.54078006744384766"/>
          <c:h val="0.72973620891571045"/>
        </c:manualLayout>
      </c:layout>
      <c:pie3D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explosion val="6"/>
            <c:spPr>
              <a:solidFill>
                <a:srgbClr val="02B3EB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5B64-8742-8A7E-61B80EF58C9D}"/>
              </c:ext>
            </c:extLst>
          </c:dPt>
          <c:dPt>
            <c:idx val="1"/>
            <c:bubble3D val="0"/>
            <c:explosion val="5"/>
            <c:spPr>
              <a:solidFill>
                <a:srgbClr val="0077B6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5B64-8742-8A7E-61B80EF58C9D}"/>
              </c:ext>
            </c:extLst>
          </c:dPt>
          <c:dPt>
            <c:idx val="2"/>
            <c:bubble3D val="0"/>
            <c:explosion val="4"/>
            <c:spPr>
              <a:solidFill>
                <a:srgbClr val="95DEEA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5B64-8742-8A7E-61B80EF58C9D}"/>
              </c:ext>
            </c:extLst>
          </c:dPt>
          <c:dPt>
            <c:idx val="3"/>
            <c:bubble3D val="0"/>
            <c:spPr>
              <a:solidFill>
                <a:srgbClr val="299E8F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5B64-8742-8A7E-61B80EF58C9D}"/>
              </c:ext>
            </c:extLst>
          </c:dPt>
          <c:dPt>
            <c:idx val="4"/>
            <c:bubble3D val="0"/>
            <c:spPr>
              <a:solidFill>
                <a:srgbClr val="FFB400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5B64-8742-8A7E-61B80EF58C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5B64-8742-8A7E-61B80EF58C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D-5B64-8742-8A7E-61B80EF58C9D}"/>
              </c:ext>
            </c:extLst>
          </c:dPt>
          <c:dPt>
            <c:idx val="7"/>
            <c:bubble3D val="0"/>
            <c:spPr>
              <a:solidFill>
                <a:srgbClr val="E0E3E6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F-5B64-8742-8A7E-61B80EF58C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10-36ED-4BD2-8853-850DED6131F0}"/>
              </c:ext>
            </c:extLst>
          </c:dPt>
          <c:dLbls>
            <c:dLbl>
              <c:idx val="0"/>
              <c:layout>
                <c:manualLayout>
                  <c:x val="0.10830516368150711"/>
                  <c:y val="-0.23822666704654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00" b="1" i="0" u="none" strike="noStrike" kern="1200" baseline="0" smtId="4294967295">
                      <a:solidFill>
                        <a:srgbClr val="04205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2162688"/>
                      <c:h val="0.116745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64-8742-8A7E-61B80EF58C9D}"/>
                </c:ext>
              </c:extLst>
            </c:dLbl>
            <c:dLbl>
              <c:idx val="1"/>
              <c:layout>
                <c:manualLayout>
                  <c:x val="0.18655174970626831"/>
                  <c:y val="0.143792271614074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00" b="1" i="0" u="none" strike="noStrike" kern="1200" baseline="0" smtId="4294967295">
                      <a:solidFill>
                        <a:srgbClr val="04205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3160144999999999"/>
                      <c:h val="9.9875679999999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B64-8742-8A7E-61B80EF58C9D}"/>
                </c:ext>
              </c:extLst>
            </c:dLbl>
            <c:dLbl>
              <c:idx val="2"/>
              <c:layout>
                <c:manualLayout>
                  <c:x val="-0.19342665374279022"/>
                  <c:y val="3.43030579388141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4-8742-8A7E-61B80EF58C9D}"/>
                </c:ext>
              </c:extLst>
            </c:dLbl>
            <c:dLbl>
              <c:idx val="4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64-8742-8A7E-61B80EF58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000" b="1" i="0" u="none" strike="noStrike" kern="1200" baseline="0" smtId="4294967295">
                    <a:solidFill>
                      <a:srgbClr val="04205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42054"/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Лист5!$A$6:$A$22</c:f>
              <c:strCache>
                <c:ptCount val="17"/>
                <c:pt idx="0">
                  <c:v>Ірі кәсіпорындар</c:v>
                </c:pt>
                <c:pt idx="1">
                  <c:v>Орта кәсіпорындар</c:v>
                </c:pt>
                <c:pt idx="2">
                  <c:v>Шағын кәсіпорындар</c:v>
                </c:pt>
                <c:pt idx="11">
                  <c:v>Басқалары</c:v>
                </c:pt>
                <c:pt idx="12">
                  <c:v>Словакия</c:v>
                </c:pt>
                <c:pt idx="13">
                  <c:v>Моңғолия</c:v>
                </c:pt>
                <c:pt idx="14">
                  <c:v>Беларусь</c:v>
                </c:pt>
                <c:pt idx="15">
                  <c:v>Германия</c:v>
                </c:pt>
                <c:pt idx="16">
                  <c:v>Түркия</c:v>
                </c:pt>
              </c:strCache>
            </c:strRef>
          </c:cat>
          <c:val>
            <c:numRef>
              <c:f>Лист5!$C$6:$C$8</c:f>
              <c:numCache>
                <c:formatCode>0%</c:formatCode>
                <c:ptCount val="3"/>
                <c:pt idx="0">
                  <c:v>0.33</c:v>
                </c:pt>
                <c:pt idx="1">
                  <c:v>0.28000000000000003</c:v>
                </c:pt>
                <c:pt idx="2">
                  <c:v>0.39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0-5B64-8742-8A7E-61B80EF58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alpha val="30000"/>
      </a:srgbClr>
    </a:solidFill>
    <a:ln>
      <a:noFill/>
    </a:ln>
    <a:effectLst/>
  </c:spPr>
  <c:txPr>
    <a:bodyPr/>
    <a:lstStyle/>
    <a:p>
      <a:pPr>
        <a:defRPr sz="700" smtId="4294967295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0.88875</cdr:x>
      <cdr:y>0.07573</cdr:y>
    </cdr:from>
    <cdr:to>
      <cdr:x>0.91369</cdr:x>
      <cdr:y>0.68178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261981" y="281051"/>
          <a:ext cx="287909" cy="22492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  <a:alpha val="18000"/>
          </a:schemeClr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DE1E-A638-DC42-AC40-FB42D847731E}" type="datetimeFigureOut">
              <a:rPr lang="ru-KZ" smtClean="0"/>
              <a:t>09/22/2023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5BBA-1127-B047-9254-0B82A41C28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223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C5BBA-1127-B047-9254-0B82A41C2856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51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C5BBA-1127-B047-9254-0B82A41C2856}" type="slidenum">
              <a:rPr lang="ru-KZ" smtClean="0"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051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9DC3F-CE42-8D44-A48E-6939DD6EC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368" y="3188875"/>
            <a:ext cx="4360049" cy="1352389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ru-RU"/>
              <a:t>ОБРАЗЕЦ 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55D78-2297-9449-8B56-C806945E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368" y="6133513"/>
            <a:ext cx="748553" cy="365125"/>
          </a:xfrm>
        </p:spPr>
        <p:txBody>
          <a:bodyPr/>
          <a:lstStyle>
            <a:lvl1pPr>
              <a:defRPr>
                <a:solidFill>
                  <a:srgbClr val="02B3E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/>
              <a:t>www.kazakhexport.kz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83846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591AC-E525-B14A-A457-7EF53B0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79E2D8-C133-AE49-891C-A933F20C6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462EF-86DE-4249-940F-DF6504C41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394F1C-7B6B-7E40-9A09-807DF235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CC8CCA-756E-9B4C-ADFF-65BC0939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4FEEF-CA71-FC44-B45D-29EFAC15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41524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0FD6C-FC83-E347-834E-AAD4E3D6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67DD4-A612-904A-850D-2ED2E58E5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A3A32-2BF1-204A-A454-1ABC4C8D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98D42-7A8F-554C-87F0-CB26A665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1EF3F-BD28-7148-B733-751F74A1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37033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71A145-1122-1641-9D40-FA187F36A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A8EAEA-7BD2-6B44-8847-3A0221452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78E7E-38E4-DF4C-ACFB-A7495CC0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69BC1-8C21-7E4C-8CF5-B885F83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4C31B-7EA5-EC47-AA80-B6ECD941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7502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319BF-969A-A642-8BBD-3388DBE3F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57" y="257438"/>
            <a:ext cx="7507667" cy="1131166"/>
          </a:xfrm>
        </p:spPr>
        <p:txBody>
          <a:bodyPr/>
          <a:lstStyle>
            <a:lvl1pPr>
              <a:defRPr sz="2400" b="1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94EE8-B623-B945-9AC5-8F387837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57" y="2584502"/>
            <a:ext cx="5785531" cy="3483790"/>
          </a:xfr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2"/>
              </a:buBlip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C11A-641C-C845-8DF2-15319B5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err="1"/>
              <a:t>www.kazakhexport.kz</a:t>
            </a:r>
            <a:endParaRPr lang="ru-KZ" sz="90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FF82-C6AD-9344-8260-398327C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t>‹#›</a:t>
            </a:fld>
            <a:endParaRPr lang="ru-KZ" sz="9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61D29C-170F-0844-B6E2-990B87605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075" y="481457"/>
            <a:ext cx="1021563" cy="3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62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70" userDrawn="1">
          <p15:clr>
            <a:srgbClr val="FBAE40"/>
          </p15:clr>
        </p15:guide>
        <p15:guide id="6" pos="2706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110" userDrawn="1">
          <p15:clr>
            <a:srgbClr val="FBAE40"/>
          </p15:clr>
        </p15:guide>
        <p15:guide id="11" pos="6176" userDrawn="1">
          <p15:clr>
            <a:srgbClr val="FBAE40"/>
          </p15:clr>
        </p15:guide>
        <p15:guide id="12" pos="6312" userDrawn="1">
          <p15:clr>
            <a:srgbClr val="FBAE40"/>
          </p15:clr>
        </p15:guide>
        <p15:guide id="13" pos="7378" userDrawn="1">
          <p15:clr>
            <a:srgbClr val="FBAE40"/>
          </p15:clr>
        </p15:guide>
        <p15:guide id="14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ABACF5-30B7-E342-AF50-80B1FFDCA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367" y="481457"/>
            <a:ext cx="1030524" cy="38404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294EE8-B623-B945-9AC5-8F387837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57" y="2584502"/>
            <a:ext cx="5785531" cy="3483790"/>
          </a:xfr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3"/>
              </a:buBlip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C11A-641C-C845-8DF2-15319B5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err="1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FF82-C6AD-9344-8260-398327C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t>‹#›</a:t>
            </a:fld>
            <a:endParaRPr lang="ru-KZ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86D2BA1-18DD-2A42-898D-EE526D025CD8}"/>
              </a:ext>
            </a:extLst>
          </p:cNvPr>
          <p:cNvSpPr txBox="1"/>
          <p:nvPr userDrawn="1"/>
        </p:nvSpPr>
        <p:spPr>
          <a:xfrm>
            <a:off x="388557" y="257438"/>
            <a:ext cx="7507667" cy="113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>
                <a:solidFill>
                  <a:schemeClr val="bg1"/>
                </a:solidFill>
              </a:rPr>
              <a:t>ОБРАЗЕЦ </a:t>
            </a:r>
            <a:r>
              <a:rPr lang="en-US" sz="2400">
                <a:solidFill>
                  <a:schemeClr val="bg1"/>
                </a:solidFill>
              </a:rPr>
              <a:t/>
            </a:r>
            <a:br>
              <a:rPr lang="en-US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ЗАГОЛОВКА</a:t>
            </a:r>
            <a:endParaRPr lang="ru-KZ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860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70" userDrawn="1">
          <p15:clr>
            <a:srgbClr val="FBAE40"/>
          </p15:clr>
        </p15:guide>
        <p15:guide id="6" pos="2706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110" userDrawn="1">
          <p15:clr>
            <a:srgbClr val="FBAE40"/>
          </p15:clr>
        </p15:guide>
        <p15:guide id="11" pos="6176" userDrawn="1">
          <p15:clr>
            <a:srgbClr val="FBAE40"/>
          </p15:clr>
        </p15:guide>
        <p15:guide id="12" pos="6312" userDrawn="1">
          <p15:clr>
            <a:srgbClr val="FBAE40"/>
          </p15:clr>
        </p15:guide>
        <p15:guide id="13" pos="7378" userDrawn="1">
          <p15:clr>
            <a:srgbClr val="FBAE40"/>
          </p15:clr>
        </p15:guide>
        <p15:guide id="14" orient="horz" pos="40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981FC-3981-3845-9251-41CE9D5F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E2FA5-7615-4449-AD3D-7BBD5593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B06DE-D503-4342-AEEF-8E37005A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2D82D-10E4-3242-8B89-46187FA9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9AE8A-BC57-6446-8D08-C78FBB21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69350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6E11E-1D36-474B-A6E5-CE46EC92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7C5A7-0708-E044-B988-FF030B000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63FF8F-3BE8-BE47-937B-C5B68E1ED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2988EB-A2BE-EA41-960D-DBDF143B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3537E-4E78-2B4C-B0E4-BCD9A46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3CF66E-604D-274B-8593-2E3A0FAE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66711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310FC-0DEB-D34E-905E-FA181490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70D95-327E-DC48-9DE8-6BECD6D8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5B4916-43D3-954F-874D-489742FC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2775F4-3AE7-8644-B337-88F0A67D2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E37DCD-1FA7-9042-824F-E3A8AD8D8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3D880D-DC13-A744-9468-E8198052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26857-291F-6747-A94D-8495163C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84BBA-E5A5-404E-8886-7E5E65D7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09113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7DDC6-F84B-4446-AE4E-29537717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A6FE6B-C818-B94F-84CD-FA59ED5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1C92EE-036B-F047-91C5-6CD9D7C4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5B533-C291-8C47-AD48-E812195B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3905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99BA7-D8A7-1F41-B12E-E0E775D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FDC85F-CCCA-7D42-822E-69DD4CFA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04BA3B-D946-4E4B-AD68-39AAD542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88625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49318-549B-E845-8D82-4F9749C9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B1EE4-57B1-D748-830F-B7DCD460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6866D5-DA09-324D-808E-FC5744FB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BBF79A-3EE0-9041-AF54-D2C3AC92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A5BAF-ACB6-7549-BC22-12C492D1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39EBF-96DA-D74A-978D-0077F6E9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38741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F15EE-CDAB-E849-8C36-DE02A8D2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38" y="365125"/>
            <a:ext cx="5586292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0CB82C-7C93-6A41-B65C-97B9D9E2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38" y="1825625"/>
            <a:ext cx="5586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804D8-9422-3D45-8F0E-D8506AEA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40DC7-F41C-EA48-9011-704E4E2A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E0D18-7A9C-6A46-BD8C-2DACDA464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84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hart" Target="../charts/chart7.xml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emf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emf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7.png"/><Relationship Id="rId5" Type="http://schemas.openxmlformats.org/officeDocument/2006/relationships/image" Target="../media/image22.emf"/><Relationship Id="rId15" Type="http://schemas.openxmlformats.org/officeDocument/2006/relationships/image" Target="../media/image31.emf"/><Relationship Id="rId10" Type="http://schemas.openxmlformats.org/officeDocument/2006/relationships/image" Target="../media/image26.png"/><Relationship Id="rId4" Type="http://schemas.openxmlformats.org/officeDocument/2006/relationships/image" Target="../media/image21.em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png"/><Relationship Id="rId3" Type="http://schemas.openxmlformats.org/officeDocument/2006/relationships/image" Target="../media/image34.emf"/><Relationship Id="rId7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7.emf"/><Relationship Id="rId4" Type="http://schemas.openxmlformats.org/officeDocument/2006/relationships/chart" Target="../charts/chart2.xm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6814DF-6BFB-1F42-A589-9A523C5C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5A356-AD5C-394E-A2E2-0D6A652E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27" y="3131389"/>
            <a:ext cx="6383548" cy="1430932"/>
          </a:xfrm>
        </p:spPr>
        <p:txBody>
          <a:bodyPr>
            <a:noAutofit/>
          </a:bodyPr>
          <a:lstStyle/>
          <a:p>
            <a:pPr algn="ctr" rtl="0"/>
            <a:r>
              <a:rPr lang="kk" sz="28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/>
            </a:r>
            <a:br>
              <a:rPr lang="kk" sz="28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800" dirty="0">
                <a:highlight>
                  <a:srgbClr val="000000">
                    <a:alpha val="0"/>
                  </a:srgbClr>
                </a:highlight>
                <a:latin typeface="Verdana"/>
              </a:rPr>
              <a:t>«</a:t>
            </a:r>
            <a:r>
              <a:rPr lang="kk" sz="28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>KAZAKHEXPORT</a:t>
            </a:r>
            <a:r>
              <a:rPr lang="kk" sz="2800" dirty="0">
                <a:highlight>
                  <a:srgbClr val="000000">
                    <a:alpha val="0"/>
                  </a:srgbClr>
                </a:highlight>
                <a:latin typeface="Verdana"/>
              </a:rPr>
              <a:t>»</a:t>
            </a:r>
            <a:r>
              <a:rPr lang="kk" sz="28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> ЭСК» АҚ ҚЫЗМЕТІНІҢ НӘТИЖЕЛЕРІ</a:t>
            </a:r>
            <a:endParaRPr lang="ru-KZ" sz="2800" dirty="0">
              <a:solidFill>
                <a:srgbClr val="02B3EB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D6F43A-742C-A24C-BA73-F920D035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92" y="674701"/>
            <a:ext cx="1488857" cy="1290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D12116-E067-A94C-949E-AB81F1E10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057" y="745992"/>
            <a:ext cx="1219541" cy="12195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F68EC7-C92E-9A4F-A2D7-1CC7874E8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890" y="872139"/>
            <a:ext cx="2472390" cy="92947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9AFA599-953C-5D4D-9F61-60624318D667}"/>
              </a:ext>
            </a:extLst>
          </p:cNvPr>
          <p:cNvSpPr txBox="1"/>
          <p:nvPr/>
        </p:nvSpPr>
        <p:spPr>
          <a:xfrm>
            <a:off x="396369" y="6183299"/>
            <a:ext cx="748552" cy="271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000" b="0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2023 жыл</a:t>
            </a:r>
            <a:endParaRPr lang="ru-KZ" sz="1000" b="0">
              <a:solidFill>
                <a:srgbClr val="02B3EB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33E824-4F2C-E143-93CC-7FE25107A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813" y="3003274"/>
            <a:ext cx="851452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67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DE5C5E9-C66E-934B-87A9-C6D3E70EE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393879"/>
              </p:ext>
            </p:extLst>
          </p:nvPr>
        </p:nvGraphicFramePr>
        <p:xfrm>
          <a:off x="4943872" y="1301224"/>
          <a:ext cx="7086929" cy="50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id="{B4715B37-5B00-374E-B091-7FBB984EF6CC}"/>
              </a:ext>
            </a:extLst>
          </p:cNvPr>
          <p:cNvSpPr txBox="1"/>
          <p:nvPr/>
        </p:nvSpPr>
        <p:spPr>
          <a:xfrm>
            <a:off x="217714" y="5795346"/>
            <a:ext cx="3733977" cy="60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KZ" sz="1600" b="1">
              <a:solidFill>
                <a:srgbClr val="FF0000"/>
              </a:solidFill>
            </a:endParaRPr>
          </a:p>
        </p:txBody>
      </p:sp>
      <p:pic>
        <p:nvPicPr>
          <p:cNvPr id="15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/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ё10</a:t>
            </a:r>
            <a:endParaRPr lang="ru-KZ" sz="1100" b="1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56" y="6168300"/>
            <a:ext cx="1033758" cy="73156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8CF1ECF-55C1-B54B-AB7F-6F2652EDAF9B}"/>
              </a:ext>
            </a:extLst>
          </p:cNvPr>
          <p:cNvSpPr txBox="1"/>
          <p:nvPr/>
        </p:nvSpPr>
        <p:spPr>
          <a:xfrm>
            <a:off x="217714" y="107897"/>
            <a:ext cx="5749043" cy="76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22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KAZAKHEXPORT ПОРТФЕЛІНДЕГІ</a:t>
            </a:r>
            <a:r>
              <a:rPr lang="kk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/>
            </a:r>
            <a:br>
              <a:rPr lang="kk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2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</a:t>
            </a:r>
            <a:r>
              <a:rPr lang="kk" sz="22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КӘСІПОРЫНДАРДЫҢ МӨЛШЕРІ</a:t>
            </a:r>
            <a:endParaRPr lang="ru-RU" sz="2200">
              <a:solidFill>
                <a:srgbClr val="02B3EB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/>
          <p:nvPr/>
        </p:nvSpPr>
        <p:spPr>
          <a:xfrm>
            <a:off x="388557" y="2470893"/>
            <a:ext cx="2743749" cy="41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2022 жылы: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DE94B01-C386-2C4A-A31C-B08D97E61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4" y="3204118"/>
            <a:ext cx="216215" cy="2162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174D3C-B611-784E-B18D-6658A37C2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77" y="3961359"/>
            <a:ext cx="216215" cy="2162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8BD2AC-2D08-8447-8635-67820E4F3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42" y="4826707"/>
            <a:ext cx="216215" cy="2162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17" y="2169373"/>
            <a:ext cx="3788613" cy="3451901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/>
          <p:nvPr/>
        </p:nvSpPr>
        <p:spPr>
          <a:xfrm>
            <a:off x="274025" y="2615171"/>
            <a:ext cx="3445712" cy="283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Қоғамның портфелінде 2023 жылы қолдау тапқан ШОБ жобаларының үлесі 67% құрады</a:t>
            </a:r>
            <a:endParaRPr lang="ru-RU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348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8" y="257438"/>
            <a:ext cx="9823666" cy="656962"/>
          </a:xfrm>
        </p:spPr>
        <p:txBody>
          <a:bodyPr>
            <a:noAutofit/>
          </a:bodyPr>
          <a:lstStyle/>
          <a:p>
            <a:pPr rtl="0"/>
            <a:r>
              <a:rPr lang="kk" sz="2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KAZAKHEXPORT</a:t>
            </a:r>
            <a: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 </a:t>
            </a:r>
            <a:b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БЮДЖЕТТІК ТИІМДІЛІГІ</a:t>
            </a:r>
            <a:endParaRPr lang="ru-KZ">
              <a:solidFill>
                <a:srgbClr val="02B3EB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36115"/>
              </p:ext>
            </p:extLst>
          </p:nvPr>
        </p:nvGraphicFramePr>
        <p:xfrm>
          <a:off x="388557" y="1066949"/>
          <a:ext cx="11468083" cy="49251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15155">
                  <a:extLst>
                    <a:ext uri="{9D8B030D-6E8A-4147-A177-3AD203B41FA5}">
                      <a16:colId xmlns:a16="http://schemas.microsoft.com/office/drawing/2014/main" val="2703026615"/>
                    </a:ext>
                  </a:extLst>
                </a:gridCol>
                <a:gridCol w="1068804">
                  <a:extLst>
                    <a:ext uri="{9D8B030D-6E8A-4147-A177-3AD203B41FA5}">
                      <a16:colId xmlns:a16="http://schemas.microsoft.com/office/drawing/2014/main" val="3365693027"/>
                    </a:ext>
                  </a:extLst>
                </a:gridCol>
                <a:gridCol w="1191671">
                  <a:extLst>
                    <a:ext uri="{9D8B030D-6E8A-4147-A177-3AD203B41FA5}">
                      <a16:colId xmlns:a16="http://schemas.microsoft.com/office/drawing/2014/main" val="3519379448"/>
                    </a:ext>
                  </a:extLst>
                </a:gridCol>
                <a:gridCol w="1268830">
                  <a:extLst>
                    <a:ext uri="{9D8B030D-6E8A-4147-A177-3AD203B41FA5}">
                      <a16:colId xmlns:a16="http://schemas.microsoft.com/office/drawing/2014/main" val="2353533449"/>
                    </a:ext>
                  </a:extLst>
                </a:gridCol>
                <a:gridCol w="4823623">
                  <a:extLst>
                    <a:ext uri="{9D8B030D-6E8A-4147-A177-3AD203B41FA5}">
                      <a16:colId xmlns:a16="http://schemas.microsoft.com/office/drawing/2014/main" val="1402113201"/>
                    </a:ext>
                  </a:extLst>
                </a:gridCol>
              </a:tblGrid>
              <a:tr h="2767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k" sz="1100" b="1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ҚАРСЫ МІНДЕТТЕМЕЛЕРДІҢ АТАУЫ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k" sz="10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Нақты</a:t>
                      </a:r>
                      <a:endParaRPr lang="ru-RU" sz="100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k" sz="11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Ескертпе</a:t>
                      </a: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12598"/>
                  </a:ext>
                </a:extLst>
              </a:tr>
              <a:tr h="217994">
                <a:tc vMerge="1">
                  <a:txBody>
                    <a:bodyPr/>
                    <a:lstStyle/>
                    <a:p>
                      <a:pPr algn="ctr" fontAlgn="ctr"/>
                      <a:endParaRPr lang="ru-RU" sz="105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2020 жыл</a:t>
                      </a:r>
                      <a:endParaRPr lang="ru-RU" sz="110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2021 жыл</a:t>
                      </a:r>
                      <a:endParaRPr lang="ru-RU" sz="110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2022 жыл</a:t>
                      </a:r>
                      <a:endParaRPr lang="ru-RU" sz="110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94117"/>
                  </a:ext>
                </a:extLst>
              </a:tr>
              <a:tr h="237717"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kk" sz="1100" b="1" i="0" u="none" strike="noStrike" kern="1200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ӘЛЕУМЕТТІК-ЭКОНОМИКАЛЫҚ ӘСЕР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98164"/>
                  </a:ext>
                </a:extLst>
              </a:tr>
              <a:tr h="512310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Қолдау көрсетілген экспорттаушылардың экспорттық түсімінің көлемі, млрд теңге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360,1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213,8</a:t>
                      </a: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591,5</a:t>
                      </a:r>
                      <a:endParaRPr lang="ru-RU" sz="1100" u="none" strike="noStrike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rtl="0" fontAlgn="ctr"/>
                      <a:r>
                        <a:rPr lang="kk" sz="1100" b="1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3 жыл ішіндегі әлеуметтік-экономикалық нәтиже: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kk" sz="1100" b="0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Қолдау тапқан экспорттаушылардың экспорттық түсімінің көлемі </a:t>
                      </a:r>
                      <a:r>
                        <a:rPr lang="kk" sz="1100" b="1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1,17</a:t>
                      </a:r>
                      <a:r>
                        <a:rPr lang="kk" sz="1100" b="0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трлн теңгені құрады</a:t>
                      </a:r>
                    </a:p>
                    <a:p>
                      <a:pPr algn="l" rtl="0" fontAlgn="ctr"/>
                      <a:r>
                        <a:rPr lang="kk" sz="1100" b="0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- Экспорттаушылар төлеген салықтар </a:t>
                      </a:r>
                      <a:r>
                        <a:rPr lang="kk" sz="1100" b="1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258,5</a:t>
                      </a:r>
                      <a:r>
                        <a:rPr lang="kk" sz="1100" b="0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млрд теңге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kk" sz="1100" b="1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6,9</a:t>
                      </a:r>
                      <a:r>
                        <a:rPr lang="kk" sz="1100" b="1" i="1" u="none" strike="noStrike" kern="120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мың адамға арналған жаңа жұмыс орындары ашылды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k" sz="1100" b="0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Өндірілген өнім көлемі - </a:t>
                      </a:r>
                      <a:r>
                        <a:rPr lang="kk" sz="1100" b="1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5,34</a:t>
                      </a:r>
                      <a:r>
                        <a:rPr lang="kk" sz="1100" b="0" i="1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трлн теңге</a:t>
                      </a:r>
                    </a:p>
                  </a:txBody>
                  <a:tcPr marL="72000" marR="4761" marT="4761" marB="0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11718"/>
                  </a:ext>
                </a:extLst>
              </a:tr>
              <a:tr h="225177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Экспорттаушылардың салықтары, млрд теңге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84,2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67,8</a:t>
                      </a: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106,5</a:t>
                      </a:r>
                      <a:endParaRPr lang="ru-RU" sz="1100" u="none" strike="noStrike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532472"/>
                  </a:ext>
                </a:extLst>
              </a:tr>
              <a:tr h="343141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Құрылған жаңа жұмыс орындары, саны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2 928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1 842</a:t>
                      </a:r>
                      <a:endParaRPr lang="ru-RU" sz="1100" u="none" strike="noStrike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2 107</a:t>
                      </a:r>
                      <a:endParaRPr lang="ru-RU" sz="1100" u="none" strike="noStrike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2231"/>
                  </a:ext>
                </a:extLst>
              </a:tr>
              <a:tr h="343141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Өндірілген өнім көлемі, млрд теңге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2 096,7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907,7</a:t>
                      </a: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2 333,9</a:t>
                      </a:r>
                      <a:endParaRPr lang="ru-RU" sz="1100" u="none" strike="noStrike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28090"/>
                  </a:ext>
                </a:extLst>
              </a:tr>
              <a:tr h="23905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kk" sz="1100" b="1" i="0" u="none" strike="noStrike" kern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"KAZAKHEXPORT" ЭСК" АҚ ҚЫЗМЕТІНІҢ ЭКОНОМИКАЛЫҚ ӘСЕРІ 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41662"/>
                  </a:ext>
                </a:extLst>
              </a:tr>
              <a:tr h="880437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Акционерге төленген "KazakhExport" ЭСК" АҚ дивидендтері, млрд теңге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1,59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kk" sz="11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KazakhExport қызметінің экономикалық әсері төмендегі есебінен 9,44 млрд теңгені құрады: </a:t>
                      </a:r>
                    </a:p>
                    <a:p>
                      <a:pPr algn="l" rtl="0" fontAlgn="ctr"/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1) кейіннен ҚР Үкіметіне </a:t>
                      </a:r>
                      <a:r>
                        <a:rPr lang="kk" sz="11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дивидендтер</a:t>
                      </a:r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төлейтін "Бәйтерек" ҰБХ" АҚ-қа төленген </a:t>
                      </a:r>
                      <a:r>
                        <a:rPr lang="kk" sz="11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5,69 млрд теңге</a:t>
                      </a:r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сомасындағы дивидендтер</a:t>
                      </a:r>
                      <a:r>
                        <a:rPr lang="kk" sz="9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: </a:t>
                      </a:r>
                      <a:endParaRPr lang="ru-RU" sz="900" i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 rtl="0" fontAlgn="ctr">
                        <a:buFontTx/>
                        <a:buNone/>
                      </a:pPr>
                      <a:r>
                        <a:rPr lang="kk" sz="900" b="0" i="1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2021 жылы 2020 жылға 2 704,7 млн теңге төленді. (ТЖ-дан 70%);</a:t>
                      </a:r>
                    </a:p>
                    <a:p>
                      <a:pPr marL="0" indent="0" algn="l" rtl="0" fontAlgn="ctr">
                        <a:buFontTx/>
                        <a:buNone/>
                      </a:pPr>
                      <a:r>
                        <a:rPr lang="kk" sz="900" b="0" i="1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2022 жылы 2021 жылға 1 408,4 млн теңге төленді. (ТЖ-дан 70%);</a:t>
                      </a:r>
                    </a:p>
                    <a:p>
                      <a:pPr marL="0" indent="0" algn="l" rtl="0" fontAlgn="ctr">
                        <a:buFontTx/>
                        <a:buNone/>
                      </a:pPr>
                      <a:r>
                        <a:rPr lang="kk" sz="900" b="0" i="1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2023 жылы 2022 жылға 1 590,5 млн теңге (ТЖ-дан 70%) төленді.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2) KazakhExport республикалық бюджетке төлеген </a:t>
                      </a:r>
                      <a:r>
                        <a:rPr lang="kk" sz="11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1,3</a:t>
                      </a:r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r>
                        <a:rPr lang="kk" sz="11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7</a:t>
                      </a:r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r>
                        <a:rPr lang="kk" sz="11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млрд теңге </a:t>
                      </a:r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сомасына </a:t>
                      </a:r>
                      <a:r>
                        <a:rPr lang="kk" sz="1100" b="1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салықтар</a:t>
                      </a:r>
                      <a:r>
                        <a:rPr lang="kk" sz="1100" b="0" i="1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. </a:t>
                      </a:r>
                    </a:p>
                  </a:txBody>
                  <a:tcPr marL="72000" marR="4761" marT="4761" marB="0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71109"/>
                  </a:ext>
                </a:extLst>
              </a:tr>
              <a:tr h="1534580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"KazakhExport" ЭСК" АҚ төлеген салықтар, млн теңге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391,9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371,7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1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373,2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58543"/>
                  </a:ext>
                </a:extLst>
              </a:tr>
            </a:tbl>
          </a:graphicData>
        </a:graphic>
      </p:graphicFrame>
      <p:pic>
        <p:nvPicPr>
          <p:cNvPr id="4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/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11</a:t>
            </a:r>
            <a:endParaRPr lang="ru-KZ" sz="1100" b="1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242" y="6140524"/>
            <a:ext cx="1033758" cy="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991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 txBox="1"/>
          <p:nvPr/>
        </p:nvSpPr>
        <p:spPr>
          <a:xfrm>
            <a:off x="11206437" y="6492874"/>
            <a:ext cx="98556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r" defTabSz="914400" rtl="0" eaLnBrk="1" latinLnBrk="0" hangingPunct="1">
              <a:defRPr sz="9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12</a:t>
            </a:r>
            <a:endParaRPr lang="ru-KZ" sz="1100" b="1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 txBox="1"/>
          <p:nvPr/>
        </p:nvSpPr>
        <p:spPr>
          <a:xfrm>
            <a:off x="230298" y="68658"/>
            <a:ext cx="9910398" cy="880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22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НЕГІЗГІ </a:t>
            </a:r>
          </a:p>
          <a:p>
            <a:pPr rtl="0"/>
            <a:r>
              <a:rPr lang="kk" sz="22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ҚАРЖЫЛЫҚ КӨРСЕТКІШТЕР БОЛЖАМЫ</a:t>
            </a:r>
            <a:endParaRPr lang="ru-KZ" sz="2200">
              <a:solidFill>
                <a:srgbClr val="02B3EB"/>
              </a:solidFill>
            </a:endParaRP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" y="6435583"/>
            <a:ext cx="1704739" cy="365125"/>
          </a:xfrm>
        </p:spPr>
        <p:txBody>
          <a:bodyPr>
            <a:noAutofit/>
          </a:bodyPr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 sz="9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85991"/>
              </p:ext>
            </p:extLst>
          </p:nvPr>
        </p:nvGraphicFramePr>
        <p:xfrm>
          <a:off x="335357" y="1482374"/>
          <a:ext cx="11521282" cy="3344811"/>
        </p:xfrm>
        <a:graphic>
          <a:graphicData uri="http://schemas.openxmlformats.org/drawingml/2006/table">
            <a:tbl>
              <a:tblPr/>
              <a:tblGrid>
                <a:gridCol w="3719473">
                  <a:extLst>
                    <a:ext uri="{9D8B030D-6E8A-4147-A177-3AD203B41FA5}">
                      <a16:colId xmlns:a16="http://schemas.microsoft.com/office/drawing/2014/main" val="765905269"/>
                    </a:ext>
                  </a:extLst>
                </a:gridCol>
                <a:gridCol w="2630844">
                  <a:extLst>
                    <a:ext uri="{9D8B030D-6E8A-4147-A177-3AD203B41FA5}">
                      <a16:colId xmlns:a16="http://schemas.microsoft.com/office/drawing/2014/main" val="1420184968"/>
                    </a:ext>
                  </a:extLst>
                </a:gridCol>
                <a:gridCol w="2630844">
                  <a:extLst>
                    <a:ext uri="{9D8B030D-6E8A-4147-A177-3AD203B41FA5}">
                      <a16:colId xmlns:a16="http://schemas.microsoft.com/office/drawing/2014/main" val="2342880648"/>
                    </a:ext>
                  </a:extLst>
                </a:gridCol>
                <a:gridCol w="2540121">
                  <a:extLst>
                    <a:ext uri="{9D8B030D-6E8A-4147-A177-3AD203B41FA5}">
                      <a16:colId xmlns:a16="http://schemas.microsoft.com/office/drawing/2014/main" val="3133656128"/>
                    </a:ext>
                  </a:extLst>
                </a:gridCol>
              </a:tblGrid>
              <a:tr h="2916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Атауы</a:t>
                      </a: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2021ж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2022ж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2023ж 6АЙ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6294"/>
                  </a:ext>
                </a:extLst>
              </a:tr>
              <a:tr h="29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Нақты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Нақты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Нақты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73452"/>
                  </a:ext>
                </a:extLst>
              </a:tr>
              <a:tr h="322021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Кірістер 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17 026 293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24 092 587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11 578 953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05945"/>
                  </a:ext>
                </a:extLst>
              </a:tr>
              <a:tr h="312515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Шығындар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14 694 279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21 100 092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8 227 873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95192"/>
                  </a:ext>
                </a:extLst>
              </a:tr>
              <a:tr h="377043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1" i="0" u="none" strike="noStrike">
                          <a:solidFill>
                            <a:srgbClr val="042054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Салық салуға дейінгі кіріс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42054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2 332 014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42054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2 992 495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3 351 080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09979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КТС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320 023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720 352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+mn-ea"/>
                          <a:cs typeface="+mn-cs"/>
                        </a:rPr>
                        <a:t>  198 967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766494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Таза пайда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2 011 991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</a:rPr>
                        <a:t>2 272 145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3 152 113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133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082667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Активтердің барлығы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kk" sz="1200" b="1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139 397 882</a:t>
                      </a:r>
                      <a:endParaRPr lang="ru-RU" sz="12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kk" sz="1200" b="1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149 846 288</a:t>
                      </a: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148 411 038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64851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Міндеттемелердің барлығы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kk" sz="1200" b="1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25 183 940</a:t>
                      </a:r>
                      <a:endParaRPr lang="ru-RU" sz="12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kk" sz="1200" b="1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36 837 149</a:t>
                      </a:r>
                      <a:endParaRPr lang="ru-RU" sz="12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33 752 238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64302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kk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Капиталдың барлығы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kk" sz="1200" b="1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114 213 942</a:t>
                      </a:r>
                      <a:endParaRPr lang="ru-RU" sz="12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kk" sz="1200" b="1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+mn-cs"/>
                        </a:rPr>
                        <a:t>113 009 138</a:t>
                      </a: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" sz="12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</a:rPr>
                        <a:t>114 658 800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4225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36560" y="1148962"/>
            <a:ext cx="744087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kk" sz="1200" b="1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мың теңге</a:t>
            </a:r>
            <a:endParaRPr lang="ru-RU" sz="1200" b="1" i="1"/>
          </a:p>
        </p:txBody>
      </p:sp>
    </p:spTree>
    <p:extLst>
      <p:ext uri="{BB962C8B-B14F-4D97-AF65-F5344CB8AC3E}">
        <p14:creationId xmlns:p14="http://schemas.microsoft.com/office/powerpoint/2010/main" val="1702506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8"/>
            <a:ext cx="11050069" cy="631325"/>
          </a:xfrm>
        </p:spPr>
        <p:txBody>
          <a:bodyPr>
            <a:noAutofit/>
          </a:bodyPr>
          <a:lstStyle/>
          <a:p>
            <a:pPr rtl="0"/>
            <a:r>
              <a:rPr lang="kk" sz="22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ЗАҢНАМАЛЫҚ </a:t>
            </a:r>
            <a:br>
              <a:rPr lang="kk" sz="22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2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БАСТАМАЛАР</a:t>
            </a:r>
            <a:endParaRPr lang="ru-KZ" sz="2200">
              <a:solidFill>
                <a:srgbClr val="02B3EB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244" y="1130121"/>
            <a:ext cx="11368008" cy="862930"/>
          </a:xfrm>
          <a:prstGeom prst="rect">
            <a:avLst/>
          </a:prstGeom>
          <a:solidFill>
            <a:srgbClr val="04205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198438" lvl="0" indent="-198438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" sz="1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"ҚАЗАҚСТАН РЕСПУБЛИКАСЫНЫҢ КЕЙБІР ЗАҢНАМАЛЫҚ АКТІЛЕРІНЕ ЭКСПОРТТЫҚ-КРЕДИТТІК АГЕНТТІК ЖӘНЕ ШИКІЗАТТЫҚ ЕМЕС ТАУАРЛАРДЫҢ (ЖҰМЫСТАРДЫҢ, КӨРСЕТІЛЕТІН ҚЫЗМЕТТЕРДІҢ) ЭКСПОРТЫН ІЛГЕРІЛЕТУ МӘСЕЛЕЛЕРІ БОЙЫНША ӨЗГЕРІСТЕР МЕН ТОЛЫҚТЫРУЛАР ЕНГІЗУ ТУРАЛЫ" ЗАҢЫ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7383" y="1521802"/>
            <a:ext cx="1141901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 defTabSz="89535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5" algn="l"/>
              </a:tabLst>
            </a:pPr>
            <a:endParaRPr lang="kk-KZ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244" y="2261117"/>
            <a:ext cx="11368008" cy="421653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noAutofit/>
          </a:bodyPr>
          <a:lstStyle/>
          <a:p>
            <a:pPr algn="just" defTabSz="895350" rtl="0">
              <a:buClr>
                <a:schemeClr val="tx2"/>
              </a:buClr>
              <a:tabLst>
                <a:tab pos="450215" algn="l"/>
              </a:tabLst>
            </a:pPr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ҚРЗ қабылдау төмендегіні қажет етеді:</a:t>
            </a:r>
          </a:p>
          <a:p>
            <a:pPr indent="358775" algn="just" defTabSz="895350" rtl="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Қолданыстағы заңнамалық актілерге өзгерістер</a:t>
            </a:r>
          </a:p>
          <a:p>
            <a:pPr marL="361950" lvl="1" indent="180975" algn="just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kk" sz="1600" b="0" i="1" u="none" strike="noStrike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Заң жобасы шеңберінде 2 кодекске және 8 заңға өзгерістер енгізу; Салық кодексіне түзетулер жеке әзірленді</a:t>
            </a:r>
          </a:p>
          <a:p>
            <a:pPr marL="0" lvl="1" indent="358775" algn="just" defTabSz="895350" rtl="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Қолданыстағы НҚА-ға түзетулер енгізу</a:t>
            </a:r>
          </a:p>
          <a:p>
            <a:pPr marL="361950" lvl="1" indent="180975" algn="just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kk" sz="1600" b="0" i="1" u="none" strike="noStrike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15 НҚА-ға өзгерістер енгізу</a:t>
            </a:r>
          </a:p>
          <a:p>
            <a:pPr marL="0" lvl="1" indent="358775" algn="just" defTabSz="895350" rtl="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Жаңа НҚА әзірлеу</a:t>
            </a:r>
          </a:p>
          <a:p>
            <a:pPr marL="361950" lvl="1" indent="180975" algn="just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kk" sz="1600" b="0" i="1" u="none" strike="noStrike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2 жаңа НҚА әзірлеу</a:t>
            </a:r>
          </a:p>
          <a:p>
            <a:pPr marL="0" lvl="1" indent="358775" algn="just" defTabSz="895350" rtl="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Қызмет түрлерін кеңейту</a:t>
            </a:r>
          </a:p>
          <a:p>
            <a:pPr marL="361950" lvl="1" indent="180975" algn="just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kk" sz="1600" b="0" i="1" u="none" strike="noStrike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Шикізаттық емес экспортты ілгерілету бойынша шығындардың бір бөлігін өтеу (жаңа құрылымдық бөлімше)</a:t>
            </a:r>
          </a:p>
          <a:p>
            <a:pPr marL="361950" lvl="1" indent="180975" algn="just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kk" sz="1600" b="0" i="1" u="none" strike="noStrike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ЭТФ бойынша пайыздық мөлшерлемелерді субсидиялау, қаржы агентінің функциялары (жаңа құрылымдық бөлімше)</a:t>
            </a:r>
          </a:p>
          <a:p>
            <a:pPr marL="361950" lvl="1" indent="180975" algn="just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kk" sz="1600" b="0" i="1" u="none" strike="noStrike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Отандық экспорттаушыларға кепілдік беру (жаңа құрылымдық бөлімше)</a:t>
            </a:r>
          </a:p>
          <a:p>
            <a:pPr marL="361950" lvl="1" indent="180975" algn="just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kk" sz="1600" b="0" i="1" u="none" strike="noStrike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Экспорттаушыларға сервистік қолдау көрсету</a:t>
            </a:r>
          </a:p>
          <a:p>
            <a:pPr marL="361950" lvl="1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tabLst>
                <a:tab pos="358775" algn="l"/>
              </a:tabLst>
              <a:defRPr/>
            </a:pPr>
            <a:endParaRPr lang="ru-RU" sz="1600" b="1" i="1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7D7D"/>
              </a:buClr>
              <a:buSzPct val="80000"/>
              <a:defRPr/>
            </a:pPr>
            <a:r>
              <a:rPr lang="kk" sz="1200" b="0" i="1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Times New Roman"/>
              </a:rPr>
              <a:t>Анықтама: заң жобасы ҚР Парламенті Мәжілісінің қарауында </a:t>
            </a:r>
            <a:endParaRPr lang="en-US" sz="1200" i="1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0153" y="589163"/>
            <a:ext cx="351692" cy="12192002"/>
          </a:xfrm>
          <a:prstGeom prst="rect">
            <a:avLst/>
          </a:prstGeom>
        </p:spPr>
      </p:pic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/>
          <p:nvPr/>
        </p:nvSpPr>
        <p:spPr>
          <a:xfrm>
            <a:off x="-3" y="6431431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 txBox="1"/>
          <p:nvPr/>
        </p:nvSpPr>
        <p:spPr>
          <a:xfrm>
            <a:off x="11206437" y="6492874"/>
            <a:ext cx="98556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r" defTabSz="914400" rtl="0" eaLnBrk="1" latinLnBrk="0" hangingPunct="1">
              <a:defRPr sz="9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13</a:t>
            </a:r>
            <a:endParaRPr lang="ru-KZ" sz="1100" b="1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47" y="6143338"/>
            <a:ext cx="1033758" cy="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762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9"/>
            <a:ext cx="9600831" cy="341490"/>
          </a:xfrm>
        </p:spPr>
        <p:txBody>
          <a:bodyPr>
            <a:noAutofit/>
          </a:bodyPr>
          <a:lstStyle/>
          <a:p>
            <a:pPr rtl="0"/>
            <a:r>
              <a:rPr lang="kk" sz="2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/>
            </a:r>
            <a:br>
              <a:rPr lang="kk" sz="2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ЭКСПОРТТЫ ҚОЛДАУ ЖӨНІНДЕГІ ДАМУ ИНСТИТУТТАРЫНЫҢ ФУНКЦИЯЛАРЫ</a:t>
            </a:r>
            <a:endParaRPr lang="ru-KZ">
              <a:solidFill>
                <a:srgbClr val="02B3EB"/>
              </a:solidFill>
            </a:endParaRPr>
          </a:p>
        </p:txBody>
      </p:sp>
      <p:pic>
        <p:nvPicPr>
          <p:cNvPr id="5122" name="Picture 2" descr="О QazTrade - Qaz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2693" y="3341163"/>
            <a:ext cx="1123463" cy="3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velopment Bank of Kazakhstan - Colv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2817" y="-1439863"/>
            <a:ext cx="4139758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786" y="1555997"/>
            <a:ext cx="967243" cy="474650"/>
          </a:xfrm>
          <a:prstGeom prst="rect">
            <a:avLst/>
          </a:prstGeom>
        </p:spPr>
      </p:pic>
      <p:pic>
        <p:nvPicPr>
          <p:cNvPr id="5126" name="Picture 6" descr="Development Bank of Kazakhstan - Colv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4509" y="4697983"/>
            <a:ext cx="1374557" cy="4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6"/>
          <p:cNvSpPr/>
          <p:nvPr/>
        </p:nvSpPr>
        <p:spPr bwMode="gray">
          <a:xfrm rot="11329301" flipH="1" flipV="1">
            <a:off x="5814358" y="3458198"/>
            <a:ext cx="676352" cy="498414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44" name="Freeform 6"/>
          <p:cNvSpPr/>
          <p:nvPr/>
        </p:nvSpPr>
        <p:spPr bwMode="gray">
          <a:xfrm flipV="1">
            <a:off x="5761754" y="2227731"/>
            <a:ext cx="736362" cy="549879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9" name="Gerade Verbindung 60"/>
          <p:cNvCxnSpPr>
            <a:endCxn id="65" idx="3"/>
          </p:cNvCxnSpPr>
          <p:nvPr/>
        </p:nvCxnSpPr>
        <p:spPr bwMode="gray">
          <a:xfrm flipH="1" flipV="1">
            <a:off x="3421424" y="5444888"/>
            <a:ext cx="729022" cy="1561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6"/>
          <p:cNvSpPr/>
          <p:nvPr/>
        </p:nvSpPr>
        <p:spPr bwMode="gray">
          <a:xfrm>
            <a:off x="3384900" y="4100657"/>
            <a:ext cx="1437945" cy="419798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Abgerundetes Rechteck 76"/>
          <p:cNvSpPr/>
          <p:nvPr/>
        </p:nvSpPr>
        <p:spPr bwMode="gray">
          <a:xfrm>
            <a:off x="358891" y="5171517"/>
            <a:ext cx="3062533" cy="5467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Экспорттық (экспортқа дейінгі) операцияларға кредит беру</a:t>
            </a:r>
            <a:endParaRPr lang="ru-RU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6" name="Abgerundetes Rechteck 77"/>
          <p:cNvSpPr/>
          <p:nvPr/>
        </p:nvSpPr>
        <p:spPr bwMode="gray">
          <a:xfrm>
            <a:off x="358892" y="3193268"/>
            <a:ext cx="3056774" cy="381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Экспорттаушыларға сервистік қолдау көрсету</a:t>
            </a:r>
            <a:endParaRPr lang="ru-RU" sz="1050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7" name="Abgerundetes Rechteck 78"/>
          <p:cNvSpPr/>
          <p:nvPr/>
        </p:nvSpPr>
        <p:spPr bwMode="gray">
          <a:xfrm>
            <a:off x="348123" y="3734002"/>
            <a:ext cx="3067543" cy="515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Консультациялық және ақпараттық-аналитикалық қолдау</a:t>
            </a:r>
            <a:endParaRPr lang="ru-RU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0" name="Abgerundetes Rechteck 81"/>
          <p:cNvSpPr/>
          <p:nvPr/>
        </p:nvSpPr>
        <p:spPr bwMode="gray">
          <a:xfrm>
            <a:off x="3966153" y="5171517"/>
            <a:ext cx="1763788" cy="5436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ҚДБ функциялары</a:t>
            </a:r>
            <a:endParaRPr lang="en-US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7" name="Abgerundetes Rechteck 78"/>
          <p:cNvSpPr/>
          <p:nvPr/>
        </p:nvSpPr>
        <p:spPr bwMode="gray">
          <a:xfrm>
            <a:off x="358892" y="4356969"/>
            <a:ext cx="3056773" cy="5301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Тауарлар мен қызметтерді сыртқы нарықтарға ілгерілету бойынша шығындардың бір бөлігін өтеу</a:t>
            </a:r>
            <a:endParaRPr lang="en-US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8044" y="1558846"/>
            <a:ext cx="5423709" cy="1359284"/>
            <a:chOff x="405417" y="1250216"/>
            <a:chExt cx="5423709" cy="1359284"/>
          </a:xfrm>
        </p:grpSpPr>
        <p:cxnSp>
          <p:nvCxnSpPr>
            <p:cNvPr id="47" name="Gerade Verbindung 58"/>
            <p:cNvCxnSpPr>
              <a:stCxn id="68" idx="1"/>
              <a:endCxn id="60" idx="3"/>
            </p:cNvCxnSpPr>
            <p:nvPr/>
          </p:nvCxnSpPr>
          <p:spPr bwMode="gray">
            <a:xfrm flipH="1">
              <a:off x="3483038" y="1926846"/>
              <a:ext cx="524170" cy="3012"/>
            </a:xfrm>
            <a:prstGeom prst="line">
              <a:avLst/>
            </a:prstGeom>
            <a:ln w="127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6"/>
            <p:cNvSpPr/>
            <p:nvPr/>
          </p:nvSpPr>
          <p:spPr bwMode="gray">
            <a:xfrm>
              <a:off x="3457819" y="2180124"/>
              <a:ext cx="1401965" cy="369691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Abgerundetes Rechteck 70"/>
            <p:cNvSpPr/>
            <p:nvPr/>
          </p:nvSpPr>
          <p:spPr bwMode="gray">
            <a:xfrm>
              <a:off x="405417" y="1250216"/>
              <a:ext cx="3077621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00206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>
              <a:noAutofit/>
            </a:bodyPr>
            <a:lstStyle/>
            <a:p>
              <a:pPr algn="ctr" rtl="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kk" sz="1100" b="1" i="0" u="none" strike="noStrike" noProof="1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Verdana"/>
                  <a:ea typeface="Verdana"/>
                  <a:cs typeface="Arial"/>
                </a:rPr>
                <a:t>Ерікті сақтандыру</a:t>
              </a:r>
              <a:endPara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60" name="Abgerundetes Rechteck 71"/>
            <p:cNvSpPr/>
            <p:nvPr/>
          </p:nvSpPr>
          <p:spPr bwMode="gray">
            <a:xfrm>
              <a:off x="405421" y="1738981"/>
              <a:ext cx="3077617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00206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>
              <a:noAutofit/>
            </a:bodyPr>
            <a:lstStyle/>
            <a:p>
              <a:pPr algn="ctr" rtl="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kk" sz="1100" b="1" i="0" u="none" strike="noStrike" noProof="1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Verdana"/>
                  <a:ea typeface="Verdana"/>
                  <a:cs typeface="Arial"/>
                </a:rPr>
                <a:t>Қайта сақтандыру</a:t>
              </a:r>
              <a:endPara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61" name="Abgerundetes Rechteck 72"/>
            <p:cNvSpPr/>
            <p:nvPr/>
          </p:nvSpPr>
          <p:spPr bwMode="gray">
            <a:xfrm>
              <a:off x="405421" y="2227747"/>
              <a:ext cx="3077617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00206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>
              <a:noAutofit/>
            </a:bodyPr>
            <a:lstStyle/>
            <a:p>
              <a:pPr algn="ctr" rtl="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kk" sz="1100" b="1" i="0" u="none" strike="noStrike" noProof="1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Verdana"/>
                  <a:ea typeface="Verdana"/>
                  <a:cs typeface="Arial"/>
                </a:rPr>
                <a:t>Шартты салымдар</a:t>
              </a:r>
              <a:endPara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68" name="Abgerundetes Rechteck 79"/>
            <p:cNvSpPr/>
            <p:nvPr/>
          </p:nvSpPr>
          <p:spPr bwMode="gray">
            <a:xfrm>
              <a:off x="4007208" y="1735969"/>
              <a:ext cx="1821918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00206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>
              <a:noAutofit/>
            </a:bodyPr>
            <a:lstStyle/>
            <a:p>
              <a:pPr algn="ctr" rtl="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kk" sz="1100" b="1" i="0" u="none" strike="noStrike" noProof="1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Verdana"/>
                  <a:ea typeface="Verdana"/>
                  <a:cs typeface="Arial"/>
                </a:rPr>
                <a:t>KazakhExport функциялары</a:t>
              </a:r>
              <a:endParaRPr lang="en-US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94" name="Freeform 6"/>
            <p:cNvSpPr/>
            <p:nvPr/>
          </p:nvSpPr>
          <p:spPr bwMode="gray">
            <a:xfrm flipV="1">
              <a:off x="3488798" y="1508076"/>
              <a:ext cx="1370986" cy="230904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Abgerundetes Rechteck 70"/>
          <p:cNvSpPr/>
          <p:nvPr/>
        </p:nvSpPr>
        <p:spPr bwMode="gray">
          <a:xfrm>
            <a:off x="8515364" y="2092798"/>
            <a:ext cx="3077621" cy="381753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Ерікті сақтандыру (қайта сақтандыру)</a:t>
            </a:r>
            <a:endParaRPr lang="ru-RU" sz="1100" b="1" noProof="1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07" name="Abgerundetes Rechteck 71"/>
          <p:cNvSpPr/>
          <p:nvPr/>
        </p:nvSpPr>
        <p:spPr bwMode="gray">
          <a:xfrm>
            <a:off x="8506503" y="2571052"/>
            <a:ext cx="3077617" cy="475295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Экспорт алдындағы және экспорттық сауданы қаржыландыру (шартты салымдар)</a:t>
            </a:r>
            <a:endParaRPr lang="ru-RU" sz="1100" b="1" noProof="1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08" name="Abgerundetes Rechteck 72"/>
          <p:cNvSpPr/>
          <p:nvPr/>
        </p:nvSpPr>
        <p:spPr bwMode="gray">
          <a:xfrm>
            <a:off x="8524857" y="3110212"/>
            <a:ext cx="3077617" cy="381753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Экспорттаушыларға сервистік қолдау көрсету</a:t>
            </a:r>
            <a:endParaRPr lang="ru-RU" sz="1050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09" name="Abgerundetes Rechteck 73"/>
          <p:cNvSpPr/>
          <p:nvPr/>
        </p:nvSpPr>
        <p:spPr bwMode="gray">
          <a:xfrm>
            <a:off x="8510502" y="3617370"/>
            <a:ext cx="3066849" cy="38175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000" b="1" i="0" u="none" strike="noStrike" noProof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Отандық экспорттаушыларға кепілдік беру (қызметтер экспорты)</a:t>
            </a:r>
            <a:endParaRPr lang="en-US" sz="105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10" name="Abgerundetes Rechteck 74"/>
          <p:cNvSpPr/>
          <p:nvPr/>
        </p:nvSpPr>
        <p:spPr bwMode="gray">
          <a:xfrm>
            <a:off x="8510503" y="4124848"/>
            <a:ext cx="3066849" cy="51261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000" b="1" i="0" u="none" strike="noStrike" noProof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Экспорттық сауданы қаржыландыру бойынша пайыздық мөлшерлемелерді субсидиялау</a:t>
            </a:r>
            <a:endParaRPr lang="ru-RU" sz="105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11" name="Abgerundetes Rechteck 75"/>
          <p:cNvSpPr/>
          <p:nvPr/>
        </p:nvSpPr>
        <p:spPr bwMode="gray">
          <a:xfrm>
            <a:off x="8494430" y="4765952"/>
            <a:ext cx="3113852" cy="54058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000" b="1" i="0" u="none" strike="noStrike" noProof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Тауарлар мен қызметтерді ілгерілету бойынша экспорттық шығындардың бір бөлігін өтеу</a:t>
            </a:r>
            <a:endParaRPr lang="ru-RU" sz="105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12" name="Abgerundetes Rechteck 76"/>
          <p:cNvSpPr/>
          <p:nvPr/>
        </p:nvSpPr>
        <p:spPr bwMode="gray">
          <a:xfrm>
            <a:off x="8505828" y="5567910"/>
            <a:ext cx="3076759" cy="482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0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Экспорттық (экспортқа дейінгі) операцияларға кредит беру</a:t>
            </a:r>
            <a:endParaRPr lang="ru-RU" sz="105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121" name="Gerade Verbindung 60"/>
          <p:cNvCxnSpPr/>
          <p:nvPr/>
        </p:nvCxnSpPr>
        <p:spPr bwMode="gray">
          <a:xfrm flipH="1">
            <a:off x="3395670" y="3923879"/>
            <a:ext cx="616243" cy="1000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6"/>
          <p:cNvSpPr/>
          <p:nvPr/>
        </p:nvSpPr>
        <p:spPr bwMode="gray">
          <a:xfrm rot="21203864" flipV="1">
            <a:off x="3447708" y="3266334"/>
            <a:ext cx="1343094" cy="634833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41" name="Picture 2" descr="Национальный управляющий холдинг &quot;Байтерек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5565" y="1505102"/>
            <a:ext cx="397416" cy="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Freeform 6"/>
          <p:cNvSpPr/>
          <p:nvPr/>
        </p:nvSpPr>
        <p:spPr bwMode="gray">
          <a:xfrm rot="6878177" flipV="1">
            <a:off x="7792621" y="5228100"/>
            <a:ext cx="318616" cy="1053235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134" name="Freeform 6"/>
          <p:cNvSpPr/>
          <p:nvPr/>
        </p:nvSpPr>
        <p:spPr bwMode="gray">
          <a:xfrm rot="10634693" flipV="1">
            <a:off x="7068077" y="3574468"/>
            <a:ext cx="1388465" cy="1609811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136" name="Freeform 6"/>
          <p:cNvSpPr/>
          <p:nvPr/>
        </p:nvSpPr>
        <p:spPr bwMode="gray">
          <a:xfrm flipH="1" flipV="1">
            <a:off x="6990175" y="2311727"/>
            <a:ext cx="1518313" cy="894832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8" name="Freeform 6"/>
          <p:cNvSpPr/>
          <p:nvPr/>
        </p:nvSpPr>
        <p:spPr bwMode="gray">
          <a:xfrm flipH="1" flipV="1">
            <a:off x="7067564" y="2802394"/>
            <a:ext cx="1464931" cy="434832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Freeform 6"/>
          <p:cNvSpPr/>
          <p:nvPr/>
        </p:nvSpPr>
        <p:spPr bwMode="gray">
          <a:xfrm flipH="1">
            <a:off x="7261290" y="3527554"/>
            <a:ext cx="1263565" cy="299844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1" name="Freeform 6"/>
          <p:cNvSpPr/>
          <p:nvPr/>
        </p:nvSpPr>
        <p:spPr bwMode="gray">
          <a:xfrm rot="20822734" flipH="1">
            <a:off x="7259313" y="3383873"/>
            <a:ext cx="1152950" cy="1135405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Ellipse 69"/>
          <p:cNvSpPr/>
          <p:nvPr/>
        </p:nvSpPr>
        <p:spPr bwMode="gray">
          <a:xfrm>
            <a:off x="6189426" y="2466812"/>
            <a:ext cx="1412060" cy="1141956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2060"/>
            </a:solidFill>
            <a:round/>
          </a:ln>
          <a:effectLst>
            <a:outerShdw blurRad="114300" sx="103000" sy="103000" algn="ct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660400" h="660400"/>
          </a:sp3d>
        </p:spPr>
        <p:txBody>
          <a:bodyPr wrap="none" rtlCol="0" anchor="ctr">
            <a:noAutofit/>
          </a:bodyPr>
          <a:lstStyle/>
          <a:p>
            <a:pPr algn="ctr"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ФУНКЦИЯЛАРЫ </a:t>
            </a:r>
          </a:p>
          <a:p>
            <a:pPr algn="ctr"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ЭКА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37849" y="1372519"/>
            <a:ext cx="3462388" cy="493680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71" name="Freeform 6"/>
          <p:cNvSpPr/>
          <p:nvPr/>
        </p:nvSpPr>
        <p:spPr bwMode="gray">
          <a:xfrm rot="1169888">
            <a:off x="5729930" y="5428757"/>
            <a:ext cx="668833" cy="147241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Ellipse 69"/>
          <p:cNvSpPr/>
          <p:nvPr/>
        </p:nvSpPr>
        <p:spPr bwMode="gray">
          <a:xfrm>
            <a:off x="6313230" y="5090891"/>
            <a:ext cx="1157818" cy="9064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002060"/>
            </a:solidFill>
            <a:round/>
          </a:ln>
          <a:effectLst>
            <a:outerShdw blurRad="114300" sx="103000" sy="103000" algn="ct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660400" h="660400"/>
          </a:sp3d>
        </p:spPr>
        <p:txBody>
          <a:bodyPr wrap="none" rtlCol="0" anchor="ctr">
            <a:noAutofit/>
          </a:bodyPr>
          <a:lstStyle/>
          <a:p>
            <a:pPr algn="ctr" rtl="0"/>
            <a:r>
              <a:rPr lang="kk" sz="1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ФУНКЦИЯЛАРЫ </a:t>
            </a:r>
          </a:p>
          <a:p>
            <a:pPr algn="ctr" rtl="0"/>
            <a:r>
              <a:rPr lang="kk" sz="1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ЭКСИМБАНК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8508489" y="1941371"/>
            <a:ext cx="2552499" cy="1"/>
          </a:xfrm>
          <a:prstGeom prst="line">
            <a:avLst/>
          </a:prstGeom>
          <a:ln w="28575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5187" y="908101"/>
            <a:ext cx="5691282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 rtl="0"/>
            <a:r>
              <a:rPr lang="kk" sz="16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Қолданыстағы экспортты қолдау</a:t>
            </a:r>
            <a:endParaRPr lang="ru-RU" sz="1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37592" y="909685"/>
            <a:ext cx="5736085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 rtl="0"/>
            <a:r>
              <a:rPr lang="kk" sz="16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Ұсынылатын экспортты қолдау</a:t>
            </a:r>
            <a:endParaRPr lang="ru-RU" sz="1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Abgerundetes Rechteck 77"/>
          <p:cNvSpPr/>
          <p:nvPr/>
        </p:nvSpPr>
        <p:spPr bwMode="gray">
          <a:xfrm>
            <a:off x="4011913" y="3733002"/>
            <a:ext cx="1768227" cy="381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>
            <a:noAutofit/>
          </a:bodyPr>
          <a:lstStyle/>
          <a:p>
            <a:pPr algn="ctr" rtl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kk" sz="1100" b="1" i="0" u="none" strike="noStrike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Arial"/>
              </a:rPr>
              <a:t>Qaztrade функциялары</a:t>
            </a:r>
            <a:endParaRPr lang="en-US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94430" y="1593029"/>
            <a:ext cx="2797575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kk" sz="1600" b="0" i="1" u="none" strike="noStrike">
                <a:solidFill>
                  <a:srgbClr val="38562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Холдингтің қамқорлығымен</a:t>
            </a:r>
            <a:endParaRPr lang="ru-RU" sz="1600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Freeform 6"/>
          <p:cNvSpPr/>
          <p:nvPr/>
        </p:nvSpPr>
        <p:spPr bwMode="gray">
          <a:xfrm flipH="1" flipV="1">
            <a:off x="7398939" y="3307722"/>
            <a:ext cx="1125915" cy="45719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017421" y="1217462"/>
            <a:ext cx="17790" cy="513571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20153" y="589163"/>
            <a:ext cx="351692" cy="1219200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242" y="6143534"/>
            <a:ext cx="1033758" cy="731566"/>
          </a:xfrm>
          <a:prstGeom prst="rect">
            <a:avLst/>
          </a:prstGeom>
        </p:spPr>
      </p:pic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 txBox="1"/>
          <p:nvPr/>
        </p:nvSpPr>
        <p:spPr>
          <a:xfrm>
            <a:off x="11206437" y="6492874"/>
            <a:ext cx="98556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r" defTabSz="914400" rtl="0" eaLnBrk="1" latinLnBrk="0" hangingPunct="1">
              <a:defRPr sz="9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14</a:t>
            </a:r>
            <a:endParaRPr lang="ru-KZ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360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4113591"/>
            <a:ext cx="2933322" cy="2687117"/>
          </a:xfrm>
          <a:prstGeom prst="rect">
            <a:avLst/>
          </a:prstGeom>
        </p:spPr>
      </p:pic>
      <p:sp>
        <p:nvSpPr>
          <p:cNvPr id="16" name="Объект 18">
            <a:extLst>
              <a:ext uri="{FF2B5EF4-FFF2-40B4-BE49-F238E27FC236}">
                <a16:creationId xmlns:a16="http://schemas.microsoft.com/office/drawing/2014/main" id="{A6B78B35-1AF4-E248-A68C-E881C3899817}"/>
              </a:ext>
            </a:extLst>
          </p:cNvPr>
          <p:cNvSpPr txBox="1"/>
          <p:nvPr/>
        </p:nvSpPr>
        <p:spPr>
          <a:xfrm>
            <a:off x="9542751" y="3878682"/>
            <a:ext cx="3600450" cy="1611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2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"KazakhExport"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2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экспорттық сақтандыру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2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компаниясы" акционерлік қоғамы</a:t>
            </a:r>
            <a:endParaRPr lang="kk" sz="1100" b="1" i="0" u="none" strike="noStrike" dirty="0">
              <a:solidFill>
                <a:srgbClr val="002060"/>
              </a:solidFill>
              <a:highlight>
                <a:srgbClr val="000000">
                  <a:alpha val="0"/>
                </a:srgbClr>
              </a:highlight>
              <a:latin typeface="Verdana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 rtl="0">
              <a:spcBef>
                <a:spcPct val="0"/>
              </a:spcBef>
              <a:buNone/>
            </a:pPr>
            <a:r>
              <a:rPr lang="kk" sz="11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Қазақстан Республикасы,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1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Z05T3E2, Астана қ.,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1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Мәңгілік Ел даңғылы 55"А"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7" name="Объект 18">
            <a:extLst>
              <a:ext uri="{FF2B5EF4-FFF2-40B4-BE49-F238E27FC236}">
                <a16:creationId xmlns:a16="http://schemas.microsoft.com/office/drawing/2014/main" id="{3057DC35-02E4-0649-8052-4DA1975A1260}"/>
              </a:ext>
            </a:extLst>
          </p:cNvPr>
          <p:cNvSpPr txBox="1"/>
          <p:nvPr/>
        </p:nvSpPr>
        <p:spPr>
          <a:xfrm>
            <a:off x="9542751" y="5366265"/>
            <a:ext cx="3600450" cy="1611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1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Тел.: +7 (7172) 95 56 56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1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e-mail: info@kazakhexport.kz</a:t>
            </a:r>
            <a:endParaRPr lang="en" sz="110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" sz="1100">
                <a:solidFill>
                  <a:srgbClr val="002060"/>
                </a:solidFill>
              </a:rPr>
              <a:t>      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1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RU" sz="1100">
              <a:solidFill>
                <a:srgbClr val="002060"/>
              </a:solidFill>
            </a:endParaRPr>
          </a:p>
        </p:txBody>
      </p:sp>
      <p:pic>
        <p:nvPicPr>
          <p:cNvPr id="8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170" y="6063507"/>
            <a:ext cx="1033758" cy="794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369" y="2618902"/>
            <a:ext cx="7974623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kk" sz="32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Назарларыңызға рахмет!</a:t>
            </a:r>
          </a:p>
        </p:txBody>
      </p:sp>
    </p:spTree>
    <p:extLst>
      <p:ext uri="{BB962C8B-B14F-4D97-AF65-F5344CB8AC3E}">
        <p14:creationId xmlns:p14="http://schemas.microsoft.com/office/powerpoint/2010/main" val="1823922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144"/>
            <a:ext cx="6567777" cy="686631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7330"/>
            <a:ext cx="4292874" cy="395067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F2F77B-8B19-F34C-8D11-CE4275F4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7" y="1634020"/>
            <a:ext cx="3674065" cy="1131166"/>
          </a:xfrm>
        </p:spPr>
        <p:txBody>
          <a:bodyPr>
            <a:noAutofit/>
          </a:bodyPr>
          <a:lstStyle/>
          <a:p>
            <a:pPr rtl="0"/>
            <a:r>
              <a:rPr lang="kk" sz="2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АҚПАРАТ </a:t>
            </a:r>
            <a:br>
              <a:rPr lang="kk" sz="2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4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/>
            </a:r>
            <a:br>
              <a:rPr lang="kk" sz="24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"KAZAKHEXPORT" ЭКСПОРТТЫҚ САҚТАНДЫРУ КОМПАНИЯСЫ" АКЦИОНЕРЛІК ҚОҒАМЫ</a:t>
            </a:r>
            <a:endParaRPr lang="ru-KZ" sz="2400" dirty="0">
              <a:solidFill>
                <a:srgbClr val="02B3EB"/>
              </a:solidFill>
            </a:endParaRPr>
          </a:p>
        </p:txBody>
      </p:sp>
      <p:sp>
        <p:nvSpPr>
          <p:cNvPr id="13" name="Объект 10">
            <a:extLst>
              <a:ext uri="{FF2B5EF4-FFF2-40B4-BE49-F238E27FC236}">
                <a16:creationId xmlns:a16="http://schemas.microsoft.com/office/drawing/2014/main" id="{C0BA7C6E-22F3-7643-8EDB-5B813A134772}"/>
              </a:ext>
            </a:extLst>
          </p:cNvPr>
          <p:cNvSpPr txBox="1"/>
          <p:nvPr/>
        </p:nvSpPr>
        <p:spPr>
          <a:xfrm>
            <a:off x="4201298" y="736716"/>
            <a:ext cx="5707443" cy="444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Tx/>
              <a:buNone/>
            </a:pPr>
            <a:r>
              <a:rPr lang="kk" sz="1400" b="0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>"Бәйтерек" ҰБХ" АҚ-тың 100% еншілес компаниясы</a:t>
            </a:r>
            <a:endParaRPr lang="ru-KZ" dirty="0"/>
          </a:p>
        </p:txBody>
      </p:sp>
      <p:sp>
        <p:nvSpPr>
          <p:cNvPr id="14" name="Объект 10">
            <a:extLst>
              <a:ext uri="{FF2B5EF4-FFF2-40B4-BE49-F238E27FC236}">
                <a16:creationId xmlns:a16="http://schemas.microsoft.com/office/drawing/2014/main" id="{3C535B73-16D5-E24A-89B7-D198DD0064CE}"/>
              </a:ext>
            </a:extLst>
          </p:cNvPr>
          <p:cNvSpPr txBox="1"/>
          <p:nvPr/>
        </p:nvSpPr>
        <p:spPr>
          <a:xfrm>
            <a:off x="4717904" y="1276567"/>
            <a:ext cx="6881898" cy="580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ҚР Cауда және интеграция министрлігінің ведомстволық бағынысты ұйымы болып табылады</a:t>
            </a:r>
            <a:endParaRPr lang="ru-KZ"/>
          </a:p>
        </p:txBody>
      </p:sp>
      <p:sp>
        <p:nvSpPr>
          <p:cNvPr id="15" name="Объект 10">
            <a:extLst>
              <a:ext uri="{FF2B5EF4-FFF2-40B4-BE49-F238E27FC236}">
                <a16:creationId xmlns:a16="http://schemas.microsoft.com/office/drawing/2014/main" id="{52543F23-7E60-9D49-886D-651890121291}"/>
              </a:ext>
            </a:extLst>
          </p:cNvPr>
          <p:cNvSpPr txBox="1"/>
          <p:nvPr/>
        </p:nvSpPr>
        <p:spPr>
          <a:xfrm>
            <a:off x="6121655" y="2832394"/>
            <a:ext cx="5671541" cy="580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>"Ваа2" қаржылық сенімділік рейтингі, </a:t>
            </a:r>
            <a:r>
              <a:rPr lang="kk" sz="1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"тұрақты" болжам</a:t>
            </a:r>
            <a:r>
              <a:rPr lang="kk" sz="1400" b="0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> (Қазақстанның егеменді рейтингінің деңгейі)</a:t>
            </a:r>
            <a:endParaRPr lang="ru-KZ" dirty="0"/>
          </a:p>
        </p:txBody>
      </p:sp>
      <p:sp>
        <p:nvSpPr>
          <p:cNvPr id="16" name="Объект 10">
            <a:extLst>
              <a:ext uri="{FF2B5EF4-FFF2-40B4-BE49-F238E27FC236}">
                <a16:creationId xmlns:a16="http://schemas.microsoft.com/office/drawing/2014/main" id="{B7EBE1FF-BD1D-5E4E-9DB1-8D160041C6B6}"/>
              </a:ext>
            </a:extLst>
          </p:cNvPr>
          <p:cNvSpPr txBox="1"/>
          <p:nvPr/>
        </p:nvSpPr>
        <p:spPr>
          <a:xfrm>
            <a:off x="6702500" y="3637134"/>
            <a:ext cx="5106525" cy="580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Берн Одағының Прага клубының ресми мүшесі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  2004 жылдан бастап</a:t>
            </a:r>
            <a:endParaRPr lang="ru-KZ"/>
          </a:p>
        </p:txBody>
      </p:sp>
      <p:sp>
        <p:nvSpPr>
          <p:cNvPr id="17" name="Объект 10">
            <a:extLst>
              <a:ext uri="{FF2B5EF4-FFF2-40B4-BE49-F238E27FC236}">
                <a16:creationId xmlns:a16="http://schemas.microsoft.com/office/drawing/2014/main" id="{7FB22945-81AC-C241-BA47-E9902415B1C6}"/>
              </a:ext>
            </a:extLst>
          </p:cNvPr>
          <p:cNvSpPr txBox="1"/>
          <p:nvPr/>
        </p:nvSpPr>
        <p:spPr>
          <a:xfrm>
            <a:off x="7103947" y="4313579"/>
            <a:ext cx="4689249" cy="94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2014 жылдан бастап Ислам мемлекеттері мен араб әлемінің ірі Экспорттық-кредиттік агенттіктері қауымдастығының толық құқықты мүшесі</a:t>
            </a:r>
            <a:endParaRPr lang="ru-KZ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329841-9A4B-D846-AF1D-CDABC0BD4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491" y="546761"/>
            <a:ext cx="438192" cy="5477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B1B550-B193-6549-94F4-AF9069EE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81" y="1281403"/>
            <a:ext cx="537230" cy="5077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75CCA1-D5DF-8E42-8D81-3827379A5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979" y="3025011"/>
            <a:ext cx="728693" cy="1681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0BD796-8F5E-B74F-90DA-CC823C0AE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368" y="3790368"/>
            <a:ext cx="749262" cy="239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D088DE-B3F6-0541-9FE0-7856BD884B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999" y="4250301"/>
            <a:ext cx="1308854" cy="777759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1635D68-E73A-034E-9509-9F44509E8026}"/>
              </a:ext>
            </a:extLst>
          </p:cNvPr>
          <p:cNvCxnSpPr/>
          <p:nvPr/>
        </p:nvCxnSpPr>
        <p:spPr>
          <a:xfrm>
            <a:off x="3979798" y="1152844"/>
            <a:ext cx="74927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C558245-9EF3-E34C-AA8A-F2DC14C6F450}"/>
              </a:ext>
            </a:extLst>
          </p:cNvPr>
          <p:cNvCxnSpPr/>
          <p:nvPr/>
        </p:nvCxnSpPr>
        <p:spPr>
          <a:xfrm>
            <a:off x="4785213" y="2760401"/>
            <a:ext cx="70079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A3934BB-4FF0-9049-B6AC-186F1A2DD38C}"/>
              </a:ext>
            </a:extLst>
          </p:cNvPr>
          <p:cNvCxnSpPr/>
          <p:nvPr/>
        </p:nvCxnSpPr>
        <p:spPr>
          <a:xfrm flipV="1">
            <a:off x="5418613" y="3469768"/>
            <a:ext cx="6362872" cy="731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C365D33-96AA-794C-B8C8-68D3777CDF05}"/>
              </a:ext>
            </a:extLst>
          </p:cNvPr>
          <p:cNvCxnSpPr/>
          <p:nvPr/>
        </p:nvCxnSpPr>
        <p:spPr>
          <a:xfrm flipV="1">
            <a:off x="6105826" y="4178567"/>
            <a:ext cx="5763426" cy="656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1D5EC60-028B-2446-8947-E7CE14AA6F75}"/>
              </a:ext>
            </a:extLst>
          </p:cNvPr>
          <p:cNvCxnSpPr/>
          <p:nvPr/>
        </p:nvCxnSpPr>
        <p:spPr>
          <a:xfrm>
            <a:off x="6675268" y="5105159"/>
            <a:ext cx="4722510" cy="365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C558245-9EF3-E34C-AA8A-F2DC14C6F450}"/>
              </a:ext>
            </a:extLst>
          </p:cNvPr>
          <p:cNvCxnSpPr/>
          <p:nvPr/>
        </p:nvCxnSpPr>
        <p:spPr>
          <a:xfrm>
            <a:off x="4292874" y="1967720"/>
            <a:ext cx="75003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бъект 10">
            <a:extLst>
              <a:ext uri="{FF2B5EF4-FFF2-40B4-BE49-F238E27FC236}">
                <a16:creationId xmlns:a16="http://schemas.microsoft.com/office/drawing/2014/main" id="{3C535B73-16D5-E24A-89B7-D198DD0064CE}"/>
              </a:ext>
            </a:extLst>
          </p:cNvPr>
          <p:cNvSpPr txBox="1"/>
          <p:nvPr/>
        </p:nvSpPr>
        <p:spPr>
          <a:xfrm>
            <a:off x="5315484" y="2016010"/>
            <a:ext cx="6332434" cy="749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Ұлттық компания </a:t>
            </a:r>
            <a:r>
              <a:rPr lang="kk" sz="1200" b="0" i="1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(06.04.2011 ж. № 376 ҚРҮК)</a:t>
            </a: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 және Iикізаттық емес экспортты ілгерілету жөніндегі бірыңғай оператор </a:t>
            </a:r>
            <a:r>
              <a:rPr lang="kk" sz="1200" b="0" i="1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(21.11.2022 ж. № 932 ҚРҮК) болып табылады</a:t>
            </a:r>
            <a:endParaRPr lang="ru-KZ" sz="1200" i="1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DF3976A-6D56-3E49-8354-7B8F6DC27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77" y="2107211"/>
            <a:ext cx="472658" cy="544453"/>
          </a:xfrm>
          <a:prstGeom prst="rect">
            <a:avLst/>
          </a:prstGeom>
        </p:spPr>
      </p:pic>
      <p:pic>
        <p:nvPicPr>
          <p:cNvPr id="2" name="Picture 8" descr="100 Guaranteed Label Icon Vector Template Stock Vector (Royalty Free)  1153782892">
            <a:extLst>
              <a:ext uri="{FF2B5EF4-FFF2-40B4-BE49-F238E27FC236}">
                <a16:creationId xmlns:a16="http://schemas.microsoft.com/office/drawing/2014/main" id="{8F651A74-95EB-400F-5F89-0B7BA123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9246" y="5190773"/>
            <a:ext cx="914733" cy="8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807AA1-498D-2D40-E14F-2D7EEA3D8D77}"/>
              </a:ext>
            </a:extLst>
          </p:cNvPr>
          <p:cNvSpPr/>
          <p:nvPr/>
        </p:nvSpPr>
        <p:spPr>
          <a:xfrm>
            <a:off x="7513979" y="5212892"/>
            <a:ext cx="4551451" cy="954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rtl="0">
              <a:defRPr/>
            </a:pPr>
            <a:r>
              <a:rPr lang="kk" sz="1400" b="0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Сақтандыру міндеттемелері бойынша мемлекеттік кепілдік 412,2 млрд. теңге </a:t>
            </a:r>
          </a:p>
          <a:p>
            <a:pPr algn="just" rtl="0">
              <a:defRPr/>
            </a:pPr>
            <a:r>
              <a:rPr lang="kk" sz="1400" b="0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(ағымдағы жылы 129,2 млрд. теңгеге ұлғаю күтілуде)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2</a:t>
            </a:r>
            <a:endParaRPr lang="ru-KZ" sz="1100" b="1"/>
          </a:p>
        </p:txBody>
      </p:sp>
    </p:spTree>
    <p:extLst>
      <p:ext uri="{BB962C8B-B14F-4D97-AF65-F5344CB8AC3E}">
        <p14:creationId xmlns:p14="http://schemas.microsoft.com/office/powerpoint/2010/main" val="3826041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BC90460-C200-EF4C-A82D-D9A577DE3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795" y="4253435"/>
            <a:ext cx="1075854" cy="75180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F009142-1C19-1549-98D1-6666A47B7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092" y="2116817"/>
            <a:ext cx="1505110" cy="33926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2CC0F6-2410-534E-93D8-74458A3D1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99" y="2121564"/>
            <a:ext cx="1373350" cy="542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62E6A45-4B83-E349-91E0-1D6276036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12" y="4257020"/>
            <a:ext cx="1004508" cy="7518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37C2D-AE8A-8D4C-9BD3-DD8914413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955" y="5611841"/>
            <a:ext cx="2990270" cy="3151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8"/>
            <a:ext cx="7507667" cy="582855"/>
          </a:xfrm>
        </p:spPr>
        <p:txBody>
          <a:bodyPr>
            <a:noAutofit/>
          </a:bodyPr>
          <a:lstStyle/>
          <a:p>
            <a:pPr rtl="0"/>
            <a: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/>
            </a:r>
            <a:b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ЭКСПОРТТЫҚ ЦИКЛДІҢ БАРЛЫҚ КЕЗЕҢДЕРІНДЕ ҚОЛДАУ</a:t>
            </a:r>
            <a:endParaRPr lang="ru-KZ">
              <a:solidFill>
                <a:srgbClr val="02B3EB"/>
              </a:solidFill>
            </a:endParaRPr>
          </a:p>
        </p:txBody>
      </p:sp>
      <p:sp>
        <p:nvSpPr>
          <p:cNvPr id="8" name="Объект 18">
            <a:extLst>
              <a:ext uri="{FF2B5EF4-FFF2-40B4-BE49-F238E27FC236}">
                <a16:creationId xmlns:a16="http://schemas.microsoft.com/office/drawing/2014/main" id="{1CAC6DFE-0ED3-DB4F-9275-0CCDC97AD8C0}"/>
              </a:ext>
            </a:extLst>
          </p:cNvPr>
          <p:cNvSpPr txBox="1"/>
          <p:nvPr/>
        </p:nvSpPr>
        <p:spPr>
          <a:xfrm>
            <a:off x="611193" y="2552699"/>
            <a:ext cx="2635147" cy="82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spcBef>
                <a:spcPct val="0"/>
              </a:spcBef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Экспорттық кредиттер мен дебиторлық берешекті сақтандыру</a:t>
            </a:r>
            <a:endParaRPr lang="ru-KZ"/>
          </a:p>
        </p:txBody>
      </p:sp>
      <p:sp>
        <p:nvSpPr>
          <p:cNvPr id="9" name="Объект 18">
            <a:extLst>
              <a:ext uri="{FF2B5EF4-FFF2-40B4-BE49-F238E27FC236}">
                <a16:creationId xmlns:a16="http://schemas.microsoft.com/office/drawing/2014/main" id="{1CEBE0B7-C9E6-AB44-BDFC-18C3753E9241}"/>
              </a:ext>
            </a:extLst>
          </p:cNvPr>
          <p:cNvSpPr txBox="1"/>
          <p:nvPr/>
        </p:nvSpPr>
        <p:spPr>
          <a:xfrm>
            <a:off x="0" y="1996108"/>
            <a:ext cx="3246341" cy="683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Экспорттық келісімшарттар бойынша төлемеу тәуекелін төмендету</a:t>
            </a:r>
          </a:p>
        </p:txBody>
      </p:sp>
      <p:sp>
        <p:nvSpPr>
          <p:cNvPr id="10" name="Объект 18">
            <a:extLst>
              <a:ext uri="{FF2B5EF4-FFF2-40B4-BE49-F238E27FC236}">
                <a16:creationId xmlns:a16="http://schemas.microsoft.com/office/drawing/2014/main" id="{5881A890-7A52-2642-AFED-8CBF0990C6ED}"/>
              </a:ext>
            </a:extLst>
          </p:cNvPr>
          <p:cNvSpPr txBox="1"/>
          <p:nvPr/>
        </p:nvSpPr>
        <p:spPr>
          <a:xfrm>
            <a:off x="388557" y="5116627"/>
            <a:ext cx="2857783" cy="82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spcBef>
                <a:spcPct val="0"/>
              </a:spcBef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KazakhExport өтемімен инвестициялық қарыз тарту</a:t>
            </a:r>
            <a:endParaRPr lang="ru-KZ"/>
          </a:p>
        </p:txBody>
      </p:sp>
      <p:sp>
        <p:nvSpPr>
          <p:cNvPr id="11" name="Объект 18">
            <a:extLst>
              <a:ext uri="{FF2B5EF4-FFF2-40B4-BE49-F238E27FC236}">
                <a16:creationId xmlns:a16="http://schemas.microsoft.com/office/drawing/2014/main" id="{2FBA80FD-C762-5444-A134-948D79E6E3A1}"/>
              </a:ext>
            </a:extLst>
          </p:cNvPr>
          <p:cNvSpPr txBox="1"/>
          <p:nvPr/>
        </p:nvSpPr>
        <p:spPr>
          <a:xfrm>
            <a:off x="0" y="4309937"/>
            <a:ext cx="3246341" cy="82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Экспортқа бағдарланған кәсіпорын құру</a:t>
            </a:r>
          </a:p>
        </p:txBody>
      </p:sp>
      <p:sp>
        <p:nvSpPr>
          <p:cNvPr id="12" name="Объект 18">
            <a:extLst>
              <a:ext uri="{FF2B5EF4-FFF2-40B4-BE49-F238E27FC236}">
                <a16:creationId xmlns:a16="http://schemas.microsoft.com/office/drawing/2014/main" id="{C9EF888A-F04A-7041-AB8F-55A35451267A}"/>
              </a:ext>
            </a:extLst>
          </p:cNvPr>
          <p:cNvSpPr txBox="1"/>
          <p:nvPr/>
        </p:nvSpPr>
        <p:spPr>
          <a:xfrm>
            <a:off x="8881606" y="2799190"/>
            <a:ext cx="2759104" cy="828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Аккредитивтерді сақтандыру және шетелдік сатып алушыны қаржыландыру</a:t>
            </a:r>
          </a:p>
        </p:txBody>
      </p:sp>
      <p:sp>
        <p:nvSpPr>
          <p:cNvPr id="13" name="Объект 18">
            <a:extLst>
              <a:ext uri="{FF2B5EF4-FFF2-40B4-BE49-F238E27FC236}">
                <a16:creationId xmlns:a16="http://schemas.microsoft.com/office/drawing/2014/main" id="{751D98E4-D3C9-3A4F-84BE-0AA99A3F86DA}"/>
              </a:ext>
            </a:extLst>
          </p:cNvPr>
          <p:cNvSpPr txBox="1"/>
          <p:nvPr/>
        </p:nvSpPr>
        <p:spPr>
          <a:xfrm>
            <a:off x="8881607" y="1996108"/>
            <a:ext cx="3246341" cy="828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 көлемін ұлғайту,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жаңа нарықтарға шығу</a:t>
            </a:r>
          </a:p>
        </p:txBody>
      </p:sp>
      <p:sp>
        <p:nvSpPr>
          <p:cNvPr id="14" name="Объект 18">
            <a:extLst>
              <a:ext uri="{FF2B5EF4-FFF2-40B4-BE49-F238E27FC236}">
                <a16:creationId xmlns:a16="http://schemas.microsoft.com/office/drawing/2014/main" id="{873B053F-FC09-D646-A8AF-0E2DCFD3CE69}"/>
              </a:ext>
            </a:extLst>
          </p:cNvPr>
          <p:cNvSpPr txBox="1"/>
          <p:nvPr/>
        </p:nvSpPr>
        <p:spPr>
          <a:xfrm>
            <a:off x="8881606" y="5116627"/>
            <a:ext cx="2857783" cy="126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KazakhExport өтемімен айналым капиталын тарту (қарыздар, алғытөлемдер, факторинг)</a:t>
            </a:r>
          </a:p>
        </p:txBody>
      </p:sp>
      <p:sp>
        <p:nvSpPr>
          <p:cNvPr id="15" name="Объект 18">
            <a:extLst>
              <a:ext uri="{FF2B5EF4-FFF2-40B4-BE49-F238E27FC236}">
                <a16:creationId xmlns:a16="http://schemas.microsoft.com/office/drawing/2014/main" id="{C6DD3A0E-4F76-1541-9A02-223068C640F0}"/>
              </a:ext>
            </a:extLst>
          </p:cNvPr>
          <p:cNvSpPr txBox="1"/>
          <p:nvPr/>
        </p:nvSpPr>
        <p:spPr>
          <a:xfrm>
            <a:off x="8881608" y="4309937"/>
            <a:ext cx="2830968" cy="969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Айналым капиталының жетіспеушілігі, кассалық резервтер</a:t>
            </a:r>
          </a:p>
        </p:txBody>
      </p:sp>
      <p:sp>
        <p:nvSpPr>
          <p:cNvPr id="16" name="Объект 18">
            <a:extLst>
              <a:ext uri="{FF2B5EF4-FFF2-40B4-BE49-F238E27FC236}">
                <a16:creationId xmlns:a16="http://schemas.microsoft.com/office/drawing/2014/main" id="{34F0ABEF-B1B9-3D4C-9CA0-278376988832}"/>
              </a:ext>
            </a:extLst>
          </p:cNvPr>
          <p:cNvSpPr txBox="1"/>
          <p:nvPr/>
        </p:nvSpPr>
        <p:spPr>
          <a:xfrm>
            <a:off x="4818492" y="5963810"/>
            <a:ext cx="3387254" cy="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Өндірісті жаңғырту, қуаттарды ұлғайту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1AE500-1D19-4A4E-9512-7816CCE4A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390" y="1626144"/>
            <a:ext cx="3856622" cy="38566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AE785F-FFFB-DB47-AC04-3745BAE9B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17" y="1749949"/>
            <a:ext cx="802750" cy="802750"/>
          </a:xfrm>
          <a:prstGeom prst="rect">
            <a:avLst/>
          </a:prstGeom>
        </p:spPr>
      </p:pic>
      <p:sp>
        <p:nvSpPr>
          <p:cNvPr id="21" name="Объект 18">
            <a:extLst>
              <a:ext uri="{FF2B5EF4-FFF2-40B4-BE49-F238E27FC236}">
                <a16:creationId xmlns:a16="http://schemas.microsoft.com/office/drawing/2014/main" id="{F09150CD-BE92-1A4B-B5EE-E9296934C96B}"/>
              </a:ext>
            </a:extLst>
          </p:cNvPr>
          <p:cNvSpPr txBox="1"/>
          <p:nvPr/>
        </p:nvSpPr>
        <p:spPr>
          <a:xfrm>
            <a:off x="4452730" y="1924047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1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3A1A67-463C-0C44-B7E6-ECD564B9F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950" y="1749949"/>
            <a:ext cx="802750" cy="802750"/>
          </a:xfrm>
          <a:prstGeom prst="rect">
            <a:avLst/>
          </a:prstGeom>
        </p:spPr>
      </p:pic>
      <p:sp>
        <p:nvSpPr>
          <p:cNvPr id="23" name="Объект 18">
            <a:extLst>
              <a:ext uri="{FF2B5EF4-FFF2-40B4-BE49-F238E27FC236}">
                <a16:creationId xmlns:a16="http://schemas.microsoft.com/office/drawing/2014/main" id="{AEF827F3-1B89-9941-9510-8378C5F67FEC}"/>
              </a:ext>
            </a:extLst>
          </p:cNvPr>
          <p:cNvSpPr txBox="1"/>
          <p:nvPr/>
        </p:nvSpPr>
        <p:spPr>
          <a:xfrm>
            <a:off x="7092563" y="1924047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288EEA-8505-7F41-BD82-B80EAB8AC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00" y="3841142"/>
            <a:ext cx="802750" cy="802750"/>
          </a:xfrm>
          <a:prstGeom prst="rect">
            <a:avLst/>
          </a:prstGeom>
        </p:spPr>
      </p:pic>
      <p:sp>
        <p:nvSpPr>
          <p:cNvPr id="25" name="Объект 18">
            <a:extLst>
              <a:ext uri="{FF2B5EF4-FFF2-40B4-BE49-F238E27FC236}">
                <a16:creationId xmlns:a16="http://schemas.microsoft.com/office/drawing/2014/main" id="{91F03AEB-1C31-D64A-9872-B1669BB8B76C}"/>
              </a:ext>
            </a:extLst>
          </p:cNvPr>
          <p:cNvSpPr txBox="1"/>
          <p:nvPr/>
        </p:nvSpPr>
        <p:spPr>
          <a:xfrm>
            <a:off x="3930013" y="4015240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5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D8FE68-73D9-1B44-9E64-A1AEB6669B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996" y="3841142"/>
            <a:ext cx="802750" cy="802750"/>
          </a:xfrm>
          <a:prstGeom prst="rect">
            <a:avLst/>
          </a:prstGeom>
        </p:spPr>
      </p:pic>
      <p:sp>
        <p:nvSpPr>
          <p:cNvPr id="27" name="Объект 18">
            <a:extLst>
              <a:ext uri="{FF2B5EF4-FFF2-40B4-BE49-F238E27FC236}">
                <a16:creationId xmlns:a16="http://schemas.microsoft.com/office/drawing/2014/main" id="{E77FB2C2-A8EF-8044-9C1C-6A30A27AB411}"/>
              </a:ext>
            </a:extLst>
          </p:cNvPr>
          <p:cNvSpPr txBox="1"/>
          <p:nvPr/>
        </p:nvSpPr>
        <p:spPr>
          <a:xfrm>
            <a:off x="7438609" y="4015240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3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FF550E-6712-8F40-B82A-991AF9E76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612" y="4994082"/>
            <a:ext cx="802750" cy="802750"/>
          </a:xfrm>
          <a:prstGeom prst="rect">
            <a:avLst/>
          </a:prstGeom>
        </p:spPr>
      </p:pic>
      <p:sp>
        <p:nvSpPr>
          <p:cNvPr id="29" name="Объект 18">
            <a:extLst>
              <a:ext uri="{FF2B5EF4-FFF2-40B4-BE49-F238E27FC236}">
                <a16:creationId xmlns:a16="http://schemas.microsoft.com/office/drawing/2014/main" id="{08946AB7-6C43-F841-950D-5A1ED3F7CBFB}"/>
              </a:ext>
            </a:extLst>
          </p:cNvPr>
          <p:cNvSpPr txBox="1"/>
          <p:nvPr/>
        </p:nvSpPr>
        <p:spPr>
          <a:xfrm>
            <a:off x="5705225" y="5168180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4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010CD2E-E5FE-6E4B-A39A-89AAA6ACB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1" y="1485981"/>
            <a:ext cx="609600" cy="4127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814DCC-E50D-1040-8B33-6D37DE55A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81" y="4521898"/>
            <a:ext cx="574618" cy="7661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D19D49-41FB-3D45-8914-D24726CB20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420" y="1324136"/>
            <a:ext cx="609599" cy="6095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D60A8DD-8AAE-B141-8EBE-550BC10BCA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870" y="3786345"/>
            <a:ext cx="627052" cy="5269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9BB2A45-6DBD-9E4C-B0FF-73BAFBDED0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503" y="5963810"/>
            <a:ext cx="751699" cy="62869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7279EBE-669C-E64F-9423-3AC777F833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044" y="5924383"/>
            <a:ext cx="891198" cy="442568"/>
          </a:xfrm>
          <a:prstGeom prst="rect">
            <a:avLst/>
          </a:prstGeom>
        </p:spPr>
      </p:pic>
      <p:pic>
        <p:nvPicPr>
          <p:cNvPr id="36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945" y="6301211"/>
            <a:ext cx="812200" cy="574775"/>
          </a:xfrm>
          <a:prstGeom prst="rect">
            <a:avLst/>
          </a:prstGeom>
        </p:spPr>
      </p:pic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461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3</a:t>
            </a:r>
            <a:endParaRPr lang="ru-KZ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262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12F42D-6536-FC46-9194-EAAC83247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679" y="1839796"/>
            <a:ext cx="3689986" cy="357566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940C015-9F3F-5C45-B034-761ED63BC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68" y="1174706"/>
            <a:ext cx="3710815" cy="10602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76F93EA-57F4-1149-AFC5-65D744A257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5989" b="8894"/>
          <a:stretch>
            <a:fillRect/>
          </a:stretch>
        </p:blipFill>
        <p:spPr>
          <a:xfrm>
            <a:off x="432669" y="3830442"/>
            <a:ext cx="3488598" cy="965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CFFCF2-1128-A743-9FC4-69B2DBFE2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0260" y="1174706"/>
            <a:ext cx="3710815" cy="1060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556EDA-DCCB-824A-AF88-25DECF951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0260" y="2645695"/>
            <a:ext cx="3710815" cy="10602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A58FC3-408F-BD42-873A-D314D1E8B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0260" y="4641474"/>
            <a:ext cx="3710815" cy="1060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748" y="2909395"/>
            <a:ext cx="3030504" cy="935258"/>
          </a:xfrm>
        </p:spPr>
        <p:txBody>
          <a:bodyPr>
            <a:noAutofit/>
          </a:bodyPr>
          <a:lstStyle/>
          <a:p>
            <a:pPr algn="ctr" rtl="0"/>
            <a:r>
              <a:rPr lang="kk" sz="2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ТАУАШАЛЫҚ </a:t>
            </a:r>
            <a:br>
              <a:rPr lang="kk" sz="2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ӨНІМДЕР</a:t>
            </a:r>
            <a:endParaRPr lang="ru-KZ">
              <a:solidFill>
                <a:srgbClr val="02B3EB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81B61-11AD-7B4A-B90F-75FDC8DCD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961" y="3852603"/>
            <a:ext cx="1420842" cy="5295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997379-FF7D-FF47-954F-61C0B37D4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300" y="-10725"/>
            <a:ext cx="709399" cy="3578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ACD7C7-2894-D446-BDB2-0D0AD923F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741300" y="6500105"/>
            <a:ext cx="709399" cy="357895"/>
          </a:xfrm>
          <a:prstGeom prst="rect">
            <a:avLst/>
          </a:prstGeom>
        </p:spPr>
      </p:pic>
      <p:sp>
        <p:nvSpPr>
          <p:cNvPr id="17" name="Объект 18">
            <a:extLst>
              <a:ext uri="{FF2B5EF4-FFF2-40B4-BE49-F238E27FC236}">
                <a16:creationId xmlns:a16="http://schemas.microsoft.com/office/drawing/2014/main" id="{21D6241B-2AA1-814F-8237-FE88031E2CE0}"/>
              </a:ext>
            </a:extLst>
          </p:cNvPr>
          <p:cNvSpPr txBox="1"/>
          <p:nvPr/>
        </p:nvSpPr>
        <p:spPr>
          <a:xfrm>
            <a:off x="388557" y="2239313"/>
            <a:ext cx="3647205" cy="1081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экспорттаушылардың валюталық мерзімді келісімшарттар бойынша міндеттемелерді орындамау тәуекелінен банкі сақтандыру қорғауы</a:t>
            </a:r>
          </a:p>
        </p:txBody>
      </p:sp>
      <p:sp>
        <p:nvSpPr>
          <p:cNvPr id="18" name="Объект 18">
            <a:extLst>
              <a:ext uri="{FF2B5EF4-FFF2-40B4-BE49-F238E27FC236}">
                <a16:creationId xmlns:a16="http://schemas.microsoft.com/office/drawing/2014/main" id="{B5562759-495F-DC4C-B7C4-10FA75620EEA}"/>
              </a:ext>
            </a:extLst>
          </p:cNvPr>
          <p:cNvSpPr txBox="1"/>
          <p:nvPr/>
        </p:nvSpPr>
        <p:spPr>
          <a:xfrm>
            <a:off x="432670" y="1332373"/>
            <a:ext cx="3647205" cy="828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Экспорттаушының 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валюталық мәмілелер бойынша (Foreign Exchange Surety) АҚЖ сақтандыру</a:t>
            </a:r>
            <a:endParaRPr lang="ru-RU" b="1" dirty="0">
              <a:solidFill>
                <a:srgbClr val="02B3EB"/>
              </a:solidFill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F4E3DB9C-4CE7-554D-B6C8-BC26E1F79ECF}"/>
              </a:ext>
            </a:extLst>
          </p:cNvPr>
          <p:cNvSpPr txBox="1"/>
          <p:nvPr/>
        </p:nvSpPr>
        <p:spPr>
          <a:xfrm>
            <a:off x="400864" y="4679877"/>
            <a:ext cx="3788827" cy="1979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инвестициялау немесе инвестициялау объектісін пайдалану кезеңінде 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ru-RU" sz="1400" b="0" i="0" u="none" strike="noStrike" dirty="0" err="1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</a:t>
            </a:r>
            <a:r>
              <a:rPr lang="kk" sz="14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азақстандық тауарлардың/жұмыстардың/көрсетілетін қызметтердің экспорты болжанған кезде инвестициялау еліндегі саяси тәуекелдер салдарынан болған шығындардан қазақстандық инвесторды қорғау</a:t>
            </a:r>
          </a:p>
        </p:txBody>
      </p:sp>
      <p:sp>
        <p:nvSpPr>
          <p:cNvPr id="20" name="Объект 18">
            <a:extLst>
              <a:ext uri="{FF2B5EF4-FFF2-40B4-BE49-F238E27FC236}">
                <a16:creationId xmlns:a16="http://schemas.microsoft.com/office/drawing/2014/main" id="{C2F4F36B-499B-6143-9D4E-19324236D926}"/>
              </a:ext>
            </a:extLst>
          </p:cNvPr>
          <p:cNvSpPr txBox="1"/>
          <p:nvPr/>
        </p:nvSpPr>
        <p:spPr>
          <a:xfrm>
            <a:off x="432670" y="3996060"/>
            <a:ext cx="3647205" cy="828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Қазақстандық инвестицияларды сақтандыру (Insurance of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Kazakhstan investments abroad)</a:t>
            </a:r>
            <a:endParaRPr lang="ru-RU" b="1">
              <a:solidFill>
                <a:srgbClr val="02B3EB"/>
              </a:solidFill>
            </a:endParaRPr>
          </a:p>
        </p:txBody>
      </p:sp>
      <p:sp>
        <p:nvSpPr>
          <p:cNvPr id="21" name="Объект 18">
            <a:extLst>
              <a:ext uri="{FF2B5EF4-FFF2-40B4-BE49-F238E27FC236}">
                <a16:creationId xmlns:a16="http://schemas.microsoft.com/office/drawing/2014/main" id="{42B107B3-5926-9249-A0A6-599909E897D8}"/>
              </a:ext>
            </a:extLst>
          </p:cNvPr>
          <p:cNvSpPr txBox="1"/>
          <p:nvPr/>
        </p:nvSpPr>
        <p:spPr>
          <a:xfrm>
            <a:off x="8050442" y="1953227"/>
            <a:ext cx="3879228" cy="72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экспорттаушы шығарған облигацияларды ұстаушылардың тәуекелдерін сақтандыру</a:t>
            </a:r>
          </a:p>
        </p:txBody>
      </p:sp>
      <p:sp>
        <p:nvSpPr>
          <p:cNvPr id="22" name="Объект 18">
            <a:extLst>
              <a:ext uri="{FF2B5EF4-FFF2-40B4-BE49-F238E27FC236}">
                <a16:creationId xmlns:a16="http://schemas.microsoft.com/office/drawing/2014/main" id="{3C6845A1-EA54-664C-8FBD-734289BDFBC6}"/>
              </a:ext>
            </a:extLst>
          </p:cNvPr>
          <p:cNvSpPr txBox="1"/>
          <p:nvPr/>
        </p:nvSpPr>
        <p:spPr>
          <a:xfrm>
            <a:off x="8034116" y="1332373"/>
            <a:ext cx="3879228" cy="683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Экспорттаушының 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облигациялар бойынша (Supplier’s Surety) АҚЖ сақтандыру</a:t>
            </a:r>
            <a:endParaRPr lang="ru-RU" b="1" dirty="0">
              <a:solidFill>
                <a:srgbClr val="02B3EB"/>
              </a:solidFill>
            </a:endParaRPr>
          </a:p>
        </p:txBody>
      </p:sp>
      <p:sp>
        <p:nvSpPr>
          <p:cNvPr id="23" name="Объект 18">
            <a:extLst>
              <a:ext uri="{FF2B5EF4-FFF2-40B4-BE49-F238E27FC236}">
                <a16:creationId xmlns:a16="http://schemas.microsoft.com/office/drawing/2014/main" id="{72727224-237D-A64A-9893-2305269598B4}"/>
              </a:ext>
            </a:extLst>
          </p:cNvPr>
          <p:cNvSpPr txBox="1"/>
          <p:nvPr/>
        </p:nvSpPr>
        <p:spPr>
          <a:xfrm>
            <a:off x="8002310" y="3438314"/>
            <a:ext cx="3647205" cy="1092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экспорттаушы үшін берілген кепілдікке сәйкес кепілгердің бенефициар пайдасына төлем жасауы нәтижесінде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сақтандыру қорғанысы</a:t>
            </a:r>
          </a:p>
        </p:txBody>
      </p:sp>
      <p:sp>
        <p:nvSpPr>
          <p:cNvPr id="24" name="Объект 18">
            <a:extLst>
              <a:ext uri="{FF2B5EF4-FFF2-40B4-BE49-F238E27FC236}">
                <a16:creationId xmlns:a16="http://schemas.microsoft.com/office/drawing/2014/main" id="{8A93DFFA-59DB-454C-82FD-C44DE7623B64}"/>
              </a:ext>
            </a:extLst>
          </p:cNvPr>
          <p:cNvSpPr txBox="1"/>
          <p:nvPr/>
        </p:nvSpPr>
        <p:spPr>
          <a:xfrm>
            <a:off x="8018790" y="2671147"/>
            <a:ext cx="3647205" cy="828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Тендерлік кепілдіктерді сақтандыру (Bid bonds, performance bonds,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advance payment bonds)</a:t>
            </a:r>
            <a:endParaRPr lang="ru-RU" b="1" dirty="0">
              <a:solidFill>
                <a:srgbClr val="02B3EB"/>
              </a:solidFill>
            </a:endParaRPr>
          </a:p>
        </p:txBody>
      </p:sp>
      <p:sp>
        <p:nvSpPr>
          <p:cNvPr id="25" name="Объект 18">
            <a:extLst>
              <a:ext uri="{FF2B5EF4-FFF2-40B4-BE49-F238E27FC236}">
                <a16:creationId xmlns:a16="http://schemas.microsoft.com/office/drawing/2014/main" id="{C1467138-4B91-FD4C-8235-35765606C175}"/>
              </a:ext>
            </a:extLst>
          </p:cNvPr>
          <p:cNvSpPr txBox="1"/>
          <p:nvPr/>
        </p:nvSpPr>
        <p:spPr>
          <a:xfrm>
            <a:off x="8002310" y="5443541"/>
            <a:ext cx="3647205" cy="1979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қаржы институттарын 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және экспорттаушыларды шетелдік банктің берілген кепілдік бойынша міндеттемелерін орындамауынан қорғау</a:t>
            </a:r>
          </a:p>
        </p:txBody>
      </p:sp>
      <p:sp>
        <p:nvSpPr>
          <p:cNvPr id="26" name="Объект 18">
            <a:extLst>
              <a:ext uri="{FF2B5EF4-FFF2-40B4-BE49-F238E27FC236}">
                <a16:creationId xmlns:a16="http://schemas.microsoft.com/office/drawing/2014/main" id="{5E010695-F38D-7946-8544-691424B2A9FF}"/>
              </a:ext>
            </a:extLst>
          </p:cNvPr>
          <p:cNvSpPr txBox="1"/>
          <p:nvPr/>
        </p:nvSpPr>
        <p:spPr>
          <a:xfrm>
            <a:off x="8034116" y="4759724"/>
            <a:ext cx="4016263" cy="829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Шетелдік банк (Payment bond) берген банктік кепілдіктерді сақтандыру</a:t>
            </a:r>
            <a:endParaRPr lang="ru-RU" b="1">
              <a:solidFill>
                <a:srgbClr val="02B3EB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161EDA-B5BB-2A47-AB03-2A9D3CE43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079" y="4372592"/>
            <a:ext cx="637669" cy="6376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5255DF3-7349-114F-A822-459D2E1C7C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066" y="2379912"/>
            <a:ext cx="637669" cy="6376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7A41C23-F41B-A843-80E8-418912066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067" y="913768"/>
            <a:ext cx="637669" cy="63766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D9A52D2-7B3D-754D-92C7-D58D7149CF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108" y="3577038"/>
            <a:ext cx="637669" cy="63766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47489C1-570A-6545-98FE-9D6C7DC59C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608" y="907274"/>
            <a:ext cx="637669" cy="637669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5FB31EC-AEBC-464F-89C6-6AB770DECCDA}"/>
              </a:ext>
            </a:extLst>
          </p:cNvPr>
          <p:cNvCxnSpPr>
            <a:stCxn id="36" idx="0"/>
          </p:cNvCxnSpPr>
          <p:nvPr/>
        </p:nvCxnSpPr>
        <p:spPr>
          <a:xfrm>
            <a:off x="4001443" y="907274"/>
            <a:ext cx="1400116" cy="1451244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0BDAD09-2E14-CE46-8AEF-4E9D061BD83C}"/>
              </a:ext>
            </a:extLst>
          </p:cNvPr>
          <p:cNvCxnSpPr>
            <a:stCxn id="32" idx="0"/>
          </p:cNvCxnSpPr>
          <p:nvPr/>
        </p:nvCxnSpPr>
        <p:spPr>
          <a:xfrm flipH="1">
            <a:off x="6400800" y="913768"/>
            <a:ext cx="1296102" cy="1317015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0FB601A-C074-BD49-9DEF-2D3A90E3774B}"/>
              </a:ext>
            </a:extLst>
          </p:cNvPr>
          <p:cNvCxnSpPr/>
          <p:nvPr/>
        </p:nvCxnSpPr>
        <p:spPr>
          <a:xfrm flipH="1" flipV="1">
            <a:off x="7140683" y="4281882"/>
            <a:ext cx="390702" cy="405188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53EACBA-89C8-8648-89D2-7F14CF96922A}"/>
              </a:ext>
            </a:extLst>
          </p:cNvPr>
          <p:cNvCxnSpPr/>
          <p:nvPr/>
        </p:nvCxnSpPr>
        <p:spPr>
          <a:xfrm flipH="1">
            <a:off x="4079875" y="3895872"/>
            <a:ext cx="303589" cy="0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F24F9997-0792-7E4A-96BE-BB52606AE8A0}"/>
              </a:ext>
            </a:extLst>
          </p:cNvPr>
          <p:cNvCxnSpPr/>
          <p:nvPr/>
        </p:nvCxnSpPr>
        <p:spPr>
          <a:xfrm flipH="1">
            <a:off x="6862713" y="2698668"/>
            <a:ext cx="534206" cy="0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 txBox="1"/>
          <p:nvPr/>
        </p:nvSpPr>
        <p:spPr>
          <a:xfrm>
            <a:off x="388557" y="257438"/>
            <a:ext cx="7507667" cy="637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ТАУАШАЛЫҚ </a:t>
            </a:r>
            <a:endParaRPr lang="en-US"/>
          </a:p>
          <a:p>
            <a:pPr rtl="0"/>
            <a:r>
              <a:rPr lang="kk" sz="23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САҚТАНДЫРУ ӨНІМДЕРІ</a:t>
            </a:r>
          </a:p>
        </p:txBody>
      </p:sp>
      <p:pic>
        <p:nvPicPr>
          <p:cNvPr id="35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4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461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4</a:t>
            </a:r>
            <a:endParaRPr lang="ru-KZ" sz="1100" b="1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945" y="6301211"/>
            <a:ext cx="812200" cy="5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59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7B0D145-95AD-1A4C-B206-032BB0A7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80" y="5434253"/>
            <a:ext cx="11917718" cy="982958"/>
          </a:xfrm>
          <a:prstGeom prst="rect">
            <a:avLst/>
          </a:prstGeom>
          <a:solidFill>
            <a:srgbClr val="042054">
              <a:alpha val="0"/>
            </a:srgbClr>
          </a:solidFill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E56F2ECE-B2A8-174C-B11C-3CDC1FBA31E4}"/>
              </a:ext>
            </a:extLst>
          </p:cNvPr>
          <p:cNvSpPr txBox="1"/>
          <p:nvPr/>
        </p:nvSpPr>
        <p:spPr>
          <a:xfrm>
            <a:off x="2221262" y="5446020"/>
            <a:ext cx="7537287" cy="336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1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2016-2023 жылдар кезеңінде:</a:t>
            </a:r>
            <a:endParaRPr lang="ru-KZ" sz="1600" b="1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8"/>
            <a:ext cx="7507667" cy="696709"/>
          </a:xfrm>
        </p:spPr>
        <p:txBody>
          <a:bodyPr>
            <a:noAutofit/>
          </a:bodyPr>
          <a:lstStyle/>
          <a:p>
            <a:pPr rtl="0"/>
            <a:r>
              <a:rPr lang="kk" sz="24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KAZAKHEXPORT ҚЫЗМЕТІНІҢ </a:t>
            </a:r>
            <a: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НЕГІЗГІ</a:t>
            </a:r>
            <a:b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4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КӨРСЕТКІШТЕРІ</a:t>
            </a:r>
            <a:endParaRPr lang="ru-KZ">
              <a:solidFill>
                <a:srgbClr val="02B3E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2BAD6-B6A2-5B41-8A3C-2D45CBE6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768" y="5765115"/>
            <a:ext cx="3056120" cy="592699"/>
          </a:xfrm>
        </p:spPr>
        <p:txBody>
          <a:bodyPr>
            <a:noAutofit/>
          </a:bodyPr>
          <a:lstStyle/>
          <a:p>
            <a:pPr marL="0" indent="0" rtl="0">
              <a:lnSpc>
                <a:spcPct val="110000"/>
              </a:lnSpc>
              <a:spcBef>
                <a:spcPct val="0"/>
              </a:spcBef>
              <a:buNone/>
            </a:pPr>
            <a:r>
              <a:rPr lang="kk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Қабылданған міндеттемелер:</a:t>
            </a:r>
            <a:endParaRPr lang="en-US" dirty="0">
              <a:solidFill>
                <a:schemeClr val="bg1"/>
              </a:solidFill>
            </a:endParaRPr>
          </a:p>
          <a:p>
            <a:pPr marL="0" indent="0" rtl="0">
              <a:lnSpc>
                <a:spcPct val="110000"/>
              </a:lnSpc>
              <a:spcBef>
                <a:spcPct val="0"/>
              </a:spcBef>
              <a:buNone/>
            </a:pPr>
            <a:r>
              <a:rPr lang="kk" sz="1800" b="1" i="0" u="none" strike="noStrike" dirty="0" smtClean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890,2 </a:t>
            </a:r>
            <a:r>
              <a:rPr lang="kk" sz="18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млрд теңге </a:t>
            </a:r>
            <a:endParaRPr lang="ru-KZ" sz="1000" dirty="0">
              <a:solidFill>
                <a:srgbClr val="FF0000"/>
              </a:solidFill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80470E0C-9813-A741-8DEC-D5B3AFD0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363213"/>
              </p:ext>
            </p:extLst>
          </p:nvPr>
        </p:nvGraphicFramePr>
        <p:xfrm>
          <a:off x="442591" y="1633755"/>
          <a:ext cx="11546512" cy="371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/>
          <p:nvPr/>
        </p:nvSpPr>
        <p:spPr>
          <a:xfrm>
            <a:off x="877929" y="1426416"/>
            <a:ext cx="2209552" cy="41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2023 жылы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16804D-07B0-964B-8561-409491AC562C}"/>
              </a:ext>
            </a:extLst>
          </p:cNvPr>
          <p:cNvSpPr txBox="1"/>
          <p:nvPr/>
        </p:nvSpPr>
        <p:spPr>
          <a:xfrm>
            <a:off x="2639616" y="1102052"/>
            <a:ext cx="7698021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kk" sz="16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ҚАБЫЛДАНҒАН МІНДЕТТЕМЕЛЕР, </a:t>
            </a:r>
            <a:r>
              <a:rPr lang="kk" sz="1600" b="1" i="1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млн тг.</a:t>
            </a:r>
            <a:endParaRPr lang="ru-KZ" sz="1600" b="1" i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5</a:t>
            </a:r>
            <a:endParaRPr lang="ru-KZ" sz="1100" b="1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922" y="6113861"/>
            <a:ext cx="1033758" cy="73156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5146116-BAA9-B448-B3FF-CB69685D4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450" y="5778356"/>
            <a:ext cx="575568" cy="57556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FA92034-0297-CD42-A4BB-6D679C134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026" y="5821988"/>
            <a:ext cx="750047" cy="503025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911895B5-9FCE-7141-9506-ECAC89EF806C}"/>
              </a:ext>
            </a:extLst>
          </p:cNvPr>
          <p:cNvSpPr txBox="1"/>
          <p:nvPr/>
        </p:nvSpPr>
        <p:spPr>
          <a:xfrm>
            <a:off x="7709028" y="5765115"/>
            <a:ext cx="3497409" cy="539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ЕДБ-ның тартылған қаражаттары:</a:t>
            </a:r>
          </a:p>
          <a:p>
            <a:pPr marL="0" indent="0" rtl="0">
              <a:spcBef>
                <a:spcPct val="0"/>
              </a:spcBef>
              <a:buNone/>
            </a:pPr>
            <a:r>
              <a:rPr lang="kk" sz="1800" b="1" i="0" u="none" strike="noStrike" dirty="0" smtClean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527,9 </a:t>
            </a:r>
            <a:r>
              <a:rPr lang="kk" sz="1800" b="1" i="0" u="none" strike="noStrike" dirty="0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млрд теңге</a:t>
            </a:r>
            <a:endParaRPr lang="ru-KZ" sz="1800" b="1" dirty="0">
              <a:solidFill>
                <a:srgbClr val="02B3E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0477661" y="2331580"/>
            <a:ext cx="724768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kk" sz="1000" b="0" i="0" u="none" strike="noStrike" dirty="0" smtClean="0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152 645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055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7B0D145-95AD-1A4C-B206-032BB0A7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5726649"/>
            <a:ext cx="10903195" cy="468145"/>
          </a:xfrm>
          <a:prstGeom prst="rect">
            <a:avLst/>
          </a:prstGeom>
          <a:gradFill>
            <a:gsLst>
              <a:gs pos="42550">
                <a:srgbClr val="CBD8EE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BEE58F49-D208-B743-A800-7D57E7A3D1B7}"/>
              </a:ext>
            </a:extLst>
          </p:cNvPr>
          <p:cNvSpPr txBox="1"/>
          <p:nvPr/>
        </p:nvSpPr>
        <p:spPr>
          <a:xfrm>
            <a:off x="644400" y="5818124"/>
            <a:ext cx="1090319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6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2016-2023 жылдар кезеңінде </a:t>
            </a:r>
            <a:r>
              <a:rPr lang="kk" sz="16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Қоғам </a:t>
            </a:r>
            <a:r>
              <a:rPr lang="kk" sz="1600" b="1" i="0" u="none" strike="noStrike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222 </a:t>
            </a:r>
            <a:r>
              <a:rPr lang="kk" sz="1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экспорттаушыға қолдау көрсетті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6804D-07B0-964B-8561-409491AC562C}"/>
              </a:ext>
            </a:extLst>
          </p:cNvPr>
          <p:cNvSpPr txBox="1"/>
          <p:nvPr/>
        </p:nvSpPr>
        <p:spPr>
          <a:xfrm>
            <a:off x="4373597" y="1283050"/>
            <a:ext cx="7426663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ШЕТЕЛ САТЫП АЛУШЫЛАРЫ МЕН ҚОЛДАУ КӨРСЕТІЛГЕН ЭКСПОРТТАУШЫЛАР САНЫ </a:t>
            </a:r>
            <a:endParaRPr lang="ru-KZ" sz="1600" b="1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E35DC27-C3B0-FA42-B7E3-74822805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577350"/>
              </p:ext>
            </p:extLst>
          </p:nvPr>
        </p:nvGraphicFramePr>
        <p:xfrm>
          <a:off x="4149427" y="1954505"/>
          <a:ext cx="7650834" cy="353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/>
          <p:nvPr/>
        </p:nvSpPr>
        <p:spPr>
          <a:xfrm>
            <a:off x="388557" y="1604818"/>
            <a:ext cx="2743749" cy="41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2022 жылы: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E94B01-C386-2C4A-A31C-B08D97E61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4" y="2338043"/>
            <a:ext cx="216215" cy="2162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1174D3C-B611-784E-B18D-6658A37C2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77" y="3095284"/>
            <a:ext cx="216215" cy="2162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8BD2AC-2D08-8447-8635-67820E4F3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42" y="3960632"/>
            <a:ext cx="216215" cy="216215"/>
          </a:xfrm>
          <a:prstGeom prst="rect">
            <a:avLst/>
          </a:prstGeom>
        </p:spPr>
      </p:pic>
      <p:pic>
        <p:nvPicPr>
          <p:cNvPr id="2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/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/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6</a:t>
            </a:r>
            <a:endParaRPr lang="ru-KZ" sz="1100" b="1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922" y="6113861"/>
            <a:ext cx="1033758" cy="7315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80" y="1407758"/>
            <a:ext cx="3872943" cy="4090538"/>
          </a:xfrm>
          <a:prstGeom prst="rect">
            <a:avLst/>
          </a:prstGeom>
        </p:spPr>
      </p:pic>
      <p:sp>
        <p:nvSpPr>
          <p:cNvPr id="30" name="Объект 18">
            <a:extLst>
              <a:ext uri="{FF2B5EF4-FFF2-40B4-BE49-F238E27FC236}">
                <a16:creationId xmlns:a16="http://schemas.microsoft.com/office/drawing/2014/main" id="{7ACA6354-9C55-E54D-832B-A577A26A903B}"/>
              </a:ext>
            </a:extLst>
          </p:cNvPr>
          <p:cNvSpPr txBox="1"/>
          <p:nvPr/>
        </p:nvSpPr>
        <p:spPr>
          <a:xfrm>
            <a:off x="256654" y="2719557"/>
            <a:ext cx="3754464" cy="258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ct val="0"/>
              </a:spcBef>
              <a:buBlip>
                <a:blip r:embed="rId9"/>
              </a:buBlip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68</a:t>
            </a:r>
            <a:r>
              <a:rPr lang="kk" sz="18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экспорттаушы, оның ішінде </a:t>
            </a:r>
            <a:r>
              <a:rPr lang="kk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15</a:t>
            </a:r>
            <a:r>
              <a:rPr lang="kk" sz="18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экспорттаушы алғаш рет қолдау алды (жаңа)</a:t>
            </a:r>
          </a:p>
          <a:p>
            <a:pPr>
              <a:spcBef>
                <a:spcPct val="0"/>
              </a:spcBef>
              <a:buBlip>
                <a:blip r:embed="rId9"/>
              </a:buBlip>
            </a:pPr>
            <a:endParaRPr lang="ru-RU" sz="1800">
              <a:solidFill>
                <a:schemeClr val="bg1"/>
              </a:solidFill>
            </a:endParaRPr>
          </a:p>
          <a:p>
            <a:pPr rtl="0">
              <a:spcBef>
                <a:spcPct val="0"/>
              </a:spcBef>
              <a:buBlip>
                <a:blip r:embed="rId9"/>
              </a:buBlip>
            </a:pPr>
            <a:r>
              <a:rPr lang="kk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117</a:t>
            </a:r>
            <a:r>
              <a:rPr lang="kk" sz="18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шетел сатып алушысы (импорттаушы) </a:t>
            </a:r>
            <a:endParaRPr lang="ru-RU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Blip>
                <a:blip r:embed="rId9"/>
              </a:buBlip>
            </a:pP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/>
          <p:nvPr/>
        </p:nvSpPr>
        <p:spPr>
          <a:xfrm>
            <a:off x="256654" y="1600863"/>
            <a:ext cx="3576044" cy="93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ct val="0"/>
              </a:spcBef>
              <a:buNone/>
            </a:pPr>
            <a:r>
              <a:rPr lang="kk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2023 жылы Қоғамның қолдауын алғандар: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 txBox="1"/>
          <p:nvPr/>
        </p:nvSpPr>
        <p:spPr>
          <a:xfrm>
            <a:off x="388557" y="257437"/>
            <a:ext cx="7745793" cy="7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24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KAZAKHEXPORT ҚЫЗМЕТІНІҢ </a:t>
            </a:r>
            <a: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НЕГІЗГІ</a:t>
            </a:r>
            <a:br>
              <a:rPr lang="kk" sz="24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r>
              <a:rPr lang="kk" sz="2200" b="1" i="0" u="none" strike="noStrike">
                <a:solidFill>
                  <a:srgbClr val="02B3EB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 КӨРСЕТКІШТЕРІ</a:t>
            </a:r>
            <a:endParaRPr lang="ru-KZ" sz="2200">
              <a:solidFill>
                <a:srgbClr val="02B3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53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66" y="4967129"/>
            <a:ext cx="5893705" cy="14546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6" y="4929085"/>
            <a:ext cx="5893705" cy="14927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0" y="53394"/>
            <a:ext cx="8425338" cy="887725"/>
          </a:xfrm>
        </p:spPr>
        <p:txBody>
          <a:bodyPr>
            <a:noAutofit/>
          </a:bodyPr>
          <a:lstStyle/>
          <a:p>
            <a:pPr rtl="0"/>
            <a:r>
              <a:rPr lang="kk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KAZAKHEXPORT ҚЫЗМЕТІНІҢ НЕГІЗГІ</a:t>
            </a:r>
            <a:r>
              <a:rPr lang="kk" sz="20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 КӨРСЕТКІШТЕРІ</a:t>
            </a:r>
            <a:br>
              <a:rPr lang="kk" sz="2000" b="1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endParaRPr lang="ru-KZ" sz="2000">
              <a:solidFill>
                <a:srgbClr val="02B3EB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54F3C14-528A-B947-9E24-C9B7D4C59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506687"/>
              </p:ext>
            </p:extLst>
          </p:nvPr>
        </p:nvGraphicFramePr>
        <p:xfrm>
          <a:off x="174220" y="2051173"/>
          <a:ext cx="5843480" cy="293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0D23B8-BC73-9641-A80D-616C241B0776}"/>
              </a:ext>
            </a:extLst>
          </p:cNvPr>
          <p:cNvSpPr txBox="1"/>
          <p:nvPr/>
        </p:nvSpPr>
        <p:spPr>
          <a:xfrm>
            <a:off x="607100" y="1147450"/>
            <a:ext cx="5269045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САҚТАНДЫРУ СЫЙЛЫҚАҚЫЛАРЫ МЕН САҚТАНДЫРУ ТӨЛЕМДЕРІНІҢ СОМАСЫ, МЛН ТЕҢГЕГЕ</a:t>
            </a:r>
            <a:endParaRPr lang="ru-KZ" sz="1600" b="1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90FD9-445F-CE4B-A8EB-B7ABC9A4C7FE}"/>
              </a:ext>
            </a:extLst>
          </p:cNvPr>
          <p:cNvSpPr txBox="1"/>
          <p:nvPr/>
        </p:nvSpPr>
        <p:spPr>
          <a:xfrm>
            <a:off x="6340838" y="1162436"/>
            <a:ext cx="5546362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kk" sz="1600" b="1" i="0" u="none" strike="noStrike">
                <a:solidFill>
                  <a:srgbClr val="042054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ЭКСПОРТТЫҚ КЕЛІСІМШАРТТАР, КЕЛІП ТҮСКЕН ӨТІНІШТЕР ЖӘНЕ ЖАСАЛҒАН САҚТАНДЫРУ ШАРТТАРЫ САНЫНЫҢ ДИНАМИКАСЫ </a:t>
            </a:r>
            <a:endParaRPr lang="ru-RU" sz="1600" b="1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35430" y="5382918"/>
            <a:ext cx="5825441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rtl="0">
              <a:buFontTx/>
              <a:buChar char="-"/>
            </a:pPr>
            <a:r>
              <a:rPr lang="kk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3 220 өтініш </a:t>
            </a:r>
            <a:r>
              <a:rPr lang="kk" sz="14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қаралды</a:t>
            </a:r>
          </a:p>
          <a:p>
            <a:pPr marL="285750" indent="-285750" rtl="0">
              <a:buFontTx/>
              <a:buChar char="-"/>
            </a:pPr>
            <a:r>
              <a:rPr lang="kk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2 063 сақтандыру шарты</a:t>
            </a:r>
            <a:r>
              <a:rPr lang="kk" sz="14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 мен қосымша келісімдер жасалды</a:t>
            </a:r>
          </a:p>
        </p:txBody>
      </p:sp>
      <p:pic>
        <p:nvPicPr>
          <p:cNvPr id="2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/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7</a:t>
            </a:r>
            <a:endParaRPr lang="ru-KZ" sz="1100" b="1">
              <a:solidFill>
                <a:schemeClr val="bg1"/>
              </a:solidFill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56F2ECE-B2A8-174C-B11C-3CDC1FBA31E4}"/>
              </a:ext>
            </a:extLst>
          </p:cNvPr>
          <p:cNvSpPr txBox="1"/>
          <p:nvPr/>
        </p:nvSpPr>
        <p:spPr>
          <a:xfrm>
            <a:off x="1236320" y="4904162"/>
            <a:ext cx="3995584" cy="336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1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2018-2022 жылдар кезеңінде: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143" y="5227746"/>
            <a:ext cx="5837557" cy="13388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rtl="0">
              <a:buFontTx/>
              <a:buChar char="-"/>
            </a:pPr>
            <a:r>
              <a:rPr lang="kk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сақтандыру сыйлықақылары алынды - </a:t>
            </a:r>
            <a:r>
              <a:rPr lang="kk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2 4,8 млрд теңге</a:t>
            </a:r>
            <a:r>
              <a:rPr lang="kk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 </a:t>
            </a:r>
            <a:endParaRPr lang="ru-RU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rtl="0">
              <a:buFontTx/>
              <a:buChar char="-"/>
            </a:pPr>
            <a:r>
              <a:rPr lang="kk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суброгация бойынша өтемақы алынды-</a:t>
            </a:r>
            <a:r>
              <a:rPr lang="kk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2,83 млрд теңге</a:t>
            </a:r>
          </a:p>
          <a:p>
            <a:pPr marL="285750" indent="-285750" rtl="0">
              <a:buFontTx/>
              <a:buChar char="-"/>
            </a:pPr>
            <a:r>
              <a:rPr lang="kk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сақтандыру жағдайлары бойынша төленді-</a:t>
            </a:r>
            <a:r>
              <a:rPr lang="kk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1 2 млрд теңге</a:t>
            </a:r>
          </a:p>
          <a:p>
            <a:pPr marL="285750" indent="-285750">
              <a:buFontTx/>
              <a:buChar char="-"/>
            </a:pPr>
            <a:endParaRPr lang="ru-RU" sz="5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/>
            <a:r>
              <a:rPr lang="kk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Сақтандыру төлемдерінің сыйлықақыларға арақатынасы 48,4%, ЭКА бойынша орташа мәні 89% құрайды</a:t>
            </a:r>
            <a:endParaRPr lang="ru-RU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E56F2ECE-B2A8-174C-B11C-3CDC1FBA31E4}"/>
              </a:ext>
            </a:extLst>
          </p:cNvPr>
          <p:cNvSpPr txBox="1"/>
          <p:nvPr/>
        </p:nvSpPr>
        <p:spPr>
          <a:xfrm>
            <a:off x="7356535" y="4967129"/>
            <a:ext cx="3514966" cy="336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buNone/>
            </a:pPr>
            <a:r>
              <a:rPr lang="kk" sz="1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2018-2022 жылдар кезеңінде:</a:t>
            </a:r>
            <a:endParaRPr lang="ru-KZ" sz="1600" b="1">
              <a:solidFill>
                <a:schemeClr val="bg1"/>
              </a:solidFill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EFCD7923-8C52-5540-ACE4-8AB432951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103811"/>
              </p:ext>
            </p:extLst>
          </p:nvPr>
        </p:nvGraphicFramePr>
        <p:xfrm>
          <a:off x="6167166" y="2026871"/>
          <a:ext cx="5893705" cy="290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5589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CF1ECF-55C1-B54B-AB7F-6F2652ED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44" y="246009"/>
            <a:ext cx="5749043" cy="767568"/>
          </a:xfrm>
        </p:spPr>
        <p:txBody>
          <a:bodyPr>
            <a:noAutofit/>
          </a:bodyPr>
          <a:lstStyle/>
          <a:p>
            <a:pPr rtl="0"/>
            <a:r>
              <a:rPr lang="kk" sz="22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>2022-2023 ЖЫЛДАРДАҒЫ ҚОЛДАУ КӨРСЕТІЛГЕН ЭКСПОРТТЫҢ ГЕОГРАФИЯСЫ</a:t>
            </a:r>
            <a:r>
              <a:rPr lang="kk" sz="22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/>
            </a:r>
            <a:br>
              <a:rPr lang="kk" sz="22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endParaRPr lang="ru-RU" sz="2200" dirty="0">
              <a:solidFill>
                <a:srgbClr val="02B3EB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4715B37-5B00-374E-B091-7FBB984EF6CC}"/>
              </a:ext>
            </a:extLst>
          </p:cNvPr>
          <p:cNvSpPr txBox="1"/>
          <p:nvPr/>
        </p:nvSpPr>
        <p:spPr>
          <a:xfrm>
            <a:off x="217714" y="5795346"/>
            <a:ext cx="3733977" cy="60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KZ" sz="1600" b="1">
              <a:solidFill>
                <a:srgbClr val="FF0000"/>
              </a:solidFill>
            </a:endParaRPr>
          </a:p>
        </p:txBody>
      </p:sp>
      <p:pic>
        <p:nvPicPr>
          <p:cNvPr id="15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/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8</a:t>
            </a:r>
            <a:endParaRPr lang="ru-KZ" sz="1100" b="1">
              <a:solidFill>
                <a:schemeClr val="bg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942409" y="5700075"/>
            <a:ext cx="3756787" cy="647769"/>
          </a:xfrm>
          <a:custGeom>
            <a:avLst/>
            <a:gdLst>
              <a:gd name="connsiteX0" fmla="*/ 0 w 3058668"/>
              <a:gd name="connsiteY0" fmla="*/ 72345 h 434063"/>
              <a:gd name="connsiteX1" fmla="*/ 72345 w 3058668"/>
              <a:gd name="connsiteY1" fmla="*/ 0 h 434063"/>
              <a:gd name="connsiteX2" fmla="*/ 2986323 w 3058668"/>
              <a:gd name="connsiteY2" fmla="*/ 0 h 434063"/>
              <a:gd name="connsiteX3" fmla="*/ 3058668 w 3058668"/>
              <a:gd name="connsiteY3" fmla="*/ 72345 h 434063"/>
              <a:gd name="connsiteX4" fmla="*/ 3058668 w 3058668"/>
              <a:gd name="connsiteY4" fmla="*/ 361718 h 434063"/>
              <a:gd name="connsiteX5" fmla="*/ 2986323 w 3058668"/>
              <a:gd name="connsiteY5" fmla="*/ 434063 h 434063"/>
              <a:gd name="connsiteX6" fmla="*/ 72345 w 3058668"/>
              <a:gd name="connsiteY6" fmla="*/ 434063 h 434063"/>
              <a:gd name="connsiteX7" fmla="*/ 0 w 3058668"/>
              <a:gd name="connsiteY7" fmla="*/ 361718 h 434063"/>
              <a:gd name="connsiteX8" fmla="*/ 0 w 3058668"/>
              <a:gd name="connsiteY8" fmla="*/ 72345 h 4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668" h="434063">
                <a:moveTo>
                  <a:pt x="0" y="72345"/>
                </a:moveTo>
                <a:cubicBezTo>
                  <a:pt x="0" y="32390"/>
                  <a:pt x="32390" y="0"/>
                  <a:pt x="72345" y="0"/>
                </a:cubicBezTo>
                <a:lnTo>
                  <a:pt x="2986323" y="0"/>
                </a:lnTo>
                <a:cubicBezTo>
                  <a:pt x="3026278" y="0"/>
                  <a:pt x="3058668" y="32390"/>
                  <a:pt x="3058668" y="72345"/>
                </a:cubicBezTo>
                <a:lnTo>
                  <a:pt x="3058668" y="361718"/>
                </a:lnTo>
                <a:cubicBezTo>
                  <a:pt x="3058668" y="401673"/>
                  <a:pt x="3026278" y="434063"/>
                  <a:pt x="2986323" y="434063"/>
                </a:cubicBezTo>
                <a:lnTo>
                  <a:pt x="72345" y="434063"/>
                </a:lnTo>
                <a:cubicBezTo>
                  <a:pt x="32390" y="434063"/>
                  <a:pt x="0" y="401673"/>
                  <a:pt x="0" y="361718"/>
                </a:cubicBezTo>
                <a:lnTo>
                  <a:pt x="0" y="7234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3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</a:gradFill>
          <a:ln w="38100">
            <a:noFill/>
          </a:ln>
          <a:effectLst>
            <a:outerShdw blurRad="1270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127000" h="127000" prst="coolSlant"/>
          </a:sp3d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89769" tIns="55479" rIns="89769" bIns="55479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ЭКСПОРТТЫҚ КЕЛІСІМШАРТТАРДЫҢ ЖАЛПЫ СОМАСЫ - </a:t>
            </a:r>
            <a:r>
              <a:rPr lang="kk" sz="1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253,6</a:t>
            </a:r>
            <a:r>
              <a:rPr lang="kk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 МЛРД ТЕҢГЕ</a:t>
            </a:r>
            <a:endParaRPr 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652" y="6140524"/>
            <a:ext cx="1033758" cy="731566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CAF7F88-81F4-E940-A0B4-48D8E9F60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763787"/>
              </p:ext>
            </p:extLst>
          </p:nvPr>
        </p:nvGraphicFramePr>
        <p:xfrm>
          <a:off x="5942687" y="1132330"/>
          <a:ext cx="6033899" cy="425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олилиния 13"/>
          <p:cNvSpPr/>
          <p:nvPr/>
        </p:nvSpPr>
        <p:spPr>
          <a:xfrm>
            <a:off x="426623" y="5690131"/>
            <a:ext cx="3756787" cy="647769"/>
          </a:xfrm>
          <a:custGeom>
            <a:avLst/>
            <a:gdLst>
              <a:gd name="connsiteX0" fmla="*/ 0 w 3058668"/>
              <a:gd name="connsiteY0" fmla="*/ 72345 h 434063"/>
              <a:gd name="connsiteX1" fmla="*/ 72345 w 3058668"/>
              <a:gd name="connsiteY1" fmla="*/ 0 h 434063"/>
              <a:gd name="connsiteX2" fmla="*/ 2986323 w 3058668"/>
              <a:gd name="connsiteY2" fmla="*/ 0 h 434063"/>
              <a:gd name="connsiteX3" fmla="*/ 3058668 w 3058668"/>
              <a:gd name="connsiteY3" fmla="*/ 72345 h 434063"/>
              <a:gd name="connsiteX4" fmla="*/ 3058668 w 3058668"/>
              <a:gd name="connsiteY4" fmla="*/ 361718 h 434063"/>
              <a:gd name="connsiteX5" fmla="*/ 2986323 w 3058668"/>
              <a:gd name="connsiteY5" fmla="*/ 434063 h 434063"/>
              <a:gd name="connsiteX6" fmla="*/ 72345 w 3058668"/>
              <a:gd name="connsiteY6" fmla="*/ 434063 h 434063"/>
              <a:gd name="connsiteX7" fmla="*/ 0 w 3058668"/>
              <a:gd name="connsiteY7" fmla="*/ 361718 h 434063"/>
              <a:gd name="connsiteX8" fmla="*/ 0 w 3058668"/>
              <a:gd name="connsiteY8" fmla="*/ 72345 h 4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668" h="434063">
                <a:moveTo>
                  <a:pt x="0" y="72345"/>
                </a:moveTo>
                <a:cubicBezTo>
                  <a:pt x="0" y="32390"/>
                  <a:pt x="32390" y="0"/>
                  <a:pt x="72345" y="0"/>
                </a:cubicBezTo>
                <a:lnTo>
                  <a:pt x="2986323" y="0"/>
                </a:lnTo>
                <a:cubicBezTo>
                  <a:pt x="3026278" y="0"/>
                  <a:pt x="3058668" y="32390"/>
                  <a:pt x="3058668" y="72345"/>
                </a:cubicBezTo>
                <a:lnTo>
                  <a:pt x="3058668" y="361718"/>
                </a:lnTo>
                <a:cubicBezTo>
                  <a:pt x="3058668" y="401673"/>
                  <a:pt x="3026278" y="434063"/>
                  <a:pt x="2986323" y="434063"/>
                </a:cubicBezTo>
                <a:lnTo>
                  <a:pt x="72345" y="434063"/>
                </a:lnTo>
                <a:cubicBezTo>
                  <a:pt x="32390" y="434063"/>
                  <a:pt x="0" y="401673"/>
                  <a:pt x="0" y="361718"/>
                </a:cubicBezTo>
                <a:lnTo>
                  <a:pt x="0" y="7234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3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</a:gradFill>
          <a:ln w="38100">
            <a:noFill/>
          </a:ln>
          <a:effectLst>
            <a:outerShdw blurRad="1270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127000" h="127000" prst="coolSlant"/>
          </a:sp3d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89769" tIns="55479" rIns="89769" bIns="55479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" sz="12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ЭКСПОРТТЫҚ КЕЛІСІМШАРТТАРДЫҢ ЖАЛПЫ СОМАСЫ - </a:t>
            </a:r>
            <a:r>
              <a:rPr lang="kk" sz="1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1 </a:t>
            </a:r>
            <a:r>
              <a:rPr lang="kk" sz="1600" b="1" i="0" u="none" strike="noStrike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135,8</a:t>
            </a:r>
            <a:r>
              <a:rPr lang="kk" sz="1200" b="1" i="0" u="none" strike="noStrike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 </a:t>
            </a:r>
            <a:r>
              <a:rPr lang="kk" sz="12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МЛРД ТЕҢГЕ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CAF7F88-81F4-E940-A0B4-48D8E9F60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857686"/>
              </p:ext>
            </p:extLst>
          </p:nvPr>
        </p:nvGraphicFramePr>
        <p:xfrm>
          <a:off x="0" y="1086506"/>
          <a:ext cx="5819956" cy="425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779000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57" y="1330805"/>
            <a:ext cx="11667300" cy="4952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393304"/>
            <a:ext cx="7507667" cy="724076"/>
          </a:xfrm>
        </p:spPr>
        <p:txBody>
          <a:bodyPr>
            <a:noAutofit/>
          </a:bodyPr>
          <a:lstStyle/>
          <a:p>
            <a:pPr rtl="0"/>
            <a:r>
              <a:rPr lang="kk" sz="2400" b="1" i="0" u="none" strike="noStrike" dirty="0">
                <a:highlight>
                  <a:srgbClr val="000000">
                    <a:alpha val="0"/>
                  </a:srgbClr>
                </a:highlight>
                <a:latin typeface="Verdana"/>
              </a:rPr>
              <a:t>2017-2023 ЖЫЛДАРДАҒЫ САЛАЛАР БӨЛІНІСІНДЕГІ </a:t>
            </a:r>
            <a:r>
              <a:rPr lang="kk" sz="2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ЖОБАЛАР БОЙЫНША АҚПАРАТ</a:t>
            </a:r>
            <a:br>
              <a:rPr lang="kk" sz="2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</a:br>
            <a:endParaRPr lang="ru-KZ" dirty="0">
              <a:solidFill>
                <a:srgbClr val="02B3EB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30486"/>
              </p:ext>
            </p:extLst>
          </p:nvPr>
        </p:nvGraphicFramePr>
        <p:xfrm>
          <a:off x="911424" y="1928695"/>
          <a:ext cx="11042348" cy="401156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3208303359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893021719"/>
                    </a:ext>
                  </a:extLst>
                </a:gridCol>
                <a:gridCol w="2833436">
                  <a:extLst>
                    <a:ext uri="{9D8B030D-6E8A-4147-A177-3AD203B41FA5}">
                      <a16:colId xmlns:a16="http://schemas.microsoft.com/office/drawing/2014/main" val="3402460153"/>
                    </a:ext>
                  </a:extLst>
                </a:gridCol>
              </a:tblGrid>
              <a:tr h="868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Салалар</a:t>
                      </a:r>
                      <a:endParaRPr lang="ru-RU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Қолдау көлемі,</a:t>
                      </a:r>
                      <a:b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</a:br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млрд теңгеге </a:t>
                      </a:r>
                      <a:endParaRPr lang="ru-RU" sz="1400" b="1" kern="12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Үлесі, %</a:t>
                      </a:r>
                      <a:endParaRPr lang="ru-RU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908310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ТАМАҚ ӨНЕРКӘСІБІ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337,51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39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73456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МАШИНА ЖАСАУ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169,14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20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091291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МЕТАЛЛУРГИЯ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157,84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18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824061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ҚЫЗМЕТТЕР/ЖҰМЫСТАР ЭКСПОРТЫ </a:t>
                      </a:r>
                      <a:endParaRPr lang="ru-RU" sz="1400" b="0" i="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72,82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8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435344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АӨК ӨНІМДЕРІ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64,97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7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390964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ХИМИЯ ӨНЕРКӘСІБІ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40,13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5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122190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БАСҚАЛАРЫ</a:t>
                      </a:r>
                      <a:endParaRPr lang="ru-RU" sz="1400" b="0" i="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26,74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3</a:t>
                      </a:r>
                      <a:endParaRPr lang="ru-RU" sz="1400" u="none" strike="noStrike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1689"/>
                  </a:ext>
                </a:extLst>
              </a:tr>
              <a:tr h="4781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k" sz="14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БАРЛЫҒЫ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" sz="14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869,15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kk" sz="1400" b="1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Verdana"/>
                          <a:ea typeface="Verdana"/>
                          <a:cs typeface="Times New Roman"/>
                        </a:rPr>
                        <a:t>100%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83118"/>
                  </a:ext>
                </a:extLst>
              </a:tr>
            </a:tbl>
          </a:graphicData>
        </a:graphic>
      </p:graphicFrame>
      <p:sp>
        <p:nvSpPr>
          <p:cNvPr id="79" name="Заголовок 1"/>
          <p:cNvSpPr txBox="1"/>
          <p:nvPr/>
        </p:nvSpPr>
        <p:spPr bwMode="auto">
          <a:xfrm>
            <a:off x="1127448" y="1486134"/>
            <a:ext cx="10134068" cy="3852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0"/>
            <a:r>
              <a:rPr lang="kk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Times New Roman"/>
              </a:rPr>
              <a:t>2017 жылдан бастап 2023 жылғы 1 қыркүйекке дейін  </a:t>
            </a:r>
            <a:endParaRPr lang="en-US" sz="1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rtl="0"/>
            <a:r>
              <a:rPr lang="kk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Times New Roman"/>
              </a:rPr>
              <a:t>АРТЫҚШЫЛЫҚТЫ СЕКТОРДА ҚОЛДАУ КӨРСЕТІЛГЕН ЖОБАЛАР</a:t>
            </a:r>
          </a:p>
        </p:txBody>
      </p:sp>
      <p:pic>
        <p:nvPicPr>
          <p:cNvPr id="13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/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kk" sz="900" b="0" i="0" u="none" strike="noStrike">
                <a:highlight>
                  <a:srgbClr val="000000">
                    <a:alpha val="0"/>
                  </a:srgbClr>
                </a:highlight>
                <a:latin typeface="Verdana"/>
              </a:rPr>
              <a:t>www.kazakhexport.kz</a:t>
            </a:r>
            <a:endParaRPr lang="ru-KZ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>
            <a:noAutofit/>
          </a:bodyPr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kk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Verdana"/>
              </a:rPr>
              <a:t>9</a:t>
            </a:r>
            <a:endParaRPr lang="ru-KZ" sz="1100" b="1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437" y="6158466"/>
            <a:ext cx="1033758" cy="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867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 компании_RU" id="{9CB46AE7-305E-C84D-9917-DE4E657152E2}" vid="{A87A0620-AC10-8345-91C6-613B557B8A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компании_для МТИ</Template>
  <TotalTime>4067</TotalTime>
  <Words>1191</Words>
  <Application>Microsoft Office PowerPoint</Application>
  <PresentationFormat>Широкоэкранный</PresentationFormat>
  <Paragraphs>282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Тема Office</vt:lpstr>
      <vt:lpstr> «KAZAKHEXPORT» ЭСК» АҚ ҚЫЗМЕТІНІҢ НӘТИЖЕЛЕРІ</vt:lpstr>
      <vt:lpstr>АҚПАРАТ   "KAZAKHEXPORT" ЭКСПОРТТЫҚ САҚТАНДЫРУ КОМПАНИЯСЫ" АКЦИОНЕРЛІК ҚОҒАМЫ</vt:lpstr>
      <vt:lpstr> ЭКСПОРТТЫҚ ЦИКЛДІҢ БАРЛЫҚ КЕЗЕҢДЕРІНДЕ ҚОЛДАУ</vt:lpstr>
      <vt:lpstr>ТАУАШАЛЫҚ  ӨНІМДЕР</vt:lpstr>
      <vt:lpstr>KAZAKHEXPORT ҚЫЗМЕТІНІҢ НЕГІЗГІ  КӨРСЕТКІШТЕРІ</vt:lpstr>
      <vt:lpstr>Презентация PowerPoint</vt:lpstr>
      <vt:lpstr>KAZAKHEXPORT ҚЫЗМЕТІНІҢ НЕГІЗГІ КӨРСЕТКІШТЕРІ </vt:lpstr>
      <vt:lpstr>2022-2023 ЖЫЛДАРДАҒЫ ҚОЛДАУ КӨРСЕТІЛГЕН ЭКСПОРТТЫҢ ГЕОГРАФИЯСЫ </vt:lpstr>
      <vt:lpstr>2017-2023 ЖЫЛДАРДАҒЫ САЛАЛАР БӨЛІНІСІНДЕГІ ЖОБАЛАР БОЙЫНША АҚПАРАТ </vt:lpstr>
      <vt:lpstr>Презентация PowerPoint</vt:lpstr>
      <vt:lpstr>KAZAKHEXPORT  БЮДЖЕТТІК ТИІМДІЛІГІ</vt:lpstr>
      <vt:lpstr>Презентация PowerPoint</vt:lpstr>
      <vt:lpstr>ЗАҢНАМАЛЫҚ  БАСТАМАЛАР</vt:lpstr>
      <vt:lpstr> ЭКСПОРТТЫ ҚОЛДАУ ЖӨНІНДЕГІ ДАМУ ИНСТИТУТТАРЫНЫҢ ФУНКЦИЯЛАРЫ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 ЭКСПОРТА</dc:title>
  <dc:creator>Эрик Муслимов</dc:creator>
  <cp:lastModifiedBy>Гульжан Ибраимова</cp:lastModifiedBy>
  <cp:revision>496</cp:revision>
  <cp:lastPrinted>2023-01-10T10:51:31Z</cp:lastPrinted>
  <dcterms:created xsi:type="dcterms:W3CDTF">2022-08-23T05:18:21Z</dcterms:created>
  <dcterms:modified xsi:type="dcterms:W3CDTF">2023-09-22T10:19:44Z</dcterms:modified>
</cp:coreProperties>
</file>