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1" r:id="rId3"/>
    <p:sldId id="322" r:id="rId4"/>
    <p:sldId id="323" r:id="rId5"/>
    <p:sldId id="326" r:id="rId6"/>
    <p:sldId id="298" r:id="rId7"/>
    <p:sldId id="328" r:id="rId8"/>
    <p:sldId id="317" r:id="rId9"/>
    <p:sldId id="324" r:id="rId10"/>
    <p:sldId id="329" r:id="rId11"/>
    <p:sldId id="327" r:id="rId12"/>
    <p:sldId id="330" r:id="rId13"/>
    <p:sldId id="313" r:id="rId14"/>
    <p:sldId id="325" r:id="rId15"/>
    <p:sldId id="297" r:id="rId1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054"/>
    <a:srgbClr val="02B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47"/>
  </p:normalViewPr>
  <p:slideViewPr>
    <p:cSldViewPr snapToObjects="1">
      <p:cViewPr varScale="1">
        <p:scale>
          <a:sx n="102" d="100"/>
          <a:sy n="102" d="100"/>
        </p:scale>
        <p:origin x="11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84632329107303E-2"/>
          <c:y val="0.10768703561399008"/>
          <c:w val="0.89148633406102951"/>
          <c:h val="0.57838740029540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Обязательства по страхованию (в том числе: принятые на 44,9 млрд тг, одобренные сделки для заключения на 125,9 млрд тг)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5B-4568-B128-01C38ECA6A36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C7-411B-803F-D352E2CBC3F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F71-437D-A9C0-7A3099AB2EF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F71-437D-A9C0-7A3099AB2E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m/d/yyyy">
                  <c:v>45184</c:v>
                </c:pt>
              </c:numCache>
            </c:numRef>
          </c:cat>
          <c:val>
            <c:numRef>
              <c:f>Лист1!$B$2:$B$9</c:f>
              <c:numCache>
                <c:formatCode>_-* #,##0_-;\-* #,##0_-;_-* "-"??_-;_-@_-</c:formatCode>
                <c:ptCount val="8"/>
                <c:pt idx="0">
                  <c:v>19485</c:v>
                </c:pt>
                <c:pt idx="1">
                  <c:v>40087</c:v>
                </c:pt>
                <c:pt idx="2">
                  <c:v>90197</c:v>
                </c:pt>
                <c:pt idx="3">
                  <c:v>97076</c:v>
                </c:pt>
                <c:pt idx="4">
                  <c:v>134632</c:v>
                </c:pt>
                <c:pt idx="5">
                  <c:v>204705</c:v>
                </c:pt>
                <c:pt idx="6">
                  <c:v>259081</c:v>
                </c:pt>
                <c:pt idx="7">
                  <c:v>170899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8-4AB5-BB93-B8E417D199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Привлеченные средства от финансовых институтов под страховое покрытие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m/d/yyyy">
                  <c:v>45184</c:v>
                </c:pt>
              </c:numCache>
            </c:numRef>
          </c:cat>
          <c:val>
            <c:numRef>
              <c:f>Лист1!$C$2:$C$9</c:f>
              <c:numCache>
                <c:formatCode>_-* #,##0_-;\-* #,##0_-;_-* "-"??_-;_-@_-</c:formatCode>
                <c:ptCount val="8"/>
                <c:pt idx="0">
                  <c:v>9770</c:v>
                </c:pt>
                <c:pt idx="1">
                  <c:v>23337</c:v>
                </c:pt>
                <c:pt idx="2">
                  <c:v>33186</c:v>
                </c:pt>
                <c:pt idx="3">
                  <c:v>48224</c:v>
                </c:pt>
                <c:pt idx="4">
                  <c:v>78411</c:v>
                </c:pt>
                <c:pt idx="5">
                  <c:v>147012</c:v>
                </c:pt>
                <c:pt idx="6">
                  <c:v>166216</c:v>
                </c:pt>
                <c:pt idx="7">
                  <c:v>21767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8-4AB5-BB93-B8E417D199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Pipeline проектов до конца 2023 года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m/d/yyyy">
                  <c:v>45184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2B98-4AB5-BB93-B8E417D19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515503"/>
        <c:axId val="121486815"/>
      </c:barChart>
      <c:catAx>
        <c:axId val="12151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486815"/>
        <c:crosses val="autoZero"/>
        <c:auto val="1"/>
        <c:lblAlgn val="ctr"/>
        <c:lblOffset val="100"/>
        <c:noMultiLvlLbl val="0"/>
      </c:catAx>
      <c:valAx>
        <c:axId val="1214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51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854512357151398"/>
          <c:w val="0.8752032648474275"/>
          <c:h val="0.19145487642848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 sz="1050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Экспортеры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m/d/yyyy">
                  <c:v>45170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27</c:v>
                </c:pt>
                <c:pt idx="1">
                  <c:v>42</c:v>
                </c:pt>
                <c:pt idx="2">
                  <c:v>50</c:v>
                </c:pt>
                <c:pt idx="3">
                  <c:v>82</c:v>
                </c:pt>
                <c:pt idx="4">
                  <c:v>91</c:v>
                </c:pt>
                <c:pt idx="5">
                  <c:v>81</c:v>
                </c:pt>
                <c:pt idx="6">
                  <c:v>80</c:v>
                </c:pt>
                <c:pt idx="7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7-1C46-B401-505B8F0F85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том числе новые экспортеры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m/d/yyyy">
                  <c:v>45170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27</c:v>
                </c:pt>
                <c:pt idx="3">
                  <c:v>42</c:v>
                </c:pt>
                <c:pt idx="4">
                  <c:v>40</c:v>
                </c:pt>
                <c:pt idx="5">
                  <c:v>28</c:v>
                </c:pt>
                <c:pt idx="6">
                  <c:v>21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D7-1C46-B401-505B8F0F85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Импортеры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 formatCode="m/d/yyyy">
                  <c:v>45170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95</c:v>
                </c:pt>
                <c:pt idx="1">
                  <c:v>108</c:v>
                </c:pt>
                <c:pt idx="2">
                  <c:v>131</c:v>
                </c:pt>
                <c:pt idx="3">
                  <c:v>168</c:v>
                </c:pt>
                <c:pt idx="4">
                  <c:v>339</c:v>
                </c:pt>
                <c:pt idx="5">
                  <c:v>348</c:v>
                </c:pt>
                <c:pt idx="6">
                  <c:v>526</c:v>
                </c:pt>
                <c:pt idx="7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D7-1C46-B401-505B8F0F8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515503"/>
        <c:axId val="121486815"/>
      </c:barChart>
      <c:catAx>
        <c:axId val="12151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486815"/>
        <c:crosses val="autoZero"/>
        <c:auto val="1"/>
        <c:lblAlgn val="ctr"/>
        <c:lblOffset val="100"/>
        <c:noMultiLvlLbl val="0"/>
      </c:catAx>
      <c:valAx>
        <c:axId val="1214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51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63683969141676E-2"/>
          <c:y val="9.6547817539573588E-2"/>
          <c:w val="0.879229329098414"/>
          <c:h val="0.6646446455180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Страховые премии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2119</c:v>
                </c:pt>
                <c:pt idx="1">
                  <c:v>2390</c:v>
                </c:pt>
                <c:pt idx="2">
                  <c:v>4255</c:v>
                </c:pt>
                <c:pt idx="3">
                  <c:v>7207</c:v>
                </c:pt>
                <c:pt idx="4">
                  <c:v>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0E-4B48-AB2B-C86E9FAA8A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Страховые выплаты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21.5</c:v>
                </c:pt>
                <c:pt idx="1">
                  <c:v>214</c:v>
                </c:pt>
                <c:pt idx="2" formatCode="#,##0">
                  <c:v>1198</c:v>
                </c:pt>
                <c:pt idx="3" formatCode="#,##0">
                  <c:v>2470.6999999999998</c:v>
                </c:pt>
                <c:pt idx="4" formatCode="#,##0">
                  <c:v>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0E-4B48-AB2B-C86E9FAA8A2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Возмещение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209.46</c:v>
                </c:pt>
                <c:pt idx="2">
                  <c:v>1198</c:v>
                </c:pt>
                <c:pt idx="3" formatCode="#,##0">
                  <c:v>415.8</c:v>
                </c:pt>
                <c:pt idx="4" formatCode="#,##0">
                  <c:v>1004.6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0E-4B48-AB2B-C86E9FAA8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515503"/>
        <c:axId val="121486815"/>
      </c:barChart>
      <c:catAx>
        <c:axId val="12151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486815"/>
        <c:crosses val="autoZero"/>
        <c:auto val="1"/>
        <c:lblAlgn val="ctr"/>
        <c:lblOffset val="100"/>
        <c:noMultiLvlLbl val="0"/>
      </c:catAx>
      <c:valAx>
        <c:axId val="1214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2151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экспортных контрактов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334</c:v>
                </c:pt>
                <c:pt idx="1">
                  <c:v>368</c:v>
                </c:pt>
                <c:pt idx="2">
                  <c:v>374</c:v>
                </c:pt>
                <c:pt idx="3">
                  <c:v>212</c:v>
                </c:pt>
                <c:pt idx="4">
                  <c:v>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9-41C7-BCDB-4EA2BBFF7D1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договоров страхования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334</c:v>
                </c:pt>
                <c:pt idx="1">
                  <c:v>458</c:v>
                </c:pt>
                <c:pt idx="2">
                  <c:v>457</c:v>
                </c:pt>
                <c:pt idx="3">
                  <c:v>466</c:v>
                </c:pt>
                <c:pt idx="4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9-41C7-BCDB-4EA2BBFF7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1515503"/>
        <c:axId val="121486815"/>
      </c:barChart>
      <c:catAx>
        <c:axId val="12151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86815"/>
        <c:crosses val="autoZero"/>
        <c:auto val="1"/>
        <c:lblAlgn val="ctr"/>
        <c:lblOffset val="100"/>
        <c:noMultiLvlLbl val="0"/>
      </c:catAx>
      <c:valAx>
        <c:axId val="121486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51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40786618385209E-3"/>
          <c:y val="0.82380046922691175"/>
          <c:w val="0.99665921338161467"/>
          <c:h val="0.15292753736498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alpha val="3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ru-RU" sz="1600" dirty="0"/>
              <a:t>ГЕОГРАФИЯ ЭКСПОРТНЫХ КОНТРАКТОВ</a:t>
            </a:r>
            <a:r>
              <a:rPr lang="ru-RU" sz="1600" baseline="0" dirty="0"/>
              <a:t> </a:t>
            </a:r>
            <a:r>
              <a:rPr lang="ru-RU" sz="1600" dirty="0" smtClean="0"/>
              <a:t>НА  </a:t>
            </a:r>
            <a:r>
              <a:rPr lang="ru-RU" sz="1600" dirty="0" smtClean="0">
                <a:solidFill>
                  <a:srgbClr val="002060"/>
                </a:solidFill>
              </a:rPr>
              <a:t>01.09.2023 </a:t>
            </a:r>
            <a:r>
              <a:rPr lang="ru-RU" sz="1600" dirty="0" smtClean="0"/>
              <a:t>Г., МЛРД</a:t>
            </a:r>
            <a:r>
              <a:rPr lang="ru-RU" sz="1600" baseline="0" dirty="0" smtClean="0"/>
              <a:t> ТЕНГЕ</a:t>
            </a:r>
            <a:endParaRPr lang="ru-RU" sz="1600" dirty="0"/>
          </a:p>
        </c:rich>
      </c:tx>
      <c:layout>
        <c:manualLayout>
          <c:xMode val="edge"/>
          <c:yMode val="edge"/>
          <c:x val="0.1286647998580858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137560835791431E-2"/>
          <c:y val="0.19214280194729927"/>
          <c:w val="0.56328545487517545"/>
          <c:h val="0.79485343014420873"/>
        </c:manualLayout>
      </c:layout>
      <c:pieChart>
        <c:varyColors val="1"/>
        <c:ser>
          <c:idx val="1"/>
          <c:order val="0"/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2B3E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0B9-4FE0-8528-CFFA6700679D}"/>
              </c:ext>
            </c:extLst>
          </c:dPt>
          <c:dPt>
            <c:idx val="1"/>
            <c:bubble3D val="0"/>
            <c:spPr>
              <a:solidFill>
                <a:srgbClr val="95DEE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0B9-4FE0-8528-CFFA6700679D}"/>
              </c:ext>
            </c:extLst>
          </c:dPt>
          <c:dLbls>
            <c:dLbl>
              <c:idx val="0"/>
              <c:layout>
                <c:manualLayout>
                  <c:x val="0.11213058371923675"/>
                  <c:y val="-0.26382289575088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6100265688107"/>
                      <c:h val="5.5699666919912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B9-4FE0-8528-CFFA6700679D}"/>
                </c:ext>
              </c:extLst>
            </c:dLbl>
            <c:dLbl>
              <c:idx val="1"/>
              <c:layout>
                <c:manualLayout>
                  <c:x val="0.12537898455225349"/>
                  <c:y val="0.175991254643223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65901380869114"/>
                      <c:h val="8.07872372611156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B9-4FE0-8528-CFFA6700679D}"/>
                </c:ext>
              </c:extLst>
            </c:dLbl>
            <c:dLbl>
              <c:idx val="2"/>
              <c:layout>
                <c:manualLayout>
                  <c:x val="0.10022209519914065"/>
                  <c:y val="-3.66713093132555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7999186490715"/>
                      <c:h val="6.43123331855087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0B9-4FE0-8528-CFFA6700679D}"/>
                </c:ext>
              </c:extLst>
            </c:dLbl>
            <c:dLbl>
              <c:idx val="3"/>
              <c:layout>
                <c:manualLayout>
                  <c:x val="9.9219618153837119E-2"/>
                  <c:y val="-0.118266383429505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23927656380387"/>
                      <c:h val="6.1575638156338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0B9-4FE0-8528-CFFA6700679D}"/>
                </c:ext>
              </c:extLst>
            </c:dLbl>
            <c:dLbl>
              <c:idx val="4"/>
              <c:layout>
                <c:manualLayout>
                  <c:x val="0.1157176364765484"/>
                  <c:y val="-0.10517580115423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35168603253051"/>
                      <c:h val="8.13892984842765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0B9-4FE0-8528-CFFA6700679D}"/>
                </c:ext>
              </c:extLst>
            </c:dLbl>
            <c:dLbl>
              <c:idx val="5"/>
              <c:layout>
                <c:manualLayout>
                  <c:x val="0.10353926859644473"/>
                  <c:y val="-9.55882321251794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05210652778303"/>
                      <c:h val="7.79958083313616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0B9-4FE0-8528-CFFA6700679D}"/>
                </c:ext>
              </c:extLst>
            </c:dLbl>
            <c:dLbl>
              <c:idx val="6"/>
              <c:layout>
                <c:manualLayout>
                  <c:x val="0.12994343175118359"/>
                  <c:y val="-5.50189909396000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27078537192891"/>
                      <c:h val="6.5680680700094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0B9-4FE0-8528-CFFA6700679D}"/>
                </c:ext>
              </c:extLst>
            </c:dLbl>
            <c:dLbl>
              <c:idx val="7"/>
              <c:layout>
                <c:manualLayout>
                  <c:x val="0.12355277117325651"/>
                  <c:y val="-1.37364851440557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50787720203127"/>
                      <c:h val="6.29439856709234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0B9-4FE0-8528-CFFA6700679D}"/>
                </c:ext>
              </c:extLst>
            </c:dLbl>
            <c:dLbl>
              <c:idx val="8"/>
              <c:layout>
                <c:manualLayout>
                  <c:x val="0.13846431252175298"/>
                  <c:y val="2.8735082318493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44770267493594"/>
                      <c:h val="7.11540707584351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10B9-4FE0-8528-CFFA6700679D}"/>
                </c:ext>
              </c:extLst>
            </c:dLbl>
            <c:dLbl>
              <c:idx val="9"/>
              <c:layout>
                <c:manualLayout>
                  <c:x val="0.15103701837675135"/>
                  <c:y val="9.08229349696612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0832028538357"/>
                      <c:h val="4.3787120466729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0B9-4FE0-8528-CFFA6700679D}"/>
                </c:ext>
              </c:extLst>
            </c:dLbl>
            <c:dLbl>
              <c:idx val="10"/>
              <c:layout>
                <c:manualLayout>
                  <c:x val="0.12529709231128994"/>
                  <c:y val="0.139254496981496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B9-4FE0-8528-CFFA6700679D}"/>
                </c:ext>
              </c:extLst>
            </c:dLbl>
            <c:dLbl>
              <c:idx val="11"/>
              <c:layout>
                <c:manualLayout>
                  <c:x val="7.7944091324038164E-2"/>
                  <c:y val="0.20509568304675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B9-4FE0-8528-CFFA6700679D}"/>
                </c:ext>
              </c:extLst>
            </c:dLbl>
            <c:dLbl>
              <c:idx val="12"/>
              <c:layout>
                <c:manualLayout>
                  <c:x val="-0.18825482018129697"/>
                  <c:y val="0.228218170189676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919068420938"/>
                      <c:h val="4.65238154958999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0B9-4FE0-8528-CFFA670067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42054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'контаркты по странам и отгрузка'!$B$2:$B$14</c:f>
              <c:strCache>
                <c:ptCount val="13"/>
                <c:pt idx="0">
                  <c:v>Узбекистан</c:v>
                </c:pt>
                <c:pt idx="1">
                  <c:v>Китай</c:v>
                </c:pt>
                <c:pt idx="2">
                  <c:v>Россия</c:v>
                </c:pt>
                <c:pt idx="3">
                  <c:v>Таджикистан</c:v>
                </c:pt>
                <c:pt idx="4">
                  <c:v>Афганистан</c:v>
                </c:pt>
                <c:pt idx="5">
                  <c:v>Кыргызстан</c:v>
                </c:pt>
                <c:pt idx="6">
                  <c:v>Сингапур</c:v>
                </c:pt>
                <c:pt idx="7">
                  <c:v>Туркменистан</c:v>
                </c:pt>
                <c:pt idx="8">
                  <c:v>Беларусь</c:v>
                </c:pt>
                <c:pt idx="9">
                  <c:v>Турция</c:v>
                </c:pt>
                <c:pt idx="10">
                  <c:v>Грузия</c:v>
                </c:pt>
                <c:pt idx="11">
                  <c:v>Монголия</c:v>
                </c:pt>
                <c:pt idx="12">
                  <c:v>Польша</c:v>
                </c:pt>
              </c:strCache>
            </c:strRef>
          </c:cat>
          <c:val>
            <c:numRef>
              <c:f>'контаркты по странам и отгрузка'!$D$2:$D$14</c:f>
              <c:numCache>
                <c:formatCode>_-* #,##0_-;\-* #,##0_-;_-* "-"??_-;_-@_-</c:formatCode>
                <c:ptCount val="13"/>
                <c:pt idx="0">
                  <c:v>138.89085298713002</c:v>
                </c:pt>
                <c:pt idx="1">
                  <c:v>50.061191857360001</c:v>
                </c:pt>
                <c:pt idx="2">
                  <c:v>33.94719753719</c:v>
                </c:pt>
                <c:pt idx="3">
                  <c:v>11.232869279020001</c:v>
                </c:pt>
                <c:pt idx="4">
                  <c:v>9.8981549686000001</c:v>
                </c:pt>
                <c:pt idx="5">
                  <c:v>6.0175466020800004</c:v>
                </c:pt>
                <c:pt idx="6">
                  <c:v>1.2276369133599998</c:v>
                </c:pt>
                <c:pt idx="7" formatCode="_-* #,##0.0_-;\-* #,##0.0_-;_-* &quot;-&quot;??_-;_-@_-">
                  <c:v>0.78604335722000007</c:v>
                </c:pt>
                <c:pt idx="8" formatCode="_-* #,##0.0_-;\-* #,##0.0_-;_-* &quot;-&quot;??_-;_-@_-">
                  <c:v>0.61921812249999997</c:v>
                </c:pt>
                <c:pt idx="9" formatCode="_-* #,##0.0_-;\-* #,##0.0_-;_-* &quot;-&quot;??_-;_-@_-">
                  <c:v>0.31789099999999998</c:v>
                </c:pt>
                <c:pt idx="10" formatCode="_-* #,##0.0_-;\-* #,##0.0_-;_-* &quot;-&quot;??_-;_-@_-">
                  <c:v>0.22706499999999999</c:v>
                </c:pt>
                <c:pt idx="11" formatCode="_-* #,##0.0_-;\-* #,##0.0_-;_-* &quot;-&quot;??_-;_-@_-">
                  <c:v>0.224025</c:v>
                </c:pt>
                <c:pt idx="12" formatCode="_-* #,##0.0_-;\-* #,##0.0_-;_-* &quot;-&quot;??_-;_-@_-">
                  <c:v>0.136239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0B9-4FE0-8528-CFFA6700679D}"/>
            </c:ext>
          </c:extLst>
        </c:ser>
        <c:ser>
          <c:idx val="0"/>
          <c:order val="1"/>
          <c:cat>
            <c:strRef>
              <c:f>'контаркты по странам и отгрузка'!$B$2:$B$14</c:f>
              <c:strCache>
                <c:ptCount val="13"/>
                <c:pt idx="0">
                  <c:v>Узбекистан</c:v>
                </c:pt>
                <c:pt idx="1">
                  <c:v>Китай</c:v>
                </c:pt>
                <c:pt idx="2">
                  <c:v>Россия</c:v>
                </c:pt>
                <c:pt idx="3">
                  <c:v>Таджикистан</c:v>
                </c:pt>
                <c:pt idx="4">
                  <c:v>Афганистан</c:v>
                </c:pt>
                <c:pt idx="5">
                  <c:v>Кыргызстан</c:v>
                </c:pt>
                <c:pt idx="6">
                  <c:v>Сингапур</c:v>
                </c:pt>
                <c:pt idx="7">
                  <c:v>Туркменистан</c:v>
                </c:pt>
                <c:pt idx="8">
                  <c:v>Беларусь</c:v>
                </c:pt>
                <c:pt idx="9">
                  <c:v>Турция</c:v>
                </c:pt>
                <c:pt idx="10">
                  <c:v>Грузия</c:v>
                </c:pt>
                <c:pt idx="11">
                  <c:v>Монголия</c:v>
                </c:pt>
                <c:pt idx="12">
                  <c:v>Польша</c:v>
                </c:pt>
              </c:strCache>
            </c:strRef>
          </c:cat>
          <c:val>
            <c:numRef>
              <c:f>'контаркты по странам и отгрузка'!#REF!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0B9-4FE0-8528-CFFA67006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</c:pieChart>
    </c:plotArea>
    <c:plotVisOnly val="1"/>
    <c:dispBlanksAs val="gap"/>
    <c:showDLblsOverMax val="0"/>
  </c:chart>
  <c:spPr>
    <a:solidFill>
      <a:srgbClr val="FFFFFF">
        <a:alpha val="30000"/>
      </a:srgbClr>
    </a:solidFill>
  </c:spPr>
  <c:txPr>
    <a:bodyPr/>
    <a:lstStyle/>
    <a:p>
      <a:pPr>
        <a:defRPr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/>
            </a:pPr>
            <a:r>
              <a:rPr lang="ru-RU" sz="1600" dirty="0"/>
              <a:t>ГЕОГРАФИЯ ЭКСПОРТНЫХ КОНТРАКТОВ ЗА 2022 г., МЛРД ТЕНГЕ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7695447308174459E-2"/>
          <c:y val="0.16959270626230177"/>
          <c:w val="0.56328545487517545"/>
          <c:h val="0.79485343014420873"/>
        </c:manualLayout>
      </c:layout>
      <c:pieChart>
        <c:varyColors val="1"/>
        <c:ser>
          <c:idx val="1"/>
          <c:order val="0"/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02B3EB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F16-4EC6-BF94-22BE92914610}"/>
              </c:ext>
            </c:extLst>
          </c:dPt>
          <c:dPt>
            <c:idx val="1"/>
            <c:bubble3D val="0"/>
            <c:spPr>
              <a:solidFill>
                <a:srgbClr val="95DEEA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F16-4EC6-BF94-22BE92914610}"/>
              </c:ext>
            </c:extLst>
          </c:dPt>
          <c:dPt>
            <c:idx val="2"/>
            <c:bubble3D val="0"/>
            <c:spPr>
              <a:solidFill>
                <a:srgbClr val="0077B6"/>
              </a:solidFill>
              <a:ln>
                <a:solidFill>
                  <a:srgbClr val="0077B6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F16-4EC6-BF94-22BE92914610}"/>
              </c:ext>
            </c:extLst>
          </c:dPt>
          <c:dPt>
            <c:idx val="4"/>
            <c:bubble3D val="0"/>
            <c:spPr>
              <a:solidFill>
                <a:srgbClr val="FFB4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F16-4EC6-BF94-22BE92914610}"/>
              </c:ext>
            </c:extLst>
          </c:dPt>
          <c:dPt>
            <c:idx val="5"/>
            <c:bubble3D val="0"/>
            <c:spPr>
              <a:solidFill>
                <a:srgbClr val="95C62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F16-4EC6-BF94-22BE92914610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F16-4EC6-BF94-22BE92914610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4F16-4EC6-BF94-22BE92914610}"/>
              </c:ext>
            </c:extLst>
          </c:dPt>
          <c:dPt>
            <c:idx val="8"/>
            <c:bubble3D val="0"/>
            <c:spPr>
              <a:solidFill>
                <a:srgbClr val="E0E3E6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4F16-4EC6-BF94-22BE92914610}"/>
              </c:ext>
            </c:extLst>
          </c:dPt>
          <c:dPt>
            <c:idx val="9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4F16-4EC6-BF94-22BE92914610}"/>
              </c:ext>
            </c:extLst>
          </c:dPt>
          <c:dPt>
            <c:idx val="1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4F16-4EC6-BF94-22BE9291461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4F16-4EC6-BF94-22BE92914610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6-4F16-4EC6-BF94-22BE92914610}"/>
              </c:ext>
            </c:extLst>
          </c:dPt>
          <c:dLbls>
            <c:dLbl>
              <c:idx val="0"/>
              <c:layout>
                <c:manualLayout>
                  <c:x val="1.8400991865559959E-2"/>
                  <c:y val="-0.217406585968845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6100265688107"/>
                      <c:h val="5.56996669199120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F16-4EC6-BF94-22BE92914610}"/>
                </c:ext>
              </c:extLst>
            </c:dLbl>
            <c:dLbl>
              <c:idx val="1"/>
              <c:layout>
                <c:manualLayout>
                  <c:x val="0.11157808221475804"/>
                  <c:y val="5.69449980637519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16-4EC6-BF94-22BE92914610}"/>
                </c:ext>
              </c:extLst>
            </c:dLbl>
            <c:dLbl>
              <c:idx val="2"/>
              <c:layout>
                <c:manualLayout>
                  <c:x val="0.1218061614211516"/>
                  <c:y val="0.21179525475233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29925992046219"/>
                      <c:h val="0.15837177677786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F16-4EC6-BF94-22BE92914610}"/>
                </c:ext>
              </c:extLst>
            </c:dLbl>
            <c:dLbl>
              <c:idx val="3"/>
              <c:layout>
                <c:manualLayout>
                  <c:x val="0.18169931181610299"/>
                  <c:y val="1.57306160628439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13228452887246"/>
                      <c:h val="5.6287468670825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4F16-4EC6-BF94-22BE92914610}"/>
                </c:ext>
              </c:extLst>
            </c:dLbl>
            <c:dLbl>
              <c:idx val="4"/>
              <c:layout>
                <c:manualLayout>
                  <c:x val="0.11008575590348228"/>
                  <c:y val="-5.80375870601849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25514557788112"/>
                      <c:h val="4.79031171889993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F16-4EC6-BF94-22BE92914610}"/>
                </c:ext>
              </c:extLst>
            </c:dLbl>
            <c:dLbl>
              <c:idx val="5"/>
              <c:layout>
                <c:manualLayout>
                  <c:x val="6.9531023945885506E-2"/>
                  <c:y val="-0.143576123844466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92166744903223"/>
                      <c:h val="7.77370633004284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F16-4EC6-BF94-22BE92914610}"/>
                </c:ext>
              </c:extLst>
            </c:dLbl>
            <c:dLbl>
              <c:idx val="6"/>
              <c:layout>
                <c:manualLayout>
                  <c:x val="7.5462597026399167E-2"/>
                  <c:y val="-0.117062944527913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99995423323634"/>
                      <c:h val="6.4940964308305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F16-4EC6-BF94-22BE92914610}"/>
                </c:ext>
              </c:extLst>
            </c:dLbl>
            <c:dLbl>
              <c:idx val="7"/>
              <c:layout>
                <c:manualLayout>
                  <c:x val="8.7094386967873985E-2"/>
                  <c:y val="-8.1227535619425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0467642039137"/>
                      <c:h val="7.14740128257978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F16-4EC6-BF94-22BE92914610}"/>
                </c:ext>
              </c:extLst>
            </c:dLbl>
            <c:dLbl>
              <c:idx val="8"/>
              <c:layout>
                <c:manualLayout>
                  <c:x val="9.1761690294565795E-2"/>
                  <c:y val="-4.56223219216648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7345066317777"/>
                      <c:h val="6.28205171883180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F16-4EC6-BF94-22BE92914610}"/>
                </c:ext>
              </c:extLst>
            </c:dLbl>
            <c:dLbl>
              <c:idx val="9"/>
              <c:layout>
                <c:manualLayout>
                  <c:x val="0.10350674375769023"/>
                  <c:y val="-1.40953915004319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43310018151339"/>
                      <c:h val="7.0984447560345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4F16-4EC6-BF94-22BE92914610}"/>
                </c:ext>
              </c:extLst>
            </c:dLbl>
            <c:dLbl>
              <c:idx val="10"/>
              <c:layout>
                <c:manualLayout>
                  <c:x val="0.11448109275797318"/>
                  <c:y val="3.20214931032884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16224590014081"/>
                      <c:h val="4.978016296387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4F16-4EC6-BF94-22BE92914610}"/>
                </c:ext>
              </c:extLst>
            </c:dLbl>
            <c:dLbl>
              <c:idx val="11"/>
              <c:layout>
                <c:manualLayout>
                  <c:x val="9.9418792856853053E-2"/>
                  <c:y val="7.19676477683785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62469877382927"/>
                      <c:h val="5.76029817084180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4F16-4EC6-BF94-22BE92914610}"/>
                </c:ext>
              </c:extLst>
            </c:dLbl>
            <c:dLbl>
              <c:idx val="12"/>
              <c:layout>
                <c:manualLayout>
                  <c:x val="0.11404150574698184"/>
                  <c:y val="0.11367808769102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68725180628414"/>
                      <c:h val="3.94333663801473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4F16-4EC6-BF94-22BE92914610}"/>
                </c:ext>
              </c:extLst>
            </c:dLbl>
            <c:dLbl>
              <c:idx val="13"/>
              <c:layout>
                <c:manualLayout>
                  <c:x val="0.11687042138942354"/>
                  <c:y val="0.166706981508547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12042453443368"/>
                      <c:h val="5.3402970124998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4F16-4EC6-BF94-22BE92914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5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42054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'контаркты по странам и отгрузка'!$B$2:$B$15</c:f>
              <c:strCache>
                <c:ptCount val="14"/>
                <c:pt idx="0">
                  <c:v>Россия</c:v>
                </c:pt>
                <c:pt idx="1">
                  <c:v>Узбекистан</c:v>
                </c:pt>
                <c:pt idx="2">
                  <c:v>Кыргызстан</c:v>
                </c:pt>
                <c:pt idx="3">
                  <c:v>Таджикистан</c:v>
                </c:pt>
                <c:pt idx="4">
                  <c:v>Афганистан</c:v>
                </c:pt>
                <c:pt idx="5">
                  <c:v>Китай</c:v>
                </c:pt>
                <c:pt idx="6">
                  <c:v>Азербайджан</c:v>
                </c:pt>
                <c:pt idx="7">
                  <c:v>Белоруссия</c:v>
                </c:pt>
                <c:pt idx="8">
                  <c:v>Литва</c:v>
                </c:pt>
                <c:pt idx="9">
                  <c:v>Италия</c:v>
                </c:pt>
                <c:pt idx="10">
                  <c:v>Украина</c:v>
                </c:pt>
                <c:pt idx="11">
                  <c:v>Польша</c:v>
                </c:pt>
                <c:pt idx="12">
                  <c:v>Грузия</c:v>
                </c:pt>
                <c:pt idx="13">
                  <c:v>Турция</c:v>
                </c:pt>
              </c:strCache>
            </c:strRef>
          </c:cat>
          <c:val>
            <c:numRef>
              <c:f>'контаркты по странам и отгрузка'!$D$2:$D$15</c:f>
              <c:numCache>
                <c:formatCode>_-* #\ ##0_-;\-* #\ ##0_-;_-* "-"??_-;_-@_-</c:formatCode>
                <c:ptCount val="14"/>
                <c:pt idx="0">
                  <c:v>585.11145918731006</c:v>
                </c:pt>
                <c:pt idx="1">
                  <c:v>319.54964240678004</c:v>
                </c:pt>
                <c:pt idx="2">
                  <c:v>218.2896077</c:v>
                </c:pt>
                <c:pt idx="3">
                  <c:v>189.57052266798001</c:v>
                </c:pt>
                <c:pt idx="4">
                  <c:v>132.32125193273001</c:v>
                </c:pt>
                <c:pt idx="5">
                  <c:v>47.600568501620003</c:v>
                </c:pt>
                <c:pt idx="6">
                  <c:v>21.657312520729999</c:v>
                </c:pt>
                <c:pt idx="7">
                  <c:v>20.278405176</c:v>
                </c:pt>
                <c:pt idx="8">
                  <c:v>16.13522328626</c:v>
                </c:pt>
                <c:pt idx="9">
                  <c:v>15.274108280030001</c:v>
                </c:pt>
                <c:pt idx="10">
                  <c:v>11.01636292033</c:v>
                </c:pt>
                <c:pt idx="11">
                  <c:v>10.888646472</c:v>
                </c:pt>
                <c:pt idx="12">
                  <c:v>9.7324353282999994</c:v>
                </c:pt>
                <c:pt idx="13">
                  <c:v>9.1639999999999997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F16-4EC6-BF94-22BE92914610}"/>
            </c:ext>
          </c:extLst>
        </c:ser>
        <c:ser>
          <c:idx val="0"/>
          <c:order val="1"/>
          <c:cat>
            <c:multiLvlStrRef>
              <c:f>'контаркты по странам и отгрузка'!#REF!</c:f>
            </c:multiLvlStrRef>
          </c:cat>
          <c:val>
            <c:numRef>
              <c:f>'контаркты по странам и отгрузка'!#REF!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F16-4EC6-BF94-22BE92914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6"/>
      </c:pieChart>
    </c:plotArea>
    <c:plotVisOnly val="1"/>
    <c:dispBlanksAs val="gap"/>
    <c:showDLblsOverMax val="0"/>
  </c:chart>
  <c:spPr>
    <a:solidFill>
      <a:srgbClr val="FFFFFF">
        <a:alpha val="30000"/>
      </a:srgbClr>
    </a:solidFill>
  </c:spPr>
  <c:txPr>
    <a:bodyPr/>
    <a:lstStyle/>
    <a:p>
      <a:pPr>
        <a:defRPr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ru-RU" sz="1400" b="1" dirty="0" smtClean="0"/>
              <a:t>Категории</a:t>
            </a:r>
            <a:r>
              <a:rPr lang="ru-RU" sz="1400" b="1" baseline="0" dirty="0" smtClean="0"/>
              <a:t> размера предприятий в портфеле Общества по сост. на 01.09.2023г</a:t>
            </a:r>
            <a:endParaRPr lang="ru-RU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title>
    <c:autoTitleDeleted val="0"/>
    <c:view3D>
      <c:rotX val="75"/>
      <c:rotY val="14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246706436596161"/>
          <c:y val="0.18908603189715212"/>
          <c:w val="0.54078004637841603"/>
          <c:h val="0.72973623860478898"/>
        </c:manualLayout>
      </c:layout>
      <c:pie3DChart>
        <c:varyColors val="1"/>
        <c:ser>
          <c:idx val="0"/>
          <c:order val="0"/>
          <c:spPr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explosion val="6"/>
            <c:spPr>
              <a:solidFill>
                <a:srgbClr val="02B3EB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1-5B64-8742-8A7E-61B80EF58C9D}"/>
              </c:ext>
            </c:extLst>
          </c:dPt>
          <c:dPt>
            <c:idx val="1"/>
            <c:bubble3D val="0"/>
            <c:explosion val="5"/>
            <c:spPr>
              <a:solidFill>
                <a:srgbClr val="0077B6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5B64-8742-8A7E-61B80EF58C9D}"/>
              </c:ext>
            </c:extLst>
          </c:dPt>
          <c:dPt>
            <c:idx val="2"/>
            <c:bubble3D val="0"/>
            <c:explosion val="4"/>
            <c:spPr>
              <a:solidFill>
                <a:srgbClr val="95DEEA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5B64-8742-8A7E-61B80EF58C9D}"/>
              </c:ext>
            </c:extLst>
          </c:dPt>
          <c:dPt>
            <c:idx val="3"/>
            <c:bubble3D val="0"/>
            <c:spPr>
              <a:solidFill>
                <a:srgbClr val="299E8F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5B64-8742-8A7E-61B80EF58C9D}"/>
              </c:ext>
            </c:extLst>
          </c:dPt>
          <c:dPt>
            <c:idx val="4"/>
            <c:bubble3D val="0"/>
            <c:spPr>
              <a:solidFill>
                <a:srgbClr val="FFB400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9-5B64-8742-8A7E-61B80EF58C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B-5B64-8742-8A7E-61B80EF58C9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D-5B64-8742-8A7E-61B80EF58C9D}"/>
              </c:ext>
            </c:extLst>
          </c:dPt>
          <c:dPt>
            <c:idx val="7"/>
            <c:bubble3D val="0"/>
            <c:spPr>
              <a:solidFill>
                <a:srgbClr val="E0E3E6"/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F-5B64-8742-8A7E-61B80EF58C9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10-36ED-4BD2-8853-850DED6131F0}"/>
              </c:ext>
            </c:extLst>
          </c:dPt>
          <c:dLbls>
            <c:dLbl>
              <c:idx val="0"/>
              <c:layout>
                <c:manualLayout>
                  <c:x val="0.10830516292741187"/>
                  <c:y val="-0.238226663386644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00" b="1" i="0" u="none" strike="noStrike" kern="1200" baseline="0">
                      <a:solidFill>
                        <a:srgbClr val="04205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2688521360946"/>
                      <c:h val="0.116745964933579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64-8742-8A7E-61B80EF58C9D}"/>
                </c:ext>
              </c:extLst>
            </c:dLbl>
            <c:dLbl>
              <c:idx val="1"/>
              <c:layout>
                <c:manualLayout>
                  <c:x val="0.18655174900157742"/>
                  <c:y val="0.143792271553899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000" b="1" i="0" u="none" strike="noStrike" kern="1200" baseline="0">
                      <a:solidFill>
                        <a:srgbClr val="04205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0144542156413"/>
                      <c:h val="9.9875681296844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B64-8742-8A7E-61B80EF58C9D}"/>
                </c:ext>
              </c:extLst>
            </c:dLbl>
            <c:dLbl>
              <c:idx val="2"/>
              <c:layout>
                <c:manualLayout>
                  <c:x val="-0.19342665913543095"/>
                  <c:y val="3.43030564909298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64-8742-8A7E-61B80EF58C9D}"/>
                </c:ext>
              </c:extLst>
            </c:dLbl>
            <c:dLbl>
              <c:idx val="4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B64-8742-8A7E-61B80EF58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l">
                  <a:defRPr sz="1000" b="1" i="0" u="none" strike="noStrike" kern="1200" baseline="0">
                    <a:solidFill>
                      <a:srgbClr val="04205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42054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Лист5!$A$6:$A$22</c:f>
              <c:strCache>
                <c:ptCount val="17"/>
                <c:pt idx="0">
                  <c:v>Крупные предприятия</c:v>
                </c:pt>
                <c:pt idx="1">
                  <c:v>Средние предприятия</c:v>
                </c:pt>
                <c:pt idx="2">
                  <c:v>Малые предприятия</c:v>
                </c:pt>
                <c:pt idx="11">
                  <c:v>Прочее</c:v>
                </c:pt>
                <c:pt idx="12">
                  <c:v>Словакия</c:v>
                </c:pt>
                <c:pt idx="13">
                  <c:v>Монголия</c:v>
                </c:pt>
                <c:pt idx="14">
                  <c:v>Беларусь</c:v>
                </c:pt>
                <c:pt idx="15">
                  <c:v>Германия</c:v>
                </c:pt>
                <c:pt idx="16">
                  <c:v>Турция</c:v>
                </c:pt>
              </c:strCache>
            </c:strRef>
          </c:cat>
          <c:val>
            <c:numRef>
              <c:f>Лист5!$C$6:$C$8</c:f>
              <c:numCache>
                <c:formatCode>0%</c:formatCode>
                <c:ptCount val="3"/>
                <c:pt idx="0">
                  <c:v>0.33</c:v>
                </c:pt>
                <c:pt idx="1">
                  <c:v>0.28000000000000003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B64-8742-8A7E-61B80EF58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>
        <a:alpha val="30000"/>
      </a:srgbClr>
    </a:solidFill>
    <a:ln>
      <a:noFill/>
    </a:ln>
    <a:effectLst/>
  </c:spPr>
  <c:txPr>
    <a:bodyPr/>
    <a:lstStyle/>
    <a:p>
      <a:pPr>
        <a:defRPr sz="7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0.88875</cdr:x>
      <cdr:y>0.07571</cdr:y>
    </cdr:from>
    <cdr:to>
      <cdr:x>0.91369</cdr:x>
      <cdr:y>0.68178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261921" y="280990"/>
          <a:ext cx="288032" cy="224936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  <a:alpha val="18000"/>
          </a:schemeClr>
        </a:solidFill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4DE1E-A638-DC42-AC40-FB42D847731E}" type="datetimeFigureOut">
              <a:rPr lang="ru-KZ" smtClean="0"/>
              <a:t>09/22/2023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C5BBA-1127-B047-9254-0B82A41C28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223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C5BBA-1127-B047-9254-0B82A41C2856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51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3C5BBA-1127-B047-9254-0B82A41C2856}" type="slidenum">
              <a:rPr lang="ru-KZ" smtClean="0"/>
              <a:t>10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0051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9DC3F-CE42-8D44-A48E-6939DD6EC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368" y="3188875"/>
            <a:ext cx="4360049" cy="1352389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55D78-2297-9449-8B56-C806945E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368" y="6133513"/>
            <a:ext cx="748553" cy="365125"/>
          </a:xfrm>
        </p:spPr>
        <p:txBody>
          <a:bodyPr/>
          <a:lstStyle>
            <a:lvl1pPr>
              <a:defRPr>
                <a:solidFill>
                  <a:srgbClr val="02B3E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en-US" smtClean="0"/>
              <a:t>www.kazakhexport.kz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1838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591AC-E525-B14A-A457-7EF53B03B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79E2D8-C133-AE49-891C-A933F20C6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462EF-86DE-4249-940F-DF6504C41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394F1C-7B6B-7E40-9A09-807DF235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CC8CCA-756E-9B4C-ADFF-65BC0939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34FEEF-CA71-FC44-B45D-29EFAC15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415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0FD6C-FC83-E347-834E-AAD4E3D6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367DD4-A612-904A-850D-2ED2E58E5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A3A32-2BF1-204A-A454-1ABC4C8D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B98D42-7A8F-554C-87F0-CB26A665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B1EF3F-BD28-7148-B733-751F74A1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37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71A145-1122-1641-9D40-FA187F36A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A8EAEA-7BD2-6B44-8847-3A0221452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78E7E-38E4-DF4C-ACFB-A7495CC0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69BC1-8C21-7E4C-8CF5-B885F83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4C31B-7EA5-EC47-AA80-B6ECD941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75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319BF-969A-A642-8BBD-3388DBE3F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557" y="257438"/>
            <a:ext cx="7507667" cy="1131166"/>
          </a:xfrm>
        </p:spPr>
        <p:txBody>
          <a:bodyPr/>
          <a:lstStyle>
            <a:lvl1pPr>
              <a:defRPr sz="2400" b="1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94EE8-B623-B945-9AC5-8F387837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57" y="2584502"/>
            <a:ext cx="5785531" cy="3483790"/>
          </a:xfr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2"/>
              </a:buBlip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C11A-641C-C845-8DF2-15319B59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235437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sz="9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7FF82-C6AD-9344-8260-398327C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689" y="6235436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8230AC4-931F-2541-984F-431D72A143BD}" type="slidenum">
              <a:rPr lang="ru-KZ" smtClean="0"/>
              <a:pPr/>
              <a:t>‹#›</a:t>
            </a:fld>
            <a:endParaRPr lang="ru-KZ" sz="9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61D29C-170F-0844-B6E2-990B876050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075" y="481457"/>
            <a:ext cx="1021563" cy="3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06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70" userDrawn="1">
          <p15:clr>
            <a:srgbClr val="FBAE40"/>
          </p15:clr>
        </p15:guide>
        <p15:guide id="6" pos="2706" userDrawn="1">
          <p15:clr>
            <a:srgbClr val="FBAE40"/>
          </p15:clr>
        </p15:guide>
        <p15:guide id="7" pos="3772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5110" userDrawn="1">
          <p15:clr>
            <a:srgbClr val="FBAE40"/>
          </p15:clr>
        </p15:guide>
        <p15:guide id="11" pos="6176" userDrawn="1">
          <p15:clr>
            <a:srgbClr val="FBAE40"/>
          </p15:clr>
        </p15:guide>
        <p15:guide id="12" pos="6312" userDrawn="1">
          <p15:clr>
            <a:srgbClr val="FBAE40"/>
          </p15:clr>
        </p15:guide>
        <p15:guide id="13" pos="7378" userDrawn="1">
          <p15:clr>
            <a:srgbClr val="FBAE40"/>
          </p15:clr>
        </p15:guide>
        <p15:guide id="14" orient="horz" pos="40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ABACF5-30B7-E342-AF50-80B1FFDCA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367" y="481457"/>
            <a:ext cx="1030524" cy="38404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E294EE8-B623-B945-9AC5-8F387837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57" y="2584502"/>
            <a:ext cx="5785531" cy="3483790"/>
          </a:xfr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3"/>
              </a:buBlip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B0C11A-641C-C845-8DF2-15319B59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557" y="6235437"/>
            <a:ext cx="1704739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7FF82-C6AD-9344-8260-398327C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3689" y="6235436"/>
            <a:ext cx="985563" cy="365125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8230AC4-931F-2541-984F-431D72A143BD}" type="slidenum">
              <a:rPr lang="ru-KZ" smtClean="0"/>
              <a:pPr/>
              <a:t>‹#›</a:t>
            </a:fld>
            <a:endParaRPr lang="ru-KZ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86D2BA1-18DD-2A42-898D-EE526D025CD8}"/>
              </a:ext>
            </a:extLst>
          </p:cNvPr>
          <p:cNvSpPr txBox="1">
            <a:spLocks/>
          </p:cNvSpPr>
          <p:nvPr userDrawn="1"/>
        </p:nvSpPr>
        <p:spPr>
          <a:xfrm>
            <a:off x="388557" y="257438"/>
            <a:ext cx="7507667" cy="1131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ОБРАЗЕЦ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ЗАГОЛОВКА</a:t>
            </a:r>
            <a:endParaRPr lang="ru-K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860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1368" userDrawn="1">
          <p15:clr>
            <a:srgbClr val="FBAE40"/>
          </p15:clr>
        </p15:guide>
        <p15:guide id="4" pos="1504" userDrawn="1">
          <p15:clr>
            <a:srgbClr val="FBAE40"/>
          </p15:clr>
        </p15:guide>
        <p15:guide id="5" pos="2570" userDrawn="1">
          <p15:clr>
            <a:srgbClr val="FBAE40"/>
          </p15:clr>
        </p15:guide>
        <p15:guide id="6" pos="2706" userDrawn="1">
          <p15:clr>
            <a:srgbClr val="FBAE40"/>
          </p15:clr>
        </p15:guide>
        <p15:guide id="7" pos="3772" userDrawn="1">
          <p15:clr>
            <a:srgbClr val="FBAE40"/>
          </p15:clr>
        </p15:guide>
        <p15:guide id="8" pos="3908" userDrawn="1">
          <p15:clr>
            <a:srgbClr val="FBAE40"/>
          </p15:clr>
        </p15:guide>
        <p15:guide id="9" pos="4974" userDrawn="1">
          <p15:clr>
            <a:srgbClr val="FBAE40"/>
          </p15:clr>
        </p15:guide>
        <p15:guide id="10" pos="5110" userDrawn="1">
          <p15:clr>
            <a:srgbClr val="FBAE40"/>
          </p15:clr>
        </p15:guide>
        <p15:guide id="11" pos="6176" userDrawn="1">
          <p15:clr>
            <a:srgbClr val="FBAE40"/>
          </p15:clr>
        </p15:guide>
        <p15:guide id="12" pos="6312" userDrawn="1">
          <p15:clr>
            <a:srgbClr val="FBAE40"/>
          </p15:clr>
        </p15:guide>
        <p15:guide id="13" pos="7378" userDrawn="1">
          <p15:clr>
            <a:srgbClr val="FBAE40"/>
          </p15:clr>
        </p15:guide>
        <p15:guide id="14" orient="horz" pos="40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981FC-3981-3845-9251-41CE9D5F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E2FA5-7615-4449-AD3D-7BBD5593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8B06DE-D503-4342-AEEF-8E37005AD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2D82D-10E4-3242-8B89-46187FA9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9AE8A-BC57-6446-8D08-C78FBB21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693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6E11E-1D36-474B-A6E5-CE46EC92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7C5A7-0708-E044-B988-FF030B000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63FF8F-3BE8-BE47-937B-C5B68E1ED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2988EB-A2BE-EA41-960D-DBDF143B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63537E-4E78-2B4C-B0E4-BCD9A46D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3CF66E-604D-274B-8593-2E3A0FAE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2667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310FC-0DEB-D34E-905E-FA181490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570D95-327E-DC48-9DE8-6BECD6D8F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5B4916-43D3-954F-874D-489742FC7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2775F4-3AE7-8644-B337-88F0A67D2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E37DCD-1FA7-9042-824F-E3A8AD8D8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3D880D-DC13-A744-9468-E8198052A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2B26857-291F-6747-A94D-8495163C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84BBA-E5A5-404E-8886-7E5E65D7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091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7DDC6-F84B-4446-AE4E-29537717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A6FE6B-C818-B94F-84CD-FA59ED5E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1C92EE-036B-F047-91C5-6CD9D7C4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5B533-C291-8C47-AD48-E812195B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439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99BA7-D8A7-1F41-B12E-E0E775D3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FDC85F-CCCA-7D42-822E-69DD4CFA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04BA3B-D946-4E4B-AD68-39AAD542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886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49318-549B-E845-8D82-4F9749C9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1B1EE4-57B1-D748-830F-B7DCD460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6866D5-DA09-324D-808E-FC5744FB3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BBF79A-3EE0-9041-AF54-D2C3AC92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A5BAF-ACB6-7549-BC22-12C492D1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39EBF-96DA-D74A-978D-0077F6E9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387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F15EE-CDAB-E849-8C36-DE02A8D2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38" y="365125"/>
            <a:ext cx="5586292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ЗАГОЛОВКА</a:t>
            </a:r>
            <a:endParaRPr lang="ru-KZ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0CB82C-7C93-6A41-B65C-97B9D9E2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938" y="1825625"/>
            <a:ext cx="55862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ru-KZ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804D8-9422-3D45-8F0E-D8506AEA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40DC7-F41C-EA48-9011-704E4E2A1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www.kazakhexport.kz</a:t>
            </a:r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E0D18-7A9C-6A46-BD8C-2DACDA464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D67B-5AB0-1B45-9AAF-3CD4A32A877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84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420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hart" Target="../charts/chart7.xml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4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emf"/><Relationship Id="rId7" Type="http://schemas.openxmlformats.org/officeDocument/2006/relationships/image" Target="../media/image2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" Type="http://schemas.openxmlformats.org/officeDocument/2006/relationships/image" Target="../media/image19.emf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7.png"/><Relationship Id="rId5" Type="http://schemas.openxmlformats.org/officeDocument/2006/relationships/image" Target="../media/image22.emf"/><Relationship Id="rId15" Type="http://schemas.openxmlformats.org/officeDocument/2006/relationships/image" Target="../media/image31.emf"/><Relationship Id="rId10" Type="http://schemas.openxmlformats.org/officeDocument/2006/relationships/image" Target="../media/image26.png"/><Relationship Id="rId4" Type="http://schemas.openxmlformats.org/officeDocument/2006/relationships/image" Target="../media/image21.em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2.png"/><Relationship Id="rId3" Type="http://schemas.openxmlformats.org/officeDocument/2006/relationships/image" Target="../media/image34.emf"/><Relationship Id="rId7" Type="http://schemas.openxmlformats.org/officeDocument/2006/relationships/image" Target="../media/image37.png"/><Relationship Id="rId12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7.emf"/><Relationship Id="rId4" Type="http://schemas.openxmlformats.org/officeDocument/2006/relationships/chart" Target="../charts/chart2.xml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6814DF-6BFB-1F42-A589-9A523C5CAF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5A356-AD5C-394E-A2E2-0D6A652E8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27" y="3131389"/>
            <a:ext cx="6383548" cy="143093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РЕЗУЛЬТАТЫ ДЕЯТЕЛЬНОСТИ </a:t>
            </a:r>
            <a:br>
              <a:rPr lang="ru-RU" sz="2800" dirty="0"/>
            </a:br>
            <a:r>
              <a:rPr lang="ru-RU" sz="2800" dirty="0"/>
              <a:t>АО «ЭСК«</a:t>
            </a:r>
            <a:r>
              <a:rPr lang="en-US" sz="2800" dirty="0"/>
              <a:t>KAZAKHEXPORT</a:t>
            </a:r>
            <a:r>
              <a:rPr lang="ru-RU" sz="2800" dirty="0" smtClean="0"/>
              <a:t>»</a:t>
            </a:r>
            <a:endParaRPr lang="ru-KZ" sz="2800" dirty="0">
              <a:solidFill>
                <a:srgbClr val="02B3EB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D6F43A-742C-A24C-BA73-F920D03587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92" y="674701"/>
            <a:ext cx="1488857" cy="1290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D12116-E067-A94C-949E-AB81F1E10D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057" y="745992"/>
            <a:ext cx="1219541" cy="12195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F68EC7-C92E-9A4F-A2D7-1CC7874E8D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890" y="872139"/>
            <a:ext cx="2472390" cy="929470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B9AFA599-953C-5D4D-9F61-60624318D667}"/>
              </a:ext>
            </a:extLst>
          </p:cNvPr>
          <p:cNvSpPr txBox="1">
            <a:spLocks/>
          </p:cNvSpPr>
          <p:nvPr/>
        </p:nvSpPr>
        <p:spPr>
          <a:xfrm>
            <a:off x="396369" y="6183299"/>
            <a:ext cx="748552" cy="2712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000" b="0" dirty="0">
                <a:solidFill>
                  <a:srgbClr val="02B3EB"/>
                </a:solidFill>
              </a:rPr>
              <a:t>2023 </a:t>
            </a:r>
            <a:r>
              <a:rPr lang="kk-KZ" sz="1000" b="0" dirty="0">
                <a:solidFill>
                  <a:srgbClr val="02B3EB"/>
                </a:solidFill>
              </a:rPr>
              <a:t>год</a:t>
            </a:r>
            <a:endParaRPr lang="ru-KZ" sz="1000" b="0" dirty="0">
              <a:solidFill>
                <a:srgbClr val="02B3EB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33E824-4F2C-E143-93CC-7FE25107AE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813" y="3003274"/>
            <a:ext cx="851452" cy="85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DE5C5E9-C66E-934B-87A9-C6D3E70EE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93879"/>
              </p:ext>
            </p:extLst>
          </p:nvPr>
        </p:nvGraphicFramePr>
        <p:xfrm>
          <a:off x="4943872" y="1301224"/>
          <a:ext cx="7086929" cy="50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бъект 2">
            <a:extLst>
              <a:ext uri="{FF2B5EF4-FFF2-40B4-BE49-F238E27FC236}">
                <a16:creationId xmlns:a16="http://schemas.microsoft.com/office/drawing/2014/main" id="{B4715B37-5B00-374E-B091-7FBB984EF6CC}"/>
              </a:ext>
            </a:extLst>
          </p:cNvPr>
          <p:cNvSpPr txBox="1">
            <a:spLocks/>
          </p:cNvSpPr>
          <p:nvPr/>
        </p:nvSpPr>
        <p:spPr>
          <a:xfrm>
            <a:off x="217714" y="5795346"/>
            <a:ext cx="3733977" cy="607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KZ" sz="1600" b="1" dirty="0">
              <a:solidFill>
                <a:srgbClr val="FF0000"/>
              </a:solidFill>
            </a:endParaRPr>
          </a:p>
        </p:txBody>
      </p:sp>
      <p:pic>
        <p:nvPicPr>
          <p:cNvPr id="15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>
            <a:spLocks/>
          </p:cNvSpPr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www.kazakhexport.kz</a:t>
            </a:r>
            <a:endParaRPr lang="ru-KZ" dirty="0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r>
              <a:rPr lang="en-US" sz="1100" b="1" dirty="0" smtClean="0">
                <a:solidFill>
                  <a:schemeClr val="bg1"/>
                </a:solidFill>
              </a:rPr>
              <a:t>0</a:t>
            </a:r>
            <a:endParaRPr lang="ru-KZ" sz="11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56" y="6168300"/>
            <a:ext cx="1033758" cy="73156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8CF1ECF-55C1-B54B-AB7F-6F2652EDAF9B}"/>
              </a:ext>
            </a:extLst>
          </p:cNvPr>
          <p:cNvSpPr txBox="1">
            <a:spLocks/>
          </p:cNvSpPr>
          <p:nvPr/>
        </p:nvSpPr>
        <p:spPr>
          <a:xfrm>
            <a:off x="217714" y="107897"/>
            <a:ext cx="5749043" cy="767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200" dirty="0" smtClean="0"/>
              <a:t>РАЗМЕР ПРЕДПРИЯТИЙ</a:t>
            </a: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rgbClr val="02B3EB"/>
                </a:solidFill>
              </a:rPr>
              <a:t>В ПОРТФЕЛЕ </a:t>
            </a:r>
            <a:r>
              <a:rPr lang="en-US" sz="2200" dirty="0" smtClean="0">
                <a:solidFill>
                  <a:srgbClr val="02B3EB"/>
                </a:solidFill>
              </a:rPr>
              <a:t>KAZAKHEXPORT</a:t>
            </a:r>
            <a:endParaRPr lang="ru-RU" sz="2200" dirty="0">
              <a:solidFill>
                <a:srgbClr val="02B3EB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>
            <a:spLocks/>
          </p:cNvSpPr>
          <p:nvPr/>
        </p:nvSpPr>
        <p:spPr>
          <a:xfrm>
            <a:off x="388557" y="2470893"/>
            <a:ext cx="2743749" cy="411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В 2022 году: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DE94B01-C386-2C4A-A31C-B08D97E611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64" y="3204118"/>
            <a:ext cx="216215" cy="2162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174D3C-B611-784E-B18D-6658A37C22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77" y="3961359"/>
            <a:ext cx="216215" cy="2162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8BD2AC-2D08-8447-8635-67820E4F33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42" y="4826707"/>
            <a:ext cx="216215" cy="2162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17" y="2169373"/>
            <a:ext cx="3788613" cy="3451901"/>
          </a:xfrm>
          <a:prstGeom prst="rect">
            <a:avLst/>
          </a:prstGeom>
        </p:spPr>
      </p:pic>
      <p:sp>
        <p:nvSpPr>
          <p:cNvPr id="24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>
            <a:spLocks/>
          </p:cNvSpPr>
          <p:nvPr/>
        </p:nvSpPr>
        <p:spPr>
          <a:xfrm>
            <a:off x="274025" y="2615171"/>
            <a:ext cx="3445712" cy="283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 портфеле Общества в 2023 </a:t>
            </a:r>
            <a:r>
              <a:rPr lang="ru-RU" sz="2000" b="1" dirty="0">
                <a:solidFill>
                  <a:schemeClr val="bg1"/>
                </a:solidFill>
              </a:rPr>
              <a:t>году </a:t>
            </a:r>
            <a:r>
              <a:rPr lang="ru-RU" sz="2000" b="1" dirty="0" smtClean="0">
                <a:solidFill>
                  <a:schemeClr val="bg1"/>
                </a:solidFill>
              </a:rPr>
              <a:t>доля поддержанных проектов МСБ составила 67%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8" y="257438"/>
            <a:ext cx="9823666" cy="656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БЮДЖЕТНАЯ ЭФФЕКТИВНОСТЬ </a:t>
            </a:r>
            <a:br>
              <a:rPr lang="ru-RU" dirty="0" smtClean="0"/>
            </a:br>
            <a:r>
              <a:rPr lang="en-US" dirty="0">
                <a:solidFill>
                  <a:srgbClr val="02B3EB"/>
                </a:solidFill>
              </a:rPr>
              <a:t>KAZAKHEXPORT</a:t>
            </a:r>
            <a:endParaRPr lang="ru-KZ" dirty="0">
              <a:solidFill>
                <a:srgbClr val="02B3EB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36115"/>
              </p:ext>
            </p:extLst>
          </p:nvPr>
        </p:nvGraphicFramePr>
        <p:xfrm>
          <a:off x="388557" y="1066949"/>
          <a:ext cx="11468083" cy="48103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15155">
                  <a:extLst>
                    <a:ext uri="{9D8B030D-6E8A-4147-A177-3AD203B41FA5}">
                      <a16:colId xmlns:a16="http://schemas.microsoft.com/office/drawing/2014/main" val="2703026615"/>
                    </a:ext>
                  </a:extLst>
                </a:gridCol>
                <a:gridCol w="1068804">
                  <a:extLst>
                    <a:ext uri="{9D8B030D-6E8A-4147-A177-3AD203B41FA5}">
                      <a16:colId xmlns:a16="http://schemas.microsoft.com/office/drawing/2014/main" val="3365693027"/>
                    </a:ext>
                  </a:extLst>
                </a:gridCol>
                <a:gridCol w="1191671">
                  <a:extLst>
                    <a:ext uri="{9D8B030D-6E8A-4147-A177-3AD203B41FA5}">
                      <a16:colId xmlns:a16="http://schemas.microsoft.com/office/drawing/2014/main" val="3519379448"/>
                    </a:ext>
                  </a:extLst>
                </a:gridCol>
                <a:gridCol w="1268830">
                  <a:extLst>
                    <a:ext uri="{9D8B030D-6E8A-4147-A177-3AD203B41FA5}">
                      <a16:colId xmlns:a16="http://schemas.microsoft.com/office/drawing/2014/main" val="2353533449"/>
                    </a:ext>
                  </a:extLst>
                </a:gridCol>
                <a:gridCol w="4823623">
                  <a:extLst>
                    <a:ext uri="{9D8B030D-6E8A-4147-A177-3AD203B41FA5}">
                      <a16:colId xmlns:a16="http://schemas.microsoft.com/office/drawing/2014/main" val="1402113201"/>
                    </a:ext>
                  </a:extLst>
                </a:gridCol>
              </a:tblGrid>
              <a:tr h="2767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НАИМЕНОВАНИЕ ВСТРЕЧНЫХ ОБЯЗАТЕЛЬСТВ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12598"/>
                  </a:ext>
                </a:extLst>
              </a:tr>
              <a:tr h="217994">
                <a:tc vMerge="1">
                  <a:txBody>
                    <a:bodyPr/>
                    <a:lstStyle/>
                    <a:p>
                      <a:pPr algn="ctr" fontAlgn="ctr"/>
                      <a:endParaRPr lang="ru-RU" sz="105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" marR="4761" marT="4761" marB="0" anchor="ctr">
                    <a:solidFill>
                      <a:srgbClr val="042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94117"/>
                  </a:ext>
                </a:extLst>
              </a:tr>
              <a:tr h="237717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СОЦИАЛЬНО-ЭКОНОМИЧЕСКИЙ </a:t>
                      </a:r>
                      <a:r>
                        <a:rPr lang="ru-RU" sz="1100" b="1" u="none" strike="noStrike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ЭФФЕКТ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761" marT="476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98164"/>
                  </a:ext>
                </a:extLst>
              </a:tr>
              <a:tr h="512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Объем экспортной выручки поддержанных экспортеров, млрд тенге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213,8</a:t>
                      </a: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591,5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Социально-экономический эффект за </a:t>
                      </a:r>
                      <a:r>
                        <a:rPr lang="en-US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года составил: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ru-RU" sz="11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Объем экспортной выручки поддержанных экспортеров</a:t>
                      </a:r>
                      <a:r>
                        <a:rPr lang="ru-RU" sz="11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составил 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100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трлн тенге</a:t>
                      </a:r>
                    </a:p>
                    <a:p>
                      <a:pPr algn="l" fontAlgn="ctr"/>
                      <a:r>
                        <a:rPr lang="ru-RU" sz="11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 Налоги выплаченные экспортерами </a:t>
                      </a:r>
                      <a:r>
                        <a:rPr lang="en-US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258,5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млрд тенге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ru-RU" sz="11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Созданные новые рабочие места для</a:t>
                      </a:r>
                      <a:r>
                        <a:rPr lang="ru-RU" sz="11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6,9</a:t>
                      </a:r>
                      <a:r>
                        <a:rPr lang="ru-RU" sz="11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</a:t>
                      </a:r>
                      <a:r>
                        <a:rPr lang="ru-RU" sz="11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ч</a:t>
                      </a:r>
                      <a:r>
                        <a:rPr lang="ru-RU" sz="11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еловек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Объем произведенной продукции – 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en-US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1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трлн тенге</a:t>
                      </a:r>
                    </a:p>
                  </a:txBody>
                  <a:tcPr marL="72000" marR="4761" marT="4761" marB="0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11718"/>
                  </a:ext>
                </a:extLst>
              </a:tr>
              <a:tr h="225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Налоги экспортеров, млрд тенге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67,8</a:t>
                      </a: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106,5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532472"/>
                  </a:ext>
                </a:extLst>
              </a:tr>
              <a:tr h="343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Созданные новые рабочие места, кол-во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2 928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1 842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2 107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12231"/>
                  </a:ext>
                </a:extLst>
              </a:tr>
              <a:tr h="343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Объем произведенной продукции, млрд тенге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2 096,7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907,7</a:t>
                      </a: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2 333,9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28090"/>
                  </a:ext>
                </a:extLst>
              </a:tr>
              <a:tr h="23905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ЭКОНОМИЧЕСКИЙ ЭФФЕКТ ОТ ДЕЯТЕЛЬНОСТИ АО "ЭСК "KAZAKHEXPORT" 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4761" marT="476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441662"/>
                  </a:ext>
                </a:extLst>
              </a:tr>
              <a:tr h="8804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Дивиденды </a:t>
                      </a:r>
                      <a:r>
                        <a:rPr lang="ru-RU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АО "ЭСК "KazakhExport" выплаченные акционеру, млрд тенге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2,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Экономический эффект от деятельности </a:t>
                      </a:r>
                      <a:r>
                        <a:rPr lang="ru-RU" sz="1100" b="1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Kazakh</a:t>
                      </a:r>
                      <a:r>
                        <a:rPr lang="en-US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xport составил 9,44 млрд тенге за счет: </a:t>
                      </a:r>
                    </a:p>
                    <a:p>
                      <a:pPr algn="l" fontAlgn="ctr"/>
                      <a:r>
                        <a:rPr lang="ru-RU" sz="11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ru-RU" sz="11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Дивидендов</a:t>
                      </a:r>
                      <a:r>
                        <a:rPr lang="ru-RU" sz="11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на сумму</a:t>
                      </a:r>
                      <a:r>
                        <a:rPr lang="ru-RU" sz="11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5,69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млрд тенге</a:t>
                      </a:r>
                      <a:r>
                        <a:rPr lang="ru-RU" sz="11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выплаченных в АО "НУХ "Байтерек", который в последующем выплачивает дивиденды Правительству РК</a:t>
                      </a:r>
                      <a:r>
                        <a:rPr lang="ru-RU" sz="9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90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9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2021г уплачено 2 704,7 млн </a:t>
                      </a:r>
                      <a:r>
                        <a:rPr lang="ru-RU" sz="900" i="1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9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 (70% от ЧП) за 2020 год;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9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2022г уплачено 1 408,4 млн </a:t>
                      </a:r>
                      <a:r>
                        <a:rPr lang="ru-RU" sz="900" i="1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9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 (70% от ЧП) за 2021 год;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ru-RU" sz="9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 2023г уплачено 1 590,5 млн </a:t>
                      </a:r>
                      <a:r>
                        <a:rPr lang="ru-RU" sz="900" i="1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ru-RU" sz="90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(70% от ЧП) за 2022 год.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Налогов</a:t>
                      </a:r>
                      <a:r>
                        <a:rPr lang="ru-RU" sz="11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на сумму 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r>
                        <a:rPr lang="en-US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млрд тенге</a:t>
                      </a:r>
                      <a:r>
                        <a:rPr lang="ru-RU" sz="11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выплаченных KazakhExport в республиканский бюджет.</a:t>
                      </a:r>
                    </a:p>
                  </a:txBody>
                  <a:tcPr marL="72000" marR="4761" marT="4761" marB="0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771109"/>
                  </a:ext>
                </a:extLst>
              </a:tr>
              <a:tr h="1534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Налоги выплаченные АО "ЭСК "KazakhExport", </a:t>
                      </a:r>
                      <a:r>
                        <a:rPr lang="ru-RU" sz="11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млн </a:t>
                      </a:r>
                      <a:r>
                        <a:rPr lang="ru-RU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тенге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391,9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4761" marT="4761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58543"/>
                  </a:ext>
                </a:extLst>
              </a:tr>
            </a:tbl>
          </a:graphicData>
        </a:graphic>
      </p:graphicFrame>
      <p:pic>
        <p:nvPicPr>
          <p:cNvPr id="4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>
            <a:spLocks/>
          </p:cNvSpPr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www.kazakhexport.kz</a:t>
            </a:r>
            <a:endParaRPr lang="ru-KZ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k-KZ" sz="1100" b="1" dirty="0" smtClean="0">
                <a:solidFill>
                  <a:schemeClr val="bg1"/>
                </a:solidFill>
              </a:rPr>
              <a:t>1</a:t>
            </a:r>
            <a:r>
              <a:rPr lang="en-US" sz="1100" b="1" dirty="0" smtClean="0">
                <a:solidFill>
                  <a:schemeClr val="bg1"/>
                </a:solidFill>
              </a:rPr>
              <a:t>1</a:t>
            </a:r>
            <a:endParaRPr lang="ru-KZ" sz="11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242" y="6140524"/>
            <a:ext cx="1033758" cy="7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32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 txBox="1">
            <a:spLocks/>
          </p:cNvSpPr>
          <p:nvPr/>
        </p:nvSpPr>
        <p:spPr>
          <a:xfrm>
            <a:off x="11206437" y="6492874"/>
            <a:ext cx="985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r" defTabSz="914400" rtl="0" eaLnBrk="1" latinLnBrk="0" hangingPunct="1">
              <a:defRPr sz="9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30AC4-931F-2541-984F-431D72A143BD}" type="slidenum">
              <a:rPr lang="ru-KZ" sz="1100" b="1" smtClean="0">
                <a:solidFill>
                  <a:schemeClr val="bg1"/>
                </a:solidFill>
              </a:rPr>
              <a:pPr/>
              <a:t>12</a:t>
            </a:fld>
            <a:endParaRPr lang="ru-KZ" sz="11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 txBox="1">
            <a:spLocks/>
          </p:cNvSpPr>
          <p:nvPr/>
        </p:nvSpPr>
        <p:spPr>
          <a:xfrm>
            <a:off x="230298" y="68658"/>
            <a:ext cx="9910398" cy="88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200" dirty="0" smtClean="0"/>
              <a:t>ПРОГНОЗ ОСНОВНЫХ </a:t>
            </a:r>
          </a:p>
          <a:p>
            <a:r>
              <a:rPr lang="ru-RU" sz="2200" dirty="0">
                <a:solidFill>
                  <a:srgbClr val="02B3EB"/>
                </a:solidFill>
              </a:rPr>
              <a:t>ФИНАНСОВЫХ ПОКАЗАТЕЛЕЙ</a:t>
            </a:r>
            <a:endParaRPr lang="ru-KZ" sz="2200" dirty="0">
              <a:solidFill>
                <a:srgbClr val="02B3EB"/>
              </a:solidFill>
            </a:endParaRPr>
          </a:p>
        </p:txBody>
      </p:sp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" y="6435583"/>
            <a:ext cx="1704739" cy="365125"/>
          </a:xfrm>
        </p:spPr>
        <p:txBody>
          <a:bodyPr/>
          <a:lstStyle>
            <a:lvl1pPr algn="l">
              <a:defRPr sz="9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" dirty="0" err="1"/>
              <a:t>www.kazakhexport.kz</a:t>
            </a:r>
            <a:endParaRPr lang="ru-KZ" sz="9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85991"/>
              </p:ext>
            </p:extLst>
          </p:nvPr>
        </p:nvGraphicFramePr>
        <p:xfrm>
          <a:off x="335357" y="1482374"/>
          <a:ext cx="11521282" cy="3344811"/>
        </p:xfrm>
        <a:graphic>
          <a:graphicData uri="http://schemas.openxmlformats.org/drawingml/2006/table">
            <a:tbl>
              <a:tblPr/>
              <a:tblGrid>
                <a:gridCol w="3719473">
                  <a:extLst>
                    <a:ext uri="{9D8B030D-6E8A-4147-A177-3AD203B41FA5}">
                      <a16:colId xmlns:a16="http://schemas.microsoft.com/office/drawing/2014/main" val="765905269"/>
                    </a:ext>
                  </a:extLst>
                </a:gridCol>
                <a:gridCol w="2630844">
                  <a:extLst>
                    <a:ext uri="{9D8B030D-6E8A-4147-A177-3AD203B41FA5}">
                      <a16:colId xmlns:a16="http://schemas.microsoft.com/office/drawing/2014/main" val="1420184968"/>
                    </a:ext>
                  </a:extLst>
                </a:gridCol>
                <a:gridCol w="2630844">
                  <a:extLst>
                    <a:ext uri="{9D8B030D-6E8A-4147-A177-3AD203B41FA5}">
                      <a16:colId xmlns:a16="http://schemas.microsoft.com/office/drawing/2014/main" val="2342880648"/>
                    </a:ext>
                  </a:extLst>
                </a:gridCol>
                <a:gridCol w="2540121">
                  <a:extLst>
                    <a:ext uri="{9D8B030D-6E8A-4147-A177-3AD203B41FA5}">
                      <a16:colId xmlns:a16="http://schemas.microsoft.com/office/drawing/2014/main" val="3133656128"/>
                    </a:ext>
                  </a:extLst>
                </a:gridCol>
              </a:tblGrid>
              <a:tr h="29165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Наименование</a:t>
                      </a: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6М 2023г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086294"/>
                  </a:ext>
                </a:extLst>
              </a:tr>
              <a:tr h="291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78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20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873452"/>
                  </a:ext>
                </a:extLst>
              </a:tr>
              <a:tr h="3220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Доходы 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17 026 293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24 092 587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11 578 953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05945"/>
                  </a:ext>
                </a:extLst>
              </a:tr>
              <a:tr h="3125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14 694 279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21 100 092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8 227 873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95192"/>
                  </a:ext>
                </a:extLst>
              </a:tr>
              <a:tr h="3770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420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Доход до налогообложения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42054"/>
                          </a:solidFill>
                          <a:effectLst/>
                          <a:latin typeface="Verdana" panose="020B0604030504040204" pitchFamily="34" charset="0"/>
                        </a:rPr>
                        <a:t>2 332 014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42054"/>
                          </a:solidFill>
                          <a:effectLst/>
                          <a:latin typeface="Verdana" panose="020B0604030504040204" pitchFamily="34" charset="0"/>
                        </a:rPr>
                        <a:t>2 992 495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3 351 080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09979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КПН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320 023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720 352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 198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967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766494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Чистая прибыль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2 011 991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2 272 145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3 152 113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5133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082667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Активы всего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139 397 882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149 846 288</a:t>
                      </a: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148 411 038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864851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Обязательства всего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25 183 940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36 837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149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33 752 238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64302"/>
                  </a:ext>
                </a:extLst>
              </a:tr>
              <a:tr h="291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Капитал всего</a:t>
                      </a:r>
                    </a:p>
                  </a:txBody>
                  <a:tcPr marL="144000" marR="6780" marT="67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114 213 942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7000"/>
                        </a:lnSpc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113 009 138</a:t>
                      </a:r>
                    </a:p>
                  </a:txBody>
                  <a:tcPr marL="5951" marR="5951" marT="595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114 658 800</a:t>
                      </a: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4225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36560" y="1148962"/>
            <a:ext cx="744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т</a:t>
            </a:r>
            <a:r>
              <a:rPr lang="ru-RU" sz="1200" b="1" i="1" dirty="0" smtClean="0"/>
              <a:t>ыс. </a:t>
            </a:r>
            <a:r>
              <a:rPr lang="ru-RU" sz="1200" b="1" i="1" dirty="0" err="1" smtClean="0"/>
              <a:t>тг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7025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257438"/>
            <a:ext cx="11050069" cy="631325"/>
          </a:xfrm>
        </p:spPr>
        <p:txBody>
          <a:bodyPr>
            <a:noAutofit/>
          </a:bodyPr>
          <a:lstStyle/>
          <a:p>
            <a:r>
              <a:rPr lang="ru-RU" sz="2200" dirty="0"/>
              <a:t>ЗАКОНОДАТЕЛЬНЫЕ </a:t>
            </a:r>
            <a:br>
              <a:rPr lang="ru-RU" sz="2200" dirty="0"/>
            </a:br>
            <a:r>
              <a:rPr lang="ru-RU" sz="2200" dirty="0">
                <a:solidFill>
                  <a:srgbClr val="02B3EB"/>
                </a:solidFill>
              </a:rPr>
              <a:t>ИНИЦИАТИВЫ</a:t>
            </a:r>
            <a:endParaRPr lang="ru-KZ" sz="2200" dirty="0">
              <a:solidFill>
                <a:srgbClr val="02B3EB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1244" y="1130121"/>
            <a:ext cx="11368008" cy="862930"/>
          </a:xfrm>
          <a:prstGeom prst="rect">
            <a:avLst/>
          </a:prstGeom>
          <a:solidFill>
            <a:srgbClr val="04205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98438" lvl="0" indent="-1984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ЗАКОН «О ВНЕСЕНИИ ИЗМЕНЕНИЙ И ДОПОЛНЕНИЙ В НЕКОТОРЫЕ ЗАКОНОДАТЕЛЬНЫЕ АКТЫ РЕСПУБЛИКИ КАЗАХСТАН ПО ВОПРОСАМ ЭКСПОРТНО-КРЕДИТНОГО АГЕНТСТВА И ПРОДВИЖЕНИЯ ЭКСПОРТА НЕСЫРЬЕВЫХ ТОВАРОВ (РАБОТ, УСЛУГ)»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7383" y="1521802"/>
            <a:ext cx="11419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89535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5" algn="l"/>
              </a:tabLst>
            </a:pPr>
            <a:endParaRPr lang="kk-K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1244" y="2261117"/>
            <a:ext cx="11368008" cy="421653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just" defTabSz="895350">
              <a:buClr>
                <a:schemeClr val="tx2"/>
              </a:buClr>
              <a:tabLst>
                <a:tab pos="450215" algn="l"/>
              </a:tabLst>
            </a:pPr>
            <a:r>
              <a:rPr lang="ru-RU" sz="1600" b="1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Принятие ЗРК потребует:</a:t>
            </a:r>
          </a:p>
          <a:p>
            <a:pPr indent="358775" algn="just" defTabSz="89535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1600" b="1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Изменения в действующие законодательные акты</a:t>
            </a:r>
          </a:p>
          <a:p>
            <a:pPr marL="361950" lvl="1" indent="180975" algn="just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в рамках Законопроекта внесение изменений в 2 кодекса и 8 законов; отдельно разработаны поправки в Налоговый кодекс</a:t>
            </a:r>
          </a:p>
          <a:p>
            <a:pPr marL="0" lvl="1" indent="358775" algn="just" defTabSz="89535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ru-RU" sz="1600" b="1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Внесение поправок в действующие НПА</a:t>
            </a:r>
          </a:p>
          <a:p>
            <a:pPr marL="361950" lvl="1" indent="180975" algn="just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внесение изменений в 15 НПА</a:t>
            </a:r>
          </a:p>
          <a:p>
            <a:pPr marL="0" lvl="1" indent="358775" algn="just" defTabSz="89535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ru-RU" sz="1600" b="1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Разработка новых НПА</a:t>
            </a:r>
          </a:p>
          <a:p>
            <a:pPr marL="361950" lvl="1" indent="180975" algn="just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разработка 2 новых НПА</a:t>
            </a:r>
          </a:p>
          <a:p>
            <a:pPr marL="0" lvl="1" indent="358775" algn="just" defTabSz="895350"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ru-RU" sz="1600" b="1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Расширение видов деятельности</a:t>
            </a:r>
          </a:p>
          <a:p>
            <a:pPr marL="361950" lvl="1" indent="180975" algn="just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Возмещение части затрат по продвижению </a:t>
            </a:r>
            <a:r>
              <a:rPr lang="ru-RU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несырьевого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 экспорта (новое структурное подразделение)</a:t>
            </a:r>
          </a:p>
          <a:p>
            <a:pPr marL="361950" lvl="1" indent="180975" algn="just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Субсидирование процентных ставок по ЭТФ, функции финансового агента (новое структурное подразделение)</a:t>
            </a:r>
          </a:p>
          <a:p>
            <a:pPr marL="361950" lvl="1" indent="180975" algn="just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Гарантирование отечественных экспортеров (новое структурное подразделение)</a:t>
            </a:r>
          </a:p>
          <a:p>
            <a:pPr marL="361950" lvl="1" indent="180975" algn="just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ü"/>
              <a:tabLst>
                <a:tab pos="358775" algn="l"/>
              </a:tabLst>
              <a:defRPr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Сервисная поддержка экспортеров</a:t>
            </a:r>
          </a:p>
          <a:p>
            <a:pPr marL="361950" lvl="1" algn="just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tabLst>
                <a:tab pos="358775" algn="l"/>
              </a:tabLst>
              <a:defRPr/>
            </a:pPr>
            <a:endParaRPr lang="ru-RU" sz="1600" b="1" i="1" dirty="0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D7D7D"/>
              </a:buClr>
              <a:buSzPct val="80000"/>
              <a:defRPr/>
            </a:pPr>
            <a:r>
              <a:rPr lang="ru-RU" sz="1200" i="1" dirty="0" err="1" smtClean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Справочно</a:t>
            </a:r>
            <a:r>
              <a:rPr lang="ru-RU" sz="1200" i="1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: законопроект на рассмотрении в Мажилисе Парламента РК </a:t>
            </a:r>
            <a:endParaRPr lang="en-US" sz="1200" i="1" dirty="0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1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920153" y="589163"/>
            <a:ext cx="351692" cy="12192002"/>
          </a:xfrm>
          <a:prstGeom prst="rect">
            <a:avLst/>
          </a:prstGeom>
        </p:spPr>
      </p:pic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>
            <a:spLocks/>
          </p:cNvSpPr>
          <p:nvPr/>
        </p:nvSpPr>
        <p:spPr>
          <a:xfrm>
            <a:off x="-3" y="6431431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dirty="0"/>
              <a:t>www.kazakhexport.kz</a:t>
            </a:r>
            <a:endParaRPr lang="ru-KZ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 txBox="1">
            <a:spLocks/>
          </p:cNvSpPr>
          <p:nvPr/>
        </p:nvSpPr>
        <p:spPr>
          <a:xfrm>
            <a:off x="11206437" y="6492874"/>
            <a:ext cx="985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r" defTabSz="914400" rtl="0" eaLnBrk="1" latinLnBrk="0" hangingPunct="1">
              <a:defRPr sz="9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r>
              <a:rPr lang="en-US" sz="1100" b="1" dirty="0">
                <a:solidFill>
                  <a:schemeClr val="bg1"/>
                </a:solidFill>
              </a:rPr>
              <a:t>3</a:t>
            </a:r>
            <a:endParaRPr lang="ru-KZ" sz="11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47" y="6143338"/>
            <a:ext cx="1033758" cy="7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257439"/>
            <a:ext cx="9600831" cy="3414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</a:t>
            </a:r>
            <a:r>
              <a:rPr lang="ru-RU" dirty="0"/>
              <a:t>ИНСТИТУТОВ РАЗВИТИЯ</a:t>
            </a:r>
            <a:r>
              <a:rPr lang="ru-RU" dirty="0" smtClean="0">
                <a:solidFill>
                  <a:srgbClr val="02B3EB"/>
                </a:solidFill>
              </a:rPr>
              <a:t> </a:t>
            </a:r>
            <a:br>
              <a:rPr lang="ru-RU" dirty="0" smtClean="0">
                <a:solidFill>
                  <a:srgbClr val="02B3EB"/>
                </a:solidFill>
              </a:rPr>
            </a:br>
            <a:r>
              <a:rPr lang="ru-RU" dirty="0" smtClean="0">
                <a:solidFill>
                  <a:srgbClr val="02B3EB"/>
                </a:solidFill>
              </a:rPr>
              <a:t>ПО ПОДДЕРЖКЕ ЭКСПОРТА</a:t>
            </a:r>
            <a:endParaRPr lang="ru-KZ" dirty="0">
              <a:solidFill>
                <a:srgbClr val="02B3EB"/>
              </a:solidFill>
            </a:endParaRPr>
          </a:p>
        </p:txBody>
      </p:sp>
      <p:pic>
        <p:nvPicPr>
          <p:cNvPr id="5122" name="Picture 2" descr="О QazTrade - QazTrad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693" y="3341163"/>
            <a:ext cx="1123463" cy="3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velopment Bank of Kazakhstan - Colvi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817" y="-1439863"/>
            <a:ext cx="4139758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786" y="1555997"/>
            <a:ext cx="967243" cy="474650"/>
          </a:xfrm>
          <a:prstGeom prst="rect">
            <a:avLst/>
          </a:prstGeom>
        </p:spPr>
      </p:pic>
      <p:pic>
        <p:nvPicPr>
          <p:cNvPr id="5126" name="Picture 6" descr="Development Bank of Kazakhstan - Colvi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4509" y="4697983"/>
            <a:ext cx="1374557" cy="40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eform 6"/>
          <p:cNvSpPr>
            <a:spLocks/>
          </p:cNvSpPr>
          <p:nvPr/>
        </p:nvSpPr>
        <p:spPr bwMode="gray">
          <a:xfrm rot="11329301" flipH="1" flipV="1">
            <a:off x="5814358" y="3458198"/>
            <a:ext cx="676352" cy="498414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44" name="Freeform 6"/>
          <p:cNvSpPr>
            <a:spLocks/>
          </p:cNvSpPr>
          <p:nvPr/>
        </p:nvSpPr>
        <p:spPr bwMode="gray">
          <a:xfrm flipV="1">
            <a:off x="5761754" y="2227731"/>
            <a:ext cx="736362" cy="549879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9" name="Gerade Verbindung 60"/>
          <p:cNvCxnSpPr>
            <a:endCxn id="65" idx="3"/>
          </p:cNvCxnSpPr>
          <p:nvPr/>
        </p:nvCxnSpPr>
        <p:spPr bwMode="gray">
          <a:xfrm flipH="1" flipV="1">
            <a:off x="3421424" y="5444888"/>
            <a:ext cx="729022" cy="1561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6"/>
          <p:cNvSpPr>
            <a:spLocks/>
          </p:cNvSpPr>
          <p:nvPr/>
        </p:nvSpPr>
        <p:spPr bwMode="gray">
          <a:xfrm>
            <a:off x="3384900" y="4100657"/>
            <a:ext cx="1437945" cy="419798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Abgerundetes Rechteck 76"/>
          <p:cNvSpPr/>
          <p:nvPr/>
        </p:nvSpPr>
        <p:spPr bwMode="gray">
          <a:xfrm>
            <a:off x="358891" y="5171517"/>
            <a:ext cx="3062533" cy="5467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100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Кредитование экспортных (предэкспортных</a:t>
            </a:r>
            <a:r>
              <a: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) </a:t>
            </a:r>
            <a:r>
              <a:rPr lang="ru-RU" sz="1100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операции</a:t>
            </a:r>
            <a:endParaRPr lang="ru-RU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66" name="Abgerundetes Rechteck 77"/>
          <p:cNvSpPr/>
          <p:nvPr/>
        </p:nvSpPr>
        <p:spPr bwMode="gray">
          <a:xfrm>
            <a:off x="358892" y="3193268"/>
            <a:ext cx="3056774" cy="381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Сервисная поддержка экспортеров</a:t>
            </a:r>
            <a:endParaRPr lang="ru-RU" sz="1050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67" name="Abgerundetes Rechteck 78"/>
          <p:cNvSpPr/>
          <p:nvPr/>
        </p:nvSpPr>
        <p:spPr bwMode="gray">
          <a:xfrm>
            <a:off x="348123" y="3734002"/>
            <a:ext cx="3067543" cy="5153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100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Консультационная </a:t>
            </a:r>
            <a:r>
              <a: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и </a:t>
            </a:r>
            <a:r>
              <a:rPr lang="ru-RU" sz="1100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информационно-аналитическая поддержка</a:t>
            </a:r>
            <a:endParaRPr lang="ru-RU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70" name="Abgerundetes Rechteck 81"/>
          <p:cNvSpPr/>
          <p:nvPr/>
        </p:nvSpPr>
        <p:spPr bwMode="gray">
          <a:xfrm>
            <a:off x="3966153" y="5171517"/>
            <a:ext cx="1763788" cy="5436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100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Функции БРК</a:t>
            </a:r>
            <a:endParaRPr lang="en-US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77" name="Abgerundetes Rechteck 78"/>
          <p:cNvSpPr/>
          <p:nvPr/>
        </p:nvSpPr>
        <p:spPr bwMode="gray">
          <a:xfrm>
            <a:off x="358892" y="4356969"/>
            <a:ext cx="3056773" cy="5301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Возмещение части затрат по продвижению товаров и услуг на внешние рынки</a:t>
            </a:r>
            <a:endParaRPr lang="en-US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38044" y="1558846"/>
            <a:ext cx="5423709" cy="1359284"/>
            <a:chOff x="405417" y="1250216"/>
            <a:chExt cx="5423709" cy="1359284"/>
          </a:xfrm>
        </p:grpSpPr>
        <p:cxnSp>
          <p:nvCxnSpPr>
            <p:cNvPr id="47" name="Gerade Verbindung 58"/>
            <p:cNvCxnSpPr>
              <a:stCxn id="68" idx="1"/>
              <a:endCxn id="60" idx="3"/>
            </p:cNvCxnSpPr>
            <p:nvPr/>
          </p:nvCxnSpPr>
          <p:spPr bwMode="gray">
            <a:xfrm flipH="1">
              <a:off x="3483038" y="1926846"/>
              <a:ext cx="524170" cy="3012"/>
            </a:xfrm>
            <a:prstGeom prst="line">
              <a:avLst/>
            </a:prstGeom>
            <a:ln w="127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6"/>
            <p:cNvSpPr>
              <a:spLocks/>
            </p:cNvSpPr>
            <p:nvPr/>
          </p:nvSpPr>
          <p:spPr bwMode="gray">
            <a:xfrm>
              <a:off x="3457819" y="2180124"/>
              <a:ext cx="1401965" cy="369691"/>
            </a:xfrm>
            <a:custGeom>
              <a:avLst/>
              <a:gdLst>
                <a:gd name="connsiteX0" fmla="*/ 0 w 10047"/>
                <a:gd name="connsiteY0" fmla="*/ 9390 h 9390"/>
                <a:gd name="connsiteX1" fmla="*/ 10000 w 10047"/>
                <a:gd name="connsiteY1" fmla="*/ 0 h 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47" h="9390">
                  <a:moveTo>
                    <a:pt x="0" y="9390"/>
                  </a:moveTo>
                  <a:cubicBezTo>
                    <a:pt x="0" y="9390"/>
                    <a:pt x="10047" y="9383"/>
                    <a:pt x="10000" y="0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9" name="Abgerundetes Rechteck 70"/>
            <p:cNvSpPr/>
            <p:nvPr/>
          </p:nvSpPr>
          <p:spPr bwMode="gray">
            <a:xfrm>
              <a:off x="405417" y="1250216"/>
              <a:ext cx="3077621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100" b="1" noProof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Добровольное страхование</a:t>
              </a:r>
              <a:endPara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60" name="Abgerundetes Rechteck 71"/>
            <p:cNvSpPr/>
            <p:nvPr/>
          </p:nvSpPr>
          <p:spPr bwMode="gray">
            <a:xfrm>
              <a:off x="405421" y="1738981"/>
              <a:ext cx="3077617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100" b="1" noProof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Перестрахование</a:t>
              </a:r>
              <a:endPara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61" name="Abgerundetes Rechteck 72"/>
            <p:cNvSpPr/>
            <p:nvPr/>
          </p:nvSpPr>
          <p:spPr bwMode="gray">
            <a:xfrm>
              <a:off x="405421" y="2227747"/>
              <a:ext cx="3077617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100" b="1" noProof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Обусловленные вклады</a:t>
              </a:r>
              <a:endPara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68" name="Abgerundetes Rechteck 79"/>
            <p:cNvSpPr/>
            <p:nvPr/>
          </p:nvSpPr>
          <p:spPr bwMode="gray">
            <a:xfrm>
              <a:off x="4007208" y="1735969"/>
              <a:ext cx="1821918" cy="381753"/>
            </a:xfrm>
            <a:prstGeom prst="roundRect">
              <a:avLst/>
            </a:prstGeom>
            <a:gradFill flip="none" rotWithShape="1">
              <a:gsLst>
                <a:gs pos="0">
                  <a:srgbClr val="D7D7D7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solidFill>
                <a:srgbClr val="00206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38100" h="38100"/>
            </a:sp3d>
          </p:spPr>
          <p:txBody>
            <a:bodyPr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100" b="1" noProof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Функции </a:t>
              </a:r>
              <a:r>
                <a:rPr lang="en-US" sz="1100" b="1" noProof="1" smtClean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charset="0"/>
                </a:rPr>
                <a:t>KazakhExport</a:t>
              </a:r>
              <a:endParaRPr lang="en-US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gray">
            <a:xfrm flipV="1">
              <a:off x="3488798" y="1508076"/>
              <a:ext cx="1370986" cy="230904"/>
            </a:xfrm>
            <a:custGeom>
              <a:avLst/>
              <a:gdLst>
                <a:gd name="connsiteX0" fmla="*/ 0 w 10047"/>
                <a:gd name="connsiteY0" fmla="*/ 9390 h 9390"/>
                <a:gd name="connsiteX1" fmla="*/ 10000 w 10047"/>
                <a:gd name="connsiteY1" fmla="*/ 0 h 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47" h="9390">
                  <a:moveTo>
                    <a:pt x="0" y="9390"/>
                  </a:moveTo>
                  <a:cubicBezTo>
                    <a:pt x="0" y="9390"/>
                    <a:pt x="10047" y="9383"/>
                    <a:pt x="10000" y="0"/>
                  </a:cubicBezTo>
                </a:path>
              </a:pathLst>
            </a:custGeom>
            <a:noFill/>
            <a:ln w="12700" cap="flat">
              <a:solidFill>
                <a:srgbClr val="00206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Abgerundetes Rechteck 70"/>
          <p:cNvSpPr/>
          <p:nvPr/>
        </p:nvSpPr>
        <p:spPr bwMode="gray">
          <a:xfrm>
            <a:off x="8515364" y="2092798"/>
            <a:ext cx="3077621" cy="381753"/>
          </a:xfrm>
          <a:prstGeom prst="round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100" b="1" noProof="1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Добровольное страхование (перестрахование)</a:t>
            </a:r>
          </a:p>
        </p:txBody>
      </p:sp>
      <p:sp>
        <p:nvSpPr>
          <p:cNvPr id="107" name="Abgerundetes Rechteck 71"/>
          <p:cNvSpPr/>
          <p:nvPr/>
        </p:nvSpPr>
        <p:spPr bwMode="gray">
          <a:xfrm>
            <a:off x="8506503" y="2571052"/>
            <a:ext cx="3077617" cy="475295"/>
          </a:xfrm>
          <a:prstGeom prst="round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100" b="1" noProof="1"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Предэкспортное и экспортное торговое финансирование (условные вклады)</a:t>
            </a:r>
          </a:p>
        </p:txBody>
      </p:sp>
      <p:sp>
        <p:nvSpPr>
          <p:cNvPr id="108" name="Abgerundetes Rechteck 72"/>
          <p:cNvSpPr/>
          <p:nvPr/>
        </p:nvSpPr>
        <p:spPr bwMode="gray">
          <a:xfrm>
            <a:off x="8524857" y="3110212"/>
            <a:ext cx="3077617" cy="381753"/>
          </a:xfrm>
          <a:prstGeom prst="round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10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Сервисная поддержка экспортеров</a:t>
            </a:r>
            <a:endParaRPr lang="ru-RU" sz="1050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09" name="Abgerundetes Rechteck 73"/>
          <p:cNvSpPr/>
          <p:nvPr/>
        </p:nvSpPr>
        <p:spPr bwMode="gray">
          <a:xfrm>
            <a:off x="8510502" y="3617370"/>
            <a:ext cx="3066849" cy="381753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05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Гарантирование </a:t>
            </a:r>
            <a:r>
              <a:rPr lang="ru-RU" sz="105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отечественных </a:t>
            </a:r>
            <a:r>
              <a:rPr lang="ru-RU" sz="105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экспортеров </a:t>
            </a:r>
            <a:r>
              <a:rPr lang="ru-RU" sz="105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(экспорт </a:t>
            </a:r>
            <a:r>
              <a:rPr lang="ru-RU" sz="105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услуг)</a:t>
            </a:r>
            <a:endParaRPr lang="en-US" sz="1050" b="1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10" name="Abgerundetes Rechteck 74"/>
          <p:cNvSpPr/>
          <p:nvPr/>
        </p:nvSpPr>
        <p:spPr bwMode="gray">
          <a:xfrm>
            <a:off x="8510503" y="4124848"/>
            <a:ext cx="3066849" cy="51261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05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Субсидирование </a:t>
            </a:r>
            <a:r>
              <a:rPr lang="ru-RU" sz="105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процентных ставок </a:t>
            </a:r>
            <a:r>
              <a:rPr lang="ru-RU" sz="105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по экспортному </a:t>
            </a:r>
            <a:r>
              <a:rPr lang="ru-RU" sz="105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торговому </a:t>
            </a:r>
            <a:r>
              <a:rPr lang="ru-RU" sz="1050" b="1" noProof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финансированию</a:t>
            </a:r>
            <a:endParaRPr lang="ru-RU" sz="1050" b="1" noProof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11" name="Abgerundetes Rechteck 75"/>
          <p:cNvSpPr/>
          <p:nvPr/>
        </p:nvSpPr>
        <p:spPr bwMode="gray">
          <a:xfrm>
            <a:off x="8494430" y="4765952"/>
            <a:ext cx="3113852" cy="540583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050" b="1" noProof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Возмещение части экспортных затрат по продвижению товаров и услуг</a:t>
            </a:r>
          </a:p>
        </p:txBody>
      </p:sp>
      <p:sp>
        <p:nvSpPr>
          <p:cNvPr id="112" name="Abgerundetes Rechteck 76"/>
          <p:cNvSpPr/>
          <p:nvPr/>
        </p:nvSpPr>
        <p:spPr bwMode="gray">
          <a:xfrm>
            <a:off x="8505828" y="5567910"/>
            <a:ext cx="3076759" cy="4820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050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Кредитование экспортных (предэкспортных</a:t>
            </a:r>
            <a:r>
              <a:rPr lang="ru-RU" sz="1050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) </a:t>
            </a:r>
            <a:r>
              <a:rPr lang="ru-RU" sz="1050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операции</a:t>
            </a:r>
            <a:endParaRPr lang="ru-RU" sz="105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cxnSp>
        <p:nvCxnSpPr>
          <p:cNvPr id="121" name="Gerade Verbindung 60"/>
          <p:cNvCxnSpPr/>
          <p:nvPr/>
        </p:nvCxnSpPr>
        <p:spPr bwMode="gray">
          <a:xfrm flipH="1">
            <a:off x="3395670" y="3923879"/>
            <a:ext cx="616243" cy="1000"/>
          </a:xfrm>
          <a:prstGeom prst="line">
            <a:avLst/>
          </a:prstGeom>
          <a:ln w="127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Freeform 6"/>
          <p:cNvSpPr>
            <a:spLocks/>
          </p:cNvSpPr>
          <p:nvPr/>
        </p:nvSpPr>
        <p:spPr bwMode="gray">
          <a:xfrm rot="21203863" flipV="1">
            <a:off x="3447708" y="3266334"/>
            <a:ext cx="1343094" cy="634833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41" name="Picture 2" descr="Национальный управляющий холдинг &quot;Байтерек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5565" y="1505102"/>
            <a:ext cx="397416" cy="48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Freeform 6"/>
          <p:cNvSpPr>
            <a:spLocks/>
          </p:cNvSpPr>
          <p:nvPr/>
        </p:nvSpPr>
        <p:spPr bwMode="gray">
          <a:xfrm rot="6878177" flipV="1">
            <a:off x="7792621" y="5228100"/>
            <a:ext cx="318616" cy="1053235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34" name="Freeform 6"/>
          <p:cNvSpPr>
            <a:spLocks/>
          </p:cNvSpPr>
          <p:nvPr/>
        </p:nvSpPr>
        <p:spPr bwMode="gray">
          <a:xfrm rot="10634693" flipV="1">
            <a:off x="7068077" y="3574468"/>
            <a:ext cx="1388465" cy="1609811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36" name="Freeform 6"/>
          <p:cNvSpPr>
            <a:spLocks/>
          </p:cNvSpPr>
          <p:nvPr/>
        </p:nvSpPr>
        <p:spPr bwMode="gray">
          <a:xfrm flipH="1" flipV="1">
            <a:off x="6990175" y="2311727"/>
            <a:ext cx="1518313" cy="894832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8" name="Freeform 6"/>
          <p:cNvSpPr>
            <a:spLocks/>
          </p:cNvSpPr>
          <p:nvPr/>
        </p:nvSpPr>
        <p:spPr bwMode="gray">
          <a:xfrm flipH="1" flipV="1">
            <a:off x="7067564" y="2802394"/>
            <a:ext cx="1464931" cy="434832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Freeform 6"/>
          <p:cNvSpPr>
            <a:spLocks/>
          </p:cNvSpPr>
          <p:nvPr/>
        </p:nvSpPr>
        <p:spPr bwMode="gray">
          <a:xfrm flipH="1">
            <a:off x="7261290" y="3527554"/>
            <a:ext cx="1263565" cy="299844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1" name="Freeform 6"/>
          <p:cNvSpPr>
            <a:spLocks/>
          </p:cNvSpPr>
          <p:nvPr/>
        </p:nvSpPr>
        <p:spPr bwMode="gray">
          <a:xfrm rot="20822734" flipH="1">
            <a:off x="7259313" y="3383873"/>
            <a:ext cx="1152950" cy="1135405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Ellipse 69"/>
          <p:cNvSpPr/>
          <p:nvPr/>
        </p:nvSpPr>
        <p:spPr bwMode="gray">
          <a:xfrm>
            <a:off x="6189426" y="2466812"/>
            <a:ext cx="1412060" cy="1141956"/>
          </a:xfrm>
          <a:prstGeom prst="ellipse">
            <a:avLst/>
          </a:prstGeom>
          <a:solidFill>
            <a:srgbClr val="0070C0"/>
          </a:solidFill>
          <a:ln w="12700">
            <a:solidFill>
              <a:srgbClr val="002060"/>
            </a:solidFill>
            <a:round/>
            <a:headEnd/>
            <a:tailEnd/>
          </a:ln>
          <a:effectLst>
            <a:outerShdw blurRad="114300" sx="103000" sy="103000" algn="ct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660400" h="660400"/>
          </a:sp3d>
        </p:spPr>
        <p:txBody>
          <a:bodyPr wrap="none" rtlCol="0" anchor="ctr"/>
          <a:lstStyle/>
          <a:p>
            <a:pPr algn="ctr"/>
            <a:r>
              <a:rPr lang="ru-RU" sz="11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ФУНКЦИИ </a:t>
            </a:r>
          </a:p>
          <a:p>
            <a:pPr algn="ctr"/>
            <a:r>
              <a:rPr lang="ru-RU" sz="110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ЭКА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37849" y="1372519"/>
            <a:ext cx="3462388" cy="4936801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1" name="Freeform 6"/>
          <p:cNvSpPr>
            <a:spLocks/>
          </p:cNvSpPr>
          <p:nvPr/>
        </p:nvSpPr>
        <p:spPr bwMode="gray">
          <a:xfrm rot="1169888">
            <a:off x="5729930" y="5428757"/>
            <a:ext cx="668833" cy="147241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Ellipse 69"/>
          <p:cNvSpPr/>
          <p:nvPr/>
        </p:nvSpPr>
        <p:spPr bwMode="gray">
          <a:xfrm>
            <a:off x="6313230" y="5090891"/>
            <a:ext cx="1157818" cy="90648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002060"/>
            </a:solidFill>
            <a:round/>
            <a:headEnd/>
            <a:tailEnd/>
          </a:ln>
          <a:effectLst>
            <a:outerShdw blurRad="114300" sx="103000" sy="103000" algn="ctr" rotWithShape="0">
              <a:prstClr val="black">
                <a:alpha val="67000"/>
              </a:prstClr>
            </a:outerShdw>
          </a:effectLst>
          <a:scene3d>
            <a:camera prst="orthographicFront"/>
            <a:lightRig rig="threePt" dir="t"/>
          </a:scene3d>
          <a:sp3d>
            <a:bevelT w="660400" h="660400"/>
          </a:sp3d>
        </p:spPr>
        <p:txBody>
          <a:bodyPr wrap="none" rtlCol="0" anchor="ctr"/>
          <a:lstStyle/>
          <a:p>
            <a:pPr algn="ctr"/>
            <a:r>
              <a:rPr lang="ru-RU" sz="105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ФУНКЦИИ </a:t>
            </a:r>
          </a:p>
          <a:p>
            <a:pPr algn="ctr"/>
            <a:r>
              <a:rPr lang="ru-RU" sz="1050" b="1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ЭКСИМБАНКА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8508489" y="1941371"/>
            <a:ext cx="2552499" cy="1"/>
          </a:xfrm>
          <a:prstGeom prst="line">
            <a:avLst/>
          </a:prstGeom>
          <a:ln w="28575">
            <a:solidFill>
              <a:srgbClr val="B49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5187" y="908101"/>
            <a:ext cx="5691282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Действующая поддержка экспорта</a:t>
            </a: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37592" y="909685"/>
            <a:ext cx="5736085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Предлагаемая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поддержка экспорта</a:t>
            </a: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6" name="Abgerundetes Rechteck 77"/>
          <p:cNvSpPr/>
          <p:nvPr/>
        </p:nvSpPr>
        <p:spPr bwMode="gray">
          <a:xfrm>
            <a:off x="4011913" y="3733002"/>
            <a:ext cx="1768227" cy="3817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  <a:sp3d>
            <a:bevelT w="38100" h="38100"/>
          </a:sp3d>
        </p:spPr>
        <p:txBody>
          <a:bodyPr lIns="0" tIns="0" rIns="0" bIns="0" anchor="ctr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ru-RU" sz="1100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Функции </a:t>
            </a:r>
            <a:r>
              <a:rPr lang="en-US" sz="1100" b="1" noProof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QazTrade</a:t>
            </a:r>
            <a:endParaRPr lang="en-US" sz="1100" b="1" noProof="1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94430" y="1593029"/>
            <a:ext cx="2797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i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 эгидой Холдинга</a:t>
            </a:r>
            <a:endParaRPr lang="ru-RU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Freeform 6"/>
          <p:cNvSpPr>
            <a:spLocks/>
          </p:cNvSpPr>
          <p:nvPr/>
        </p:nvSpPr>
        <p:spPr bwMode="gray">
          <a:xfrm flipH="1" flipV="1">
            <a:off x="7398939" y="3307722"/>
            <a:ext cx="1125915" cy="45719"/>
          </a:xfrm>
          <a:custGeom>
            <a:avLst/>
            <a:gdLst>
              <a:gd name="connsiteX0" fmla="*/ 0 w 10047"/>
              <a:gd name="connsiteY0" fmla="*/ 9390 h 9390"/>
              <a:gd name="connsiteX1" fmla="*/ 10000 w 10047"/>
              <a:gd name="connsiteY1" fmla="*/ 0 h 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47" h="9390">
                <a:moveTo>
                  <a:pt x="0" y="9390"/>
                </a:moveTo>
                <a:cubicBezTo>
                  <a:pt x="0" y="9390"/>
                  <a:pt x="10047" y="9383"/>
                  <a:pt x="10000" y="0"/>
                </a:cubicBezTo>
              </a:path>
            </a:pathLst>
          </a:custGeom>
          <a:noFill/>
          <a:ln w="12700" cap="flat">
            <a:solidFill>
              <a:srgbClr val="00206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017421" y="1217462"/>
            <a:ext cx="17790" cy="5135713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20153" y="589163"/>
            <a:ext cx="351692" cy="1219200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242" y="6143534"/>
            <a:ext cx="1033758" cy="731566"/>
          </a:xfrm>
          <a:prstGeom prst="rect">
            <a:avLst/>
          </a:prstGeom>
        </p:spPr>
      </p:pic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 txBox="1">
            <a:spLocks/>
          </p:cNvSpPr>
          <p:nvPr/>
        </p:nvSpPr>
        <p:spPr>
          <a:xfrm>
            <a:off x="11206437" y="6492874"/>
            <a:ext cx="985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r" defTabSz="914400" rtl="0" eaLnBrk="1" latinLnBrk="0" hangingPunct="1">
              <a:defRPr sz="9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solidFill>
                  <a:schemeClr val="bg1"/>
                </a:solidFill>
              </a:rPr>
              <a:t>14</a:t>
            </a:r>
            <a:endParaRPr lang="ru-KZ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4113591"/>
            <a:ext cx="2933322" cy="2687117"/>
          </a:xfrm>
          <a:prstGeom prst="rect">
            <a:avLst/>
          </a:prstGeom>
        </p:spPr>
      </p:pic>
      <p:sp>
        <p:nvSpPr>
          <p:cNvPr id="16" name="Объект 18">
            <a:extLst>
              <a:ext uri="{FF2B5EF4-FFF2-40B4-BE49-F238E27FC236}">
                <a16:creationId xmlns:a16="http://schemas.microsoft.com/office/drawing/2014/main" id="{A6B78B35-1AF4-E248-A68C-E881C3899817}"/>
              </a:ext>
            </a:extLst>
          </p:cNvPr>
          <p:cNvSpPr txBox="1">
            <a:spLocks/>
          </p:cNvSpPr>
          <p:nvPr/>
        </p:nvSpPr>
        <p:spPr>
          <a:xfrm>
            <a:off x="9542751" y="3878682"/>
            <a:ext cx="3600450" cy="1611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</a:rPr>
              <a:t>Акционерное общество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</a:rPr>
              <a:t>«Экспортная страховая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</a:rPr>
              <a:t>компания «</a:t>
            </a:r>
            <a:r>
              <a:rPr lang="en" sz="1200" b="1" dirty="0" err="1">
                <a:solidFill>
                  <a:srgbClr val="002060"/>
                </a:solidFill>
              </a:rPr>
              <a:t>KazakhExport</a:t>
            </a:r>
            <a:r>
              <a:rPr lang="en" sz="1100" b="1" dirty="0">
                <a:solidFill>
                  <a:srgbClr val="002060"/>
                </a:solidFill>
              </a:rPr>
              <a:t>»</a:t>
            </a:r>
          </a:p>
          <a:p>
            <a:pPr marL="0" indent="0">
              <a:spcBef>
                <a:spcPts val="0"/>
              </a:spcBef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Республика Казахстан,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1100" dirty="0">
                <a:solidFill>
                  <a:srgbClr val="002060"/>
                </a:solidFill>
              </a:rPr>
              <a:t>Z05T3E2, </a:t>
            </a:r>
            <a:r>
              <a:rPr lang="ru-RU" sz="1100" dirty="0">
                <a:solidFill>
                  <a:srgbClr val="002060"/>
                </a:solidFill>
              </a:rPr>
              <a:t>г. Астана,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пр. </a:t>
            </a:r>
            <a:r>
              <a:rPr lang="ru-RU" sz="1100" dirty="0" err="1">
                <a:solidFill>
                  <a:srgbClr val="002060"/>
                </a:solidFill>
              </a:rPr>
              <a:t>Мәңгілік</a:t>
            </a:r>
            <a:r>
              <a:rPr lang="ru-RU" sz="1100" dirty="0">
                <a:solidFill>
                  <a:srgbClr val="002060"/>
                </a:solidFill>
              </a:rPr>
              <a:t> Ел 55 «</a:t>
            </a:r>
            <a:r>
              <a:rPr lang="en" sz="1100" dirty="0">
                <a:solidFill>
                  <a:srgbClr val="002060"/>
                </a:solidFill>
              </a:rPr>
              <a:t>A»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7" name="Объект 18">
            <a:extLst>
              <a:ext uri="{FF2B5EF4-FFF2-40B4-BE49-F238E27FC236}">
                <a16:creationId xmlns:a16="http://schemas.microsoft.com/office/drawing/2014/main" id="{3057DC35-02E4-0649-8052-4DA1975A1260}"/>
              </a:ext>
            </a:extLst>
          </p:cNvPr>
          <p:cNvSpPr txBox="1">
            <a:spLocks/>
          </p:cNvSpPr>
          <p:nvPr/>
        </p:nvSpPr>
        <p:spPr>
          <a:xfrm>
            <a:off x="9542751" y="5366265"/>
            <a:ext cx="3600450" cy="1611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тел.: +7 (7172) 95 56 56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1100" dirty="0">
                <a:solidFill>
                  <a:srgbClr val="002060"/>
                </a:solidFill>
              </a:rPr>
              <a:t>e-mail: </a:t>
            </a:r>
            <a:r>
              <a:rPr lang="en" sz="1100" dirty="0" err="1">
                <a:solidFill>
                  <a:srgbClr val="002060"/>
                </a:solidFill>
              </a:rPr>
              <a:t>info@kazakhexport.kz</a:t>
            </a:r>
            <a:endParaRPr lang="en" sz="11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" sz="1100" dirty="0">
                <a:solidFill>
                  <a:srgbClr val="002060"/>
                </a:solidFill>
              </a:rPr>
              <a:t>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1100" dirty="0" err="1">
                <a:solidFill>
                  <a:srgbClr val="002060"/>
                </a:solidFill>
              </a:rPr>
              <a:t>www.kazakhexport.kz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8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4170" y="6063507"/>
            <a:ext cx="1033758" cy="794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5369" y="2618902"/>
            <a:ext cx="7974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3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144"/>
            <a:ext cx="6567777" cy="6866313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7330"/>
            <a:ext cx="4292874" cy="395067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6F2F77B-8B19-F34C-8D11-CE4275F4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27" y="1634020"/>
            <a:ext cx="3674065" cy="113116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ИНФОРМАЦИЯ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/>
              <a:t> </a:t>
            </a:r>
            <a:br>
              <a:rPr lang="ru-RU" sz="2400" dirty="0"/>
            </a:br>
            <a:r>
              <a:rPr lang="ru-RU" dirty="0">
                <a:solidFill>
                  <a:srgbClr val="02B3EB"/>
                </a:solidFill>
              </a:rPr>
              <a:t>АКЦИОНЕРНОЕ ОБЩЕСТВО «ЭКСПОРТНАЯ СТРАХОВАЯ КОМПАНИЯ «KAZAKHEXPORT»</a:t>
            </a:r>
            <a:endParaRPr lang="ru-KZ" sz="2400" dirty="0">
              <a:solidFill>
                <a:srgbClr val="02B3EB"/>
              </a:solidFill>
            </a:endParaRPr>
          </a:p>
        </p:txBody>
      </p:sp>
      <p:sp>
        <p:nvSpPr>
          <p:cNvPr id="13" name="Объект 10">
            <a:extLst>
              <a:ext uri="{FF2B5EF4-FFF2-40B4-BE49-F238E27FC236}">
                <a16:creationId xmlns:a16="http://schemas.microsoft.com/office/drawing/2014/main" id="{C0BA7C6E-22F3-7643-8EDB-5B813A134772}"/>
              </a:ext>
            </a:extLst>
          </p:cNvPr>
          <p:cNvSpPr txBox="1">
            <a:spLocks/>
          </p:cNvSpPr>
          <p:nvPr/>
        </p:nvSpPr>
        <p:spPr>
          <a:xfrm>
            <a:off x="4201298" y="736716"/>
            <a:ext cx="5707443" cy="444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dirty="0"/>
              <a:t>100% дочерняя компания АО «НУХ «Байтерек»</a:t>
            </a:r>
            <a:endParaRPr lang="ru-KZ" dirty="0"/>
          </a:p>
        </p:txBody>
      </p:sp>
      <p:sp>
        <p:nvSpPr>
          <p:cNvPr id="14" name="Объект 10">
            <a:extLst>
              <a:ext uri="{FF2B5EF4-FFF2-40B4-BE49-F238E27FC236}">
                <a16:creationId xmlns:a16="http://schemas.microsoft.com/office/drawing/2014/main" id="{3C535B73-16D5-E24A-89B7-D198DD0064CE}"/>
              </a:ext>
            </a:extLst>
          </p:cNvPr>
          <p:cNvSpPr txBox="1">
            <a:spLocks/>
          </p:cNvSpPr>
          <p:nvPr/>
        </p:nvSpPr>
        <p:spPr>
          <a:xfrm>
            <a:off x="4717904" y="1276567"/>
            <a:ext cx="6881898" cy="58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Является подведомственной организацией Министерства торговли и интеграции РК</a:t>
            </a:r>
            <a:endParaRPr lang="ru-KZ" dirty="0"/>
          </a:p>
        </p:txBody>
      </p:sp>
      <p:sp>
        <p:nvSpPr>
          <p:cNvPr id="15" name="Объект 10">
            <a:extLst>
              <a:ext uri="{FF2B5EF4-FFF2-40B4-BE49-F238E27FC236}">
                <a16:creationId xmlns:a16="http://schemas.microsoft.com/office/drawing/2014/main" id="{52543F23-7E60-9D49-886D-651890121291}"/>
              </a:ext>
            </a:extLst>
          </p:cNvPr>
          <p:cNvSpPr txBox="1">
            <a:spLocks/>
          </p:cNvSpPr>
          <p:nvPr/>
        </p:nvSpPr>
        <p:spPr>
          <a:xfrm>
            <a:off x="6121655" y="2832394"/>
            <a:ext cx="5671541" cy="580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/>
              <a:t>Рейтинг финансовой надежности «</a:t>
            </a:r>
            <a:r>
              <a:rPr lang="en" dirty="0"/>
              <a:t>Ba</a:t>
            </a:r>
            <a:r>
              <a:rPr lang="ru-RU" dirty="0"/>
              <a:t>а2», </a:t>
            </a:r>
            <a:r>
              <a:rPr lang="ru-RU" b="1" dirty="0">
                <a:solidFill>
                  <a:srgbClr val="02B3EB"/>
                </a:solidFill>
              </a:rPr>
              <a:t>прогноз «стабильный» </a:t>
            </a:r>
            <a:r>
              <a:rPr lang="ru-RU" dirty="0"/>
              <a:t>(уровень суверенного рейтинга Казахстана)</a:t>
            </a:r>
            <a:endParaRPr lang="ru-KZ" dirty="0"/>
          </a:p>
        </p:txBody>
      </p:sp>
      <p:sp>
        <p:nvSpPr>
          <p:cNvPr id="16" name="Объект 10">
            <a:extLst>
              <a:ext uri="{FF2B5EF4-FFF2-40B4-BE49-F238E27FC236}">
                <a16:creationId xmlns:a16="http://schemas.microsoft.com/office/drawing/2014/main" id="{B7EBE1FF-BD1D-5E4E-9DB1-8D160041C6B6}"/>
              </a:ext>
            </a:extLst>
          </p:cNvPr>
          <p:cNvSpPr txBox="1">
            <a:spLocks/>
          </p:cNvSpPr>
          <p:nvPr/>
        </p:nvSpPr>
        <p:spPr>
          <a:xfrm>
            <a:off x="6702500" y="3637134"/>
            <a:ext cx="5106525" cy="580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/>
              <a:t>Официальный член Пражского клуба Бернского союза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с 2004 года</a:t>
            </a:r>
            <a:endParaRPr lang="ru-KZ" dirty="0"/>
          </a:p>
        </p:txBody>
      </p:sp>
      <p:sp>
        <p:nvSpPr>
          <p:cNvPr id="17" name="Объект 10">
            <a:extLst>
              <a:ext uri="{FF2B5EF4-FFF2-40B4-BE49-F238E27FC236}">
                <a16:creationId xmlns:a16="http://schemas.microsoft.com/office/drawing/2014/main" id="{7FB22945-81AC-C241-BA47-E9902415B1C6}"/>
              </a:ext>
            </a:extLst>
          </p:cNvPr>
          <p:cNvSpPr txBox="1">
            <a:spLocks/>
          </p:cNvSpPr>
          <p:nvPr/>
        </p:nvSpPr>
        <p:spPr>
          <a:xfrm>
            <a:off x="7103947" y="4313579"/>
            <a:ext cx="4689249" cy="948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/>
              <a:t>Полноправный член Ассоциации крупнейших </a:t>
            </a:r>
            <a:r>
              <a:rPr lang="ru-RU" dirty="0" err="1"/>
              <a:t>экспортно</a:t>
            </a:r>
            <a:r>
              <a:rPr lang="ru-RU" dirty="0"/>
              <a:t> - кредитных агентств Исламских государств и арабского мира с 2014 года</a:t>
            </a:r>
            <a:endParaRPr lang="ru-KZ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329841-9A4B-D846-AF1D-CDABC0BD40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491" y="546761"/>
            <a:ext cx="438192" cy="5477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B1B550-B193-6549-94F4-AF9069EEF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181" y="1281403"/>
            <a:ext cx="537230" cy="50778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75CCA1-D5DF-8E42-8D81-3827379A5C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979" y="3025011"/>
            <a:ext cx="728693" cy="1681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50BD796-8F5E-B74F-90DA-CC823C0AEE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368" y="3790368"/>
            <a:ext cx="749262" cy="2393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3D088DE-B3F6-0541-9FE0-7856BD884B6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999" y="4250301"/>
            <a:ext cx="1308854" cy="777759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1635D68-E73A-034E-9509-9F44509E8026}"/>
              </a:ext>
            </a:extLst>
          </p:cNvPr>
          <p:cNvCxnSpPr/>
          <p:nvPr/>
        </p:nvCxnSpPr>
        <p:spPr>
          <a:xfrm>
            <a:off x="3979798" y="1152844"/>
            <a:ext cx="74927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C558245-9EF3-E34C-AA8A-F2DC14C6F450}"/>
              </a:ext>
            </a:extLst>
          </p:cNvPr>
          <p:cNvCxnSpPr>
            <a:cxnSpLocks/>
          </p:cNvCxnSpPr>
          <p:nvPr/>
        </p:nvCxnSpPr>
        <p:spPr>
          <a:xfrm>
            <a:off x="4785213" y="2760401"/>
            <a:ext cx="700798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A3934BB-4FF0-9049-B6AC-186F1A2DD38C}"/>
              </a:ext>
            </a:extLst>
          </p:cNvPr>
          <p:cNvCxnSpPr>
            <a:cxnSpLocks/>
          </p:cNvCxnSpPr>
          <p:nvPr/>
        </p:nvCxnSpPr>
        <p:spPr>
          <a:xfrm flipV="1">
            <a:off x="5418613" y="3469768"/>
            <a:ext cx="6362872" cy="7315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C365D33-96AA-794C-B8C8-68D3777CDF05}"/>
              </a:ext>
            </a:extLst>
          </p:cNvPr>
          <p:cNvCxnSpPr>
            <a:cxnSpLocks/>
          </p:cNvCxnSpPr>
          <p:nvPr/>
        </p:nvCxnSpPr>
        <p:spPr>
          <a:xfrm flipV="1">
            <a:off x="6105826" y="4178567"/>
            <a:ext cx="5763426" cy="6566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1D5EC60-028B-2446-8947-E7CE14AA6F75}"/>
              </a:ext>
            </a:extLst>
          </p:cNvPr>
          <p:cNvCxnSpPr>
            <a:cxnSpLocks/>
          </p:cNvCxnSpPr>
          <p:nvPr/>
        </p:nvCxnSpPr>
        <p:spPr>
          <a:xfrm>
            <a:off x="6675268" y="5105159"/>
            <a:ext cx="4722510" cy="365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C558245-9EF3-E34C-AA8A-F2DC14C6F450}"/>
              </a:ext>
            </a:extLst>
          </p:cNvPr>
          <p:cNvCxnSpPr>
            <a:cxnSpLocks/>
          </p:cNvCxnSpPr>
          <p:nvPr/>
        </p:nvCxnSpPr>
        <p:spPr>
          <a:xfrm>
            <a:off x="4292874" y="1967720"/>
            <a:ext cx="75003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бъект 10">
            <a:extLst>
              <a:ext uri="{FF2B5EF4-FFF2-40B4-BE49-F238E27FC236}">
                <a16:creationId xmlns:a16="http://schemas.microsoft.com/office/drawing/2014/main" id="{3C535B73-16D5-E24A-89B7-D198DD0064CE}"/>
              </a:ext>
            </a:extLst>
          </p:cNvPr>
          <p:cNvSpPr txBox="1">
            <a:spLocks/>
          </p:cNvSpPr>
          <p:nvPr/>
        </p:nvSpPr>
        <p:spPr>
          <a:xfrm>
            <a:off x="5315484" y="2016010"/>
            <a:ext cx="6332434" cy="749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Является н</a:t>
            </a:r>
            <a:r>
              <a:rPr lang="en-US" dirty="0" err="1"/>
              <a:t>ациональн</a:t>
            </a:r>
            <a:r>
              <a:rPr lang="ru-RU" dirty="0"/>
              <a:t>ой компанией </a:t>
            </a:r>
            <a:r>
              <a:rPr lang="ru-RU" sz="1200" i="1" dirty="0"/>
              <a:t>(ППРК № 376 от 06.04.2011 г.) </a:t>
            </a:r>
            <a:r>
              <a:rPr lang="ru-RU" dirty="0"/>
              <a:t>и </a:t>
            </a:r>
            <a:r>
              <a:rPr lang="ru-RU" dirty="0" smtClean="0"/>
              <a:t>Единым оператором </a:t>
            </a:r>
            <a:r>
              <a:rPr lang="ru-RU" dirty="0"/>
              <a:t>по продвижению несырьевого </a:t>
            </a:r>
            <a:r>
              <a:rPr lang="ru-RU" dirty="0" smtClean="0"/>
              <a:t>экспорта </a:t>
            </a:r>
            <a:r>
              <a:rPr lang="ru-RU" sz="1200" i="1" dirty="0" smtClean="0"/>
              <a:t>(ППРК </a:t>
            </a:r>
            <a:r>
              <a:rPr lang="ru-RU" sz="1200" i="1" dirty="0"/>
              <a:t>№ </a:t>
            </a:r>
            <a:r>
              <a:rPr lang="ru-RU" sz="1200" i="1" dirty="0" smtClean="0"/>
              <a:t>932 </a:t>
            </a:r>
            <a:r>
              <a:rPr lang="ru-RU" sz="1200" i="1" dirty="0"/>
              <a:t>от </a:t>
            </a:r>
            <a:r>
              <a:rPr lang="ru-RU" sz="1200" i="1" dirty="0" smtClean="0"/>
              <a:t>21.11.2022 </a:t>
            </a:r>
            <a:r>
              <a:rPr lang="ru-RU" sz="1200" i="1" dirty="0"/>
              <a:t>г.)</a:t>
            </a:r>
            <a:endParaRPr lang="ru-KZ" sz="1200" i="1" dirty="0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DF3976A-6D56-3E49-8354-7B8F6DC273B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77" y="2107211"/>
            <a:ext cx="472658" cy="544453"/>
          </a:xfrm>
          <a:prstGeom prst="rect">
            <a:avLst/>
          </a:prstGeom>
        </p:spPr>
      </p:pic>
      <p:pic>
        <p:nvPicPr>
          <p:cNvPr id="2" name="Picture 8" descr="100 Guaranteed Label Icon Vector Template Stock Vector (Royalty Free)  1153782892">
            <a:extLst>
              <a:ext uri="{FF2B5EF4-FFF2-40B4-BE49-F238E27FC236}">
                <a16:creationId xmlns:a16="http://schemas.microsoft.com/office/drawing/2014/main" id="{8F651A74-95EB-400F-5F89-0B7BA123F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9246" y="5190773"/>
            <a:ext cx="914733" cy="8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807AA1-498D-2D40-E14F-2D7EEA3D8D77}"/>
              </a:ext>
            </a:extLst>
          </p:cNvPr>
          <p:cNvSpPr/>
          <p:nvPr/>
        </p:nvSpPr>
        <p:spPr>
          <a:xfrm>
            <a:off x="7513979" y="5212892"/>
            <a:ext cx="4551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гарантия по страховым обязательствам 412,2 млрд. тенге </a:t>
            </a:r>
          </a:p>
          <a:p>
            <a:pPr algn="just">
              <a:defRPr/>
            </a:pPr>
            <a:r>
              <a:rPr lang="ru-RU" altLang="ru-RU" sz="1400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(ожидается увеличение на 129,2 млрд. тенге в текущем году)</a:t>
            </a:r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100" b="1" dirty="0" smtClean="0"/>
              <a:t>2</a:t>
            </a:r>
            <a:endParaRPr lang="ru-KZ" sz="1100" b="1" dirty="0"/>
          </a:p>
        </p:txBody>
      </p:sp>
    </p:spTree>
    <p:extLst>
      <p:ext uri="{BB962C8B-B14F-4D97-AF65-F5344CB8AC3E}">
        <p14:creationId xmlns:p14="http://schemas.microsoft.com/office/powerpoint/2010/main" val="3826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BC90460-C200-EF4C-A82D-D9A577DE31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795" y="4253435"/>
            <a:ext cx="1075854" cy="75180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F009142-1C19-1549-98D1-6666A47B7A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092" y="2116817"/>
            <a:ext cx="1505110" cy="33926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2CC0F6-2410-534E-93D8-74458A3D1D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99" y="2121564"/>
            <a:ext cx="1373350" cy="542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62E6A45-4B83-E349-91E0-1D62760365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12" y="4257020"/>
            <a:ext cx="1004508" cy="75180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37C2D-AE8A-8D4C-9BD3-DD8914413D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955" y="5611841"/>
            <a:ext cx="2990270" cy="3151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257438"/>
            <a:ext cx="7507667" cy="582855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ПОДДЕРЖКА НА ВСЕХ </a:t>
            </a:r>
            <a:br>
              <a:rPr lang="ru-RU" dirty="0"/>
            </a:br>
            <a:r>
              <a:rPr lang="ru-RU" dirty="0">
                <a:solidFill>
                  <a:srgbClr val="02B3EB"/>
                </a:solidFill>
              </a:rPr>
              <a:t>ЭТАПАХ ЭКСПОРТНОГО ЦИКЛА</a:t>
            </a:r>
            <a:endParaRPr lang="ru-KZ" dirty="0">
              <a:solidFill>
                <a:srgbClr val="02B3EB"/>
              </a:solidFill>
            </a:endParaRPr>
          </a:p>
        </p:txBody>
      </p:sp>
      <p:sp>
        <p:nvSpPr>
          <p:cNvPr id="8" name="Объект 18">
            <a:extLst>
              <a:ext uri="{FF2B5EF4-FFF2-40B4-BE49-F238E27FC236}">
                <a16:creationId xmlns:a16="http://schemas.microsoft.com/office/drawing/2014/main" id="{1CAC6DFE-0ED3-DB4F-9275-0CCDC97AD8C0}"/>
              </a:ext>
            </a:extLst>
          </p:cNvPr>
          <p:cNvSpPr txBox="1">
            <a:spLocks/>
          </p:cNvSpPr>
          <p:nvPr/>
        </p:nvSpPr>
        <p:spPr>
          <a:xfrm>
            <a:off x="611193" y="2552699"/>
            <a:ext cx="2635147" cy="82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dirty="0"/>
              <a:t>Страхование экспортных кредитов и дебиторской задолженности</a:t>
            </a:r>
            <a:endParaRPr lang="ru-KZ" dirty="0"/>
          </a:p>
        </p:txBody>
      </p:sp>
      <p:sp>
        <p:nvSpPr>
          <p:cNvPr id="9" name="Объект 18">
            <a:extLst>
              <a:ext uri="{FF2B5EF4-FFF2-40B4-BE49-F238E27FC236}">
                <a16:creationId xmlns:a16="http://schemas.microsoft.com/office/drawing/2014/main" id="{1CEBE0B7-C9E6-AB44-BDFC-18C3753E9241}"/>
              </a:ext>
            </a:extLst>
          </p:cNvPr>
          <p:cNvSpPr txBox="1">
            <a:spLocks/>
          </p:cNvSpPr>
          <p:nvPr/>
        </p:nvSpPr>
        <p:spPr>
          <a:xfrm>
            <a:off x="0" y="1996108"/>
            <a:ext cx="3246341" cy="683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rgbClr val="02B3EB"/>
                </a:solidFill>
              </a:rPr>
              <a:t>Снижение риска неоплаты по экспортным контрактам</a:t>
            </a:r>
          </a:p>
        </p:txBody>
      </p:sp>
      <p:sp>
        <p:nvSpPr>
          <p:cNvPr id="10" name="Объект 18">
            <a:extLst>
              <a:ext uri="{FF2B5EF4-FFF2-40B4-BE49-F238E27FC236}">
                <a16:creationId xmlns:a16="http://schemas.microsoft.com/office/drawing/2014/main" id="{5881A890-7A52-2642-AFED-8CBF0990C6ED}"/>
              </a:ext>
            </a:extLst>
          </p:cNvPr>
          <p:cNvSpPr txBox="1">
            <a:spLocks/>
          </p:cNvSpPr>
          <p:nvPr/>
        </p:nvSpPr>
        <p:spPr>
          <a:xfrm>
            <a:off x="388557" y="5116627"/>
            <a:ext cx="2857783" cy="82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dirty="0"/>
              <a:t>Привлечение инвестиционного займа под покрытие </a:t>
            </a:r>
            <a:r>
              <a:rPr lang="en" dirty="0" err="1"/>
              <a:t>KazakhExport</a:t>
            </a:r>
            <a:endParaRPr lang="ru-KZ" dirty="0"/>
          </a:p>
        </p:txBody>
      </p:sp>
      <p:sp>
        <p:nvSpPr>
          <p:cNvPr id="11" name="Объект 18">
            <a:extLst>
              <a:ext uri="{FF2B5EF4-FFF2-40B4-BE49-F238E27FC236}">
                <a16:creationId xmlns:a16="http://schemas.microsoft.com/office/drawing/2014/main" id="{2FBA80FD-C762-5444-A134-948D79E6E3A1}"/>
              </a:ext>
            </a:extLst>
          </p:cNvPr>
          <p:cNvSpPr txBox="1">
            <a:spLocks/>
          </p:cNvSpPr>
          <p:nvPr/>
        </p:nvSpPr>
        <p:spPr>
          <a:xfrm>
            <a:off x="0" y="4309937"/>
            <a:ext cx="3246341" cy="82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b="1" dirty="0">
                <a:solidFill>
                  <a:srgbClr val="02B3EB"/>
                </a:solidFill>
              </a:rPr>
              <a:t>Создание </a:t>
            </a:r>
            <a:r>
              <a:rPr lang="ru-RU" b="1" dirty="0" err="1">
                <a:solidFill>
                  <a:srgbClr val="02B3EB"/>
                </a:solidFill>
              </a:rPr>
              <a:t>экспортно</a:t>
            </a:r>
            <a:r>
              <a:rPr lang="ru-RU" b="1" dirty="0">
                <a:solidFill>
                  <a:srgbClr val="02B3EB"/>
                </a:solidFill>
              </a:rPr>
              <a:t> ориентированного предприятия</a:t>
            </a:r>
          </a:p>
        </p:txBody>
      </p:sp>
      <p:sp>
        <p:nvSpPr>
          <p:cNvPr id="12" name="Объект 18">
            <a:extLst>
              <a:ext uri="{FF2B5EF4-FFF2-40B4-BE49-F238E27FC236}">
                <a16:creationId xmlns:a16="http://schemas.microsoft.com/office/drawing/2014/main" id="{C9EF888A-F04A-7041-AB8F-55A35451267A}"/>
              </a:ext>
            </a:extLst>
          </p:cNvPr>
          <p:cNvSpPr txBox="1">
            <a:spLocks/>
          </p:cNvSpPr>
          <p:nvPr/>
        </p:nvSpPr>
        <p:spPr>
          <a:xfrm>
            <a:off x="8881606" y="2799190"/>
            <a:ext cx="2759104" cy="82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/>
              <a:t>Страхование аккредитивов и финансирование иностранного покупателя</a:t>
            </a:r>
          </a:p>
        </p:txBody>
      </p:sp>
      <p:sp>
        <p:nvSpPr>
          <p:cNvPr id="13" name="Объект 18">
            <a:extLst>
              <a:ext uri="{FF2B5EF4-FFF2-40B4-BE49-F238E27FC236}">
                <a16:creationId xmlns:a16="http://schemas.microsoft.com/office/drawing/2014/main" id="{751D98E4-D3C9-3A4F-84BE-0AA99A3F86DA}"/>
              </a:ext>
            </a:extLst>
          </p:cNvPr>
          <p:cNvSpPr txBox="1">
            <a:spLocks/>
          </p:cNvSpPr>
          <p:nvPr/>
        </p:nvSpPr>
        <p:spPr>
          <a:xfrm>
            <a:off x="8881607" y="1996108"/>
            <a:ext cx="3246341" cy="82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2B3EB"/>
                </a:solidFill>
              </a:rPr>
              <a:t>Увеличение объема экспорта, выход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2B3EB"/>
                </a:solidFill>
              </a:rPr>
              <a:t>на новые рынки</a:t>
            </a:r>
          </a:p>
        </p:txBody>
      </p:sp>
      <p:sp>
        <p:nvSpPr>
          <p:cNvPr id="14" name="Объект 18">
            <a:extLst>
              <a:ext uri="{FF2B5EF4-FFF2-40B4-BE49-F238E27FC236}">
                <a16:creationId xmlns:a16="http://schemas.microsoft.com/office/drawing/2014/main" id="{873B053F-FC09-D646-A8AF-0E2DCFD3CE69}"/>
              </a:ext>
            </a:extLst>
          </p:cNvPr>
          <p:cNvSpPr txBox="1">
            <a:spLocks/>
          </p:cNvSpPr>
          <p:nvPr/>
        </p:nvSpPr>
        <p:spPr>
          <a:xfrm>
            <a:off x="8881606" y="5116627"/>
            <a:ext cx="2857783" cy="1265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/>
              <a:t>Привлечение оборотного капитала под покрытие </a:t>
            </a:r>
            <a:r>
              <a:rPr lang="en" dirty="0" err="1"/>
              <a:t>KazakhExport</a:t>
            </a:r>
            <a:r>
              <a:rPr lang="en" dirty="0"/>
              <a:t> (</a:t>
            </a:r>
            <a:r>
              <a:rPr lang="ru-RU" dirty="0"/>
              <a:t>займы, авансы, факторинг)</a:t>
            </a:r>
          </a:p>
        </p:txBody>
      </p:sp>
      <p:sp>
        <p:nvSpPr>
          <p:cNvPr id="15" name="Объект 18">
            <a:extLst>
              <a:ext uri="{FF2B5EF4-FFF2-40B4-BE49-F238E27FC236}">
                <a16:creationId xmlns:a16="http://schemas.microsoft.com/office/drawing/2014/main" id="{C6DD3A0E-4F76-1541-9A02-223068C640F0}"/>
              </a:ext>
            </a:extLst>
          </p:cNvPr>
          <p:cNvSpPr txBox="1">
            <a:spLocks/>
          </p:cNvSpPr>
          <p:nvPr/>
        </p:nvSpPr>
        <p:spPr>
          <a:xfrm>
            <a:off x="8881608" y="4309937"/>
            <a:ext cx="2830968" cy="969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2B3EB"/>
                </a:solidFill>
              </a:rPr>
              <a:t>Недостаток оборотного капитала, кассовые резервы</a:t>
            </a:r>
          </a:p>
        </p:txBody>
      </p:sp>
      <p:sp>
        <p:nvSpPr>
          <p:cNvPr id="16" name="Объект 18">
            <a:extLst>
              <a:ext uri="{FF2B5EF4-FFF2-40B4-BE49-F238E27FC236}">
                <a16:creationId xmlns:a16="http://schemas.microsoft.com/office/drawing/2014/main" id="{34F0ABEF-B1B9-3D4C-9CA0-278376988832}"/>
              </a:ext>
            </a:extLst>
          </p:cNvPr>
          <p:cNvSpPr txBox="1">
            <a:spLocks/>
          </p:cNvSpPr>
          <p:nvPr/>
        </p:nvSpPr>
        <p:spPr>
          <a:xfrm>
            <a:off x="4818492" y="5963810"/>
            <a:ext cx="3387254" cy="61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2B3EB"/>
                </a:solidFill>
              </a:rPr>
              <a:t>Модернизация производства, увеличение мощностей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1AE500-1D19-4A4E-9512-7816CCE4A09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390" y="1626144"/>
            <a:ext cx="3856622" cy="38566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AE785F-FFFB-DB47-AC04-3745BAE9BC3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117" y="1749949"/>
            <a:ext cx="802750" cy="802750"/>
          </a:xfrm>
          <a:prstGeom prst="rect">
            <a:avLst/>
          </a:prstGeom>
        </p:spPr>
      </p:pic>
      <p:sp>
        <p:nvSpPr>
          <p:cNvPr id="21" name="Объект 18">
            <a:extLst>
              <a:ext uri="{FF2B5EF4-FFF2-40B4-BE49-F238E27FC236}">
                <a16:creationId xmlns:a16="http://schemas.microsoft.com/office/drawing/2014/main" id="{F09150CD-BE92-1A4B-B5EE-E9296934C96B}"/>
              </a:ext>
            </a:extLst>
          </p:cNvPr>
          <p:cNvSpPr txBox="1">
            <a:spLocks/>
          </p:cNvSpPr>
          <p:nvPr/>
        </p:nvSpPr>
        <p:spPr>
          <a:xfrm>
            <a:off x="4452730" y="1924047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1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3A1A67-463C-0C44-B7E6-ECD564B9F6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950" y="1749949"/>
            <a:ext cx="802750" cy="802750"/>
          </a:xfrm>
          <a:prstGeom prst="rect">
            <a:avLst/>
          </a:prstGeom>
        </p:spPr>
      </p:pic>
      <p:sp>
        <p:nvSpPr>
          <p:cNvPr id="23" name="Объект 18">
            <a:extLst>
              <a:ext uri="{FF2B5EF4-FFF2-40B4-BE49-F238E27FC236}">
                <a16:creationId xmlns:a16="http://schemas.microsoft.com/office/drawing/2014/main" id="{AEF827F3-1B89-9941-9510-8378C5F67FEC}"/>
              </a:ext>
            </a:extLst>
          </p:cNvPr>
          <p:cNvSpPr txBox="1">
            <a:spLocks/>
          </p:cNvSpPr>
          <p:nvPr/>
        </p:nvSpPr>
        <p:spPr>
          <a:xfrm>
            <a:off x="7092563" y="1924047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288EEA-8505-7F41-BD82-B80EAB8ACA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400" y="3841142"/>
            <a:ext cx="802750" cy="802750"/>
          </a:xfrm>
          <a:prstGeom prst="rect">
            <a:avLst/>
          </a:prstGeom>
        </p:spPr>
      </p:pic>
      <p:sp>
        <p:nvSpPr>
          <p:cNvPr id="25" name="Объект 18">
            <a:extLst>
              <a:ext uri="{FF2B5EF4-FFF2-40B4-BE49-F238E27FC236}">
                <a16:creationId xmlns:a16="http://schemas.microsoft.com/office/drawing/2014/main" id="{91F03AEB-1C31-D64A-9872-B1669BB8B76C}"/>
              </a:ext>
            </a:extLst>
          </p:cNvPr>
          <p:cNvSpPr txBox="1">
            <a:spLocks/>
          </p:cNvSpPr>
          <p:nvPr/>
        </p:nvSpPr>
        <p:spPr>
          <a:xfrm>
            <a:off x="3930013" y="4015240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5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D8FE68-73D9-1B44-9E64-A1AEB6669B5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996" y="3841142"/>
            <a:ext cx="802750" cy="802750"/>
          </a:xfrm>
          <a:prstGeom prst="rect">
            <a:avLst/>
          </a:prstGeom>
        </p:spPr>
      </p:pic>
      <p:sp>
        <p:nvSpPr>
          <p:cNvPr id="27" name="Объект 18">
            <a:extLst>
              <a:ext uri="{FF2B5EF4-FFF2-40B4-BE49-F238E27FC236}">
                <a16:creationId xmlns:a16="http://schemas.microsoft.com/office/drawing/2014/main" id="{E77FB2C2-A8EF-8044-9C1C-6A30A27AB411}"/>
              </a:ext>
            </a:extLst>
          </p:cNvPr>
          <p:cNvSpPr txBox="1">
            <a:spLocks/>
          </p:cNvSpPr>
          <p:nvPr/>
        </p:nvSpPr>
        <p:spPr>
          <a:xfrm>
            <a:off x="7438609" y="4015240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AFF550E-6712-8F40-B82A-991AF9E766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612" y="4994082"/>
            <a:ext cx="802750" cy="802750"/>
          </a:xfrm>
          <a:prstGeom prst="rect">
            <a:avLst/>
          </a:prstGeom>
        </p:spPr>
      </p:pic>
      <p:sp>
        <p:nvSpPr>
          <p:cNvPr id="29" name="Объект 18">
            <a:extLst>
              <a:ext uri="{FF2B5EF4-FFF2-40B4-BE49-F238E27FC236}">
                <a16:creationId xmlns:a16="http://schemas.microsoft.com/office/drawing/2014/main" id="{08946AB7-6C43-F841-950D-5A1ED3F7CBFB}"/>
              </a:ext>
            </a:extLst>
          </p:cNvPr>
          <p:cNvSpPr txBox="1">
            <a:spLocks/>
          </p:cNvSpPr>
          <p:nvPr/>
        </p:nvSpPr>
        <p:spPr>
          <a:xfrm>
            <a:off x="5705225" y="5168180"/>
            <a:ext cx="767137" cy="49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010CD2E-E5FE-6E4B-A39A-89AAA6ACB96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1" y="1485981"/>
            <a:ext cx="609600" cy="41275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814DCC-E50D-1040-8B33-6D37DE55A66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70" y="4253435"/>
            <a:ext cx="574618" cy="76615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D19D49-41FB-3D45-8914-D24726CB20B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8420" y="1324136"/>
            <a:ext cx="609599" cy="60959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D60A8DD-8AAE-B141-8EBE-550BC10BCAE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870" y="3786345"/>
            <a:ext cx="627052" cy="5269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9BB2A45-6DBD-9E4C-B0FF-73BAFBDED07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503" y="5963810"/>
            <a:ext cx="751699" cy="62869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7279EBE-669C-E64F-9423-3AC777F83334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044" y="5924383"/>
            <a:ext cx="891198" cy="442568"/>
          </a:xfrm>
          <a:prstGeom prst="rect">
            <a:avLst/>
          </a:prstGeom>
        </p:spPr>
      </p:pic>
      <p:pic>
        <p:nvPicPr>
          <p:cNvPr id="36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945" y="6301211"/>
            <a:ext cx="812200" cy="574775"/>
          </a:xfrm>
          <a:prstGeom prst="rect">
            <a:avLst/>
          </a:prstGeom>
        </p:spPr>
      </p:pic>
      <p:sp>
        <p:nvSpPr>
          <p:cNvPr id="46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461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100" b="1" dirty="0" smtClean="0">
                <a:solidFill>
                  <a:schemeClr val="bg1"/>
                </a:solidFill>
              </a:rPr>
              <a:t>3</a:t>
            </a:r>
            <a:endParaRPr lang="ru-KZ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12F42D-6536-FC46-9194-EAAC83247D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679" y="1839796"/>
            <a:ext cx="3689986" cy="357566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940C015-9F3F-5C45-B034-761ED63BC1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68" y="1174706"/>
            <a:ext cx="3710815" cy="10602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76F93EA-57F4-1149-AFC5-65D744A25748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5989" b="8894"/>
          <a:stretch/>
        </p:blipFill>
        <p:spPr>
          <a:xfrm>
            <a:off x="432669" y="3830442"/>
            <a:ext cx="3488598" cy="965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CFFCF2-1128-A743-9FC4-69B2DBFE20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0260" y="1174706"/>
            <a:ext cx="3710815" cy="1060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556EDA-DCCB-824A-AF88-25DECF951E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0260" y="2645695"/>
            <a:ext cx="3710815" cy="10602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A58FC3-408F-BD42-873A-D314D1E8B3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10260" y="4641474"/>
            <a:ext cx="3710815" cy="1060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748" y="2909395"/>
            <a:ext cx="3030504" cy="93525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НИШЕВЫЕ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rgbClr val="02B3EB"/>
                </a:solidFill>
              </a:rPr>
              <a:t>ПРОДУКТЫ</a:t>
            </a:r>
            <a:endParaRPr lang="ru-KZ" dirty="0">
              <a:solidFill>
                <a:srgbClr val="02B3EB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81B61-11AD-7B4A-B90F-75FDC8DCD3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961" y="3852603"/>
            <a:ext cx="1420842" cy="5295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B997379-FF7D-FF47-954F-61C0B37D4B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300" y="-10725"/>
            <a:ext cx="709399" cy="3578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ACD7C7-2894-D446-BDB2-0D0AD923F2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741300" y="6500105"/>
            <a:ext cx="709399" cy="357895"/>
          </a:xfrm>
          <a:prstGeom prst="rect">
            <a:avLst/>
          </a:prstGeom>
        </p:spPr>
      </p:pic>
      <p:sp>
        <p:nvSpPr>
          <p:cNvPr id="17" name="Объект 18">
            <a:extLst>
              <a:ext uri="{FF2B5EF4-FFF2-40B4-BE49-F238E27FC236}">
                <a16:creationId xmlns:a16="http://schemas.microsoft.com/office/drawing/2014/main" id="{21D6241B-2AA1-814F-8237-FE88031E2CE0}"/>
              </a:ext>
            </a:extLst>
          </p:cNvPr>
          <p:cNvSpPr txBox="1">
            <a:spLocks/>
          </p:cNvSpPr>
          <p:nvPr/>
        </p:nvSpPr>
        <p:spPr>
          <a:xfrm>
            <a:off x="400864" y="2016190"/>
            <a:ext cx="3647205" cy="108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страховая защита банка от риска неисполнения экспортерами обязательств по валютным срочным контрактам</a:t>
            </a:r>
          </a:p>
        </p:txBody>
      </p:sp>
      <p:sp>
        <p:nvSpPr>
          <p:cNvPr id="18" name="Объект 18">
            <a:extLst>
              <a:ext uri="{FF2B5EF4-FFF2-40B4-BE49-F238E27FC236}">
                <a16:creationId xmlns:a16="http://schemas.microsoft.com/office/drawing/2014/main" id="{B5562759-495F-DC4C-B7C4-10FA75620EEA}"/>
              </a:ext>
            </a:extLst>
          </p:cNvPr>
          <p:cNvSpPr txBox="1">
            <a:spLocks/>
          </p:cNvSpPr>
          <p:nvPr/>
        </p:nvSpPr>
        <p:spPr>
          <a:xfrm>
            <a:off x="432670" y="1332373"/>
            <a:ext cx="3647205" cy="82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" b="1" dirty="0">
                <a:solidFill>
                  <a:srgbClr val="02B3EB"/>
                </a:solidFill>
              </a:rPr>
              <a:t>C</a:t>
            </a:r>
            <a:r>
              <a:rPr lang="ru-RU" b="1" dirty="0" err="1">
                <a:solidFill>
                  <a:srgbClr val="02B3EB"/>
                </a:solidFill>
              </a:rPr>
              <a:t>трахование</a:t>
            </a:r>
            <a:r>
              <a:rPr lang="ru-RU" b="1" dirty="0">
                <a:solidFill>
                  <a:srgbClr val="02B3EB"/>
                </a:solidFill>
              </a:rPr>
              <a:t> ГПО экспортера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2B3EB"/>
                </a:solidFill>
              </a:rPr>
              <a:t>по валютным сделкам (</a:t>
            </a:r>
            <a:r>
              <a:rPr lang="en" b="1" dirty="0">
                <a:solidFill>
                  <a:srgbClr val="02B3EB"/>
                </a:solidFill>
              </a:rPr>
              <a:t>Foreign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b="1" dirty="0">
                <a:solidFill>
                  <a:srgbClr val="02B3EB"/>
                </a:solidFill>
              </a:rPr>
              <a:t>Exchange Surety)</a:t>
            </a:r>
            <a:endParaRPr lang="ru-RU" b="1" dirty="0">
              <a:solidFill>
                <a:srgbClr val="02B3EB"/>
              </a:solidFill>
            </a:endParaRP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F4E3DB9C-4CE7-554D-B6C8-BC26E1F79ECF}"/>
              </a:ext>
            </a:extLst>
          </p:cNvPr>
          <p:cNvSpPr txBox="1">
            <a:spLocks/>
          </p:cNvSpPr>
          <p:nvPr/>
        </p:nvSpPr>
        <p:spPr>
          <a:xfrm>
            <a:off x="400864" y="4679877"/>
            <a:ext cx="3788827" cy="1979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защита казахстанского инвестора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от убытков вследствие политических рисков в стране инвестирования, когда предполагается экспорт казахстанских товаров/работ/услуг 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на этапе инвестирования или эксплуатации объекта инвестиций</a:t>
            </a:r>
          </a:p>
        </p:txBody>
      </p:sp>
      <p:sp>
        <p:nvSpPr>
          <p:cNvPr id="20" name="Объект 18">
            <a:extLst>
              <a:ext uri="{FF2B5EF4-FFF2-40B4-BE49-F238E27FC236}">
                <a16:creationId xmlns:a16="http://schemas.microsoft.com/office/drawing/2014/main" id="{C2F4F36B-499B-6143-9D4E-19324236D926}"/>
              </a:ext>
            </a:extLst>
          </p:cNvPr>
          <p:cNvSpPr txBox="1">
            <a:spLocks/>
          </p:cNvSpPr>
          <p:nvPr/>
        </p:nvSpPr>
        <p:spPr>
          <a:xfrm>
            <a:off x="432670" y="3996060"/>
            <a:ext cx="3647205" cy="82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2B3EB"/>
                </a:solidFill>
              </a:rPr>
              <a:t>Страхование казахстанских инвестиций (</a:t>
            </a:r>
            <a:r>
              <a:rPr lang="en" b="1" dirty="0">
                <a:solidFill>
                  <a:srgbClr val="02B3EB"/>
                </a:solidFill>
              </a:rPr>
              <a:t>Insurance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b="1" dirty="0">
                <a:solidFill>
                  <a:srgbClr val="02B3EB"/>
                </a:solidFill>
              </a:rPr>
              <a:t>Kazakhstan investments abroad)</a:t>
            </a:r>
            <a:endParaRPr lang="ru-RU" b="1" dirty="0">
              <a:solidFill>
                <a:srgbClr val="02B3EB"/>
              </a:solidFill>
            </a:endParaRPr>
          </a:p>
        </p:txBody>
      </p:sp>
      <p:sp>
        <p:nvSpPr>
          <p:cNvPr id="21" name="Объект 18">
            <a:extLst>
              <a:ext uri="{FF2B5EF4-FFF2-40B4-BE49-F238E27FC236}">
                <a16:creationId xmlns:a16="http://schemas.microsoft.com/office/drawing/2014/main" id="{42B107B3-5926-9249-A0A6-599909E897D8}"/>
              </a:ext>
            </a:extLst>
          </p:cNvPr>
          <p:cNvSpPr txBox="1">
            <a:spLocks/>
          </p:cNvSpPr>
          <p:nvPr/>
        </p:nvSpPr>
        <p:spPr>
          <a:xfrm>
            <a:off x="8002310" y="1808563"/>
            <a:ext cx="3879228" cy="720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страхование рисков держателей облигаций выпущенных экспортером</a:t>
            </a:r>
          </a:p>
        </p:txBody>
      </p:sp>
      <p:sp>
        <p:nvSpPr>
          <p:cNvPr id="22" name="Объект 18">
            <a:extLst>
              <a:ext uri="{FF2B5EF4-FFF2-40B4-BE49-F238E27FC236}">
                <a16:creationId xmlns:a16="http://schemas.microsoft.com/office/drawing/2014/main" id="{3C6845A1-EA54-664C-8FBD-734289BDFBC6}"/>
              </a:ext>
            </a:extLst>
          </p:cNvPr>
          <p:cNvSpPr txBox="1">
            <a:spLocks/>
          </p:cNvSpPr>
          <p:nvPr/>
        </p:nvSpPr>
        <p:spPr>
          <a:xfrm>
            <a:off x="8034116" y="1332373"/>
            <a:ext cx="3879228" cy="68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" b="1" dirty="0">
                <a:solidFill>
                  <a:srgbClr val="02B3EB"/>
                </a:solidFill>
              </a:rPr>
              <a:t>C</a:t>
            </a:r>
            <a:r>
              <a:rPr lang="ru-RU" b="1" dirty="0" err="1">
                <a:solidFill>
                  <a:srgbClr val="02B3EB"/>
                </a:solidFill>
              </a:rPr>
              <a:t>трахование</a:t>
            </a:r>
            <a:r>
              <a:rPr lang="ru-RU" b="1" dirty="0">
                <a:solidFill>
                  <a:srgbClr val="02B3EB"/>
                </a:solidFill>
              </a:rPr>
              <a:t> ГПО экспортеров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2B3EB"/>
                </a:solidFill>
              </a:rPr>
              <a:t>по облигациям (</a:t>
            </a:r>
            <a:r>
              <a:rPr lang="en" b="1" dirty="0">
                <a:solidFill>
                  <a:srgbClr val="02B3EB"/>
                </a:solidFill>
              </a:rPr>
              <a:t>Supplier’s Surety)</a:t>
            </a:r>
            <a:endParaRPr lang="ru-RU" b="1" dirty="0">
              <a:solidFill>
                <a:srgbClr val="02B3EB"/>
              </a:solidFill>
            </a:endParaRPr>
          </a:p>
        </p:txBody>
      </p:sp>
      <p:sp>
        <p:nvSpPr>
          <p:cNvPr id="23" name="Объект 18">
            <a:extLst>
              <a:ext uri="{FF2B5EF4-FFF2-40B4-BE49-F238E27FC236}">
                <a16:creationId xmlns:a16="http://schemas.microsoft.com/office/drawing/2014/main" id="{72727224-237D-A64A-9893-2305269598B4}"/>
              </a:ext>
            </a:extLst>
          </p:cNvPr>
          <p:cNvSpPr txBox="1">
            <a:spLocks/>
          </p:cNvSpPr>
          <p:nvPr/>
        </p:nvSpPr>
        <p:spPr>
          <a:xfrm>
            <a:off x="8002310" y="3438314"/>
            <a:ext cx="3647205" cy="109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страховая защита в результате осуществления выплаты гарантом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в пользу бенефициара, согласно выданной  гарантии за экспортера</a:t>
            </a:r>
          </a:p>
        </p:txBody>
      </p:sp>
      <p:sp>
        <p:nvSpPr>
          <p:cNvPr id="24" name="Объект 18">
            <a:extLst>
              <a:ext uri="{FF2B5EF4-FFF2-40B4-BE49-F238E27FC236}">
                <a16:creationId xmlns:a16="http://schemas.microsoft.com/office/drawing/2014/main" id="{8A93DFFA-59DB-454C-82FD-C44DE7623B64}"/>
              </a:ext>
            </a:extLst>
          </p:cNvPr>
          <p:cNvSpPr txBox="1">
            <a:spLocks/>
          </p:cNvSpPr>
          <p:nvPr/>
        </p:nvSpPr>
        <p:spPr>
          <a:xfrm>
            <a:off x="8034116" y="2754497"/>
            <a:ext cx="3647205" cy="828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" b="1" dirty="0">
                <a:solidFill>
                  <a:srgbClr val="02B3EB"/>
                </a:solidFill>
              </a:rPr>
              <a:t>C</a:t>
            </a:r>
            <a:r>
              <a:rPr lang="ru-RU" b="1" dirty="0" err="1">
                <a:solidFill>
                  <a:srgbClr val="02B3EB"/>
                </a:solidFill>
              </a:rPr>
              <a:t>трахование</a:t>
            </a:r>
            <a:r>
              <a:rPr lang="ru-RU" b="1" dirty="0">
                <a:solidFill>
                  <a:srgbClr val="02B3EB"/>
                </a:solidFill>
              </a:rPr>
              <a:t> тендерных гарантий (</a:t>
            </a:r>
            <a:r>
              <a:rPr lang="en" b="1" dirty="0">
                <a:solidFill>
                  <a:srgbClr val="02B3EB"/>
                </a:solidFill>
              </a:rPr>
              <a:t>Bid bonds, performance bonds,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b="1" dirty="0">
                <a:solidFill>
                  <a:srgbClr val="02B3EB"/>
                </a:solidFill>
              </a:rPr>
              <a:t>advance payment bonds)</a:t>
            </a:r>
            <a:endParaRPr lang="ru-RU" b="1" dirty="0">
              <a:solidFill>
                <a:srgbClr val="02B3EB"/>
              </a:solidFill>
            </a:endParaRPr>
          </a:p>
        </p:txBody>
      </p:sp>
      <p:sp>
        <p:nvSpPr>
          <p:cNvPr id="25" name="Объект 18">
            <a:extLst>
              <a:ext uri="{FF2B5EF4-FFF2-40B4-BE49-F238E27FC236}">
                <a16:creationId xmlns:a16="http://schemas.microsoft.com/office/drawing/2014/main" id="{C1467138-4B91-FD4C-8235-35765606C175}"/>
              </a:ext>
            </a:extLst>
          </p:cNvPr>
          <p:cNvSpPr txBox="1">
            <a:spLocks/>
          </p:cNvSpPr>
          <p:nvPr/>
        </p:nvSpPr>
        <p:spPr>
          <a:xfrm>
            <a:off x="8002310" y="5443541"/>
            <a:ext cx="3647205" cy="1979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защита финансовых институтов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и экспортеров от неисполнения обязательств иностранным банком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по выданной гарантии</a:t>
            </a:r>
          </a:p>
        </p:txBody>
      </p:sp>
      <p:sp>
        <p:nvSpPr>
          <p:cNvPr id="26" name="Объект 18">
            <a:extLst>
              <a:ext uri="{FF2B5EF4-FFF2-40B4-BE49-F238E27FC236}">
                <a16:creationId xmlns:a16="http://schemas.microsoft.com/office/drawing/2014/main" id="{5E010695-F38D-7946-8544-691424B2A9FF}"/>
              </a:ext>
            </a:extLst>
          </p:cNvPr>
          <p:cNvSpPr txBox="1">
            <a:spLocks/>
          </p:cNvSpPr>
          <p:nvPr/>
        </p:nvSpPr>
        <p:spPr>
          <a:xfrm>
            <a:off x="8034116" y="4759724"/>
            <a:ext cx="4016263" cy="8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" b="1" dirty="0">
                <a:solidFill>
                  <a:srgbClr val="02B3EB"/>
                </a:solidFill>
              </a:rPr>
              <a:t>C</a:t>
            </a:r>
            <a:r>
              <a:rPr lang="ru-RU" b="1" dirty="0" err="1">
                <a:solidFill>
                  <a:srgbClr val="02B3EB"/>
                </a:solidFill>
              </a:rPr>
              <a:t>трахование</a:t>
            </a:r>
            <a:r>
              <a:rPr lang="ru-RU" b="1" dirty="0">
                <a:solidFill>
                  <a:srgbClr val="02B3EB"/>
                </a:solidFill>
              </a:rPr>
              <a:t> банковских гарантий, выданных иностранным банком (</a:t>
            </a:r>
            <a:r>
              <a:rPr lang="en" b="1" dirty="0">
                <a:solidFill>
                  <a:srgbClr val="02B3EB"/>
                </a:solidFill>
              </a:rPr>
              <a:t>Payment bond)</a:t>
            </a:r>
            <a:endParaRPr lang="ru-RU" b="1" dirty="0">
              <a:solidFill>
                <a:srgbClr val="02B3EB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161EDA-B5BB-2A47-AB03-2A9D3CE438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079" y="4372592"/>
            <a:ext cx="637669" cy="63766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5255DF3-7349-114F-A822-459D2E1C7CC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066" y="2379912"/>
            <a:ext cx="637669" cy="6376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7A41C23-F41B-A843-80E8-418912066D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067" y="913768"/>
            <a:ext cx="637669" cy="63766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D9A52D2-7B3D-754D-92C7-D58D7149CFD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108" y="3577038"/>
            <a:ext cx="637669" cy="63766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47489C1-570A-6545-98FE-9D6C7DC59C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608" y="907274"/>
            <a:ext cx="637669" cy="637669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95FB31EC-AEBC-464F-89C6-6AB770DECCDA}"/>
              </a:ext>
            </a:extLst>
          </p:cNvPr>
          <p:cNvCxnSpPr>
            <a:cxnSpLocks/>
            <a:stCxn id="36" idx="0"/>
          </p:cNvCxnSpPr>
          <p:nvPr/>
        </p:nvCxnSpPr>
        <p:spPr>
          <a:xfrm>
            <a:off x="4001443" y="907274"/>
            <a:ext cx="1400116" cy="1451244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0BDAD09-2E14-CE46-8AEF-4E9D061BD83C}"/>
              </a:ext>
            </a:extLst>
          </p:cNvPr>
          <p:cNvCxnSpPr>
            <a:cxnSpLocks/>
            <a:stCxn id="32" idx="0"/>
          </p:cNvCxnSpPr>
          <p:nvPr/>
        </p:nvCxnSpPr>
        <p:spPr>
          <a:xfrm flipH="1">
            <a:off x="6400800" y="913768"/>
            <a:ext cx="1296102" cy="1317015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90FB601A-C074-BD49-9DEF-2D3A90E3774B}"/>
              </a:ext>
            </a:extLst>
          </p:cNvPr>
          <p:cNvCxnSpPr>
            <a:cxnSpLocks/>
          </p:cNvCxnSpPr>
          <p:nvPr/>
        </p:nvCxnSpPr>
        <p:spPr>
          <a:xfrm flipH="1" flipV="1">
            <a:off x="7140683" y="4281882"/>
            <a:ext cx="390702" cy="405188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653EACBA-89C8-8648-89D2-7F14CF96922A}"/>
              </a:ext>
            </a:extLst>
          </p:cNvPr>
          <p:cNvCxnSpPr>
            <a:cxnSpLocks/>
          </p:cNvCxnSpPr>
          <p:nvPr/>
        </p:nvCxnSpPr>
        <p:spPr>
          <a:xfrm flipH="1">
            <a:off x="4079875" y="3895872"/>
            <a:ext cx="303589" cy="0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F24F9997-0792-7E4A-96BE-BB52606AE8A0}"/>
              </a:ext>
            </a:extLst>
          </p:cNvPr>
          <p:cNvCxnSpPr>
            <a:cxnSpLocks/>
          </p:cNvCxnSpPr>
          <p:nvPr/>
        </p:nvCxnSpPr>
        <p:spPr>
          <a:xfrm flipH="1">
            <a:off x="6862713" y="2698668"/>
            <a:ext cx="534206" cy="0"/>
          </a:xfrm>
          <a:prstGeom prst="line">
            <a:avLst/>
          </a:prstGeom>
          <a:ln w="12700">
            <a:solidFill>
              <a:srgbClr val="02B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609672ED-1F63-AC48-A67D-5BCCD306BD08}"/>
              </a:ext>
            </a:extLst>
          </p:cNvPr>
          <p:cNvSpPr txBox="1">
            <a:spLocks/>
          </p:cNvSpPr>
          <p:nvPr/>
        </p:nvSpPr>
        <p:spPr>
          <a:xfrm>
            <a:off x="388557" y="257438"/>
            <a:ext cx="7507667" cy="637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НИШЕВЫЕ </a:t>
            </a:r>
            <a:endParaRPr lang="en-US" dirty="0"/>
          </a:p>
          <a:p>
            <a:r>
              <a:rPr lang="ru-RU" sz="2300" dirty="0">
                <a:solidFill>
                  <a:srgbClr val="02B3EB"/>
                </a:solidFill>
              </a:rPr>
              <a:t>СТРАХОВЫЕ</a:t>
            </a:r>
            <a:r>
              <a:rPr lang="ru-RU" dirty="0"/>
              <a:t> </a:t>
            </a:r>
            <a:r>
              <a:rPr lang="ru-RU" sz="2300" dirty="0">
                <a:solidFill>
                  <a:srgbClr val="02B3EB"/>
                </a:solidFill>
              </a:rPr>
              <a:t>ПРОДУКТЫ</a:t>
            </a:r>
          </a:p>
        </p:txBody>
      </p:sp>
      <p:pic>
        <p:nvPicPr>
          <p:cNvPr id="35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47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5461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KZ" sz="11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945" y="6301211"/>
            <a:ext cx="812200" cy="5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7B0D145-95AD-1A4C-B206-032BB0A7C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80" y="5434253"/>
            <a:ext cx="11917718" cy="982958"/>
          </a:xfrm>
          <a:prstGeom prst="rect">
            <a:avLst/>
          </a:prstGeom>
          <a:solidFill>
            <a:srgbClr val="042054">
              <a:alpha val="0"/>
            </a:srgbClr>
          </a:solidFill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id="{E56F2ECE-B2A8-174C-B11C-3CDC1FBA31E4}"/>
              </a:ext>
            </a:extLst>
          </p:cNvPr>
          <p:cNvSpPr txBox="1">
            <a:spLocks/>
          </p:cNvSpPr>
          <p:nvPr/>
        </p:nvSpPr>
        <p:spPr>
          <a:xfrm>
            <a:off x="2221262" y="5446020"/>
            <a:ext cx="7537287" cy="336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</a:rPr>
              <a:t>В период </a:t>
            </a:r>
            <a:r>
              <a:rPr lang="ru-RU" sz="1600" b="1" dirty="0" smtClean="0">
                <a:solidFill>
                  <a:schemeClr val="bg1"/>
                </a:solidFill>
              </a:rPr>
              <a:t>2016-2023 </a:t>
            </a:r>
            <a:r>
              <a:rPr lang="ru-RU" sz="1600" b="1" dirty="0">
                <a:solidFill>
                  <a:schemeClr val="bg1"/>
                </a:solidFill>
              </a:rPr>
              <a:t>годы:</a:t>
            </a:r>
            <a:endParaRPr lang="ru-KZ" sz="1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58422-9B3F-BD49-8CF1-A3632BBE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257438"/>
            <a:ext cx="7507667" cy="69670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ОСНОВНЫЕ </a:t>
            </a:r>
            <a:r>
              <a:rPr lang="ru-RU" dirty="0"/>
              <a:t>ПОКАЗАТЕЛИ </a:t>
            </a:r>
            <a:br>
              <a:rPr lang="ru-RU" dirty="0"/>
            </a:br>
            <a:r>
              <a:rPr lang="ru-RU" dirty="0">
                <a:solidFill>
                  <a:srgbClr val="02B3EB"/>
                </a:solidFill>
              </a:rPr>
              <a:t>ДЕЯТЕЛЬНОСТИ </a:t>
            </a:r>
            <a:r>
              <a:rPr lang="en" dirty="0">
                <a:solidFill>
                  <a:srgbClr val="02B3EB"/>
                </a:solidFill>
              </a:rPr>
              <a:t>KAZAKHEXPORT</a:t>
            </a:r>
            <a:endParaRPr lang="ru-KZ" dirty="0">
              <a:solidFill>
                <a:srgbClr val="02B3EB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C2BAD6-B6A2-5B41-8A3C-2D45CBE6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768" y="5765115"/>
            <a:ext cx="3056120" cy="5926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Принято обязательств на: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2B3EB"/>
                </a:solidFill>
              </a:rPr>
              <a:t>890,2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02B3EB"/>
                </a:solidFill>
              </a:rPr>
              <a:t>млрд тенге </a:t>
            </a:r>
            <a:endParaRPr lang="ru-KZ" sz="1000" dirty="0">
              <a:solidFill>
                <a:srgbClr val="FF0000"/>
              </a:solidFill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80470E0C-9813-A741-8DEC-D5B3AFD0F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592298"/>
              </p:ext>
            </p:extLst>
          </p:nvPr>
        </p:nvGraphicFramePr>
        <p:xfrm>
          <a:off x="442591" y="1633755"/>
          <a:ext cx="11546512" cy="371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>
            <a:spLocks/>
          </p:cNvSpPr>
          <p:nvPr/>
        </p:nvSpPr>
        <p:spPr>
          <a:xfrm>
            <a:off x="877929" y="1426416"/>
            <a:ext cx="2209552" cy="411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в 2023 году: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16804D-07B0-964B-8561-409491AC562C}"/>
              </a:ext>
            </a:extLst>
          </p:cNvPr>
          <p:cNvSpPr txBox="1"/>
          <p:nvPr/>
        </p:nvSpPr>
        <p:spPr>
          <a:xfrm>
            <a:off x="2639616" y="1102052"/>
            <a:ext cx="76980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ПРИНЯТЫЕ </a:t>
            </a:r>
            <a:r>
              <a:rPr 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ОБЯЗАТЕЛЬСТВА, </a:t>
            </a:r>
            <a:r>
              <a:rPr lang="ru-RU" sz="16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млн </a:t>
            </a:r>
            <a:r>
              <a:rPr lang="ru-RU" sz="1600" b="1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тг</a:t>
            </a:r>
            <a:r>
              <a:rPr lang="ru-RU" sz="16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KZ" sz="16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31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k-KZ" sz="1100" b="1" dirty="0">
                <a:solidFill>
                  <a:schemeClr val="bg1"/>
                </a:solidFill>
              </a:rPr>
              <a:t>5</a:t>
            </a:r>
            <a:endParaRPr lang="ru-KZ" sz="11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922" y="6113861"/>
            <a:ext cx="1033758" cy="73156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5146116-BAA9-B448-B3FF-CB69685D44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450" y="5778356"/>
            <a:ext cx="575568" cy="57556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FA92034-0297-CD42-A4BB-6D679C134FC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5026" y="5821988"/>
            <a:ext cx="750047" cy="503025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id="{911895B5-9FCE-7141-9506-ECAC89EF806C}"/>
              </a:ext>
            </a:extLst>
          </p:cNvPr>
          <p:cNvSpPr txBox="1">
            <a:spLocks/>
          </p:cNvSpPr>
          <p:nvPr/>
        </p:nvSpPr>
        <p:spPr>
          <a:xfrm>
            <a:off x="7709028" y="5765115"/>
            <a:ext cx="3261965" cy="539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bg1"/>
                </a:solidFill>
              </a:rPr>
              <a:t>Привлеченные средства БВУ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kk-KZ" dirty="0">
                <a:solidFill>
                  <a:schemeClr val="bg1"/>
                </a:solidFill>
              </a:rPr>
              <a:t>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2B3EB"/>
                </a:solidFill>
              </a:rPr>
              <a:t>5</a:t>
            </a:r>
            <a:r>
              <a:rPr lang="en-US" sz="1800" b="1" dirty="0" smtClean="0">
                <a:solidFill>
                  <a:srgbClr val="02B3EB"/>
                </a:solidFill>
              </a:rPr>
              <a:t>2</a:t>
            </a:r>
            <a:r>
              <a:rPr lang="ru-RU" sz="1800" b="1" dirty="0" smtClean="0">
                <a:solidFill>
                  <a:srgbClr val="02B3EB"/>
                </a:solidFill>
              </a:rPr>
              <a:t>7,9 </a:t>
            </a:r>
            <a:r>
              <a:rPr lang="ru-RU" sz="1800" b="1" dirty="0">
                <a:solidFill>
                  <a:srgbClr val="02B3EB"/>
                </a:solidFill>
              </a:rPr>
              <a:t>млрд тенге</a:t>
            </a:r>
            <a:endParaRPr lang="ru-KZ" sz="1800" b="1" dirty="0">
              <a:solidFill>
                <a:srgbClr val="02B3E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0484723" y="2346321"/>
            <a:ext cx="724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152 645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7B0D145-95AD-1A4C-B206-032BB0A7C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" y="5726649"/>
            <a:ext cx="10903195" cy="468145"/>
          </a:xfrm>
          <a:prstGeom prst="rect">
            <a:avLst/>
          </a:prstGeom>
          <a:gradFill>
            <a:gsLst>
              <a:gs pos="42550">
                <a:srgbClr val="CBD8EE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BEE58F49-D208-B743-A800-7D57E7A3D1B7}"/>
              </a:ext>
            </a:extLst>
          </p:cNvPr>
          <p:cNvSpPr txBox="1">
            <a:spLocks/>
          </p:cNvSpPr>
          <p:nvPr/>
        </p:nvSpPr>
        <p:spPr>
          <a:xfrm>
            <a:off x="644400" y="5818124"/>
            <a:ext cx="10903195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bg1"/>
                </a:solidFill>
              </a:rPr>
              <a:t>В период </a:t>
            </a:r>
            <a:r>
              <a:rPr lang="ru-RU" sz="1600" dirty="0" smtClean="0">
                <a:solidFill>
                  <a:schemeClr val="bg1"/>
                </a:solidFill>
              </a:rPr>
              <a:t>2016-2023 </a:t>
            </a:r>
            <a:r>
              <a:rPr lang="ru-RU" sz="1600" dirty="0">
                <a:solidFill>
                  <a:schemeClr val="bg1"/>
                </a:solidFill>
              </a:rPr>
              <a:t>годы Обществом была оказана </a:t>
            </a:r>
            <a:r>
              <a:rPr lang="ru-RU" sz="1600">
                <a:solidFill>
                  <a:schemeClr val="bg1"/>
                </a:solidFill>
              </a:rPr>
              <a:t>поддержка </a:t>
            </a:r>
            <a:r>
              <a:rPr lang="ru-RU" sz="1600" b="1" smtClean="0">
                <a:solidFill>
                  <a:schemeClr val="bg1"/>
                </a:solidFill>
              </a:rPr>
              <a:t>222 </a:t>
            </a:r>
            <a:r>
              <a:rPr lang="ru-RU" sz="1600" b="1" dirty="0">
                <a:solidFill>
                  <a:schemeClr val="bg1"/>
                </a:solidFill>
              </a:rPr>
              <a:t>экспортерам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6804D-07B0-964B-8561-409491AC562C}"/>
              </a:ext>
            </a:extLst>
          </p:cNvPr>
          <p:cNvSpPr txBox="1"/>
          <p:nvPr/>
        </p:nvSpPr>
        <p:spPr>
          <a:xfrm>
            <a:off x="4373597" y="1283050"/>
            <a:ext cx="7426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ЗАРУБЕЖНЫХ ПОКУПАТЕЛЕЙ И ПОДДЕРЖАННЫХ ЭКСПОРТЕРОВ </a:t>
            </a:r>
            <a:endParaRPr lang="ru-KZ" sz="1600" b="1" dirty="0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E35DC27-C3B0-FA42-B7E3-74822805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577350"/>
              </p:ext>
            </p:extLst>
          </p:nvPr>
        </p:nvGraphicFramePr>
        <p:xfrm>
          <a:off x="4149427" y="1954505"/>
          <a:ext cx="7650834" cy="353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>
            <a:spLocks/>
          </p:cNvSpPr>
          <p:nvPr/>
        </p:nvSpPr>
        <p:spPr>
          <a:xfrm>
            <a:off x="388557" y="1604818"/>
            <a:ext cx="2743749" cy="411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/>
                </a:solidFill>
              </a:rPr>
              <a:t>В 2022 году: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E94B01-C386-2C4A-A31C-B08D97E611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64" y="2338043"/>
            <a:ext cx="216215" cy="2162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1174D3C-B611-784E-B18D-6658A37C22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77" y="3095284"/>
            <a:ext cx="216215" cy="2162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8BD2AC-2D08-8447-8635-67820E4F33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42" y="3960632"/>
            <a:ext cx="216215" cy="216215"/>
          </a:xfrm>
          <a:prstGeom prst="rect">
            <a:avLst/>
          </a:prstGeom>
        </p:spPr>
      </p:pic>
      <p:pic>
        <p:nvPicPr>
          <p:cNvPr id="20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23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>
            <a:spLocks/>
          </p:cNvSpPr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www.kazakhexport.kz</a:t>
            </a:r>
            <a:endParaRPr lang="ru-KZ" dirty="0"/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k-KZ" sz="1100" b="1" dirty="0">
                <a:solidFill>
                  <a:schemeClr val="bg1"/>
                </a:solidFill>
              </a:rPr>
              <a:t>6</a:t>
            </a:r>
            <a:endParaRPr lang="ru-KZ" sz="11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922" y="6113861"/>
            <a:ext cx="1033758" cy="7315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80" y="1407758"/>
            <a:ext cx="3872943" cy="4090538"/>
          </a:xfrm>
          <a:prstGeom prst="rect">
            <a:avLst/>
          </a:prstGeom>
        </p:spPr>
      </p:pic>
      <p:sp>
        <p:nvSpPr>
          <p:cNvPr id="30" name="Объект 18">
            <a:extLst>
              <a:ext uri="{FF2B5EF4-FFF2-40B4-BE49-F238E27FC236}">
                <a16:creationId xmlns:a16="http://schemas.microsoft.com/office/drawing/2014/main" id="{7ACA6354-9C55-E54D-832B-A577A26A903B}"/>
              </a:ext>
            </a:extLst>
          </p:cNvPr>
          <p:cNvSpPr txBox="1">
            <a:spLocks/>
          </p:cNvSpPr>
          <p:nvPr/>
        </p:nvSpPr>
        <p:spPr>
          <a:xfrm>
            <a:off x="256654" y="2719557"/>
            <a:ext cx="3754464" cy="258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Blip>
                <a:blip r:embed="rId9"/>
              </a:buBlip>
            </a:pPr>
            <a:r>
              <a:rPr lang="ru-RU" sz="2000" b="1" dirty="0" smtClean="0">
                <a:solidFill>
                  <a:schemeClr val="bg1"/>
                </a:solidFill>
              </a:rPr>
              <a:t>68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экспортеров,                     из которых </a:t>
            </a:r>
            <a:r>
              <a:rPr lang="ru-RU" sz="1800" b="1" dirty="0" smtClean="0">
                <a:solidFill>
                  <a:schemeClr val="bg1"/>
                </a:solidFill>
              </a:rPr>
              <a:t>15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экспортеров, впервые получили поддержку (новые)</a:t>
            </a:r>
          </a:p>
          <a:p>
            <a:pPr>
              <a:spcBef>
                <a:spcPts val="0"/>
              </a:spcBef>
              <a:buBlip>
                <a:blip r:embed="rId9"/>
              </a:buBlip>
            </a:pPr>
            <a:endParaRPr lang="ru-RU" sz="1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buBlip>
                <a:blip r:embed="rId9"/>
              </a:buBlip>
            </a:pPr>
            <a:r>
              <a:rPr lang="ru-RU" sz="2000" b="1" dirty="0" smtClean="0">
                <a:solidFill>
                  <a:schemeClr val="bg1"/>
                </a:solidFill>
              </a:rPr>
              <a:t>117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зарубежных покупателей (импортеров) </a:t>
            </a:r>
            <a:endParaRPr lang="ru-RU" sz="1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Blip>
                <a:blip r:embed="rId9"/>
              </a:buBlip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1FAF65C8-4E42-F743-99EB-03771590B637}"/>
              </a:ext>
            </a:extLst>
          </p:cNvPr>
          <p:cNvSpPr txBox="1">
            <a:spLocks/>
          </p:cNvSpPr>
          <p:nvPr/>
        </p:nvSpPr>
        <p:spPr>
          <a:xfrm>
            <a:off x="256654" y="1600863"/>
            <a:ext cx="3576044" cy="939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</a:rPr>
              <a:t>в 2023 году пользовались поддержкой Общества: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A1B58422-9B3F-BD49-8CF1-A3632BBE0386}"/>
              </a:ext>
            </a:extLst>
          </p:cNvPr>
          <p:cNvSpPr txBox="1">
            <a:spLocks/>
          </p:cNvSpPr>
          <p:nvPr/>
        </p:nvSpPr>
        <p:spPr>
          <a:xfrm>
            <a:off x="388557" y="257437"/>
            <a:ext cx="7745793" cy="727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200" dirty="0" smtClean="0">
                <a:solidFill>
                  <a:srgbClr val="002060"/>
                </a:solidFill>
              </a:rPr>
              <a:t>ОСНОВНЫЕ </a:t>
            </a:r>
            <a:r>
              <a:rPr lang="ru-RU" sz="2200" dirty="0" smtClean="0"/>
              <a:t>ПОКАЗАТЕЛИ </a:t>
            </a:r>
            <a:br>
              <a:rPr lang="ru-RU" sz="2200" dirty="0" smtClean="0"/>
            </a:br>
            <a:r>
              <a:rPr lang="ru-RU" sz="2200" dirty="0" smtClean="0">
                <a:solidFill>
                  <a:srgbClr val="02B3EB"/>
                </a:solidFill>
              </a:rPr>
              <a:t>ДЕЯТЕЛЬНОСТИ </a:t>
            </a:r>
            <a:r>
              <a:rPr lang="en" sz="2200" dirty="0" smtClean="0">
                <a:solidFill>
                  <a:srgbClr val="02B3EB"/>
                </a:solidFill>
              </a:rPr>
              <a:t>KAZAKHEXPORT</a:t>
            </a:r>
            <a:endParaRPr lang="ru-KZ" sz="2200" dirty="0">
              <a:solidFill>
                <a:srgbClr val="02B3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166" y="4967129"/>
            <a:ext cx="5893705" cy="14546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6" y="4929085"/>
            <a:ext cx="5893705" cy="14927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58422-9B3F-BD49-8CF1-A3632BBE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0" y="53394"/>
            <a:ext cx="8425338" cy="88772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ОСНОВНЫЕ </a:t>
            </a:r>
            <a:r>
              <a:rPr lang="ru-RU" sz="2000" dirty="0" smtClean="0"/>
              <a:t>ПОКАЗАТЕЛИ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2B3EB"/>
                </a:solidFill>
              </a:rPr>
              <a:t>ДЕЯТЕЛЬНОСТИ </a:t>
            </a:r>
            <a:r>
              <a:rPr lang="en" sz="2000" dirty="0">
                <a:solidFill>
                  <a:srgbClr val="02B3EB"/>
                </a:solidFill>
              </a:rPr>
              <a:t>KAZAKHEXPORT</a:t>
            </a:r>
            <a:endParaRPr lang="ru-KZ" sz="2000" dirty="0">
              <a:solidFill>
                <a:srgbClr val="02B3EB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54F3C14-528A-B947-9E24-C9B7D4C59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097536"/>
              </p:ext>
            </p:extLst>
          </p:nvPr>
        </p:nvGraphicFramePr>
        <p:xfrm>
          <a:off x="174220" y="2051173"/>
          <a:ext cx="5843480" cy="293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0D23B8-BC73-9641-A80D-616C241B0776}"/>
              </a:ext>
            </a:extLst>
          </p:cNvPr>
          <p:cNvSpPr txBox="1"/>
          <p:nvPr/>
        </p:nvSpPr>
        <p:spPr>
          <a:xfrm>
            <a:off x="607100" y="1147450"/>
            <a:ext cx="5269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 СТРАХОВЫХ ПРЕМИЙ И СТРАХОВЫХ ВЫПЛАТ, В МЛН ТЕНГЕ</a:t>
            </a:r>
            <a:endParaRPr lang="ru-KZ" sz="1600" b="1" dirty="0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90FD9-445F-CE4B-A8EB-B7ABC9A4C7FE}"/>
              </a:ext>
            </a:extLst>
          </p:cNvPr>
          <p:cNvSpPr txBox="1"/>
          <p:nvPr/>
        </p:nvSpPr>
        <p:spPr>
          <a:xfrm>
            <a:off x="6340838" y="1162436"/>
            <a:ext cx="5546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КОЛИЧЕСТВА ЭКСПОРТНЫХ КОНТРАКТОВ, ПОСТУПИВШИХ ЗАЯВЛЕНИЙ И ЗАКЛЮЧЕННЫХ ДОГОВОРОВ СТРАХОВАНИЯ </a:t>
            </a:r>
            <a:endParaRPr lang="ru-RU" sz="1600" b="1" dirty="0">
              <a:solidFill>
                <a:srgbClr val="0420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35430" y="5382918"/>
            <a:ext cx="58254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рассмотрено 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220 заявлений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заключено </a:t>
            </a: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2 063 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договоров </a:t>
            </a:r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страхования и дополнительных соглашений</a:t>
            </a:r>
          </a:p>
        </p:txBody>
      </p:sp>
      <p:pic>
        <p:nvPicPr>
          <p:cNvPr id="20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>
            <a:spLocks/>
          </p:cNvSpPr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mtClean="0"/>
              <a:t>www.kazakhexport.kz</a:t>
            </a:r>
            <a:endParaRPr lang="ru-KZ" dirty="0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100" b="1" dirty="0" smtClean="0">
                <a:solidFill>
                  <a:schemeClr val="bg1"/>
                </a:solidFill>
              </a:rPr>
              <a:t>7</a:t>
            </a:r>
            <a:endParaRPr lang="ru-KZ" sz="1100" b="1" dirty="0">
              <a:solidFill>
                <a:schemeClr val="bg1"/>
              </a:solidFill>
            </a:endParaRPr>
          </a:p>
        </p:txBody>
      </p:sp>
      <p:sp>
        <p:nvSpPr>
          <p:cNvPr id="25" name="Объект 2">
            <a:extLst>
              <a:ext uri="{FF2B5EF4-FFF2-40B4-BE49-F238E27FC236}">
                <a16:creationId xmlns:a16="http://schemas.microsoft.com/office/drawing/2014/main" id="{E56F2ECE-B2A8-174C-B11C-3CDC1FBA31E4}"/>
              </a:ext>
            </a:extLst>
          </p:cNvPr>
          <p:cNvSpPr txBox="1">
            <a:spLocks/>
          </p:cNvSpPr>
          <p:nvPr/>
        </p:nvSpPr>
        <p:spPr>
          <a:xfrm>
            <a:off x="1236320" y="4904162"/>
            <a:ext cx="3514966" cy="336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5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 период 201</a:t>
            </a:r>
            <a:r>
              <a:rPr lang="en-US" sz="1600" b="1" dirty="0" smtClean="0">
                <a:solidFill>
                  <a:schemeClr val="bg1"/>
                </a:solidFill>
              </a:rPr>
              <a:t>8</a:t>
            </a:r>
            <a:r>
              <a:rPr lang="ru-RU" sz="1600" b="1" dirty="0" smtClean="0">
                <a:solidFill>
                  <a:schemeClr val="bg1"/>
                </a:solidFill>
              </a:rPr>
              <a:t>-2022 годы:</a:t>
            </a:r>
            <a:endParaRPr lang="ru-KZ" sz="1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0143" y="5227746"/>
            <a:ext cx="583755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получено страховых премий </a:t>
            </a:r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4,8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млрд тенге</a:t>
            </a: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получено </a:t>
            </a: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возмещений по суброгации </a:t>
            </a:r>
            <a:r>
              <a:rPr lang="ru-RU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2,83 млрд тенге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выплачено по страховым случаям –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млрд 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тенге</a:t>
            </a:r>
          </a:p>
          <a:p>
            <a:pPr marL="285750" indent="-285750">
              <a:buFontTx/>
              <a:buChar char="-"/>
            </a:pPr>
            <a:endParaRPr lang="ru-RU" sz="5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Соотношение страховых выплат к премиям составляет </a:t>
            </a:r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48</a:t>
            </a:r>
            <a:r>
              <a:rPr lang="ru-RU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,4%, среднее значение по ЭКА 89%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ru-RU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E56F2ECE-B2A8-174C-B11C-3CDC1FBA31E4}"/>
              </a:ext>
            </a:extLst>
          </p:cNvPr>
          <p:cNvSpPr txBox="1">
            <a:spLocks/>
          </p:cNvSpPr>
          <p:nvPr/>
        </p:nvSpPr>
        <p:spPr>
          <a:xfrm>
            <a:off x="7356535" y="4967129"/>
            <a:ext cx="3514966" cy="3368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5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 период 2018-2022 годы:</a:t>
            </a:r>
            <a:endParaRPr lang="ru-KZ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EFCD7923-8C52-5540-ACE4-8AB432951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099379"/>
              </p:ext>
            </p:extLst>
          </p:nvPr>
        </p:nvGraphicFramePr>
        <p:xfrm>
          <a:off x="6167166" y="2026871"/>
          <a:ext cx="5893705" cy="290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25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CF1ECF-55C1-B54B-AB7F-6F2652ED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07897"/>
            <a:ext cx="5749043" cy="76756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ГЕОГРАФИЯ </a:t>
            </a:r>
            <a:r>
              <a:rPr lang="ru-RU" sz="2200" dirty="0"/>
              <a:t>ПОДДЕРЖАННОГО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rgbClr val="02B3EB"/>
                </a:solidFill>
              </a:rPr>
              <a:t>ЭКСПОРТА В 2022-2023 ГОДАХ</a:t>
            </a:r>
            <a:endParaRPr lang="ru-RU" sz="2200" dirty="0">
              <a:solidFill>
                <a:srgbClr val="02B3EB"/>
              </a:solidFill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4715B37-5B00-374E-B091-7FBB984EF6CC}"/>
              </a:ext>
            </a:extLst>
          </p:cNvPr>
          <p:cNvSpPr txBox="1">
            <a:spLocks/>
          </p:cNvSpPr>
          <p:nvPr/>
        </p:nvSpPr>
        <p:spPr>
          <a:xfrm>
            <a:off x="217714" y="5795346"/>
            <a:ext cx="3733977" cy="607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KZ" sz="1600" b="1" dirty="0">
              <a:solidFill>
                <a:srgbClr val="FF0000"/>
              </a:solidFill>
            </a:endParaRPr>
          </a:p>
        </p:txBody>
      </p:sp>
      <p:pic>
        <p:nvPicPr>
          <p:cNvPr id="15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16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>
            <a:spLocks/>
          </p:cNvSpPr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www.kazakhexport.kz</a:t>
            </a:r>
            <a:endParaRPr lang="ru-KZ" dirty="0"/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</a:rPr>
              <a:t>8</a:t>
            </a:r>
            <a:endParaRPr lang="ru-KZ" sz="1100" b="1" dirty="0">
              <a:solidFill>
                <a:schemeClr val="bg1"/>
              </a:solidFill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6942409" y="5700075"/>
            <a:ext cx="3756787" cy="647769"/>
          </a:xfrm>
          <a:custGeom>
            <a:avLst/>
            <a:gdLst>
              <a:gd name="connsiteX0" fmla="*/ 0 w 3058668"/>
              <a:gd name="connsiteY0" fmla="*/ 72345 h 434063"/>
              <a:gd name="connsiteX1" fmla="*/ 72345 w 3058668"/>
              <a:gd name="connsiteY1" fmla="*/ 0 h 434063"/>
              <a:gd name="connsiteX2" fmla="*/ 2986323 w 3058668"/>
              <a:gd name="connsiteY2" fmla="*/ 0 h 434063"/>
              <a:gd name="connsiteX3" fmla="*/ 3058668 w 3058668"/>
              <a:gd name="connsiteY3" fmla="*/ 72345 h 434063"/>
              <a:gd name="connsiteX4" fmla="*/ 3058668 w 3058668"/>
              <a:gd name="connsiteY4" fmla="*/ 361718 h 434063"/>
              <a:gd name="connsiteX5" fmla="*/ 2986323 w 3058668"/>
              <a:gd name="connsiteY5" fmla="*/ 434063 h 434063"/>
              <a:gd name="connsiteX6" fmla="*/ 72345 w 3058668"/>
              <a:gd name="connsiteY6" fmla="*/ 434063 h 434063"/>
              <a:gd name="connsiteX7" fmla="*/ 0 w 3058668"/>
              <a:gd name="connsiteY7" fmla="*/ 361718 h 434063"/>
              <a:gd name="connsiteX8" fmla="*/ 0 w 3058668"/>
              <a:gd name="connsiteY8" fmla="*/ 72345 h 4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8668" h="434063">
                <a:moveTo>
                  <a:pt x="0" y="72345"/>
                </a:moveTo>
                <a:cubicBezTo>
                  <a:pt x="0" y="32390"/>
                  <a:pt x="32390" y="0"/>
                  <a:pt x="72345" y="0"/>
                </a:cubicBezTo>
                <a:lnTo>
                  <a:pt x="2986323" y="0"/>
                </a:lnTo>
                <a:cubicBezTo>
                  <a:pt x="3026278" y="0"/>
                  <a:pt x="3058668" y="32390"/>
                  <a:pt x="3058668" y="72345"/>
                </a:cubicBezTo>
                <a:lnTo>
                  <a:pt x="3058668" y="361718"/>
                </a:lnTo>
                <a:cubicBezTo>
                  <a:pt x="3058668" y="401673"/>
                  <a:pt x="3026278" y="434063"/>
                  <a:pt x="2986323" y="434063"/>
                </a:cubicBezTo>
                <a:lnTo>
                  <a:pt x="72345" y="434063"/>
                </a:lnTo>
                <a:cubicBezTo>
                  <a:pt x="32390" y="434063"/>
                  <a:pt x="0" y="401673"/>
                  <a:pt x="0" y="361718"/>
                </a:cubicBezTo>
                <a:lnTo>
                  <a:pt x="0" y="7234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3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</a:gradFill>
          <a:ln w="38100">
            <a:noFill/>
          </a:ln>
          <a:effectLst>
            <a:outerShdw blurRad="1270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>
            <a:bevelT w="127000" h="127000" prst="coolSlant"/>
          </a:sp3d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89769" tIns="55479" rIns="89769" bIns="554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ВСЕГО СУММА ЭКСПОРТНЫХ КОНТРАКТОВ –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253,6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МЛРД ТЕНГЕ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2652" y="6140524"/>
            <a:ext cx="1033758" cy="731566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CAF7F88-81F4-E940-A0B4-48D8E9F60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763787"/>
              </p:ext>
            </p:extLst>
          </p:nvPr>
        </p:nvGraphicFramePr>
        <p:xfrm>
          <a:off x="5942687" y="1132330"/>
          <a:ext cx="6033899" cy="425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олилиния 13"/>
          <p:cNvSpPr/>
          <p:nvPr/>
        </p:nvSpPr>
        <p:spPr>
          <a:xfrm>
            <a:off x="426623" y="5690131"/>
            <a:ext cx="3756787" cy="647769"/>
          </a:xfrm>
          <a:custGeom>
            <a:avLst/>
            <a:gdLst>
              <a:gd name="connsiteX0" fmla="*/ 0 w 3058668"/>
              <a:gd name="connsiteY0" fmla="*/ 72345 h 434063"/>
              <a:gd name="connsiteX1" fmla="*/ 72345 w 3058668"/>
              <a:gd name="connsiteY1" fmla="*/ 0 h 434063"/>
              <a:gd name="connsiteX2" fmla="*/ 2986323 w 3058668"/>
              <a:gd name="connsiteY2" fmla="*/ 0 h 434063"/>
              <a:gd name="connsiteX3" fmla="*/ 3058668 w 3058668"/>
              <a:gd name="connsiteY3" fmla="*/ 72345 h 434063"/>
              <a:gd name="connsiteX4" fmla="*/ 3058668 w 3058668"/>
              <a:gd name="connsiteY4" fmla="*/ 361718 h 434063"/>
              <a:gd name="connsiteX5" fmla="*/ 2986323 w 3058668"/>
              <a:gd name="connsiteY5" fmla="*/ 434063 h 434063"/>
              <a:gd name="connsiteX6" fmla="*/ 72345 w 3058668"/>
              <a:gd name="connsiteY6" fmla="*/ 434063 h 434063"/>
              <a:gd name="connsiteX7" fmla="*/ 0 w 3058668"/>
              <a:gd name="connsiteY7" fmla="*/ 361718 h 434063"/>
              <a:gd name="connsiteX8" fmla="*/ 0 w 3058668"/>
              <a:gd name="connsiteY8" fmla="*/ 72345 h 43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8668" h="434063">
                <a:moveTo>
                  <a:pt x="0" y="72345"/>
                </a:moveTo>
                <a:cubicBezTo>
                  <a:pt x="0" y="32390"/>
                  <a:pt x="32390" y="0"/>
                  <a:pt x="72345" y="0"/>
                </a:cubicBezTo>
                <a:lnTo>
                  <a:pt x="2986323" y="0"/>
                </a:lnTo>
                <a:cubicBezTo>
                  <a:pt x="3026278" y="0"/>
                  <a:pt x="3058668" y="32390"/>
                  <a:pt x="3058668" y="72345"/>
                </a:cubicBezTo>
                <a:lnTo>
                  <a:pt x="3058668" y="361718"/>
                </a:lnTo>
                <a:cubicBezTo>
                  <a:pt x="3058668" y="401673"/>
                  <a:pt x="3026278" y="434063"/>
                  <a:pt x="2986323" y="434063"/>
                </a:cubicBezTo>
                <a:lnTo>
                  <a:pt x="72345" y="434063"/>
                </a:lnTo>
                <a:cubicBezTo>
                  <a:pt x="32390" y="434063"/>
                  <a:pt x="0" y="401673"/>
                  <a:pt x="0" y="361718"/>
                </a:cubicBezTo>
                <a:lnTo>
                  <a:pt x="0" y="72345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3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</a:gradFill>
          <a:ln w="38100">
            <a:noFill/>
          </a:ln>
          <a:effectLst>
            <a:outerShdw blurRad="1270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>
            <a:bevelT w="127000" h="127000" prst="coolSlant"/>
          </a:sp3d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square" lIns="89769" tIns="55479" rIns="89769" bIns="5547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ВСЕГО СУММА ЭКСПОРТНЫХ КОНТРАКТОВ –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1 135,8 </a:t>
            </a:r>
            <a:r>
              <a:rPr lang="ru-RU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МЛРД ТЕНГЕ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7CAF7F88-81F4-E940-A0B4-48D8E9F60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964551"/>
              </p:ext>
            </p:extLst>
          </p:nvPr>
        </p:nvGraphicFramePr>
        <p:xfrm>
          <a:off x="-25192" y="1030734"/>
          <a:ext cx="5819956" cy="425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779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E4E4B1-D894-D747-943D-F430EDA664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57" y="1330805"/>
            <a:ext cx="11667300" cy="4952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58422-9B3F-BD49-8CF1-A3632BBE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57" y="257438"/>
            <a:ext cx="7507667" cy="724076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ИНФОРМАЦИЯ ПО ПРОЕКТАМ 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rgbClr val="02B3EB"/>
                </a:solidFill>
              </a:rPr>
              <a:t>В РАЗРЕЗЕ </a:t>
            </a:r>
            <a:r>
              <a:rPr lang="ru-RU" dirty="0" smtClean="0">
                <a:solidFill>
                  <a:srgbClr val="02B3EB"/>
                </a:solidFill>
              </a:rPr>
              <a:t>ОТРАСЛЕЙ ЗА 2017-2023 ГОДЫ</a:t>
            </a:r>
            <a:endParaRPr lang="ru-KZ" dirty="0">
              <a:solidFill>
                <a:srgbClr val="02B3EB"/>
              </a:solidFill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430486"/>
              </p:ext>
            </p:extLst>
          </p:nvPr>
        </p:nvGraphicFramePr>
        <p:xfrm>
          <a:off x="911424" y="1928695"/>
          <a:ext cx="11042348" cy="401156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3208303359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893021719"/>
                    </a:ext>
                  </a:extLst>
                </a:gridCol>
                <a:gridCol w="2833436">
                  <a:extLst>
                    <a:ext uri="{9D8B030D-6E8A-4147-A177-3AD203B41FA5}">
                      <a16:colId xmlns:a16="http://schemas.microsoft.com/office/drawing/2014/main" val="3402460153"/>
                    </a:ext>
                  </a:extLst>
                </a:gridCol>
              </a:tblGrid>
              <a:tr h="868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Объем поддержки,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тенге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908310"/>
                  </a:ext>
                </a:extLst>
              </a:tr>
              <a:tr h="3496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ПИЩЕВАЯ ПРОМЫШЛЕННОСТЬ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337,51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73456"/>
                  </a:ext>
                </a:extLst>
              </a:tr>
              <a:tr h="3799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МАШИНОСТРОЕНИЕ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,14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091291"/>
                  </a:ext>
                </a:extLst>
              </a:tr>
              <a:tr h="3799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МЕТАЛЛУРГИЯ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157,84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824061"/>
                  </a:ext>
                </a:extLst>
              </a:tr>
              <a:tr h="3799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ЭКСПОРТ УСЛУГ / РАБОТ 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72,82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435344"/>
                  </a:ext>
                </a:extLst>
              </a:tr>
              <a:tr h="37996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ПРОДУКЦИЯ АПК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64,97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390964"/>
                  </a:ext>
                </a:extLst>
              </a:tr>
              <a:tr h="397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ХИМИЧЕСКАЯ ПРОМЫШЛЕННОСТЬ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40,13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122190"/>
                  </a:ext>
                </a:extLst>
              </a:tr>
              <a:tr h="397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ПРОЧЕЕ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26,74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1689"/>
                  </a:ext>
                </a:extLst>
              </a:tr>
              <a:tr h="4781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869,15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83118"/>
                  </a:ext>
                </a:extLst>
              </a:tr>
            </a:tbl>
          </a:graphicData>
        </a:graphic>
      </p:graphicFrame>
      <p:sp>
        <p:nvSpPr>
          <p:cNvPr id="79" name="Заголовок 1"/>
          <p:cNvSpPr txBox="1">
            <a:spLocks/>
          </p:cNvSpPr>
          <p:nvPr/>
        </p:nvSpPr>
        <p:spPr bwMode="auto">
          <a:xfrm>
            <a:off x="1127448" y="1486134"/>
            <a:ext cx="10134068" cy="38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ПОДДЕРЖАННЫЕ ПРОЕКТЫ </a:t>
            </a:r>
            <a:r>
              <a:rPr lang="kk-KZ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ПРИОРИТЕТНЫХ </a:t>
            </a: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СЕКТОРАХ </a:t>
            </a:r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 201</a:t>
            </a: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года</a:t>
            </a:r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</a:t>
            </a:r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сентября </a:t>
            </a:r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2023 года</a:t>
            </a:r>
          </a:p>
        </p:txBody>
      </p:sp>
      <p:pic>
        <p:nvPicPr>
          <p:cNvPr id="13" name="Объект 9">
            <a:extLst>
              <a:ext uri="{FF2B5EF4-FFF2-40B4-BE49-F238E27FC236}">
                <a16:creationId xmlns:a16="http://schemas.microsoft.com/office/drawing/2014/main" id="{9CEB68B9-BCF7-3040-A3DA-3DE7767A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20153" y="586153"/>
            <a:ext cx="351692" cy="12192002"/>
          </a:xfrm>
          <a:prstGeom prst="rect">
            <a:avLst/>
          </a:prstGeom>
        </p:spPr>
      </p:pic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B56C11E2-4E8E-3642-BDF1-C85172176F60}"/>
              </a:ext>
            </a:extLst>
          </p:cNvPr>
          <p:cNvSpPr txBox="1">
            <a:spLocks/>
          </p:cNvSpPr>
          <p:nvPr/>
        </p:nvSpPr>
        <p:spPr>
          <a:xfrm>
            <a:off x="-4" y="6435583"/>
            <a:ext cx="1704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KZ"/>
            </a:defPPr>
            <a:lvl1pPr marL="0" algn="l" defTabSz="914400" rtl="0" eaLnBrk="1" latinLnBrk="0" hangingPunct="1">
              <a:defRPr sz="900" kern="120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/>
              <a:t>www.kazakhexport.kz</a:t>
            </a:r>
            <a:endParaRPr lang="ru-KZ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8908FA04-BC86-454C-AEAA-FC199A9D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437" y="6492874"/>
            <a:ext cx="985563" cy="365125"/>
          </a:xfrm>
        </p:spPr>
        <p:txBody>
          <a:bodyPr/>
          <a:lstStyle>
            <a:lvl1pPr>
              <a:defRPr sz="900" b="0" i="0">
                <a:solidFill>
                  <a:srgbClr val="0420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</a:rPr>
              <a:t>9</a:t>
            </a:r>
            <a:endParaRPr lang="ru-KZ" sz="1100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B2572F1-5FD4-0A48-8DB9-A397529A04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6437" y="6158466"/>
            <a:ext cx="1033758" cy="7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О компании_RU" id="{9CB46AE7-305E-C84D-9917-DE4E657152E2}" vid="{A87A0620-AC10-8345-91C6-613B557B8A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 компании_для МТИ</Template>
  <TotalTime>4103</TotalTime>
  <Words>1247</Words>
  <Application>Microsoft Office PowerPoint</Application>
  <PresentationFormat>Широкоэкранный</PresentationFormat>
  <Paragraphs>283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Тема Office</vt:lpstr>
      <vt:lpstr>РЕЗУЛЬТАТЫ ДЕЯТЕЛЬНОСТИ  АО «ЭСК«KAZAKHEXPORT»</vt:lpstr>
      <vt:lpstr>ИНФОРМАЦИЯ   АКЦИОНЕРНОЕ ОБЩЕСТВО «ЭКСПОРТНАЯ СТРАХОВАЯ КОМПАНИЯ «KAZAKHEXPORT»</vt:lpstr>
      <vt:lpstr>ПОДДЕРЖКА НА ВСЕХ  ЭТАПАХ ЭКСПОРТНОГО ЦИКЛА</vt:lpstr>
      <vt:lpstr>НИШЕВЫЕ ПРОДУКТЫ</vt:lpstr>
      <vt:lpstr>ОСНОВНЫЕ ПОКАЗАТЕЛИ  ДЕЯТЕЛЬНОСТИ KAZAKHEXPORT</vt:lpstr>
      <vt:lpstr>Презентация PowerPoint</vt:lpstr>
      <vt:lpstr>ОСНОВНЫЕ ПОКАЗАТЕЛИ ДЕЯТЕЛЬНОСТИ KAZAKHEXPORT</vt:lpstr>
      <vt:lpstr>ГЕОГРАФИЯ ПОДДЕРЖАННОГО ЭКСПОРТА В 2022-2023 ГОДАХ</vt:lpstr>
      <vt:lpstr>ИНФОРМАЦИЯ ПО ПРОЕКТАМ   В РАЗРЕЗЕ ОТРАСЛЕЙ ЗА 2017-2023 ГОДЫ</vt:lpstr>
      <vt:lpstr>Презентация PowerPoint</vt:lpstr>
      <vt:lpstr>БЮДЖЕТНАЯ ЭФФЕКТИВНОСТЬ  KAZAKHEXPORT</vt:lpstr>
      <vt:lpstr>Презентация PowerPoint</vt:lpstr>
      <vt:lpstr>ЗАКОНОДАТЕЛЬНЫЕ  ИНИЦИАТИВЫ</vt:lpstr>
      <vt:lpstr>ФУНКЦИИ ИНСТИТУТОВ РАЗВИТИЯ  ПО ПОДДЕРЖКЕ ЭКСПОРТА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 ЭКСПОРТА</dc:title>
  <dc:creator>Эрик Муслимов</dc:creator>
  <cp:lastModifiedBy>Гульжан Ибраимова</cp:lastModifiedBy>
  <cp:revision>496</cp:revision>
  <cp:lastPrinted>2023-01-10T10:51:31Z</cp:lastPrinted>
  <dcterms:created xsi:type="dcterms:W3CDTF">2022-08-23T05:18:21Z</dcterms:created>
  <dcterms:modified xsi:type="dcterms:W3CDTF">2023-09-22T10:20:25Z</dcterms:modified>
</cp:coreProperties>
</file>