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otnotes.xml" ContentType="application/vnd.openxmlformats-officedocument.wordprocessingml.footnotes+xml"/>
  <Override PartName="/word/endnotes.xml" ContentType="application/vnd.openxmlformats-officedocument.wordprocessingml.endnotes+xml"/>
  <Override PartName="/word/header1.xml" ContentType="application/vnd.openxmlformats-officedocument.wordprocessingml.header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p14">
  <w:body>
    <w:p w:rsidR="007F33A5" w:rsidRPr="00A032ED" w:rsidRDefault="007F33A5" w:rsidP="007F33A5">
      <w:pPr>
        <w:widowControl w:val="0"/>
        <w:tabs>
          <w:tab w:val="left" w:pos="1134"/>
        </w:tabs>
        <w:spacing w:after="0" w:line="240" w:lineRule="auto"/>
        <w:ind w:firstLine="567"/>
        <w:rPr>
          <w:rFonts w:ascii="Times New Roman" w:eastAsia="Calibri" w:hAnsi="Times New Roman" w:cs="Times New Roman"/>
          <w:bCs/>
          <w:sz w:val="28"/>
          <w:szCs w:val="28"/>
          <w:lang w:eastAsia="ru-RU"/>
        </w:rPr>
      </w:pPr>
    </w:p>
    <w:p w:rsidR="007F33A5" w:rsidRPr="00A032ED" w:rsidRDefault="007F33A5" w:rsidP="00EA58E3">
      <w:pPr>
        <w:widowControl w:val="0"/>
        <w:tabs>
          <w:tab w:val="left" w:pos="1134"/>
        </w:tabs>
        <w:spacing w:after="0" w:line="240" w:lineRule="auto"/>
        <w:ind w:firstLine="567"/>
        <w:jc w:val="center"/>
        <w:rPr>
          <w:rFonts w:ascii="Arial" w:eastAsia="Calibri" w:hAnsi="Arial" w:cs="Arial"/>
          <w:b/>
          <w:bCs/>
          <w:sz w:val="28"/>
          <w:szCs w:val="28"/>
          <w:lang w:eastAsia="ru-RU"/>
        </w:rPr>
      </w:pPr>
      <w:r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>РЕКОМЕНДАЦИИ</w:t>
      </w:r>
    </w:p>
    <w:p w:rsidR="007F33A5" w:rsidRPr="00A032ED" w:rsidRDefault="007F33A5" w:rsidP="00EA58E3">
      <w:pPr>
        <w:widowControl w:val="0"/>
        <w:tabs>
          <w:tab w:val="left" w:pos="1134"/>
        </w:tabs>
        <w:spacing w:after="0" w:line="240" w:lineRule="auto"/>
        <w:ind w:firstLine="567"/>
        <w:jc w:val="center"/>
        <w:rPr>
          <w:rFonts w:ascii="Arial" w:eastAsia="Calibri" w:hAnsi="Arial" w:cs="Arial"/>
          <w:b/>
          <w:bCs/>
          <w:sz w:val="28"/>
          <w:szCs w:val="28"/>
          <w:lang w:eastAsia="ru-RU"/>
        </w:rPr>
      </w:pPr>
      <w:r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 xml:space="preserve">по итогам </w:t>
      </w:r>
      <w:r w:rsidR="00D01838"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>тематического заседания о ходе подготовки к текущему поливному сезону в южных регионах страны</w:t>
      </w:r>
      <w:r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 xml:space="preserve">, </w:t>
      </w:r>
    </w:p>
    <w:p w:rsidR="007F33A5" w:rsidRPr="00A032ED" w:rsidRDefault="007F33A5" w:rsidP="00EA58E3">
      <w:pPr>
        <w:widowControl w:val="0"/>
        <w:tabs>
          <w:tab w:val="left" w:pos="1134"/>
        </w:tabs>
        <w:spacing w:after="0" w:line="240" w:lineRule="auto"/>
        <w:ind w:firstLine="567"/>
        <w:jc w:val="center"/>
        <w:rPr>
          <w:rFonts w:ascii="Arial" w:eastAsia="Calibri" w:hAnsi="Arial" w:cs="Arial"/>
          <w:b/>
          <w:bCs/>
          <w:sz w:val="28"/>
          <w:szCs w:val="28"/>
          <w:lang w:eastAsia="ru-RU"/>
        </w:rPr>
      </w:pPr>
      <w:r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 xml:space="preserve">состоявшегося </w:t>
      </w:r>
      <w:r w:rsidR="00D01838"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>13</w:t>
      </w:r>
      <w:r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 xml:space="preserve"> </w:t>
      </w:r>
      <w:r w:rsidR="00D01838"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>марта</w:t>
      </w:r>
      <w:r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 xml:space="preserve"> 2024 года</w:t>
      </w:r>
    </w:p>
    <w:p w:rsidR="007F33A5" w:rsidRPr="00A032ED" w:rsidRDefault="007F33A5" w:rsidP="00EA58E3">
      <w:pPr>
        <w:widowControl w:val="0"/>
        <w:tabs>
          <w:tab w:val="left" w:pos="1134"/>
        </w:tabs>
        <w:spacing w:after="0" w:line="240" w:lineRule="auto"/>
        <w:ind w:firstLine="567"/>
        <w:jc w:val="center"/>
        <w:rPr>
          <w:rFonts w:ascii="Arial" w:eastAsia="Calibri" w:hAnsi="Arial" w:cs="Arial"/>
          <w:sz w:val="28"/>
          <w:szCs w:val="28"/>
          <w:lang w:eastAsia="ru-RU"/>
        </w:rPr>
      </w:pPr>
    </w:p>
    <w:p w:rsidR="00D01838" w:rsidRPr="00A032ED" w:rsidRDefault="007F33A5" w:rsidP="00EA58E3">
      <w:pPr>
        <w:spacing w:after="0" w:line="240" w:lineRule="auto"/>
        <w:ind w:firstLine="567"/>
        <w:jc w:val="both"/>
        <w:rPr>
          <w:rFonts w:ascii="Arial" w:eastAsia="Calibri" w:hAnsi="Arial" w:cs="Arial"/>
          <w:bCs/>
          <w:sz w:val="28"/>
          <w:szCs w:val="28"/>
          <w:lang w:eastAsia="ru-RU"/>
        </w:rPr>
      </w:pPr>
      <w:r w:rsidRPr="00A032ED">
        <w:rPr>
          <w:rFonts w:ascii="Arial" w:eastAsia="Calibri" w:hAnsi="Arial" w:cs="Arial"/>
          <w:bCs/>
          <w:sz w:val="28"/>
          <w:szCs w:val="28"/>
          <w:lang w:eastAsia="ru-RU"/>
        </w:rPr>
        <w:t>Комитет по аграрным вопросам Мажилиса Парламента Республики Казахстан</w:t>
      </w:r>
      <w:r w:rsidR="00A032ED" w:rsidRPr="00A032ED">
        <w:rPr>
          <w:rFonts w:ascii="Arial" w:eastAsia="Calibri" w:hAnsi="Arial" w:cs="Arial"/>
          <w:bCs/>
          <w:sz w:val="28"/>
          <w:szCs w:val="28"/>
          <w:lang w:eastAsia="ru-RU"/>
        </w:rPr>
        <w:t>,</w:t>
      </w:r>
      <w:r w:rsidRPr="00A032ED">
        <w:rPr>
          <w:rFonts w:ascii="Arial" w:eastAsia="Calibri" w:hAnsi="Arial" w:cs="Arial"/>
          <w:bCs/>
          <w:sz w:val="28"/>
          <w:szCs w:val="28"/>
          <w:lang w:eastAsia="ru-RU"/>
        </w:rPr>
        <w:t xml:space="preserve"> </w:t>
      </w:r>
      <w:r w:rsidR="00D01838" w:rsidRPr="00A032ED">
        <w:rPr>
          <w:rFonts w:ascii="Arial" w:eastAsia="Calibri" w:hAnsi="Arial" w:cs="Arial"/>
          <w:bCs/>
          <w:sz w:val="28"/>
          <w:szCs w:val="28"/>
          <w:lang w:eastAsia="ru-RU"/>
        </w:rPr>
        <w:t>обсудив вопросы подготовки к текущему поливному сезону</w:t>
      </w:r>
      <w:r w:rsidR="00D207CD">
        <w:rPr>
          <w:rFonts w:ascii="Arial" w:eastAsia="Calibri" w:hAnsi="Arial" w:cs="Arial"/>
          <w:bCs/>
          <w:sz w:val="28"/>
          <w:szCs w:val="28"/>
          <w:lang w:eastAsia="ru-RU"/>
        </w:rPr>
        <w:t xml:space="preserve"> </w:t>
      </w:r>
      <w:r w:rsidR="00D207CD" w:rsidRPr="00D207CD">
        <w:rPr>
          <w:rFonts w:ascii="Arial" w:eastAsia="Calibri" w:hAnsi="Arial" w:cs="Arial"/>
          <w:bCs/>
          <w:sz w:val="28"/>
          <w:szCs w:val="28"/>
          <w:lang w:eastAsia="ru-RU"/>
        </w:rPr>
        <w:t>в южных регионах страны</w:t>
      </w:r>
      <w:r w:rsidR="00D01838" w:rsidRPr="00A032ED">
        <w:rPr>
          <w:rFonts w:ascii="Arial" w:eastAsia="Calibri" w:hAnsi="Arial" w:cs="Arial"/>
          <w:bCs/>
          <w:sz w:val="28"/>
          <w:szCs w:val="28"/>
          <w:lang w:eastAsia="ru-RU"/>
        </w:rPr>
        <w:t>, отметил недостаточную работу уполномоченных центральных и местных исполнительных органов и выразил обеспокоенность по обеспечению поливной водой сельхозтоваропроизводителей данных регионов на весь вегетационный период.</w:t>
      </w:r>
    </w:p>
    <w:p w:rsidR="007F33A5" w:rsidRPr="00A032ED" w:rsidRDefault="00D01838" w:rsidP="00EA58E3">
      <w:pPr>
        <w:spacing w:after="0" w:line="240" w:lineRule="auto"/>
        <w:ind w:firstLine="567"/>
        <w:jc w:val="both"/>
        <w:rPr>
          <w:rFonts w:ascii="Arial" w:eastAsia="Calibri" w:hAnsi="Arial" w:cs="Arial"/>
          <w:b/>
          <w:bCs/>
          <w:sz w:val="28"/>
          <w:szCs w:val="28"/>
          <w:lang w:eastAsia="ru-RU"/>
        </w:rPr>
      </w:pPr>
      <w:r w:rsidRPr="00A032ED">
        <w:rPr>
          <w:rFonts w:ascii="Arial" w:eastAsia="Calibri" w:hAnsi="Arial" w:cs="Arial"/>
          <w:bCs/>
          <w:sz w:val="28"/>
          <w:szCs w:val="28"/>
          <w:lang w:eastAsia="ru-RU"/>
        </w:rPr>
        <w:t xml:space="preserve">На основании вышеизложенного, Комитет по аграрным вопросам Мажилиса Парламента Республики Казахстан </w:t>
      </w:r>
      <w:r w:rsidR="007F33A5"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>РЕКОМЕНДУЕТ:</w:t>
      </w:r>
    </w:p>
    <w:p w:rsidR="007F33A5" w:rsidRPr="00A032ED" w:rsidRDefault="007F33A5" w:rsidP="00EA58E3">
      <w:pPr>
        <w:widowControl w:val="0"/>
        <w:tabs>
          <w:tab w:val="left" w:pos="1134"/>
        </w:tabs>
        <w:spacing w:after="0" w:line="240" w:lineRule="auto"/>
        <w:ind w:firstLine="567"/>
        <w:jc w:val="both"/>
        <w:rPr>
          <w:rFonts w:ascii="Arial" w:eastAsia="Calibri" w:hAnsi="Arial" w:cs="Arial"/>
          <w:b/>
          <w:bCs/>
          <w:sz w:val="10"/>
          <w:szCs w:val="10"/>
          <w:lang w:eastAsia="ru-RU"/>
        </w:rPr>
      </w:pPr>
    </w:p>
    <w:p w:rsidR="007F33A5" w:rsidRPr="00A032ED" w:rsidRDefault="007F33A5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  <w:r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>1. Правительству Республики Казахстан:</w:t>
      </w:r>
    </w:p>
    <w:p w:rsidR="007F33A5" w:rsidRPr="00A032ED" w:rsidRDefault="007F33A5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  <w:r w:rsidRPr="00A032ED">
        <w:rPr>
          <w:rFonts w:ascii="Arial" w:eastAsia="Times New Roman" w:hAnsi="Arial" w:cs="Arial"/>
          <w:sz w:val="28"/>
          <w:szCs w:val="28"/>
        </w:rPr>
        <w:t>1)</w:t>
      </w:r>
      <w:r w:rsidR="00274CCA" w:rsidRPr="00A032ED">
        <w:rPr>
          <w:rFonts w:ascii="Arial" w:eastAsia="Times New Roman" w:hAnsi="Arial" w:cs="Arial"/>
          <w:sz w:val="28"/>
          <w:szCs w:val="28"/>
        </w:rPr>
        <w:t xml:space="preserve"> </w:t>
      </w:r>
      <w:r w:rsidR="00617EAB" w:rsidRPr="00A032ED">
        <w:rPr>
          <w:rFonts w:ascii="Arial" w:eastAsia="Times New Roman" w:hAnsi="Arial" w:cs="Arial"/>
          <w:sz w:val="28"/>
          <w:szCs w:val="28"/>
        </w:rPr>
        <w:t xml:space="preserve">разработать Дорожную карту </w:t>
      </w:r>
      <w:r w:rsidR="00617EAB">
        <w:rPr>
          <w:rFonts w:ascii="Arial" w:eastAsia="Times New Roman" w:hAnsi="Arial" w:cs="Arial"/>
          <w:sz w:val="28"/>
          <w:szCs w:val="28"/>
          <w:lang w:val="kk-KZ"/>
        </w:rPr>
        <w:t xml:space="preserve">с технологическими и экономическими рекомендациями </w:t>
      </w:r>
      <w:r w:rsidR="00617EAB" w:rsidRPr="00A032ED">
        <w:rPr>
          <w:rFonts w:ascii="Arial" w:eastAsia="Times New Roman" w:hAnsi="Arial" w:cs="Arial"/>
          <w:sz w:val="28"/>
          <w:szCs w:val="28"/>
        </w:rPr>
        <w:t>по уменьшению площадей посева влаго</w:t>
      </w:r>
      <w:r w:rsidR="00422729">
        <w:rPr>
          <w:rFonts w:ascii="Arial" w:eastAsia="Times New Roman" w:hAnsi="Arial" w:cs="Arial"/>
          <w:sz w:val="28"/>
          <w:szCs w:val="28"/>
        </w:rPr>
        <w:t>любивых</w:t>
      </w:r>
      <w:r w:rsidR="00617EAB" w:rsidRPr="00A032ED">
        <w:rPr>
          <w:rFonts w:ascii="Arial" w:eastAsia="Times New Roman" w:hAnsi="Arial" w:cs="Arial"/>
          <w:sz w:val="28"/>
          <w:szCs w:val="28"/>
        </w:rPr>
        <w:t xml:space="preserve"> культур путем их замены на другие виды культур в </w:t>
      </w:r>
      <w:proofErr w:type="spellStart"/>
      <w:r w:rsidR="00617EAB" w:rsidRPr="00A032ED">
        <w:rPr>
          <w:rFonts w:ascii="Arial" w:eastAsia="Times New Roman" w:hAnsi="Arial" w:cs="Arial"/>
          <w:sz w:val="28"/>
          <w:szCs w:val="28"/>
        </w:rPr>
        <w:t>вододефицитных</w:t>
      </w:r>
      <w:proofErr w:type="spellEnd"/>
      <w:r w:rsidR="00617EAB" w:rsidRPr="00A032ED">
        <w:rPr>
          <w:rFonts w:ascii="Arial" w:eastAsia="Times New Roman" w:hAnsi="Arial" w:cs="Arial"/>
          <w:sz w:val="28"/>
          <w:szCs w:val="28"/>
        </w:rPr>
        <w:t xml:space="preserve"> регионах;</w:t>
      </w:r>
    </w:p>
    <w:p w:rsidR="00274CCA" w:rsidRPr="00A032ED" w:rsidRDefault="007F33A5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  <w:r w:rsidRPr="00A032ED">
        <w:rPr>
          <w:rFonts w:ascii="Arial" w:eastAsia="Times New Roman" w:hAnsi="Arial" w:cs="Arial"/>
          <w:sz w:val="28"/>
          <w:szCs w:val="28"/>
        </w:rPr>
        <w:t xml:space="preserve">2) </w:t>
      </w:r>
      <w:r w:rsidR="00422729" w:rsidRPr="00A032ED">
        <w:rPr>
          <w:rFonts w:ascii="Arial" w:eastAsia="Times New Roman" w:hAnsi="Arial" w:cs="Arial"/>
          <w:sz w:val="28"/>
          <w:szCs w:val="28"/>
        </w:rPr>
        <w:t>проработать вопрос по внедрению «цифровой платформы» в сфере водопользования</w:t>
      </w:r>
      <w:r w:rsidR="00422729">
        <w:rPr>
          <w:rFonts w:ascii="Arial" w:eastAsia="Times New Roman" w:hAnsi="Arial" w:cs="Arial"/>
          <w:sz w:val="28"/>
          <w:szCs w:val="28"/>
        </w:rPr>
        <w:t>;</w:t>
      </w:r>
    </w:p>
    <w:p w:rsidR="007F33A5" w:rsidRPr="00A032ED" w:rsidRDefault="007F33A5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  <w:r w:rsidRPr="00A032ED">
        <w:rPr>
          <w:rFonts w:ascii="Arial" w:eastAsia="Times New Roman" w:hAnsi="Arial" w:cs="Arial"/>
          <w:sz w:val="28"/>
          <w:szCs w:val="28"/>
        </w:rPr>
        <w:t xml:space="preserve">3) </w:t>
      </w:r>
      <w:proofErr w:type="spellStart"/>
      <w:r w:rsidR="00422729" w:rsidRPr="00A032ED">
        <w:rPr>
          <w:rFonts w:ascii="Arial" w:eastAsia="Times New Roman" w:hAnsi="Arial" w:cs="Arial"/>
          <w:sz w:val="28"/>
          <w:szCs w:val="28"/>
        </w:rPr>
        <w:t>рассм</w:t>
      </w:r>
      <w:proofErr w:type="spellEnd"/>
      <w:r w:rsidR="00422729">
        <w:rPr>
          <w:rFonts w:ascii="Arial" w:eastAsia="Times New Roman" w:hAnsi="Arial" w:cs="Arial"/>
          <w:sz w:val="28"/>
          <w:szCs w:val="28"/>
          <w:lang w:val="kk-KZ"/>
        </w:rPr>
        <w:t>а</w:t>
      </w:r>
      <w:proofErr w:type="spellStart"/>
      <w:r w:rsidR="00422729" w:rsidRPr="00A032ED">
        <w:rPr>
          <w:rFonts w:ascii="Arial" w:eastAsia="Times New Roman" w:hAnsi="Arial" w:cs="Arial"/>
          <w:sz w:val="28"/>
          <w:szCs w:val="28"/>
        </w:rPr>
        <w:t>тр</w:t>
      </w:r>
      <w:proofErr w:type="spellEnd"/>
      <w:r w:rsidR="00422729">
        <w:rPr>
          <w:rFonts w:ascii="Arial" w:eastAsia="Times New Roman" w:hAnsi="Arial" w:cs="Arial"/>
          <w:sz w:val="28"/>
          <w:szCs w:val="28"/>
          <w:lang w:val="kk-KZ"/>
        </w:rPr>
        <w:t>ивать</w:t>
      </w:r>
      <w:r w:rsidR="00422729" w:rsidRPr="00A032ED">
        <w:rPr>
          <w:rFonts w:ascii="Arial" w:eastAsia="Times New Roman" w:hAnsi="Arial" w:cs="Arial"/>
          <w:sz w:val="28"/>
          <w:szCs w:val="28"/>
        </w:rPr>
        <w:t xml:space="preserve"> вопрос</w:t>
      </w:r>
      <w:r w:rsidR="00422729">
        <w:rPr>
          <w:rFonts w:ascii="Arial" w:eastAsia="Times New Roman" w:hAnsi="Arial" w:cs="Arial"/>
          <w:sz w:val="28"/>
          <w:szCs w:val="28"/>
          <w:lang w:val="kk-KZ"/>
        </w:rPr>
        <w:t>ы</w:t>
      </w:r>
      <w:r w:rsidR="00422729" w:rsidRPr="00A032ED">
        <w:rPr>
          <w:rFonts w:ascii="Arial" w:eastAsia="Times New Roman" w:hAnsi="Arial" w:cs="Arial"/>
          <w:sz w:val="28"/>
          <w:szCs w:val="28"/>
        </w:rPr>
        <w:t xml:space="preserve"> по проблемам Малого Арала с учетом мнения местного населения</w:t>
      </w:r>
      <w:r w:rsidR="00617EAB">
        <w:rPr>
          <w:rFonts w:ascii="Arial" w:eastAsia="Times New Roman" w:hAnsi="Arial" w:cs="Arial"/>
          <w:sz w:val="28"/>
          <w:szCs w:val="28"/>
          <w:lang w:val="kk-KZ"/>
        </w:rPr>
        <w:t>.</w:t>
      </w:r>
    </w:p>
    <w:p w:rsidR="007F33A5" w:rsidRPr="00A032ED" w:rsidRDefault="007F33A5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</w:p>
    <w:p w:rsidR="00617EAB" w:rsidRPr="00A032ED" w:rsidRDefault="007F33A5" w:rsidP="00EA58E3">
      <w:pPr>
        <w:spacing w:after="0" w:line="240" w:lineRule="auto"/>
        <w:ind w:firstLine="567"/>
        <w:jc w:val="both"/>
        <w:rPr>
          <w:rFonts w:ascii="Arial" w:eastAsia="Calibri" w:hAnsi="Arial" w:cs="Arial"/>
          <w:b/>
          <w:bCs/>
          <w:sz w:val="28"/>
          <w:szCs w:val="28"/>
          <w:lang w:eastAsia="ru-RU"/>
        </w:rPr>
      </w:pPr>
      <w:r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 xml:space="preserve">2. Министерству </w:t>
      </w:r>
      <w:r w:rsidR="00274CCA"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>водных ресурсов и ирригации</w:t>
      </w:r>
      <w:r w:rsidR="00617EAB" w:rsidRPr="00617EAB">
        <w:rPr>
          <w:rFonts w:ascii="Arial" w:eastAsia="Calibri" w:hAnsi="Arial" w:cs="Arial"/>
          <w:b/>
          <w:bCs/>
          <w:sz w:val="28"/>
          <w:szCs w:val="28"/>
          <w:lang w:eastAsia="ru-RU"/>
        </w:rPr>
        <w:t xml:space="preserve"> </w:t>
      </w:r>
      <w:r w:rsidR="00617EAB"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 xml:space="preserve">совместно с </w:t>
      </w:r>
      <w:proofErr w:type="spellStart"/>
      <w:r w:rsidR="00617EAB"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>акиматами</w:t>
      </w:r>
      <w:proofErr w:type="spellEnd"/>
      <w:r w:rsidR="00617EAB" w:rsidRPr="00A032ED">
        <w:rPr>
          <w:rFonts w:ascii="Arial" w:eastAsia="Calibri" w:hAnsi="Arial" w:cs="Arial"/>
          <w:b/>
          <w:bCs/>
          <w:sz w:val="28"/>
          <w:szCs w:val="28"/>
          <w:lang w:eastAsia="ru-RU"/>
        </w:rPr>
        <w:t xml:space="preserve"> областей:</w:t>
      </w:r>
    </w:p>
    <w:p w:rsidR="007A7303" w:rsidRPr="00617EAB" w:rsidRDefault="007A7303" w:rsidP="00EA58E3">
      <w:pPr>
        <w:spacing w:after="0" w:line="240" w:lineRule="auto"/>
        <w:ind w:firstLine="567"/>
        <w:jc w:val="both"/>
        <w:rPr>
          <w:rFonts w:ascii="Arial" w:eastAsia="Calibri" w:hAnsi="Arial" w:cs="Arial"/>
          <w:bCs/>
          <w:sz w:val="28"/>
          <w:szCs w:val="28"/>
          <w:lang w:val="kk-KZ" w:eastAsia="ru-RU"/>
        </w:rPr>
      </w:pPr>
      <w:r w:rsidRPr="00A032ED">
        <w:rPr>
          <w:rFonts w:ascii="Arial" w:eastAsia="Calibri" w:hAnsi="Arial" w:cs="Arial"/>
          <w:bCs/>
          <w:sz w:val="28"/>
          <w:szCs w:val="28"/>
          <w:lang w:eastAsia="ru-RU"/>
        </w:rPr>
        <w:t xml:space="preserve">1) </w:t>
      </w:r>
      <w:r w:rsidR="00617EAB">
        <w:rPr>
          <w:rFonts w:ascii="Arial" w:eastAsia="Calibri" w:hAnsi="Arial" w:cs="Arial"/>
          <w:bCs/>
          <w:sz w:val="28"/>
          <w:szCs w:val="28"/>
          <w:lang w:val="kk-KZ" w:eastAsia="ru-RU"/>
        </w:rPr>
        <w:t xml:space="preserve"> в срок до 1 сентября текущего года проработать вопрос </w:t>
      </w:r>
      <w:r w:rsidR="00617EAB" w:rsidRPr="00A032ED">
        <w:rPr>
          <w:rFonts w:ascii="Arial" w:eastAsia="Calibri" w:hAnsi="Arial" w:cs="Arial"/>
          <w:bCs/>
          <w:sz w:val="28"/>
          <w:szCs w:val="28"/>
          <w:lang w:eastAsia="ru-RU"/>
        </w:rPr>
        <w:t>по сохранению и накоплению талых вод, в том числе путем стимулирования фермеров</w:t>
      </w:r>
      <w:r w:rsidR="00617EAB">
        <w:rPr>
          <w:rFonts w:ascii="Arial" w:eastAsia="Calibri" w:hAnsi="Arial" w:cs="Arial"/>
          <w:bCs/>
          <w:sz w:val="28"/>
          <w:szCs w:val="28"/>
          <w:lang w:eastAsia="ru-RU"/>
        </w:rPr>
        <w:t xml:space="preserve"> на проведение указанных работ</w:t>
      </w:r>
      <w:r w:rsidR="00617EAB" w:rsidRPr="00A032ED">
        <w:rPr>
          <w:rFonts w:ascii="Arial" w:eastAsia="Calibri" w:hAnsi="Arial" w:cs="Arial"/>
          <w:bCs/>
          <w:sz w:val="28"/>
          <w:szCs w:val="28"/>
          <w:lang w:eastAsia="ru-RU"/>
        </w:rPr>
        <w:t>;</w:t>
      </w:r>
    </w:p>
    <w:p w:rsidR="007A7303" w:rsidRPr="00617EAB" w:rsidRDefault="007A7303" w:rsidP="00EA58E3">
      <w:pPr>
        <w:spacing w:after="0" w:line="240" w:lineRule="auto"/>
        <w:ind w:firstLine="567"/>
        <w:jc w:val="both"/>
        <w:rPr>
          <w:rFonts w:ascii="Arial" w:eastAsia="Calibri" w:hAnsi="Arial" w:cs="Arial"/>
          <w:bCs/>
          <w:sz w:val="28"/>
          <w:szCs w:val="28"/>
          <w:lang w:val="kk-KZ" w:eastAsia="ru-RU"/>
        </w:rPr>
      </w:pPr>
      <w:r w:rsidRPr="00A032ED">
        <w:rPr>
          <w:rFonts w:ascii="Arial" w:eastAsia="Calibri" w:hAnsi="Arial" w:cs="Arial"/>
          <w:bCs/>
          <w:sz w:val="28"/>
          <w:szCs w:val="28"/>
          <w:lang w:eastAsia="ru-RU"/>
        </w:rPr>
        <w:t xml:space="preserve">2) </w:t>
      </w:r>
      <w:r w:rsidR="00617EAB" w:rsidRPr="00A032ED">
        <w:rPr>
          <w:rFonts w:ascii="Arial" w:eastAsia="Times New Roman" w:hAnsi="Arial" w:cs="Arial"/>
          <w:sz w:val="28"/>
          <w:szCs w:val="28"/>
        </w:rPr>
        <w:t>рассмотреть вопрос целесообразности участия социально-предпринимательских корпораций в цепочке поставщиков воды;</w:t>
      </w:r>
    </w:p>
    <w:p w:rsidR="0022463F" w:rsidRPr="00617EAB" w:rsidRDefault="007A7303" w:rsidP="00EA58E3">
      <w:pPr>
        <w:spacing w:after="0" w:line="240" w:lineRule="auto"/>
        <w:ind w:firstLine="567"/>
        <w:jc w:val="both"/>
        <w:rPr>
          <w:rFonts w:ascii="Arial" w:eastAsia="Calibri" w:hAnsi="Arial" w:cs="Arial"/>
          <w:b/>
          <w:bCs/>
          <w:sz w:val="28"/>
          <w:szCs w:val="28"/>
          <w:lang w:val="kk-KZ" w:eastAsia="ru-RU"/>
        </w:rPr>
      </w:pPr>
      <w:r w:rsidRPr="00A032ED">
        <w:rPr>
          <w:rFonts w:ascii="Arial" w:eastAsia="Times New Roman" w:hAnsi="Arial" w:cs="Arial"/>
          <w:sz w:val="28"/>
          <w:szCs w:val="28"/>
        </w:rPr>
        <w:t>3</w:t>
      </w:r>
      <w:r w:rsidR="007F33A5" w:rsidRPr="00A032ED">
        <w:rPr>
          <w:rFonts w:ascii="Arial" w:eastAsia="Times New Roman" w:hAnsi="Arial" w:cs="Arial"/>
          <w:sz w:val="28"/>
          <w:szCs w:val="28"/>
        </w:rPr>
        <w:t xml:space="preserve">) </w:t>
      </w:r>
      <w:r w:rsidR="00617EAB">
        <w:rPr>
          <w:rFonts w:ascii="Arial" w:eastAsia="Times New Roman" w:hAnsi="Arial" w:cs="Arial"/>
          <w:sz w:val="28"/>
          <w:szCs w:val="28"/>
          <w:lang w:val="kk-KZ"/>
        </w:rPr>
        <w:t xml:space="preserve">принять конкретный план мероприятий </w:t>
      </w:r>
      <w:r w:rsidR="00617EAB" w:rsidRPr="00A032ED">
        <w:rPr>
          <w:rFonts w:ascii="Arial" w:eastAsia="Times New Roman" w:hAnsi="Arial" w:cs="Arial"/>
          <w:sz w:val="28"/>
          <w:szCs w:val="28"/>
        </w:rPr>
        <w:t xml:space="preserve">по </w:t>
      </w:r>
      <w:r w:rsidR="00617EAB" w:rsidRPr="004169E9">
        <w:rPr>
          <w:rFonts w:ascii="Arial" w:eastAsia="Times New Roman" w:hAnsi="Arial" w:cs="Arial"/>
          <w:sz w:val="28"/>
          <w:szCs w:val="28"/>
        </w:rPr>
        <w:t xml:space="preserve">завершению </w:t>
      </w:r>
      <w:r w:rsidR="00617EAB" w:rsidRPr="00A032ED">
        <w:rPr>
          <w:rFonts w:ascii="Arial" w:eastAsia="Times New Roman" w:hAnsi="Arial" w:cs="Arial"/>
          <w:sz w:val="28"/>
          <w:szCs w:val="28"/>
        </w:rPr>
        <w:t xml:space="preserve">строительства и дальнейшей эксплуатации </w:t>
      </w:r>
      <w:r w:rsidR="00617EAB" w:rsidRPr="004169E9">
        <w:rPr>
          <w:rFonts w:ascii="Arial" w:eastAsia="Times New Roman" w:hAnsi="Arial" w:cs="Arial"/>
          <w:sz w:val="28"/>
          <w:szCs w:val="28"/>
        </w:rPr>
        <w:t xml:space="preserve">водохозяйственных </w:t>
      </w:r>
      <w:r w:rsidR="00617EAB">
        <w:rPr>
          <w:rFonts w:ascii="Arial" w:eastAsia="Times New Roman" w:hAnsi="Arial" w:cs="Arial"/>
          <w:sz w:val="28"/>
          <w:szCs w:val="28"/>
          <w:lang w:val="kk-KZ"/>
        </w:rPr>
        <w:t xml:space="preserve">объектов (водохранилищ, </w:t>
      </w:r>
      <w:r w:rsidR="00617EAB" w:rsidRPr="00A032ED">
        <w:rPr>
          <w:rFonts w:ascii="Arial" w:eastAsia="Times New Roman" w:hAnsi="Arial" w:cs="Arial"/>
          <w:sz w:val="28"/>
          <w:szCs w:val="28"/>
        </w:rPr>
        <w:t>каналов</w:t>
      </w:r>
      <w:r w:rsidR="00617EAB">
        <w:rPr>
          <w:rFonts w:ascii="Arial" w:eastAsia="Times New Roman" w:hAnsi="Arial" w:cs="Arial"/>
          <w:sz w:val="28"/>
          <w:szCs w:val="28"/>
          <w:lang w:val="kk-KZ"/>
        </w:rPr>
        <w:t>)</w:t>
      </w:r>
      <w:r w:rsidR="00617EAB" w:rsidRPr="00A032ED">
        <w:rPr>
          <w:rFonts w:ascii="Arial" w:eastAsia="Times New Roman" w:hAnsi="Arial" w:cs="Arial"/>
          <w:sz w:val="28"/>
          <w:szCs w:val="28"/>
        </w:rPr>
        <w:t xml:space="preserve"> </w:t>
      </w:r>
      <w:r w:rsidR="00617EAB">
        <w:rPr>
          <w:rFonts w:ascii="Arial" w:eastAsia="Times New Roman" w:hAnsi="Arial" w:cs="Arial"/>
          <w:sz w:val="28"/>
          <w:szCs w:val="28"/>
        </w:rPr>
        <w:t xml:space="preserve">в </w:t>
      </w:r>
      <w:proofErr w:type="spellStart"/>
      <w:r w:rsidR="00617EAB" w:rsidRPr="00A032ED">
        <w:rPr>
          <w:rFonts w:ascii="Arial" w:eastAsia="Times New Roman" w:hAnsi="Arial" w:cs="Arial"/>
          <w:sz w:val="28"/>
          <w:szCs w:val="28"/>
        </w:rPr>
        <w:t>Жамбылской</w:t>
      </w:r>
      <w:proofErr w:type="spellEnd"/>
      <w:r w:rsidR="00617EAB" w:rsidRPr="00A032ED">
        <w:rPr>
          <w:rFonts w:ascii="Arial" w:eastAsia="Times New Roman" w:hAnsi="Arial" w:cs="Arial"/>
          <w:sz w:val="28"/>
          <w:szCs w:val="28"/>
        </w:rPr>
        <w:t xml:space="preserve"> области;</w:t>
      </w:r>
    </w:p>
    <w:p w:rsidR="007F33A5" w:rsidRPr="00A032ED" w:rsidRDefault="00617EAB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  <w:r>
        <w:rPr>
          <w:rFonts w:ascii="Arial" w:eastAsia="Times New Roman" w:hAnsi="Arial" w:cs="Arial"/>
          <w:sz w:val="28"/>
          <w:szCs w:val="28"/>
          <w:lang w:val="kk-KZ"/>
        </w:rPr>
        <w:t>4</w:t>
      </w:r>
      <w:r w:rsidR="00D11D79" w:rsidRPr="00A032ED">
        <w:rPr>
          <w:rFonts w:ascii="Arial" w:eastAsia="Times New Roman" w:hAnsi="Arial" w:cs="Arial"/>
          <w:sz w:val="28"/>
          <w:szCs w:val="28"/>
        </w:rPr>
        <w:t xml:space="preserve">) совместно </w:t>
      </w:r>
      <w:r w:rsidR="00D11D79" w:rsidRPr="00A032ED">
        <w:rPr>
          <w:rFonts w:ascii="Arial" w:eastAsia="Times New Roman" w:hAnsi="Arial" w:cs="Arial"/>
          <w:b/>
          <w:sz w:val="28"/>
          <w:szCs w:val="28"/>
        </w:rPr>
        <w:t xml:space="preserve">с Министерством </w:t>
      </w:r>
      <w:r w:rsidR="00E46F54" w:rsidRPr="00A032ED">
        <w:rPr>
          <w:rFonts w:ascii="Arial" w:eastAsia="Times New Roman" w:hAnsi="Arial" w:cs="Arial"/>
          <w:b/>
          <w:sz w:val="28"/>
          <w:szCs w:val="28"/>
        </w:rPr>
        <w:t xml:space="preserve">науки </w:t>
      </w:r>
      <w:r w:rsidR="00E46F54">
        <w:rPr>
          <w:rFonts w:ascii="Arial" w:eastAsia="Times New Roman" w:hAnsi="Arial" w:cs="Arial"/>
          <w:b/>
          <w:sz w:val="28"/>
          <w:szCs w:val="28"/>
        </w:rPr>
        <w:t>и высшего образования</w:t>
      </w:r>
      <w:r w:rsidR="00D11D79" w:rsidRPr="00A032ED">
        <w:rPr>
          <w:rFonts w:ascii="Arial" w:eastAsia="Times New Roman" w:hAnsi="Arial" w:cs="Arial"/>
          <w:b/>
          <w:sz w:val="28"/>
          <w:szCs w:val="28"/>
        </w:rPr>
        <w:t xml:space="preserve"> </w:t>
      </w:r>
      <w:r>
        <w:rPr>
          <w:rFonts w:ascii="Arial" w:eastAsia="Times New Roman" w:hAnsi="Arial" w:cs="Arial"/>
          <w:sz w:val="28"/>
          <w:szCs w:val="28"/>
          <w:lang w:val="kk-KZ"/>
        </w:rPr>
        <w:t xml:space="preserve">принять меры по преодолению </w:t>
      </w:r>
      <w:proofErr w:type="spellStart"/>
      <w:r w:rsidR="007A7303" w:rsidRPr="00A032ED">
        <w:rPr>
          <w:rFonts w:ascii="Arial" w:eastAsia="Times New Roman" w:hAnsi="Arial" w:cs="Arial"/>
          <w:sz w:val="28"/>
          <w:szCs w:val="28"/>
        </w:rPr>
        <w:t>кадрово</w:t>
      </w:r>
      <w:proofErr w:type="spellEnd"/>
      <w:r>
        <w:rPr>
          <w:rFonts w:ascii="Arial" w:eastAsia="Times New Roman" w:hAnsi="Arial" w:cs="Arial"/>
          <w:sz w:val="28"/>
          <w:szCs w:val="28"/>
          <w:lang w:val="kk-KZ"/>
        </w:rPr>
        <w:t>го</w:t>
      </w:r>
      <w:r w:rsidR="007A7303" w:rsidRPr="00A032ED">
        <w:rPr>
          <w:rFonts w:ascii="Arial" w:eastAsia="Times New Roman" w:hAnsi="Arial" w:cs="Arial"/>
          <w:sz w:val="28"/>
          <w:szCs w:val="28"/>
        </w:rPr>
        <w:t xml:space="preserve"> </w:t>
      </w:r>
      <w:r w:rsidR="00D11D79" w:rsidRPr="00A032ED">
        <w:rPr>
          <w:rFonts w:ascii="Arial" w:eastAsia="Times New Roman" w:hAnsi="Arial" w:cs="Arial"/>
          <w:sz w:val="28"/>
          <w:szCs w:val="28"/>
        </w:rPr>
        <w:t>дефицит</w:t>
      </w:r>
      <w:r>
        <w:rPr>
          <w:rFonts w:ascii="Arial" w:eastAsia="Times New Roman" w:hAnsi="Arial" w:cs="Arial"/>
          <w:sz w:val="28"/>
          <w:szCs w:val="28"/>
          <w:lang w:val="kk-KZ"/>
        </w:rPr>
        <w:t>а</w:t>
      </w:r>
      <w:r w:rsidR="00D11D79" w:rsidRPr="00A032ED">
        <w:rPr>
          <w:rFonts w:ascii="Arial" w:eastAsia="Times New Roman" w:hAnsi="Arial" w:cs="Arial"/>
          <w:sz w:val="28"/>
          <w:szCs w:val="28"/>
        </w:rPr>
        <w:t xml:space="preserve"> в сфере водной отрасли, в том числе по подготовке и переподготовке специалистов</w:t>
      </w:r>
      <w:r>
        <w:rPr>
          <w:rFonts w:ascii="Arial" w:eastAsia="Times New Roman" w:hAnsi="Arial" w:cs="Arial"/>
          <w:sz w:val="28"/>
          <w:szCs w:val="28"/>
          <w:lang w:val="kk-KZ"/>
        </w:rPr>
        <w:t xml:space="preserve"> среднего звена</w:t>
      </w:r>
      <w:r w:rsidR="007A7303" w:rsidRPr="00A032ED">
        <w:rPr>
          <w:rFonts w:ascii="Arial" w:eastAsia="Times New Roman" w:hAnsi="Arial" w:cs="Arial"/>
          <w:sz w:val="28"/>
          <w:szCs w:val="28"/>
        </w:rPr>
        <w:t>.</w:t>
      </w:r>
      <w:r w:rsidR="00D11D79" w:rsidRPr="00A032ED">
        <w:rPr>
          <w:rFonts w:ascii="Arial" w:eastAsia="Times New Roman" w:hAnsi="Arial" w:cs="Arial"/>
          <w:sz w:val="28"/>
          <w:szCs w:val="28"/>
        </w:rPr>
        <w:t xml:space="preserve"> </w:t>
      </w:r>
    </w:p>
    <w:p w:rsidR="007A7303" w:rsidRPr="00A032ED" w:rsidRDefault="007A7303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</w:p>
    <w:p w:rsidR="00617EAB" w:rsidRDefault="007F33A5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b/>
          <w:sz w:val="28"/>
          <w:szCs w:val="28"/>
          <w:lang w:val="kk-KZ"/>
        </w:rPr>
      </w:pPr>
      <w:r w:rsidRPr="00A032ED">
        <w:rPr>
          <w:rFonts w:ascii="Arial" w:eastAsia="Times New Roman" w:hAnsi="Arial" w:cs="Arial"/>
          <w:b/>
          <w:sz w:val="28"/>
          <w:szCs w:val="28"/>
        </w:rPr>
        <w:t>3.</w:t>
      </w:r>
      <w:r w:rsidRPr="00A032ED">
        <w:rPr>
          <w:rFonts w:ascii="Arial" w:eastAsia="Times New Roman" w:hAnsi="Arial" w:cs="Arial"/>
          <w:sz w:val="28"/>
          <w:szCs w:val="28"/>
        </w:rPr>
        <w:t xml:space="preserve"> </w:t>
      </w:r>
      <w:r w:rsidRPr="00A032ED">
        <w:rPr>
          <w:rFonts w:ascii="Arial" w:eastAsia="Times New Roman" w:hAnsi="Arial" w:cs="Arial"/>
          <w:b/>
          <w:sz w:val="28"/>
          <w:szCs w:val="28"/>
        </w:rPr>
        <w:t xml:space="preserve">Министерству сельского хозяйства совместно с </w:t>
      </w:r>
      <w:r w:rsidR="007A7303" w:rsidRPr="00A032ED">
        <w:rPr>
          <w:rFonts w:ascii="Arial" w:eastAsia="Times New Roman" w:hAnsi="Arial" w:cs="Arial"/>
          <w:b/>
          <w:sz w:val="28"/>
          <w:szCs w:val="28"/>
        </w:rPr>
        <w:t xml:space="preserve">министерством </w:t>
      </w:r>
      <w:r w:rsidR="00A032ED" w:rsidRPr="00A032ED">
        <w:rPr>
          <w:rFonts w:ascii="Arial" w:eastAsia="Times New Roman" w:hAnsi="Arial" w:cs="Arial"/>
          <w:b/>
          <w:sz w:val="28"/>
          <w:szCs w:val="28"/>
        </w:rPr>
        <w:t>финансов</w:t>
      </w:r>
      <w:r w:rsidR="00617EAB">
        <w:rPr>
          <w:rFonts w:ascii="Arial" w:eastAsia="Times New Roman" w:hAnsi="Arial" w:cs="Arial"/>
          <w:b/>
          <w:sz w:val="28"/>
          <w:szCs w:val="28"/>
          <w:lang w:val="kk-KZ"/>
        </w:rPr>
        <w:t>:</w:t>
      </w:r>
    </w:p>
    <w:p w:rsidR="00617EAB" w:rsidRDefault="00617EAB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  <w:lang w:val="kk-KZ"/>
        </w:rPr>
      </w:pPr>
      <w:r w:rsidRPr="00617EAB">
        <w:rPr>
          <w:rFonts w:ascii="Arial" w:eastAsia="Times New Roman" w:hAnsi="Arial" w:cs="Arial"/>
          <w:sz w:val="28"/>
          <w:szCs w:val="28"/>
          <w:lang w:val="kk-KZ"/>
        </w:rPr>
        <w:lastRenderedPageBreak/>
        <w:t>1)</w:t>
      </w:r>
      <w:r w:rsidR="00D11D79" w:rsidRPr="00A032ED">
        <w:rPr>
          <w:rFonts w:ascii="Arial" w:eastAsia="Times New Roman" w:hAnsi="Arial" w:cs="Arial"/>
          <w:b/>
          <w:sz w:val="28"/>
          <w:szCs w:val="28"/>
        </w:rPr>
        <w:t xml:space="preserve"> </w:t>
      </w:r>
      <w:r w:rsidR="009D13EB">
        <w:rPr>
          <w:rFonts w:ascii="Arial" w:eastAsia="Times New Roman" w:hAnsi="Arial" w:cs="Arial"/>
          <w:sz w:val="28"/>
          <w:szCs w:val="28"/>
        </w:rPr>
        <w:t>рассмотреть</w:t>
      </w:r>
      <w:r w:rsidR="00D11D79" w:rsidRPr="00A032ED">
        <w:rPr>
          <w:rFonts w:ascii="Arial" w:eastAsia="Times New Roman" w:hAnsi="Arial" w:cs="Arial"/>
          <w:sz w:val="28"/>
          <w:szCs w:val="28"/>
        </w:rPr>
        <w:t xml:space="preserve"> вопрос </w:t>
      </w:r>
      <w:r w:rsidR="009D13EB">
        <w:rPr>
          <w:rFonts w:ascii="Arial" w:eastAsia="Times New Roman" w:hAnsi="Arial" w:cs="Arial"/>
          <w:sz w:val="28"/>
          <w:szCs w:val="28"/>
        </w:rPr>
        <w:t xml:space="preserve">по </w:t>
      </w:r>
      <w:r w:rsidR="00F35986">
        <w:rPr>
          <w:rFonts w:ascii="Arial" w:eastAsia="Times New Roman" w:hAnsi="Arial" w:cs="Arial"/>
          <w:sz w:val="28"/>
          <w:szCs w:val="28"/>
        </w:rPr>
        <w:t>субсидировани</w:t>
      </w:r>
      <w:r w:rsidR="009D13EB">
        <w:rPr>
          <w:rFonts w:ascii="Arial" w:eastAsia="Times New Roman" w:hAnsi="Arial" w:cs="Arial"/>
          <w:sz w:val="28"/>
          <w:szCs w:val="28"/>
        </w:rPr>
        <w:t>ю</w:t>
      </w:r>
      <w:r w:rsidR="00F35986">
        <w:rPr>
          <w:rFonts w:ascii="Arial" w:eastAsia="Times New Roman" w:hAnsi="Arial" w:cs="Arial"/>
          <w:sz w:val="28"/>
          <w:szCs w:val="28"/>
        </w:rPr>
        <w:t xml:space="preserve"> </w:t>
      </w:r>
      <w:r w:rsidR="007A7303" w:rsidRPr="00A032ED">
        <w:rPr>
          <w:rFonts w:ascii="Arial" w:eastAsia="Times New Roman" w:hAnsi="Arial" w:cs="Arial"/>
          <w:sz w:val="28"/>
          <w:szCs w:val="28"/>
        </w:rPr>
        <w:t>затрат</w:t>
      </w:r>
      <w:r w:rsidR="008D2A36">
        <w:rPr>
          <w:rFonts w:ascii="Arial" w:eastAsia="Times New Roman" w:hAnsi="Arial" w:cs="Arial"/>
          <w:sz w:val="28"/>
          <w:szCs w:val="28"/>
        </w:rPr>
        <w:t>,</w:t>
      </w:r>
      <w:r w:rsidR="007A7303" w:rsidRPr="00A032ED">
        <w:rPr>
          <w:rFonts w:ascii="Arial" w:eastAsia="Times New Roman" w:hAnsi="Arial" w:cs="Arial"/>
          <w:sz w:val="28"/>
          <w:szCs w:val="28"/>
        </w:rPr>
        <w:t xml:space="preserve"> </w:t>
      </w:r>
      <w:r w:rsidR="008D2A36">
        <w:rPr>
          <w:rFonts w:ascii="Arial" w:eastAsia="Times New Roman" w:hAnsi="Arial" w:cs="Arial"/>
          <w:sz w:val="28"/>
          <w:szCs w:val="28"/>
        </w:rPr>
        <w:t xml:space="preserve">подлежащих </w:t>
      </w:r>
      <w:r w:rsidR="008D2A36" w:rsidRPr="00A032ED">
        <w:rPr>
          <w:rFonts w:ascii="Arial" w:eastAsia="Times New Roman" w:hAnsi="Arial" w:cs="Arial"/>
          <w:sz w:val="28"/>
          <w:szCs w:val="28"/>
        </w:rPr>
        <w:t>возмещени</w:t>
      </w:r>
      <w:r w:rsidR="008D2A36">
        <w:rPr>
          <w:rFonts w:ascii="Arial" w:eastAsia="Times New Roman" w:hAnsi="Arial" w:cs="Arial"/>
          <w:sz w:val="28"/>
          <w:szCs w:val="28"/>
        </w:rPr>
        <w:t>ю</w:t>
      </w:r>
      <w:r w:rsidR="008D2A36" w:rsidRPr="00020DCB">
        <w:rPr>
          <w:rFonts w:ascii="Arial" w:eastAsia="Times New Roman" w:hAnsi="Arial" w:cs="Arial"/>
          <w:i/>
          <w:sz w:val="28"/>
          <w:szCs w:val="28"/>
        </w:rPr>
        <w:t xml:space="preserve"> </w:t>
      </w:r>
      <w:r w:rsidR="008D2A36">
        <w:rPr>
          <w:rFonts w:ascii="Arial" w:eastAsia="Times New Roman" w:hAnsi="Arial" w:cs="Arial"/>
          <w:sz w:val="28"/>
          <w:szCs w:val="28"/>
        </w:rPr>
        <w:t xml:space="preserve">на бурение скважин для орошения полностью </w:t>
      </w:r>
      <w:r w:rsidR="00020DCB" w:rsidRPr="00020DCB">
        <w:rPr>
          <w:rFonts w:ascii="Arial" w:eastAsia="Times New Roman" w:hAnsi="Arial" w:cs="Arial"/>
          <w:i/>
          <w:sz w:val="28"/>
          <w:szCs w:val="28"/>
        </w:rPr>
        <w:t xml:space="preserve">(80% </w:t>
      </w:r>
      <w:r w:rsidR="008D2A36">
        <w:rPr>
          <w:rFonts w:ascii="Arial" w:eastAsia="Times New Roman" w:hAnsi="Arial" w:cs="Arial"/>
          <w:i/>
          <w:sz w:val="28"/>
          <w:szCs w:val="28"/>
        </w:rPr>
        <w:t xml:space="preserve">всех </w:t>
      </w:r>
      <w:r w:rsidR="00422729">
        <w:rPr>
          <w:rFonts w:ascii="Arial" w:eastAsia="Times New Roman" w:hAnsi="Arial" w:cs="Arial"/>
          <w:i/>
          <w:sz w:val="28"/>
          <w:szCs w:val="28"/>
        </w:rPr>
        <w:t>затрат</w:t>
      </w:r>
      <w:r w:rsidR="00020DCB" w:rsidRPr="00020DCB">
        <w:rPr>
          <w:rFonts w:ascii="Arial" w:eastAsia="Times New Roman" w:hAnsi="Arial" w:cs="Arial"/>
          <w:i/>
          <w:sz w:val="28"/>
          <w:szCs w:val="28"/>
        </w:rPr>
        <w:t>)</w:t>
      </w:r>
      <w:r w:rsidR="00020DCB">
        <w:rPr>
          <w:rFonts w:ascii="Arial" w:eastAsia="Times New Roman" w:hAnsi="Arial" w:cs="Arial"/>
          <w:sz w:val="28"/>
          <w:szCs w:val="28"/>
        </w:rPr>
        <w:t xml:space="preserve"> </w:t>
      </w:r>
      <w:r w:rsidR="00D11D79" w:rsidRPr="00A032ED">
        <w:rPr>
          <w:rFonts w:ascii="Arial" w:eastAsia="Times New Roman" w:hAnsi="Arial" w:cs="Arial"/>
          <w:sz w:val="28"/>
          <w:szCs w:val="28"/>
        </w:rPr>
        <w:t xml:space="preserve">за счет </w:t>
      </w:r>
      <w:r w:rsidR="008D2A36">
        <w:rPr>
          <w:rFonts w:ascii="Arial" w:eastAsia="Times New Roman" w:hAnsi="Arial" w:cs="Arial"/>
          <w:sz w:val="28"/>
          <w:szCs w:val="28"/>
        </w:rPr>
        <w:t xml:space="preserve">средств </w:t>
      </w:r>
      <w:r w:rsidR="0022463F" w:rsidRPr="00A032ED">
        <w:rPr>
          <w:rFonts w:ascii="Arial" w:eastAsia="Times New Roman" w:hAnsi="Arial" w:cs="Arial"/>
          <w:sz w:val="28"/>
          <w:szCs w:val="28"/>
        </w:rPr>
        <w:t>республиканского бю</w:t>
      </w:r>
      <w:r w:rsidR="007A7303" w:rsidRPr="00A032ED">
        <w:rPr>
          <w:rFonts w:ascii="Arial" w:eastAsia="Times New Roman" w:hAnsi="Arial" w:cs="Arial"/>
          <w:sz w:val="28"/>
          <w:szCs w:val="28"/>
        </w:rPr>
        <w:t>д</w:t>
      </w:r>
      <w:r w:rsidR="0022463F" w:rsidRPr="00A032ED">
        <w:rPr>
          <w:rFonts w:ascii="Arial" w:eastAsia="Times New Roman" w:hAnsi="Arial" w:cs="Arial"/>
          <w:sz w:val="28"/>
          <w:szCs w:val="28"/>
        </w:rPr>
        <w:t>ж</w:t>
      </w:r>
      <w:r w:rsidR="007A7303" w:rsidRPr="00A032ED">
        <w:rPr>
          <w:rFonts w:ascii="Arial" w:eastAsia="Times New Roman" w:hAnsi="Arial" w:cs="Arial"/>
          <w:sz w:val="28"/>
          <w:szCs w:val="28"/>
        </w:rPr>
        <w:t>ета</w:t>
      </w:r>
      <w:r>
        <w:rPr>
          <w:rFonts w:ascii="Arial" w:eastAsia="Times New Roman" w:hAnsi="Arial" w:cs="Arial"/>
          <w:sz w:val="28"/>
          <w:szCs w:val="28"/>
          <w:lang w:val="kk-KZ"/>
        </w:rPr>
        <w:t>;</w:t>
      </w:r>
    </w:p>
    <w:p w:rsidR="00D11D79" w:rsidRPr="00F35986" w:rsidRDefault="00617EAB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  <w:r>
        <w:rPr>
          <w:rFonts w:ascii="Arial" w:eastAsia="Times New Roman" w:hAnsi="Arial" w:cs="Arial"/>
          <w:sz w:val="28"/>
          <w:szCs w:val="28"/>
          <w:lang w:val="kk-KZ"/>
        </w:rPr>
        <w:t xml:space="preserve">2) </w:t>
      </w:r>
      <w:r w:rsidR="00020DCB">
        <w:rPr>
          <w:rFonts w:ascii="Arial" w:eastAsia="Times New Roman" w:hAnsi="Arial" w:cs="Arial"/>
          <w:sz w:val="28"/>
          <w:szCs w:val="28"/>
        </w:rPr>
        <w:t xml:space="preserve">проработать вопрос по возмещению затрат </w:t>
      </w:r>
      <w:r w:rsidR="008D2A36">
        <w:rPr>
          <w:rFonts w:ascii="Arial" w:eastAsia="Times New Roman" w:hAnsi="Arial" w:cs="Arial"/>
          <w:sz w:val="28"/>
          <w:szCs w:val="28"/>
        </w:rPr>
        <w:t xml:space="preserve">на бурение </w:t>
      </w:r>
      <w:r w:rsidR="00020DCB">
        <w:rPr>
          <w:rFonts w:ascii="Arial" w:eastAsia="Times New Roman" w:hAnsi="Arial" w:cs="Arial"/>
          <w:sz w:val="28"/>
          <w:szCs w:val="28"/>
        </w:rPr>
        <w:t>скважин, пробуренных до вступления в силу новых Правил субсидирования</w:t>
      </w:r>
      <w:r w:rsidR="009D13EB">
        <w:rPr>
          <w:rFonts w:ascii="Arial" w:eastAsia="Times New Roman" w:hAnsi="Arial" w:cs="Arial"/>
          <w:sz w:val="28"/>
          <w:szCs w:val="28"/>
        </w:rPr>
        <w:t xml:space="preserve"> </w:t>
      </w:r>
      <w:r w:rsidR="009D13EB" w:rsidRPr="009D13EB">
        <w:rPr>
          <w:rFonts w:ascii="Arial" w:eastAsia="Times New Roman" w:hAnsi="Arial" w:cs="Arial"/>
          <w:i/>
          <w:sz w:val="28"/>
          <w:szCs w:val="28"/>
        </w:rPr>
        <w:t>(до 10 декабря 2023 года)</w:t>
      </w:r>
      <w:r w:rsidR="00020DCB">
        <w:rPr>
          <w:rFonts w:ascii="Arial" w:eastAsia="Times New Roman" w:hAnsi="Arial" w:cs="Arial"/>
          <w:sz w:val="28"/>
          <w:szCs w:val="28"/>
        </w:rPr>
        <w:t xml:space="preserve"> </w:t>
      </w:r>
      <w:r w:rsidR="009D13EB">
        <w:rPr>
          <w:rFonts w:ascii="Arial" w:eastAsia="Times New Roman" w:hAnsi="Arial" w:cs="Arial"/>
          <w:sz w:val="28"/>
          <w:szCs w:val="28"/>
        </w:rPr>
        <w:t xml:space="preserve">изучив </w:t>
      </w:r>
      <w:r w:rsidR="00F35986">
        <w:rPr>
          <w:rFonts w:ascii="Arial" w:eastAsia="Times New Roman" w:hAnsi="Arial" w:cs="Arial"/>
          <w:sz w:val="28"/>
          <w:szCs w:val="28"/>
          <w:lang w:val="kk-KZ"/>
        </w:rPr>
        <w:t>кажд</w:t>
      </w:r>
      <w:r w:rsidR="009D13EB">
        <w:rPr>
          <w:rFonts w:ascii="Arial" w:eastAsia="Times New Roman" w:hAnsi="Arial" w:cs="Arial"/>
          <w:sz w:val="28"/>
          <w:szCs w:val="28"/>
          <w:lang w:val="kk-KZ"/>
        </w:rPr>
        <w:t>ый</w:t>
      </w:r>
      <w:r w:rsidR="00F35986">
        <w:rPr>
          <w:rFonts w:ascii="Arial" w:eastAsia="Times New Roman" w:hAnsi="Arial" w:cs="Arial"/>
          <w:sz w:val="28"/>
          <w:szCs w:val="28"/>
          <w:lang w:val="kk-KZ"/>
        </w:rPr>
        <w:t xml:space="preserve"> конкретн</w:t>
      </w:r>
      <w:r w:rsidR="009D13EB">
        <w:rPr>
          <w:rFonts w:ascii="Arial" w:eastAsia="Times New Roman" w:hAnsi="Arial" w:cs="Arial"/>
          <w:sz w:val="28"/>
          <w:szCs w:val="28"/>
          <w:lang w:val="kk-KZ"/>
        </w:rPr>
        <w:t>ый</w:t>
      </w:r>
      <w:r w:rsidR="00F35986">
        <w:rPr>
          <w:rFonts w:ascii="Arial" w:eastAsia="Times New Roman" w:hAnsi="Arial" w:cs="Arial"/>
          <w:sz w:val="28"/>
          <w:szCs w:val="28"/>
          <w:lang w:val="kk-KZ"/>
        </w:rPr>
        <w:t xml:space="preserve"> случа</w:t>
      </w:r>
      <w:r w:rsidR="009D13EB">
        <w:rPr>
          <w:rFonts w:ascii="Arial" w:eastAsia="Times New Roman" w:hAnsi="Arial" w:cs="Arial"/>
          <w:sz w:val="28"/>
          <w:szCs w:val="28"/>
          <w:lang w:val="kk-KZ"/>
        </w:rPr>
        <w:t>й при наличии соответствующих актов бурения</w:t>
      </w:r>
      <w:r w:rsidR="00F35986">
        <w:rPr>
          <w:rFonts w:ascii="Arial" w:eastAsia="Times New Roman" w:hAnsi="Arial" w:cs="Arial"/>
          <w:sz w:val="28"/>
          <w:szCs w:val="28"/>
        </w:rPr>
        <w:t xml:space="preserve">. </w:t>
      </w:r>
    </w:p>
    <w:p w:rsidR="00020DCB" w:rsidRDefault="00020DCB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b/>
          <w:sz w:val="28"/>
          <w:szCs w:val="28"/>
        </w:rPr>
      </w:pPr>
    </w:p>
    <w:p w:rsidR="007A7303" w:rsidRPr="00A032ED" w:rsidRDefault="007A7303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  <w:r w:rsidRPr="00A032ED">
        <w:rPr>
          <w:rFonts w:ascii="Arial" w:eastAsia="Times New Roman" w:hAnsi="Arial" w:cs="Arial"/>
          <w:b/>
          <w:sz w:val="28"/>
          <w:szCs w:val="28"/>
        </w:rPr>
        <w:t xml:space="preserve">4. </w:t>
      </w:r>
      <w:proofErr w:type="spellStart"/>
      <w:r w:rsidRPr="00A032ED">
        <w:rPr>
          <w:rFonts w:ascii="Arial" w:eastAsia="Times New Roman" w:hAnsi="Arial" w:cs="Arial"/>
          <w:b/>
          <w:sz w:val="28"/>
          <w:szCs w:val="28"/>
        </w:rPr>
        <w:t>Акиматам</w:t>
      </w:r>
      <w:proofErr w:type="spellEnd"/>
      <w:r w:rsidRPr="00A032ED">
        <w:rPr>
          <w:b/>
        </w:rPr>
        <w:t xml:space="preserve"> </w:t>
      </w:r>
      <w:proofErr w:type="spellStart"/>
      <w:r w:rsidRPr="00A032ED">
        <w:rPr>
          <w:rFonts w:ascii="Arial" w:eastAsia="Times New Roman" w:hAnsi="Arial" w:cs="Arial"/>
          <w:b/>
          <w:sz w:val="28"/>
          <w:szCs w:val="28"/>
        </w:rPr>
        <w:t>Алматинской</w:t>
      </w:r>
      <w:proofErr w:type="spellEnd"/>
      <w:r w:rsidRPr="00A032ED">
        <w:rPr>
          <w:rFonts w:ascii="Arial" w:eastAsia="Times New Roman" w:hAnsi="Arial" w:cs="Arial"/>
          <w:b/>
          <w:sz w:val="28"/>
          <w:szCs w:val="28"/>
        </w:rPr>
        <w:t xml:space="preserve">, </w:t>
      </w:r>
      <w:proofErr w:type="spellStart"/>
      <w:r w:rsidRPr="00A032ED">
        <w:rPr>
          <w:rFonts w:ascii="Arial" w:eastAsia="Times New Roman" w:hAnsi="Arial" w:cs="Arial"/>
          <w:b/>
          <w:sz w:val="28"/>
          <w:szCs w:val="28"/>
        </w:rPr>
        <w:t>Жамбылской</w:t>
      </w:r>
      <w:proofErr w:type="spellEnd"/>
      <w:r w:rsidRPr="00A032ED">
        <w:rPr>
          <w:rFonts w:ascii="Arial" w:eastAsia="Times New Roman" w:hAnsi="Arial" w:cs="Arial"/>
          <w:b/>
          <w:sz w:val="28"/>
          <w:szCs w:val="28"/>
        </w:rPr>
        <w:t xml:space="preserve">, </w:t>
      </w:r>
      <w:proofErr w:type="spellStart"/>
      <w:r w:rsidRPr="00A032ED">
        <w:rPr>
          <w:rFonts w:ascii="Arial" w:eastAsia="Times New Roman" w:hAnsi="Arial" w:cs="Arial"/>
          <w:b/>
          <w:sz w:val="28"/>
          <w:szCs w:val="28"/>
        </w:rPr>
        <w:t>Жетысуской</w:t>
      </w:r>
      <w:proofErr w:type="spellEnd"/>
      <w:r w:rsidRPr="00A032ED">
        <w:rPr>
          <w:rFonts w:ascii="Arial" w:eastAsia="Times New Roman" w:hAnsi="Arial" w:cs="Arial"/>
          <w:b/>
          <w:sz w:val="28"/>
          <w:szCs w:val="28"/>
        </w:rPr>
        <w:t xml:space="preserve">, </w:t>
      </w:r>
      <w:proofErr w:type="spellStart"/>
      <w:r w:rsidRPr="00A032ED">
        <w:rPr>
          <w:rFonts w:ascii="Arial" w:eastAsia="Times New Roman" w:hAnsi="Arial" w:cs="Arial"/>
          <w:b/>
          <w:sz w:val="28"/>
          <w:szCs w:val="28"/>
        </w:rPr>
        <w:t>Кызылординской</w:t>
      </w:r>
      <w:proofErr w:type="spellEnd"/>
      <w:r w:rsidRPr="00A032ED">
        <w:rPr>
          <w:rFonts w:ascii="Arial" w:eastAsia="Times New Roman" w:hAnsi="Arial" w:cs="Arial"/>
          <w:b/>
          <w:sz w:val="28"/>
          <w:szCs w:val="28"/>
        </w:rPr>
        <w:t xml:space="preserve"> и Туркестанской областей</w:t>
      </w:r>
      <w:r w:rsidRPr="00A032ED">
        <w:rPr>
          <w:rFonts w:ascii="Arial" w:eastAsia="Times New Roman" w:hAnsi="Arial" w:cs="Arial"/>
          <w:sz w:val="28"/>
          <w:szCs w:val="28"/>
        </w:rPr>
        <w:t>:</w:t>
      </w:r>
    </w:p>
    <w:p w:rsidR="00617EAB" w:rsidRDefault="0022463F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  <w:r w:rsidRPr="00A032ED">
        <w:rPr>
          <w:rFonts w:ascii="Arial" w:eastAsia="Times New Roman" w:hAnsi="Arial" w:cs="Arial"/>
          <w:sz w:val="28"/>
          <w:szCs w:val="28"/>
        </w:rPr>
        <w:t>1)</w:t>
      </w:r>
      <w:r w:rsidR="007A7303" w:rsidRPr="00A032ED">
        <w:rPr>
          <w:rFonts w:ascii="Arial" w:eastAsia="Times New Roman" w:hAnsi="Arial" w:cs="Arial"/>
          <w:sz w:val="28"/>
          <w:szCs w:val="28"/>
        </w:rPr>
        <w:t xml:space="preserve"> </w:t>
      </w:r>
      <w:r w:rsidR="00617EAB" w:rsidRPr="00A032ED">
        <w:rPr>
          <w:rFonts w:ascii="Arial" w:eastAsia="Times New Roman" w:hAnsi="Arial" w:cs="Arial"/>
          <w:sz w:val="28"/>
          <w:szCs w:val="28"/>
        </w:rPr>
        <w:t>рассмотреть вопрос по созданию ре</w:t>
      </w:r>
      <w:r w:rsidR="00617EAB">
        <w:rPr>
          <w:rFonts w:ascii="Arial" w:eastAsia="Times New Roman" w:hAnsi="Arial" w:cs="Arial"/>
          <w:sz w:val="28"/>
          <w:szCs w:val="28"/>
          <w:lang w:val="kk-KZ"/>
        </w:rPr>
        <w:t xml:space="preserve">гиональных </w:t>
      </w:r>
      <w:proofErr w:type="spellStart"/>
      <w:r w:rsidR="00617EAB" w:rsidRPr="00A032ED">
        <w:rPr>
          <w:rFonts w:ascii="Arial" w:eastAsia="Times New Roman" w:hAnsi="Arial" w:cs="Arial"/>
          <w:sz w:val="28"/>
          <w:szCs w:val="28"/>
        </w:rPr>
        <w:t>оператив</w:t>
      </w:r>
      <w:proofErr w:type="spellEnd"/>
      <w:r w:rsidR="00617EAB">
        <w:rPr>
          <w:rFonts w:ascii="Arial" w:eastAsia="Times New Roman" w:hAnsi="Arial" w:cs="Arial"/>
          <w:sz w:val="28"/>
          <w:szCs w:val="28"/>
          <w:lang w:val="kk-KZ"/>
        </w:rPr>
        <w:t>ных</w:t>
      </w:r>
      <w:r w:rsidR="00617EAB" w:rsidRPr="00A032ED">
        <w:rPr>
          <w:rFonts w:ascii="Arial" w:eastAsia="Times New Roman" w:hAnsi="Arial" w:cs="Arial"/>
          <w:sz w:val="28"/>
          <w:szCs w:val="28"/>
        </w:rPr>
        <w:t xml:space="preserve"> штаб</w:t>
      </w:r>
      <w:r w:rsidR="00617EAB">
        <w:rPr>
          <w:rFonts w:ascii="Arial" w:eastAsia="Times New Roman" w:hAnsi="Arial" w:cs="Arial"/>
          <w:sz w:val="28"/>
          <w:szCs w:val="28"/>
          <w:lang w:val="kk-KZ"/>
        </w:rPr>
        <w:t>ов</w:t>
      </w:r>
      <w:r w:rsidR="00617EAB" w:rsidRPr="00A032ED">
        <w:rPr>
          <w:rFonts w:ascii="Arial" w:eastAsia="Times New Roman" w:hAnsi="Arial" w:cs="Arial"/>
          <w:sz w:val="28"/>
          <w:szCs w:val="28"/>
        </w:rPr>
        <w:t xml:space="preserve"> по вопросам водопользования в целях </w:t>
      </w:r>
      <w:r w:rsidR="00617EAB">
        <w:rPr>
          <w:rFonts w:ascii="Arial" w:eastAsia="Times New Roman" w:hAnsi="Arial" w:cs="Arial"/>
          <w:sz w:val="28"/>
          <w:szCs w:val="28"/>
        </w:rPr>
        <w:t>своевременного</w:t>
      </w:r>
      <w:r w:rsidR="00617EAB" w:rsidRPr="00A032ED">
        <w:rPr>
          <w:rFonts w:ascii="Arial" w:eastAsia="Times New Roman" w:hAnsi="Arial" w:cs="Arial"/>
          <w:sz w:val="28"/>
          <w:szCs w:val="28"/>
        </w:rPr>
        <w:t xml:space="preserve"> реагирования на возник</w:t>
      </w:r>
      <w:r w:rsidR="00617EAB">
        <w:rPr>
          <w:rFonts w:ascii="Arial" w:eastAsia="Times New Roman" w:hAnsi="Arial" w:cs="Arial"/>
          <w:sz w:val="28"/>
          <w:szCs w:val="28"/>
        </w:rPr>
        <w:t xml:space="preserve">ающие </w:t>
      </w:r>
      <w:r w:rsidR="00617EAB" w:rsidRPr="00A032ED">
        <w:rPr>
          <w:rFonts w:ascii="Arial" w:eastAsia="Times New Roman" w:hAnsi="Arial" w:cs="Arial"/>
          <w:sz w:val="28"/>
          <w:szCs w:val="28"/>
        </w:rPr>
        <w:t>проблемы с поливной водой;</w:t>
      </w:r>
    </w:p>
    <w:p w:rsidR="007A7303" w:rsidRPr="00A032ED" w:rsidRDefault="00617EAB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  <w:r>
        <w:rPr>
          <w:rFonts w:ascii="Arial" w:eastAsia="Times New Roman" w:hAnsi="Arial" w:cs="Arial"/>
          <w:sz w:val="28"/>
          <w:szCs w:val="28"/>
          <w:lang w:val="kk-KZ"/>
        </w:rPr>
        <w:t xml:space="preserve">2) </w:t>
      </w:r>
      <w:r w:rsidR="0022463F" w:rsidRPr="00A032ED">
        <w:rPr>
          <w:rFonts w:ascii="Arial" w:eastAsia="Times New Roman" w:hAnsi="Arial" w:cs="Arial"/>
          <w:sz w:val="28"/>
          <w:szCs w:val="28"/>
        </w:rPr>
        <w:t>принимать все своевременные меры по обеспечению поливной водой сель</w:t>
      </w:r>
      <w:r>
        <w:rPr>
          <w:rFonts w:ascii="Arial" w:eastAsia="Times New Roman" w:hAnsi="Arial" w:cs="Arial"/>
          <w:sz w:val="28"/>
          <w:szCs w:val="28"/>
          <w:lang w:val="kk-KZ"/>
        </w:rPr>
        <w:t>ско</w:t>
      </w:r>
      <w:proofErr w:type="spellStart"/>
      <w:r w:rsidR="0022463F" w:rsidRPr="00A032ED">
        <w:rPr>
          <w:rFonts w:ascii="Arial" w:eastAsia="Times New Roman" w:hAnsi="Arial" w:cs="Arial"/>
          <w:sz w:val="28"/>
          <w:szCs w:val="28"/>
        </w:rPr>
        <w:t>хоз</w:t>
      </w:r>
      <w:proofErr w:type="spellEnd"/>
      <w:r>
        <w:rPr>
          <w:rFonts w:ascii="Arial" w:eastAsia="Times New Roman" w:hAnsi="Arial" w:cs="Arial"/>
          <w:sz w:val="28"/>
          <w:szCs w:val="28"/>
          <w:lang w:val="kk-KZ"/>
        </w:rPr>
        <w:t xml:space="preserve">яйственных </w:t>
      </w:r>
      <w:r w:rsidR="0022463F" w:rsidRPr="00A032ED">
        <w:rPr>
          <w:rFonts w:ascii="Arial" w:eastAsia="Times New Roman" w:hAnsi="Arial" w:cs="Arial"/>
          <w:sz w:val="28"/>
          <w:szCs w:val="28"/>
        </w:rPr>
        <w:t>товаропроизводител</w:t>
      </w:r>
      <w:r>
        <w:rPr>
          <w:rFonts w:ascii="Arial" w:eastAsia="Times New Roman" w:hAnsi="Arial" w:cs="Arial"/>
          <w:sz w:val="28"/>
          <w:szCs w:val="28"/>
        </w:rPr>
        <w:t>ей за весь вегетационный период</w:t>
      </w:r>
      <w:r w:rsidR="0022463F" w:rsidRPr="00A032ED">
        <w:rPr>
          <w:rFonts w:ascii="Arial" w:eastAsia="Times New Roman" w:hAnsi="Arial" w:cs="Arial"/>
          <w:sz w:val="28"/>
          <w:szCs w:val="28"/>
        </w:rPr>
        <w:t xml:space="preserve">. </w:t>
      </w:r>
    </w:p>
    <w:p w:rsidR="0022463F" w:rsidRPr="00A032ED" w:rsidRDefault="0022463F" w:rsidP="00EA58E3">
      <w:pPr>
        <w:spacing w:after="0" w:line="240" w:lineRule="auto"/>
        <w:ind w:firstLine="567"/>
        <w:jc w:val="both"/>
        <w:rPr>
          <w:rFonts w:ascii="Arial" w:eastAsia="Times New Roman" w:hAnsi="Arial" w:cs="Arial"/>
          <w:sz w:val="28"/>
          <w:szCs w:val="28"/>
        </w:rPr>
      </w:pPr>
      <w:r w:rsidRPr="00A032ED">
        <w:rPr>
          <w:rFonts w:ascii="Arial" w:eastAsia="Times New Roman" w:hAnsi="Arial" w:cs="Arial"/>
          <w:sz w:val="28"/>
          <w:szCs w:val="28"/>
        </w:rPr>
        <w:t xml:space="preserve"> </w:t>
      </w:r>
    </w:p>
    <w:p w:rsidR="001E22A3" w:rsidRDefault="001E22A3" w:rsidP="00EA58E3">
      <w:pPr>
        <w:widowControl w:val="0"/>
        <w:tabs>
          <w:tab w:val="left" w:pos="1134"/>
        </w:tabs>
        <w:spacing w:after="0" w:line="240" w:lineRule="auto"/>
        <w:ind w:firstLine="567"/>
        <w:jc w:val="right"/>
        <w:rPr>
          <w:rFonts w:ascii="Times New Roman" w:eastAsia="Calibri" w:hAnsi="Times New Roman" w:cs="Times New Roman"/>
          <w:bCs/>
          <w:i/>
          <w:sz w:val="28"/>
          <w:szCs w:val="28"/>
          <w:lang w:val="kk-KZ" w:eastAsia="ru-RU"/>
        </w:rPr>
      </w:pPr>
    </w:p>
    <w:p w:rsidR="00EA58E3" w:rsidRPr="001E22A3" w:rsidRDefault="00EA58E3" w:rsidP="00EA58E3">
      <w:pPr>
        <w:widowControl w:val="0"/>
        <w:tabs>
          <w:tab w:val="left" w:pos="1134"/>
        </w:tabs>
        <w:spacing w:after="0" w:line="240" w:lineRule="auto"/>
        <w:ind w:firstLine="567"/>
        <w:jc w:val="right"/>
        <w:rPr>
          <w:rFonts w:ascii="Times New Roman" w:eastAsia="Calibri" w:hAnsi="Times New Roman" w:cs="Times New Roman"/>
          <w:bCs/>
          <w:sz w:val="28"/>
          <w:szCs w:val="28"/>
          <w:lang w:val="kk-KZ" w:eastAsia="ru-RU"/>
        </w:rPr>
      </w:pPr>
      <w:bookmarkStart w:id="0" w:name="_GoBack"/>
      <w:bookmarkEnd w:id="0"/>
    </w:p>
    <w:sectPr w:rsidR="00EA58E3" w:rsidRPr="001E22A3" w:rsidSect="006B72FE">
      <w:headerReference w:type="default" r:id="rId6"/>
      <w:pgSz w:w="11906" w:h="16838"/>
      <w:pgMar w:top="1134" w:right="850" w:bottom="1134" w:left="1701" w:header="708" w:footer="708" w:gutter="0"/>
      <w:cols w:space="708"/>
      <w:titlePg/>
      <w:docGrid w:linePitch="360"/>
    </w:sectPr>
  </w:body>
</w:document>
</file>

<file path=word/endnotes.xml><?xml version="1.0" encoding="utf-8"?>
<w:endnotes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p14">
  <w:endnote w:type="separator" w:id="-1">
    <w:p w:rsidR="00204BF9" w:rsidRDefault="00204BF9">
      <w:pPr>
        <w:spacing w:after="0" w:line="240" w:lineRule="auto"/>
      </w:pPr>
      <w:r>
        <w:separator/>
      </w:r>
    </w:p>
  </w:endnote>
  <w:endnote w:type="continuationSeparator" w:id="0">
    <w:p w:rsidR="00204BF9" w:rsidRDefault="00204BF9">
      <w:pPr>
        <w:spacing w:after="0" w:line="240" w:lineRule="auto"/>
      </w:pPr>
      <w:r>
        <w:continuationSeparator/>
      </w:r>
    </w:p>
  </w:endnote>
</w:endnotes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font w:name="Calibri">
    <w:panose1 w:val="020F0502020204030204"/>
    <w:charset w:val="CC"/>
    <w:family w:val="swiss"/>
    <w:pitch w:val="variable"/>
    <w:sig w:usb0="E0002EFF" w:usb1="C000247B" w:usb2="00000009" w:usb3="00000000" w:csb0="000001FF" w:csb1="00000000"/>
  </w:font>
  <w:font w:name="Times New Roman">
    <w:panose1 w:val="02020603050405020304"/>
    <w:charset w:val="CC"/>
    <w:family w:val="roman"/>
    <w:pitch w:val="variable"/>
    <w:sig w:usb0="E0002EFF" w:usb1="C000785B" w:usb2="00000009" w:usb3="00000000" w:csb0="000001FF" w:csb1="00000000"/>
  </w:font>
  <w:font w:name="Segoe UI">
    <w:panose1 w:val="020B0502040204020203"/>
    <w:charset w:val="CC"/>
    <w:family w:val="swiss"/>
    <w:pitch w:val="variable"/>
    <w:sig w:usb0="E4002EFF" w:usb1="C000E47F" w:usb2="00000009" w:usb3="00000000" w:csb0="000001FF" w:csb1="00000000"/>
  </w:font>
  <w:font w:name="Consolas">
    <w:panose1 w:val="020B0609020204030204"/>
    <w:charset w:val="CC"/>
    <w:family w:val="modern"/>
    <w:pitch w:val="fixed"/>
    <w:sig w:usb0="E00006FF" w:usb1="0000FCFF" w:usb2="00000001" w:usb3="00000000" w:csb0="0000019F" w:csb1="00000000"/>
  </w:font>
  <w:font w:name="Arial">
    <w:panose1 w:val="020B0604020202020204"/>
    <w:charset w:val="CC"/>
    <w:family w:val="swiss"/>
    <w:pitch w:val="variable"/>
    <w:sig w:usb0="E0002EFF" w:usb1="C000785B" w:usb2="00000009" w:usb3="00000000" w:csb0="000001FF" w:csb1="00000000"/>
  </w:font>
  <w:font w:name="Calibri Light">
    <w:panose1 w:val="020F0302020204030204"/>
    <w:charset w:val="CC"/>
    <w:family w:val="swiss"/>
    <w:pitch w:val="variable"/>
    <w:sig w:usb0="E0002AFF" w:usb1="C000247B" w:usb2="00000009" w:usb3="00000000" w:csb0="000001FF" w:csb1="00000000"/>
  </w:font>
</w:fonts>
</file>

<file path=word/footnotes.xml><?xml version="1.0" encoding="utf-8"?>
<w:footnotes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p14">
  <w:footnote w:type="separator" w:id="-1">
    <w:p w:rsidR="00204BF9" w:rsidRDefault="00204BF9">
      <w:pPr>
        <w:spacing w:after="0" w:line="240" w:lineRule="auto"/>
      </w:pPr>
      <w:r>
        <w:separator/>
      </w:r>
    </w:p>
  </w:footnote>
  <w:footnote w:type="continuationSeparator" w:id="0">
    <w:p w:rsidR="00204BF9" w:rsidRDefault="00204BF9">
      <w:pPr>
        <w:spacing w:after="0" w:line="240" w:lineRule="auto"/>
      </w:pPr>
      <w:r>
        <w:continuationSeparator/>
      </w:r>
    </w:p>
  </w:footnote>
</w:footnotes>
</file>

<file path=word/header1.xml><?xml version="1.0" encoding="utf-8"?>
<w:hdr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p14">
  <w:sdt>
    <w:sdtPr>
      <w:id w:val="2067991672"/>
      <w:docPartObj>
        <w:docPartGallery w:val="Page Numbers (Top of Page)"/>
        <w:docPartUnique/>
      </w:docPartObj>
    </w:sdtPr>
    <w:sdtEndPr/>
    <w:sdtContent>
      <w:p w:rsidR="006B72FE" w:rsidRDefault="0022463F">
        <w:pPr>
          <w:pStyle w:val="1"/>
          <w:jc w:val="center"/>
        </w:pPr>
        <w:r>
          <w:fldChar w:fldCharType="begin"/>
        </w:r>
        <w:r>
          <w:instrText>PAGE   \* MERGEFORMAT</w:instrText>
        </w:r>
        <w:r>
          <w:fldChar w:fldCharType="separate"/>
        </w:r>
        <w:r w:rsidR="004E280B">
          <w:rPr>
            <w:noProof/>
          </w:rPr>
          <w:t>2</w:t>
        </w:r>
        <w:r>
          <w:fldChar w:fldCharType="end"/>
        </w:r>
      </w:p>
    </w:sdtContent>
  </w:sdt>
  <w:p w:rsidR="00916A6E" w:rsidRDefault="00204BF9">
    <w:pPr>
      <w:pStyle w:val="1"/>
    </w:pPr>
  </w:p>
</w:hdr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sl="http://schemas.openxmlformats.org/schemaLibrary/2006/main" mc:Ignorable="w14 w15 w16se">
  <w:zoom w:percent="100"/>
  <w:proofState w:spelling="clean" w:grammar="clean"/>
  <w:defaultTabStop w:val="708"/>
  <w:characterSpacingControl w:val="doNotCompress"/>
  <w:footnotePr>
    <w:footnote w:id="-1"/>
    <w:footnote w:id="0"/>
  </w:footnotePr>
  <w:endnotePr>
    <w:endnote w:id="-1"/>
    <w:endnote w:id="0"/>
  </w:endnotePr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</w:compat>
  <w:rsids>
    <w:rsidRoot w:val="007F33A5"/>
    <w:rsid w:val="00020DCB"/>
    <w:rsid w:val="001C00B3"/>
    <w:rsid w:val="001E22A3"/>
    <w:rsid w:val="00204BF9"/>
    <w:rsid w:val="0022463F"/>
    <w:rsid w:val="00274CCA"/>
    <w:rsid w:val="002C10A3"/>
    <w:rsid w:val="002C34C8"/>
    <w:rsid w:val="003C76E9"/>
    <w:rsid w:val="004169E9"/>
    <w:rsid w:val="00422729"/>
    <w:rsid w:val="00434014"/>
    <w:rsid w:val="004E280B"/>
    <w:rsid w:val="00617EAB"/>
    <w:rsid w:val="007A7303"/>
    <w:rsid w:val="007F33A5"/>
    <w:rsid w:val="008B117A"/>
    <w:rsid w:val="008D2A36"/>
    <w:rsid w:val="00955035"/>
    <w:rsid w:val="009D13EB"/>
    <w:rsid w:val="00A032ED"/>
    <w:rsid w:val="00A163D1"/>
    <w:rsid w:val="00B33C30"/>
    <w:rsid w:val="00CA348D"/>
    <w:rsid w:val="00D0089C"/>
    <w:rsid w:val="00D01838"/>
    <w:rsid w:val="00D11D79"/>
    <w:rsid w:val="00D207CD"/>
    <w:rsid w:val="00E46F54"/>
    <w:rsid w:val="00EA58E3"/>
    <w:rsid w:val="00EF093E"/>
    <w:rsid w:val="00EF0D14"/>
    <w:rsid w:val="00F03098"/>
    <w:rsid w:val="00F35986"/>
    <w:rsid w:val="00FD72FB"/>
    <w:rsid w:val="00FF1D80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ru-RU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26"/>
    <o:shapelayout v:ext="edit">
      <o:idmap v:ext="edit" data="1"/>
    </o:shapelayout>
  </w:shapeDefaults>
  <w:decimalSymbol w:val=","/>
  <w:listSeparator w:val=";"/>
  <w14:docId w14:val="6C4DC5B1"/>
  <w15:chartTrackingRefBased/>
  <w15:docId w15:val="{2771E118-7555-4EB1-86F1-AF427437B08C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docDefaults>
    <w:rPrDefault>
      <w:rPr>
        <w:rFonts w:asciiTheme="minorHAnsi" w:eastAsiaTheme="minorHAnsi" w:hAnsiTheme="minorHAnsi" w:cstheme="minorBidi"/>
        <w:sz w:val="22"/>
        <w:szCs w:val="22"/>
        <w:lang w:val="ru-RU" w:eastAsia="en-US" w:bidi="ar-SA"/>
      </w:rPr>
    </w:rPrDefault>
    <w:pPrDefault>
      <w:pPr>
        <w:spacing w:after="160" w:line="259" w:lineRule="auto"/>
      </w:pPr>
    </w:pPrDefault>
  </w:docDefaults>
  <w:latentStyles w:defLockedState="0" w:defUIPriority="99" w:defSemiHidden="0" w:defUnhideWhenUsed="0" w:defQFormat="0" w:count="371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default="1" w:styleId="a">
    <w:name w:val="Normal"/>
    <w:qFormat/>
  </w:style>
  <w:style w:type="character" w:default="1" w:styleId="a0">
    <w:name w:val="Default Paragraph Font"/>
    <w:uiPriority w:val="1"/>
    <w:unhideWhenUsed/>
  </w:style>
  <w:style w:type="table" w:default="1" w:styleId="a1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2">
    <w:name w:val="No List"/>
    <w:uiPriority w:val="99"/>
    <w:semiHidden/>
    <w:unhideWhenUsed/>
  </w:style>
  <w:style w:type="paragraph" w:customStyle="1" w:styleId="1">
    <w:name w:val="Верхний колонтитул1"/>
    <w:basedOn w:val="a"/>
    <w:next w:val="a3"/>
    <w:link w:val="a4"/>
    <w:uiPriority w:val="99"/>
    <w:unhideWhenUsed/>
    <w:rsid w:val="007F33A5"/>
    <w:pPr>
      <w:tabs>
        <w:tab w:val="center" w:pos="4677"/>
        <w:tab w:val="right" w:pos="9355"/>
      </w:tabs>
      <w:spacing w:after="0" w:line="240" w:lineRule="auto"/>
    </w:pPr>
  </w:style>
  <w:style w:type="character" w:customStyle="1" w:styleId="a4">
    <w:name w:val="Верхний колонтитул Знак"/>
    <w:basedOn w:val="a0"/>
    <w:link w:val="1"/>
    <w:uiPriority w:val="99"/>
    <w:rsid w:val="007F33A5"/>
  </w:style>
  <w:style w:type="paragraph" w:styleId="a3">
    <w:name w:val="header"/>
    <w:basedOn w:val="a"/>
    <w:link w:val="10"/>
    <w:uiPriority w:val="99"/>
    <w:semiHidden/>
    <w:unhideWhenUsed/>
    <w:rsid w:val="007F33A5"/>
    <w:pPr>
      <w:tabs>
        <w:tab w:val="center" w:pos="4677"/>
        <w:tab w:val="right" w:pos="9355"/>
      </w:tabs>
      <w:spacing w:after="0" w:line="240" w:lineRule="auto"/>
    </w:pPr>
  </w:style>
  <w:style w:type="character" w:customStyle="1" w:styleId="10">
    <w:name w:val="Верхний колонтитул Знак1"/>
    <w:basedOn w:val="a0"/>
    <w:link w:val="a3"/>
    <w:uiPriority w:val="99"/>
    <w:semiHidden/>
    <w:rsid w:val="007F33A5"/>
  </w:style>
  <w:style w:type="paragraph" w:styleId="a5">
    <w:name w:val="List Paragraph"/>
    <w:basedOn w:val="a"/>
    <w:uiPriority w:val="34"/>
    <w:qFormat/>
    <w:rsid w:val="00274CCA"/>
    <w:pPr>
      <w:ind w:left="720"/>
      <w:contextualSpacing/>
    </w:pPr>
  </w:style>
  <w:style w:type="paragraph" w:styleId="a6">
    <w:name w:val="Balloon Text"/>
    <w:basedOn w:val="a"/>
    <w:link w:val="a7"/>
    <w:uiPriority w:val="99"/>
    <w:semiHidden/>
    <w:unhideWhenUsed/>
    <w:rsid w:val="00D207CD"/>
    <w:pPr>
      <w:spacing w:after="0" w:line="240" w:lineRule="auto"/>
    </w:pPr>
    <w:rPr>
      <w:rFonts w:ascii="Segoe UI" w:hAnsi="Segoe UI" w:cs="Segoe UI"/>
      <w:sz w:val="18"/>
      <w:szCs w:val="18"/>
    </w:rPr>
  </w:style>
  <w:style w:type="character" w:customStyle="1" w:styleId="a7">
    <w:name w:val="Текст выноски Знак"/>
    <w:basedOn w:val="a0"/>
    <w:link w:val="a6"/>
    <w:uiPriority w:val="99"/>
    <w:semiHidden/>
    <w:rsid w:val="00D207CD"/>
    <w:rPr>
      <w:rFonts w:ascii="Segoe UI" w:hAnsi="Segoe UI" w:cs="Segoe UI"/>
      <w:sz w:val="18"/>
      <w:szCs w:val="18"/>
    </w:rPr>
  </w:style>
  <w:style w:type="paragraph" w:styleId="HTML">
    <w:name w:val="HTML Preformatted"/>
    <w:basedOn w:val="a"/>
    <w:link w:val="HTML0"/>
    <w:uiPriority w:val="99"/>
    <w:semiHidden/>
    <w:unhideWhenUsed/>
    <w:rsid w:val="00EA58E3"/>
    <w:pPr>
      <w:spacing w:after="0" w:line="240" w:lineRule="auto"/>
    </w:pPr>
    <w:rPr>
      <w:rFonts w:ascii="Consolas" w:hAnsi="Consolas"/>
      <w:sz w:val="20"/>
      <w:szCs w:val="20"/>
    </w:rPr>
  </w:style>
  <w:style w:type="character" w:customStyle="1" w:styleId="HTML0">
    <w:name w:val="Стандартный HTML Знак"/>
    <w:basedOn w:val="a0"/>
    <w:link w:val="HTML"/>
    <w:uiPriority w:val="99"/>
    <w:semiHidden/>
    <w:rsid w:val="00EA58E3"/>
    <w:rPr>
      <w:rFonts w:ascii="Consolas" w:hAnsi="Consolas"/>
      <w:sz w:val="20"/>
      <w:szCs w:val="20"/>
    </w:rPr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divs>
    <w:div w:id="934940772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690984387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2080402843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</w:divs>
  <w:optimizeForBrowser/>
  <w:relyOnVML/>
  <w:allowPNG/>
</w:webSettings>
</file>

<file path=word/_rels/document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webSettings" Target="webSettings.xml"/><Relationship Id="rId7" Type="http://schemas.openxmlformats.org/officeDocument/2006/relationships/fontTable" Target="fontTable.xml"/><Relationship Id="rId2" Type="http://schemas.openxmlformats.org/officeDocument/2006/relationships/settings" Target="settings.xml"/><Relationship Id="rId1" Type="http://schemas.openxmlformats.org/officeDocument/2006/relationships/styles" Target="styles.xml"/><Relationship Id="rId6" Type="http://schemas.openxmlformats.org/officeDocument/2006/relationships/header" Target="header1.xml"/><Relationship Id="rId5" Type="http://schemas.openxmlformats.org/officeDocument/2006/relationships/endnotes" Target="endnotes.xml"/><Relationship Id="rId4" Type="http://schemas.openxmlformats.org/officeDocument/2006/relationships/footnotes" Target="footnotes.xml"/></Relationships>
</file>

<file path=word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171</TotalTime>
  <Pages>2</Pages>
  <Words>395</Words>
  <Characters>2254</Characters>
  <Application>Microsoft Office Word</Application>
  <DocSecurity>0</DocSecurity>
  <Lines>18</Lines>
  <Paragraphs>5</Paragraphs>
  <ScaleCrop>false</ScaleCrop>
  <HeadingPairs>
    <vt:vector size="2" baseType="variant">
      <vt:variant>
        <vt:lpstr>Название</vt:lpstr>
      </vt:variant>
      <vt:variant>
        <vt:i4>1</vt:i4>
      </vt:variant>
    </vt:vector>
  </HeadingPairs>
  <TitlesOfParts>
    <vt:vector size="1" baseType="lpstr">
      <vt:lpstr/>
    </vt:vector>
  </TitlesOfParts>
  <Company/>
  <LinksUpToDate>false</LinksUpToDate>
  <CharactersWithSpaces>2644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Ескалиева Самал</dc:creator>
  <cp:keywords/>
  <dc:description/>
  <cp:lastModifiedBy>Ескалиева Самал</cp:lastModifiedBy>
  <cp:revision>10</cp:revision>
  <cp:lastPrinted>2024-03-18T09:16:00Z</cp:lastPrinted>
  <dcterms:created xsi:type="dcterms:W3CDTF">2024-03-18T04:33:00Z</dcterms:created>
  <dcterms:modified xsi:type="dcterms:W3CDTF">2024-03-20T07:43:00Z</dcterms:modified>
</cp:coreProperties>
</file>