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12"/>
  </p:notesMasterIdLst>
  <p:sldIdLst>
    <p:sldId id="256" r:id="rId2"/>
    <p:sldId id="272" r:id="rId3"/>
    <p:sldId id="259" r:id="rId4"/>
    <p:sldId id="258" r:id="rId5"/>
    <p:sldId id="257" r:id="rId6"/>
    <p:sldId id="281" r:id="rId7"/>
    <p:sldId id="282" r:id="rId8"/>
    <p:sldId id="284" r:id="rId9"/>
    <p:sldId id="285" r:id="rId10"/>
    <p:sldId id="277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0" autoAdjust="0"/>
  </p:normalViewPr>
  <p:slideViewPr>
    <p:cSldViewPr snapToGrid="0">
      <p:cViewPr varScale="1">
        <p:scale>
          <a:sx n="105" d="100"/>
          <a:sy n="105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27B9C-AEF8-4718-9A0B-2BB05DBDFCE7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2228C-BC09-435B-8418-E2EFE5480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14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2228C-BC09-435B-8418-E2EFE548030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66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08781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90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15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0611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113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577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24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75463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431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7CBFD91-8400-489D-98C7-5E1589CF8AE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252A014-6973-49AD-8FF3-25CE8E7325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206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1406" y="2042371"/>
            <a:ext cx="9144000" cy="14379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Жануарларға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жауапкершілікпен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Заңына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өзгерістер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толықтырулар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240" y="4099234"/>
            <a:ext cx="10425681" cy="2750983"/>
          </a:xfrm>
        </p:spPr>
        <p:txBody>
          <a:bodyPr>
            <a:normAutofit lnSpcReduction="10000"/>
          </a:bodyPr>
          <a:lstStyle/>
          <a:p>
            <a:pPr algn="l"/>
            <a:r>
              <a:rPr lang="kk-K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 ЖОБАСЫНЫҢ АВТОРЛАРЫ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kk-K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 Парламенті Мәжілісінің депутаттары: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kk-K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Жаңбыршин Еділ </a:t>
            </a:r>
            <a:r>
              <a:rPr lang="kk-K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Терекбайұлы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kk-K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Мусабаев Самат </a:t>
            </a:r>
            <a:r>
              <a:rPr lang="kk-K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Базарбайұлы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kk-K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Сәрсенғалиев </a:t>
            </a:r>
            <a:r>
              <a:rPr lang="kk-K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Нартай Аралбайұлы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b="1" dirty="0"/>
              <a:t> </a:t>
            </a:r>
            <a:endParaRPr lang="ru-RU" dirty="0"/>
          </a:p>
          <a:p>
            <a:pPr algn="ctr"/>
            <a:r>
              <a:rPr lang="kk-KZ" b="1" dirty="0">
                <a:solidFill>
                  <a:schemeClr val="tx1"/>
                </a:solidFill>
              </a:rPr>
              <a:t>Астана, </a:t>
            </a:r>
            <a:r>
              <a:rPr lang="kk-KZ" b="1" dirty="0" smtClean="0">
                <a:solidFill>
                  <a:schemeClr val="tx1"/>
                </a:solidFill>
              </a:rPr>
              <a:t>2024 жыл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27244" y="933065"/>
            <a:ext cx="86381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 ЗАҢЫНЫҢ ЖОБАСЫ</a:t>
            </a:r>
          </a:p>
        </p:txBody>
      </p:sp>
    </p:spTree>
    <p:extLst>
      <p:ext uri="{BB962C8B-B14F-4D97-AF65-F5344CB8AC3E}">
        <p14:creationId xmlns:p14="http://schemas.microsoft.com/office/powerpoint/2010/main" val="13283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7885" y="2795954"/>
            <a:ext cx="807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РАҚМЕТ!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5822" y="199287"/>
            <a:ext cx="8596668" cy="39085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 ЖОБАСЫН ӘЗІРЛЕУГЕ НЕГІЗДЕР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2822" y="849225"/>
            <a:ext cx="10569786" cy="571013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Бұралқы</a:t>
            </a:r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қараусыз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қалған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жануарларды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реттеуде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Заңның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бермеуі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ClrTx/>
              <a:buFont typeface="Wingdings" panose="05000000000000000000" pitchFamily="2" charset="2"/>
              <a:buChar char="v"/>
            </a:pP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Заңдағы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қарама-қайшылық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v"/>
            </a:pP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Бұралқы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қараусыз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қалған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жануарларды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реттеудегі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кемшіліктер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v"/>
            </a:pP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әкімдіктердің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жануарларды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реттеуге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деңгейінде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алмауы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ClrTx/>
              <a:buNone/>
            </a:pPr>
            <a:endParaRPr lang="ru-RU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Қоғамдағы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резонансты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ClrTx/>
              <a:buFont typeface="Wingdings" panose="05000000000000000000" pitchFamily="2" charset="2"/>
              <a:buChar char="v"/>
            </a:pP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Бұралқы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қараусыз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қалған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жануарлардың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адамдарға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агрессия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көрсетіп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денсаулықтарына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нұқсан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келтіруі</a:t>
            </a:r>
            <a:r>
              <a:rPr lang="ru-RU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министрлігінің</a:t>
            </a:r>
            <a:r>
              <a:rPr lang="ru-RU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мәліметтеріне</a:t>
            </a:r>
            <a:r>
              <a:rPr lang="ru-RU" sz="2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v"/>
            </a:pP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Сайлаушылардың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депутаттармен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кездесулерінде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өкілдерінің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желілерде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қоғамның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бұралқы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қараусыз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қалған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иттердің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мәселесін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жиі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көтеруі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Tx/>
              <a:buFont typeface="Wingdings" panose="05000000000000000000" pitchFamily="2" charset="2"/>
              <a:buChar char="v"/>
            </a:pPr>
            <a:endParaRPr lang="ru-RU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Президент </a:t>
            </a:r>
            <a:r>
              <a:rPr lang="ru-RU" sz="2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тапсырмасы</a:t>
            </a:r>
            <a:r>
              <a:rPr lang="kk-K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сәуір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әлеуметтік-экономикалық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кеңесте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Қасым-Жомарт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Тоқаев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Маған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өңірлерден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қаңғыбас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арыз-шағымдар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үнемі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келіп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түседі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онымен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құзырлы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органдардың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ешқайсысы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тиісті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заңға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сүйене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айналыспайды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Бірақ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жолмен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жүру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біз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жағдайды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бақылаудан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шығарып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алуымыз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Қаңғыбас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иттердің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шабуылынан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зардап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шеккендер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саны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артып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келеді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Дереу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шара </a:t>
            </a:r>
            <a:r>
              <a:rPr lang="ru-RU" sz="2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қабылдаңыздар</a:t>
            </a:r>
            <a:r>
              <a:rPr lang="ru-RU" sz="2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,-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деді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президент.</a:t>
            </a:r>
          </a:p>
          <a:p>
            <a:pPr marL="0" indent="0" algn="just">
              <a:buNone/>
            </a:pPr>
            <a:r>
              <a:rPr lang="ru-RU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атап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өткендей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біз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жануарларға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қамқорлық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жасауымыз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бірақ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адамдарға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әсіресе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агрессиясына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бермеу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керекпіз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44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4386" y="195005"/>
            <a:ext cx="10515600" cy="623703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Жануарларды арналған панажайлар мен уақытша ұстау пункты туралы мәлімет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49" y="818708"/>
            <a:ext cx="10508795" cy="5048692"/>
          </a:xfrm>
        </p:spPr>
      </p:pic>
      <p:sp>
        <p:nvSpPr>
          <p:cNvPr id="5" name="TextBox 4"/>
          <p:cNvSpPr txBox="1"/>
          <p:nvPr/>
        </p:nvSpPr>
        <p:spPr>
          <a:xfrm>
            <a:off x="5815585" y="6370805"/>
            <a:ext cx="6202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Экология және табиғи ресурстар министрлігі мәліметі бойынша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8949" y="4369981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49841" y="6001473"/>
            <a:ext cx="44046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облыста 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панажай мен уақытша ұстау орны жоқ</a:t>
            </a:r>
          </a:p>
          <a:p>
            <a:r>
              <a:rPr lang="kk-KZ" sz="1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облыста 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уақытша ұстау орны жоқ</a:t>
            </a:r>
          </a:p>
          <a:p>
            <a:r>
              <a:rPr lang="kk-KZ" sz="1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облыс 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және </a:t>
            </a:r>
            <a:r>
              <a:rPr lang="kk-KZ" sz="1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kk-KZ" sz="1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қалада 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панажай жоқ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0743" y="131209"/>
            <a:ext cx="10360543" cy="591805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жылғы 1 қаңтардағы жергілікті бюджет жануарларға қатысты бөлінген қаржы шығыны бойынша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72095" y="-1668975"/>
            <a:ext cx="5431537" cy="10506844"/>
          </a:xfrm>
        </p:spPr>
      </p:pic>
      <p:sp>
        <p:nvSpPr>
          <p:cNvPr id="5" name="TextBox 4"/>
          <p:cNvSpPr txBox="1"/>
          <p:nvPr/>
        </p:nvSpPr>
        <p:spPr>
          <a:xfrm>
            <a:off x="5660137" y="6445880"/>
            <a:ext cx="616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Экология және табиғи ресурстар министрлігі мәліметі бойынша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809" y="203602"/>
            <a:ext cx="10067937" cy="672698"/>
          </a:xfrm>
        </p:spPr>
        <p:txBody>
          <a:bodyPr>
            <a:noAutofit/>
          </a:bodyPr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Жануарлардың тістеуінен, тырнап, сілекейленуінен зардап шегіп, антирабиялық көмек сұрағандар көрсеткіші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2185" y="1017741"/>
            <a:ext cx="9646920" cy="43420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11112" y="6178620"/>
            <a:ext cx="543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жылғы 25 қаңтардағы ҚР Денсаулық министрлігінің мәліметі бойынша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3810" y="5624622"/>
            <a:ext cx="54212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Құтырма ауруы: 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2021 – 1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ғ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дай (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Қызылорда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облысы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науқас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1966 ж.)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2022 – 1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Түркістан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облысы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науқас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2008 ж.)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2023 –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тіркелмеді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9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67" y="290697"/>
            <a:ext cx="10515600" cy="5067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</a:t>
            </a:r>
            <a:r>
              <a:rPr lang="kk-K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ттердің адамдарға (ересектер мен балалар) шабуылы туралы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kk-K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қпараты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28" y="877824"/>
            <a:ext cx="7031736" cy="5340096"/>
          </a:xfrm>
        </p:spPr>
      </p:pic>
      <p:sp>
        <p:nvSpPr>
          <p:cNvPr id="5" name="TextBox 4"/>
          <p:cNvSpPr txBox="1"/>
          <p:nvPr/>
        </p:nvSpPr>
        <p:spPr>
          <a:xfrm>
            <a:off x="5385816" y="6459485"/>
            <a:ext cx="6409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Экология және табиғи ресурстар министрлігі мәліметі бойынша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9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15107" y="163406"/>
            <a:ext cx="10515600" cy="559908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Жануарларға жауапкершілікпен қараудағы әлемдік тәжірибе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642015"/>
              </p:ext>
            </p:extLst>
          </p:nvPr>
        </p:nvGraphicFramePr>
        <p:xfrm>
          <a:off x="1609343" y="723314"/>
          <a:ext cx="9006842" cy="60039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40605">
                  <a:extLst>
                    <a:ext uri="{9D8B030D-6E8A-4147-A177-3AD203B41FA5}">
                      <a16:colId xmlns:a16="http://schemas.microsoft.com/office/drawing/2014/main" val="1295562661"/>
                    </a:ext>
                  </a:extLst>
                </a:gridCol>
                <a:gridCol w="2140605">
                  <a:extLst>
                    <a:ext uri="{9D8B030D-6E8A-4147-A177-3AD203B41FA5}">
                      <a16:colId xmlns:a16="http://schemas.microsoft.com/office/drawing/2014/main" val="3628195960"/>
                    </a:ext>
                  </a:extLst>
                </a:gridCol>
                <a:gridCol w="2565288">
                  <a:extLst>
                    <a:ext uri="{9D8B030D-6E8A-4147-A177-3AD203B41FA5}">
                      <a16:colId xmlns:a16="http://schemas.microsoft.com/office/drawing/2014/main" val="2153831864"/>
                    </a:ext>
                  </a:extLst>
                </a:gridCol>
                <a:gridCol w="2160344">
                  <a:extLst>
                    <a:ext uri="{9D8B030D-6E8A-4147-A177-3AD203B41FA5}">
                      <a16:colId xmlns:a16="http://schemas.microsoft.com/office/drawing/2014/main" val="1463460571"/>
                    </a:ext>
                  </a:extLst>
                </a:gridCol>
              </a:tblGrid>
              <a:tr h="757511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Қайтарусыз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аулау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азғана ұстап эвтаназия жасау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Қайтарусыз аулау және панажайда ұстау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Аулау</a:t>
                      </a:r>
                      <a:r>
                        <a:rPr lang="kk-K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kk-K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Стерилизация/вакцинация – Жіберу (АСЖ)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Гибридт</a:t>
                      </a:r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ік</a:t>
                      </a:r>
                      <a:r>
                        <a:rPr lang="kk-K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(панажай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+АСЖ)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648675"/>
                  </a:ext>
                </a:extLst>
              </a:tr>
              <a:tr h="524646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Норвегия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Исланидия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Латвия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Франция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Литва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Румыния 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Эстония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Австралия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Ұлыбритания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АҚШ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Финляндия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Хорватия 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 Швеция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 Ирландия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Жапония</a:t>
                      </a:r>
                    </a:p>
                    <a:p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 Швейцария </a:t>
                      </a:r>
                    </a:p>
                    <a:p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 Малайзия</a:t>
                      </a:r>
                    </a:p>
                    <a:p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Бельгия</a:t>
                      </a:r>
                    </a:p>
                    <a:p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 Дания</a:t>
                      </a:r>
                    </a:p>
                    <a:p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</a:t>
                      </a:r>
                      <a:r>
                        <a:rPr lang="kk-K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Оңтүстік Корея</a:t>
                      </a: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 Канада</a:t>
                      </a:r>
                    </a:p>
                    <a:p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 </a:t>
                      </a:r>
                      <a:r>
                        <a:rPr lang="ru-RU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Жаңа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Зеландия</a:t>
                      </a:r>
                    </a:p>
                    <a:p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 Израиль</a:t>
                      </a:r>
                      <a:endParaRPr lang="kk-KZ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Италия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Германия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Чехия 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Австрия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Испания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Словения</a:t>
                      </a:r>
                    </a:p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Турция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Индия</a:t>
                      </a:r>
                    </a:p>
                    <a:p>
                      <a:pPr marL="0" indent="0">
                        <a:buNone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Украина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Греция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Сербия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Тбилиси,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Грузия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Россия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Болгария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25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7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242" y="183202"/>
            <a:ext cx="10515600" cy="676866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Жануарларға жауапкершілікпен қараудағы әлемдік тәжірибе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8559" y="860068"/>
            <a:ext cx="10342856" cy="57640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АВСТРАЛИЯ :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Жабайы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кеткен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иттерге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улы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қоспа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мәңілік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ұйқыға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жіберудің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эвтаназия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гуманды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тәсілі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есептеледі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ИЗРАИЛЬ: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мы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ңдай бұралқы ит ұсталады, оның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30% - 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қожайындарына қайтарылады,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-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қожайындарына беріледі, ал қалғанына </a:t>
            </a:r>
            <a:r>
              <a:rPr lang="kk-KZ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эвтаназия</a:t>
            </a:r>
            <a:r>
              <a:rPr lang="kk-K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жасалады. Жануарларға салық салу асыл тұқымдылардан басқасын стерилизациялауға мәжбүрлейді;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ЯПОНИЯ: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Қаңғыбас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ұсталып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баспаналарға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орналастырылады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жерден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ескі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иелері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асырап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Талапсыз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жануарларға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эвтаназия</a:t>
            </a:r>
            <a:r>
              <a:rPr lang="ru-RU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Мысалы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2002 </a:t>
            </a:r>
            <a:r>
              <a:rPr lang="ru-RU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 </a:t>
            </a:r>
            <a:r>
              <a:rPr lang="ru-RU" sz="16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эвтаназияланған</a:t>
            </a:r>
            <a:r>
              <a:rPr lang="ru-RU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kk-KZ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АҚШ: 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 штатта бұралқы жануарларға қолданылатын шара әр түрлі. Кейбір штаттарда мысықтарды </a:t>
            </a:r>
            <a:r>
              <a:rPr lang="kk-KZ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«аулау</a:t>
            </a: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стерилизация</a:t>
            </a: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жіберу» 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бағдарламасы қолданды. </a:t>
            </a:r>
            <a:r>
              <a:rPr lang="kk-KZ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Минесотта мен Оңтүстік Дакотада 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жабайы мысықтарды аулау өте қиын болғандықтан</a:t>
            </a:r>
            <a:r>
              <a:rPr lang="kk-K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атады</a:t>
            </a:r>
            <a:r>
              <a:rPr lang="kk-K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Жануарларға қатыгездіктің алдын алу жөніндегі американдық қоғамының мәліметі бойынша, АҚШ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-та 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жылына 5 млн жуық мысық </a:t>
            </a:r>
            <a:r>
              <a:rPr lang="kk-KZ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эвтаназияланады.</a:t>
            </a:r>
            <a:r>
              <a:rPr lang="kk-K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 құқығын қорғаушылардың айтуынша, АҚШ-та жыл сайын 19 миллионға жуық үйсіз жануарлар ауланады, олардың 75 пайызы </a:t>
            </a:r>
            <a:r>
              <a:rPr lang="kk-KZ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эвтаназияланады. 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Қалғандарын жаңа иелері немесе қайырымдылық ұйымдары баспаналарына апарады. </a:t>
            </a:r>
            <a:endParaRPr lang="kk-KZ" sz="16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АҚШ-тың Жануарларды бақылау жөніндегі ұлттық ұйымы иттер мен мысықтардың қала көшелерінде емін-еркін өмір сүруіне жол берілмеу керек деп санайды, өйткені олар басқалар үшін қауіпті болуы мүмкін (аурулар, жазатайым оқиғалар, адамдарға және үй жануарларына шабуыл), сондай-ақ нашар өмір сүру жағдайларынан (суық, аштық) зардап шегеді (ауру, ветеринариялық көмектің болмауы). Сондықтан қаңғыбас жануарларды ұстап, күштеп </a:t>
            </a:r>
            <a:r>
              <a:rPr lang="kk-KZ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эвтаназиялау</a:t>
            </a:r>
            <a:r>
              <a:rPr lang="kk-K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қажеттігін айтады.</a:t>
            </a:r>
          </a:p>
          <a:p>
            <a:pPr algn="just"/>
            <a:endPara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58" y="860068"/>
            <a:ext cx="535244" cy="5352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553" y="1594362"/>
            <a:ext cx="535244" cy="5352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178" y="2281496"/>
            <a:ext cx="582404" cy="5824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323" y="3153245"/>
            <a:ext cx="515679" cy="51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55158" y="131210"/>
            <a:ext cx="10515600" cy="730028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Жануарларға жауапкершілікпен қараудағы әлемдік тәжірибе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8348" y="776178"/>
            <a:ext cx="10383715" cy="59010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АНГЛИЯ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Англияда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ұсталған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иттерді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ұстайды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көпшілігін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иелері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Ұсталған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иттердің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шамамен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10–15% (10–12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эвтаназияланады</a:t>
            </a:r>
            <a:r>
              <a:rPr lang="ru-RU" sz="1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негізінен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қаңғыбас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жарақат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алған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ауыр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науқас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ЕУРОДАҚ ЕЛДЕРІ: 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Бельгия, Дания, Финляндия, Германия, Нидерланды, Норвегия, Швеция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Швейцарияда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қаңғыбас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елдерде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лицензиялауды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иелерінің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жауапкершілігін</a:t>
            </a: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қамтитын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жануарларын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бақылаудың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бар.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Германияда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жануарларды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ұстау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көшеге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лақтырғаны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пұлдардың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арқасында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бұралқы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жүзінде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Бірақ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бұралқы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мысықтардың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мәселесі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тез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өсіп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келеді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2004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Италияда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пен 200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мысық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көшеге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лақтырылған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Жағдайды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жақсарту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көшеге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жануарларын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лақтырғаны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қылмыстық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жауапкершілік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пен 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еуро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қабылданды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Германия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Финляндияда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эвтана</a:t>
            </a:r>
            <a:r>
              <a:rPr lang="kk-K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ияланбайды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Бірақ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билік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өкілдерінің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айтуынша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елдерде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бұралқы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Ресей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аумағынан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Финляндия мен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Норвегияға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кірген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иттердің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үйірлері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атылады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РУМЫНИЯ: «</a:t>
            </a:r>
            <a:r>
              <a:rPr lang="ru-RU" sz="1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аулау</a:t>
            </a: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-стерилизация-</a:t>
            </a:r>
            <a:r>
              <a:rPr lang="ru-RU" sz="1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жіберу</a:t>
            </a: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бағдарламасы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1990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жылдардың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ортасында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басталды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2009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бұралқы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санының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айтарлықтай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қысқаруына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әкелген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мезгіл-мезгіл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аулау</a:t>
            </a: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ұлау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үзілді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2011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Бухарестте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топ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талаған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әйел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алған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жарақатынан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қайтыс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2013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қаңғыбас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иттерді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эвтаназиялауды</a:t>
            </a: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заңға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қойылды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Ұсталғаннан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ru-RU" sz="18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</a:t>
            </a:r>
            <a:r>
              <a:rPr lang="ru-RU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баспаналарда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ұсталады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етілмесе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эвтаназияланады</a:t>
            </a:r>
            <a:r>
              <a:rPr lang="ru-RU" sz="1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sz="1800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81" y="776178"/>
            <a:ext cx="536944" cy="6166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494" y="1506206"/>
            <a:ext cx="590107" cy="59010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447" y="4639510"/>
            <a:ext cx="568840" cy="5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1145</TotalTime>
  <Words>1030</Words>
  <Application>Microsoft Office PowerPoint</Application>
  <PresentationFormat>Широкоэкранный</PresentationFormat>
  <Paragraphs>95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Book</vt:lpstr>
      <vt:lpstr>Wingdings</vt:lpstr>
      <vt:lpstr>Crop</vt:lpstr>
      <vt:lpstr>«Жануарларға жауапкершілікпен қарау туралы» Қазақстан Республикасының Заңына өзгерістер мен толықтырулар енгізу туралы</vt:lpstr>
      <vt:lpstr>ЗАҢ ЖОБАСЫН ӘЗІРЛЕУГЕ НЕГІЗДЕР</vt:lpstr>
      <vt:lpstr>Жануарларды арналған панажайлар мен уақытша ұстау пункты туралы мәлімет</vt:lpstr>
      <vt:lpstr>2024 жылғы 1 қаңтардағы жергілікті бюджет жануарларға қатысты бөлінген қаржы шығыны бойынша</vt:lpstr>
      <vt:lpstr>Жануарлардың тістеуінен, тырнап, сілекейленуінен зардап шегіп, антирабиялық көмек сұрағандар көрсеткіші</vt:lpstr>
      <vt:lpstr>2023 жылғы иттердің адамдарға (ересектер мен балалар) шабуылы туралы ақпараты</vt:lpstr>
      <vt:lpstr>Жануарларға жауапкершілікпен қараудағы әлемдік тәжірибе</vt:lpstr>
      <vt:lpstr>Жануарларға жауапкершілікпен қараудағы әлемдік тәжірибе</vt:lpstr>
      <vt:lpstr>Жануарларға жауапкершілікпен қараудағы әлемдік тәжірибе</vt:lpstr>
      <vt:lpstr>Презентация PowerPoint</vt:lpstr>
    </vt:vector>
  </TitlesOfParts>
  <Company>TechnoService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Edilzh</dc:creator>
  <cp:lastModifiedBy>Алденей Мади</cp:lastModifiedBy>
  <cp:revision>80</cp:revision>
  <cp:lastPrinted>2024-03-29T04:52:00Z</cp:lastPrinted>
  <dcterms:created xsi:type="dcterms:W3CDTF">2024-02-18T11:49:21Z</dcterms:created>
  <dcterms:modified xsi:type="dcterms:W3CDTF">2024-03-29T07:32:19Z</dcterms:modified>
</cp:coreProperties>
</file>