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302" r:id="rId2"/>
    <p:sldId id="303" r:id="rId3"/>
    <p:sldId id="304" r:id="rId4"/>
    <p:sldId id="305" r:id="rId5"/>
    <p:sldId id="315" r:id="rId6"/>
    <p:sldId id="306" r:id="rId7"/>
    <p:sldId id="309" r:id="rId8"/>
    <p:sldId id="310" r:id="rId9"/>
    <p:sldId id="318" r:id="rId10"/>
    <p:sldId id="314" r:id="rId11"/>
    <p:sldId id="313" r:id="rId12"/>
    <p:sldId id="316" r:id="rId13"/>
  </p:sldIdLst>
  <p:sldSz cx="12192000" cy="6858000"/>
  <p:notesSz cx="9942513" cy="68103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6" autoAdjust="0"/>
    <p:restoredTop sz="96279" autoAdjust="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04034934197061E-2"/>
          <c:y val="3.7197365376378862E-2"/>
          <c:w val="0.90329596812531865"/>
          <c:h val="0.731708146808000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7F-47C0-8524-5C97676AFF6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7F-47C0-8524-5C97676AFF61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7F-47C0-8524-5C97676AFF61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7F-47C0-8524-5C97676AFF61}"/>
              </c:ext>
            </c:extLst>
          </c:dPt>
          <c:dLbls>
            <c:dLbl>
              <c:idx val="0"/>
              <c:layout>
                <c:manualLayout>
                  <c:x val="-5.946434312268814E-2"/>
                  <c:y val="-8.1365272866477822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7F-47C0-8524-5C97676AFF61}"/>
                </c:ext>
              </c:extLst>
            </c:dLbl>
            <c:dLbl>
              <c:idx val="1"/>
              <c:layout>
                <c:manualLayout>
                  <c:x val="-7.4650421264199199E-2"/>
                  <c:y val="0.11676784279810704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7F-47C0-8524-5C97676AFF61}"/>
                </c:ext>
              </c:extLst>
            </c:dLbl>
            <c:dLbl>
              <c:idx val="2"/>
              <c:layout>
                <c:manualLayout>
                  <c:x val="-9.6662100123110606E-2"/>
                  <c:y val="2.7231480601031945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7F-47C0-8524-5C97676AFF61}"/>
                </c:ext>
              </c:extLst>
            </c:dLbl>
            <c:dLbl>
              <c:idx val="3"/>
              <c:layout>
                <c:manualLayout>
                  <c:x val="-7.095161192788714E-2"/>
                  <c:y val="-8.4099304927361396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7F-47C0-8524-5C97676AFF61}"/>
                </c:ext>
              </c:extLst>
            </c:dLbl>
            <c:dLbl>
              <c:idx val="4"/>
              <c:layout>
                <c:manualLayout>
                  <c:x val="-5.0786584184681925E-2"/>
                  <c:y val="-8.510363353939452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7F-47C0-8524-5C97676AFF61}"/>
                </c:ext>
              </c:extLst>
            </c:dLbl>
            <c:dLbl>
              <c:idx val="5"/>
              <c:layout>
                <c:manualLayout>
                  <c:x val="-5.9395331024047301E-2"/>
                  <c:y val="-0.31044155281856217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7F-47C0-8524-5C97676AFF61}"/>
                </c:ext>
              </c:extLst>
            </c:dLbl>
            <c:dLbl>
              <c:idx val="6"/>
              <c:layout>
                <c:manualLayout>
                  <c:x val="-2.3497082188968108E-2"/>
                  <c:y val="-7.3888551520644441E-2"/>
                </c:manualLayout>
              </c:layout>
              <c:tx>
                <c:rich>
                  <a:bodyPr/>
                  <a:lstStyle/>
                  <a:p>
                    <a:fld id="{C2540056-F9A9-4513-B6DF-0B23C30EC73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1 700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7F-47C0-8524-5C97676AF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</c:v>
                </c:pt>
                <c:pt idx="1">
                  <c:v>75</c:v>
                </c:pt>
                <c:pt idx="2" formatCode="#,##0">
                  <c:v>-1570</c:v>
                </c:pt>
                <c:pt idx="3">
                  <c:v>-927</c:v>
                </c:pt>
                <c:pt idx="4">
                  <c:v>39</c:v>
                </c:pt>
                <c:pt idx="5" formatCode="#,##0">
                  <c:v>-1750</c:v>
                </c:pt>
                <c:pt idx="6">
                  <c:v>1700</c:v>
                </c:pt>
                <c:pt idx="7">
                  <c:v>1900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97F-47C0-8524-5C97676AF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656352"/>
        <c:axId val="315647168"/>
      </c:lineChart>
      <c:catAx>
        <c:axId val="3156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647168"/>
        <c:crosses val="autoZero"/>
        <c:auto val="1"/>
        <c:lblAlgn val="ctr"/>
        <c:lblOffset val="100"/>
        <c:noMultiLvlLbl val="0"/>
      </c:catAx>
      <c:valAx>
        <c:axId val="31564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656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Рейтинг г. Астаны согласно БНС (место) 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6623371718257"/>
          <c:y val="0.29728960812863892"/>
          <c:w val="0.80271930157114002"/>
          <c:h val="0.49557738320798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г. Астаны согласно БНС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584-484D-B75A-E7BBFFC9C68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206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84-484D-B75A-E7BBFFC9C68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206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20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84-484D-B75A-E7BBFFC9C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28 марта 2023 год</c:v>
                </c:pt>
                <c:pt idx="1">
                  <c:v>26 марта 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4-484D-B75A-E7BBFFC9C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84992"/>
        <c:axId val="100486528"/>
      </c:barChart>
      <c:catAx>
        <c:axId val="10048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0486528"/>
        <c:crosses val="autoZero"/>
        <c:auto val="1"/>
        <c:lblAlgn val="ctr"/>
        <c:lblOffset val="100"/>
        <c:noMultiLvlLbl val="0"/>
      </c:catAx>
      <c:valAx>
        <c:axId val="100486528"/>
        <c:scaling>
          <c:orientation val="minMax"/>
          <c:min val="5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484992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FD870-974F-4ED9-980D-887A2878B9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F7DB8-A910-45DA-86F3-3699290198F5}">
      <dgm:prSet phldrT="[Текст]" custT="1"/>
      <dgm:spPr>
        <a:xfrm>
          <a:off x="534609" y="364023"/>
          <a:ext cx="5610284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kk-KZ" sz="1400" b="1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ОБЕСПЕЧЕНИЕ ПРОДОВОЛЬСТВЕННОЙ БЕЗОПАСНОСТИ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CCCB9782-44B7-42A0-86C9-CFB9DE8D012A}" type="parTrans" cxnId="{6FBAAA6D-D4C0-4A2A-9373-BBFA5461EAF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2D1BC4C-FC42-4DCE-A3FF-58D79B9BA3A7}" type="sibTrans" cxnId="{6FBAAA6D-D4C0-4A2A-9373-BBFA5461EAFD}">
      <dgm:prSet/>
      <dgm:spPr>
        <a:xfrm>
          <a:off x="-5353451" y="-819813"/>
          <a:ext cx="6374590" cy="6374590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latin typeface="+mn-lt"/>
          </a:endParaRPr>
        </a:p>
      </dgm:t>
    </dgm:pt>
    <dgm:pt modelId="{DD28A354-2B04-406B-BBB9-DAD0B96B1A72}">
      <dgm:prSet phldrT="[Текст]" custT="1"/>
      <dgm:spPr>
        <a:xfrm>
          <a:off x="952233" y="1456853"/>
          <a:ext cx="5192660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РЕАЛИЗАЦИЯ 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ИНВЕСТИЦИОННЫХ ПРОЕКТОВ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3D002B9A-5BBA-4A9A-AA2C-CCD748A3B0FE}" type="parTrans" cxnId="{EBD02CEE-2F88-4A5F-AFBE-E303A005DB6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E576F96-EF7C-41D4-8147-2D3397DE5CF0}" type="sibTrans" cxnId="{EBD02CEE-2F88-4A5F-AFBE-E303A005DB6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85C61D0-6C3C-4ECE-B686-14DD0131F32D}">
      <dgm:prSet phldrT="[Текст]" custT="1"/>
      <dgm:spPr>
        <a:xfrm>
          <a:off x="952233" y="2549682"/>
          <a:ext cx="5192660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kk-KZ" sz="1400" b="1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УПРАВЛЕНИЕ АКТИВАМИ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CA53DAA9-85AA-42DA-B712-411891832BCC}" type="parTrans" cxnId="{86F7FA02-AFCD-45C7-982D-704BABFA915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9B2B927-E542-4432-8FE5-4855152A6FE6}" type="sibTrans" cxnId="{86F7FA02-AFCD-45C7-982D-704BABFA915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E2BC4E7-1B0A-442F-9A8C-9F6A112DC7D3}">
      <dgm:prSet phldrT="[Текст]" custT="1"/>
      <dgm:spPr>
        <a:xfrm>
          <a:off x="534609" y="3642512"/>
          <a:ext cx="5610284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ОРГАНИЗАЦИЯ УЛИЧНОЙ ТОРГОВЛИ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929D5B8A-7236-480F-980B-7CFA4F35ED30}" type="parTrans" cxnId="{8D32B262-F3DD-4F9C-A44B-787AD703CFA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D0C152-A6C4-4090-8E6D-86EF2A410BA5}" type="sibTrans" cxnId="{8D32B262-F3DD-4F9C-A44B-787AD703CFA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EC40AE3-EB9E-4F0B-ACF2-050242571587}" type="pres">
      <dgm:prSet presAssocID="{D43FD870-974F-4ED9-980D-887A2878B9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69FE82-DBB2-4F9C-B28C-7FCAB77AD65A}" type="pres">
      <dgm:prSet presAssocID="{D43FD870-974F-4ED9-980D-887A2878B96C}" presName="Name1" presStyleCnt="0"/>
      <dgm:spPr/>
    </dgm:pt>
    <dgm:pt modelId="{8A2CB121-20D6-4907-9EC4-DF681A6C3BF8}" type="pres">
      <dgm:prSet presAssocID="{D43FD870-974F-4ED9-980D-887A2878B96C}" presName="cycle" presStyleCnt="0"/>
      <dgm:spPr/>
    </dgm:pt>
    <dgm:pt modelId="{B0D81E67-EE1E-4DC7-9E72-6A4496460510}" type="pres">
      <dgm:prSet presAssocID="{D43FD870-974F-4ED9-980D-887A2878B96C}" presName="srcNode" presStyleLbl="node1" presStyleIdx="0" presStyleCnt="4"/>
      <dgm:spPr/>
    </dgm:pt>
    <dgm:pt modelId="{AF229CA7-DB8A-4FB5-8959-DC613D62AC1F}" type="pres">
      <dgm:prSet presAssocID="{D43FD870-974F-4ED9-980D-887A2878B96C}" presName="conn" presStyleLbl="parChTrans1D2" presStyleIdx="0" presStyleCnt="1" custLinFactNeighborY="-448"/>
      <dgm:spPr/>
      <dgm:t>
        <a:bodyPr/>
        <a:lstStyle/>
        <a:p>
          <a:endParaRPr lang="ru-RU"/>
        </a:p>
      </dgm:t>
    </dgm:pt>
    <dgm:pt modelId="{9A46E7A0-E974-4BD1-8A10-4E6E6238BE07}" type="pres">
      <dgm:prSet presAssocID="{D43FD870-974F-4ED9-980D-887A2878B96C}" presName="extraNode" presStyleLbl="node1" presStyleIdx="0" presStyleCnt="4"/>
      <dgm:spPr/>
    </dgm:pt>
    <dgm:pt modelId="{25761E94-B10D-4D9F-8A5A-131469E9EF74}" type="pres">
      <dgm:prSet presAssocID="{D43FD870-974F-4ED9-980D-887A2878B96C}" presName="dstNode" presStyleLbl="node1" presStyleIdx="0" presStyleCnt="4"/>
      <dgm:spPr/>
    </dgm:pt>
    <dgm:pt modelId="{120B25A3-D815-4868-8D69-6ED9688EAEA8}" type="pres">
      <dgm:prSet presAssocID="{753F7DB8-A910-45DA-86F3-3699290198F5}" presName="text_1" presStyleLbl="node1" presStyleIdx="0" presStyleCnt="4" custScaleX="92932" custLinFactY="200000" custLinFactNeighborX="5714" custLinFactNeighborY="25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40A15-0004-46E8-B72C-1BC74C4DB3EE}" type="pres">
      <dgm:prSet presAssocID="{753F7DB8-A910-45DA-86F3-3699290198F5}" presName="accent_1" presStyleCnt="0"/>
      <dgm:spPr/>
    </dgm:pt>
    <dgm:pt modelId="{5870B4B5-B9B8-4C34-ACBC-7CB24233F301}" type="pres">
      <dgm:prSet presAssocID="{753F7DB8-A910-45DA-86F3-3699290198F5}" presName="accentRepeatNode" presStyleLbl="solidFgAcc1" presStyleIdx="0" presStyleCnt="4" custScaleX="100983" custScaleY="102510" custLinFactNeighborX="193" custLinFactNeighborY="95"/>
      <dgm:spPr>
        <a:xfrm>
          <a:off x="79342" y="272970"/>
          <a:ext cx="910533" cy="910533"/>
        </a:xfrm>
        <a:prstGeom prst="ellipse">
          <a:avLst/>
        </a:prstGeom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B40E164A-8A8D-4CF7-831B-28B5B322C4F1}" type="pres">
      <dgm:prSet presAssocID="{DD28A354-2B04-406B-BBB9-DAD0B96B1A72}" presName="text_2" presStyleLbl="node1" presStyleIdx="1" presStyleCnt="4" custLinFactY="63020" custLinFactNeighborX="28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B3BFF-52C5-4283-BD5C-33354E6D4DCA}" type="pres">
      <dgm:prSet presAssocID="{DD28A354-2B04-406B-BBB9-DAD0B96B1A72}" presName="accent_2" presStyleCnt="0"/>
      <dgm:spPr/>
    </dgm:pt>
    <dgm:pt modelId="{CF8315D4-4E9E-4CB6-9990-35C110527046}" type="pres">
      <dgm:prSet presAssocID="{DD28A354-2B04-406B-BBB9-DAD0B96B1A72}" presName="accentRepeatNode" presStyleLbl="solidFgAcc1" presStyleIdx="1" presStyleCnt="4"/>
      <dgm:spPr>
        <a:xfrm>
          <a:off x="496966" y="1365800"/>
          <a:ext cx="910533" cy="910533"/>
        </a:xfrm>
        <a:prstGeom prst="ellipse">
          <a:avLst/>
        </a:prstGeom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8603F54-CD19-41D5-92B3-651018BB15A8}" type="pres">
      <dgm:prSet presAssocID="{C85C61D0-6C3C-4ECE-B686-14DD0131F32D}" presName="text_3" presStyleLbl="node1" presStyleIdx="2" presStyleCnt="4" custLinFactY="-63949" custLinFactNeighborX="20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1F8-2E92-4759-9A25-4776CF0B823F}" type="pres">
      <dgm:prSet presAssocID="{C85C61D0-6C3C-4ECE-B686-14DD0131F32D}" presName="accent_3" presStyleCnt="0"/>
      <dgm:spPr/>
    </dgm:pt>
    <dgm:pt modelId="{148F6672-379A-4501-9EE2-42098831D978}" type="pres">
      <dgm:prSet presAssocID="{C85C61D0-6C3C-4ECE-B686-14DD0131F32D}" presName="accentRepeatNode" presStyleLbl="solidFgAcc1" presStyleIdx="2" presStyleCnt="4"/>
      <dgm:spPr>
        <a:xfrm>
          <a:off x="496966" y="2458629"/>
          <a:ext cx="910533" cy="9105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55EF8B4-D580-4684-9C7D-B4B782F4DB5B}" type="pres">
      <dgm:prSet presAssocID="{5E2BC4E7-1B0A-442F-9A8C-9F6A112DC7D3}" presName="text_4" presStyleLbl="node1" presStyleIdx="3" presStyleCnt="4" custScaleX="89799" custLinFactY="-200000" custLinFactNeighborX="-2578" custLinFactNeighborY="-26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0E88E-9094-4EF4-A6ED-1CA4819046C6}" type="pres">
      <dgm:prSet presAssocID="{5E2BC4E7-1B0A-442F-9A8C-9F6A112DC7D3}" presName="accent_4" presStyleCnt="0"/>
      <dgm:spPr/>
    </dgm:pt>
    <dgm:pt modelId="{5E0FE625-5159-4EC0-8A06-E1E8695EFCDE}" type="pres">
      <dgm:prSet presAssocID="{5E2BC4E7-1B0A-442F-9A8C-9F6A112DC7D3}" presName="accentRepeatNode" presStyleLbl="solidFgAcc1" presStyleIdx="3" presStyleCnt="4"/>
      <dgm:spPr>
        <a:xfrm>
          <a:off x="79342" y="3551458"/>
          <a:ext cx="910533" cy="9105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EBD02CEE-2F88-4A5F-AFBE-E303A005DB63}" srcId="{D43FD870-974F-4ED9-980D-887A2878B96C}" destId="{DD28A354-2B04-406B-BBB9-DAD0B96B1A72}" srcOrd="1" destOrd="0" parTransId="{3D002B9A-5BBA-4A9A-AA2C-CCD748A3B0FE}" sibTransId="{4E576F96-EF7C-41D4-8147-2D3397DE5CF0}"/>
    <dgm:cxn modelId="{DC47C296-ABAB-4179-9693-77CF21B37BC1}" type="presOf" srcId="{92D1BC4C-FC42-4DCE-A3FF-58D79B9BA3A7}" destId="{AF229CA7-DB8A-4FB5-8959-DC613D62AC1F}" srcOrd="0" destOrd="0" presId="urn:microsoft.com/office/officeart/2008/layout/VerticalCurvedList"/>
    <dgm:cxn modelId="{3E17920E-056D-4C61-A67C-44ECB520275B}" type="presOf" srcId="{C85C61D0-6C3C-4ECE-B686-14DD0131F32D}" destId="{58603F54-CD19-41D5-92B3-651018BB15A8}" srcOrd="0" destOrd="0" presId="urn:microsoft.com/office/officeart/2008/layout/VerticalCurvedList"/>
    <dgm:cxn modelId="{50EC59BA-A3D2-4733-BEF4-2EC8B417AAE9}" type="presOf" srcId="{5E2BC4E7-1B0A-442F-9A8C-9F6A112DC7D3}" destId="{155EF8B4-D580-4684-9C7D-B4B782F4DB5B}" srcOrd="0" destOrd="0" presId="urn:microsoft.com/office/officeart/2008/layout/VerticalCurvedList"/>
    <dgm:cxn modelId="{6FBAAA6D-D4C0-4A2A-9373-BBFA5461EAFD}" srcId="{D43FD870-974F-4ED9-980D-887A2878B96C}" destId="{753F7DB8-A910-45DA-86F3-3699290198F5}" srcOrd="0" destOrd="0" parTransId="{CCCB9782-44B7-42A0-86C9-CFB9DE8D012A}" sibTransId="{92D1BC4C-FC42-4DCE-A3FF-58D79B9BA3A7}"/>
    <dgm:cxn modelId="{3C436D3C-7520-4C29-A6D6-4659F04B3504}" type="presOf" srcId="{D43FD870-974F-4ED9-980D-887A2878B96C}" destId="{AEC40AE3-EB9E-4F0B-ACF2-050242571587}" srcOrd="0" destOrd="0" presId="urn:microsoft.com/office/officeart/2008/layout/VerticalCurvedList"/>
    <dgm:cxn modelId="{8D32B262-F3DD-4F9C-A44B-787AD703CFA6}" srcId="{D43FD870-974F-4ED9-980D-887A2878B96C}" destId="{5E2BC4E7-1B0A-442F-9A8C-9F6A112DC7D3}" srcOrd="3" destOrd="0" parTransId="{929D5B8A-7236-480F-980B-7CFA4F35ED30}" sibTransId="{42D0C152-A6C4-4090-8E6D-86EF2A410BA5}"/>
    <dgm:cxn modelId="{86F7FA02-AFCD-45C7-982D-704BABFA915A}" srcId="{D43FD870-974F-4ED9-980D-887A2878B96C}" destId="{C85C61D0-6C3C-4ECE-B686-14DD0131F32D}" srcOrd="2" destOrd="0" parTransId="{CA53DAA9-85AA-42DA-B712-411891832BCC}" sibTransId="{E9B2B927-E542-4432-8FE5-4855152A6FE6}"/>
    <dgm:cxn modelId="{EFD61A18-BC38-478F-87C6-5F61541AAB3C}" type="presOf" srcId="{DD28A354-2B04-406B-BBB9-DAD0B96B1A72}" destId="{B40E164A-8A8D-4CF7-831B-28B5B322C4F1}" srcOrd="0" destOrd="0" presId="urn:microsoft.com/office/officeart/2008/layout/VerticalCurvedList"/>
    <dgm:cxn modelId="{53431DC2-1DEE-4E40-8E8C-A08CB48359CA}" type="presOf" srcId="{753F7DB8-A910-45DA-86F3-3699290198F5}" destId="{120B25A3-D815-4868-8D69-6ED9688EAEA8}" srcOrd="0" destOrd="0" presId="urn:microsoft.com/office/officeart/2008/layout/VerticalCurvedList"/>
    <dgm:cxn modelId="{72539325-21E3-4F15-B70A-D2C29BCAC54A}" type="presParOf" srcId="{AEC40AE3-EB9E-4F0B-ACF2-050242571587}" destId="{9E69FE82-DBB2-4F9C-B28C-7FCAB77AD65A}" srcOrd="0" destOrd="0" presId="urn:microsoft.com/office/officeart/2008/layout/VerticalCurvedList"/>
    <dgm:cxn modelId="{A5BFFDD5-0C7D-43DE-9A21-AB305E4C762C}" type="presParOf" srcId="{9E69FE82-DBB2-4F9C-B28C-7FCAB77AD65A}" destId="{8A2CB121-20D6-4907-9EC4-DF681A6C3BF8}" srcOrd="0" destOrd="0" presId="urn:microsoft.com/office/officeart/2008/layout/VerticalCurvedList"/>
    <dgm:cxn modelId="{4322BEE9-0DDA-4B80-8094-BEEE61615B22}" type="presParOf" srcId="{8A2CB121-20D6-4907-9EC4-DF681A6C3BF8}" destId="{B0D81E67-EE1E-4DC7-9E72-6A4496460510}" srcOrd="0" destOrd="0" presId="urn:microsoft.com/office/officeart/2008/layout/VerticalCurvedList"/>
    <dgm:cxn modelId="{C0E89294-7487-43DC-BA6A-BA8B89EF721C}" type="presParOf" srcId="{8A2CB121-20D6-4907-9EC4-DF681A6C3BF8}" destId="{AF229CA7-DB8A-4FB5-8959-DC613D62AC1F}" srcOrd="1" destOrd="0" presId="urn:microsoft.com/office/officeart/2008/layout/VerticalCurvedList"/>
    <dgm:cxn modelId="{ED4D4E57-9A37-406D-83F4-9CE2EEE5E85A}" type="presParOf" srcId="{8A2CB121-20D6-4907-9EC4-DF681A6C3BF8}" destId="{9A46E7A0-E974-4BD1-8A10-4E6E6238BE07}" srcOrd="2" destOrd="0" presId="urn:microsoft.com/office/officeart/2008/layout/VerticalCurvedList"/>
    <dgm:cxn modelId="{00B36F78-B181-43B7-923C-BB4ACD0E299B}" type="presParOf" srcId="{8A2CB121-20D6-4907-9EC4-DF681A6C3BF8}" destId="{25761E94-B10D-4D9F-8A5A-131469E9EF74}" srcOrd="3" destOrd="0" presId="urn:microsoft.com/office/officeart/2008/layout/VerticalCurvedList"/>
    <dgm:cxn modelId="{1BA76787-C50F-4E4A-899B-DA5899F9B6CB}" type="presParOf" srcId="{9E69FE82-DBB2-4F9C-B28C-7FCAB77AD65A}" destId="{120B25A3-D815-4868-8D69-6ED9688EAEA8}" srcOrd="1" destOrd="0" presId="urn:microsoft.com/office/officeart/2008/layout/VerticalCurvedList"/>
    <dgm:cxn modelId="{C1E80D7F-1C87-4AF5-B634-C47A0F0F2D17}" type="presParOf" srcId="{9E69FE82-DBB2-4F9C-B28C-7FCAB77AD65A}" destId="{A1B40A15-0004-46E8-B72C-1BC74C4DB3EE}" srcOrd="2" destOrd="0" presId="urn:microsoft.com/office/officeart/2008/layout/VerticalCurvedList"/>
    <dgm:cxn modelId="{DFA158D8-01D5-4734-BFEB-6641B81AA87B}" type="presParOf" srcId="{A1B40A15-0004-46E8-B72C-1BC74C4DB3EE}" destId="{5870B4B5-B9B8-4C34-ACBC-7CB24233F301}" srcOrd="0" destOrd="0" presId="urn:microsoft.com/office/officeart/2008/layout/VerticalCurvedList"/>
    <dgm:cxn modelId="{10F24D1F-1E61-4784-B5E5-BCA09E56EDFF}" type="presParOf" srcId="{9E69FE82-DBB2-4F9C-B28C-7FCAB77AD65A}" destId="{B40E164A-8A8D-4CF7-831B-28B5B322C4F1}" srcOrd="3" destOrd="0" presId="urn:microsoft.com/office/officeart/2008/layout/VerticalCurvedList"/>
    <dgm:cxn modelId="{38872520-8CB7-4710-9040-DDA038BFAADA}" type="presParOf" srcId="{9E69FE82-DBB2-4F9C-B28C-7FCAB77AD65A}" destId="{0B0B3BFF-52C5-4283-BD5C-33354E6D4DCA}" srcOrd="4" destOrd="0" presId="urn:microsoft.com/office/officeart/2008/layout/VerticalCurvedList"/>
    <dgm:cxn modelId="{6409C3F1-3F81-4644-8EFD-66F295E4D953}" type="presParOf" srcId="{0B0B3BFF-52C5-4283-BD5C-33354E6D4DCA}" destId="{CF8315D4-4E9E-4CB6-9990-35C110527046}" srcOrd="0" destOrd="0" presId="urn:microsoft.com/office/officeart/2008/layout/VerticalCurvedList"/>
    <dgm:cxn modelId="{BCBB7D33-9966-4C93-AB06-13F07B16B89B}" type="presParOf" srcId="{9E69FE82-DBB2-4F9C-B28C-7FCAB77AD65A}" destId="{58603F54-CD19-41D5-92B3-651018BB15A8}" srcOrd="5" destOrd="0" presId="urn:microsoft.com/office/officeart/2008/layout/VerticalCurvedList"/>
    <dgm:cxn modelId="{DE485A8E-528C-403A-92AD-8A54EF6B7792}" type="presParOf" srcId="{9E69FE82-DBB2-4F9C-B28C-7FCAB77AD65A}" destId="{AA1A41F8-2E92-4759-9A25-4776CF0B823F}" srcOrd="6" destOrd="0" presId="urn:microsoft.com/office/officeart/2008/layout/VerticalCurvedList"/>
    <dgm:cxn modelId="{A52113A3-6D17-4F54-9E0E-D0CF1F597406}" type="presParOf" srcId="{AA1A41F8-2E92-4759-9A25-4776CF0B823F}" destId="{148F6672-379A-4501-9EE2-42098831D978}" srcOrd="0" destOrd="0" presId="urn:microsoft.com/office/officeart/2008/layout/VerticalCurvedList"/>
    <dgm:cxn modelId="{136926E3-100C-434A-89A4-530928A7B7C3}" type="presParOf" srcId="{9E69FE82-DBB2-4F9C-B28C-7FCAB77AD65A}" destId="{155EF8B4-D580-4684-9C7D-B4B782F4DB5B}" srcOrd="7" destOrd="0" presId="urn:microsoft.com/office/officeart/2008/layout/VerticalCurvedList"/>
    <dgm:cxn modelId="{3D072061-3D5E-4842-A18B-6C94A5468FE1}" type="presParOf" srcId="{9E69FE82-DBB2-4F9C-B28C-7FCAB77AD65A}" destId="{27A0E88E-9094-4EF4-A6ED-1CA4819046C6}" srcOrd="8" destOrd="0" presId="urn:microsoft.com/office/officeart/2008/layout/VerticalCurvedList"/>
    <dgm:cxn modelId="{F9929B3C-4C97-4F80-B09B-B26EC28BF59E}" type="presParOf" srcId="{27A0E88E-9094-4EF4-A6ED-1CA4819046C6}" destId="{5E0FE625-5159-4EC0-8A06-E1E8695EFCD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29CA7-DB8A-4FB5-8959-DC613D62AC1F}">
      <dsp:nvSpPr>
        <dsp:cNvPr id="0" name=""/>
        <dsp:cNvSpPr/>
      </dsp:nvSpPr>
      <dsp:spPr>
        <a:xfrm>
          <a:off x="-4273060" y="-678374"/>
          <a:ext cx="5091164" cy="509116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B25A3-D815-4868-8D69-6ED9688EAEA8}">
      <dsp:nvSpPr>
        <dsp:cNvPr id="0" name=""/>
        <dsp:cNvSpPr/>
      </dsp:nvSpPr>
      <dsp:spPr>
        <a:xfrm>
          <a:off x="754753" y="2955350"/>
          <a:ext cx="3621636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ОБЕСПЕЧЕНИЕ ПРОДОВОЛЬСТВЕННОЙ БЕЗОПАСНОСТИ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754753" y="2955350"/>
        <a:ext cx="3621636" cy="581520"/>
      </dsp:txXfrm>
    </dsp:sp>
    <dsp:sp modelId="{5870B4B5-B9B8-4C34-ACBC-7CB24233F301}">
      <dsp:nvSpPr>
        <dsp:cNvPr id="0" name=""/>
        <dsp:cNvSpPr/>
      </dsp:nvSpPr>
      <dsp:spPr>
        <a:xfrm>
          <a:off x="62986" y="209486"/>
          <a:ext cx="734045" cy="745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E164A-8A8D-4CF7-831B-28B5B322C4F1}">
      <dsp:nvSpPr>
        <dsp:cNvPr id="0" name=""/>
        <dsp:cNvSpPr/>
      </dsp:nvSpPr>
      <dsp:spPr>
        <a:xfrm>
          <a:off x="812707" y="2111034"/>
          <a:ext cx="3563682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РЕАЛИЗАЦИЯ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ИНВЕСТИЦИОННЫХ ПРОЕКТОВ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812707" y="2111034"/>
        <a:ext cx="3563682" cy="581520"/>
      </dsp:txXfrm>
    </dsp:sp>
    <dsp:sp modelId="{CF8315D4-4E9E-4CB6-9990-35C110527046}">
      <dsp:nvSpPr>
        <dsp:cNvPr id="0" name=""/>
        <dsp:cNvSpPr/>
      </dsp:nvSpPr>
      <dsp:spPr>
        <a:xfrm>
          <a:off x="398555" y="1090350"/>
          <a:ext cx="726900" cy="72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03F54-CD19-41D5-92B3-651018BB15A8}">
      <dsp:nvSpPr>
        <dsp:cNvPr id="0" name=""/>
        <dsp:cNvSpPr/>
      </dsp:nvSpPr>
      <dsp:spPr>
        <a:xfrm>
          <a:off x="812707" y="1082075"/>
          <a:ext cx="3563682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УПРАВЛЕНИЕ АКТИВАМИ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812707" y="1082075"/>
        <a:ext cx="3563682" cy="581520"/>
      </dsp:txXfrm>
    </dsp:sp>
    <dsp:sp modelId="{148F6672-379A-4501-9EE2-42098831D978}">
      <dsp:nvSpPr>
        <dsp:cNvPr id="0" name=""/>
        <dsp:cNvSpPr/>
      </dsp:nvSpPr>
      <dsp:spPr>
        <a:xfrm>
          <a:off x="398555" y="1962782"/>
          <a:ext cx="726900" cy="7269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EF8B4-D580-4684-9C7D-B4B782F4DB5B}">
      <dsp:nvSpPr>
        <dsp:cNvPr id="0" name=""/>
        <dsp:cNvSpPr/>
      </dsp:nvSpPr>
      <dsp:spPr>
        <a:xfrm>
          <a:off x="526910" y="180381"/>
          <a:ext cx="3499540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charset="0"/>
              <a:ea typeface=""/>
              <a:cs typeface=""/>
            </a:rPr>
            <a:t>ОРГАНИЗАЦИЯ УЛИЧНОЙ ТОРГОВЛИ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526910" y="180381"/>
        <a:ext cx="3499540" cy="581520"/>
      </dsp:txXfrm>
    </dsp:sp>
    <dsp:sp modelId="{5E0FE625-5159-4EC0-8A06-E1E8695EFCDE}">
      <dsp:nvSpPr>
        <dsp:cNvPr id="0" name=""/>
        <dsp:cNvSpPr/>
      </dsp:nvSpPr>
      <dsp:spPr>
        <a:xfrm>
          <a:off x="65156" y="2835213"/>
          <a:ext cx="726900" cy="7269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2096"/>
          </a:xfrm>
          <a:prstGeom prst="rect">
            <a:avLst/>
          </a:prstGeom>
        </p:spPr>
        <p:txBody>
          <a:bodyPr vert="horz" lIns="80412" tIns="40206" rIns="80412" bIns="4020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02" y="0"/>
            <a:ext cx="4308422" cy="342096"/>
          </a:xfrm>
          <a:prstGeom prst="rect">
            <a:avLst/>
          </a:prstGeom>
        </p:spPr>
        <p:txBody>
          <a:bodyPr vert="horz" lIns="80412" tIns="40206" rIns="80412" bIns="40206" rtlCol="0"/>
          <a:lstStyle>
            <a:lvl1pPr algn="r">
              <a:defRPr sz="1100"/>
            </a:lvl1pPr>
          </a:lstStyle>
          <a:p>
            <a:fld id="{0B1E5A33-56BC-4464-AA26-5F1574FF9F1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4637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12" tIns="40206" rIns="80412" bIns="402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77494"/>
            <a:ext cx="7954010" cy="2681585"/>
          </a:xfrm>
          <a:prstGeom prst="rect">
            <a:avLst/>
          </a:prstGeom>
        </p:spPr>
        <p:txBody>
          <a:bodyPr vert="horz" lIns="80412" tIns="40206" rIns="80412" bIns="402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8281"/>
            <a:ext cx="4308422" cy="342095"/>
          </a:xfrm>
          <a:prstGeom prst="rect">
            <a:avLst/>
          </a:prstGeom>
        </p:spPr>
        <p:txBody>
          <a:bodyPr vert="horz" lIns="80412" tIns="40206" rIns="80412" bIns="4020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02" y="6468281"/>
            <a:ext cx="4308422" cy="342095"/>
          </a:xfrm>
          <a:prstGeom prst="rect">
            <a:avLst/>
          </a:prstGeom>
        </p:spPr>
        <p:txBody>
          <a:bodyPr vert="horz" lIns="80412" tIns="40206" rIns="80412" bIns="40206" rtlCol="0" anchor="b"/>
          <a:lstStyle>
            <a:lvl1pPr algn="r">
              <a:defRPr sz="1100"/>
            </a:lvl1pPr>
          </a:lstStyle>
          <a:p>
            <a:fld id="{1EC3FAE7-23C3-4991-A841-44CA8F0D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6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3758A-0292-498E-90BF-E2212832CC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9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0B962-95A4-49CF-8F44-37423E7CCA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9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71E2-9A76-4059-A0E5-CC9A8B437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2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FAE7-23C3-4991-A841-44CA8F0DB1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8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FAE7-23C3-4991-A841-44CA8F0DB1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5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71E2-9A76-4059-A0E5-CC9A8B437D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1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2378-8065-412D-B9C7-96F485647D1D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F1A43-56DE-4D99-8AC1-509F0223043F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4B18-33AD-485D-A971-879214B2E416}" type="datetime1">
              <a:rPr lang="en-US" smtClean="0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20440" y="3180587"/>
            <a:ext cx="5844540" cy="748665"/>
          </a:xfrm>
          <a:custGeom>
            <a:avLst/>
            <a:gdLst/>
            <a:ahLst/>
            <a:cxnLst/>
            <a:rect l="l" t="t" r="r" b="b"/>
            <a:pathLst>
              <a:path w="5844540" h="748664">
                <a:moveTo>
                  <a:pt x="5844540" y="395224"/>
                </a:moveTo>
                <a:lnTo>
                  <a:pt x="5838977" y="367753"/>
                </a:lnTo>
                <a:lnTo>
                  <a:pt x="5823851" y="345300"/>
                </a:lnTo>
                <a:lnTo>
                  <a:pt x="5801398" y="330174"/>
                </a:lnTo>
                <a:lnTo>
                  <a:pt x="5773928" y="324612"/>
                </a:lnTo>
                <a:lnTo>
                  <a:pt x="3459315" y="324612"/>
                </a:lnTo>
                <a:lnTo>
                  <a:pt x="3459480" y="323850"/>
                </a:lnTo>
                <a:lnTo>
                  <a:pt x="3459480" y="64770"/>
                </a:lnTo>
                <a:lnTo>
                  <a:pt x="3454387" y="39547"/>
                </a:lnTo>
                <a:lnTo>
                  <a:pt x="3440519" y="18961"/>
                </a:lnTo>
                <a:lnTo>
                  <a:pt x="3419932" y="5092"/>
                </a:lnTo>
                <a:lnTo>
                  <a:pt x="3394710" y="0"/>
                </a:lnTo>
                <a:lnTo>
                  <a:pt x="2266950" y="0"/>
                </a:lnTo>
                <a:lnTo>
                  <a:pt x="2241715" y="5092"/>
                </a:lnTo>
                <a:lnTo>
                  <a:pt x="2221128" y="18961"/>
                </a:lnTo>
                <a:lnTo>
                  <a:pt x="2207260" y="39547"/>
                </a:lnTo>
                <a:lnTo>
                  <a:pt x="2202180" y="64770"/>
                </a:lnTo>
                <a:lnTo>
                  <a:pt x="2202180" y="323850"/>
                </a:lnTo>
                <a:lnTo>
                  <a:pt x="2202332" y="324612"/>
                </a:lnTo>
                <a:lnTo>
                  <a:pt x="70612" y="324612"/>
                </a:lnTo>
                <a:lnTo>
                  <a:pt x="43129" y="330174"/>
                </a:lnTo>
                <a:lnTo>
                  <a:pt x="20675" y="345300"/>
                </a:lnTo>
                <a:lnTo>
                  <a:pt x="5549" y="367753"/>
                </a:lnTo>
                <a:lnTo>
                  <a:pt x="0" y="395224"/>
                </a:lnTo>
                <a:lnTo>
                  <a:pt x="0" y="677672"/>
                </a:lnTo>
                <a:lnTo>
                  <a:pt x="5549" y="705154"/>
                </a:lnTo>
                <a:lnTo>
                  <a:pt x="20675" y="727608"/>
                </a:lnTo>
                <a:lnTo>
                  <a:pt x="43129" y="742734"/>
                </a:lnTo>
                <a:lnTo>
                  <a:pt x="70612" y="748284"/>
                </a:lnTo>
                <a:lnTo>
                  <a:pt x="5773928" y="748284"/>
                </a:lnTo>
                <a:lnTo>
                  <a:pt x="5801398" y="742734"/>
                </a:lnTo>
                <a:lnTo>
                  <a:pt x="5823851" y="727608"/>
                </a:lnTo>
                <a:lnTo>
                  <a:pt x="5838977" y="705154"/>
                </a:lnTo>
                <a:lnTo>
                  <a:pt x="5844540" y="677672"/>
                </a:lnTo>
                <a:lnTo>
                  <a:pt x="5844540" y="39522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2788" y="1348739"/>
            <a:ext cx="1616964" cy="167030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169920" y="3928871"/>
            <a:ext cx="6438900" cy="379730"/>
          </a:xfrm>
          <a:custGeom>
            <a:avLst/>
            <a:gdLst/>
            <a:ahLst/>
            <a:cxnLst/>
            <a:rect l="l" t="t" r="r" b="b"/>
            <a:pathLst>
              <a:path w="6438900" h="379729">
                <a:moveTo>
                  <a:pt x="6375654" y="0"/>
                </a:moveTo>
                <a:lnTo>
                  <a:pt x="63246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5"/>
                </a:lnTo>
                <a:lnTo>
                  <a:pt x="0" y="316229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6" y="379475"/>
                </a:lnTo>
                <a:lnTo>
                  <a:pt x="6375654" y="379475"/>
                </a:lnTo>
                <a:lnTo>
                  <a:pt x="6400270" y="374505"/>
                </a:lnTo>
                <a:lnTo>
                  <a:pt x="6420373" y="360949"/>
                </a:lnTo>
                <a:lnTo>
                  <a:pt x="6433929" y="340846"/>
                </a:lnTo>
                <a:lnTo>
                  <a:pt x="6438900" y="316229"/>
                </a:lnTo>
                <a:lnTo>
                  <a:pt x="6438900" y="63245"/>
                </a:lnTo>
                <a:lnTo>
                  <a:pt x="6433929" y="38629"/>
                </a:lnTo>
                <a:lnTo>
                  <a:pt x="6420373" y="18526"/>
                </a:lnTo>
                <a:lnTo>
                  <a:pt x="6400270" y="4970"/>
                </a:lnTo>
                <a:lnTo>
                  <a:pt x="637565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A2B1-76FB-41D3-8134-6376572C9989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F06C-B261-4212-9CF4-09932E6C0ED5}" type="datetime1">
              <a:rPr lang="en-US" smtClean="0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665-ED4C-4B7F-9947-2D2634EC3CF5}" type="datetime1">
              <a:rPr lang="en-US" smtClean="0"/>
              <a:t>4/4/2024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AB1-0842-4882-8B78-9B03FB72B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7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CCDC-6278-46F9-B05F-3000DE7CB93E}" type="datetime1">
              <a:rPr lang="en-US" smtClean="0"/>
              <a:t>4/4/2024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82EA-8B53-4B52-8A87-A0A24CA66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3900" y="3157220"/>
            <a:ext cx="618934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98F97-79BF-4435-9489-50225F5F1CEB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4.jpg"/><Relationship Id="rId5" Type="http://schemas.openxmlformats.org/officeDocument/2006/relationships/image" Target="../media/image19.png"/><Relationship Id="rId10" Type="http://schemas.openxmlformats.org/officeDocument/2006/relationships/image" Target="../media/image3.jpe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615887"/>
            <a:ext cx="12192000" cy="35825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kk-KZ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030" name="Picture 6" descr="BAZIS–А: 🏘️ новостройки, жилые комплексы, контакты, офисы - Кры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479" y="1618555"/>
            <a:ext cx="2325531" cy="3579851"/>
          </a:xfrm>
          <a:prstGeom prst="chevron">
            <a:avLst>
              <a:gd name="adj" fmla="val 471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</p:spPr>
      </p:pic>
      <p:pic>
        <p:nvPicPr>
          <p:cNvPr id="1032" name="Picture 8" descr="Цены на продовольственные товары выросли на 9,7% за год | Inbusiness.k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5" r="17132"/>
          <a:stretch/>
        </p:blipFill>
        <p:spPr bwMode="auto">
          <a:xfrm flipH="1">
            <a:off x="6765747" y="1617727"/>
            <a:ext cx="2426427" cy="3580680"/>
          </a:xfrm>
          <a:prstGeom prst="chevron">
            <a:avLst>
              <a:gd name="adj" fmla="val 45446"/>
            </a:avLst>
          </a:prstGeom>
          <a:solidFill>
            <a:schemeClr val="accent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1036" name="Picture 12" descr="Уличный павильоны с современным дизайном — купить в Москве, продукция  компании АСК ГОРО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r="24404"/>
          <a:stretch/>
        </p:blipFill>
        <p:spPr bwMode="auto">
          <a:xfrm flipH="1">
            <a:off x="9677404" y="1617726"/>
            <a:ext cx="2514596" cy="3580680"/>
          </a:xfrm>
          <a:prstGeom prst="homePlate">
            <a:avLst>
              <a:gd name="adj" fmla="val 4171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" y="1799222"/>
            <a:ext cx="734663" cy="1023149"/>
          </a:xfrm>
          <a:prstGeom prst="rect">
            <a:avLst/>
          </a:prstGeom>
        </p:spPr>
      </p:pic>
      <p:sp>
        <p:nvSpPr>
          <p:cNvPr id="13" name="object 6"/>
          <p:cNvSpPr/>
          <p:nvPr/>
        </p:nvSpPr>
        <p:spPr>
          <a:xfrm>
            <a:off x="279379" y="337769"/>
            <a:ext cx="828675" cy="846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Прямоугольник 5"/>
          <p:cNvSpPr/>
          <p:nvPr/>
        </p:nvSpPr>
        <p:spPr>
          <a:xfrm>
            <a:off x="2201519" y="2908096"/>
            <a:ext cx="3423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АО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«СПК «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ASTANA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25340" y="6176683"/>
            <a:ext cx="604611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Астана, март 2024г.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84" y="77689"/>
            <a:ext cx="571568" cy="836712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6248400" y="1371600"/>
            <a:ext cx="0" cy="5105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54962" y="1663550"/>
            <a:ext cx="49122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Внесение изменений в действующее законодательство в части выдачи земельных участков для реализации инвестиционных проектов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501" y="115849"/>
            <a:ext cx="8847787" cy="4408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40" name="Прямоугольник 2">
            <a:extLst>
              <a:ext uri="{FF2B5EF4-FFF2-40B4-BE49-F238E27FC236}">
                <a16:creationId xmlns:a16="http://schemas.microsoft.com/office/drawing/2014/main" id="{54D0D80F-8E9F-6001-EA43-36909DCB119B}"/>
              </a:ext>
            </a:extLst>
          </p:cNvPr>
          <p:cNvSpPr/>
          <p:nvPr/>
        </p:nvSpPr>
        <p:spPr>
          <a:xfrm>
            <a:off x="83501" y="8543"/>
            <a:ext cx="8879211" cy="590123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Gotham Pro" panose="02000503040000020004" pitchFamily="2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Эффективность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деятельности СПК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1704" y="1800403"/>
            <a:ext cx="4983970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ПЛАНИРУЕТСЯ ВЫПЛАТА ДИВИДЕНДОВ ПО ИТОГАМ 2023 ГОДА </a:t>
            </a: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567149" y="1170945"/>
            <a:ext cx="9739" cy="503369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CD42312D-B0FE-4745-BF3F-6977935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" y="117094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8" y="4467526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" y="5785987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1010009" y="3097463"/>
            <a:ext cx="4979997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ПРИВЛЕЧЕНЫ ЧАСТНЫЕ ИНВЕСТИЦИИ В ГОРОД НА  1 ТРЛ. ТЕНГЕ</a:t>
            </a:r>
            <a:endParaRPr lang="ru-RU" sz="1400" b="1" dirty="0">
              <a:solidFill>
                <a:srgbClr val="FF0000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pic>
        <p:nvPicPr>
          <p:cNvPr id="18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" y="207789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31097" y="1186038"/>
            <a:ext cx="4357695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ДЕЯТЕЛЬНОСТЬ СПК ОСУЩЕСТВЛЯЕТСЯ ЗА СЧЕТ СОБСТВЕННЫХ СРЕДСТВ</a:t>
            </a:r>
          </a:p>
        </p:txBody>
      </p:sp>
      <p:sp>
        <p:nvSpPr>
          <p:cNvPr id="20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25300" y="4392863"/>
            <a:ext cx="4714264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РЕАЛИЗУЕТ СОЦИАЛЬНЫЕ ПРОГРАММЫ СОВМЕСТНО С АКИМАТОМ</a:t>
            </a: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1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0011" y="3707063"/>
            <a:ext cx="4983971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СПК ОКАЗЫВАЕТ ПОДДЕРЖКУ СОЦИАЛЬНО УЯЗВИМЫМ СЛОЯМ НАСЕЛЕНИЯ</a:t>
            </a: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4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0009" y="5840663"/>
            <a:ext cx="4983971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ЭФФЕКТИВНОЕ УЧАСТИЕ В ПРОГРАММЕ ПО СДЕРЖИВАНИЮ ЦЕН НА СЗПТ </a:t>
            </a: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5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0010" y="4989306"/>
            <a:ext cx="4983971" cy="344694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ОСУЩЕСТВЛЯЕТ ПОДДЕРЖКУ МСБ</a:t>
            </a: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6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21357" y="2487863"/>
            <a:ext cx="4995283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ВЫПЛАЧЕНЫ НАЛОГИ ЗА 2023 ГОД В</a:t>
            </a:r>
            <a:r>
              <a:rPr lang="en-US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РАЗМЕРЕ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746 МЛН ТЕНГЕ </a:t>
            </a:r>
            <a:endParaRPr lang="ru-RU" sz="1400" b="1" dirty="0">
              <a:solidFill>
                <a:srgbClr val="002060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7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1010010" y="5410200"/>
            <a:ext cx="5407904" cy="344694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СОЗДАНЫ РАБОЧИЕ МЕСТА ДЛЯ ДЕЯТЕЛЬНОСТИ МСБ</a:t>
            </a:r>
            <a:endParaRPr lang="ru-RU" sz="1400" b="1" dirty="0">
              <a:solidFill>
                <a:srgbClr val="FF0000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69821" y="1143217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34200" y="1193316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ОТКРЫТЫЕ ВОПРОСЫ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60671" y="3060239"/>
            <a:ext cx="4912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Создание МФО для поддержки МСБ города в части микрокредитования </a:t>
            </a:r>
          </a:p>
          <a:p>
            <a:pPr algn="just"/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3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" y="325745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7173"/>
            <a:ext cx="328681" cy="27699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753270" y="4152055"/>
            <a:ext cx="4912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Финансовая поддержка крупных проектов МСБ</a:t>
            </a:r>
          </a:p>
          <a:p>
            <a:pPr algn="just"/>
            <a:endParaRPr lang="ru-RU" sz="1400" b="1" dirty="0">
              <a:latin typeface="Arial Narrow" panose="020B060602020203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6616502" y="1751273"/>
            <a:ext cx="9739" cy="312552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CD42312D-B0FE-4745-BF3F-6977935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93" y="1905000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37" y="317724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37" y="423287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2971800"/>
            <a:ext cx="9144000" cy="9233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90575"/>
            <a:ext cx="734663" cy="1023149"/>
          </a:xfrm>
          <a:prstGeom prst="rect">
            <a:avLst/>
          </a:prstGeom>
        </p:spPr>
      </p:pic>
      <p:sp>
        <p:nvSpPr>
          <p:cNvPr id="4" name="object 6"/>
          <p:cNvSpPr/>
          <p:nvPr/>
        </p:nvSpPr>
        <p:spPr>
          <a:xfrm>
            <a:off x="279379" y="337769"/>
            <a:ext cx="828675" cy="846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82EA-8B53-4B52-8A87-A0A24CA66CA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0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509205" y="3695577"/>
            <a:ext cx="580009" cy="1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622267" y="3896674"/>
            <a:ext cx="10988612" cy="40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09374"/>
              </p:ext>
            </p:extLst>
          </p:nvPr>
        </p:nvGraphicFramePr>
        <p:xfrm>
          <a:off x="131843" y="4235480"/>
          <a:ext cx="11815437" cy="1921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6911">
                  <a:extLst>
                    <a:ext uri="{9D8B030D-6E8A-4147-A177-3AD203B41FA5}">
                      <a16:colId xmlns:a16="http://schemas.microsoft.com/office/drawing/2014/main" val="4256647348"/>
                    </a:ext>
                  </a:extLst>
                </a:gridCol>
                <a:gridCol w="684437">
                  <a:extLst>
                    <a:ext uri="{9D8B030D-6E8A-4147-A177-3AD203B41FA5}">
                      <a16:colId xmlns:a16="http://schemas.microsoft.com/office/drawing/2014/main" val="3760175289"/>
                    </a:ext>
                  </a:extLst>
                </a:gridCol>
                <a:gridCol w="1574955">
                  <a:extLst>
                    <a:ext uri="{9D8B030D-6E8A-4147-A177-3AD203B41FA5}">
                      <a16:colId xmlns:a16="http://schemas.microsoft.com/office/drawing/2014/main" val="1997933589"/>
                    </a:ext>
                  </a:extLst>
                </a:gridCol>
                <a:gridCol w="1410713">
                  <a:extLst>
                    <a:ext uri="{9D8B030D-6E8A-4147-A177-3AD203B41FA5}">
                      <a16:colId xmlns:a16="http://schemas.microsoft.com/office/drawing/2014/main" val="2178694907"/>
                    </a:ext>
                  </a:extLst>
                </a:gridCol>
                <a:gridCol w="1150521">
                  <a:extLst>
                    <a:ext uri="{9D8B030D-6E8A-4147-A177-3AD203B41FA5}">
                      <a16:colId xmlns:a16="http://schemas.microsoft.com/office/drawing/2014/main" val="564227411"/>
                    </a:ext>
                  </a:extLst>
                </a:gridCol>
                <a:gridCol w="1659297">
                  <a:extLst>
                    <a:ext uri="{9D8B030D-6E8A-4147-A177-3AD203B41FA5}">
                      <a16:colId xmlns:a16="http://schemas.microsoft.com/office/drawing/2014/main" val="2083532158"/>
                    </a:ext>
                  </a:extLst>
                </a:gridCol>
                <a:gridCol w="1066955">
                  <a:extLst>
                    <a:ext uri="{9D8B030D-6E8A-4147-A177-3AD203B41FA5}">
                      <a16:colId xmlns:a16="http://schemas.microsoft.com/office/drawing/2014/main" val="2481176662"/>
                    </a:ext>
                  </a:extLst>
                </a:gridCol>
                <a:gridCol w="871839">
                  <a:extLst>
                    <a:ext uri="{9D8B030D-6E8A-4147-A177-3AD203B41FA5}">
                      <a16:colId xmlns:a16="http://schemas.microsoft.com/office/drawing/2014/main" val="2449842563"/>
                    </a:ext>
                  </a:extLst>
                </a:gridCol>
                <a:gridCol w="1189809">
                  <a:extLst>
                    <a:ext uri="{9D8B030D-6E8A-4147-A177-3AD203B41FA5}">
                      <a16:colId xmlns:a16="http://schemas.microsoft.com/office/drawing/2014/main" val="2369987784"/>
                    </a:ext>
                  </a:extLst>
                </a:gridCol>
              </a:tblGrid>
              <a:tr h="840966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Площадь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ЗУ, 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Кадастровая стоимость 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права аренды, тыс. 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Стоимость права аренды 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через СПК, тыс. тенге (10%)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Инвестиции 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по проекту, тыс. 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</a:rPr>
                        <a:t>Общая вводимая площадь,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кв.м</a:t>
                      </a:r>
                      <a:r>
                        <a:rPr lang="ru-RU" sz="1100" b="1" u="none" strike="noStrike" dirty="0" smtClean="0">
                          <a:effectLst/>
                        </a:rPr>
                        <a:t>.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</a:rPr>
                        <a:t>Доля СПК (2,5%),</a:t>
                      </a:r>
                      <a:br>
                        <a:rPr lang="ru-RU" sz="1100" b="1" u="none" strike="noStrike" dirty="0" smtClean="0">
                          <a:effectLst/>
                        </a:rPr>
                      </a:b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кв.м</a:t>
                      </a:r>
                      <a:r>
                        <a:rPr lang="ru-RU" sz="1100" b="1" u="none" strike="noStrike" dirty="0" smtClean="0">
                          <a:effectLst/>
                        </a:rPr>
                        <a:t>.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доли СПК,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тыс. тенге 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Доля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затрат Инвестора (ЗУ + доля СПК) в общем объеме инвестиций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1481545480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</a:t>
                      </a:r>
                      <a:r>
                        <a:rPr lang="en-US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Construction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0,4366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23 342,4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2 334,2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1 580 000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11 376</a:t>
                      </a: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99 750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6,46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1751670228"/>
                  </a:ext>
                </a:extLst>
              </a:tr>
              <a:tr h="2244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TOO 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North land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1,3622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127 450,1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12 745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9 328 165,7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41 590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1040,2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339 586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4,04 %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329250359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&amp;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Solution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1,2620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118 075,2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11 807,5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5 490 628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29 840,9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748,2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261 870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4,77 %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2220720266"/>
                  </a:ext>
                </a:extLst>
              </a:tr>
              <a:tr h="232433">
                <a:tc gridSpan="8">
                  <a:txBody>
                    <a:bodyPr/>
                    <a:lstStyle/>
                    <a:p>
                      <a:pPr algn="r" fontAlgn="b"/>
                      <a:r>
                        <a:rPr lang="kk-KZ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Среднее</a:t>
                      </a:r>
                      <a:r>
                        <a:rPr lang="kk-KZ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значение 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5,09 %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extLst>
                  <a:ext uri="{0D108BD9-81ED-4DB2-BD59-A6C34878D82A}">
                    <a16:rowId xmlns:a16="http://schemas.microsoft.com/office/drawing/2014/main" val="3837996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180" y="2726294"/>
            <a:ext cx="1151793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СПК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9179" y="1335685"/>
            <a:ext cx="1151793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Инвестор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37336" y="3077684"/>
            <a:ext cx="1158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28148" y="1722546"/>
            <a:ext cx="1176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6014" y="807207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Вклады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62268" y="1308857"/>
          <a:ext cx="2007713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713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r>
                        <a:rPr lang="ru-RU" sz="1100" baseline="0" dirty="0" smtClean="0"/>
                        <a:t> % кадастровой стоимости права аренды на ЗУ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Инвестиции (ПСД, СМР)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13907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762268" y="2872928"/>
          <a:ext cx="202816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162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/>
                        <a:t>90% кадастровой стоимости права аренды на ЗУ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</a:tbl>
          </a:graphicData>
        </a:graphic>
      </p:graphicFrame>
      <p:pic>
        <p:nvPicPr>
          <p:cNvPr id="10" name="Picture 2" descr="https://media.agenteimovel.com.br/uploads/images/office-agente-imovel_(1).png?153176324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26" y="1184844"/>
            <a:ext cx="2342052" cy="222241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9365272" y="1371764"/>
          <a:ext cx="2007713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713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Доля Инвестора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97,5 % от общей площади МЖК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13907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9365271" y="2708801"/>
          <a:ext cx="2007713" cy="80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713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515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Доля СПК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2,5 % от общей площади МЖК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13907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34498"/>
              </p:ext>
            </p:extLst>
          </p:nvPr>
        </p:nvGraphicFramePr>
        <p:xfrm>
          <a:off x="5292637" y="3176690"/>
          <a:ext cx="21851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107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/>
                        <a:t>ЗУ передается в ОСИ (КСК)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9179" y="6214928"/>
            <a:ext cx="2703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* При стоимости </a:t>
            </a:r>
            <a:r>
              <a:rPr lang="ru-RU" sz="1200" b="1" dirty="0" err="1" smtClean="0"/>
              <a:t>кв.м</a:t>
            </a:r>
            <a:r>
              <a:rPr lang="ru-RU" sz="1200" b="1" dirty="0" smtClean="0"/>
              <a:t>. – 350 000 тенге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548362" y="834338"/>
            <a:ext cx="194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Распределение</a:t>
            </a:r>
          </a:p>
          <a:p>
            <a:pPr algn="ctr"/>
            <a:r>
              <a:rPr lang="kk-KZ" b="1" dirty="0" smtClean="0"/>
              <a:t>дохода</a:t>
            </a:r>
            <a:endParaRPr lang="ru-RU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733977" y="1751108"/>
            <a:ext cx="1573716" cy="1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733977" y="3086288"/>
            <a:ext cx="1604352" cy="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2910" y="44746"/>
            <a:ext cx="7356323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98" y="-13648"/>
            <a:ext cx="772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участия СПК в строительстве МЖК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3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7173"/>
            <a:ext cx="328681" cy="27699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5048262" y="4322833"/>
            <a:ext cx="251460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989748" y="684274"/>
            <a:ext cx="251460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3688" y="64019"/>
            <a:ext cx="9909387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831556430"/>
              </p:ext>
            </p:extLst>
          </p:nvPr>
        </p:nvGraphicFramePr>
        <p:xfrm>
          <a:off x="410318" y="1600200"/>
          <a:ext cx="4376390" cy="378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05" y="4549350"/>
            <a:ext cx="32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463" y="3718467"/>
            <a:ext cx="3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5474" y="2901818"/>
            <a:ext cx="3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2032995"/>
            <a:ext cx="3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9" y="2682854"/>
            <a:ext cx="763454" cy="763454"/>
          </a:xfrm>
          <a:prstGeom prst="rect">
            <a:avLst/>
          </a:prstGeom>
        </p:spPr>
      </p:pic>
      <p:pic>
        <p:nvPicPr>
          <p:cNvPr id="51" name="Picture 12" descr="Уличный павильоны с современным дизайном — купить в Москве, продукция  компании АСК ГОРОД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606" r="13439" b="1495"/>
          <a:stretch/>
        </p:blipFill>
        <p:spPr bwMode="auto">
          <a:xfrm flipH="1">
            <a:off x="429018" y="1807988"/>
            <a:ext cx="863417" cy="78073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BAZIS–А: 🏘️ новостройки, жилые комплексы, контакты, офисы - Крыш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987" y="3555228"/>
            <a:ext cx="822756" cy="813774"/>
          </a:xfrm>
          <a:prstGeom prst="flowChartConnector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</p:spPr>
      </p:pic>
      <p:pic>
        <p:nvPicPr>
          <p:cNvPr id="56" name="Picture 8" descr="Цены на продовольственные товары выросли на 9,7% за год | Inbusiness.kz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5" r="17132"/>
          <a:stretch/>
        </p:blipFill>
        <p:spPr bwMode="auto">
          <a:xfrm flipH="1">
            <a:off x="446410" y="4412811"/>
            <a:ext cx="791902" cy="773318"/>
          </a:xfrm>
          <a:prstGeom prst="flowChartConnector">
            <a:avLst/>
          </a:prstGeom>
          <a:solidFill>
            <a:schemeClr val="accent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graphicFrame>
        <p:nvGraphicFramePr>
          <p:cNvPr id="58" name="Диаграмма 57"/>
          <p:cNvGraphicFramePr/>
          <p:nvPr>
            <p:extLst>
              <p:ext uri="{D42A27DB-BD31-4B8C-83A1-F6EECF244321}">
                <p14:modId xmlns:p14="http://schemas.microsoft.com/office/powerpoint/2010/main" val="2733526578"/>
              </p:ext>
            </p:extLst>
          </p:nvPr>
        </p:nvGraphicFramePr>
        <p:xfrm>
          <a:off x="4983253" y="1178765"/>
          <a:ext cx="7201654" cy="276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11101886" y="2732793"/>
            <a:ext cx="10190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   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Тыс.тенге</a:t>
            </a:r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149270" y="36873"/>
            <a:ext cx="102363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Направления деятельности СПК / финансовые показатели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8050179" y="3962400"/>
            <a:ext cx="3471452" cy="2854872"/>
            <a:chOff x="6991229" y="3757803"/>
            <a:chExt cx="3138186" cy="2854872"/>
          </a:xfrm>
        </p:grpSpPr>
        <p:sp>
          <p:nvSpPr>
            <p:cNvPr id="5" name="Полилиния 4"/>
            <p:cNvSpPr/>
            <p:nvPr/>
          </p:nvSpPr>
          <p:spPr>
            <a:xfrm>
              <a:off x="8362093" y="4314120"/>
              <a:ext cx="1338468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3635"/>
                  </a:lnTo>
                  <a:lnTo>
                    <a:pt x="1338468" y="173635"/>
                  </a:lnTo>
                  <a:lnTo>
                    <a:pt x="1338468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9525103" y="5027577"/>
              <a:ext cx="91440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8362093" y="4314120"/>
              <a:ext cx="267693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3635"/>
                  </a:lnTo>
                  <a:lnTo>
                    <a:pt x="267693" y="173635"/>
                  </a:lnTo>
                  <a:lnTo>
                    <a:pt x="267693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7343143" y="4314120"/>
              <a:ext cx="1018950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18950" y="0"/>
                  </a:moveTo>
                  <a:lnTo>
                    <a:pt x="1018950" y="173635"/>
                  </a:lnTo>
                  <a:lnTo>
                    <a:pt x="0" y="173635"/>
                  </a:lnTo>
                  <a:lnTo>
                    <a:pt x="0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7924049" y="3757803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8021392" y="3850279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Совет директоров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9 ед.</a:t>
              </a:r>
              <a:endParaRPr lang="ru-RU" sz="1000" b="1" kern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993879" y="4568915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7091222" y="4661391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СВА </a:t>
              </a:r>
              <a:endParaRPr lang="ru-RU" sz="1000" b="1" kern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991229" y="5282372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7088572" y="5374848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/>
                <a:t>С</a:t>
              </a:r>
              <a:r>
                <a:rPr lang="ru-RU" sz="1000" b="1" kern="1200" dirty="0" smtClean="0"/>
                <a:t>оветник</a:t>
              </a:r>
              <a:endParaRPr lang="ru-RU" sz="1000" b="1" kern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8062004" y="5282372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8159347" y="5374848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Правление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 smtClean="0"/>
                <a:t>4 ед.</a:t>
              </a:r>
              <a:endParaRPr lang="ru-RU" sz="1050" b="1" kern="12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067455" y="4568915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8164798" y="4661391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/>
                <a:t>Корпоративный секретарь</a:t>
              </a:r>
              <a:endParaRPr lang="ru-RU" sz="900" b="1" kern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9132779" y="5282372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9230122" y="5374848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/>
                <a:t>Риск менеджер</a:t>
              </a:r>
              <a:endParaRPr lang="ru-RU" sz="900" b="1" kern="12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9155983" y="4568915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9253327" y="4661391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Комплаенс офицер</a:t>
              </a:r>
              <a:endParaRPr lang="ru-RU" sz="1000" b="1" kern="1200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8061849" y="5973484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олилиния 42"/>
            <p:cNvSpPr/>
            <p:nvPr/>
          </p:nvSpPr>
          <p:spPr>
            <a:xfrm>
              <a:off x="8164798" y="6056359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/>
                <a:t>Структурные подразделения</a:t>
              </a:r>
              <a:endParaRPr lang="ru-RU" sz="900" b="1" kern="12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106997" y="6011592"/>
              <a:ext cx="101909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ru-RU" sz="1100" b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    всего 67 ед.</a:t>
              </a:r>
              <a:endPara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10" y="42872"/>
            <a:ext cx="589168" cy="820521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4624636" y="4389914"/>
            <a:ext cx="3425543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СТРУКТУРА СПК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18993" y="709610"/>
            <a:ext cx="2716674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ПРИБЫЛЬ/УБЫТОК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8474637" y="915645"/>
            <a:ext cx="3118939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9877" y="914442"/>
            <a:ext cx="3118939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562" y="66116"/>
            <a:ext cx="5500248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9816" y="1477522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800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73809" y="1447800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ВСЕГО ПАВИЛЬОНОВ </a:t>
            </a: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ГОРОДУ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87873" y="3272067"/>
            <a:ext cx="2436363" cy="767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СОЗДАНО </a:t>
            </a:r>
          </a:p>
          <a:p>
            <a:pPr algn="l"/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РАБОЧИХ МЕСТ</a:t>
            </a:r>
          </a:p>
        </p:txBody>
      </p:sp>
      <p:sp>
        <p:nvSpPr>
          <p:cNvPr id="49" name="object 11"/>
          <p:cNvSpPr txBox="1"/>
          <p:nvPr/>
        </p:nvSpPr>
        <p:spPr>
          <a:xfrm>
            <a:off x="35209" y="9108"/>
            <a:ext cx="6071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Организация уличной торговли 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2" name="object 33"/>
          <p:cNvGrpSpPr/>
          <p:nvPr/>
        </p:nvGrpSpPr>
        <p:grpSpPr>
          <a:xfrm>
            <a:off x="195323" y="1458658"/>
            <a:ext cx="826135" cy="779145"/>
            <a:chOff x="432816" y="3043427"/>
            <a:chExt cx="826135" cy="779145"/>
          </a:xfrm>
          <a:solidFill>
            <a:schemeClr val="bg1"/>
          </a:solidFill>
        </p:grpSpPr>
        <p:sp>
          <p:nvSpPr>
            <p:cNvPr id="56" name="object 34"/>
            <p:cNvSpPr/>
            <p:nvPr/>
          </p:nvSpPr>
          <p:spPr>
            <a:xfrm>
              <a:off x="1254252" y="3142487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5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7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5"/>
                  </a:lnTo>
                  <a:lnTo>
                    <a:pt x="427933" y="749923"/>
                  </a:lnTo>
                  <a:lnTo>
                    <a:pt x="473860" y="741359"/>
                  </a:lnTo>
                  <a:lnTo>
                    <a:pt x="517664" y="727518"/>
                  </a:lnTo>
                  <a:lnTo>
                    <a:pt x="558987" y="708752"/>
                  </a:lnTo>
                  <a:lnTo>
                    <a:pt x="597473" y="685413"/>
                  </a:lnTo>
                  <a:lnTo>
                    <a:pt x="632767" y="657855"/>
                  </a:lnTo>
                  <a:lnTo>
                    <a:pt x="664510" y="626430"/>
                  </a:lnTo>
                  <a:lnTo>
                    <a:pt x="692348" y="591490"/>
                  </a:lnTo>
                  <a:lnTo>
                    <a:pt x="715924" y="553390"/>
                  </a:lnTo>
                  <a:lnTo>
                    <a:pt x="734881" y="512480"/>
                  </a:lnTo>
                  <a:lnTo>
                    <a:pt x="748862" y="469115"/>
                  </a:lnTo>
                  <a:lnTo>
                    <a:pt x="757513" y="423647"/>
                  </a:lnTo>
                  <a:lnTo>
                    <a:pt x="760476" y="376427"/>
                  </a:lnTo>
                  <a:lnTo>
                    <a:pt x="757513" y="329208"/>
                  </a:lnTo>
                  <a:lnTo>
                    <a:pt x="748862" y="283740"/>
                  </a:lnTo>
                  <a:lnTo>
                    <a:pt x="734881" y="240375"/>
                  </a:lnTo>
                  <a:lnTo>
                    <a:pt x="715924" y="199465"/>
                  </a:lnTo>
                  <a:lnTo>
                    <a:pt x="692348" y="161365"/>
                  </a:lnTo>
                  <a:lnTo>
                    <a:pt x="664510" y="126425"/>
                  </a:lnTo>
                  <a:lnTo>
                    <a:pt x="632767" y="95000"/>
                  </a:lnTo>
                  <a:lnTo>
                    <a:pt x="597473" y="67442"/>
                  </a:lnTo>
                  <a:lnTo>
                    <a:pt x="558987" y="44103"/>
                  </a:lnTo>
                  <a:lnTo>
                    <a:pt x="517664" y="25337"/>
                  </a:lnTo>
                  <a:lnTo>
                    <a:pt x="473860" y="11496"/>
                  </a:lnTo>
                  <a:lnTo>
                    <a:pt x="427933" y="2932"/>
                  </a:lnTo>
                  <a:lnTo>
                    <a:pt x="380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6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7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33" y="2932"/>
                  </a:lnTo>
                  <a:lnTo>
                    <a:pt x="473860" y="11496"/>
                  </a:lnTo>
                  <a:lnTo>
                    <a:pt x="517664" y="25337"/>
                  </a:lnTo>
                  <a:lnTo>
                    <a:pt x="558987" y="44103"/>
                  </a:lnTo>
                  <a:lnTo>
                    <a:pt x="597473" y="67442"/>
                  </a:lnTo>
                  <a:lnTo>
                    <a:pt x="632767" y="95000"/>
                  </a:lnTo>
                  <a:lnTo>
                    <a:pt x="664510" y="126425"/>
                  </a:lnTo>
                  <a:lnTo>
                    <a:pt x="692348" y="161365"/>
                  </a:lnTo>
                  <a:lnTo>
                    <a:pt x="715924" y="199465"/>
                  </a:lnTo>
                  <a:lnTo>
                    <a:pt x="734881" y="240375"/>
                  </a:lnTo>
                  <a:lnTo>
                    <a:pt x="748862" y="283740"/>
                  </a:lnTo>
                  <a:lnTo>
                    <a:pt x="757513" y="329208"/>
                  </a:lnTo>
                  <a:lnTo>
                    <a:pt x="760476" y="376427"/>
                  </a:lnTo>
                  <a:lnTo>
                    <a:pt x="757513" y="423647"/>
                  </a:lnTo>
                  <a:lnTo>
                    <a:pt x="748862" y="469115"/>
                  </a:lnTo>
                  <a:lnTo>
                    <a:pt x="734881" y="512480"/>
                  </a:lnTo>
                  <a:lnTo>
                    <a:pt x="715924" y="553390"/>
                  </a:lnTo>
                  <a:lnTo>
                    <a:pt x="692348" y="591490"/>
                  </a:lnTo>
                  <a:lnTo>
                    <a:pt x="664510" y="626430"/>
                  </a:lnTo>
                  <a:lnTo>
                    <a:pt x="632767" y="657855"/>
                  </a:lnTo>
                  <a:lnTo>
                    <a:pt x="597473" y="685413"/>
                  </a:lnTo>
                  <a:lnTo>
                    <a:pt x="558987" y="708752"/>
                  </a:lnTo>
                  <a:lnTo>
                    <a:pt x="517664" y="727518"/>
                  </a:lnTo>
                  <a:lnTo>
                    <a:pt x="473860" y="741359"/>
                  </a:lnTo>
                  <a:lnTo>
                    <a:pt x="427933" y="749923"/>
                  </a:lnTo>
                  <a:lnTo>
                    <a:pt x="380238" y="752855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7"/>
                  </a:lnTo>
                  <a:close/>
                </a:path>
              </a:pathLst>
            </a:custGeom>
            <a:grpFill/>
            <a:ln w="25908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4" y="3208019"/>
              <a:ext cx="498348" cy="455676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88" name="Группа 87"/>
          <p:cNvGrpSpPr/>
          <p:nvPr/>
        </p:nvGrpSpPr>
        <p:grpSpPr>
          <a:xfrm>
            <a:off x="177240" y="3342923"/>
            <a:ext cx="776137" cy="712111"/>
            <a:chOff x="321644" y="3010662"/>
            <a:chExt cx="701040" cy="662940"/>
          </a:xfrm>
          <a:solidFill>
            <a:schemeClr val="bg1"/>
          </a:solidFill>
        </p:grpSpPr>
        <p:sp>
          <p:nvSpPr>
            <p:cNvPr id="89" name="object 20"/>
            <p:cNvSpPr/>
            <p:nvPr/>
          </p:nvSpPr>
          <p:spPr>
            <a:xfrm>
              <a:off x="321644" y="3010662"/>
              <a:ext cx="701040" cy="662940"/>
            </a:xfrm>
            <a:custGeom>
              <a:avLst/>
              <a:gdLst/>
              <a:ahLst/>
              <a:cxnLst/>
              <a:rect l="l" t="t" r="r" b="b"/>
              <a:pathLst>
                <a:path w="701039" h="662939">
                  <a:moveTo>
                    <a:pt x="350519" y="0"/>
                  </a:moveTo>
                  <a:lnTo>
                    <a:pt x="302964" y="3027"/>
                  </a:lnTo>
                  <a:lnTo>
                    <a:pt x="257351" y="11844"/>
                  </a:lnTo>
                  <a:lnTo>
                    <a:pt x="214098" y="26056"/>
                  </a:lnTo>
                  <a:lnTo>
                    <a:pt x="173623" y="45268"/>
                  </a:lnTo>
                  <a:lnTo>
                    <a:pt x="136344" y="69083"/>
                  </a:lnTo>
                  <a:lnTo>
                    <a:pt x="102679" y="97107"/>
                  </a:lnTo>
                  <a:lnTo>
                    <a:pt x="73047" y="128943"/>
                  </a:lnTo>
                  <a:lnTo>
                    <a:pt x="47864" y="164196"/>
                  </a:lnTo>
                  <a:lnTo>
                    <a:pt x="27551" y="202471"/>
                  </a:lnTo>
                  <a:lnTo>
                    <a:pt x="12523" y="243372"/>
                  </a:lnTo>
                  <a:lnTo>
                    <a:pt x="3200" y="286503"/>
                  </a:lnTo>
                  <a:lnTo>
                    <a:pt x="0" y="331469"/>
                  </a:lnTo>
                  <a:lnTo>
                    <a:pt x="3200" y="376436"/>
                  </a:lnTo>
                  <a:lnTo>
                    <a:pt x="12523" y="419567"/>
                  </a:lnTo>
                  <a:lnTo>
                    <a:pt x="27551" y="460468"/>
                  </a:lnTo>
                  <a:lnTo>
                    <a:pt x="47864" y="498743"/>
                  </a:lnTo>
                  <a:lnTo>
                    <a:pt x="73047" y="533996"/>
                  </a:lnTo>
                  <a:lnTo>
                    <a:pt x="102679" y="565832"/>
                  </a:lnTo>
                  <a:lnTo>
                    <a:pt x="136344" y="593856"/>
                  </a:lnTo>
                  <a:lnTo>
                    <a:pt x="173623" y="617671"/>
                  </a:lnTo>
                  <a:lnTo>
                    <a:pt x="214098" y="636883"/>
                  </a:lnTo>
                  <a:lnTo>
                    <a:pt x="257351" y="651095"/>
                  </a:lnTo>
                  <a:lnTo>
                    <a:pt x="302964" y="659912"/>
                  </a:lnTo>
                  <a:lnTo>
                    <a:pt x="350519" y="662939"/>
                  </a:lnTo>
                  <a:lnTo>
                    <a:pt x="398075" y="659912"/>
                  </a:lnTo>
                  <a:lnTo>
                    <a:pt x="443688" y="651095"/>
                  </a:lnTo>
                  <a:lnTo>
                    <a:pt x="486941" y="636883"/>
                  </a:lnTo>
                  <a:lnTo>
                    <a:pt x="527416" y="617671"/>
                  </a:lnTo>
                  <a:lnTo>
                    <a:pt x="564695" y="593856"/>
                  </a:lnTo>
                  <a:lnTo>
                    <a:pt x="598360" y="565832"/>
                  </a:lnTo>
                  <a:lnTo>
                    <a:pt x="627992" y="533996"/>
                  </a:lnTo>
                  <a:lnTo>
                    <a:pt x="653175" y="498743"/>
                  </a:lnTo>
                  <a:lnTo>
                    <a:pt x="673488" y="460468"/>
                  </a:lnTo>
                  <a:lnTo>
                    <a:pt x="688516" y="419567"/>
                  </a:lnTo>
                  <a:lnTo>
                    <a:pt x="697839" y="376436"/>
                  </a:lnTo>
                  <a:lnTo>
                    <a:pt x="701040" y="331469"/>
                  </a:lnTo>
                  <a:lnTo>
                    <a:pt x="697839" y="286503"/>
                  </a:lnTo>
                  <a:lnTo>
                    <a:pt x="688516" y="243372"/>
                  </a:lnTo>
                  <a:lnTo>
                    <a:pt x="673488" y="202471"/>
                  </a:lnTo>
                  <a:lnTo>
                    <a:pt x="653175" y="164196"/>
                  </a:lnTo>
                  <a:lnTo>
                    <a:pt x="627992" y="128943"/>
                  </a:lnTo>
                  <a:lnTo>
                    <a:pt x="598360" y="97107"/>
                  </a:lnTo>
                  <a:lnTo>
                    <a:pt x="564695" y="69083"/>
                  </a:lnTo>
                  <a:lnTo>
                    <a:pt x="527416" y="45268"/>
                  </a:lnTo>
                  <a:lnTo>
                    <a:pt x="486941" y="26056"/>
                  </a:lnTo>
                  <a:lnTo>
                    <a:pt x="443688" y="11844"/>
                  </a:lnTo>
                  <a:lnTo>
                    <a:pt x="398075" y="3027"/>
                  </a:lnTo>
                  <a:lnTo>
                    <a:pt x="3505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295" y="3091989"/>
              <a:ext cx="477240" cy="500285"/>
            </a:xfrm>
            <a:prstGeom prst="rect">
              <a:avLst/>
            </a:prstGeom>
            <a:grpFill/>
          </p:spPr>
        </p:pic>
      </p:grpSp>
      <p:sp>
        <p:nvSpPr>
          <p:cNvPr id="80" name="TextBox 79"/>
          <p:cNvSpPr txBox="1"/>
          <p:nvPr/>
        </p:nvSpPr>
        <p:spPr>
          <a:xfrm>
            <a:off x="2609549" y="2353201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322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068234" y="2344293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ПАВИЛЬОНЫ</a:t>
            </a: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СПК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object 33"/>
          <p:cNvGrpSpPr/>
          <p:nvPr/>
        </p:nvGrpSpPr>
        <p:grpSpPr>
          <a:xfrm>
            <a:off x="189748" y="2355151"/>
            <a:ext cx="826135" cy="779145"/>
            <a:chOff x="432816" y="3043427"/>
            <a:chExt cx="826135" cy="779145"/>
          </a:xfrm>
          <a:solidFill>
            <a:schemeClr val="bg1"/>
          </a:solidFill>
        </p:grpSpPr>
        <p:sp>
          <p:nvSpPr>
            <p:cNvPr id="104" name="object 34"/>
            <p:cNvSpPr/>
            <p:nvPr/>
          </p:nvSpPr>
          <p:spPr>
            <a:xfrm>
              <a:off x="1254252" y="3142487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7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5"/>
                  </a:lnTo>
                  <a:lnTo>
                    <a:pt x="427933" y="749923"/>
                  </a:lnTo>
                  <a:lnTo>
                    <a:pt x="473860" y="741359"/>
                  </a:lnTo>
                  <a:lnTo>
                    <a:pt x="517664" y="727518"/>
                  </a:lnTo>
                  <a:lnTo>
                    <a:pt x="558987" y="708752"/>
                  </a:lnTo>
                  <a:lnTo>
                    <a:pt x="597473" y="685413"/>
                  </a:lnTo>
                  <a:lnTo>
                    <a:pt x="632767" y="657855"/>
                  </a:lnTo>
                  <a:lnTo>
                    <a:pt x="664510" y="626430"/>
                  </a:lnTo>
                  <a:lnTo>
                    <a:pt x="692348" y="591490"/>
                  </a:lnTo>
                  <a:lnTo>
                    <a:pt x="715924" y="553390"/>
                  </a:lnTo>
                  <a:lnTo>
                    <a:pt x="734881" y="512480"/>
                  </a:lnTo>
                  <a:lnTo>
                    <a:pt x="748862" y="469115"/>
                  </a:lnTo>
                  <a:lnTo>
                    <a:pt x="757513" y="423647"/>
                  </a:lnTo>
                  <a:lnTo>
                    <a:pt x="760476" y="376427"/>
                  </a:lnTo>
                  <a:lnTo>
                    <a:pt x="757513" y="329208"/>
                  </a:lnTo>
                  <a:lnTo>
                    <a:pt x="748862" y="283740"/>
                  </a:lnTo>
                  <a:lnTo>
                    <a:pt x="734881" y="240375"/>
                  </a:lnTo>
                  <a:lnTo>
                    <a:pt x="715924" y="199465"/>
                  </a:lnTo>
                  <a:lnTo>
                    <a:pt x="692348" y="161365"/>
                  </a:lnTo>
                  <a:lnTo>
                    <a:pt x="664510" y="126425"/>
                  </a:lnTo>
                  <a:lnTo>
                    <a:pt x="632767" y="95000"/>
                  </a:lnTo>
                  <a:lnTo>
                    <a:pt x="597473" y="67442"/>
                  </a:lnTo>
                  <a:lnTo>
                    <a:pt x="558987" y="44103"/>
                  </a:lnTo>
                  <a:lnTo>
                    <a:pt x="517664" y="25337"/>
                  </a:lnTo>
                  <a:lnTo>
                    <a:pt x="473860" y="11496"/>
                  </a:lnTo>
                  <a:lnTo>
                    <a:pt x="427933" y="2932"/>
                  </a:lnTo>
                  <a:lnTo>
                    <a:pt x="380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36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7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33" y="2932"/>
                  </a:lnTo>
                  <a:lnTo>
                    <a:pt x="473860" y="11496"/>
                  </a:lnTo>
                  <a:lnTo>
                    <a:pt x="517664" y="25337"/>
                  </a:lnTo>
                  <a:lnTo>
                    <a:pt x="558987" y="44103"/>
                  </a:lnTo>
                  <a:lnTo>
                    <a:pt x="597473" y="67442"/>
                  </a:lnTo>
                  <a:lnTo>
                    <a:pt x="632767" y="95000"/>
                  </a:lnTo>
                  <a:lnTo>
                    <a:pt x="664510" y="126425"/>
                  </a:lnTo>
                  <a:lnTo>
                    <a:pt x="692348" y="161365"/>
                  </a:lnTo>
                  <a:lnTo>
                    <a:pt x="715924" y="199465"/>
                  </a:lnTo>
                  <a:lnTo>
                    <a:pt x="734881" y="240375"/>
                  </a:lnTo>
                  <a:lnTo>
                    <a:pt x="748862" y="283740"/>
                  </a:lnTo>
                  <a:lnTo>
                    <a:pt x="757513" y="329208"/>
                  </a:lnTo>
                  <a:lnTo>
                    <a:pt x="760476" y="376427"/>
                  </a:lnTo>
                  <a:lnTo>
                    <a:pt x="757513" y="423647"/>
                  </a:lnTo>
                  <a:lnTo>
                    <a:pt x="748862" y="469115"/>
                  </a:lnTo>
                  <a:lnTo>
                    <a:pt x="734881" y="512480"/>
                  </a:lnTo>
                  <a:lnTo>
                    <a:pt x="715924" y="553390"/>
                  </a:lnTo>
                  <a:lnTo>
                    <a:pt x="692348" y="591490"/>
                  </a:lnTo>
                  <a:lnTo>
                    <a:pt x="664510" y="626430"/>
                  </a:lnTo>
                  <a:lnTo>
                    <a:pt x="632767" y="657855"/>
                  </a:lnTo>
                  <a:lnTo>
                    <a:pt x="597473" y="685413"/>
                  </a:lnTo>
                  <a:lnTo>
                    <a:pt x="558987" y="708752"/>
                  </a:lnTo>
                  <a:lnTo>
                    <a:pt x="517664" y="727518"/>
                  </a:lnTo>
                  <a:lnTo>
                    <a:pt x="473860" y="741359"/>
                  </a:lnTo>
                  <a:lnTo>
                    <a:pt x="427933" y="749923"/>
                  </a:lnTo>
                  <a:lnTo>
                    <a:pt x="380238" y="752855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7"/>
                  </a:lnTo>
                  <a:close/>
                </a:path>
              </a:pathLst>
            </a:custGeom>
            <a:grpFill/>
            <a:ln w="25908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4" y="3208019"/>
              <a:ext cx="498348" cy="45567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Овальная выноска 8"/>
          <p:cNvSpPr/>
          <p:nvPr/>
        </p:nvSpPr>
        <p:spPr>
          <a:xfrm rot="6956717">
            <a:off x="3663701" y="3209776"/>
            <a:ext cx="975848" cy="976628"/>
          </a:xfrm>
          <a:prstGeom prst="wedgeEllipseCallout">
            <a:avLst>
              <a:gd name="adj1" fmla="val -28019"/>
              <a:gd name="adj2" fmla="val 7485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3660669" y="3388528"/>
            <a:ext cx="961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них СУСН - 21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84297" y="3303738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порядка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00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975887" y="938509"/>
            <a:ext cx="4340980" cy="314964"/>
          </a:xfrm>
          <a:prstGeom prst="roundRect">
            <a:avLst/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ЦЕЛЕВОЕ НАЗНАЧЕНИЕ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354755" y="950211"/>
            <a:ext cx="3350840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ПОКАЗАТЕЛИ на 2024 ГОД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62" name="Picture 12" descr="Уличный павильоны с современным дизайном — купить в Москве, продукция  компании АСК ГОРОД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3958" r="18606" b="18315"/>
          <a:stretch/>
        </p:blipFill>
        <p:spPr bwMode="auto">
          <a:xfrm>
            <a:off x="8509182" y="1600436"/>
            <a:ext cx="2937396" cy="1752601"/>
          </a:xfrm>
          <a:prstGeom prst="homePlate">
            <a:avLst>
              <a:gd name="adj" fmla="val 0"/>
            </a:avLst>
          </a:prstGeom>
          <a:solidFill>
            <a:schemeClr val="bg1"/>
          </a:solidFill>
          <a:extLst/>
        </p:spPr>
      </p:pic>
      <p:sp>
        <p:nvSpPr>
          <p:cNvPr id="63" name="Прямоугольник 62"/>
          <p:cNvSpPr/>
          <p:nvPr/>
        </p:nvSpPr>
        <p:spPr>
          <a:xfrm>
            <a:off x="8509182" y="3086895"/>
            <a:ext cx="293739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ОВОЩИ-ФРУКТЫ</a:t>
            </a:r>
            <a:r>
              <a:rPr lang="kk-KZ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          </a:t>
            </a:r>
            <a:r>
              <a:rPr lang="kk-KZ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32</a:t>
            </a:r>
            <a:endParaRPr lang="kk-KZ" sz="2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БЫСТРОЕ ПИТАНИЕ              </a:t>
            </a:r>
            <a:r>
              <a:rPr lang="kk-KZ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endParaRPr lang="kk-KZ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ПРОДУКТЫ ПИТАНИЯ            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47</a:t>
            </a:r>
            <a:endParaRPr lang="en-US" sz="2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ЦВЕТОЧНЫЙ ПАВИЛЬОН     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</a:t>
            </a:r>
            <a:endParaRPr lang="ru-RU" sz="20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МОБИЛЬНЫЙ ТЕХ. СЕРВИС  </a:t>
            </a:r>
            <a:r>
              <a:rPr lang="kk-KZ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</a:t>
            </a:r>
            <a:endParaRPr lang="kk-KZ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AB1-0842-4882-8B78-9B03FB72B3D5}" type="slidenum">
              <a:rPr lang="ru-RU" smtClean="0"/>
              <a:t>3</a:t>
            </a:fld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153400" y="4900707"/>
            <a:ext cx="2368850" cy="3452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400" dirty="0" smtClean="0">
                <a:latin typeface="Arial Narrow" panose="020B0606020202030204" pitchFamily="34" charset="0"/>
              </a:rPr>
              <a:t>ПРОБЛЕМНЫЕ ВОПРОСЫ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72400" y="5219034"/>
            <a:ext cx="4544467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12700" algn="l"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Законодательный механизм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ГЧП и концессии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для получения ЗУ под павильоны не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предусматривает участие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СПК</a:t>
            </a:r>
          </a:p>
          <a:p>
            <a:pPr marL="342900" indent="12700"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Большая часть уличных объектов торговли  установлена не в рамках программы СПК</a:t>
            </a:r>
          </a:p>
          <a:p>
            <a:pPr marL="342900" indent="12700"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Отсутствует четкий механизм по узаконению самовольно установленных объектов торговли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4894454" y="1438719"/>
            <a:ext cx="9739" cy="343808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7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34" y="1578880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34" y="2267108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1918" y="1610750"/>
            <a:ext cx="3311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СПК  определено единым оператором системы развития уличной торговли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5790" y="2214268"/>
            <a:ext cx="3121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Ведется работа по узаконению торговых объектов, установленных не в рамках проекта, а также по приданию им единого дизайн-кода 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02852" y="4263800"/>
            <a:ext cx="2436363" cy="767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ПРОДЛЕНИИ</a:t>
            </a:r>
          </a:p>
        </p:txBody>
      </p:sp>
      <p:sp>
        <p:nvSpPr>
          <p:cNvPr id="71" name="object 20"/>
          <p:cNvSpPr/>
          <p:nvPr/>
        </p:nvSpPr>
        <p:spPr>
          <a:xfrm>
            <a:off x="167917" y="4238004"/>
            <a:ext cx="776137" cy="712111"/>
          </a:xfrm>
          <a:custGeom>
            <a:avLst/>
            <a:gdLst/>
            <a:ahLst/>
            <a:cxnLst/>
            <a:rect l="l" t="t" r="r" b="b"/>
            <a:pathLst>
              <a:path w="701039" h="662939">
                <a:moveTo>
                  <a:pt x="350519" y="0"/>
                </a:moveTo>
                <a:lnTo>
                  <a:pt x="302964" y="3027"/>
                </a:lnTo>
                <a:lnTo>
                  <a:pt x="257351" y="11844"/>
                </a:lnTo>
                <a:lnTo>
                  <a:pt x="214098" y="26056"/>
                </a:lnTo>
                <a:lnTo>
                  <a:pt x="173623" y="45268"/>
                </a:lnTo>
                <a:lnTo>
                  <a:pt x="136344" y="69083"/>
                </a:lnTo>
                <a:lnTo>
                  <a:pt x="102679" y="97107"/>
                </a:lnTo>
                <a:lnTo>
                  <a:pt x="73047" y="128943"/>
                </a:lnTo>
                <a:lnTo>
                  <a:pt x="47864" y="164196"/>
                </a:lnTo>
                <a:lnTo>
                  <a:pt x="27551" y="202471"/>
                </a:lnTo>
                <a:lnTo>
                  <a:pt x="12523" y="243372"/>
                </a:lnTo>
                <a:lnTo>
                  <a:pt x="3200" y="286503"/>
                </a:lnTo>
                <a:lnTo>
                  <a:pt x="0" y="331469"/>
                </a:lnTo>
                <a:lnTo>
                  <a:pt x="3200" y="376436"/>
                </a:lnTo>
                <a:lnTo>
                  <a:pt x="12523" y="419567"/>
                </a:lnTo>
                <a:lnTo>
                  <a:pt x="27551" y="460468"/>
                </a:lnTo>
                <a:lnTo>
                  <a:pt x="47864" y="498743"/>
                </a:lnTo>
                <a:lnTo>
                  <a:pt x="73047" y="533996"/>
                </a:lnTo>
                <a:lnTo>
                  <a:pt x="102679" y="565832"/>
                </a:lnTo>
                <a:lnTo>
                  <a:pt x="136344" y="593856"/>
                </a:lnTo>
                <a:lnTo>
                  <a:pt x="173623" y="617671"/>
                </a:lnTo>
                <a:lnTo>
                  <a:pt x="214098" y="636883"/>
                </a:lnTo>
                <a:lnTo>
                  <a:pt x="257351" y="651095"/>
                </a:lnTo>
                <a:lnTo>
                  <a:pt x="302964" y="659912"/>
                </a:lnTo>
                <a:lnTo>
                  <a:pt x="350519" y="662939"/>
                </a:lnTo>
                <a:lnTo>
                  <a:pt x="398075" y="659912"/>
                </a:lnTo>
                <a:lnTo>
                  <a:pt x="443688" y="651095"/>
                </a:lnTo>
                <a:lnTo>
                  <a:pt x="486941" y="636883"/>
                </a:lnTo>
                <a:lnTo>
                  <a:pt x="527416" y="617671"/>
                </a:lnTo>
                <a:lnTo>
                  <a:pt x="564695" y="593856"/>
                </a:lnTo>
                <a:lnTo>
                  <a:pt x="598360" y="565832"/>
                </a:lnTo>
                <a:lnTo>
                  <a:pt x="627992" y="533996"/>
                </a:lnTo>
                <a:lnTo>
                  <a:pt x="653175" y="498743"/>
                </a:lnTo>
                <a:lnTo>
                  <a:pt x="673488" y="460468"/>
                </a:lnTo>
                <a:lnTo>
                  <a:pt x="688516" y="419567"/>
                </a:lnTo>
                <a:lnTo>
                  <a:pt x="697839" y="376436"/>
                </a:lnTo>
                <a:lnTo>
                  <a:pt x="701040" y="331469"/>
                </a:lnTo>
                <a:lnTo>
                  <a:pt x="697839" y="286503"/>
                </a:lnTo>
                <a:lnTo>
                  <a:pt x="688516" y="243372"/>
                </a:lnTo>
                <a:lnTo>
                  <a:pt x="673488" y="202471"/>
                </a:lnTo>
                <a:lnTo>
                  <a:pt x="653175" y="164196"/>
                </a:lnTo>
                <a:lnTo>
                  <a:pt x="627992" y="128943"/>
                </a:lnTo>
                <a:lnTo>
                  <a:pt x="598360" y="97107"/>
                </a:lnTo>
                <a:lnTo>
                  <a:pt x="564695" y="69083"/>
                </a:lnTo>
                <a:lnTo>
                  <a:pt x="527416" y="45268"/>
                </a:lnTo>
                <a:lnTo>
                  <a:pt x="486941" y="26056"/>
                </a:lnTo>
                <a:lnTo>
                  <a:pt x="443688" y="11844"/>
                </a:lnTo>
                <a:lnTo>
                  <a:pt x="398075" y="3027"/>
                </a:lnTo>
                <a:lnTo>
                  <a:pt x="35051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2526477" y="4217046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199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родление – Бесплатные иконки: стрел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2" y="4301297"/>
            <a:ext cx="586830" cy="5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object 33"/>
          <p:cNvGrpSpPr/>
          <p:nvPr/>
        </p:nvGrpSpPr>
        <p:grpSpPr>
          <a:xfrm>
            <a:off x="194370" y="5176168"/>
            <a:ext cx="808482" cy="753110"/>
            <a:chOff x="445770" y="3056381"/>
            <a:chExt cx="808482" cy="753110"/>
          </a:xfrm>
          <a:solidFill>
            <a:schemeClr val="bg1"/>
          </a:solidFill>
        </p:grpSpPr>
        <p:sp>
          <p:nvSpPr>
            <p:cNvPr id="93" name="object 34"/>
            <p:cNvSpPr/>
            <p:nvPr/>
          </p:nvSpPr>
          <p:spPr>
            <a:xfrm>
              <a:off x="1254252" y="3142487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5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7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5"/>
                  </a:lnTo>
                  <a:lnTo>
                    <a:pt x="427933" y="749923"/>
                  </a:lnTo>
                  <a:lnTo>
                    <a:pt x="473860" y="741359"/>
                  </a:lnTo>
                  <a:lnTo>
                    <a:pt x="517664" y="727518"/>
                  </a:lnTo>
                  <a:lnTo>
                    <a:pt x="558987" y="708752"/>
                  </a:lnTo>
                  <a:lnTo>
                    <a:pt x="597473" y="685413"/>
                  </a:lnTo>
                  <a:lnTo>
                    <a:pt x="632767" y="657855"/>
                  </a:lnTo>
                  <a:lnTo>
                    <a:pt x="664510" y="626430"/>
                  </a:lnTo>
                  <a:lnTo>
                    <a:pt x="692348" y="591490"/>
                  </a:lnTo>
                  <a:lnTo>
                    <a:pt x="715924" y="553390"/>
                  </a:lnTo>
                  <a:lnTo>
                    <a:pt x="734881" y="512480"/>
                  </a:lnTo>
                  <a:lnTo>
                    <a:pt x="748862" y="469115"/>
                  </a:lnTo>
                  <a:lnTo>
                    <a:pt x="757513" y="423647"/>
                  </a:lnTo>
                  <a:lnTo>
                    <a:pt x="760476" y="376427"/>
                  </a:lnTo>
                  <a:lnTo>
                    <a:pt x="757513" y="329208"/>
                  </a:lnTo>
                  <a:lnTo>
                    <a:pt x="748862" y="283740"/>
                  </a:lnTo>
                  <a:lnTo>
                    <a:pt x="734881" y="240375"/>
                  </a:lnTo>
                  <a:lnTo>
                    <a:pt x="715924" y="199465"/>
                  </a:lnTo>
                  <a:lnTo>
                    <a:pt x="692348" y="161365"/>
                  </a:lnTo>
                  <a:lnTo>
                    <a:pt x="664510" y="126425"/>
                  </a:lnTo>
                  <a:lnTo>
                    <a:pt x="632767" y="95000"/>
                  </a:lnTo>
                  <a:lnTo>
                    <a:pt x="597473" y="67442"/>
                  </a:lnTo>
                  <a:lnTo>
                    <a:pt x="558987" y="44103"/>
                  </a:lnTo>
                  <a:lnTo>
                    <a:pt x="517664" y="25337"/>
                  </a:lnTo>
                  <a:lnTo>
                    <a:pt x="473860" y="11496"/>
                  </a:lnTo>
                  <a:lnTo>
                    <a:pt x="427933" y="2932"/>
                  </a:lnTo>
                  <a:lnTo>
                    <a:pt x="380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6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7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33" y="2932"/>
                  </a:lnTo>
                  <a:lnTo>
                    <a:pt x="473860" y="11496"/>
                  </a:lnTo>
                  <a:lnTo>
                    <a:pt x="517664" y="25337"/>
                  </a:lnTo>
                  <a:lnTo>
                    <a:pt x="558987" y="44103"/>
                  </a:lnTo>
                  <a:lnTo>
                    <a:pt x="597473" y="67442"/>
                  </a:lnTo>
                  <a:lnTo>
                    <a:pt x="632767" y="95000"/>
                  </a:lnTo>
                  <a:lnTo>
                    <a:pt x="664510" y="126425"/>
                  </a:lnTo>
                  <a:lnTo>
                    <a:pt x="692348" y="161365"/>
                  </a:lnTo>
                  <a:lnTo>
                    <a:pt x="715924" y="199465"/>
                  </a:lnTo>
                  <a:lnTo>
                    <a:pt x="734881" y="240375"/>
                  </a:lnTo>
                  <a:lnTo>
                    <a:pt x="748862" y="283740"/>
                  </a:lnTo>
                  <a:lnTo>
                    <a:pt x="757513" y="329208"/>
                  </a:lnTo>
                  <a:lnTo>
                    <a:pt x="760476" y="376427"/>
                  </a:lnTo>
                  <a:lnTo>
                    <a:pt x="757513" y="423647"/>
                  </a:lnTo>
                  <a:lnTo>
                    <a:pt x="748862" y="469115"/>
                  </a:lnTo>
                  <a:lnTo>
                    <a:pt x="734881" y="512480"/>
                  </a:lnTo>
                  <a:lnTo>
                    <a:pt x="715924" y="553390"/>
                  </a:lnTo>
                  <a:lnTo>
                    <a:pt x="692348" y="591490"/>
                  </a:lnTo>
                  <a:lnTo>
                    <a:pt x="664510" y="626430"/>
                  </a:lnTo>
                  <a:lnTo>
                    <a:pt x="632767" y="657855"/>
                  </a:lnTo>
                  <a:lnTo>
                    <a:pt x="597473" y="685413"/>
                  </a:lnTo>
                  <a:lnTo>
                    <a:pt x="558987" y="708752"/>
                  </a:lnTo>
                  <a:lnTo>
                    <a:pt x="517664" y="727518"/>
                  </a:lnTo>
                  <a:lnTo>
                    <a:pt x="473860" y="741359"/>
                  </a:lnTo>
                  <a:lnTo>
                    <a:pt x="427933" y="749923"/>
                  </a:lnTo>
                  <a:lnTo>
                    <a:pt x="380238" y="752855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7"/>
                  </a:lnTo>
                  <a:close/>
                </a:path>
              </a:pathLst>
            </a:custGeom>
            <a:grpFill/>
            <a:ln w="25908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" name="Picture 10" descr="Не равно – Бесплатные иконки: зна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8" y="5245922"/>
            <a:ext cx="624142" cy="6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Скругленный прямоугольник 106"/>
          <p:cNvSpPr/>
          <p:nvPr/>
        </p:nvSpPr>
        <p:spPr>
          <a:xfrm>
            <a:off x="1043947" y="5130578"/>
            <a:ext cx="2436363" cy="767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ПОДЛЕЖАТ</a:t>
            </a:r>
          </a:p>
          <a:p>
            <a:pPr algn="l"/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 ВОЗВРАТУ </a:t>
            </a:r>
          </a:p>
          <a:p>
            <a:pPr algn="l"/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(НЕЛИКВИД)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521833" y="5072297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00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90" y="3423792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Прямоугольник 118"/>
          <p:cNvSpPr/>
          <p:nvPr/>
        </p:nvSpPr>
        <p:spPr>
          <a:xfrm>
            <a:off x="5152436" y="3396373"/>
            <a:ext cx="3089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Планируется проведение инвентаризации всех земельных участков столицы для выявления незаконно установленных павильонов  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759686" y="2365544"/>
            <a:ext cx="890345" cy="843356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478394" y="2384702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2910" y="44746"/>
            <a:ext cx="463745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9" name="object 11"/>
          <p:cNvSpPr txBox="1"/>
          <p:nvPr/>
        </p:nvSpPr>
        <p:spPr>
          <a:xfrm>
            <a:off x="85421" y="65981"/>
            <a:ext cx="5478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95" dirty="0" smtClean="0">
                <a:solidFill>
                  <a:srgbClr val="FFFFFF"/>
                </a:solidFill>
                <a:latin typeface="Arial"/>
                <a:cs typeface="Arial"/>
              </a:rPr>
              <a:t>Инвестиционная деятельность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0" name="object 4"/>
          <p:cNvSpPr/>
          <p:nvPr/>
        </p:nvSpPr>
        <p:spPr>
          <a:xfrm>
            <a:off x="3552739" y="834291"/>
            <a:ext cx="5031616" cy="1013025"/>
          </a:xfrm>
          <a:custGeom>
            <a:avLst/>
            <a:gdLst/>
            <a:ahLst/>
            <a:cxnLst/>
            <a:rect l="l" t="t" r="r" b="b"/>
            <a:pathLst>
              <a:path w="3660775" h="542925">
                <a:moveTo>
                  <a:pt x="0" y="42672"/>
                </a:moveTo>
                <a:lnTo>
                  <a:pt x="3345" y="26038"/>
                </a:lnTo>
                <a:lnTo>
                  <a:pt x="12477" y="12477"/>
                </a:lnTo>
                <a:lnTo>
                  <a:pt x="26038" y="3345"/>
                </a:lnTo>
                <a:lnTo>
                  <a:pt x="42672" y="0"/>
                </a:lnTo>
                <a:lnTo>
                  <a:pt x="3617976" y="0"/>
                </a:lnTo>
                <a:lnTo>
                  <a:pt x="3634555" y="3345"/>
                </a:lnTo>
                <a:lnTo>
                  <a:pt x="3648122" y="12477"/>
                </a:lnTo>
                <a:lnTo>
                  <a:pt x="3657284" y="26038"/>
                </a:lnTo>
                <a:lnTo>
                  <a:pt x="3660648" y="42672"/>
                </a:lnTo>
                <a:lnTo>
                  <a:pt x="3660648" y="499872"/>
                </a:lnTo>
                <a:lnTo>
                  <a:pt x="3657284" y="516451"/>
                </a:lnTo>
                <a:lnTo>
                  <a:pt x="3648122" y="530018"/>
                </a:lnTo>
                <a:lnTo>
                  <a:pt x="3634555" y="539180"/>
                </a:lnTo>
                <a:lnTo>
                  <a:pt x="3617976" y="542544"/>
                </a:lnTo>
                <a:lnTo>
                  <a:pt x="42672" y="542544"/>
                </a:lnTo>
                <a:lnTo>
                  <a:pt x="26038" y="539180"/>
                </a:lnTo>
                <a:lnTo>
                  <a:pt x="12477" y="530018"/>
                </a:lnTo>
                <a:lnTo>
                  <a:pt x="3345" y="516451"/>
                </a:lnTo>
                <a:lnTo>
                  <a:pt x="0" y="499872"/>
                </a:lnTo>
                <a:lnTo>
                  <a:pt x="0" y="42672"/>
                </a:lnTo>
                <a:close/>
              </a:path>
            </a:pathLst>
          </a:custGeom>
          <a:ln w="198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2"/>
          <p:cNvSpPr txBox="1"/>
          <p:nvPr/>
        </p:nvSpPr>
        <p:spPr>
          <a:xfrm>
            <a:off x="3400181" y="1045078"/>
            <a:ext cx="135064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00B050"/>
                </a:solidFill>
                <a:latin typeface="Arial"/>
                <a:cs typeface="Arial"/>
              </a:rPr>
              <a:t>205</a:t>
            </a:r>
            <a:endParaRPr sz="3200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chemeClr val="tx1"/>
                </a:solidFill>
                <a:latin typeface="Arial"/>
                <a:cs typeface="Arial"/>
              </a:rPr>
              <a:t>п</a:t>
            </a: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роектов</a:t>
            </a:r>
            <a:r>
              <a:rPr lang="kk-KZ" sz="1100" b="1" dirty="0" smtClean="0">
                <a:solidFill>
                  <a:srgbClr val="1D6AA6"/>
                </a:solidFill>
                <a:latin typeface="Arial"/>
                <a:cs typeface="Arial"/>
              </a:rPr>
              <a:t> </a:t>
            </a:r>
            <a:endParaRPr sz="1100" dirty="0" smtClean="0">
              <a:latin typeface="Arial"/>
              <a:cs typeface="Arial"/>
            </a:endParaRPr>
          </a:p>
        </p:txBody>
      </p:sp>
      <p:sp>
        <p:nvSpPr>
          <p:cNvPr id="96" name="object 32"/>
          <p:cNvSpPr txBox="1"/>
          <p:nvPr/>
        </p:nvSpPr>
        <p:spPr>
          <a:xfrm>
            <a:off x="4598070" y="1052471"/>
            <a:ext cx="1346823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00B050"/>
                </a:solidFill>
                <a:latin typeface="Arial"/>
                <a:cs typeface="Arial"/>
              </a:rPr>
              <a:t>1</a:t>
            </a:r>
            <a:endParaRPr sz="3200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 smtClean="0">
                <a:latin typeface="Arial"/>
                <a:cs typeface="Arial"/>
              </a:rPr>
              <a:t>трлн</a:t>
            </a: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. тенге</a:t>
            </a:r>
            <a:endParaRPr sz="11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7" name="object 32"/>
          <p:cNvSpPr txBox="1"/>
          <p:nvPr/>
        </p:nvSpPr>
        <p:spPr>
          <a:xfrm>
            <a:off x="5858178" y="1057160"/>
            <a:ext cx="135064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00B050"/>
                </a:solidFill>
                <a:latin typeface="Arial"/>
                <a:cs typeface="Arial"/>
              </a:rPr>
              <a:t>310</a:t>
            </a:r>
            <a:endParaRPr sz="3200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chemeClr val="tx1"/>
                </a:solidFill>
                <a:latin typeface="Arial"/>
                <a:cs typeface="Arial"/>
              </a:rPr>
              <a:t>з</a:t>
            </a: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ем.участков</a:t>
            </a:r>
            <a:r>
              <a:rPr lang="kk-KZ" sz="1100" b="1" dirty="0" smtClean="0">
                <a:solidFill>
                  <a:srgbClr val="1D6AA6"/>
                </a:solidFill>
                <a:latin typeface="Arial"/>
                <a:cs typeface="Arial"/>
              </a:rPr>
              <a:t> </a:t>
            </a:r>
            <a:endParaRPr sz="1100" dirty="0" smtClean="0">
              <a:latin typeface="Arial"/>
              <a:cs typeface="Arial"/>
            </a:endParaRPr>
          </a:p>
        </p:txBody>
      </p:sp>
      <p:sp>
        <p:nvSpPr>
          <p:cNvPr id="98" name="object 32"/>
          <p:cNvSpPr txBox="1"/>
          <p:nvPr/>
        </p:nvSpPr>
        <p:spPr>
          <a:xfrm>
            <a:off x="7179261" y="1052471"/>
            <a:ext cx="1350645" cy="674544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00B050"/>
                </a:solidFill>
                <a:latin typeface="Arial"/>
                <a:cs typeface="Arial"/>
              </a:rPr>
              <a:t>526,3</a:t>
            </a:r>
            <a:endParaRPr sz="3200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chemeClr val="tx1"/>
                </a:solidFill>
                <a:latin typeface="Arial"/>
                <a:cs typeface="Arial"/>
              </a:rPr>
              <a:t>г</a:t>
            </a: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а</a:t>
            </a:r>
            <a:r>
              <a:rPr lang="kk-KZ" sz="1100" b="1" dirty="0" smtClean="0">
                <a:solidFill>
                  <a:srgbClr val="1D6AA6"/>
                </a:solidFill>
                <a:latin typeface="Arial"/>
                <a:cs typeface="Arial"/>
              </a:rPr>
              <a:t> </a:t>
            </a:r>
            <a:endParaRPr sz="1100" dirty="0" smtClean="0">
              <a:latin typeface="Arial"/>
              <a:cs typeface="Arial"/>
            </a:endParaRPr>
          </a:p>
        </p:txBody>
      </p:sp>
      <p:sp>
        <p:nvSpPr>
          <p:cNvPr id="102" name="object 10"/>
          <p:cNvSpPr/>
          <p:nvPr/>
        </p:nvSpPr>
        <p:spPr>
          <a:xfrm rot="16200000">
            <a:off x="4652790" y="4165208"/>
            <a:ext cx="2529629" cy="874753"/>
          </a:xfrm>
          <a:custGeom>
            <a:avLst/>
            <a:gdLst/>
            <a:ahLst/>
            <a:cxnLst/>
            <a:rect l="l" t="t" r="r" b="b"/>
            <a:pathLst>
              <a:path w="3660775" h="541019">
                <a:moveTo>
                  <a:pt x="0" y="42544"/>
                </a:moveTo>
                <a:lnTo>
                  <a:pt x="3343" y="25985"/>
                </a:lnTo>
                <a:lnTo>
                  <a:pt x="12461" y="12461"/>
                </a:lnTo>
                <a:lnTo>
                  <a:pt x="25985" y="3343"/>
                </a:lnTo>
                <a:lnTo>
                  <a:pt x="42545" y="0"/>
                </a:lnTo>
                <a:lnTo>
                  <a:pt x="3618103" y="0"/>
                </a:lnTo>
                <a:lnTo>
                  <a:pt x="3634662" y="3343"/>
                </a:lnTo>
                <a:lnTo>
                  <a:pt x="3648186" y="12461"/>
                </a:lnTo>
                <a:lnTo>
                  <a:pt x="3657304" y="25985"/>
                </a:lnTo>
                <a:lnTo>
                  <a:pt x="3660648" y="42544"/>
                </a:lnTo>
                <a:lnTo>
                  <a:pt x="3660648" y="498475"/>
                </a:lnTo>
                <a:lnTo>
                  <a:pt x="3657304" y="515034"/>
                </a:lnTo>
                <a:lnTo>
                  <a:pt x="3648186" y="528558"/>
                </a:lnTo>
                <a:lnTo>
                  <a:pt x="3634662" y="537676"/>
                </a:lnTo>
                <a:lnTo>
                  <a:pt x="3618103" y="541019"/>
                </a:lnTo>
                <a:lnTo>
                  <a:pt x="42545" y="541019"/>
                </a:lnTo>
                <a:lnTo>
                  <a:pt x="25985" y="537676"/>
                </a:lnTo>
                <a:lnTo>
                  <a:pt x="12461" y="528558"/>
                </a:lnTo>
                <a:lnTo>
                  <a:pt x="3343" y="515034"/>
                </a:lnTo>
                <a:lnTo>
                  <a:pt x="0" y="498475"/>
                </a:lnTo>
                <a:lnTo>
                  <a:pt x="0" y="42544"/>
                </a:lnTo>
                <a:close/>
              </a:path>
            </a:pathLst>
          </a:custGeom>
          <a:ln w="198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3"/>
          <p:cNvSpPr/>
          <p:nvPr/>
        </p:nvSpPr>
        <p:spPr>
          <a:xfrm rot="16200000">
            <a:off x="5144567" y="4116852"/>
            <a:ext cx="2397661" cy="839506"/>
          </a:xfrm>
          <a:custGeom>
            <a:avLst/>
            <a:gdLst/>
            <a:ahLst/>
            <a:cxnLst/>
            <a:rect l="l" t="t" r="r" b="b"/>
            <a:pathLst>
              <a:path w="3525520" h="643254">
                <a:moveTo>
                  <a:pt x="1071372" y="75438"/>
                </a:moveTo>
                <a:lnTo>
                  <a:pt x="1066038" y="49047"/>
                </a:lnTo>
                <a:lnTo>
                  <a:pt x="1051509" y="27482"/>
                </a:lnTo>
                <a:lnTo>
                  <a:pt x="1029944" y="12954"/>
                </a:lnTo>
                <a:lnTo>
                  <a:pt x="1003554" y="7620"/>
                </a:lnTo>
                <a:lnTo>
                  <a:pt x="67818" y="7620"/>
                </a:lnTo>
                <a:lnTo>
                  <a:pt x="41414" y="12954"/>
                </a:lnTo>
                <a:lnTo>
                  <a:pt x="19850" y="27482"/>
                </a:lnTo>
                <a:lnTo>
                  <a:pt x="5321" y="49047"/>
                </a:lnTo>
                <a:lnTo>
                  <a:pt x="0" y="75438"/>
                </a:lnTo>
                <a:lnTo>
                  <a:pt x="0" y="575310"/>
                </a:lnTo>
                <a:lnTo>
                  <a:pt x="5321" y="601713"/>
                </a:lnTo>
                <a:lnTo>
                  <a:pt x="19850" y="623277"/>
                </a:lnTo>
                <a:lnTo>
                  <a:pt x="41414" y="637806"/>
                </a:lnTo>
                <a:lnTo>
                  <a:pt x="67818" y="643128"/>
                </a:lnTo>
                <a:lnTo>
                  <a:pt x="1003554" y="643128"/>
                </a:lnTo>
                <a:lnTo>
                  <a:pt x="1029944" y="637806"/>
                </a:lnTo>
                <a:lnTo>
                  <a:pt x="1051509" y="623277"/>
                </a:lnTo>
                <a:lnTo>
                  <a:pt x="1066038" y="601713"/>
                </a:lnTo>
                <a:lnTo>
                  <a:pt x="1071372" y="575310"/>
                </a:lnTo>
                <a:lnTo>
                  <a:pt x="1071372" y="75438"/>
                </a:lnTo>
                <a:close/>
              </a:path>
              <a:path w="3525520" h="643254">
                <a:moveTo>
                  <a:pt x="2314956" y="73914"/>
                </a:moveTo>
                <a:lnTo>
                  <a:pt x="2309622" y="47523"/>
                </a:lnTo>
                <a:lnTo>
                  <a:pt x="2295093" y="25958"/>
                </a:lnTo>
                <a:lnTo>
                  <a:pt x="2273528" y="11430"/>
                </a:lnTo>
                <a:lnTo>
                  <a:pt x="2247138" y="6096"/>
                </a:lnTo>
                <a:lnTo>
                  <a:pt x="1311402" y="6096"/>
                </a:lnTo>
                <a:lnTo>
                  <a:pt x="1284998" y="11430"/>
                </a:lnTo>
                <a:lnTo>
                  <a:pt x="1263434" y="25958"/>
                </a:lnTo>
                <a:lnTo>
                  <a:pt x="1248905" y="47523"/>
                </a:lnTo>
                <a:lnTo>
                  <a:pt x="1243584" y="73914"/>
                </a:lnTo>
                <a:lnTo>
                  <a:pt x="1243584" y="573786"/>
                </a:lnTo>
                <a:lnTo>
                  <a:pt x="1248905" y="600189"/>
                </a:lnTo>
                <a:lnTo>
                  <a:pt x="1263434" y="621753"/>
                </a:lnTo>
                <a:lnTo>
                  <a:pt x="1284998" y="636282"/>
                </a:lnTo>
                <a:lnTo>
                  <a:pt x="1311402" y="641604"/>
                </a:lnTo>
                <a:lnTo>
                  <a:pt x="2247138" y="641604"/>
                </a:lnTo>
                <a:lnTo>
                  <a:pt x="2273528" y="636282"/>
                </a:lnTo>
                <a:lnTo>
                  <a:pt x="2295093" y="621753"/>
                </a:lnTo>
                <a:lnTo>
                  <a:pt x="2309622" y="600189"/>
                </a:lnTo>
                <a:lnTo>
                  <a:pt x="2314956" y="573786"/>
                </a:lnTo>
                <a:lnTo>
                  <a:pt x="2314956" y="73914"/>
                </a:lnTo>
                <a:close/>
              </a:path>
              <a:path w="3525520" h="643254">
                <a:moveTo>
                  <a:pt x="3525012" y="67818"/>
                </a:moveTo>
                <a:lnTo>
                  <a:pt x="3519678" y="41427"/>
                </a:lnTo>
                <a:lnTo>
                  <a:pt x="3505149" y="19862"/>
                </a:lnTo>
                <a:lnTo>
                  <a:pt x="3483584" y="5334"/>
                </a:lnTo>
                <a:lnTo>
                  <a:pt x="3457194" y="0"/>
                </a:lnTo>
                <a:lnTo>
                  <a:pt x="2521458" y="0"/>
                </a:lnTo>
                <a:lnTo>
                  <a:pt x="2495054" y="5334"/>
                </a:lnTo>
                <a:lnTo>
                  <a:pt x="2473490" y="19862"/>
                </a:lnTo>
                <a:lnTo>
                  <a:pt x="2458961" y="41427"/>
                </a:lnTo>
                <a:lnTo>
                  <a:pt x="2453640" y="67818"/>
                </a:lnTo>
                <a:lnTo>
                  <a:pt x="2453640" y="567690"/>
                </a:lnTo>
                <a:lnTo>
                  <a:pt x="2458961" y="594093"/>
                </a:lnTo>
                <a:lnTo>
                  <a:pt x="2473490" y="615657"/>
                </a:lnTo>
                <a:lnTo>
                  <a:pt x="2495054" y="630186"/>
                </a:lnTo>
                <a:lnTo>
                  <a:pt x="2521458" y="635508"/>
                </a:lnTo>
                <a:lnTo>
                  <a:pt x="3457194" y="635508"/>
                </a:lnTo>
                <a:lnTo>
                  <a:pt x="3483584" y="630186"/>
                </a:lnTo>
                <a:lnTo>
                  <a:pt x="3505149" y="615657"/>
                </a:lnTo>
                <a:lnTo>
                  <a:pt x="3519678" y="594093"/>
                </a:lnTo>
                <a:lnTo>
                  <a:pt x="3525012" y="567690"/>
                </a:lnTo>
                <a:lnTo>
                  <a:pt x="3525012" y="67818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72"/>
          <p:cNvGrpSpPr/>
          <p:nvPr/>
        </p:nvGrpSpPr>
        <p:grpSpPr>
          <a:xfrm>
            <a:off x="4830249" y="2835666"/>
            <a:ext cx="786765" cy="777240"/>
            <a:chOff x="934211" y="5524500"/>
            <a:chExt cx="786765" cy="777240"/>
          </a:xfrm>
        </p:grpSpPr>
        <p:sp>
          <p:nvSpPr>
            <p:cNvPr id="105" name="object 73"/>
            <p:cNvSpPr/>
            <p:nvPr/>
          </p:nvSpPr>
          <p:spPr>
            <a:xfrm>
              <a:off x="947165" y="5537453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2"/>
                  </a:lnTo>
                  <a:lnTo>
                    <a:pt x="242811" y="25285"/>
                  </a:lnTo>
                  <a:lnTo>
                    <a:pt x="201488" y="44014"/>
                  </a:lnTo>
                  <a:lnTo>
                    <a:pt x="163002" y="67305"/>
                  </a:lnTo>
                  <a:lnTo>
                    <a:pt x="127708" y="94807"/>
                  </a:lnTo>
                  <a:lnTo>
                    <a:pt x="95965" y="126169"/>
                  </a:lnTo>
                  <a:lnTo>
                    <a:pt x="68127" y="161037"/>
                  </a:lnTo>
                  <a:lnTo>
                    <a:pt x="44551" y="199061"/>
                  </a:lnTo>
                  <a:lnTo>
                    <a:pt x="25594" y="239887"/>
                  </a:lnTo>
                  <a:lnTo>
                    <a:pt x="11613" y="283165"/>
                  </a:lnTo>
                  <a:lnTo>
                    <a:pt x="2962" y="328542"/>
                  </a:lnTo>
                  <a:lnTo>
                    <a:pt x="0" y="375666"/>
                  </a:lnTo>
                  <a:lnTo>
                    <a:pt x="2962" y="422789"/>
                  </a:lnTo>
                  <a:lnTo>
                    <a:pt x="11613" y="468166"/>
                  </a:lnTo>
                  <a:lnTo>
                    <a:pt x="25594" y="511444"/>
                  </a:lnTo>
                  <a:lnTo>
                    <a:pt x="44551" y="552270"/>
                  </a:lnTo>
                  <a:lnTo>
                    <a:pt x="68127" y="590294"/>
                  </a:lnTo>
                  <a:lnTo>
                    <a:pt x="95965" y="625162"/>
                  </a:lnTo>
                  <a:lnTo>
                    <a:pt x="127708" y="656524"/>
                  </a:lnTo>
                  <a:lnTo>
                    <a:pt x="163002" y="684026"/>
                  </a:lnTo>
                  <a:lnTo>
                    <a:pt x="201488" y="707317"/>
                  </a:lnTo>
                  <a:lnTo>
                    <a:pt x="242811" y="726046"/>
                  </a:lnTo>
                  <a:lnTo>
                    <a:pt x="286615" y="739859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59"/>
                  </a:lnTo>
                  <a:lnTo>
                    <a:pt x="517690" y="726046"/>
                  </a:lnTo>
                  <a:lnTo>
                    <a:pt x="559015" y="707317"/>
                  </a:lnTo>
                  <a:lnTo>
                    <a:pt x="597501" y="684026"/>
                  </a:lnTo>
                  <a:lnTo>
                    <a:pt x="632792" y="656524"/>
                  </a:lnTo>
                  <a:lnTo>
                    <a:pt x="664532" y="625162"/>
                  </a:lnTo>
                  <a:lnTo>
                    <a:pt x="692365" y="590294"/>
                  </a:lnTo>
                  <a:lnTo>
                    <a:pt x="715936" y="552270"/>
                  </a:lnTo>
                  <a:lnTo>
                    <a:pt x="734888" y="511444"/>
                  </a:lnTo>
                  <a:lnTo>
                    <a:pt x="748866" y="468166"/>
                  </a:lnTo>
                  <a:lnTo>
                    <a:pt x="757514" y="422789"/>
                  </a:lnTo>
                  <a:lnTo>
                    <a:pt x="760476" y="375666"/>
                  </a:lnTo>
                  <a:lnTo>
                    <a:pt x="757514" y="328542"/>
                  </a:lnTo>
                  <a:lnTo>
                    <a:pt x="748866" y="283165"/>
                  </a:lnTo>
                  <a:lnTo>
                    <a:pt x="734888" y="239887"/>
                  </a:lnTo>
                  <a:lnTo>
                    <a:pt x="715936" y="199061"/>
                  </a:lnTo>
                  <a:lnTo>
                    <a:pt x="692365" y="161037"/>
                  </a:lnTo>
                  <a:lnTo>
                    <a:pt x="664532" y="126169"/>
                  </a:lnTo>
                  <a:lnTo>
                    <a:pt x="632792" y="94807"/>
                  </a:lnTo>
                  <a:lnTo>
                    <a:pt x="597501" y="67305"/>
                  </a:lnTo>
                  <a:lnTo>
                    <a:pt x="559015" y="44014"/>
                  </a:lnTo>
                  <a:lnTo>
                    <a:pt x="517690" y="25285"/>
                  </a:lnTo>
                  <a:lnTo>
                    <a:pt x="473881" y="11472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74"/>
            <p:cNvSpPr/>
            <p:nvPr/>
          </p:nvSpPr>
          <p:spPr>
            <a:xfrm>
              <a:off x="947165" y="5537453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6"/>
                  </a:moveTo>
                  <a:lnTo>
                    <a:pt x="2962" y="328542"/>
                  </a:lnTo>
                  <a:lnTo>
                    <a:pt x="11613" y="283165"/>
                  </a:lnTo>
                  <a:lnTo>
                    <a:pt x="25594" y="239887"/>
                  </a:lnTo>
                  <a:lnTo>
                    <a:pt x="44551" y="199061"/>
                  </a:lnTo>
                  <a:lnTo>
                    <a:pt x="68127" y="161037"/>
                  </a:lnTo>
                  <a:lnTo>
                    <a:pt x="95965" y="126169"/>
                  </a:lnTo>
                  <a:lnTo>
                    <a:pt x="127708" y="94807"/>
                  </a:lnTo>
                  <a:lnTo>
                    <a:pt x="163002" y="67305"/>
                  </a:lnTo>
                  <a:lnTo>
                    <a:pt x="201488" y="44014"/>
                  </a:lnTo>
                  <a:lnTo>
                    <a:pt x="242811" y="25285"/>
                  </a:lnTo>
                  <a:lnTo>
                    <a:pt x="286615" y="11472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2"/>
                  </a:lnTo>
                  <a:lnTo>
                    <a:pt x="517690" y="25285"/>
                  </a:lnTo>
                  <a:lnTo>
                    <a:pt x="559015" y="44014"/>
                  </a:lnTo>
                  <a:lnTo>
                    <a:pt x="597501" y="67305"/>
                  </a:lnTo>
                  <a:lnTo>
                    <a:pt x="632792" y="94807"/>
                  </a:lnTo>
                  <a:lnTo>
                    <a:pt x="664532" y="126169"/>
                  </a:lnTo>
                  <a:lnTo>
                    <a:pt x="692365" y="161037"/>
                  </a:lnTo>
                  <a:lnTo>
                    <a:pt x="715936" y="199061"/>
                  </a:lnTo>
                  <a:lnTo>
                    <a:pt x="734888" y="239887"/>
                  </a:lnTo>
                  <a:lnTo>
                    <a:pt x="748866" y="283165"/>
                  </a:lnTo>
                  <a:lnTo>
                    <a:pt x="757514" y="328542"/>
                  </a:lnTo>
                  <a:lnTo>
                    <a:pt x="760476" y="375666"/>
                  </a:lnTo>
                  <a:lnTo>
                    <a:pt x="757514" y="422789"/>
                  </a:lnTo>
                  <a:lnTo>
                    <a:pt x="748866" y="468166"/>
                  </a:lnTo>
                  <a:lnTo>
                    <a:pt x="734888" y="511444"/>
                  </a:lnTo>
                  <a:lnTo>
                    <a:pt x="715936" y="552270"/>
                  </a:lnTo>
                  <a:lnTo>
                    <a:pt x="692365" y="590294"/>
                  </a:lnTo>
                  <a:lnTo>
                    <a:pt x="664532" y="625162"/>
                  </a:lnTo>
                  <a:lnTo>
                    <a:pt x="632792" y="656524"/>
                  </a:lnTo>
                  <a:lnTo>
                    <a:pt x="597501" y="684026"/>
                  </a:lnTo>
                  <a:lnTo>
                    <a:pt x="559015" y="707317"/>
                  </a:lnTo>
                  <a:lnTo>
                    <a:pt x="517690" y="726046"/>
                  </a:lnTo>
                  <a:lnTo>
                    <a:pt x="473881" y="739859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59"/>
                  </a:lnTo>
                  <a:lnTo>
                    <a:pt x="242811" y="726046"/>
                  </a:lnTo>
                  <a:lnTo>
                    <a:pt x="201488" y="707317"/>
                  </a:lnTo>
                  <a:lnTo>
                    <a:pt x="163002" y="684026"/>
                  </a:lnTo>
                  <a:lnTo>
                    <a:pt x="127708" y="656524"/>
                  </a:lnTo>
                  <a:lnTo>
                    <a:pt x="95965" y="625162"/>
                  </a:lnTo>
                  <a:lnTo>
                    <a:pt x="68127" y="590294"/>
                  </a:lnTo>
                  <a:lnTo>
                    <a:pt x="44551" y="552270"/>
                  </a:lnTo>
                  <a:lnTo>
                    <a:pt x="25594" y="511444"/>
                  </a:lnTo>
                  <a:lnTo>
                    <a:pt x="11613" y="468166"/>
                  </a:lnTo>
                  <a:lnTo>
                    <a:pt x="2962" y="422789"/>
                  </a:lnTo>
                  <a:lnTo>
                    <a:pt x="0" y="3756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7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7467" y="5658612"/>
              <a:ext cx="463295" cy="463295"/>
            </a:xfrm>
            <a:prstGeom prst="rect">
              <a:avLst/>
            </a:prstGeom>
          </p:spPr>
        </p:pic>
      </p:grpSp>
      <p:sp>
        <p:nvSpPr>
          <p:cNvPr id="108" name="TextBox 107"/>
          <p:cNvSpPr txBox="1"/>
          <p:nvPr/>
        </p:nvSpPr>
        <p:spPr>
          <a:xfrm>
            <a:off x="6086189" y="5098616"/>
            <a:ext cx="90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0,3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05809" y="4270387"/>
            <a:ext cx="72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3,0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045157" y="4280806"/>
            <a:ext cx="102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52968" y="5087779"/>
            <a:ext cx="974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928553" y="3436974"/>
            <a:ext cx="82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8,2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1379" y="3592071"/>
            <a:ext cx="102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083658" y="3049576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млрд. тенге </a:t>
            </a:r>
          </a:p>
        </p:txBody>
      </p:sp>
      <p:pic>
        <p:nvPicPr>
          <p:cNvPr id="66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859" y="3085664"/>
            <a:ext cx="481276" cy="443788"/>
          </a:xfrm>
          <a:prstGeom prst="rect">
            <a:avLst/>
          </a:prstGeom>
        </p:spPr>
      </p:pic>
      <p:pic>
        <p:nvPicPr>
          <p:cNvPr id="69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43" y="4682390"/>
            <a:ext cx="452016" cy="477253"/>
          </a:xfrm>
          <a:prstGeom prst="rect">
            <a:avLst/>
          </a:prstGeom>
        </p:spPr>
      </p:pic>
      <p:sp>
        <p:nvSpPr>
          <p:cNvPr id="70" name="object 32"/>
          <p:cNvSpPr txBox="1"/>
          <p:nvPr/>
        </p:nvSpPr>
        <p:spPr>
          <a:xfrm>
            <a:off x="3100358" y="5349836"/>
            <a:ext cx="128621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1100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4687,4 м2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35885" y="4080751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52792" y="3837131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66759" y="3087234"/>
            <a:ext cx="135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360 000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779124" y="320346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м2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80834" y="2876251"/>
            <a:ext cx="2243282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ОБЩАЯ ПЛОЩАДЬ </a:t>
            </a: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ВВЕДЕННЫХ ПЛОЩАДЕЙ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146997" y="4784462"/>
            <a:ext cx="121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1100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4312,2  М2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45461" y="4520269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КОММЕРЧЕСКИЕ ПОМЕЩЕНИЯ 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527" y="4105877"/>
            <a:ext cx="570292" cy="551681"/>
          </a:xfrm>
          <a:prstGeom prst="rect">
            <a:avLst/>
          </a:prstGeom>
        </p:spPr>
      </p:pic>
      <p:sp>
        <p:nvSpPr>
          <p:cNvPr id="123" name="Скругленный прямоугольник 122"/>
          <p:cNvSpPr/>
          <p:nvPr/>
        </p:nvSpPr>
        <p:spPr>
          <a:xfrm>
            <a:off x="967128" y="5294000"/>
            <a:ext cx="1713681" cy="3474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КВАРТИРЫ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4194697" y="3124200"/>
            <a:ext cx="0" cy="26138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975199" y="3962400"/>
            <a:ext cx="1756309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ПРИНЯТО МЖК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009" y="5241035"/>
            <a:ext cx="442106" cy="41509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9" y="3670782"/>
            <a:ext cx="586741" cy="504129"/>
          </a:xfrm>
          <a:prstGeom prst="rect">
            <a:avLst/>
          </a:prstGeom>
        </p:spPr>
      </p:pic>
      <p:sp>
        <p:nvSpPr>
          <p:cNvPr id="134" name="Скругленный прямоугольник 133"/>
          <p:cNvSpPr/>
          <p:nvPr/>
        </p:nvSpPr>
        <p:spPr>
          <a:xfrm>
            <a:off x="8903426" y="3540964"/>
            <a:ext cx="2127301" cy="3549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ИНВЕСТИЦИИ В ГОРОД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24237" y="5203870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35664" y="4638755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52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30" y="3408182"/>
            <a:ext cx="568044" cy="568044"/>
          </a:xfrm>
          <a:prstGeom prst="rect">
            <a:avLst/>
          </a:prstGeom>
        </p:spPr>
      </p:pic>
      <p:sp>
        <p:nvSpPr>
          <p:cNvPr id="138" name="Скругленный прямоугольник 137"/>
          <p:cNvSpPr/>
          <p:nvPr/>
        </p:nvSpPr>
        <p:spPr>
          <a:xfrm>
            <a:off x="932752" y="3680212"/>
            <a:ext cx="2002391" cy="4678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ИНВЕСТИЦИИ В ГОРОД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0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183" y="2930758"/>
            <a:ext cx="471072" cy="448198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10425478" y="2966999"/>
            <a:ext cx="168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 М2</a:t>
            </a:r>
            <a:endParaRPr lang="ru-RU" sz="11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8921533" y="2802061"/>
            <a:ext cx="2038726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ОБЩАЯ ПЛОЩАДЬ </a:t>
            </a: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ВВОДИМЫХ ПЛОЩАДЕЙ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548900" y="3401177"/>
            <a:ext cx="180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180,5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bject 32"/>
          <p:cNvSpPr txBox="1"/>
          <p:nvPr/>
        </p:nvSpPr>
        <p:spPr>
          <a:xfrm>
            <a:off x="11256496" y="5068598"/>
            <a:ext cx="9269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 smtClean="0">
                <a:solidFill>
                  <a:srgbClr val="0070C0"/>
                </a:solidFill>
                <a:latin typeface="Arial"/>
                <a:cs typeface="Arial"/>
              </a:rPr>
              <a:t>12</a:t>
            </a:r>
            <a:r>
              <a:rPr lang="ru-RU" spc="-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1100" spc="-25" dirty="0" smtClean="0">
                <a:solidFill>
                  <a:srgbClr val="0070C0"/>
                </a:solidFill>
                <a:latin typeface="Arial"/>
                <a:cs typeface="Arial"/>
              </a:rPr>
              <a:t>тыс</a:t>
            </a:r>
            <a:r>
              <a:rPr lang="ru-RU" spc="-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1100" spc="-25" dirty="0" smtClean="0">
                <a:solidFill>
                  <a:srgbClr val="0070C0"/>
                </a:solidFill>
                <a:latin typeface="Arial"/>
                <a:cs typeface="Arial"/>
              </a:rPr>
              <a:t>м2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8951739" y="4993443"/>
            <a:ext cx="1713681" cy="39815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КВАРТИРЫ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6345" y="4964784"/>
            <a:ext cx="427121" cy="434891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0651858" y="4952317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162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657231" y="3853852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150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3889" y="3880709"/>
            <a:ext cx="514078" cy="477976"/>
          </a:xfrm>
          <a:prstGeom prst="rect">
            <a:avLst/>
          </a:prstGeom>
        </p:spPr>
      </p:pic>
      <p:sp>
        <p:nvSpPr>
          <p:cNvPr id="152" name="Скругленный прямоугольник 151"/>
          <p:cNvSpPr/>
          <p:nvPr/>
        </p:nvSpPr>
        <p:spPr>
          <a:xfrm>
            <a:off x="8940085" y="3975582"/>
            <a:ext cx="1756309" cy="3232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 МЖК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694061" y="3644389"/>
            <a:ext cx="153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48,5 </a:t>
            </a:r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</a:t>
            </a:r>
          </a:p>
        </p:txBody>
      </p:sp>
      <p:pic>
        <p:nvPicPr>
          <p:cNvPr id="156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3889" y="4387780"/>
            <a:ext cx="478565" cy="477253"/>
          </a:xfrm>
          <a:prstGeom prst="rect">
            <a:avLst/>
          </a:prstGeom>
        </p:spPr>
      </p:pic>
      <p:sp>
        <p:nvSpPr>
          <p:cNvPr id="158" name="Скругленный прямоугольник 157"/>
          <p:cNvSpPr/>
          <p:nvPr/>
        </p:nvSpPr>
        <p:spPr>
          <a:xfrm>
            <a:off x="8921533" y="4375815"/>
            <a:ext cx="1496379" cy="5585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КОММЕРЧЕСКИЕ </a:t>
            </a: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ПОМЕЩЕНИЯ 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773649" y="4383816"/>
            <a:ext cx="6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139</a:t>
            </a:r>
          </a:p>
        </p:txBody>
      </p:sp>
      <p:sp>
        <p:nvSpPr>
          <p:cNvPr id="162" name="object 32"/>
          <p:cNvSpPr txBox="1"/>
          <p:nvPr/>
        </p:nvSpPr>
        <p:spPr>
          <a:xfrm>
            <a:off x="11281811" y="4524278"/>
            <a:ext cx="8766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 smtClean="0">
                <a:solidFill>
                  <a:srgbClr val="0070C0"/>
                </a:solidFill>
                <a:latin typeface="Arial"/>
                <a:cs typeface="Arial"/>
              </a:rPr>
              <a:t>14</a:t>
            </a:r>
            <a:r>
              <a:rPr lang="ru-RU" spc="-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1100" spc="-25" dirty="0" smtClean="0">
                <a:solidFill>
                  <a:srgbClr val="0070C0"/>
                </a:solidFill>
                <a:latin typeface="Arial"/>
                <a:cs typeface="Arial"/>
              </a:rPr>
              <a:t>тыс</a:t>
            </a:r>
            <a:r>
              <a:rPr lang="ru-RU" spc="-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1100" spc="-25" dirty="0" smtClean="0">
                <a:solidFill>
                  <a:srgbClr val="0070C0"/>
                </a:solidFill>
                <a:latin typeface="Arial"/>
                <a:cs typeface="Arial"/>
              </a:rPr>
              <a:t>м2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74" name="Скругленный прямоугольник 73"/>
          <p:cNvSpPr/>
          <p:nvPr/>
        </p:nvSpPr>
        <p:spPr>
          <a:xfrm>
            <a:off x="314817" y="2435326"/>
            <a:ext cx="3524894" cy="28404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ПОКАЗАТЕЛИ 2023 ГОДА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170369" y="663400"/>
            <a:ext cx="3741907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6" name="object 6"/>
          <p:cNvSpPr txBox="1"/>
          <p:nvPr/>
        </p:nvSpPr>
        <p:spPr>
          <a:xfrm>
            <a:off x="4375294" y="736542"/>
            <a:ext cx="3479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85" dirty="0">
                <a:solidFill>
                  <a:srgbClr val="FFFFFF"/>
                </a:solidFill>
                <a:latin typeface="Arial"/>
                <a:cs typeface="Arial"/>
              </a:rPr>
              <a:t>ПУЛ</a:t>
            </a:r>
            <a:r>
              <a:rPr sz="14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ИНВЕСТИЦИОННЫХ</a:t>
            </a:r>
            <a:r>
              <a:rPr sz="14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ПРОЕКТОВ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82714" y="1157010"/>
            <a:ext cx="3241640" cy="992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725" y="1172633"/>
            <a:ext cx="32461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Arial Narrow" panose="020B0606020202030204" pitchFamily="34" charset="0"/>
                <a:cs typeface="Gotham Pro Black" panose="02000903040000020004" pitchFamily="2" charset="0"/>
              </a:rPr>
              <a:t>ЖИЛИЩНОЕ СТРОИТЕЛЬСТВО</a:t>
            </a:r>
            <a:endParaRPr lang="ru-RU" b="1" dirty="0"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3110" y="1551598"/>
            <a:ext cx="287100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600" b="1" dirty="0" smtClean="0">
                <a:solidFill>
                  <a:srgbClr val="0B7CE3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121 </a:t>
            </a:r>
            <a:r>
              <a:rPr lang="ru-RU" sz="1600" b="1" dirty="0" smtClean="0">
                <a:latin typeface="Arial Narrow" panose="020B0606020202030204" pitchFamily="34" charset="0"/>
                <a:cs typeface="Gotham Pro" panose="02000503040000090004" pitchFamily="2" charset="0"/>
              </a:rPr>
              <a:t>проект </a:t>
            </a:r>
            <a:endParaRPr lang="ru-RU" sz="1600" b="1" dirty="0">
              <a:latin typeface="Arial Narrow" panose="020B0606020202030204" pitchFamily="34" charset="0"/>
              <a:cs typeface="Gotham Pro" panose="02000503040000090004" pitchFamily="2" charset="0"/>
            </a:endParaRPr>
          </a:p>
          <a:p>
            <a:pPr marL="12700" algn="ctr">
              <a:spcBef>
                <a:spcPts val="105"/>
              </a:spcBef>
            </a:pPr>
            <a:r>
              <a:rPr lang="ru-RU" sz="1600" b="1" dirty="0">
                <a:solidFill>
                  <a:srgbClr val="0B7CE3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993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  <a:cs typeface="Gotham Pro" panose="02000503040000090004" pitchFamily="2" charset="0"/>
              </a:rPr>
              <a:t>млрд объем инвестиций</a:t>
            </a:r>
          </a:p>
          <a:p>
            <a:pPr marL="12700" algn="ctr">
              <a:spcBef>
                <a:spcPts val="105"/>
              </a:spcBef>
            </a:pPr>
            <a:endParaRPr lang="ru-RU" sz="1600" b="1" dirty="0">
              <a:solidFill>
                <a:srgbClr val="0B7CE3"/>
              </a:solidFill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8824324" y="1167782"/>
            <a:ext cx="3219289" cy="976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792479" y="1551598"/>
            <a:ext cx="3160289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600" b="1" dirty="0">
                <a:solidFill>
                  <a:srgbClr val="0B7CE3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84 </a:t>
            </a:r>
            <a:r>
              <a:rPr lang="ru-RU" sz="1600" b="1" dirty="0">
                <a:latin typeface="Arial Narrow" panose="020B0606020202030204" pitchFamily="34" charset="0"/>
                <a:cs typeface="Gotham Pro" panose="02000503040000090004" pitchFamily="2" charset="0"/>
              </a:rPr>
              <a:t>проекта </a:t>
            </a:r>
          </a:p>
          <a:p>
            <a:pPr marL="12700" algn="ctr">
              <a:spcBef>
                <a:spcPts val="105"/>
              </a:spcBef>
            </a:pPr>
            <a:r>
              <a:rPr lang="ru-RU" sz="1600" b="1" dirty="0" smtClean="0">
                <a:solidFill>
                  <a:srgbClr val="0B7CE3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41,7</a:t>
            </a:r>
            <a:r>
              <a:rPr lang="ru-RU" sz="1600" b="1" dirty="0" smtClean="0">
                <a:latin typeface="Arial Narrow" panose="020B0606020202030204" pitchFamily="34" charset="0"/>
                <a:cs typeface="Gotham Pro Black" panose="02000903040000020004" pitchFamily="2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  <a:cs typeface="Gotham Pro" panose="02000503040000090004" pitchFamily="2" charset="0"/>
              </a:rPr>
              <a:t>объем инвестиций</a:t>
            </a:r>
            <a:r>
              <a:rPr lang="ru-RU" sz="1600" b="1" dirty="0" smtClean="0">
                <a:latin typeface="Arial Narrow" panose="020B0606020202030204" pitchFamily="34" charset="0"/>
                <a:cs typeface="Gotham Pro Black" panose="02000903040000020004" pitchFamily="2" charset="0"/>
              </a:rPr>
              <a:t> </a:t>
            </a:r>
            <a:endParaRPr lang="ru-RU" sz="1600" b="1" dirty="0">
              <a:solidFill>
                <a:srgbClr val="0B7CE3"/>
              </a:solidFill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106921" y="1167781"/>
            <a:ext cx="269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Arial Narrow" panose="020B0606020202030204" pitchFamily="34" charset="0"/>
                <a:cs typeface="Gotham Pro Black" panose="02000903040000020004" pitchFamily="2" charset="0"/>
              </a:rPr>
              <a:t>БИЗНЕС ПРОЕКТЫ</a:t>
            </a:r>
            <a:endParaRPr lang="ru-RU" b="1" dirty="0"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8287143" y="2384702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8271726" y="2442788"/>
            <a:ext cx="3073709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ПОКАЗАТЕЛИ 2024 ГОДА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314761" y="2379385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778908" y="2432313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ДИНАМИКА РОСТА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0800"/>
            <a:ext cx="328681" cy="34290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707290" y="5869742"/>
            <a:ext cx="4460220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И</a:t>
            </a:r>
            <a:r>
              <a:rPr lang="ru-RU" sz="1400" dirty="0" smtClean="0">
                <a:latin typeface="Arial Narrow" panose="020B0606020202030204" pitchFamily="34" charset="0"/>
              </a:rPr>
              <a:t>нвестиционная деятельность СПК приостановлена из-за законодательной коллизии. Законодательный механизм ГЧП и концессии для получения земельного участка не предусматривает участие СПК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696200" y="5604865"/>
            <a:ext cx="1357209" cy="3452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400" dirty="0" smtClean="0">
                <a:latin typeface="Arial Narrow" panose="020B0606020202030204" pitchFamily="34" charset="0"/>
              </a:rPr>
              <a:t>ПРОБЛЕМА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240140" y="5831180"/>
            <a:ext cx="9739" cy="90535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" y="6006955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Прямоугольник 123"/>
          <p:cNvSpPr/>
          <p:nvPr/>
        </p:nvSpPr>
        <p:spPr>
          <a:xfrm>
            <a:off x="314817" y="5969299"/>
            <a:ext cx="4384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Создан портал «Карта инвестиционных проектов», который позволяет осуществлять мониторинг и отработку направленных заявок Инвесторами онлайн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726" y="5950080"/>
            <a:ext cx="2688117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1600" dirty="0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47 квартир </a:t>
            </a:r>
            <a:r>
              <a:rPr lang="kk-KZ" sz="1600" dirty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переданы на баланс </a:t>
            </a:r>
            <a:r>
              <a:rPr lang="kk-KZ" sz="1600" dirty="0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Управления </a:t>
            </a:r>
            <a:r>
              <a:rPr lang="kk-KZ" sz="1600" dirty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жилья города </a:t>
            </a:r>
            <a:r>
              <a:rPr lang="kk-KZ" sz="1600" dirty="0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Астаны</a:t>
            </a:r>
            <a:endParaRPr lang="ru-RU" sz="1600" dirty="0">
              <a:solidFill>
                <a:srgbClr val="FF0000"/>
              </a:solidFill>
              <a:latin typeface="Arial" charset="0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4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910" y="44746"/>
            <a:ext cx="920729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1006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социальной инфраструктуры региона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0677" y="717555"/>
            <a:ext cx="100241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Футбольные поля с манежем/ фитнес-клубы /крытый плавательный бассейн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 спортивные секции по мини-футболу, где тренируются свыше 600 детей и подростков от 5 до 16 лет в разных футбольных школах и академиях. При этом проектная мощность составляет свыше 1000 детей и подростков. Кроме того, функционирует фитнес-клуб, а также  на стадии строительства крытый плавательный бассейн.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40" y="679772"/>
            <a:ext cx="1411137" cy="10370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1405579" y="1908246"/>
            <a:ext cx="10039233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Фермерский рынок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Отличительная черта рынка - ориентированность на органическую, фермерскую продукцию, чтобы посетители могли приобретать продукт из первых рук. Проведение регулярных сезонных ярмарок и фестивалей, на которых будут представлены местные фермеры, что будет способствовать развитию качества производимой продукции и заинтересованности населения в Казахстанских продуктах.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531" y="1912723"/>
            <a:ext cx="1441334" cy="116817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1454007" y="3227415"/>
            <a:ext cx="999080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0" indent="0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центр</a:t>
            </a:r>
          </a:p>
          <a:p>
            <a:pPr marL="0" lvl="0" indent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целью проекта является развитие в области образования, внесение вклада в развитие нашего государства путем образования населения, с созданием новых рабочих мест. Направления деятельности: консалтинг по выбору учебного заведения, будущей профессии; курсы английского языка; подготовка к тестам ЕНТ; репетиторство для школьников начальных классов.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5266" y="3269265"/>
            <a:ext cx="1441325" cy="112770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8873" y="4491067"/>
            <a:ext cx="1472626" cy="114627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1481499" y="4612568"/>
            <a:ext cx="999080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Медицинский центр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Медицинской центр с полным спектром услуг (в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дневной стационар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 охватом всех категорий населения ( дети, беременные женщины и т.д.)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Планируется создание 60 рабочих мест.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73" y="5731443"/>
            <a:ext cx="1441325" cy="106608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1481498" y="5758843"/>
            <a:ext cx="999080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Остановочные павильоны  закрытого типа 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Преимущества: полностью систематизированная зона ожидания, зимнее отопление и кондиционирование в летний период, каждодневная уборка и дезинфекция, внешнее и внутреннее освещение,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экраны для размещения рекламы, бесплатный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2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7173"/>
            <a:ext cx="328681" cy="27699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7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0" y="86798"/>
            <a:ext cx="426720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24201" y="4638276"/>
            <a:ext cx="7696199" cy="19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760430"/>
            <a:ext cx="8915400" cy="174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7399" y="1070981"/>
            <a:ext cx="10134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Преимущества инвестиционного механизма СПК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Привлечение частных инвестиций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Наличие собственного переселенческого фонда  (по опыту СПК Алматы)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Снижение нагрузки </a:t>
            </a: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бюджет региона на обновление жилищного фонда в рамках проекта по реновации ветхого </a:t>
            </a:r>
            <a:r>
              <a:rPr lang="ru-RU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жилья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Доверие к СПК со стороны жильцов при переселении их в новое жилье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Получение СПК инвестиционного дохода с проекта с последующим реинвестированием 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8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1943100" cy="1747330"/>
          </a:xfrm>
          <a:prstGeom prst="rect">
            <a:avLst/>
          </a:prstGeom>
        </p:spPr>
      </p:pic>
      <p:sp>
        <p:nvSpPr>
          <p:cNvPr id="17" name="object 11"/>
          <p:cNvSpPr txBox="1"/>
          <p:nvPr/>
        </p:nvSpPr>
        <p:spPr>
          <a:xfrm>
            <a:off x="184707" y="77343"/>
            <a:ext cx="43872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Новые проекты СПК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2133600" y="751942"/>
            <a:ext cx="43872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Реновация ветхого жилья</a:t>
            </a:r>
            <a:endParaRPr sz="1600" b="1" dirty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b="2315"/>
          <a:stretch/>
        </p:blipFill>
        <p:spPr>
          <a:xfrm>
            <a:off x="0" y="2661002"/>
            <a:ext cx="3363631" cy="179702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363631" y="2662439"/>
            <a:ext cx="7456770" cy="179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bject 11"/>
          <p:cNvSpPr txBox="1"/>
          <p:nvPr/>
        </p:nvSpPr>
        <p:spPr>
          <a:xfrm>
            <a:off x="3505200" y="2680738"/>
            <a:ext cx="43872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Строительство дошкольных учреждений</a:t>
            </a:r>
            <a:endParaRPr sz="1600" b="1" dirty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76625" y="2939783"/>
            <a:ext cx="623757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Ожидаемый эффект </a:t>
            </a:r>
          </a:p>
          <a:p>
            <a:pPr>
              <a:spcBef>
                <a:spcPts val="1200"/>
              </a:spcBef>
            </a:pPr>
            <a:r>
              <a:rPr lang="ru-RU" sz="1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 3 000 мест </a:t>
            </a:r>
            <a:r>
              <a:rPr lang="ru-RU" sz="1400" dirty="0" smtClean="0">
                <a:latin typeface="Arial Narrow" panose="020B0606020202030204" pitchFamily="34" charset="0"/>
              </a:rPr>
              <a:t>для получения дошкольного образования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 </a:t>
            </a:r>
            <a:r>
              <a:rPr lang="en-US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500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новых рабочих мест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Поступление в местный республиканский бюджеты налогов и др.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67100" y="4119475"/>
            <a:ext cx="7953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бязательное условие: наличие земельного участка у Инвестора в собственности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0" y="100739"/>
            <a:ext cx="581024" cy="780725"/>
          </a:xfrm>
          <a:prstGeom prst="rect">
            <a:avLst/>
          </a:prstGeom>
        </p:spPr>
      </p:pic>
      <p:pic>
        <p:nvPicPr>
          <p:cNvPr id="31" name="Picture 2" descr="Prezident qarori loyihasi – Yoshlar sanoat va tadbirkorlik zonalari tashkil  etilad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276"/>
            <a:ext cx="3124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296955" y="4786835"/>
            <a:ext cx="759012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algn="l"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Ожидаемый эффект </a:t>
            </a:r>
          </a:p>
          <a:p>
            <a:pPr algn="l"/>
            <a:r>
              <a:rPr lang="ru-RU" sz="1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1400" dirty="0">
                <a:latin typeface="Arial Narrow" panose="020B0606020202030204" pitchFamily="34" charset="0"/>
              </a:rPr>
              <a:t>благоприятных </a:t>
            </a:r>
            <a:r>
              <a:rPr lang="ru-RU" sz="1400" dirty="0" smtClean="0">
                <a:latin typeface="Arial Narrow" panose="020B0606020202030204" pitchFamily="34" charset="0"/>
              </a:rPr>
              <a:t>условий </a:t>
            </a:r>
            <a:r>
              <a:rPr lang="ru-RU" sz="1400" dirty="0">
                <a:latin typeface="Arial Narrow" panose="020B0606020202030204" pitchFamily="34" charset="0"/>
              </a:rPr>
              <a:t>для  развития </a:t>
            </a:r>
            <a:r>
              <a:rPr lang="ru-RU" sz="1400" dirty="0" smtClean="0">
                <a:latin typeface="Arial Narrow" panose="020B0606020202030204" pitchFamily="34" charset="0"/>
              </a:rPr>
              <a:t>МСБ</a:t>
            </a:r>
          </a:p>
          <a:p>
            <a:pPr algn="l"/>
            <a:r>
              <a:rPr lang="ru-RU" sz="1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1400" dirty="0">
                <a:latin typeface="Arial Narrow" panose="020B0606020202030204" pitchFamily="34" charset="0"/>
              </a:rPr>
              <a:t>новых конкурентоспособных отраслей промышленности и повышение экономической </a:t>
            </a:r>
            <a:r>
              <a:rPr lang="ru-RU" sz="1400" dirty="0" smtClean="0">
                <a:latin typeface="Arial Narrow" panose="020B0606020202030204" pitchFamily="34" charset="0"/>
              </a:rPr>
              <a:t>активности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l"/>
            <a:r>
              <a:rPr lang="ru-RU" sz="1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1400" dirty="0">
                <a:latin typeface="Arial Narrow" panose="020B0606020202030204" pitchFamily="34" charset="0"/>
              </a:rPr>
              <a:t>новых рабочих мест</a:t>
            </a:r>
          </a:p>
          <a:p>
            <a:pPr algn="l"/>
            <a:r>
              <a:rPr lang="ru-RU" sz="1400" dirty="0" smtClean="0">
                <a:latin typeface="Arial Narrow" panose="020B0606020202030204" pitchFamily="34" charset="0"/>
              </a:rPr>
              <a:t>Появление </a:t>
            </a:r>
            <a:r>
              <a:rPr lang="ru-RU" sz="1400" dirty="0">
                <a:latin typeface="Arial Narrow" panose="020B0606020202030204" pitchFamily="34" charset="0"/>
              </a:rPr>
              <a:t>до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29 тыс. кв. м. </a:t>
            </a:r>
            <a:r>
              <a:rPr lang="ru-RU" sz="1400" dirty="0">
                <a:latin typeface="Arial Narrow" panose="020B0606020202030204" pitchFamily="34" charset="0"/>
              </a:rPr>
              <a:t>дополнительных </a:t>
            </a:r>
            <a:r>
              <a:rPr lang="ru-RU" sz="1400" dirty="0" smtClean="0">
                <a:latin typeface="Arial Narrow" panose="020B0606020202030204" pitchFamily="34" charset="0"/>
              </a:rPr>
              <a:t>площадей, </a:t>
            </a:r>
            <a:r>
              <a:rPr lang="ru-RU" sz="1400" dirty="0">
                <a:latin typeface="Arial Narrow" panose="020B0606020202030204" pitchFamily="34" charset="0"/>
              </a:rPr>
              <a:t>обеспеченных </a:t>
            </a:r>
            <a:r>
              <a:rPr lang="ru-RU" sz="1400" dirty="0" smtClean="0">
                <a:latin typeface="Arial Narrow" panose="020B0606020202030204" pitchFamily="34" charset="0"/>
              </a:rPr>
              <a:t>инфраструктурой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l"/>
            <a:r>
              <a:rPr lang="ru-RU" sz="1400" dirty="0" smtClean="0">
                <a:latin typeface="Arial Narrow" panose="020B0606020202030204" pitchFamily="34" charset="0"/>
              </a:rPr>
              <a:t>Увеличение налоговых отчислений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4" name="object 11"/>
          <p:cNvSpPr txBox="1"/>
          <p:nvPr/>
        </p:nvSpPr>
        <p:spPr>
          <a:xfrm>
            <a:off x="3363631" y="4664173"/>
            <a:ext cx="43872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Строительство малых промышленных зон</a:t>
            </a:r>
            <a:endParaRPr sz="1600" b="1" dirty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AB1-0842-4882-8B78-9B03FB72B3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81985" y="75316"/>
            <a:ext cx="4566216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196" name="Скругленный прямоугольник 195"/>
          <p:cNvSpPr/>
          <p:nvPr/>
        </p:nvSpPr>
        <p:spPr>
          <a:xfrm>
            <a:off x="4336610" y="1777453"/>
            <a:ext cx="3742171" cy="34117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object 10"/>
          <p:cNvSpPr/>
          <p:nvPr/>
        </p:nvSpPr>
        <p:spPr>
          <a:xfrm rot="16200000">
            <a:off x="7687945" y="2778888"/>
            <a:ext cx="3218451" cy="1398801"/>
          </a:xfrm>
          <a:custGeom>
            <a:avLst/>
            <a:gdLst/>
            <a:ahLst/>
            <a:cxnLst/>
            <a:rect l="l" t="t" r="r" b="b"/>
            <a:pathLst>
              <a:path w="3660775" h="541019">
                <a:moveTo>
                  <a:pt x="0" y="42544"/>
                </a:moveTo>
                <a:lnTo>
                  <a:pt x="3343" y="25985"/>
                </a:lnTo>
                <a:lnTo>
                  <a:pt x="12461" y="12461"/>
                </a:lnTo>
                <a:lnTo>
                  <a:pt x="25985" y="3343"/>
                </a:lnTo>
                <a:lnTo>
                  <a:pt x="42545" y="0"/>
                </a:lnTo>
                <a:lnTo>
                  <a:pt x="3618103" y="0"/>
                </a:lnTo>
                <a:lnTo>
                  <a:pt x="3634662" y="3343"/>
                </a:lnTo>
                <a:lnTo>
                  <a:pt x="3648186" y="12461"/>
                </a:lnTo>
                <a:lnTo>
                  <a:pt x="3657304" y="25985"/>
                </a:lnTo>
                <a:lnTo>
                  <a:pt x="3660648" y="42544"/>
                </a:lnTo>
                <a:lnTo>
                  <a:pt x="3660648" y="498475"/>
                </a:lnTo>
                <a:lnTo>
                  <a:pt x="3657304" y="515034"/>
                </a:lnTo>
                <a:lnTo>
                  <a:pt x="3648186" y="528558"/>
                </a:lnTo>
                <a:lnTo>
                  <a:pt x="3634662" y="537676"/>
                </a:lnTo>
                <a:lnTo>
                  <a:pt x="3618103" y="541019"/>
                </a:lnTo>
                <a:lnTo>
                  <a:pt x="42545" y="541019"/>
                </a:lnTo>
                <a:lnTo>
                  <a:pt x="25985" y="537676"/>
                </a:lnTo>
                <a:lnTo>
                  <a:pt x="12461" y="528558"/>
                </a:lnTo>
                <a:lnTo>
                  <a:pt x="3343" y="515034"/>
                </a:lnTo>
                <a:lnTo>
                  <a:pt x="0" y="498475"/>
                </a:lnTo>
                <a:lnTo>
                  <a:pt x="0" y="42544"/>
                </a:lnTo>
                <a:close/>
              </a:path>
            </a:pathLst>
          </a:custGeom>
          <a:ln w="198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48"/>
          <p:cNvSpPr/>
          <p:nvPr/>
        </p:nvSpPr>
        <p:spPr>
          <a:xfrm>
            <a:off x="4552418" y="3450636"/>
            <a:ext cx="1237476" cy="1162390"/>
          </a:xfrm>
          <a:custGeom>
            <a:avLst/>
            <a:gdLst/>
            <a:ahLst/>
            <a:cxnLst/>
            <a:rect l="l" t="t" r="r" b="b"/>
            <a:pathLst>
              <a:path w="760729" h="751839">
                <a:moveTo>
                  <a:pt x="380238" y="0"/>
                </a:moveTo>
                <a:lnTo>
                  <a:pt x="332530" y="2926"/>
                </a:lnTo>
                <a:lnTo>
                  <a:pt x="286594" y="11470"/>
                </a:lnTo>
                <a:lnTo>
                  <a:pt x="242785" y="25281"/>
                </a:lnTo>
                <a:lnTo>
                  <a:pt x="201460" y="44006"/>
                </a:lnTo>
                <a:lnTo>
                  <a:pt x="162974" y="67294"/>
                </a:lnTo>
                <a:lnTo>
                  <a:pt x="127683" y="94794"/>
                </a:lnTo>
                <a:lnTo>
                  <a:pt x="95943" y="126153"/>
                </a:lnTo>
                <a:lnTo>
                  <a:pt x="68110" y="161020"/>
                </a:lnTo>
                <a:lnTo>
                  <a:pt x="44539" y="199044"/>
                </a:lnTo>
                <a:lnTo>
                  <a:pt x="25587" y="239872"/>
                </a:lnTo>
                <a:lnTo>
                  <a:pt x="11609" y="283152"/>
                </a:lnTo>
                <a:lnTo>
                  <a:pt x="2961" y="328534"/>
                </a:lnTo>
                <a:lnTo>
                  <a:pt x="0" y="375665"/>
                </a:lnTo>
                <a:lnTo>
                  <a:pt x="2961" y="422797"/>
                </a:lnTo>
                <a:lnTo>
                  <a:pt x="11609" y="468179"/>
                </a:lnTo>
                <a:lnTo>
                  <a:pt x="25587" y="511459"/>
                </a:lnTo>
                <a:lnTo>
                  <a:pt x="44539" y="552287"/>
                </a:lnTo>
                <a:lnTo>
                  <a:pt x="68110" y="590311"/>
                </a:lnTo>
                <a:lnTo>
                  <a:pt x="95943" y="625178"/>
                </a:lnTo>
                <a:lnTo>
                  <a:pt x="127683" y="656537"/>
                </a:lnTo>
                <a:lnTo>
                  <a:pt x="162974" y="684037"/>
                </a:lnTo>
                <a:lnTo>
                  <a:pt x="201460" y="707325"/>
                </a:lnTo>
                <a:lnTo>
                  <a:pt x="242785" y="726050"/>
                </a:lnTo>
                <a:lnTo>
                  <a:pt x="286594" y="739861"/>
                </a:lnTo>
                <a:lnTo>
                  <a:pt x="332530" y="748405"/>
                </a:lnTo>
                <a:lnTo>
                  <a:pt x="380238" y="751331"/>
                </a:lnTo>
                <a:lnTo>
                  <a:pt x="427945" y="748405"/>
                </a:lnTo>
                <a:lnTo>
                  <a:pt x="473881" y="739861"/>
                </a:lnTo>
                <a:lnTo>
                  <a:pt x="517690" y="726050"/>
                </a:lnTo>
                <a:lnTo>
                  <a:pt x="559015" y="707325"/>
                </a:lnTo>
                <a:lnTo>
                  <a:pt x="597501" y="684037"/>
                </a:lnTo>
                <a:lnTo>
                  <a:pt x="632792" y="656537"/>
                </a:lnTo>
                <a:lnTo>
                  <a:pt x="664532" y="625178"/>
                </a:lnTo>
                <a:lnTo>
                  <a:pt x="692365" y="590311"/>
                </a:lnTo>
                <a:lnTo>
                  <a:pt x="715936" y="552287"/>
                </a:lnTo>
                <a:lnTo>
                  <a:pt x="734888" y="511459"/>
                </a:lnTo>
                <a:lnTo>
                  <a:pt x="748866" y="468179"/>
                </a:lnTo>
                <a:lnTo>
                  <a:pt x="757514" y="422797"/>
                </a:lnTo>
                <a:lnTo>
                  <a:pt x="760476" y="375665"/>
                </a:lnTo>
                <a:lnTo>
                  <a:pt x="757514" y="328534"/>
                </a:lnTo>
                <a:lnTo>
                  <a:pt x="748866" y="283152"/>
                </a:lnTo>
                <a:lnTo>
                  <a:pt x="734888" y="239872"/>
                </a:lnTo>
                <a:lnTo>
                  <a:pt x="715936" y="199044"/>
                </a:lnTo>
                <a:lnTo>
                  <a:pt x="692365" y="161020"/>
                </a:lnTo>
                <a:lnTo>
                  <a:pt x="664532" y="126153"/>
                </a:lnTo>
                <a:lnTo>
                  <a:pt x="632792" y="94794"/>
                </a:lnTo>
                <a:lnTo>
                  <a:pt x="597501" y="67294"/>
                </a:lnTo>
                <a:lnTo>
                  <a:pt x="559015" y="44006"/>
                </a:lnTo>
                <a:lnTo>
                  <a:pt x="517690" y="25281"/>
                </a:lnTo>
                <a:lnTo>
                  <a:pt x="473881" y="11470"/>
                </a:lnTo>
                <a:lnTo>
                  <a:pt x="427945" y="2926"/>
                </a:lnTo>
                <a:lnTo>
                  <a:pt x="38023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 txBox="1"/>
          <p:nvPr/>
        </p:nvSpPr>
        <p:spPr>
          <a:xfrm>
            <a:off x="3074352" y="3742743"/>
            <a:ext cx="98160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 </a:t>
            </a:r>
            <a:r>
              <a:rPr lang="kk-KZ" sz="1200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  <a:endParaRPr sz="1200" spc="-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61" y="3598159"/>
            <a:ext cx="490727" cy="490727"/>
          </a:xfrm>
          <a:prstGeom prst="rect">
            <a:avLst/>
          </a:prstGeom>
        </p:spPr>
      </p:pic>
      <p:sp>
        <p:nvSpPr>
          <p:cNvPr id="60" name="object 11"/>
          <p:cNvSpPr txBox="1"/>
          <p:nvPr/>
        </p:nvSpPr>
        <p:spPr>
          <a:xfrm>
            <a:off x="321884" y="56410"/>
            <a:ext cx="52254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Управление активами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3" name="object 19"/>
          <p:cNvSpPr txBox="1"/>
          <p:nvPr/>
        </p:nvSpPr>
        <p:spPr>
          <a:xfrm>
            <a:off x="3043593" y="4308649"/>
            <a:ext cx="1206878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 </a:t>
            </a:r>
            <a:r>
              <a:rPr lang="kk-KZ" sz="1200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1200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(75%)</a:t>
            </a:r>
            <a:endParaRPr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0"/>
          <p:cNvSpPr txBox="1"/>
          <p:nvPr/>
        </p:nvSpPr>
        <p:spPr>
          <a:xfrm>
            <a:off x="6647323" y="1919435"/>
            <a:ext cx="1231900" cy="4219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21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21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(58%)</a:t>
            </a:r>
            <a:endParaRPr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67" y="4880469"/>
            <a:ext cx="521207" cy="518159"/>
          </a:xfrm>
          <a:prstGeom prst="rect">
            <a:avLst/>
          </a:prstGeom>
        </p:spPr>
      </p:pic>
      <p:sp>
        <p:nvSpPr>
          <p:cNvPr id="91" name="object 32"/>
          <p:cNvSpPr txBox="1"/>
          <p:nvPr/>
        </p:nvSpPr>
        <p:spPr>
          <a:xfrm>
            <a:off x="2156063" y="5532931"/>
            <a:ext cx="909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 smtClean="0">
                <a:solidFill>
                  <a:srgbClr val="0070C0"/>
                </a:solidFill>
                <a:latin typeface="Arial"/>
                <a:cs typeface="Arial"/>
              </a:rPr>
              <a:t>9,6</a:t>
            </a:r>
            <a:endParaRPr sz="240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lang="kk-KZ" sz="1100" b="1" dirty="0" smtClean="0">
                <a:solidFill>
                  <a:srgbClr val="0070C0"/>
                </a:solidFill>
                <a:latin typeface="Arial"/>
                <a:cs typeface="Arial"/>
              </a:rPr>
              <a:t>ыс м2</a:t>
            </a:r>
            <a:endParaRPr sz="110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92" name="object 32"/>
          <p:cNvSpPr txBox="1"/>
          <p:nvPr/>
        </p:nvSpPr>
        <p:spPr>
          <a:xfrm>
            <a:off x="5509914" y="1877330"/>
            <a:ext cx="909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 smtClean="0">
                <a:solidFill>
                  <a:srgbClr val="0070C0"/>
                </a:solidFill>
                <a:latin typeface="Arial"/>
                <a:cs typeface="Arial"/>
              </a:rPr>
              <a:t>13,5</a:t>
            </a:r>
            <a:endParaRPr sz="240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lang="kk-KZ" sz="1100" b="1" dirty="0" smtClean="0">
                <a:solidFill>
                  <a:srgbClr val="0070C0"/>
                </a:solidFill>
                <a:latin typeface="Arial"/>
                <a:cs typeface="Arial"/>
              </a:rPr>
              <a:t>ыс м2</a:t>
            </a:r>
            <a:endParaRPr sz="110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94" name="object 19"/>
          <p:cNvSpPr txBox="1"/>
          <p:nvPr/>
        </p:nvSpPr>
        <p:spPr>
          <a:xfrm>
            <a:off x="6517752" y="3020530"/>
            <a:ext cx="17573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50" b="1" spc="-10" dirty="0" smtClean="0">
                <a:solidFill>
                  <a:schemeClr val="tx1"/>
                </a:solidFill>
                <a:latin typeface="Arial"/>
                <a:cs typeface="Arial"/>
              </a:rPr>
              <a:t>ЛЬГОТНАЯ АРЕНДА</a:t>
            </a:r>
            <a:endParaRPr lang="ru-RU" sz="10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7" name="object 22"/>
          <p:cNvSpPr txBox="1"/>
          <p:nvPr/>
        </p:nvSpPr>
        <p:spPr>
          <a:xfrm>
            <a:off x="4626568" y="3020530"/>
            <a:ext cx="1141733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chemeClr val="tx1"/>
                </a:solidFill>
                <a:latin typeface="Arial"/>
                <a:cs typeface="Arial"/>
              </a:rPr>
              <a:t>БЕЗВОЗМЕЗДНО</a:t>
            </a:r>
            <a:endParaRPr lang="kk-KZ" sz="10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8" name="object 32"/>
          <p:cNvSpPr txBox="1"/>
          <p:nvPr/>
        </p:nvSpPr>
        <p:spPr>
          <a:xfrm>
            <a:off x="4626568" y="3581172"/>
            <a:ext cx="1049036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 smtClean="0">
                <a:solidFill>
                  <a:schemeClr val="tx1"/>
                </a:solidFill>
                <a:latin typeface="Arial"/>
                <a:cs typeface="Arial"/>
              </a:rPr>
              <a:t>5,6</a:t>
            </a:r>
            <a:endParaRPr sz="2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chemeClr val="tx1"/>
                </a:solidFill>
                <a:latin typeface="Arial"/>
                <a:cs typeface="Arial"/>
              </a:rPr>
              <a:t>т</a:t>
            </a: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ыс м2 </a:t>
            </a: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28 помещения</a:t>
            </a:r>
            <a:endParaRPr sz="11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7" name="object 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8591" y="1669681"/>
            <a:ext cx="463295" cy="463295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2201291" y="4121595"/>
            <a:ext cx="86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24,1</a:t>
            </a: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200" b="1" dirty="0" smtClean="0">
                <a:solidFill>
                  <a:srgbClr val="1D6AA6"/>
                </a:solidFill>
                <a:latin typeface="Arial"/>
                <a:cs typeface="Arial"/>
              </a:rPr>
              <a:t>тыс м2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49137" y="4072802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СДАНЫ В АРЕНДУ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207008" y="3482471"/>
            <a:ext cx="80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31,9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248122" y="3849167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 м2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692113" y="3501304"/>
            <a:ext cx="1776597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ОБЩАЯ ПЛОЩАДЬ </a:t>
            </a: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86771" y="4960017"/>
            <a:ext cx="67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59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658039" y="4778276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ПОМЕЩЕНИЯ ПОД РЕАЛИЗАЦИЮ</a:t>
            </a:r>
            <a:endParaRPr lang="ru-RU" sz="1400" b="1" dirty="0">
              <a:ln w="0"/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bject 19"/>
          <p:cNvSpPr txBox="1"/>
          <p:nvPr/>
        </p:nvSpPr>
        <p:spPr>
          <a:xfrm>
            <a:off x="2356832" y="4856314"/>
            <a:ext cx="667322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</a:t>
            </a: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м2</a:t>
            </a:r>
            <a:endParaRPr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bject 19"/>
          <p:cNvSpPr txBox="1"/>
          <p:nvPr/>
        </p:nvSpPr>
        <p:spPr>
          <a:xfrm>
            <a:off x="3129732" y="5680902"/>
            <a:ext cx="120687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lang="kk-KZ" sz="1200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</a:p>
        </p:txBody>
      </p:sp>
      <p:pic>
        <p:nvPicPr>
          <p:cNvPr id="148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12" y="4239115"/>
            <a:ext cx="570292" cy="551681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54" y="1827416"/>
            <a:ext cx="714384" cy="714384"/>
          </a:xfrm>
          <a:prstGeom prst="rect">
            <a:avLst/>
          </a:prstGeom>
        </p:spPr>
      </p:pic>
      <p:sp>
        <p:nvSpPr>
          <p:cNvPr id="162" name="Скругленный прямоугольник 161"/>
          <p:cNvSpPr/>
          <p:nvPr/>
        </p:nvSpPr>
        <p:spPr>
          <a:xfrm>
            <a:off x="704822" y="5445193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КОММЕРЧЕСКИЕ ПРОЕКТЫ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bject 48"/>
          <p:cNvSpPr/>
          <p:nvPr/>
        </p:nvSpPr>
        <p:spPr>
          <a:xfrm>
            <a:off x="6351817" y="3254708"/>
            <a:ext cx="1592782" cy="1496710"/>
          </a:xfrm>
          <a:custGeom>
            <a:avLst/>
            <a:gdLst/>
            <a:ahLst/>
            <a:cxnLst/>
            <a:rect l="l" t="t" r="r" b="b"/>
            <a:pathLst>
              <a:path w="760729" h="751839">
                <a:moveTo>
                  <a:pt x="380238" y="0"/>
                </a:moveTo>
                <a:lnTo>
                  <a:pt x="332530" y="2926"/>
                </a:lnTo>
                <a:lnTo>
                  <a:pt x="286594" y="11470"/>
                </a:lnTo>
                <a:lnTo>
                  <a:pt x="242785" y="25281"/>
                </a:lnTo>
                <a:lnTo>
                  <a:pt x="201460" y="44006"/>
                </a:lnTo>
                <a:lnTo>
                  <a:pt x="162974" y="67294"/>
                </a:lnTo>
                <a:lnTo>
                  <a:pt x="127683" y="94794"/>
                </a:lnTo>
                <a:lnTo>
                  <a:pt x="95943" y="126153"/>
                </a:lnTo>
                <a:lnTo>
                  <a:pt x="68110" y="161020"/>
                </a:lnTo>
                <a:lnTo>
                  <a:pt x="44539" y="199044"/>
                </a:lnTo>
                <a:lnTo>
                  <a:pt x="25587" y="239872"/>
                </a:lnTo>
                <a:lnTo>
                  <a:pt x="11609" y="283152"/>
                </a:lnTo>
                <a:lnTo>
                  <a:pt x="2961" y="328534"/>
                </a:lnTo>
                <a:lnTo>
                  <a:pt x="0" y="375665"/>
                </a:lnTo>
                <a:lnTo>
                  <a:pt x="2961" y="422797"/>
                </a:lnTo>
                <a:lnTo>
                  <a:pt x="11609" y="468179"/>
                </a:lnTo>
                <a:lnTo>
                  <a:pt x="25587" y="511459"/>
                </a:lnTo>
                <a:lnTo>
                  <a:pt x="44539" y="552287"/>
                </a:lnTo>
                <a:lnTo>
                  <a:pt x="68110" y="590311"/>
                </a:lnTo>
                <a:lnTo>
                  <a:pt x="95943" y="625178"/>
                </a:lnTo>
                <a:lnTo>
                  <a:pt x="127683" y="656537"/>
                </a:lnTo>
                <a:lnTo>
                  <a:pt x="162974" y="684037"/>
                </a:lnTo>
                <a:lnTo>
                  <a:pt x="201460" y="707325"/>
                </a:lnTo>
                <a:lnTo>
                  <a:pt x="242785" y="726050"/>
                </a:lnTo>
                <a:lnTo>
                  <a:pt x="286594" y="739861"/>
                </a:lnTo>
                <a:lnTo>
                  <a:pt x="332530" y="748405"/>
                </a:lnTo>
                <a:lnTo>
                  <a:pt x="380238" y="751331"/>
                </a:lnTo>
                <a:lnTo>
                  <a:pt x="427945" y="748405"/>
                </a:lnTo>
                <a:lnTo>
                  <a:pt x="473881" y="739861"/>
                </a:lnTo>
                <a:lnTo>
                  <a:pt x="517690" y="726050"/>
                </a:lnTo>
                <a:lnTo>
                  <a:pt x="559015" y="707325"/>
                </a:lnTo>
                <a:lnTo>
                  <a:pt x="597501" y="684037"/>
                </a:lnTo>
                <a:lnTo>
                  <a:pt x="632792" y="656537"/>
                </a:lnTo>
                <a:lnTo>
                  <a:pt x="664532" y="625178"/>
                </a:lnTo>
                <a:lnTo>
                  <a:pt x="692365" y="590311"/>
                </a:lnTo>
                <a:lnTo>
                  <a:pt x="715936" y="552287"/>
                </a:lnTo>
                <a:lnTo>
                  <a:pt x="734888" y="511459"/>
                </a:lnTo>
                <a:lnTo>
                  <a:pt x="748866" y="468179"/>
                </a:lnTo>
                <a:lnTo>
                  <a:pt x="757514" y="422797"/>
                </a:lnTo>
                <a:lnTo>
                  <a:pt x="760476" y="375665"/>
                </a:lnTo>
                <a:lnTo>
                  <a:pt x="757514" y="328534"/>
                </a:lnTo>
                <a:lnTo>
                  <a:pt x="748866" y="283152"/>
                </a:lnTo>
                <a:lnTo>
                  <a:pt x="734888" y="239872"/>
                </a:lnTo>
                <a:lnTo>
                  <a:pt x="715936" y="199044"/>
                </a:lnTo>
                <a:lnTo>
                  <a:pt x="692365" y="161020"/>
                </a:lnTo>
                <a:lnTo>
                  <a:pt x="664532" y="126153"/>
                </a:lnTo>
                <a:lnTo>
                  <a:pt x="632792" y="94794"/>
                </a:lnTo>
                <a:lnTo>
                  <a:pt x="597501" y="67294"/>
                </a:lnTo>
                <a:lnTo>
                  <a:pt x="559015" y="44006"/>
                </a:lnTo>
                <a:lnTo>
                  <a:pt x="517690" y="25281"/>
                </a:lnTo>
                <a:lnTo>
                  <a:pt x="473881" y="11470"/>
                </a:lnTo>
                <a:lnTo>
                  <a:pt x="427945" y="2926"/>
                </a:lnTo>
                <a:lnTo>
                  <a:pt x="38023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5" name="object 32"/>
          <p:cNvSpPr txBox="1"/>
          <p:nvPr/>
        </p:nvSpPr>
        <p:spPr>
          <a:xfrm>
            <a:off x="6578789" y="3526530"/>
            <a:ext cx="1113691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 smtClean="0">
                <a:solidFill>
                  <a:schemeClr val="tx1"/>
                </a:solidFill>
                <a:latin typeface="Arial"/>
                <a:cs typeface="Arial"/>
              </a:rPr>
              <a:t>7,9</a:t>
            </a:r>
            <a:endParaRPr sz="2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chemeClr val="tx1"/>
                </a:solidFill>
                <a:latin typeface="Arial"/>
                <a:cs typeface="Arial"/>
              </a:rPr>
              <a:t>т</a:t>
            </a: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ыс м2 </a:t>
            </a: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 smtClean="0">
                <a:solidFill>
                  <a:schemeClr val="tx1"/>
                </a:solidFill>
                <a:latin typeface="Arial"/>
                <a:cs typeface="Arial"/>
              </a:rPr>
              <a:t>54 помещений</a:t>
            </a:r>
            <a:endParaRPr sz="11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9" name="object 13"/>
          <p:cNvSpPr/>
          <p:nvPr/>
        </p:nvSpPr>
        <p:spPr>
          <a:xfrm rot="16200000">
            <a:off x="8548679" y="3109895"/>
            <a:ext cx="2724823" cy="1044359"/>
          </a:xfrm>
          <a:custGeom>
            <a:avLst/>
            <a:gdLst/>
            <a:ahLst/>
            <a:cxnLst/>
            <a:rect l="l" t="t" r="r" b="b"/>
            <a:pathLst>
              <a:path w="3525520" h="643254">
                <a:moveTo>
                  <a:pt x="1071372" y="75438"/>
                </a:moveTo>
                <a:lnTo>
                  <a:pt x="1066038" y="49047"/>
                </a:lnTo>
                <a:lnTo>
                  <a:pt x="1051509" y="27482"/>
                </a:lnTo>
                <a:lnTo>
                  <a:pt x="1029944" y="12954"/>
                </a:lnTo>
                <a:lnTo>
                  <a:pt x="1003554" y="7620"/>
                </a:lnTo>
                <a:lnTo>
                  <a:pt x="67818" y="7620"/>
                </a:lnTo>
                <a:lnTo>
                  <a:pt x="41414" y="12954"/>
                </a:lnTo>
                <a:lnTo>
                  <a:pt x="19850" y="27482"/>
                </a:lnTo>
                <a:lnTo>
                  <a:pt x="5321" y="49047"/>
                </a:lnTo>
                <a:lnTo>
                  <a:pt x="0" y="75438"/>
                </a:lnTo>
                <a:lnTo>
                  <a:pt x="0" y="575310"/>
                </a:lnTo>
                <a:lnTo>
                  <a:pt x="5321" y="601713"/>
                </a:lnTo>
                <a:lnTo>
                  <a:pt x="19850" y="623277"/>
                </a:lnTo>
                <a:lnTo>
                  <a:pt x="41414" y="637806"/>
                </a:lnTo>
                <a:lnTo>
                  <a:pt x="67818" y="643128"/>
                </a:lnTo>
                <a:lnTo>
                  <a:pt x="1003554" y="643128"/>
                </a:lnTo>
                <a:lnTo>
                  <a:pt x="1029944" y="637806"/>
                </a:lnTo>
                <a:lnTo>
                  <a:pt x="1051509" y="623277"/>
                </a:lnTo>
                <a:lnTo>
                  <a:pt x="1066038" y="601713"/>
                </a:lnTo>
                <a:lnTo>
                  <a:pt x="1071372" y="575310"/>
                </a:lnTo>
                <a:lnTo>
                  <a:pt x="1071372" y="75438"/>
                </a:lnTo>
                <a:close/>
              </a:path>
              <a:path w="3525520" h="643254">
                <a:moveTo>
                  <a:pt x="2314956" y="73914"/>
                </a:moveTo>
                <a:lnTo>
                  <a:pt x="2309622" y="47523"/>
                </a:lnTo>
                <a:lnTo>
                  <a:pt x="2295093" y="25958"/>
                </a:lnTo>
                <a:lnTo>
                  <a:pt x="2273528" y="11430"/>
                </a:lnTo>
                <a:lnTo>
                  <a:pt x="2247138" y="6096"/>
                </a:lnTo>
                <a:lnTo>
                  <a:pt x="1311402" y="6096"/>
                </a:lnTo>
                <a:lnTo>
                  <a:pt x="1284998" y="11430"/>
                </a:lnTo>
                <a:lnTo>
                  <a:pt x="1263434" y="25958"/>
                </a:lnTo>
                <a:lnTo>
                  <a:pt x="1248905" y="47523"/>
                </a:lnTo>
                <a:lnTo>
                  <a:pt x="1243584" y="73914"/>
                </a:lnTo>
                <a:lnTo>
                  <a:pt x="1243584" y="573786"/>
                </a:lnTo>
                <a:lnTo>
                  <a:pt x="1248905" y="600189"/>
                </a:lnTo>
                <a:lnTo>
                  <a:pt x="1263434" y="621753"/>
                </a:lnTo>
                <a:lnTo>
                  <a:pt x="1284998" y="636282"/>
                </a:lnTo>
                <a:lnTo>
                  <a:pt x="1311402" y="641604"/>
                </a:lnTo>
                <a:lnTo>
                  <a:pt x="2247138" y="641604"/>
                </a:lnTo>
                <a:lnTo>
                  <a:pt x="2273528" y="636282"/>
                </a:lnTo>
                <a:lnTo>
                  <a:pt x="2295093" y="621753"/>
                </a:lnTo>
                <a:lnTo>
                  <a:pt x="2309622" y="600189"/>
                </a:lnTo>
                <a:lnTo>
                  <a:pt x="2314956" y="573786"/>
                </a:lnTo>
                <a:lnTo>
                  <a:pt x="2314956" y="73914"/>
                </a:lnTo>
                <a:close/>
              </a:path>
              <a:path w="3525520" h="643254">
                <a:moveTo>
                  <a:pt x="3525012" y="67818"/>
                </a:moveTo>
                <a:lnTo>
                  <a:pt x="3519678" y="41427"/>
                </a:lnTo>
                <a:lnTo>
                  <a:pt x="3505149" y="19862"/>
                </a:lnTo>
                <a:lnTo>
                  <a:pt x="3483584" y="5334"/>
                </a:lnTo>
                <a:lnTo>
                  <a:pt x="3457194" y="0"/>
                </a:lnTo>
                <a:lnTo>
                  <a:pt x="2521458" y="0"/>
                </a:lnTo>
                <a:lnTo>
                  <a:pt x="2495054" y="5334"/>
                </a:lnTo>
                <a:lnTo>
                  <a:pt x="2473490" y="19862"/>
                </a:lnTo>
                <a:lnTo>
                  <a:pt x="2458961" y="41427"/>
                </a:lnTo>
                <a:lnTo>
                  <a:pt x="2453640" y="67818"/>
                </a:lnTo>
                <a:lnTo>
                  <a:pt x="2453640" y="567690"/>
                </a:lnTo>
                <a:lnTo>
                  <a:pt x="2458961" y="594093"/>
                </a:lnTo>
                <a:lnTo>
                  <a:pt x="2473490" y="615657"/>
                </a:lnTo>
                <a:lnTo>
                  <a:pt x="2495054" y="630186"/>
                </a:lnTo>
                <a:lnTo>
                  <a:pt x="2521458" y="635508"/>
                </a:lnTo>
                <a:lnTo>
                  <a:pt x="3457194" y="635508"/>
                </a:lnTo>
                <a:lnTo>
                  <a:pt x="3483584" y="630186"/>
                </a:lnTo>
                <a:lnTo>
                  <a:pt x="3505149" y="615657"/>
                </a:lnTo>
                <a:lnTo>
                  <a:pt x="3519678" y="594093"/>
                </a:lnTo>
                <a:lnTo>
                  <a:pt x="3525012" y="567690"/>
                </a:lnTo>
                <a:lnTo>
                  <a:pt x="3525012" y="67818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TextBox 167"/>
          <p:cNvSpPr txBox="1"/>
          <p:nvPr/>
        </p:nvSpPr>
        <p:spPr>
          <a:xfrm>
            <a:off x="9553584" y="4306261"/>
            <a:ext cx="115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256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436920" y="3319562"/>
            <a:ext cx="9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264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568591" y="3376444"/>
            <a:ext cx="1087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2023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530473" y="4306757"/>
            <a:ext cx="682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423631" y="2408606"/>
            <a:ext cx="97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122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9589988" y="2013030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тенге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7" name="object 10"/>
          <p:cNvSpPr/>
          <p:nvPr/>
        </p:nvSpPr>
        <p:spPr>
          <a:xfrm>
            <a:off x="10920708" y="3207897"/>
            <a:ext cx="1068044" cy="844738"/>
          </a:xfrm>
          <a:custGeom>
            <a:avLst/>
            <a:gdLst/>
            <a:ahLst/>
            <a:cxnLst/>
            <a:rect l="l" t="t" r="r" b="b"/>
            <a:pathLst>
              <a:path w="1351914" h="576579">
                <a:moveTo>
                  <a:pt x="1255776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60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2" y="576072"/>
                </a:lnTo>
                <a:lnTo>
                  <a:pt x="1255776" y="576072"/>
                </a:lnTo>
                <a:lnTo>
                  <a:pt x="1293173" y="568535"/>
                </a:lnTo>
                <a:lnTo>
                  <a:pt x="1323689" y="547973"/>
                </a:lnTo>
                <a:lnTo>
                  <a:pt x="1344251" y="517457"/>
                </a:lnTo>
                <a:lnTo>
                  <a:pt x="1351787" y="480060"/>
                </a:lnTo>
                <a:lnTo>
                  <a:pt x="1351787" y="96012"/>
                </a:lnTo>
                <a:lnTo>
                  <a:pt x="1344251" y="58614"/>
                </a:lnTo>
                <a:lnTo>
                  <a:pt x="1323689" y="28098"/>
                </a:lnTo>
                <a:lnTo>
                  <a:pt x="1293173" y="7536"/>
                </a:lnTo>
                <a:lnTo>
                  <a:pt x="1255776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0"/>
          <p:cNvSpPr/>
          <p:nvPr/>
        </p:nvSpPr>
        <p:spPr>
          <a:xfrm>
            <a:off x="10920708" y="2269663"/>
            <a:ext cx="1068044" cy="831330"/>
          </a:xfrm>
          <a:custGeom>
            <a:avLst/>
            <a:gdLst/>
            <a:ahLst/>
            <a:cxnLst/>
            <a:rect l="l" t="t" r="r" b="b"/>
            <a:pathLst>
              <a:path w="1351914" h="576579">
                <a:moveTo>
                  <a:pt x="1255776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60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2" y="576072"/>
                </a:lnTo>
                <a:lnTo>
                  <a:pt x="1255776" y="576072"/>
                </a:lnTo>
                <a:lnTo>
                  <a:pt x="1293173" y="568535"/>
                </a:lnTo>
                <a:lnTo>
                  <a:pt x="1323689" y="547973"/>
                </a:lnTo>
                <a:lnTo>
                  <a:pt x="1344251" y="517457"/>
                </a:lnTo>
                <a:lnTo>
                  <a:pt x="1351787" y="480060"/>
                </a:lnTo>
                <a:lnTo>
                  <a:pt x="1351787" y="96012"/>
                </a:lnTo>
                <a:lnTo>
                  <a:pt x="1344251" y="58614"/>
                </a:lnTo>
                <a:lnTo>
                  <a:pt x="1323689" y="28098"/>
                </a:lnTo>
                <a:lnTo>
                  <a:pt x="1293173" y="7536"/>
                </a:lnTo>
                <a:lnTo>
                  <a:pt x="1255776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9"/>
          <p:cNvSpPr txBox="1"/>
          <p:nvPr/>
        </p:nvSpPr>
        <p:spPr>
          <a:xfrm>
            <a:off x="9388911" y="1633049"/>
            <a:ext cx="70740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200" b="1" spc="-10" dirty="0" smtClean="0">
                <a:solidFill>
                  <a:srgbClr val="0095FF"/>
                </a:solidFill>
                <a:latin typeface="Arial"/>
                <a:cs typeface="Arial"/>
              </a:rPr>
              <a:t>АРЕНДА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5" name="object 19"/>
          <p:cNvSpPr txBox="1"/>
          <p:nvPr/>
        </p:nvSpPr>
        <p:spPr>
          <a:xfrm>
            <a:off x="10832033" y="1627218"/>
            <a:ext cx="11302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200" b="1" spc="-10" dirty="0" smtClean="0">
                <a:solidFill>
                  <a:srgbClr val="0095FF"/>
                </a:solidFill>
                <a:latin typeface="Arial"/>
                <a:cs typeface="Arial"/>
              </a:rPr>
              <a:t>РЕАЛИЗАЦИЯ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11096713" y="2020530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тенге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536545" y="2531209"/>
            <a:ext cx="678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2024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0995652" y="2401347"/>
            <a:ext cx="9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49,4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0980561" y="3304128"/>
            <a:ext cx="9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222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" y="5603695"/>
            <a:ext cx="586741" cy="504129"/>
          </a:xfrm>
          <a:prstGeom prst="rect">
            <a:avLst/>
          </a:prstGeom>
        </p:spPr>
      </p:pic>
      <p:pic>
        <p:nvPicPr>
          <p:cNvPr id="57" name="Picture 6" descr="BAZIS–А: 🏘️ новостройки, жилые комплексы, контакты, офисы - Крыша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2128" b="4215"/>
          <a:stretch/>
        </p:blipFill>
        <p:spPr bwMode="auto">
          <a:xfrm flipH="1">
            <a:off x="334639" y="1664191"/>
            <a:ext cx="3200609" cy="1786445"/>
          </a:xfrm>
          <a:prstGeom prst="chevron">
            <a:avLst>
              <a:gd name="adj" fmla="val 0"/>
            </a:avLst>
          </a:prstGeom>
          <a:blipFill dpi="0" rotWithShape="1">
            <a:blip r:embed="rId11" cstate="print"/>
            <a:srcRect/>
            <a:stretch>
              <a:fillRect/>
            </a:stretch>
          </a:blipFill>
        </p:spPr>
      </p:pic>
      <p:sp>
        <p:nvSpPr>
          <p:cNvPr id="58" name="Скругленный прямоугольник 57"/>
          <p:cNvSpPr/>
          <p:nvPr/>
        </p:nvSpPr>
        <p:spPr>
          <a:xfrm>
            <a:off x="307021" y="1083053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-228600" y="1133152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ПОКАЗАТЕЛИ 2023 ГОДА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665886" y="1066800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130033" y="1119728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ДИНАМИКА РОСТА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584239" y="1085017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963555" y="1122058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СОЦИАЛЬНЫЕ ПРОЕКТЫ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112577" y="6422278"/>
            <a:ext cx="280416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4880396" y="5323718"/>
            <a:ext cx="9739" cy="1458082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3" y="5357543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5039536" y="5345159"/>
            <a:ext cx="4384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ИЗМЕНЕНЫ </a:t>
            </a:r>
            <a:r>
              <a:rPr lang="ru-RU" sz="1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подходы по управлению активами: РАССРОЧКА И КРЕДИТОВАНИЕ</a:t>
            </a:r>
          </a:p>
        </p:txBody>
      </p:sp>
      <p:sp>
        <p:nvSpPr>
          <p:cNvPr id="64" name="object 22"/>
          <p:cNvSpPr txBox="1"/>
          <p:nvPr/>
        </p:nvSpPr>
        <p:spPr>
          <a:xfrm>
            <a:off x="4858161" y="4645018"/>
            <a:ext cx="730809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63 млн тг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 убыток</a:t>
            </a:r>
            <a:endParaRPr sz="10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5" name="object 22"/>
          <p:cNvSpPr txBox="1"/>
          <p:nvPr/>
        </p:nvSpPr>
        <p:spPr>
          <a:xfrm>
            <a:off x="6692589" y="4751525"/>
            <a:ext cx="1162565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упущ. </a:t>
            </a:r>
            <a:r>
              <a:rPr lang="kk-KZ" sz="1050" b="1" spc="-1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ыгода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&lt; 150 млн тг </a:t>
            </a:r>
            <a:endParaRPr sz="10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4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3" y="5929101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5073833" y="5941911"/>
            <a:ext cx="6982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Полученные доходы от реализации активов будут реинвестированы на инвестиционные проекты города </a:t>
            </a:r>
            <a:r>
              <a:rPr lang="ru-RU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(промышленные зоны, дошкольные уч. и др.)</a:t>
            </a:r>
          </a:p>
          <a:p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2024 году планируется реинвестировать 4 млрд. тенге.</a:t>
            </a:r>
            <a:endParaRPr lang="ru-RU" sz="1400" i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1400" i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81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06" y="6290310"/>
            <a:ext cx="521207" cy="518159"/>
          </a:xfrm>
          <a:prstGeom prst="rect">
            <a:avLst/>
          </a:prstGeom>
        </p:spPr>
      </p:pic>
      <p:sp>
        <p:nvSpPr>
          <p:cNvPr id="82" name="Скругленный прямоугольник 81"/>
          <p:cNvSpPr/>
          <p:nvPr/>
        </p:nvSpPr>
        <p:spPr>
          <a:xfrm>
            <a:off x="697272" y="6151234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ОБЪЕКТЫ В ДОВЕРИТЕЛЬНОМ УПРАВЛЕНИИ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32"/>
          <p:cNvSpPr txBox="1"/>
          <p:nvPr/>
        </p:nvSpPr>
        <p:spPr>
          <a:xfrm>
            <a:off x="2182603" y="6206600"/>
            <a:ext cx="90938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 smtClean="0">
                <a:solidFill>
                  <a:srgbClr val="0070C0"/>
                </a:solidFill>
                <a:latin typeface="Arial"/>
                <a:cs typeface="Arial"/>
              </a:rPr>
              <a:t>2,5</a:t>
            </a:r>
            <a:endParaRPr sz="240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kk-KZ" sz="1100" b="1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lang="kk-KZ" sz="1100" b="1" dirty="0" smtClean="0">
                <a:solidFill>
                  <a:srgbClr val="0070C0"/>
                </a:solidFill>
                <a:latin typeface="Arial"/>
                <a:cs typeface="Arial"/>
              </a:rPr>
              <a:t>ыс м2</a:t>
            </a:r>
            <a:endParaRPr sz="110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4" name="object 19"/>
          <p:cNvSpPr txBox="1"/>
          <p:nvPr/>
        </p:nvSpPr>
        <p:spPr>
          <a:xfrm>
            <a:off x="3123129" y="6336010"/>
            <a:ext cx="120687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kk-KZ" sz="1200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42702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-9525" y="96227"/>
            <a:ext cx="8847787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9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920655" y="1839106"/>
            <a:ext cx="10667363" cy="4330400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ТОП КРУПНЫХ СОЦИАЛЬНЫХ ПРОЕКТОВ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25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НЕЖИЛЫХ ПОМЕЩЕНИЙ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Размещение публичных библиотек (Управление культуры) – 4 НП площадью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786,0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 м²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Размещение Союза писателей Казахстана – 1 НП площадью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476,9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м²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Размещение обучающих центров для многодетных матерей (Алтын Орда) – 8 НП площадью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720,2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м²</a:t>
            </a: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территориальных избирательных комиссий – 3 НП площадью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411,6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м²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Jol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(краткосрочное обучение рабочим профессиям) – 4 НП площадью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667,9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деструктивными элементами (Управление по делам религий) – 2 НП площадью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598,6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м²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лиц с ограниченными возможностями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 НП площадью 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172 кв.м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категории многодетных семей – 12 НП площадью 1304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567149" y="990600"/>
            <a:ext cx="9739" cy="553706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CD42312D-B0FE-4745-BF3F-6977935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" y="117094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8" y="4467526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915037" y="4550195"/>
            <a:ext cx="10667363" cy="1206468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sz="1400" b="1" dirty="0" smtClean="0">
              <a:solidFill>
                <a:srgbClr val="002060"/>
              </a:solidFill>
              <a:latin typeface="Arial" charset="0"/>
              <a:ea typeface=""/>
              <a:cs typeface=""/>
              <a:sym typeface="Arial"/>
            </a:endParaRPr>
          </a:p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СОДЕЙСТВИЕ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МИО И КОММУНАЛЬНЫМ ПРЕДПРИЯТИЯМ –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10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НЕЖИЛЫХ ПОМЕЩЕНИЙ </a:t>
            </a:r>
            <a:endParaRPr lang="ru-RU" sz="1400" b="1" dirty="0" smtClean="0">
              <a:solidFill>
                <a:srgbClr val="002060"/>
              </a:solidFill>
              <a:latin typeface="Arial" charset="0"/>
              <a:ea typeface=""/>
              <a:cs typeface=""/>
              <a:sym typeface="Arial"/>
            </a:endParaRP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рабочих (ТОО «Астана Тазалык») – 2 НП площадью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178,3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м²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Акимата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Байконурского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(безвозмездная передача в ДУ) – НП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2 906,1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м²</a:t>
            </a:r>
          </a:p>
        </p:txBody>
      </p:sp>
      <p:pic>
        <p:nvPicPr>
          <p:cNvPr id="1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" y="5785987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920656" y="5997159"/>
            <a:ext cx="10667363" cy="344694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ИТОГО – 35 НЕЖИЛЫХ ПОМЕЩЕНИЙ, ПЛОЩАДЬЮ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7 828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м²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  </a:t>
            </a:r>
          </a:p>
        </p:txBody>
      </p:sp>
      <p:pic>
        <p:nvPicPr>
          <p:cNvPr id="15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" y="207789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945659" y="1192663"/>
            <a:ext cx="10254784" cy="883303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СОДЕЙСТВИЕ В РЕШЕНИИ ЖИЛИЩНОГО ВОПРОСА ОЧЕРЕДНИКОВ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 – 47 КВАРТИР</a:t>
            </a:r>
          </a:p>
          <a:p>
            <a:pPr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140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Квартиры переданы на баланс ГУ «Управление жилья города Астаны»</a:t>
            </a: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sz="1400" dirty="0">
              <a:solidFill>
                <a:prstClr val="black"/>
              </a:solidFill>
              <a:latin typeface="Arial" charset="0"/>
              <a:ea typeface=""/>
              <a:cs typeface=""/>
              <a:sym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54" y="115947"/>
            <a:ext cx="662122" cy="969273"/>
          </a:xfrm>
          <a:prstGeom prst="rect">
            <a:avLst/>
          </a:prstGeom>
        </p:spPr>
      </p:pic>
      <p:sp>
        <p:nvSpPr>
          <p:cNvPr id="20" name="object 11"/>
          <p:cNvSpPr txBox="1"/>
          <p:nvPr/>
        </p:nvSpPr>
        <p:spPr>
          <a:xfrm>
            <a:off x="184707" y="77343"/>
            <a:ext cx="89167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Поддержка социальных проектов акимата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82EA-8B53-4B52-8A87-A0A24CA66C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4"/>
          <p:cNvGrpSpPr/>
          <p:nvPr/>
        </p:nvGrpSpPr>
        <p:grpSpPr>
          <a:xfrm>
            <a:off x="2415745" y="1245512"/>
            <a:ext cx="2086329" cy="1043348"/>
            <a:chOff x="1030764" y="4831139"/>
            <a:chExt cx="2193264" cy="1252177"/>
          </a:xfrm>
        </p:grpSpPr>
        <p:grpSp>
          <p:nvGrpSpPr>
            <p:cNvPr id="18" name="Группа 109"/>
            <p:cNvGrpSpPr/>
            <p:nvPr/>
          </p:nvGrpSpPr>
          <p:grpSpPr>
            <a:xfrm>
              <a:off x="1050992" y="4831139"/>
              <a:ext cx="2173036" cy="1252177"/>
              <a:chOff x="372489" y="4205846"/>
              <a:chExt cx="2173036" cy="1252177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EE40054-F904-4DC8-9E63-86AEB3B98298}"/>
                  </a:ext>
                </a:extLst>
              </p:cNvPr>
              <p:cNvSpPr/>
              <p:nvPr/>
            </p:nvSpPr>
            <p:spPr>
              <a:xfrm>
                <a:off x="372489" y="4309250"/>
                <a:ext cx="2173036" cy="1148773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0" tIns="45711" rIns="91420" bIns="4571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547EEB-5F87-4023-80B5-012649766749}"/>
                  </a:ext>
                </a:extLst>
              </p:cNvPr>
              <p:cNvSpPr txBox="1"/>
              <p:nvPr/>
            </p:nvSpPr>
            <p:spPr>
              <a:xfrm>
                <a:off x="497527" y="4205846"/>
                <a:ext cx="1925060" cy="277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68567" tIns="34283" rIns="68567" bIns="34283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b="1" dirty="0" smtClean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Торговых точек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" name="Прямоугольник 10">
                <a:extLst>
                  <a:ext uri="{FF2B5EF4-FFF2-40B4-BE49-F238E27FC236}">
                    <a16:creationId xmlns:a16="http://schemas.microsoft.com/office/drawing/2014/main" id="{CED12441-87EB-41C8-8D85-22D4D605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555" y="4309393"/>
                <a:ext cx="1363871" cy="886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96" tIns="60947" rIns="121896" bIns="60947">
                <a:spAutoFit/>
              </a:bodyPr>
              <a:lstStyle>
                <a:lvl1pPr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4000" b="1" i="0" kern="1200" dirty="0" smtClean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rPr>
                  <a:t>159</a:t>
                </a:r>
                <a:endPara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1030764" y="5613353"/>
              <a:ext cx="2193264" cy="301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900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11</a:t>
              </a:r>
              <a:r>
                <a:rPr lang="kk-KZ" sz="900" kern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 заемщиков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E40054-F904-4DC8-9E63-86AEB3B98298}"/>
              </a:ext>
            </a:extLst>
          </p:cNvPr>
          <p:cNvSpPr/>
          <p:nvPr/>
        </p:nvSpPr>
        <p:spPr>
          <a:xfrm>
            <a:off x="117098" y="1395806"/>
            <a:ext cx="2022581" cy="85758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547EEB-5F87-4023-80B5-012649766749}"/>
              </a:ext>
            </a:extLst>
          </p:cNvPr>
          <p:cNvSpPr txBox="1"/>
          <p:nvPr/>
        </p:nvSpPr>
        <p:spPr>
          <a:xfrm>
            <a:off x="205120" y="1222972"/>
            <a:ext cx="1823066" cy="28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 charset="0"/>
              </a:rPr>
              <a:t>Выделено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10">
            <a:extLst>
              <a:ext uri="{FF2B5EF4-FFF2-40B4-BE49-F238E27FC236}">
                <a16:creationId xmlns:a16="http://schemas.microsoft.com/office/drawing/2014/main" id="{CED12441-87EB-41C8-8D85-22D4D605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79" y="1387932"/>
            <a:ext cx="1257733" cy="6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6" tIns="60947" rIns="121896" bIns="60947">
            <a:spAutoFit/>
          </a:bodyPr>
          <a:lstStyle>
            <a:lvl1pPr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 charset="0"/>
              </a:rPr>
              <a:t>13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883" y="1913297"/>
            <a:ext cx="202258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млрд. тенге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9" name="Группа 107"/>
          <p:cNvGrpSpPr/>
          <p:nvPr/>
        </p:nvGrpSpPr>
        <p:grpSpPr>
          <a:xfrm>
            <a:off x="83501" y="8543"/>
            <a:ext cx="8942207" cy="590123"/>
            <a:chOff x="753547" y="146468"/>
            <a:chExt cx="16168704" cy="590123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924271" y="270463"/>
              <a:ext cx="15997980" cy="39176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endParaRPr>
            </a:p>
          </p:txBody>
        </p:sp>
        <p:sp>
          <p:nvSpPr>
            <p:cNvPr id="61" name="Прямоугольник 2">
              <a:extLst>
                <a:ext uri="{FF2B5EF4-FFF2-40B4-BE49-F238E27FC236}">
                  <a16:creationId xmlns:a16="http://schemas.microsoft.com/office/drawing/2014/main" id="{54D0D80F-8E9F-6001-EA43-36909DCB119B}"/>
                </a:ext>
              </a:extLst>
            </p:cNvPr>
            <p:cNvSpPr/>
            <p:nvPr/>
          </p:nvSpPr>
          <p:spPr>
            <a:xfrm>
              <a:off x="753547" y="146468"/>
              <a:ext cx="16054799" cy="590123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Tahoma" panose="020B0604030504040204" pitchFamily="34" charset="0"/>
                  <a:cs typeface="Gotham Pro" panose="02000503040000020004" pitchFamily="2" charset="0"/>
                </a:rPr>
                <a:t> 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Социально-значимые продовольственные товары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2" descr="Бакалея – Бесплатные иконки: коммер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Бакалея – Бесплатные иконки: коммер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6874128" y="1121838"/>
            <a:ext cx="0" cy="463056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94"/>
          <p:cNvGrpSpPr/>
          <p:nvPr/>
        </p:nvGrpSpPr>
        <p:grpSpPr>
          <a:xfrm>
            <a:off x="4626482" y="1245513"/>
            <a:ext cx="2086329" cy="1043348"/>
            <a:chOff x="1030764" y="4831139"/>
            <a:chExt cx="2193264" cy="1252177"/>
          </a:xfrm>
        </p:grpSpPr>
        <p:grpSp>
          <p:nvGrpSpPr>
            <p:cNvPr id="45" name="Группа 109"/>
            <p:cNvGrpSpPr/>
            <p:nvPr/>
          </p:nvGrpSpPr>
          <p:grpSpPr>
            <a:xfrm>
              <a:off x="1050992" y="4831139"/>
              <a:ext cx="2173036" cy="1252177"/>
              <a:chOff x="372489" y="4205846"/>
              <a:chExt cx="2173036" cy="1252177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EEE40054-F904-4DC8-9E63-86AEB3B98298}"/>
                  </a:ext>
                </a:extLst>
              </p:cNvPr>
              <p:cNvSpPr/>
              <p:nvPr/>
            </p:nvSpPr>
            <p:spPr>
              <a:xfrm>
                <a:off x="372489" y="4309250"/>
                <a:ext cx="2173036" cy="1148773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0" tIns="45711" rIns="91420" bIns="4571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547EEB-5F87-4023-80B5-012649766749}"/>
                  </a:ext>
                </a:extLst>
              </p:cNvPr>
              <p:cNvSpPr txBox="1"/>
              <p:nvPr/>
            </p:nvSpPr>
            <p:spPr>
              <a:xfrm>
                <a:off x="497527" y="4205846"/>
                <a:ext cx="1925060" cy="277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68567" tIns="34283" rIns="68567" bIns="34283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b="1" kern="1200" dirty="0" smtClean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Законтрактовано 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10">
                <a:extLst>
                  <a:ext uri="{FF2B5EF4-FFF2-40B4-BE49-F238E27FC236}">
                    <a16:creationId xmlns:a16="http://schemas.microsoft.com/office/drawing/2014/main" id="{CED12441-87EB-41C8-8D85-22D4D605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062" y="4309393"/>
                <a:ext cx="2154463" cy="886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96" tIns="60947" rIns="121896" bIns="60947">
                <a:spAutoFit/>
              </a:bodyPr>
              <a:lstStyle>
                <a:lvl1pPr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itchFamily="34" charset="0"/>
                  </a:rPr>
                  <a:t>29,5</a:t>
                </a:r>
                <a:r>
                  <a:rPr kumimoji="0" lang="ru-RU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itchFamily="34" charset="0"/>
                  </a:rPr>
                  <a:t> тыс.тонн</a:t>
                </a:r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1030764" y="5613353"/>
              <a:ext cx="2193264" cy="301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900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18</a:t>
              </a:r>
              <a:r>
                <a:rPr kumimoji="0" lang="kk-KZ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наименований СЗПТ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82EA-8B53-4B52-8A87-A0A24CA66CA8}" type="slidenum">
              <a:rPr lang="ru-RU" smtClean="0"/>
              <a:t>9</a:t>
            </a:fld>
            <a:endParaRPr lang="ru-RU"/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C042D8A7-6BF6-486A-9B9D-6661DD40D935}"/>
              </a:ext>
            </a:extLst>
          </p:cNvPr>
          <p:cNvSpPr txBox="1"/>
          <p:nvPr/>
        </p:nvSpPr>
        <p:spPr>
          <a:xfrm>
            <a:off x="391165" y="2494484"/>
            <a:ext cx="5317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Рейтинг г. Астаны в сравнении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с предыдущим периодом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9" name="Диаграмма 38"/>
          <p:cNvGraphicFramePr/>
          <p:nvPr>
            <p:extLst/>
          </p:nvPr>
        </p:nvGraphicFramePr>
        <p:xfrm>
          <a:off x="463334" y="3305003"/>
          <a:ext cx="4904916" cy="256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634" y="39667"/>
            <a:ext cx="545488" cy="798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8333" t="32593" r="51667" b="29628"/>
          <a:stretch/>
        </p:blipFill>
        <p:spPr>
          <a:xfrm>
            <a:off x="7493043" y="1309705"/>
            <a:ext cx="4326335" cy="45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5372</TotalTime>
  <Words>1392</Words>
  <Application>Microsoft Office PowerPoint</Application>
  <PresentationFormat>Широкоэкранный</PresentationFormat>
  <Paragraphs>346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Gotham Pro</vt:lpstr>
      <vt:lpstr>Gotham Pro Black</vt:lpstr>
      <vt:lpstr>Segoe UI Light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Кенжегалиев Жасулан Гиниятулы</dc:creator>
  <cp:lastModifiedBy>Нурсапинова Айгерим Суюндуккызы</cp:lastModifiedBy>
  <cp:revision>376</cp:revision>
  <cp:lastPrinted>2024-04-03T11:01:20Z</cp:lastPrinted>
  <dcterms:created xsi:type="dcterms:W3CDTF">2023-12-21T08:29:49Z</dcterms:created>
  <dcterms:modified xsi:type="dcterms:W3CDTF">2024-04-04T04:47:38Z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2023-12-21T00:00:00Z</vt:filetime>
  </property>
  <property fmtid="{D5CDD505-2E9C-101B-9397-08002B2CF9AE}" pid="5" name="Producer">
    <vt:lpwstr>Microsoft® PowerPoint® 2016</vt:lpwstr>
  </property>
</Properties>
</file>