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32" r:id="rId1"/>
  </p:sldMasterIdLst>
  <p:notesMasterIdLst>
    <p:notesMasterId r:id="rId12"/>
  </p:notesMasterIdLst>
  <p:handoutMasterIdLst>
    <p:handoutMasterId r:id="rId13"/>
  </p:handoutMasterIdLst>
  <p:sldIdLst>
    <p:sldId id="951" r:id="rId2"/>
    <p:sldId id="1039" r:id="rId3"/>
    <p:sldId id="1047" r:id="rId4"/>
    <p:sldId id="1046" r:id="rId5"/>
    <p:sldId id="1044" r:id="rId6"/>
    <p:sldId id="1031" r:id="rId7"/>
    <p:sldId id="1032" r:id="rId8"/>
    <p:sldId id="1026" r:id="rId9"/>
    <p:sldId id="1045" r:id="rId10"/>
    <p:sldId id="1036" r:id="rId11"/>
  </p:sldIdLst>
  <p:sldSz cx="9144000" cy="6858000" type="screen4x3"/>
  <p:notesSz cx="6797675" cy="9928225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B0D1"/>
    <a:srgbClr val="0000FF"/>
    <a:srgbClr val="66CCFF"/>
    <a:srgbClr val="FF0000"/>
    <a:srgbClr val="000099"/>
    <a:srgbClr val="FFFF99"/>
    <a:srgbClr val="33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 snapToObjects="1">
      <p:cViewPr varScale="1">
        <p:scale>
          <a:sx n="98" d="100"/>
          <a:sy n="98" d="100"/>
        </p:scale>
        <p:origin x="3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-2982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AC0D04-A7AA-43ED-94E7-5F7E5B0AD91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F27BB0-6577-4B05-9D92-730AD194D26E}">
      <dgm:prSet phldrT="[Текст]" custT="1"/>
      <dgm:spPr/>
      <dgm:t>
        <a:bodyPr/>
        <a:lstStyle/>
        <a:p>
          <a:r>
            <a:rPr lang="ru-RU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УСТАРЕВШЕЕ ЗАКОНОДАТЕЛЬСТВО</a:t>
          </a:r>
          <a:endParaRPr lang="ru-RU" sz="2200" b="1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499E67-B052-4FBB-8980-FCBE2AD6FE12}" type="parTrans" cxnId="{69126A09-21E2-4A32-A635-17D69124DA9B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C7B08892-494A-4E5B-98BC-B10FB597D798}" type="sibTrans" cxnId="{69126A09-21E2-4A32-A635-17D69124DA9B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4DB00A35-760C-41BF-9477-058086199806}">
      <dgm:prSet phldrT="[Текст]" custT="1"/>
      <dgm:spPr/>
      <dgm:t>
        <a:bodyPr/>
        <a:lstStyle/>
        <a:p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действующий Закон РК «О естественных монополиях» принят в 1998 году в условиях мирового финансового кризиса</a:t>
          </a:r>
          <a:endParaRPr lang="ru-RU" sz="1600" i="1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80070-0645-4DFE-8CE3-4142D9C5EF02}" type="parTrans" cxnId="{7B46707A-E08B-4A30-A57A-9D1A93ED7A13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38984A97-303B-42C4-B2BE-283D808AB636}" type="sibTrans" cxnId="{7B46707A-E08B-4A30-A57A-9D1A93ED7A13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1BD3F433-755D-4AC0-8021-C04F1B77CEF5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bg1"/>
              </a:solidFill>
            </a:rPr>
            <a:t>2</a:t>
          </a:r>
          <a:endParaRPr lang="ru-RU" sz="3600" b="1" dirty="0">
            <a:solidFill>
              <a:schemeClr val="bg1"/>
            </a:solidFill>
          </a:endParaRPr>
        </a:p>
      </dgm:t>
    </dgm:pt>
    <dgm:pt modelId="{A3FC4098-0848-49B6-BDFB-65103D9989FF}" type="parTrans" cxnId="{5C474973-9AEC-40F5-A5B7-E9F6E9FBBD92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88A5C309-BFE9-4180-BF6C-388800C4927C}" type="sibTrans" cxnId="{5C474973-9AEC-40F5-A5B7-E9F6E9FBBD92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D53CF330-4224-4893-888D-4FA0AEE6449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НЕСИСТЕМНОСТЬ ПРАВОВОГО МЕХАНИЗМА РЕГУЛИРОВАНИЯ</a:t>
          </a:r>
          <a:endParaRPr lang="ru-RU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B7A17ED0-BF67-4599-90A3-6A53C2D5FBEA}" type="parTrans" cxnId="{5B74341A-C55D-4704-9564-74312B8615EC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10CC9505-0BD8-42F3-8B71-879698F58997}" type="sibTrans" cxnId="{5B74341A-C55D-4704-9564-74312B8615EC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4F0092EC-9392-441A-8A80-BBECA684EA06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bg1"/>
              </a:solidFill>
            </a:rPr>
            <a:t>3</a:t>
          </a:r>
          <a:endParaRPr lang="ru-RU" sz="3600" b="1" dirty="0">
            <a:solidFill>
              <a:schemeClr val="bg1"/>
            </a:solidFill>
          </a:endParaRPr>
        </a:p>
      </dgm:t>
    </dgm:pt>
    <dgm:pt modelId="{CABDDE42-FC9E-404F-86BD-39F78086DA43}" type="parTrans" cxnId="{23C9A32F-C6DB-400A-9EFF-1C2423FEF92B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53455076-72B3-434E-96CD-09AC02B2DF75}" type="sibTrans" cxnId="{23C9A32F-C6DB-400A-9EFF-1C2423FEF92B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7A19F66A-CFCD-49B8-8E38-8099E811E612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ЗАКРЕПЛЕНИЕ ЗАТРАТНОГО МЕХАНИЗМА ТАРИФООБРАЗОВАНИЯ</a:t>
          </a:r>
          <a:endParaRPr lang="ru-RU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FCD45CDE-C150-4CEC-A2D6-665F51246920}" type="parTrans" cxnId="{2E4E2D33-A24A-4646-B86A-3FF2AB07FD3D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C9093C60-E2FF-40C8-9FDA-980D2805CCC4}" type="sibTrans" cxnId="{2E4E2D33-A24A-4646-B86A-3FF2AB07FD3D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03CDB33F-00E9-4F40-B5BC-2A933C509F97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1"/>
              </a:solidFill>
            </a:rPr>
            <a:t>1</a:t>
          </a:r>
          <a:endParaRPr lang="ru-RU" sz="3200" b="1" dirty="0">
            <a:solidFill>
              <a:schemeClr val="bg1"/>
            </a:solidFill>
          </a:endParaRPr>
        </a:p>
      </dgm:t>
    </dgm:pt>
    <dgm:pt modelId="{FD3FBB07-67C7-4EC0-BE0C-227E5A5472FC}" type="sibTrans" cxnId="{F703F2AA-012F-42C2-AE03-07234C5FFE03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F8738C55-ECE9-47BA-BF57-90FE077DEF50}" type="parTrans" cxnId="{F703F2AA-012F-42C2-AE03-07234C5FFE03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107333E4-9B58-4CD1-A9DE-CB0DF040B744}">
      <dgm:prSet custT="1"/>
      <dgm:spPr/>
      <dgm:t>
        <a:bodyPr/>
        <a:lstStyle/>
        <a:p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в Закон внесено  более 200 поправок 15 законами</a:t>
          </a:r>
          <a:endParaRPr lang="ru-RU" sz="1600" i="1" dirty="0">
            <a:solidFill>
              <a:schemeClr val="accent2">
                <a:lumMod val="50000"/>
              </a:schemeClr>
            </a:solidFill>
            <a:latin typeface="Arial" pitchFamily="34" charset="0"/>
            <a:ea typeface="Calibri" panose="020F0502020204030204" pitchFamily="34" charset="0"/>
            <a:cs typeface="Arial" pitchFamily="34" charset="0"/>
          </a:endParaRPr>
        </a:p>
      </dgm:t>
    </dgm:pt>
    <dgm:pt modelId="{6C2CAB3C-2147-471E-AA59-19FBC417A043}" type="parTrans" cxnId="{E1688ADA-804C-4584-9406-A0A5CD3E44BA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352BED50-8979-4386-9695-29046AC4FD2A}" type="sibTrans" cxnId="{E1688ADA-804C-4584-9406-A0A5CD3E44BA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1B1E2584-23C7-4CCB-8045-D486482B12DB}">
      <dgm:prSet custT="1"/>
      <dgm:spPr/>
      <dgm:t>
        <a:bodyPr/>
        <a:lstStyle/>
        <a:p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отсылка процедур на 79 подзаконных НПА</a:t>
          </a:r>
          <a:endParaRPr lang="ru-RU" sz="1600" i="1" dirty="0">
            <a:solidFill>
              <a:schemeClr val="accent2">
                <a:lumMod val="50000"/>
              </a:schemeClr>
            </a:solidFill>
            <a:latin typeface="Arial" pitchFamily="34" charset="0"/>
            <a:ea typeface="Calibri" panose="020F0502020204030204" pitchFamily="34" charset="0"/>
            <a:cs typeface="Arial" pitchFamily="34" charset="0"/>
          </a:endParaRPr>
        </a:p>
      </dgm:t>
    </dgm:pt>
    <dgm:pt modelId="{A0DE1C45-1F56-4A7E-B77D-76261DA86D6C}" type="parTrans" cxnId="{B5A87DA2-5C1C-4BB4-8A91-EB39302C9491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8D78DFAC-E650-4FB6-8B98-D73078C56E5D}" type="sibTrans" cxnId="{B5A87DA2-5C1C-4BB4-8A91-EB39302C9491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736C928B-CA8D-4BE8-BF8C-12AC407CE35C}">
      <dgm:prSet custT="1"/>
      <dgm:spPr/>
      <dgm:t>
        <a:bodyPr/>
        <a:lstStyle/>
        <a:p>
          <a:r>
            <a:rPr lang="ru-RU" sz="16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непрозрачность процесса тарифообразования</a:t>
          </a:r>
          <a:endParaRPr lang="ru-RU" sz="1600" i="1" dirty="0">
            <a:solidFill>
              <a:schemeClr val="accent2">
                <a:lumMod val="50000"/>
              </a:schemeClr>
            </a:solidFill>
            <a:latin typeface="Arial" pitchFamily="34" charset="0"/>
            <a:ea typeface="Calibri" panose="020F0502020204030204" pitchFamily="34" charset="0"/>
            <a:cs typeface="Arial" pitchFamily="34" charset="0"/>
          </a:endParaRPr>
        </a:p>
      </dgm:t>
    </dgm:pt>
    <dgm:pt modelId="{A24FCBCC-1556-41B3-912B-C9D2456A6E57}" type="parTrans" cxnId="{E330C6F4-ADDB-4652-A74C-5DEE45E55CFB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3B09A932-C03A-40EA-B771-54A862BFAA65}" type="sibTrans" cxnId="{E330C6F4-ADDB-4652-A74C-5DEE45E55CFB}">
      <dgm:prSet/>
      <dgm:spPr/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34873F8D-CD88-4576-AC8B-40711E5302D0}">
      <dgm:prSet phldrT="[Текст]" custT="1"/>
      <dgm:spPr/>
      <dgm:t>
        <a:bodyPr/>
        <a:lstStyle/>
        <a:p>
          <a:r>
            <a:rPr lang="ru-RU" sz="14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не содержит стимулов снижения затрат и повышения эффективности</a:t>
          </a:r>
          <a:endParaRPr lang="ru-RU" sz="1400" b="1" i="1" dirty="0">
            <a:solidFill>
              <a:schemeClr val="accent2">
                <a:lumMod val="50000"/>
              </a:schemeClr>
            </a:solidFill>
          </a:endParaRPr>
        </a:p>
      </dgm:t>
    </dgm:pt>
    <dgm:pt modelId="{26997434-8D9C-4481-A8E3-19BAB946C037}" type="parTrans" cxnId="{23BF02D5-4CCE-4C10-8EE8-4BD8A6FC55A1}">
      <dgm:prSet/>
      <dgm:spPr/>
      <dgm:t>
        <a:bodyPr/>
        <a:lstStyle/>
        <a:p>
          <a:endParaRPr lang="ru-RU"/>
        </a:p>
      </dgm:t>
    </dgm:pt>
    <dgm:pt modelId="{B0BCAD6A-4C5B-4E8E-A991-D1D414BD7DA6}" type="sibTrans" cxnId="{23BF02D5-4CCE-4C10-8EE8-4BD8A6FC55A1}">
      <dgm:prSet/>
      <dgm:spPr/>
      <dgm:t>
        <a:bodyPr/>
        <a:lstStyle/>
        <a:p>
          <a:endParaRPr lang="ru-RU"/>
        </a:p>
      </dgm:t>
    </dgm:pt>
    <dgm:pt modelId="{ADC22EA7-CBE7-44EE-A486-C60667395DC0}">
      <dgm:prSet phldrT="[Текст]" custT="1"/>
      <dgm:spPr/>
      <dgm:t>
        <a:bodyPr/>
        <a:lstStyle/>
        <a:p>
          <a:r>
            <a:rPr lang="ru-RU" sz="14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трудоемкость процесса регулирования</a:t>
          </a:r>
          <a:endParaRPr lang="ru-RU" sz="1400" b="1" i="1" dirty="0">
            <a:solidFill>
              <a:schemeClr val="accent2">
                <a:lumMod val="50000"/>
              </a:schemeClr>
            </a:solidFill>
          </a:endParaRPr>
        </a:p>
      </dgm:t>
    </dgm:pt>
    <dgm:pt modelId="{44C17214-60D5-4B61-878E-B909B7363532}" type="parTrans" cxnId="{440CC943-0A5B-4E35-BB13-CBECF6AC25DE}">
      <dgm:prSet/>
      <dgm:spPr/>
      <dgm:t>
        <a:bodyPr/>
        <a:lstStyle/>
        <a:p>
          <a:endParaRPr lang="ru-RU"/>
        </a:p>
      </dgm:t>
    </dgm:pt>
    <dgm:pt modelId="{89D8C8FB-29DB-4F61-8256-02E8F6793A9D}" type="sibTrans" cxnId="{440CC943-0A5B-4E35-BB13-CBECF6AC25DE}">
      <dgm:prSet/>
      <dgm:spPr/>
      <dgm:t>
        <a:bodyPr/>
        <a:lstStyle/>
        <a:p>
          <a:endParaRPr lang="ru-RU"/>
        </a:p>
      </dgm:t>
    </dgm:pt>
    <dgm:pt modelId="{5A59F17B-3A53-4363-A270-D6DE64E420AC}">
      <dgm:prSet phldrT="[Текст]" custT="1"/>
      <dgm:spPr/>
      <dgm:t>
        <a:bodyPr/>
        <a:lstStyle/>
        <a:p>
          <a:r>
            <a:rPr lang="ru-RU" sz="1400" i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высокие коррупционные риски</a:t>
          </a:r>
          <a:endParaRPr lang="ru-RU" sz="1400" b="1" i="1" dirty="0">
            <a:solidFill>
              <a:schemeClr val="accent2">
                <a:lumMod val="50000"/>
              </a:schemeClr>
            </a:solidFill>
          </a:endParaRPr>
        </a:p>
      </dgm:t>
    </dgm:pt>
    <dgm:pt modelId="{3AB5BC8D-4180-4B8F-972E-153B51F7B98C}" type="parTrans" cxnId="{3318C23F-9C2E-4A53-99E7-4F9D28A2027E}">
      <dgm:prSet/>
      <dgm:spPr/>
      <dgm:t>
        <a:bodyPr/>
        <a:lstStyle/>
        <a:p>
          <a:endParaRPr lang="ru-RU"/>
        </a:p>
      </dgm:t>
    </dgm:pt>
    <dgm:pt modelId="{12633659-F092-4112-BB66-78F1C81B7AD4}" type="sibTrans" cxnId="{3318C23F-9C2E-4A53-99E7-4F9D28A2027E}">
      <dgm:prSet/>
      <dgm:spPr/>
      <dgm:t>
        <a:bodyPr/>
        <a:lstStyle/>
        <a:p>
          <a:endParaRPr lang="ru-RU"/>
        </a:p>
      </dgm:t>
    </dgm:pt>
    <dgm:pt modelId="{AD554B61-DA8E-4848-9648-58AAC4955B8E}" type="pres">
      <dgm:prSet presAssocID="{6AAC0D04-A7AA-43ED-94E7-5F7E5B0AD91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7DA916-6523-48DD-A429-E69372984D02}" type="pres">
      <dgm:prSet presAssocID="{03CDB33F-00E9-4F40-B5BC-2A933C509F97}" presName="composite" presStyleCnt="0"/>
      <dgm:spPr/>
    </dgm:pt>
    <dgm:pt modelId="{6DBF1DEB-4DA7-41DD-B403-C6A0556C7059}" type="pres">
      <dgm:prSet presAssocID="{03CDB33F-00E9-4F40-B5BC-2A933C509F97}" presName="parentText" presStyleLbl="alignNode1" presStyleIdx="0" presStyleCnt="3" custScaleX="117274" custScale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8FF1C-1138-47A7-BD18-E2F021F765F8}" type="pres">
      <dgm:prSet presAssocID="{03CDB33F-00E9-4F40-B5BC-2A933C509F97}" presName="descendantText" presStyleLbl="alignAcc1" presStyleIdx="0" presStyleCnt="3" custAng="0" custScaleY="136152" custLinFactNeighborX="3120" custLinFactNeighborY="-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C6B85-F120-42D3-9E31-6D1F340688E7}" type="pres">
      <dgm:prSet presAssocID="{FD3FBB07-67C7-4EC0-BE0C-227E5A5472FC}" presName="sp" presStyleCnt="0"/>
      <dgm:spPr/>
    </dgm:pt>
    <dgm:pt modelId="{8E3D7EBF-4FD1-42E4-AF39-91EFC1AD66FA}" type="pres">
      <dgm:prSet presAssocID="{1BD3F433-755D-4AC0-8021-C04F1B77CEF5}" presName="composite" presStyleCnt="0"/>
      <dgm:spPr/>
    </dgm:pt>
    <dgm:pt modelId="{B2D37FDD-D133-42BE-BAC0-80FC0CAB8754}" type="pres">
      <dgm:prSet presAssocID="{1BD3F433-755D-4AC0-8021-C04F1B77CEF5}" presName="parentText" presStyleLbl="alignNode1" presStyleIdx="1" presStyleCnt="3" custScaleX="114422" custScaleY="127703" custLinFactNeighborY="-13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D3DE0-7048-43B6-A000-8313C17A516E}" type="pres">
      <dgm:prSet presAssocID="{1BD3F433-755D-4AC0-8021-C04F1B77CEF5}" presName="descendantText" presStyleLbl="alignAcc1" presStyleIdx="1" presStyleCnt="3" custScaleX="95667" custScaleY="189378" custLinFactNeighborX="646" custLinFactNeighborY="-5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23BE2-29F9-4D41-8DC5-49E8964D08B0}" type="pres">
      <dgm:prSet presAssocID="{88A5C309-BFE9-4180-BF6C-388800C4927C}" presName="sp" presStyleCnt="0"/>
      <dgm:spPr/>
    </dgm:pt>
    <dgm:pt modelId="{C6AAEE08-4021-4FFF-A2B6-3BF3834D3B29}" type="pres">
      <dgm:prSet presAssocID="{4F0092EC-9392-441A-8A80-BBECA684EA06}" presName="composite" presStyleCnt="0"/>
      <dgm:spPr/>
    </dgm:pt>
    <dgm:pt modelId="{B1E228BC-4DDA-4372-9966-95F869942029}" type="pres">
      <dgm:prSet presAssocID="{4F0092EC-9392-441A-8A80-BBECA684EA06}" presName="parentText" presStyleLbl="alignNode1" presStyleIdx="2" presStyleCnt="3" custScaleX="114422" custScaleY="113373" custLinFactNeighborY="-216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BEE90-0E9C-44CB-8EEA-0C4F0E6249BA}" type="pres">
      <dgm:prSet presAssocID="{4F0092EC-9392-441A-8A80-BBECA684EA06}" presName="descendantText" presStyleLbl="alignAcc1" presStyleIdx="2" presStyleCnt="3" custScaleX="93446" custScaleY="199272" custLinFactNeighborX="-332" custLinFactNeighborY="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03F2AA-012F-42C2-AE03-07234C5FFE03}" srcId="{6AAC0D04-A7AA-43ED-94E7-5F7E5B0AD91C}" destId="{03CDB33F-00E9-4F40-B5BC-2A933C509F97}" srcOrd="0" destOrd="0" parTransId="{F8738C55-ECE9-47BA-BF57-90FE077DEF50}" sibTransId="{FD3FBB07-67C7-4EC0-BE0C-227E5A5472FC}"/>
    <dgm:cxn modelId="{3CFFAD41-3130-4D58-949A-DFC6FB7C057F}" type="presOf" srcId="{1B1E2584-23C7-4CCB-8045-D486482B12DB}" destId="{A7AD3DE0-7048-43B6-A000-8313C17A516E}" srcOrd="0" destOrd="3" presId="urn:microsoft.com/office/officeart/2005/8/layout/chevron2"/>
    <dgm:cxn modelId="{D9F977F8-377F-4064-A601-4AD44FBCA376}" type="presOf" srcId="{736C928B-CA8D-4BE8-BF8C-12AC407CE35C}" destId="{A7AD3DE0-7048-43B6-A000-8313C17A516E}" srcOrd="0" destOrd="2" presId="urn:microsoft.com/office/officeart/2005/8/layout/chevron2"/>
    <dgm:cxn modelId="{5B74341A-C55D-4704-9564-74312B8615EC}" srcId="{1BD3F433-755D-4AC0-8021-C04F1B77CEF5}" destId="{D53CF330-4224-4893-888D-4FA0AEE64490}" srcOrd="0" destOrd="0" parTransId="{B7A17ED0-BF67-4599-90A3-6A53C2D5FBEA}" sibTransId="{10CC9505-0BD8-42F3-8B71-879698F58997}"/>
    <dgm:cxn modelId="{1CC47845-EB46-4689-92D2-859B1544D0C8}" type="presOf" srcId="{1BD3F433-755D-4AC0-8021-C04F1B77CEF5}" destId="{B2D37FDD-D133-42BE-BAC0-80FC0CAB8754}" srcOrd="0" destOrd="0" presId="urn:microsoft.com/office/officeart/2005/8/layout/chevron2"/>
    <dgm:cxn modelId="{ACF465B1-266E-45C7-B076-10D9CE0F89D1}" type="presOf" srcId="{4DB00A35-760C-41BF-9477-058086199806}" destId="{8138FF1C-1138-47A7-BD18-E2F021F765F8}" srcOrd="0" destOrd="1" presId="urn:microsoft.com/office/officeart/2005/8/layout/chevron2"/>
    <dgm:cxn modelId="{35160E6F-A122-43AB-89C6-9FA28604AD5E}" type="presOf" srcId="{107333E4-9B58-4CD1-A9DE-CB0DF040B744}" destId="{A7AD3DE0-7048-43B6-A000-8313C17A516E}" srcOrd="0" destOrd="1" presId="urn:microsoft.com/office/officeart/2005/8/layout/chevron2"/>
    <dgm:cxn modelId="{23BF02D5-4CCE-4C10-8EE8-4BD8A6FC55A1}" srcId="{7A19F66A-CFCD-49B8-8E38-8099E811E612}" destId="{34873F8D-CD88-4576-AC8B-40711E5302D0}" srcOrd="0" destOrd="0" parTransId="{26997434-8D9C-4481-A8E3-19BAB946C037}" sibTransId="{B0BCAD6A-4C5B-4E8E-A991-D1D414BD7DA6}"/>
    <dgm:cxn modelId="{5E030B7C-4C10-4CD4-9540-12921A960778}" type="presOf" srcId="{ADC22EA7-CBE7-44EE-A486-C60667395DC0}" destId="{FC0BEE90-0E9C-44CB-8EEA-0C4F0E6249BA}" srcOrd="0" destOrd="2" presId="urn:microsoft.com/office/officeart/2005/8/layout/chevron2"/>
    <dgm:cxn modelId="{3318C23F-9C2E-4A53-99E7-4F9D28A2027E}" srcId="{7A19F66A-CFCD-49B8-8E38-8099E811E612}" destId="{5A59F17B-3A53-4363-A270-D6DE64E420AC}" srcOrd="2" destOrd="0" parTransId="{3AB5BC8D-4180-4B8F-972E-153B51F7B98C}" sibTransId="{12633659-F092-4112-BB66-78F1C81B7AD4}"/>
    <dgm:cxn modelId="{7B46707A-E08B-4A30-A57A-9D1A93ED7A13}" srcId="{78F27BB0-6577-4B05-9D92-730AD194D26E}" destId="{4DB00A35-760C-41BF-9477-058086199806}" srcOrd="0" destOrd="0" parTransId="{E9080070-0645-4DFE-8CE3-4142D9C5EF02}" sibTransId="{38984A97-303B-42C4-B2BE-283D808AB636}"/>
    <dgm:cxn modelId="{731AB0C0-4C9D-441E-8D22-0811E11D5A84}" type="presOf" srcId="{5A59F17B-3A53-4363-A270-D6DE64E420AC}" destId="{FC0BEE90-0E9C-44CB-8EEA-0C4F0E6249BA}" srcOrd="0" destOrd="3" presId="urn:microsoft.com/office/officeart/2005/8/layout/chevron2"/>
    <dgm:cxn modelId="{353E3628-1F16-498E-9415-46C56313DC9C}" type="presOf" srcId="{03CDB33F-00E9-4F40-B5BC-2A933C509F97}" destId="{6DBF1DEB-4DA7-41DD-B403-C6A0556C7059}" srcOrd="0" destOrd="0" presId="urn:microsoft.com/office/officeart/2005/8/layout/chevron2"/>
    <dgm:cxn modelId="{BE28C051-2BF2-429E-85E9-FFE16AD8873C}" type="presOf" srcId="{4F0092EC-9392-441A-8A80-BBECA684EA06}" destId="{B1E228BC-4DDA-4372-9966-95F869942029}" srcOrd="0" destOrd="0" presId="urn:microsoft.com/office/officeart/2005/8/layout/chevron2"/>
    <dgm:cxn modelId="{ECFF46A4-5A02-4F1A-A2AD-59E4D7332661}" type="presOf" srcId="{D53CF330-4224-4893-888D-4FA0AEE64490}" destId="{A7AD3DE0-7048-43B6-A000-8313C17A516E}" srcOrd="0" destOrd="0" presId="urn:microsoft.com/office/officeart/2005/8/layout/chevron2"/>
    <dgm:cxn modelId="{69126A09-21E2-4A32-A635-17D69124DA9B}" srcId="{03CDB33F-00E9-4F40-B5BC-2A933C509F97}" destId="{78F27BB0-6577-4B05-9D92-730AD194D26E}" srcOrd="0" destOrd="0" parTransId="{05499E67-B052-4FBB-8980-FCBE2AD6FE12}" sibTransId="{C7B08892-494A-4E5B-98BC-B10FB597D798}"/>
    <dgm:cxn modelId="{E1688ADA-804C-4584-9406-A0A5CD3E44BA}" srcId="{D53CF330-4224-4893-888D-4FA0AEE64490}" destId="{107333E4-9B58-4CD1-A9DE-CB0DF040B744}" srcOrd="0" destOrd="0" parTransId="{6C2CAB3C-2147-471E-AA59-19FBC417A043}" sibTransId="{352BED50-8979-4386-9695-29046AC4FD2A}"/>
    <dgm:cxn modelId="{E897D291-5BE3-40DD-AB2F-249A9362E85A}" type="presOf" srcId="{6AAC0D04-A7AA-43ED-94E7-5F7E5B0AD91C}" destId="{AD554B61-DA8E-4848-9648-58AAC4955B8E}" srcOrd="0" destOrd="0" presId="urn:microsoft.com/office/officeart/2005/8/layout/chevron2"/>
    <dgm:cxn modelId="{2C23AEEF-A1BF-4B8F-BDEC-0D2259BA2D2B}" type="presOf" srcId="{7A19F66A-CFCD-49B8-8E38-8099E811E612}" destId="{FC0BEE90-0E9C-44CB-8EEA-0C4F0E6249BA}" srcOrd="0" destOrd="0" presId="urn:microsoft.com/office/officeart/2005/8/layout/chevron2"/>
    <dgm:cxn modelId="{440CC943-0A5B-4E35-BB13-CBECF6AC25DE}" srcId="{7A19F66A-CFCD-49B8-8E38-8099E811E612}" destId="{ADC22EA7-CBE7-44EE-A486-C60667395DC0}" srcOrd="1" destOrd="0" parTransId="{44C17214-60D5-4B61-878E-B909B7363532}" sibTransId="{89D8C8FB-29DB-4F61-8256-02E8F6793A9D}"/>
    <dgm:cxn modelId="{23C9A32F-C6DB-400A-9EFF-1C2423FEF92B}" srcId="{6AAC0D04-A7AA-43ED-94E7-5F7E5B0AD91C}" destId="{4F0092EC-9392-441A-8A80-BBECA684EA06}" srcOrd="2" destOrd="0" parTransId="{CABDDE42-FC9E-404F-86BD-39F78086DA43}" sibTransId="{53455076-72B3-434E-96CD-09AC02B2DF75}"/>
    <dgm:cxn modelId="{B01F9744-F8B1-45B1-9499-49693C85D9D6}" type="presOf" srcId="{78F27BB0-6577-4B05-9D92-730AD194D26E}" destId="{8138FF1C-1138-47A7-BD18-E2F021F765F8}" srcOrd="0" destOrd="0" presId="urn:microsoft.com/office/officeart/2005/8/layout/chevron2"/>
    <dgm:cxn modelId="{E330C6F4-ADDB-4652-A74C-5DEE45E55CFB}" srcId="{D53CF330-4224-4893-888D-4FA0AEE64490}" destId="{736C928B-CA8D-4BE8-BF8C-12AC407CE35C}" srcOrd="1" destOrd="0" parTransId="{A24FCBCC-1556-41B3-912B-C9D2456A6E57}" sibTransId="{3B09A932-C03A-40EA-B771-54A862BFAA65}"/>
    <dgm:cxn modelId="{6A34C018-0327-459F-964E-65575853D600}" type="presOf" srcId="{34873F8D-CD88-4576-AC8B-40711E5302D0}" destId="{FC0BEE90-0E9C-44CB-8EEA-0C4F0E6249BA}" srcOrd="0" destOrd="1" presId="urn:microsoft.com/office/officeart/2005/8/layout/chevron2"/>
    <dgm:cxn modelId="{5C474973-9AEC-40F5-A5B7-E9F6E9FBBD92}" srcId="{6AAC0D04-A7AA-43ED-94E7-5F7E5B0AD91C}" destId="{1BD3F433-755D-4AC0-8021-C04F1B77CEF5}" srcOrd="1" destOrd="0" parTransId="{A3FC4098-0848-49B6-BDFB-65103D9989FF}" sibTransId="{88A5C309-BFE9-4180-BF6C-388800C4927C}"/>
    <dgm:cxn modelId="{2E4E2D33-A24A-4646-B86A-3FF2AB07FD3D}" srcId="{4F0092EC-9392-441A-8A80-BBECA684EA06}" destId="{7A19F66A-CFCD-49B8-8E38-8099E811E612}" srcOrd="0" destOrd="0" parTransId="{FCD45CDE-C150-4CEC-A2D6-665F51246920}" sibTransId="{C9093C60-E2FF-40C8-9FDA-980D2805CCC4}"/>
    <dgm:cxn modelId="{B5A87DA2-5C1C-4BB4-8A91-EB39302C9491}" srcId="{D53CF330-4224-4893-888D-4FA0AEE64490}" destId="{1B1E2584-23C7-4CCB-8045-D486482B12DB}" srcOrd="2" destOrd="0" parTransId="{A0DE1C45-1F56-4A7E-B77D-76261DA86D6C}" sibTransId="{8D78DFAC-E650-4FB6-8B98-D73078C56E5D}"/>
    <dgm:cxn modelId="{3DC36B56-1461-4E4D-94AE-D9D703DBC893}" type="presParOf" srcId="{AD554B61-DA8E-4848-9648-58AAC4955B8E}" destId="{567DA916-6523-48DD-A429-E69372984D02}" srcOrd="0" destOrd="0" presId="urn:microsoft.com/office/officeart/2005/8/layout/chevron2"/>
    <dgm:cxn modelId="{6E2E0249-E61C-4C4F-AFE1-6F80DC9F2B19}" type="presParOf" srcId="{567DA916-6523-48DD-A429-E69372984D02}" destId="{6DBF1DEB-4DA7-41DD-B403-C6A0556C7059}" srcOrd="0" destOrd="0" presId="urn:microsoft.com/office/officeart/2005/8/layout/chevron2"/>
    <dgm:cxn modelId="{113886E0-5371-429E-B887-1062B7B0E85C}" type="presParOf" srcId="{567DA916-6523-48DD-A429-E69372984D02}" destId="{8138FF1C-1138-47A7-BD18-E2F021F765F8}" srcOrd="1" destOrd="0" presId="urn:microsoft.com/office/officeart/2005/8/layout/chevron2"/>
    <dgm:cxn modelId="{FB5372C9-A470-4634-B184-9BE5928E6F1E}" type="presParOf" srcId="{AD554B61-DA8E-4848-9648-58AAC4955B8E}" destId="{764C6B85-F120-42D3-9E31-6D1F340688E7}" srcOrd="1" destOrd="0" presId="urn:microsoft.com/office/officeart/2005/8/layout/chevron2"/>
    <dgm:cxn modelId="{C10E9D96-D874-4C33-8429-6E9557A90BC6}" type="presParOf" srcId="{AD554B61-DA8E-4848-9648-58AAC4955B8E}" destId="{8E3D7EBF-4FD1-42E4-AF39-91EFC1AD66FA}" srcOrd="2" destOrd="0" presId="urn:microsoft.com/office/officeart/2005/8/layout/chevron2"/>
    <dgm:cxn modelId="{52A26DEE-28A0-4AEA-AA08-4548CED74D75}" type="presParOf" srcId="{8E3D7EBF-4FD1-42E4-AF39-91EFC1AD66FA}" destId="{B2D37FDD-D133-42BE-BAC0-80FC0CAB8754}" srcOrd="0" destOrd="0" presId="urn:microsoft.com/office/officeart/2005/8/layout/chevron2"/>
    <dgm:cxn modelId="{28F9F879-C079-4168-82E6-D4BA6187A9B7}" type="presParOf" srcId="{8E3D7EBF-4FD1-42E4-AF39-91EFC1AD66FA}" destId="{A7AD3DE0-7048-43B6-A000-8313C17A516E}" srcOrd="1" destOrd="0" presId="urn:microsoft.com/office/officeart/2005/8/layout/chevron2"/>
    <dgm:cxn modelId="{3634A458-46AB-4C94-B75F-26A54FDCCF3A}" type="presParOf" srcId="{AD554B61-DA8E-4848-9648-58AAC4955B8E}" destId="{F0223BE2-29F9-4D41-8DC5-49E8964D08B0}" srcOrd="3" destOrd="0" presId="urn:microsoft.com/office/officeart/2005/8/layout/chevron2"/>
    <dgm:cxn modelId="{5D1E44FC-26D9-4761-8371-AC73EF33DCE1}" type="presParOf" srcId="{AD554B61-DA8E-4848-9648-58AAC4955B8E}" destId="{C6AAEE08-4021-4FFF-A2B6-3BF3834D3B29}" srcOrd="4" destOrd="0" presId="urn:microsoft.com/office/officeart/2005/8/layout/chevron2"/>
    <dgm:cxn modelId="{677123A8-0F42-4605-A391-50C95A607CBE}" type="presParOf" srcId="{C6AAEE08-4021-4FFF-A2B6-3BF3834D3B29}" destId="{B1E228BC-4DDA-4372-9966-95F869942029}" srcOrd="0" destOrd="0" presId="urn:microsoft.com/office/officeart/2005/8/layout/chevron2"/>
    <dgm:cxn modelId="{99589904-4DC1-454D-8076-A53C53AC879B}" type="presParOf" srcId="{C6AAEE08-4021-4FFF-A2B6-3BF3834D3B29}" destId="{FC0BEE90-0E9C-44CB-8EEA-0C4F0E6249B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F1DEB-4DA7-41DD-B403-C6A0556C7059}">
      <dsp:nvSpPr>
        <dsp:cNvPr id="0" name=""/>
        <dsp:cNvSpPr/>
      </dsp:nvSpPr>
      <dsp:spPr>
        <a:xfrm rot="5400000">
          <a:off x="-61319" y="256394"/>
          <a:ext cx="1208728" cy="992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</a:rPr>
            <a:t>1</a:t>
          </a:r>
          <a:endParaRPr lang="ru-RU" sz="3200" b="1" kern="1200" dirty="0">
            <a:solidFill>
              <a:schemeClr val="bg1"/>
            </a:solidFill>
          </a:endParaRPr>
        </a:p>
      </dsp:txBody>
      <dsp:txXfrm rot="-5400000">
        <a:off x="46912" y="644298"/>
        <a:ext cx="992267" cy="216461"/>
      </dsp:txXfrm>
    </dsp:sp>
    <dsp:sp modelId="{8138FF1C-1138-47A7-BD18-E2F021F765F8}">
      <dsp:nvSpPr>
        <dsp:cNvPr id="0" name=""/>
        <dsp:cNvSpPr/>
      </dsp:nvSpPr>
      <dsp:spPr>
        <a:xfrm rot="5400000">
          <a:off x="3778159" y="-2612499"/>
          <a:ext cx="1069710" cy="63006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УСТАРЕВШЕЕ ЗАКОНОДАТЕЛЬСТВО</a:t>
          </a:r>
          <a:endParaRPr lang="ru-RU" sz="2200" b="1" kern="12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действующий Закон РК «О естественных монополиях» принят в 1998 году в условиях мирового финансового кризиса</a:t>
          </a:r>
          <a:endParaRPr lang="ru-RU" sz="1600" i="1" kern="1200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162681" y="55198"/>
        <a:ext cx="6248448" cy="965272"/>
      </dsp:txXfrm>
    </dsp:sp>
    <dsp:sp modelId="{B2D37FDD-D133-42BE-BAC0-80FC0CAB8754}">
      <dsp:nvSpPr>
        <dsp:cNvPr id="0" name=""/>
        <dsp:cNvSpPr/>
      </dsp:nvSpPr>
      <dsp:spPr>
        <a:xfrm rot="5400000">
          <a:off x="-240812" y="1518175"/>
          <a:ext cx="1543583" cy="9681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</a:rPr>
            <a:t>2</a:t>
          </a:r>
          <a:endParaRPr lang="ru-RU" sz="3600" b="1" kern="1200" dirty="0">
            <a:solidFill>
              <a:schemeClr val="bg1"/>
            </a:solidFill>
          </a:endParaRPr>
        </a:p>
      </dsp:txBody>
      <dsp:txXfrm rot="-5400000">
        <a:off x="46912" y="1714519"/>
        <a:ext cx="968136" cy="575447"/>
      </dsp:txXfrm>
    </dsp:sp>
    <dsp:sp modelId="{A7AD3DE0-7048-43B6-A000-8313C17A516E}">
      <dsp:nvSpPr>
        <dsp:cNvPr id="0" name=""/>
        <dsp:cNvSpPr/>
      </dsp:nvSpPr>
      <dsp:spPr>
        <a:xfrm rot="5400000">
          <a:off x="3829644" y="-1503292"/>
          <a:ext cx="1487893" cy="68371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НЕСИСТЕМНОСТЬ ПРАВОВОГО МЕХАНИЗМА РЕГУЛИРОВАНИЯ</a:t>
          </a:r>
          <a:endParaRPr lang="ru-RU" sz="2000" b="1" kern="1200" dirty="0">
            <a:solidFill>
              <a:schemeClr val="accent2">
                <a:lumMod val="50000"/>
              </a:schemeClr>
            </a:solidFill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в Закон внесено  более 200 поправок 15 законами</a:t>
          </a:r>
          <a:endParaRPr lang="ru-RU" sz="1600" i="1" kern="1200" dirty="0">
            <a:solidFill>
              <a:schemeClr val="accent2">
                <a:lumMod val="50000"/>
              </a:schemeClr>
            </a:solidFill>
            <a:latin typeface="Arial" pitchFamily="34" charset="0"/>
            <a:ea typeface="Calibri" panose="020F0502020204030204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непрозрачность процесса тарифообразования</a:t>
          </a:r>
          <a:endParaRPr lang="ru-RU" sz="1600" i="1" kern="1200" dirty="0">
            <a:solidFill>
              <a:schemeClr val="accent2">
                <a:lumMod val="50000"/>
              </a:schemeClr>
            </a:solidFill>
            <a:latin typeface="Arial" pitchFamily="34" charset="0"/>
            <a:ea typeface="Calibri" panose="020F0502020204030204" pitchFamily="34" charset="0"/>
            <a:cs typeface="Arial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отсылка процедур на 79 подзаконных НПА</a:t>
          </a:r>
          <a:endParaRPr lang="ru-RU" sz="1600" i="1" kern="1200" dirty="0">
            <a:solidFill>
              <a:schemeClr val="accent2">
                <a:lumMod val="50000"/>
              </a:schemeClr>
            </a:solidFill>
            <a:latin typeface="Arial" pitchFamily="34" charset="0"/>
            <a:ea typeface="Calibri" panose="020F0502020204030204" pitchFamily="34" charset="0"/>
            <a:cs typeface="Arial" pitchFamily="34" charset="0"/>
          </a:endParaRPr>
        </a:p>
      </dsp:txBody>
      <dsp:txXfrm rot="-5400000">
        <a:off x="1155038" y="1243947"/>
        <a:ext cx="6764474" cy="1342627"/>
      </dsp:txXfrm>
    </dsp:sp>
    <dsp:sp modelId="{B1E228BC-4DDA-4372-9966-95F869942029}">
      <dsp:nvSpPr>
        <dsp:cNvPr id="0" name=""/>
        <dsp:cNvSpPr/>
      </dsp:nvSpPr>
      <dsp:spPr>
        <a:xfrm rot="5400000">
          <a:off x="-154207" y="3043482"/>
          <a:ext cx="1370372" cy="9681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</a:rPr>
            <a:t>3</a:t>
          </a:r>
          <a:endParaRPr lang="ru-RU" sz="3600" b="1" kern="1200" dirty="0">
            <a:solidFill>
              <a:schemeClr val="bg1"/>
            </a:solidFill>
          </a:endParaRPr>
        </a:p>
      </dsp:txBody>
      <dsp:txXfrm rot="-5400000">
        <a:off x="46911" y="3326432"/>
        <a:ext cx="968136" cy="402236"/>
      </dsp:txXfrm>
    </dsp:sp>
    <dsp:sp modelId="{FC0BEE90-0E9C-44CB-8EEA-0C4F0E6249BA}">
      <dsp:nvSpPr>
        <dsp:cNvPr id="0" name=""/>
        <dsp:cNvSpPr/>
      </dsp:nvSpPr>
      <dsp:spPr>
        <a:xfrm rot="5400000">
          <a:off x="3720881" y="244937"/>
          <a:ext cx="1565627" cy="66783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ЗАКРЕПЛЕНИЕ ЗАТРАТНОГО МЕХАНИЗМА ТАРИФООБРАЗОВАНИЯ</a:t>
          </a:r>
          <a:endParaRPr lang="ru-RU" sz="2000" b="1" kern="1200" dirty="0">
            <a:solidFill>
              <a:schemeClr val="accent2">
                <a:lumMod val="50000"/>
              </a:schemeClr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не содержит стимулов снижения затрат и повышения эффективности</a:t>
          </a:r>
          <a:endParaRPr lang="ru-RU" sz="1400" b="1" i="1" kern="1200" dirty="0">
            <a:solidFill>
              <a:schemeClr val="accent2">
                <a:lumMod val="50000"/>
              </a:schemeClr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трудоемкость процесса регулирования</a:t>
          </a:r>
          <a:endParaRPr lang="ru-RU" sz="1400" b="1" i="1" kern="1200" dirty="0">
            <a:solidFill>
              <a:schemeClr val="accent2">
                <a:lumMod val="50000"/>
              </a:schemeClr>
            </a:solidFill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1" kern="12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rPr>
            <a:t>высокие коррупционные риски</a:t>
          </a:r>
          <a:endParaRPr lang="ru-RU" sz="1400" b="1" i="1" kern="1200" dirty="0">
            <a:solidFill>
              <a:schemeClr val="accent2">
                <a:lumMod val="50000"/>
              </a:schemeClr>
            </a:solidFill>
          </a:endParaRPr>
        </a:p>
      </dsp:txBody>
      <dsp:txXfrm rot="-5400000">
        <a:off x="1164506" y="2877740"/>
        <a:ext cx="6601949" cy="1412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4" tIns="45639" rIns="91274" bIns="4563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4" tIns="45639" rIns="91274" bIns="4563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4" tIns="45639" rIns="91274" bIns="4563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1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4" tIns="45639" rIns="91274" bIns="456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C537452-20A3-4F09-9087-73970E58B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1586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4" tIns="45639" rIns="91274" bIns="4563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4" tIns="45639" rIns="91274" bIns="4563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9638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4" tIns="45639" rIns="91274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4" tIns="45639" rIns="91274" bIns="4563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4" tIns="45639" rIns="91274" bIns="456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0D61ACB-7130-46A8-AF36-8ED7BEDF3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343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540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280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0297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7450" y="1239838"/>
            <a:ext cx="4459288" cy="3344862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479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7450" y="1239838"/>
            <a:ext cx="4459288" cy="3344862"/>
          </a:xfrm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3712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7450" y="1239838"/>
            <a:ext cx="4459288" cy="3344862"/>
          </a:xfrm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841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7450" y="1239838"/>
            <a:ext cx="4459288" cy="3344862"/>
          </a:xfrm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1572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C5FE-5B7C-447F-B80D-4892C40E1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66960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027D-BB7C-456D-8815-D26690C58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63754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7541B-FBAC-45FE-AEDA-00FD4AA36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32607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26039-9C57-4A2B-80DE-3FE48D867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51945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0FDBF-F1AE-4CCB-B885-EDB80DCF7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5750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82ECA-1963-4E01-912A-4523F3A91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03951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F4F77-C6DA-4F00-A1DC-9C9F75AA0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23714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8D3BA-3631-4C33-B921-7436E1EF8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67439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5E332-52C1-4397-82F3-6D7AAA9E2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4759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20F2067-E456-4685-935B-18ACA3B04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2674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0920F-BD01-480D-BAF1-D20D313B4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46936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E376DEA-7283-465E-B66D-8E9F30D58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9" r:id="rId1"/>
    <p:sldLayoutId id="2147485384" r:id="rId2"/>
    <p:sldLayoutId id="2147485390" r:id="rId3"/>
    <p:sldLayoutId id="2147485385" r:id="rId4"/>
    <p:sldLayoutId id="2147485386" r:id="rId5"/>
    <p:sldLayoutId id="2147485387" r:id="rId6"/>
    <p:sldLayoutId id="2147485391" r:id="rId7"/>
    <p:sldLayoutId id="2147485392" r:id="rId8"/>
    <p:sldLayoutId id="2147485393" r:id="rId9"/>
    <p:sldLayoutId id="2147485388" r:id="rId10"/>
    <p:sldLayoutId id="2147485394" r:id="rId11"/>
  </p:sldLayoutIdLst>
  <p:transition spd="slow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2755900" y="6357938"/>
            <a:ext cx="40386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None/>
            </a:pPr>
            <a:r>
              <a:rPr lang="ru-RU" sz="2000">
                <a:solidFill>
                  <a:schemeClr val="bg1"/>
                </a:solidFill>
                <a:latin typeface="Times New Roman" panose="02020603050405020304" pitchFamily="18" charset="0"/>
              </a:rPr>
              <a:t>Астана 2017</a:t>
            </a: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285019" y="2487229"/>
            <a:ext cx="8607425" cy="112469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k-KZ" sz="3600" b="1" dirty="0" smtClean="0"/>
              <a:t>ТАРИФООБРАЗОВАНИЕ В СФЕРЕ ЖКХ: ПРОБЛЕМЫ И ПЕРСПЕКТИВЫ</a:t>
            </a:r>
            <a:endParaRPr lang="ru-RU" sz="3400" b="1" dirty="0">
              <a:solidFill>
                <a:srgbClr val="0000FF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47813" y="708025"/>
            <a:ext cx="7561262" cy="576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МИНИСТЕРСТВО НАЦИОНАЛЬНОЙ ЭКОНОМИКИ 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РЕСПУБЛИКИ КАЗАХСТАН</a:t>
            </a:r>
          </a:p>
        </p:txBody>
      </p:sp>
      <p:pic>
        <p:nvPicPr>
          <p:cNvPr id="10246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346075"/>
            <a:ext cx="1179513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" t="4212" r="3532" b="6085"/>
          <a:stretch/>
        </p:blipFill>
        <p:spPr>
          <a:xfrm>
            <a:off x="3995936" y="4562558"/>
            <a:ext cx="1558970" cy="1497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636838"/>
            <a:ext cx="7543800" cy="87471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СПАСИБО ЗА ВНИМАНИЕ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2439" y="188640"/>
            <a:ext cx="6768752" cy="779701"/>
          </a:xfrm>
          <a:solidFill>
            <a:srgbClr val="45B0D1"/>
          </a:solidFill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СФЕРА ЕСТЕСТВЕННЫХ МОНОПОЛИЙ И ОБЩЕСТВЕННО ЗНАЧИМЫХ РЫНКОВ</a:t>
            </a:r>
            <a:endParaRPr lang="ru-RU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Номер слайда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2292" name="Объект 2"/>
          <p:cNvSpPr>
            <a:spLocks noGrp="1"/>
          </p:cNvSpPr>
          <p:nvPr>
            <p:ph idx="1"/>
          </p:nvPr>
        </p:nvSpPr>
        <p:spPr>
          <a:xfrm>
            <a:off x="539750" y="1911350"/>
            <a:ext cx="3960813" cy="4110038"/>
          </a:xfrm>
        </p:spPr>
        <p:txBody>
          <a:bodyPr/>
          <a:lstStyle/>
          <a:p>
            <a:pPr eaLnBrk="1" hangingPunct="1"/>
            <a:r>
              <a:rPr lang="ru-RU" sz="1800" b="1" u="sng" dirty="0" smtClean="0">
                <a:solidFill>
                  <a:schemeClr val="tx1"/>
                </a:solidFill>
              </a:rPr>
              <a:t>Государственный регистр субъектов естественных монополий (СЕМ)</a:t>
            </a:r>
          </a:p>
          <a:p>
            <a:pPr eaLnBrk="1" hangingPunct="1"/>
            <a:r>
              <a:rPr lang="ru-RU" sz="1800" b="1" dirty="0" smtClean="0">
                <a:solidFill>
                  <a:schemeClr val="tx1"/>
                </a:solidFill>
              </a:rPr>
              <a:t>Всего зарегистрировано - 1 172 СЕМ</a:t>
            </a:r>
          </a:p>
          <a:p>
            <a:pPr eaLnBrk="1" hangingPunct="1"/>
            <a:r>
              <a:rPr lang="ru-RU" sz="1800" b="1" dirty="0" smtClean="0">
                <a:solidFill>
                  <a:schemeClr val="tx1"/>
                </a:solidFill>
              </a:rPr>
              <a:t>В сфере ЖКХ – 926 СЕМ: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ru-RU" sz="1600" i="1" dirty="0" smtClean="0">
                <a:solidFill>
                  <a:schemeClr val="tx1"/>
                </a:solidFill>
              </a:rPr>
              <a:t>по теплоснабжению – 231 СЕМ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ru-RU" sz="1600" i="1" dirty="0" smtClean="0">
                <a:solidFill>
                  <a:schemeClr val="tx1"/>
                </a:solidFill>
              </a:rPr>
              <a:t>по передаче электроэнергии – 118 СЕМ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ru-RU" sz="1600" i="1" dirty="0">
                <a:solidFill>
                  <a:schemeClr val="tx1"/>
                </a:solidFill>
              </a:rPr>
              <a:t>п</a:t>
            </a:r>
            <a:r>
              <a:rPr lang="ru-RU" sz="1600" i="1" dirty="0" smtClean="0">
                <a:solidFill>
                  <a:schemeClr val="tx1"/>
                </a:solidFill>
              </a:rPr>
              <a:t>о водоснабжению и водоотведению – 577 СЕМ</a:t>
            </a:r>
          </a:p>
          <a:p>
            <a:pPr eaLnBrk="1" hangingPunct="1"/>
            <a:r>
              <a:rPr lang="ru-RU" sz="1800" b="1" u="sng" dirty="0" smtClean="0">
                <a:solidFill>
                  <a:schemeClr val="tx1"/>
                </a:solidFill>
              </a:rPr>
              <a:t>Услуги СЕМ в сфере ЖКХ </a:t>
            </a:r>
            <a:r>
              <a:rPr lang="ru-RU" sz="1800" b="1" dirty="0" smtClean="0">
                <a:solidFill>
                  <a:schemeClr val="tx1"/>
                </a:solidFill>
              </a:rPr>
              <a:t>– 1355 </a:t>
            </a:r>
          </a:p>
          <a:p>
            <a:pPr eaLnBrk="1" hangingPunct="1"/>
            <a:endParaRPr lang="ru-RU" sz="1800" b="1" dirty="0" smtClean="0">
              <a:solidFill>
                <a:schemeClr val="tx1"/>
              </a:solidFill>
            </a:endParaRPr>
          </a:p>
        </p:txBody>
      </p:sp>
      <p:pic>
        <p:nvPicPr>
          <p:cNvPr id="12293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252413"/>
            <a:ext cx="1063625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Прямоугольник 3"/>
          <p:cNvSpPr>
            <a:spLocks noChangeArrowheads="1"/>
          </p:cNvSpPr>
          <p:nvPr/>
        </p:nvSpPr>
        <p:spPr bwMode="auto">
          <a:xfrm>
            <a:off x="539750" y="1331913"/>
            <a:ext cx="39608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ru-RU" sz="1600" i="1"/>
              <a:t>ЕСТЕСТВЕННЫЕ МОНОПОЛИИ</a:t>
            </a:r>
          </a:p>
        </p:txBody>
      </p:sp>
      <p:sp>
        <p:nvSpPr>
          <p:cNvPr id="12295" name="Прямоугольник 3"/>
          <p:cNvSpPr>
            <a:spLocks noChangeArrowheads="1"/>
          </p:cNvSpPr>
          <p:nvPr/>
        </p:nvSpPr>
        <p:spPr bwMode="auto">
          <a:xfrm>
            <a:off x="4640263" y="1344613"/>
            <a:ext cx="4035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ru-RU" sz="1600" i="1"/>
              <a:t>ОБЩЕСТВЕННО ЗНАЧИМЫЕ РЫНКИ*</a:t>
            </a:r>
          </a:p>
        </p:txBody>
      </p:sp>
      <p:sp>
        <p:nvSpPr>
          <p:cNvPr id="12296" name="Прямоугольник 2"/>
          <p:cNvSpPr>
            <a:spLocks noChangeArrowheads="1"/>
          </p:cNvSpPr>
          <p:nvPr/>
        </p:nvSpPr>
        <p:spPr bwMode="auto">
          <a:xfrm>
            <a:off x="4691063" y="1844675"/>
            <a:ext cx="39846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>
                <a:latin typeface="Calibri" panose="020F0502020204030204" pitchFamily="34" charset="0"/>
              </a:rPr>
              <a:t>Газоснабжение </a:t>
            </a:r>
          </a:p>
          <a:p>
            <a:pPr algn="just">
              <a:buClr>
                <a:schemeClr val="accent1"/>
              </a:buClr>
            </a:pPr>
            <a:r>
              <a:rPr lang="ru-RU" sz="1400" b="0" i="1">
                <a:latin typeface="Calibri" panose="020F0502020204030204" pitchFamily="34" charset="0"/>
              </a:rPr>
              <a:t>розничная реализация товарного газа и сжиженного нефтяного газа через газораспределительные установки 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>
                <a:latin typeface="Calibri" panose="020F0502020204030204" pitchFamily="34" charset="0"/>
              </a:rPr>
              <a:t>Электроснабжение </a:t>
            </a:r>
          </a:p>
          <a:p>
            <a:pPr algn="just">
              <a:buClr>
                <a:schemeClr val="accent1"/>
              </a:buClr>
            </a:pPr>
            <a:r>
              <a:rPr lang="ru-RU" sz="1400" b="0" i="1">
                <a:latin typeface="Calibri" panose="020F0502020204030204" pitchFamily="34" charset="0"/>
              </a:rPr>
              <a:t>розничная реализация электрической энергии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>
                <a:latin typeface="Calibri" panose="020F0502020204030204" pitchFamily="34" charset="0"/>
              </a:rPr>
              <a:t>Железнодорожный транспорт</a:t>
            </a:r>
          </a:p>
          <a:p>
            <a:pPr algn="just">
              <a:buClr>
                <a:schemeClr val="accent1"/>
              </a:buClr>
            </a:pPr>
            <a:r>
              <a:rPr lang="ru-RU" sz="1400" b="0" i="1">
                <a:latin typeface="Calibri" panose="020F0502020204030204" pitchFamily="34" charset="0"/>
              </a:rPr>
              <a:t>услуги по перевозке грузов железнодорожным транспортом, включая услуги локомотивной тяги 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>
                <a:latin typeface="Calibri" panose="020F0502020204030204" pitchFamily="34" charset="0"/>
              </a:rPr>
              <a:t>Аэропорты</a:t>
            </a:r>
          </a:p>
          <a:p>
            <a:pPr algn="just">
              <a:buClr>
                <a:schemeClr val="accent1"/>
              </a:buClr>
            </a:pPr>
            <a:r>
              <a:rPr lang="ru-RU" sz="1400" b="0" i="1">
                <a:latin typeface="Calibri" panose="020F0502020204030204" pitchFamily="34" charset="0"/>
              </a:rPr>
              <a:t>услуги аэропортов при обслуживании внутренних рейсов</a:t>
            </a:r>
          </a:p>
          <a:p>
            <a:pPr algn="just"/>
            <a:endParaRPr lang="ru-RU" sz="1400" b="0" i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ru-RU" sz="1400" b="0" i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ru-RU" sz="1400" b="0" i="1">
                <a:solidFill>
                  <a:srgbClr val="000000"/>
                </a:solidFill>
                <a:latin typeface="Calibri" panose="020F0502020204030204" pitchFamily="34" charset="0"/>
              </a:rPr>
              <a:t>*ценовое регулирование - до 1 января 2020 года</a:t>
            </a:r>
            <a:endParaRPr lang="ru-RU" sz="1400" b="0" i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147" y="483237"/>
            <a:ext cx="6768752" cy="485104"/>
          </a:xfrm>
          <a:solidFill>
            <a:srgbClr val="45B0D1"/>
          </a:solidFill>
        </p:spPr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СОТРУДНИЧЕСТВО С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ЕБРР</a:t>
            </a:r>
            <a:endParaRPr lang="ru-RU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Номер слайда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4340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252413"/>
            <a:ext cx="1063625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" descr="http://www.belmarket.by/get_img?ImageId=368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1920875"/>
            <a:ext cx="156845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555875" y="1920875"/>
            <a:ext cx="5886450" cy="1279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Исследование ЕБРР </a:t>
            </a:r>
          </a:p>
          <a:p>
            <a:pPr algn="ctr">
              <a:defRPr/>
            </a:pPr>
            <a:r>
              <a:rPr lang="ru-RU" alt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Регулирование в инфраструктуре и разработка тарифной политики»</a:t>
            </a:r>
            <a:endParaRPr lang="ru-RU" alt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00100" y="3500438"/>
            <a:ext cx="3627438" cy="369887"/>
          </a:xfrm>
          <a:prstGeom prst="rect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 w="19050"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80000" tIns="180000" rIns="180000" bIns="180000" spcCol="1270" anchor="ctr"/>
          <a:lstStyle/>
          <a:p>
            <a:pPr algn="ctr" defTabSz="1698879"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Фаза 1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2015 года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4787900" y="3500438"/>
            <a:ext cx="3649663" cy="369887"/>
          </a:xfrm>
          <a:prstGeom prst="rect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 w="19050"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80000" tIns="180000" rIns="180000" bIns="180000" spcCol="1270" anchor="ctr"/>
          <a:lstStyle/>
          <a:p>
            <a:pPr algn="ctr" defTabSz="1698879"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Фаза 2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6-2017</a:t>
            </a:r>
            <a:r>
              <a:rPr lang="kk-K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</a:p>
        </p:txBody>
      </p:sp>
      <p:sp>
        <p:nvSpPr>
          <p:cNvPr id="14345" name="Прямоугольник 5"/>
          <p:cNvSpPr>
            <a:spLocks noChangeArrowheads="1"/>
          </p:cNvSpPr>
          <p:nvPr/>
        </p:nvSpPr>
        <p:spPr bwMode="auto">
          <a:xfrm>
            <a:off x="742950" y="4076700"/>
            <a:ext cx="36845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>
                <a:cs typeface="Times New Roman" panose="02020603050405020304" pitchFamily="18" charset="0"/>
              </a:rPr>
              <a:t>Проведение анализа: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0">
                <a:cs typeface="Times New Roman" panose="02020603050405020304" pitchFamily="18" charset="0"/>
              </a:rPr>
              <a:t>тарифной политики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0">
                <a:cs typeface="Times New Roman" panose="02020603050405020304" pitchFamily="18" charset="0"/>
              </a:rPr>
              <a:t>нормативной правовой базы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0">
                <a:cs typeface="Times New Roman" panose="02020603050405020304" pitchFamily="18" charset="0"/>
              </a:rPr>
              <a:t>процесса регулирования естественных монополий в Казахстане</a:t>
            </a:r>
            <a:endParaRPr lang="ru-RU" b="0"/>
          </a:p>
        </p:txBody>
      </p:sp>
      <p:sp>
        <p:nvSpPr>
          <p:cNvPr id="7" name="Прямоугольник 6"/>
          <p:cNvSpPr/>
          <p:nvPr/>
        </p:nvSpPr>
        <p:spPr>
          <a:xfrm>
            <a:off x="4778375" y="4076700"/>
            <a:ext cx="3663950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cs typeface="Arial" pitchFamily="34" charset="0"/>
              </a:rPr>
              <a:t>Апробация рекомендаций консультантов ЕБРР: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b="0" dirty="0">
                <a:cs typeface="Arial" pitchFamily="34" charset="0"/>
              </a:rPr>
              <a:t>по отраслям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b="0" dirty="0">
                <a:cs typeface="Arial" pitchFamily="34" charset="0"/>
              </a:rPr>
              <a:t>по субъектам естественных монополий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468309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>
            <a:off x="-36513" y="1052513"/>
            <a:ext cx="91440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495425" y="247650"/>
            <a:ext cx="6888163" cy="6318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НОВАЯ ТАРИФНАЯ ПОЛИТИКА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3</a:t>
            </a:r>
          </a:p>
        </p:txBody>
      </p:sp>
      <p:pic>
        <p:nvPicPr>
          <p:cNvPr id="18437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7638"/>
            <a:ext cx="935038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8" name="Группа 6"/>
          <p:cNvGrpSpPr>
            <a:grpSpLocks/>
          </p:cNvGrpSpPr>
          <p:nvPr/>
        </p:nvGrpSpPr>
        <p:grpSpPr bwMode="auto">
          <a:xfrm>
            <a:off x="211138" y="1651000"/>
            <a:ext cx="8682037" cy="3505200"/>
            <a:chOff x="55705" y="1354823"/>
            <a:chExt cx="5567372" cy="254964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5705" y="1623875"/>
              <a:ext cx="5506293" cy="8152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algn="just">
                <a:buFont typeface="Wingdings" panose="05000000000000000000" pitchFamily="2" charset="2"/>
                <a:buChar char="Ø"/>
                <a:defRPr/>
              </a:pPr>
              <a:r>
                <a:rPr lang="ru-RU" altLang="ru-RU" sz="1600" u="sng" dirty="0">
                  <a:solidFill>
                    <a:schemeClr val="tx1"/>
                  </a:solidFill>
                  <a:cs typeface="Arial" panose="020B0604020202020204" pitchFamily="34" charset="0"/>
                </a:rPr>
                <a:t>ПЕРЕХОД</a:t>
              </a:r>
              <a:r>
                <a:rPr lang="ru-RU" altLang="ru-RU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 на предельные (долгосрочные) инвестиционные тарифы на услуги СЕМ                </a:t>
              </a:r>
              <a:r>
                <a:rPr lang="ru-RU" altLang="ru-RU" sz="1600" u="sng" dirty="0">
                  <a:solidFill>
                    <a:schemeClr val="tx1"/>
                  </a:solidFill>
                  <a:cs typeface="Arial" panose="020B0604020202020204" pitchFamily="34" charset="0"/>
                </a:rPr>
                <a:t>на срок 5 и более лет</a:t>
              </a:r>
              <a:r>
                <a:rPr lang="ru-RU" altLang="ru-RU" sz="1600" dirty="0">
                  <a:solidFill>
                    <a:schemeClr val="tx1"/>
                  </a:solidFill>
                  <a:cs typeface="Arial" panose="020B0604020202020204" pitchFamily="34" charset="0"/>
                </a:rPr>
                <a:t> (кроме субъектов малой мощности)</a:t>
              </a:r>
            </a:p>
            <a:p>
              <a:pPr lvl="1" algn="just">
                <a:defRPr/>
              </a:pPr>
              <a:r>
                <a:rPr lang="ru-RU" altLang="ru-RU" sz="1400" b="0" i="1" dirty="0">
                  <a:solidFill>
                    <a:schemeClr val="tx1"/>
                  </a:solidFill>
                  <a:cs typeface="Arial" panose="020B0604020202020204" pitchFamily="34" charset="0"/>
                </a:rPr>
                <a:t>На данный момент на предельные тарифы перешли почти 87% СЕМ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1154" y="2753201"/>
              <a:ext cx="5541923" cy="11512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85750" indent="-285750" algn="just"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Ø"/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Привлечение инвестиций в сферу естественных монополий </a:t>
              </a:r>
              <a:r>
                <a:rPr lang="ru-RU" sz="1400" b="0" i="1" dirty="0">
                  <a:solidFill>
                    <a:schemeClr val="tx1"/>
                  </a:solidFill>
                </a:rPr>
                <a:t>( в 2015 – 2021 гг. – 2,1 трлн. тенге)</a:t>
              </a:r>
            </a:p>
            <a:p>
              <a:pPr marL="285750" indent="-285750" algn="just"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Ø"/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Обеспечение предсказуемости изменения тарифов на долгосрочный период</a:t>
              </a:r>
            </a:p>
            <a:p>
              <a:pPr marL="285750" indent="-285750" algn="just"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Ø"/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Обеспечение прогнозируемости тарифов для инвесторов </a:t>
              </a:r>
            </a:p>
            <a:p>
              <a:pPr marL="285750" indent="-285750" algn="just"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Ø"/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Обеспечение разумности роста тарифов для населения</a:t>
              </a:r>
              <a:endParaRPr lang="ru-RU" sz="16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3370" y="2385997"/>
              <a:ext cx="3618945" cy="24595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ПЕРВООЧЕРЕДНЫЕ ЗАДАЧИ:</a:t>
              </a:r>
              <a:r>
                <a: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ru-RU" sz="1600" dirty="0">
                <a:solidFill>
                  <a:schemeClr val="bg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93370" y="1354823"/>
              <a:ext cx="3628107" cy="24595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 1 АПРЕЛЯ 2015 ГОДА:</a:t>
              </a:r>
              <a:r>
                <a: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ru-RU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312738" y="5251450"/>
            <a:ext cx="5338762" cy="33813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ОСОБЫЙ ПОРЯДОК ФОРМИРОВАНИЯ ЗАТРАТ</a:t>
            </a:r>
            <a:r>
              <a:rPr lang="ru-RU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40" name="Прямоугольник 16"/>
          <p:cNvSpPr>
            <a:spLocks noChangeArrowheads="1"/>
          </p:cNvSpPr>
          <p:nvPr/>
        </p:nvSpPr>
        <p:spPr bwMode="auto">
          <a:xfrm>
            <a:off x="217488" y="5754688"/>
            <a:ext cx="82502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kk-KZ" sz="1600"/>
              <a:t>в тарифы включаются экономически обоснованные затраты</a:t>
            </a:r>
            <a:endParaRPr lang="ru-RU" sz="16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>
            <a:off x="-12700" y="151923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 bwMode="auto">
          <a:xfrm>
            <a:off x="446088" y="1765300"/>
            <a:ext cx="8158162" cy="397192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Проект нового Закона Республики Казахстан                     «О естественных монополиях» </a:t>
            </a:r>
          </a:p>
          <a:p>
            <a:pPr>
              <a:defRPr/>
            </a:pPr>
            <a:endParaRPr lang="ru-RU" sz="2200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627063" indent="-285750">
              <a:buFont typeface="Wingdings" panose="05000000000000000000" pitchFamily="2" charset="2"/>
              <a:buChar char="q"/>
              <a:defRPr/>
            </a:pP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Разработан с учетом рекомендаций международных экспертов</a:t>
            </a:r>
          </a:p>
          <a:p>
            <a:pPr marL="627063" indent="-285750">
              <a:buFont typeface="Wingdings" panose="05000000000000000000" pitchFamily="2" charset="2"/>
              <a:buChar char="q"/>
              <a:defRPr/>
            </a:pP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Предусматривает альтернативные решения по </a:t>
            </a:r>
            <a:r>
              <a:rPr lang="ru-RU" sz="2000" b="0" dirty="0" err="1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тарифообразованию</a:t>
            </a:r>
            <a:r>
              <a:rPr lang="ru-RU" sz="2000" b="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 и повышению ответственности субъектов естественных монополий</a:t>
            </a:r>
          </a:p>
          <a:p>
            <a:pPr algn="just">
              <a:defRPr/>
            </a:pPr>
            <a:endParaRPr lang="ru-RU" sz="2200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Срок внесения в Мажилис Парламента РК – </a:t>
            </a:r>
            <a:r>
              <a:rPr lang="ru-RU" sz="2000" i="1" dirty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май 2017 года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sz="2200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95425" y="247650"/>
            <a:ext cx="6888163" cy="6318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НОВЫЕ ПОДХОДЫ ТАРИФООБРАЗОВАНИЯ</a:t>
            </a:r>
            <a:endParaRPr lang="ru-RU" dirty="0">
              <a:solidFill>
                <a:schemeClr val="tx1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4</a:t>
            </a:r>
          </a:p>
        </p:txBody>
      </p:sp>
      <p:pic>
        <p:nvPicPr>
          <p:cNvPr id="20486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7638"/>
            <a:ext cx="935038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>
            <a:off x="-12700" y="151923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201738" y="896938"/>
            <a:ext cx="8172450" cy="5889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i="1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ПРОБЛЕМЫ ДЕЙСТВУЮЩЕГО ЗАКОНОДАТЕЛЬСТВА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i="1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РЕГУЛИРОВАНИЯ СФЕР ЕСТЕСТВЕННЫХ МОНОПОЛИЙ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5</a:t>
            </a:r>
          </a:p>
        </p:txBody>
      </p:sp>
      <p:pic>
        <p:nvPicPr>
          <p:cNvPr id="22533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7638"/>
            <a:ext cx="110807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619250" y="133350"/>
            <a:ext cx="7337425" cy="6746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НОВЫЕ ПОДХОДЫ ТАРИФООБРАЗОВАНИЯ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539552" y="1684478"/>
          <a:ext cx="7992888" cy="4480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>
            <a:off x="-12700" y="151923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 bwMode="auto">
          <a:xfrm>
            <a:off x="446088" y="1776413"/>
            <a:ext cx="8289925" cy="3960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ru-RU" sz="1500" b="0" dirty="0" smtClean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sz="15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Стимулирующий метод </a:t>
            </a:r>
            <a:r>
              <a:rPr lang="ru-RU" sz="1500" b="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установление тарифов на услуги субъектов естественной монополии в зависимости от повышения эффективности их деятельности и соблюдения стандартов качества услуг;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sz="15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Метод индексации </a:t>
            </a:r>
            <a:r>
              <a:rPr lang="ru-RU" sz="1500" b="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установление тарифов на услуги субъектов естественной монополии путем ежегодной индексации тарифов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sz="15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Определение тарифа при заключении договора ГЧП </a:t>
            </a:r>
            <a:r>
              <a:rPr lang="ru-RU" sz="1500" b="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определение срока действия и тарифа, целевых показателей, объема и направлений инвестиций и иных условий регуляторного соглашения между субъектом естественных монополий и регулятором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sz="1500" b="0" dirty="0" smtClean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50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Правила осуществления деятельности субъектами естественной монополии и установления тарифов на регулируемые услуги</a:t>
            </a:r>
            <a:r>
              <a:rPr lang="ru-RU" sz="1500" b="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1500" b="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базовый документ, в соответствии с которым будет определяться процедура тарифообразования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1500" b="0" i="1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будет включать практически всю подзаконную нормативную базу, что обеспечит систематизацию и понимание правового механизма регулирования монополий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sz="1500" b="0" dirty="0" smtClean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95425" y="133350"/>
            <a:ext cx="6888163" cy="6635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НОВЫЕ ПОДХОДЫ ТАРИФООБРАЗОВАНИЯ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6</a:t>
            </a:r>
            <a:endParaRPr lang="ru-RU" dirty="0"/>
          </a:p>
        </p:txBody>
      </p:sp>
      <p:pic>
        <p:nvPicPr>
          <p:cNvPr id="24582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7638"/>
            <a:ext cx="935038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Прямоугольник 2"/>
          <p:cNvSpPr>
            <a:spLocks noChangeArrowheads="1"/>
          </p:cNvSpPr>
          <p:nvPr/>
        </p:nvSpPr>
        <p:spPr bwMode="auto">
          <a:xfrm>
            <a:off x="2771775" y="1020763"/>
            <a:ext cx="3838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ru-RU" i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Новые методы регулирования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150575" y="1013070"/>
            <a:ext cx="7578243" cy="504056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marL="107950" algn="ctr">
              <a:lnSpc>
                <a:spcPct val="150000"/>
              </a:lnSpc>
              <a:defRPr/>
            </a:pPr>
            <a:r>
              <a:rPr lang="ru-RU" sz="1800" i="1" dirty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П</a:t>
            </a:r>
            <a:r>
              <a:rPr lang="ru-RU" sz="1800" i="1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розрачность процесса тарифообразования</a:t>
            </a:r>
            <a:endParaRPr lang="ru-RU" sz="1800" i="1" dirty="0"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662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sz="1200" dirty="0">
                <a:solidFill>
                  <a:schemeClr val="bg1"/>
                </a:solidFill>
              </a:rPr>
              <a:t>7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87375" y="1844675"/>
          <a:ext cx="7872412" cy="4259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984"/>
                <a:gridCol w="2736214"/>
                <a:gridCol w="2736214"/>
              </a:tblGrid>
              <a:tr h="50473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Совет по тарифной политике: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692" marB="456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Общественные объединения:</a:t>
                      </a:r>
                      <a:endParaRPr lang="ru-RU" sz="13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692" marB="4569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Уполномоченный орган: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7" marR="91437" marT="45696" marB="45696"/>
                </a:tc>
              </a:tr>
              <a:tr h="836386"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участие в формировании политики;</a:t>
                      </a:r>
                    </a:p>
                  </a:txBody>
                  <a:tcPr marL="91446" marR="91446" marT="45692" marB="45692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баланса интересов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потребителей и СЕМ;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общественный контроль  за деятельностью СЕМ и регулятора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692" marB="45692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обеспечение электронного формата заявочного процесса (прием заявок, размещение расчетов и пр.)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7" marR="91437" marT="45696" marB="45696"/>
                </a:tc>
              </a:tr>
              <a:tr h="130927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рассмотрение проектов НПА и тарифов;</a:t>
                      </a:r>
                    </a:p>
                  </a:txBody>
                  <a:tcPr marL="91446" marR="91446" marT="45692" marB="45692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разъяснение тарифной политики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6" marR="91446" marT="45692" marB="45692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размещение информации, относящейся к государственному регулированию деятельности субъектов естественных монополи, в средствах массовой информации и на интернет ресурсе уполномоченного органа</a:t>
                      </a:r>
                    </a:p>
                  </a:txBody>
                  <a:tcPr marL="91437" marR="91437" marT="45696" marB="45696"/>
                </a:tc>
              </a:tr>
              <a:tr h="61516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согласование совокупного вклада в инфляцию тарифов на коммунальные услуги.</a:t>
                      </a:r>
                      <a:endParaRPr lang="ru-RU" sz="11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692" marB="45692"/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692" marB="45692"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91437" marR="91437" marT="45696" marB="45696"/>
                </a:tc>
              </a:tr>
              <a:tr h="6624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Как основа возможного перехода на принципы саморегулирования</a:t>
                      </a:r>
                    </a:p>
                  </a:txBody>
                  <a:tcPr marL="91446" marR="91446" marT="45692" marB="456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Внедрение принципа организованного потребителя</a:t>
                      </a:r>
                    </a:p>
                  </a:txBody>
                  <a:tcPr marL="91446" marR="91446" marT="45692" marB="4569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Полный доступ для потребителей</a:t>
                      </a:r>
                      <a:endParaRPr kumimoji="0" lang="ru-RU" sz="1200" b="1" i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7" marR="91437" marT="45696" marB="45696"/>
                </a:tc>
              </a:tr>
              <a:tr h="331214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ЦЕЛЬ</a:t>
                      </a: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максимальное вовлечение в процесс тарифообразования всех заинтересованных лиц</a:t>
                      </a:r>
                    </a:p>
                  </a:txBody>
                  <a:tcPr marL="91446" marR="91446" marT="45692" marB="45692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13" marB="45713"/>
                </a:tc>
                <a:tc h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7" marR="91437" marT="45717" marB="45717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95425" y="133350"/>
            <a:ext cx="6888163" cy="6635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НОВЫЕ ПОДХОДЫ ТАРИФООБРАЗОВАНИЯ</a:t>
            </a:r>
          </a:p>
        </p:txBody>
      </p:sp>
      <p:pic>
        <p:nvPicPr>
          <p:cNvPr id="26657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7638"/>
            <a:ext cx="935038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150575" y="1013070"/>
            <a:ext cx="7578243" cy="504056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marL="107950" algn="ctr">
              <a:lnSpc>
                <a:spcPct val="150000"/>
              </a:lnSpc>
              <a:defRPr/>
            </a:pPr>
            <a:r>
              <a:rPr lang="ru-RU" sz="1800" i="1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ПРЕИМУЩЕСТВА </a:t>
            </a:r>
            <a:r>
              <a:rPr lang="ru-RU" sz="1800" i="1" dirty="0" smtClean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НОВЫХ ЗАКОНОДАТЕЛЬНЫХ НОРМ</a:t>
            </a:r>
            <a:endParaRPr lang="ru-RU" sz="1800" i="1" dirty="0"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7651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sz="1200" dirty="0" smtClean="0">
                <a:solidFill>
                  <a:schemeClr val="bg1"/>
                </a:solidFill>
              </a:rPr>
              <a:t>8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95425" y="133350"/>
            <a:ext cx="6888163" cy="6635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НОВЫЕ ПОДХОДЫ ТАРИФООБРАЗОВАНИЯ</a:t>
            </a:r>
          </a:p>
        </p:txBody>
      </p:sp>
      <p:pic>
        <p:nvPicPr>
          <p:cNvPr id="27653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7638"/>
            <a:ext cx="935038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Прямоугольник 1"/>
          <p:cNvSpPr>
            <a:spLocks noChangeArrowheads="1"/>
          </p:cNvSpPr>
          <p:nvPr/>
        </p:nvSpPr>
        <p:spPr bwMode="auto">
          <a:xfrm>
            <a:off x="701675" y="1989138"/>
            <a:ext cx="79025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0" i="1">
                <a:ea typeface="Times New Roman" panose="02020603050405020304" pitchFamily="18" charset="0"/>
                <a:cs typeface="Arial" panose="020B0604020202020204" pitchFamily="34" charset="0"/>
              </a:rPr>
              <a:t>гибкость правовой системы тарифообразования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0" i="1">
                <a:ea typeface="Times New Roman" panose="02020603050405020304" pitchFamily="18" charset="0"/>
                <a:cs typeface="Arial" panose="020B0604020202020204" pitchFamily="34" charset="0"/>
              </a:rPr>
              <a:t>поэтапный переход от затратного к стимулирующему и иным методам тарифного регулирования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0" i="1">
                <a:ea typeface="Times New Roman" panose="02020603050405020304" pitchFamily="18" charset="0"/>
                <a:cs typeface="Arial" panose="020B0604020202020204" pitchFamily="34" charset="0"/>
              </a:rPr>
              <a:t>повышение прозрачности механизма тарифообразования и его понимания потребителями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0" i="1">
                <a:ea typeface="Times New Roman" panose="02020603050405020304" pitchFamily="18" charset="0"/>
                <a:cs typeface="Arial" panose="020B0604020202020204" pitchFamily="34" charset="0"/>
              </a:rPr>
              <a:t>снижение коррупционных рисков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b="0" i="1">
                <a:ea typeface="Times New Roman" panose="02020603050405020304" pitchFamily="18" charset="0"/>
                <a:cs typeface="Arial" panose="020B0604020202020204" pitchFamily="34" charset="0"/>
              </a:rPr>
              <a:t>вовлечение в процесс утверждения тарифов большего числа заинтересованных лиц (предпринимателей, потребителей и т.д.)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89932</TotalTime>
  <Words>624</Words>
  <Application>Microsoft Office PowerPoint</Application>
  <PresentationFormat>Экран (4:3)</PresentationFormat>
  <Paragraphs>114</Paragraphs>
  <Slides>10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  <vt:variant>
        <vt:lpstr>Произвольные показы</vt:lpstr>
      </vt:variant>
      <vt:variant>
        <vt:i4>1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Times New Roman</vt:lpstr>
      <vt:lpstr>Wingdings</vt:lpstr>
      <vt:lpstr>Ретро</vt:lpstr>
      <vt:lpstr>ТАРИФООБРАЗОВАНИЕ В СФЕРЕ ЖКХ: ПРОБЛЕМЫ И ПЕРСПЕКТИВЫ</vt:lpstr>
      <vt:lpstr>   СФЕРА ЕСТЕСТВЕННЫХ МОНОПОЛИЙ И ОБЩЕСТВЕННО ЗНАЧИМЫХ РЫНКОВ</vt:lpstr>
      <vt:lpstr>   СОТРУДНИЧЕСТВО С ЕБРР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  <vt:lpstr>Custom Show 1</vt:lpstr>
    </vt:vector>
  </TitlesOfParts>
  <Company>антимон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тарифной политики</dc:title>
  <dc:creator>IbraevA</dc:creator>
  <cp:lastModifiedBy>615-darbaev</cp:lastModifiedBy>
  <cp:revision>2017</cp:revision>
  <cp:lastPrinted>2017-04-25T02:53:08Z</cp:lastPrinted>
  <dcterms:created xsi:type="dcterms:W3CDTF">2004-09-07T02:58:37Z</dcterms:created>
  <dcterms:modified xsi:type="dcterms:W3CDTF">2017-04-25T11:13:41Z</dcterms:modified>
</cp:coreProperties>
</file>