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diagrams/layout1.xml" ContentType="application/vnd.openxmlformats-officedocument.drawingml.diagramLayout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bin" ContentType="application/vnd.openxmlformats-officedocument.oleObject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Default Extension="emf" ContentType="image/x-emf"/>
  <Override PartName="/ppt/diagrams/quickStyle1.xml" ContentType="application/vnd.openxmlformats-officedocument.drawingml.diagramStyl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1" r:id="rId1"/>
  </p:sldMasterIdLst>
  <p:notesMasterIdLst>
    <p:notesMasterId r:id="rId25"/>
  </p:notesMasterIdLst>
  <p:handoutMasterIdLst>
    <p:handoutMasterId r:id="rId26"/>
  </p:handoutMasterIdLst>
  <p:sldIdLst>
    <p:sldId id="309" r:id="rId2"/>
    <p:sldId id="445" r:id="rId3"/>
    <p:sldId id="447" r:id="rId4"/>
    <p:sldId id="448" r:id="rId5"/>
    <p:sldId id="451" r:id="rId6"/>
    <p:sldId id="455" r:id="rId7"/>
    <p:sldId id="456" r:id="rId8"/>
    <p:sldId id="476" r:id="rId9"/>
    <p:sldId id="459" r:id="rId10"/>
    <p:sldId id="460" r:id="rId11"/>
    <p:sldId id="461" r:id="rId12"/>
    <p:sldId id="462" r:id="rId13"/>
    <p:sldId id="477" r:id="rId14"/>
    <p:sldId id="467" r:id="rId15"/>
    <p:sldId id="468" r:id="rId16"/>
    <p:sldId id="478" r:id="rId17"/>
    <p:sldId id="470" r:id="rId18"/>
    <p:sldId id="471" r:id="rId19"/>
    <p:sldId id="472" r:id="rId20"/>
    <p:sldId id="473" r:id="rId21"/>
    <p:sldId id="474" r:id="rId22"/>
    <p:sldId id="475" r:id="rId23"/>
    <p:sldId id="358" r:id="rId24"/>
  </p:sldIdLst>
  <p:sldSz cx="9144000" cy="6858000" type="screen4x3"/>
  <p:notesSz cx="6805613" cy="9939338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0033"/>
    <a:srgbClr val="990033"/>
    <a:srgbClr val="4C0026"/>
    <a:srgbClr val="001746"/>
    <a:srgbClr val="DDE8FF"/>
    <a:srgbClr val="D9E6FF"/>
    <a:srgbClr val="001236"/>
    <a:srgbClr val="00008E"/>
    <a:srgbClr val="0000A8"/>
    <a:srgbClr val="0000BC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5758FB7-9AC5-4552-8A53-C91805E547FA}" styleName="Стиль из темы 1 - акцент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2545" autoAdjust="0"/>
    <p:restoredTop sz="98667" autoAdjust="0"/>
  </p:normalViewPr>
  <p:slideViewPr>
    <p:cSldViewPr>
      <p:cViewPr>
        <p:scale>
          <a:sx n="70" d="100"/>
          <a:sy n="70" d="100"/>
        </p:scale>
        <p:origin x="-1373" y="-11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51" d="100"/>
          <a:sy n="51" d="100"/>
        </p:scale>
        <p:origin x="-1998" y="-84"/>
      </p:cViewPr>
      <p:guideLst>
        <p:guide orient="horz" pos="3131"/>
        <p:guide pos="2144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226E41F-0004-4AF7-99D4-247094E6C388}" type="doc">
      <dgm:prSet loTypeId="urn:microsoft.com/office/officeart/2005/8/layout/radial2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057C5077-EF2D-4F1B-A42B-0DF88EB6CF9D}">
      <dgm:prSet phldrT="[Текст]" custT="1"/>
      <dgm:spPr>
        <a:solidFill>
          <a:srgbClr val="ABC7FF"/>
        </a:solidFill>
      </dgm:spPr>
      <dgm:t>
        <a:bodyPr/>
        <a:lstStyle/>
        <a:p>
          <a:r>
            <a:rPr lang="ru-RU" sz="2000" b="1" dirty="0" smtClean="0">
              <a:solidFill>
                <a:srgbClr val="002060"/>
              </a:solidFill>
            </a:rPr>
            <a:t>больше в </a:t>
          </a:r>
        </a:p>
        <a:p>
          <a:r>
            <a:rPr lang="ru-RU" sz="2000" b="1" dirty="0" smtClean="0">
              <a:solidFill>
                <a:srgbClr val="002060"/>
              </a:solidFill>
            </a:rPr>
            <a:t>10 </a:t>
          </a:r>
          <a:r>
            <a:rPr lang="ru-RU" sz="2000" b="1" dirty="0" smtClean="0">
              <a:solidFill>
                <a:srgbClr val="002060"/>
              </a:solidFill>
            </a:rPr>
            <a:t>раз – </a:t>
          </a:r>
          <a:endParaRPr lang="ru-RU" sz="2000" b="1" dirty="0" smtClean="0">
            <a:solidFill>
              <a:srgbClr val="002060"/>
            </a:solidFill>
          </a:endParaRPr>
        </a:p>
        <a:p>
          <a:r>
            <a:rPr lang="ru-RU" sz="1600" b="1" dirty="0" smtClean="0">
              <a:solidFill>
                <a:srgbClr val="002060"/>
              </a:solidFill>
            </a:rPr>
            <a:t>218 </a:t>
          </a:r>
          <a:r>
            <a:rPr lang="ru-RU" sz="1600" b="1" dirty="0" smtClean="0">
              <a:solidFill>
                <a:srgbClr val="002060"/>
              </a:solidFill>
            </a:rPr>
            <a:t>тыс. </a:t>
          </a:r>
          <a:r>
            <a:rPr lang="ru-RU" sz="1600" b="1" dirty="0" err="1" smtClean="0">
              <a:solidFill>
                <a:srgbClr val="002060"/>
              </a:solidFill>
            </a:rPr>
            <a:t>дом.хозяйств</a:t>
          </a:r>
          <a:r>
            <a:rPr lang="ru-RU" sz="1600" b="1" dirty="0" smtClean="0">
              <a:solidFill>
                <a:srgbClr val="002060"/>
              </a:solidFill>
            </a:rPr>
            <a:t> </a:t>
          </a:r>
          <a:endParaRPr lang="ru-RU" sz="1600" b="1" dirty="0">
            <a:solidFill>
              <a:srgbClr val="002060"/>
            </a:solidFill>
          </a:endParaRPr>
        </a:p>
      </dgm:t>
    </dgm:pt>
    <dgm:pt modelId="{FC3264B2-48BF-42FD-A6B6-C5DCF63AE312}" type="parTrans" cxnId="{F395E4D6-75A4-4FFA-8595-BA88B00EDEE2}">
      <dgm:prSet/>
      <dgm:spPr>
        <a:ln>
          <a:solidFill>
            <a:srgbClr val="002060"/>
          </a:solidFill>
        </a:ln>
      </dgm:spPr>
      <dgm:t>
        <a:bodyPr/>
        <a:lstStyle/>
        <a:p>
          <a:endParaRPr lang="ru-RU"/>
        </a:p>
      </dgm:t>
    </dgm:pt>
    <dgm:pt modelId="{D061C170-4CF1-4DFF-81C2-EB4651B8E3AA}" type="sibTrans" cxnId="{F395E4D6-75A4-4FFA-8595-BA88B00EDEE2}">
      <dgm:prSet/>
      <dgm:spPr/>
      <dgm:t>
        <a:bodyPr/>
        <a:lstStyle/>
        <a:p>
          <a:endParaRPr lang="ru-RU"/>
        </a:p>
      </dgm:t>
    </dgm:pt>
    <dgm:pt modelId="{02E5588E-7149-4B36-AA75-3F6B741C0626}" type="pres">
      <dgm:prSet presAssocID="{9226E41F-0004-4AF7-99D4-247094E6C388}" presName="composite" presStyleCnt="0">
        <dgm:presLayoutVars>
          <dgm:chMax val="5"/>
          <dgm:dir/>
          <dgm:animLvl val="ctr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DC236F6F-931B-4E3D-9EC8-07D86163481C}" type="pres">
      <dgm:prSet presAssocID="{9226E41F-0004-4AF7-99D4-247094E6C388}" presName="cycle" presStyleCnt="0"/>
      <dgm:spPr/>
    </dgm:pt>
    <dgm:pt modelId="{99EA38E3-0769-4EDD-9AC5-50D58DCD18EB}" type="pres">
      <dgm:prSet presAssocID="{9226E41F-0004-4AF7-99D4-247094E6C388}" presName="centerShape" presStyleCnt="0"/>
      <dgm:spPr/>
    </dgm:pt>
    <dgm:pt modelId="{9247B4F4-FF55-480F-9122-A6C790C02D5F}" type="pres">
      <dgm:prSet presAssocID="{9226E41F-0004-4AF7-99D4-247094E6C388}" presName="connSite" presStyleLbl="node1" presStyleIdx="0" presStyleCnt="2"/>
      <dgm:spPr/>
    </dgm:pt>
    <dgm:pt modelId="{3E36DEE1-668D-4AAC-B928-04815AB1BE36}" type="pres">
      <dgm:prSet presAssocID="{9226E41F-0004-4AF7-99D4-247094E6C388}" presName="visible" presStyleLbl="node1" presStyleIdx="0" presStyleCnt="2" custScaleX="67405" custScaleY="69110"/>
      <dgm:spPr>
        <a:solidFill>
          <a:srgbClr val="C5D8FF"/>
        </a:solidFill>
      </dgm:spPr>
    </dgm:pt>
    <dgm:pt modelId="{571BCCDD-6D2B-421C-9E88-82DB8EC761D9}" type="pres">
      <dgm:prSet presAssocID="{FC3264B2-48BF-42FD-A6B6-C5DCF63AE312}" presName="Name25" presStyleLbl="parChTrans1D1" presStyleIdx="0" presStyleCnt="1"/>
      <dgm:spPr/>
      <dgm:t>
        <a:bodyPr/>
        <a:lstStyle/>
        <a:p>
          <a:endParaRPr lang="ru-RU"/>
        </a:p>
      </dgm:t>
    </dgm:pt>
    <dgm:pt modelId="{57DC9359-7CDC-460A-9D44-B04F1337895B}" type="pres">
      <dgm:prSet presAssocID="{057C5077-EF2D-4F1B-A42B-0DF88EB6CF9D}" presName="node" presStyleCnt="0"/>
      <dgm:spPr/>
    </dgm:pt>
    <dgm:pt modelId="{36170428-BF3D-47B9-8C4C-C7801AC5E533}" type="pres">
      <dgm:prSet presAssocID="{057C5077-EF2D-4F1B-A42B-0DF88EB6CF9D}" presName="parentNode" presStyleLbl="node1" presStyleIdx="1" presStyleCnt="2" custScaleX="165992" custScaleY="157069" custLinFactX="28543" custLinFactNeighborX="100000" custLinFactNeighborY="-116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A453E12-6D81-4E5F-86A6-5C26598B8AA9}" type="pres">
      <dgm:prSet presAssocID="{057C5077-EF2D-4F1B-A42B-0DF88EB6CF9D}" presName="childNode" presStyleLbl="revTx" presStyleIdx="0" presStyleCnt="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364E879E-9FF6-4A25-A4B5-9DFCBCDA7E91}" type="presOf" srcId="{9226E41F-0004-4AF7-99D4-247094E6C388}" destId="{02E5588E-7149-4B36-AA75-3F6B741C0626}" srcOrd="0" destOrd="0" presId="urn:microsoft.com/office/officeart/2005/8/layout/radial2"/>
    <dgm:cxn modelId="{7EAA9F4B-A4A4-4C5C-A5FF-0D82CB75500A}" type="presOf" srcId="{FC3264B2-48BF-42FD-A6B6-C5DCF63AE312}" destId="{571BCCDD-6D2B-421C-9E88-82DB8EC761D9}" srcOrd="0" destOrd="0" presId="urn:microsoft.com/office/officeart/2005/8/layout/radial2"/>
    <dgm:cxn modelId="{F395E4D6-75A4-4FFA-8595-BA88B00EDEE2}" srcId="{9226E41F-0004-4AF7-99D4-247094E6C388}" destId="{057C5077-EF2D-4F1B-A42B-0DF88EB6CF9D}" srcOrd="0" destOrd="0" parTransId="{FC3264B2-48BF-42FD-A6B6-C5DCF63AE312}" sibTransId="{D061C170-4CF1-4DFF-81C2-EB4651B8E3AA}"/>
    <dgm:cxn modelId="{C163C9D4-2480-4EF4-86B6-5E6CC3D2783E}" type="presOf" srcId="{057C5077-EF2D-4F1B-A42B-0DF88EB6CF9D}" destId="{36170428-BF3D-47B9-8C4C-C7801AC5E533}" srcOrd="0" destOrd="0" presId="urn:microsoft.com/office/officeart/2005/8/layout/radial2"/>
    <dgm:cxn modelId="{F0F803D9-1FB9-45FE-9D09-102475F7C471}" type="presParOf" srcId="{02E5588E-7149-4B36-AA75-3F6B741C0626}" destId="{DC236F6F-931B-4E3D-9EC8-07D86163481C}" srcOrd="0" destOrd="0" presId="urn:microsoft.com/office/officeart/2005/8/layout/radial2"/>
    <dgm:cxn modelId="{5F2640CF-2842-4A19-BD0D-26E67FA83E8B}" type="presParOf" srcId="{DC236F6F-931B-4E3D-9EC8-07D86163481C}" destId="{99EA38E3-0769-4EDD-9AC5-50D58DCD18EB}" srcOrd="0" destOrd="0" presId="urn:microsoft.com/office/officeart/2005/8/layout/radial2"/>
    <dgm:cxn modelId="{1ACD8A73-D36D-4120-BF8E-E994B1DFEC81}" type="presParOf" srcId="{99EA38E3-0769-4EDD-9AC5-50D58DCD18EB}" destId="{9247B4F4-FF55-480F-9122-A6C790C02D5F}" srcOrd="0" destOrd="0" presId="urn:microsoft.com/office/officeart/2005/8/layout/radial2"/>
    <dgm:cxn modelId="{6F195C8A-F320-4C7F-BC1A-C80C2767D3D4}" type="presParOf" srcId="{99EA38E3-0769-4EDD-9AC5-50D58DCD18EB}" destId="{3E36DEE1-668D-4AAC-B928-04815AB1BE36}" srcOrd="1" destOrd="0" presId="urn:microsoft.com/office/officeart/2005/8/layout/radial2"/>
    <dgm:cxn modelId="{CB53AC49-C736-4DF4-8F06-DE7B09DDC7C5}" type="presParOf" srcId="{DC236F6F-931B-4E3D-9EC8-07D86163481C}" destId="{571BCCDD-6D2B-421C-9E88-82DB8EC761D9}" srcOrd="1" destOrd="0" presId="urn:microsoft.com/office/officeart/2005/8/layout/radial2"/>
    <dgm:cxn modelId="{B6671A93-03FB-42E0-9502-11F465139143}" type="presParOf" srcId="{DC236F6F-931B-4E3D-9EC8-07D86163481C}" destId="{57DC9359-7CDC-460A-9D44-B04F1337895B}" srcOrd="2" destOrd="0" presId="urn:microsoft.com/office/officeart/2005/8/layout/radial2"/>
    <dgm:cxn modelId="{E2B3FEDC-C5CA-400E-9231-CB12C766FB6B}" type="presParOf" srcId="{57DC9359-7CDC-460A-9D44-B04F1337895B}" destId="{36170428-BF3D-47B9-8C4C-C7801AC5E533}" srcOrd="0" destOrd="0" presId="urn:microsoft.com/office/officeart/2005/8/layout/radial2"/>
    <dgm:cxn modelId="{1705C66C-95CF-451D-913E-979C824786AA}" type="presParOf" srcId="{57DC9359-7CDC-460A-9D44-B04F1337895B}" destId="{4A453E12-6D81-4E5F-86A6-5C26598B8AA9}" srcOrd="1" destOrd="0" presId="urn:microsoft.com/office/officeart/2005/8/layout/radial2"/>
  </dgm:cxnLst>
  <dgm:bg/>
  <dgm:whole/>
</dgm:dataModel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2">
  <dgm:title val=""/>
  <dgm:desc val=""/>
  <dgm:catLst>
    <dgm:cat type="relationship" pri="20000"/>
    <dgm:cat type="convert" pri="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ite">
    <dgm:varLst>
      <dgm:chMax val="5"/>
      <dgm:dir/>
      <dgm:animLvl val="ctr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cycle" refType="w"/>
      <dgm:constr type="h" for="ch" forName="cycle" refType="h"/>
    </dgm:constrLst>
    <dgm:ruleLst/>
    <dgm:layoutNode name="cycle">
      <dgm:choose name="Name0">
        <dgm:if name="Name1" func="var" arg="dir" op="equ" val="norm">
          <dgm:choose name="Name2">
            <dgm:if name="Name3" axis="ch" ptType="node" func="cnt" op="lte" val="1">
              <dgm:alg type="cycle">
                <dgm:param type="stAng" val="90"/>
                <dgm:param type="spanAng" val="360"/>
                <dgm:param type="ctrShpMap" val="fNode"/>
              </dgm:alg>
            </dgm:if>
            <dgm:if name="Name4" axis="ch" ptType="node" func="cnt" op="equ" val="2">
              <dgm:alg type="cycle">
                <dgm:param type="stAng" val="70"/>
                <dgm:param type="spanAng" val="40"/>
                <dgm:param type="ctrShpMap" val="fNode"/>
              </dgm:alg>
            </dgm:if>
            <dgm:if name="Name5" axis="ch" ptType="node" func="cnt" op="equ" val="3">
              <dgm:alg type="cycle">
                <dgm:param type="stAng" val="60"/>
                <dgm:param type="spanAng" val="60"/>
                <dgm:param type="ctrShpMap" val="fNode"/>
              </dgm:alg>
            </dgm:if>
            <dgm:else name="Name6">
              <dgm:alg type="cycle">
                <dgm:param type="stAng" val="45"/>
                <dgm:param type="spanAng" val="90"/>
                <dgm:param type="ctrShpMap" val="fNode"/>
              </dgm:alg>
            </dgm:else>
          </dgm:choose>
        </dgm:if>
        <dgm:else name="Name7">
          <dgm:choose name="Name8">
            <dgm:if name="Name9" axis="ch" ptType="node" func="cnt" op="lte" val="1">
              <dgm:alg type="cycle">
                <dgm:param type="stAng" val="-90"/>
                <dgm:param type="spanAng" val="-360"/>
                <dgm:param type="ctrShpMap" val="fNode"/>
              </dgm:alg>
            </dgm:if>
            <dgm:if name="Name10" axis="ch" ptType="node" func="cnt" op="equ" val="2">
              <dgm:alg type="cycle">
                <dgm:param type="stAng" val="-70"/>
                <dgm:param type="spanAng" val="-40"/>
                <dgm:param type="ctrShpMap" val="fNode"/>
              </dgm:alg>
            </dgm:if>
            <dgm:if name="Name11" axis="ch" ptType="node" func="cnt" op="equ" val="3">
              <dgm:alg type="cycle">
                <dgm:param type="stAng" val="-60"/>
                <dgm:param type="spanAng" val="-60"/>
                <dgm:param type="ctrShpMap" val="fNode"/>
              </dgm:alg>
            </dgm:if>
            <dgm:else name="Name12">
              <dgm:alg type="cycle">
                <dgm:param type="stAng" val="-45"/>
                <dgm:param type="spanAng" val="-90"/>
                <dgm:param type="ctrShpMap" val="fNode"/>
              </dgm:alg>
            </dgm:else>
          </dgm:choose>
        </dgm:else>
      </dgm:choose>
      <dgm:shape xmlns:r="http://schemas.openxmlformats.org/officeDocument/2006/relationships" r:blip="">
        <dgm:adjLst/>
      </dgm:shape>
      <dgm:presOf/>
      <dgm:constrLst>
        <dgm:constr type="sp" val="20"/>
        <dgm:constr type="w" for="ch" forName="centerShape" refType="w"/>
        <dgm:constr type="w" for="ch" forName="node" refType="w" refFor="ch" refForName="centerShape" fact="1.5"/>
        <dgm:constr type="sibSp" refType="w" refFor="ch" refForName="centerShape" op="equ" fact="0.08"/>
        <dgm:constr type="primFontSz" for="des" forName="parentNode" op="equ" val="65"/>
        <dgm:constr type="secFontSz" for="des" forName="childNode" op="equ" val="65"/>
      </dgm:constrLst>
      <dgm:ruleLst/>
      <dgm:choose name="Name13">
        <dgm:if name="Name14" axis="ch" ptType="node" hideLastTrans="0" func="cnt" op="gte" val="1">
          <dgm:layoutNode name="centerShape" styleLbl="node0">
            <dgm:alg type="composite"/>
            <dgm:shape xmlns:r="http://schemas.openxmlformats.org/officeDocument/2006/relationships" r:blip="">
              <dgm:adjLst/>
            </dgm:shape>
            <dgm:presOf axis="ch" ptType="node" cnt="1"/>
            <dgm:constrLst>
              <dgm:constr type="w" for="ch" forName="connSite" refType="w" fact="0.7"/>
              <dgm:constr type="h" for="ch" forName="connSite" refType="w" fact="0.7"/>
              <dgm:constr type="ctrX" for="ch" forName="connSite" refType="w" fact="0.5"/>
              <dgm:constr type="ctrY" for="ch" forName="connSite" refType="h" fact="0.5"/>
              <dgm:constr type="w" for="ch" forName="visible" refType="w"/>
              <dgm:constr type="h" for="ch" forName="visible" refType="w"/>
              <dgm:constr type="ctrX" for="ch" forName="visible" refType="w" fact="0.5"/>
              <dgm:constr type="ctrY" for="ch" forName="visible" refType="h" fact="0.5"/>
            </dgm:constrLst>
            <dgm:ruleLst/>
            <dgm:layoutNode name="connSite">
              <dgm:alg type="sp"/>
              <dgm:shape xmlns:r="http://schemas.openxmlformats.org/officeDocument/2006/relationships" type="ellipse" r:blip="" hideGeom="1">
                <dgm:adjLst/>
              </dgm:shape>
              <dgm:presOf/>
              <dgm:constrLst/>
              <dgm:ruleLst/>
            </dgm:layoutNode>
            <dgm:layoutNode name="visible">
              <dgm:alg type="sp"/>
              <dgm:shape xmlns:r="http://schemas.openxmlformats.org/officeDocument/2006/relationships" type="ellipse" r:blip="" blipPhldr="1">
                <dgm:adjLst/>
              </dgm:shape>
              <dgm:presOf/>
              <dgm:constrLst/>
              <dgm:ruleLst/>
            </dgm:layoutNode>
          </dgm:layoutNode>
        </dgm:if>
        <dgm:else name="Name15"/>
      </dgm:choose>
      <dgm:forEach name="Name16" axis="ch">
        <dgm:forEach name="Name17" axis="self" ptType="node">
          <dgm:layoutNode name="node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func="var" arg="dir" op="equ" val="norm">
                <dgm:constrLst>
                  <dgm:constr type="t" for="ch" forName="parentNode"/>
                  <dgm:constr type="l" for="ch" forName="parentNode"/>
                  <dgm:constr type="w" for="ch" forName="parentNode" refType="w" fact="0.4"/>
                  <dgm:constr type="h" for="ch" forName="parentNode" refType="w" refFor="ch" refForName="parentNode" op="equ"/>
                  <dgm:constr type="ctrY" for="ch" forName="childNode" refType="h" refFor="ch" refForName="parentNode" fact="0.5"/>
                  <dgm:constr type="l" for="ch" forName="childNode" refType="w" refFor="ch" refForName="parentNode" op="equ" fact="1.1"/>
                  <dgm:constr type="w" for="ch" forName="childNode" refType="w" fact="0.6"/>
                  <dgm:constr type="h" for="ch" forName="childNode" refType="h" refFor="ch" refForName="parentNode"/>
                </dgm:constrLst>
              </dgm:if>
              <dgm:else name="Name20">
                <dgm:constrLst>
                  <dgm:constr type="t" for="ch" forName="parentNode"/>
                  <dgm:constr type="r" for="ch" forName="parentNode" refType="w"/>
                  <dgm:constr type="w" for="ch" forName="parentNode" refType="w" fact="0.4"/>
                  <dgm:constr type="h" for="ch" forName="parentNode" refType="w" refFor="ch" refForName="parentNode" op="equ"/>
                  <dgm:constr type="ctrY" for="ch" forName="childNode" refType="h" refFor="ch" refForName="parentNode" fact="0.5"/>
                  <dgm:constr type="l" for="ch" forName="childNode"/>
                  <dgm:constr type="w" for="ch" forName="childNode" refType="w" fact="0.6"/>
                  <dgm:constr type="h" for="ch" forName="childNode" refType="h" refFor="ch" refForName="parentNode"/>
                </dgm:constrLst>
              </dgm:else>
            </dgm:choose>
            <dgm:ruleLst/>
            <dgm:layoutNode name="parentNode" styleLbl="node1">
              <dgm:varLst>
                <dgm:chMax val="1"/>
                <dgm:bulletEnabled val="1"/>
              </dgm:varLst>
              <dgm:alg type="tx"/>
              <dgm:shape xmlns:r="http://schemas.openxmlformats.org/officeDocument/2006/relationships" type="ellipse" r:blip="">
                <dgm:adjLst/>
              </dgm:shape>
              <dgm:presOf axis="self"/>
              <dgm:constrLst>
                <dgm:constr type="tMarg" refType="primFontSz" fact="0.05"/>
                <dgm:constr type="bMarg" refType="primFontSz" fact="0.05"/>
                <dgm:constr type="lMarg" refType="primFontSz" fact="0.05"/>
                <dgm:constr type="rMarg" refType="primFontSz" fact="0.05"/>
              </dgm:constrLst>
              <dgm:ruleLst>
                <dgm:rule type="primFontSz" val="5" fact="NaN" max="NaN"/>
              </dgm:ruleLst>
            </dgm:layoutNode>
            <dgm:layoutNode name="childNode" styleLbl="revTx" moveWith="parentNode">
              <dgm:varLst>
                <dgm:bulletEnabled val="1"/>
              </dgm:varLst>
              <dgm:alg type="tx">
                <dgm:param type="txAnchorVertCh" val="mid"/>
                <dgm:param type="stBulletLvl" val="1"/>
              </dgm:alg>
              <dgm:choose name="Name21">
                <dgm:if name="Name22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23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tMarg"/>
                <dgm:constr type="bMarg"/>
                <dgm:constr type="lMarg"/>
                <dgm:constr type="rMarg"/>
              </dgm:constrLst>
              <dgm:ruleLst>
                <dgm:rule type="secFontSz" val="5" fact="NaN" max="NaN"/>
              </dgm:ruleLst>
            </dgm:layoutNode>
          </dgm:layoutNode>
        </dgm:forEach>
        <dgm:forEach name="Name24" axis="self" ptType="parTrans" cnt="1">
          <dgm:layoutNode name="Name25">
            <dgm:alg type="conn">
              <dgm:param type="dim" val="1D"/>
              <dgm:param type="endSty" val="noArr"/>
              <dgm:param type="begPts" val="auto"/>
              <dgm:param type="endPts" val="auto"/>
              <dgm:param type="srcNode" val="connSite"/>
              <dgm:param type="dstNode" val="parentNode"/>
            </dgm:alg>
            <dgm:shape xmlns:r="http://schemas.openxmlformats.org/officeDocument/2006/relationships" type="conn" r:blip="" zOrderOff="-99">
              <dgm:adjLst/>
            </dgm:shape>
            <dgm:presOf axis="self"/>
            <dgm:constrLst>
              <dgm:constr type="connDist"/>
              <dgm:constr type="w" val="1"/>
              <dgm:constr type="h" val="5"/>
              <dgm:constr type="begPad"/>
              <dgm:constr type="endPad"/>
            </dgm:constrLst>
            <dgm:ruleLst/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8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9575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5771" tIns="47887" rIns="95771" bIns="47887" numCol="1" anchor="t" anchorCtr="0" compatLnSpc="1">
            <a:prstTxWarp prst="textNoShape">
              <a:avLst/>
            </a:prstTxWarp>
          </a:bodyPr>
          <a:lstStyle>
            <a:lvl1pPr defTabSz="956353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7408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54450" y="0"/>
            <a:ext cx="2949575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5771" tIns="47887" rIns="95771" bIns="47887" numCol="1" anchor="t" anchorCtr="0" compatLnSpc="1">
            <a:prstTxWarp prst="textNoShape">
              <a:avLst/>
            </a:prstTxWarp>
          </a:bodyPr>
          <a:lstStyle>
            <a:lvl1pPr algn="r" defTabSz="956353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7408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39275"/>
            <a:ext cx="2949575" cy="498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5771" tIns="47887" rIns="95771" bIns="47887" numCol="1" anchor="b" anchorCtr="0" compatLnSpc="1">
            <a:prstTxWarp prst="textNoShape">
              <a:avLst/>
            </a:prstTxWarp>
          </a:bodyPr>
          <a:lstStyle>
            <a:lvl1pPr defTabSz="956353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7408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54450" y="9439275"/>
            <a:ext cx="2949575" cy="498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5771" tIns="47887" rIns="95771" bIns="47887" numCol="1" anchor="b" anchorCtr="0" compatLnSpc="1">
            <a:prstTxWarp prst="textNoShape">
              <a:avLst/>
            </a:prstTxWarp>
          </a:bodyPr>
          <a:lstStyle>
            <a:lvl1pPr algn="r" defTabSz="956353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B00519DA-A9BB-4229-99DC-7C332CCC77B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9575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5771" tIns="47887" rIns="95771" bIns="47887" numCol="1" anchor="t" anchorCtr="0" compatLnSpc="1">
            <a:prstTxWarp prst="textNoShape">
              <a:avLst/>
            </a:prstTxWarp>
          </a:bodyPr>
          <a:lstStyle>
            <a:lvl1pPr defTabSz="956353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861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54450" y="0"/>
            <a:ext cx="2949575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5771" tIns="47887" rIns="95771" bIns="47887" numCol="1" anchor="t" anchorCtr="0" compatLnSpc="1">
            <a:prstTxWarp prst="textNoShape">
              <a:avLst/>
            </a:prstTxWarp>
          </a:bodyPr>
          <a:lstStyle>
            <a:lvl1pPr algn="r" defTabSz="956353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946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20750" y="747713"/>
            <a:ext cx="4967288" cy="3725862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861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1038" y="4719638"/>
            <a:ext cx="5443537" cy="4471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5771" tIns="47887" rIns="95771" bIns="4788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6861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39275"/>
            <a:ext cx="2949575" cy="498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5771" tIns="47887" rIns="95771" bIns="47887" numCol="1" anchor="b" anchorCtr="0" compatLnSpc="1">
            <a:prstTxWarp prst="textNoShape">
              <a:avLst/>
            </a:prstTxWarp>
          </a:bodyPr>
          <a:lstStyle>
            <a:lvl1pPr defTabSz="956353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861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4450" y="9439275"/>
            <a:ext cx="2949575" cy="498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5771" tIns="47887" rIns="95771" bIns="47887" numCol="1" anchor="b" anchorCtr="0" compatLnSpc="1">
            <a:prstTxWarp prst="textNoShape">
              <a:avLst/>
            </a:prstTxWarp>
          </a:bodyPr>
          <a:lstStyle>
            <a:lvl1pPr algn="r" defTabSz="956353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983822C5-86D9-4282-A7D1-C80F734509E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0483" name="Заметки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20484" name="Номер слайда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54088"/>
            <a:fld id="{BC20B13F-60FB-45ED-A7F5-AB48395FDB67}" type="slidenum">
              <a:rPr lang="ru-RU" smtClean="0"/>
              <a:pPr defTabSz="954088"/>
              <a:t>2</a:t>
            </a:fld>
            <a:endParaRPr lang="ru-RU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8675" name="Заметки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28676" name="Номер слайда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54088"/>
            <a:fld id="{D3F9B70C-8E31-4A74-9803-C6A2D1CA3DBC}" type="slidenum">
              <a:rPr lang="ru-RU" smtClean="0"/>
              <a:pPr defTabSz="954088"/>
              <a:t>23</a:t>
            </a:fld>
            <a:endParaRPr lang="ru-RU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0483" name="Заметки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20484" name="Номер слайда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54088"/>
            <a:fld id="{BC20B13F-60FB-45ED-A7F5-AB48395FDB67}" type="slidenum">
              <a:rPr lang="ru-RU" smtClean="0"/>
              <a:pPr defTabSz="954088"/>
              <a:t>3</a:t>
            </a:fld>
            <a:endParaRPr lang="ru-RU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3555" name="Заметки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23556" name="Номер слайда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54088"/>
            <a:fld id="{A2A4F926-3832-4E87-827A-B4326AFB828E}" type="slidenum">
              <a:rPr lang="ru-RU" smtClean="0"/>
              <a:pPr defTabSz="954088"/>
              <a:t>5</a:t>
            </a:fld>
            <a:endParaRPr lang="ru-RU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0483" name="Заметки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20484" name="Номер слайда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54088"/>
            <a:fld id="{BC20B13F-60FB-45ED-A7F5-AB48395FDB67}" type="slidenum">
              <a:rPr lang="ru-RU" smtClean="0"/>
              <a:pPr defTabSz="954088"/>
              <a:t>6</a:t>
            </a:fld>
            <a:endParaRPr lang="ru-RU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3555" name="Заметки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23556" name="Номер слайда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54088"/>
            <a:fld id="{A2A4F926-3832-4E87-827A-B4326AFB828E}" type="slidenum">
              <a:rPr lang="ru-RU" smtClean="0"/>
              <a:pPr defTabSz="954088"/>
              <a:t>9</a:t>
            </a:fld>
            <a:endParaRPr lang="ru-RU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3555" name="Заметки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23556" name="Номер слайда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54088"/>
            <a:fld id="{A2A4F926-3832-4E87-827A-B4326AFB828E}" type="slidenum">
              <a:rPr lang="ru-RU" smtClean="0"/>
              <a:pPr defTabSz="954088"/>
              <a:t>10</a:t>
            </a:fld>
            <a:endParaRPr lang="ru-RU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3555" name="Заметки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23556" name="Номер слайда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54088"/>
            <a:fld id="{A2A4F926-3832-4E87-827A-B4326AFB828E}" type="slidenum">
              <a:rPr lang="ru-RU" smtClean="0"/>
              <a:pPr defTabSz="954088"/>
              <a:t>11</a:t>
            </a:fld>
            <a:endParaRPr lang="ru-RU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0483" name="Заметки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20484" name="Номер слайда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54088"/>
            <a:fld id="{BC20B13F-60FB-45ED-A7F5-AB48395FDB67}" type="slidenum">
              <a:rPr lang="ru-RU" smtClean="0"/>
              <a:pPr defTabSz="954088"/>
              <a:t>12</a:t>
            </a:fld>
            <a:endParaRPr lang="ru-RU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123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5124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defTabSz="958850" fontAlgn="base">
              <a:spcBef>
                <a:spcPct val="0"/>
              </a:spcBef>
              <a:spcAft>
                <a:spcPct val="0"/>
              </a:spcAft>
              <a:defRPr/>
            </a:pPr>
            <a:fld id="{4F292D53-A1F1-4C5D-8CF9-FBBA149EB2D9}" type="slidenum">
              <a:rPr lang="ru-RU" smtClean="0"/>
              <a:pPr defTabSz="958850" fontAlgn="base">
                <a:spcBef>
                  <a:spcPct val="0"/>
                </a:spcBef>
                <a:spcAft>
                  <a:spcPct val="0"/>
                </a:spcAft>
                <a:defRPr/>
              </a:pPr>
              <a:t>13</a:t>
            </a:fld>
            <a:endParaRPr lang="ru-RU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8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19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B672BDA-64F4-41EC-85C0-BB9C4462B6E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8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19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8896189-8EFE-4FDC-866E-2BB59DE2487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bl" preserve="1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457200" y="1268413"/>
            <a:ext cx="8229600" cy="4857750"/>
          </a:xfrm>
        </p:spPr>
        <p:txBody>
          <a:bodyPr/>
          <a:lstStyle/>
          <a:p>
            <a:pPr lvl="0"/>
            <a:endParaRPr lang="ru-RU" noProof="0" smtClean="0"/>
          </a:p>
        </p:txBody>
      </p:sp>
      <p:sp>
        <p:nvSpPr>
          <p:cNvPr id="4" name="Rectangle 18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19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475AE21-1F63-405B-A12C-5873ACC7212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18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19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5E182D3-0D78-498D-B420-124C2880C78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268413"/>
            <a:ext cx="4038600" cy="48577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268413"/>
            <a:ext cx="4038600" cy="48577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18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9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ECC9BEB-5A26-4F81-8E3F-21E1002B4A7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18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19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2646A18-208E-41D2-8FA6-46B140EE516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18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19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2489BA0-1C32-4D58-B56B-1A693664D70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8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19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4B6049C-DBD5-4483-A1E2-90B4BFD383B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18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9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4F2510B-A291-4A07-88A4-E7CAF434E06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18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9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455AB09-87EB-44FB-B497-6FEB4F03501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8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19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2023315-D608-4DB2-BE24-BEDEC412F8E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0F5F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16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268413"/>
            <a:ext cx="8229600" cy="4857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28018" name="Rectangle 18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28019" name="Rectangle 19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081CB17A-0417-46EE-A31E-F0D58ED52D4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128021" name="Rectangle 21"/>
          <p:cNvSpPr>
            <a:spLocks noChangeArrowheads="1"/>
          </p:cNvSpPr>
          <p:nvPr/>
        </p:nvSpPr>
        <p:spPr bwMode="auto">
          <a:xfrm>
            <a:off x="0" y="6669088"/>
            <a:ext cx="9144000" cy="188912"/>
          </a:xfrm>
          <a:prstGeom prst="rect">
            <a:avLst/>
          </a:prstGeom>
          <a:solidFill>
            <a:srgbClr val="F6B600"/>
          </a:solidFill>
          <a:ln w="9525" algn="ctr">
            <a:noFill/>
            <a:prstDash val="dash"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  <p:sp>
        <p:nvSpPr>
          <p:cNvPr id="128023" name="Rectangle 23"/>
          <p:cNvSpPr>
            <a:spLocks noChangeArrowheads="1"/>
          </p:cNvSpPr>
          <p:nvPr/>
        </p:nvSpPr>
        <p:spPr bwMode="auto">
          <a:xfrm>
            <a:off x="0" y="0"/>
            <a:ext cx="9144000" cy="836613"/>
          </a:xfrm>
          <a:prstGeom prst="rect">
            <a:avLst/>
          </a:prstGeom>
          <a:solidFill>
            <a:srgbClr val="ACBCB9">
              <a:alpha val="50999"/>
            </a:srgbClr>
          </a:solidFill>
          <a:ln w="9525" algn="ctr">
            <a:noFill/>
            <a:prstDash val="dash"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  <p:sp>
        <p:nvSpPr>
          <p:cNvPr id="128024" name="Line 24"/>
          <p:cNvSpPr>
            <a:spLocks noChangeShapeType="1"/>
          </p:cNvSpPr>
          <p:nvPr/>
        </p:nvSpPr>
        <p:spPr bwMode="auto">
          <a:xfrm>
            <a:off x="0" y="836613"/>
            <a:ext cx="9144000" cy="0"/>
          </a:xfrm>
          <a:prstGeom prst="line">
            <a:avLst/>
          </a:prstGeom>
          <a:noFill/>
          <a:ln w="25400">
            <a:solidFill>
              <a:srgbClr val="F6B600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2" r:id="rId1"/>
    <p:sldLayoutId id="2147483693" r:id="rId2"/>
    <p:sldLayoutId id="2147483694" r:id="rId3"/>
    <p:sldLayoutId id="2147483695" r:id="rId4"/>
    <p:sldLayoutId id="2147483696" r:id="rId5"/>
    <p:sldLayoutId id="2147483697" r:id="rId6"/>
    <p:sldLayoutId id="2147483698" r:id="rId7"/>
    <p:sldLayoutId id="2147483699" r:id="rId8"/>
    <p:sldLayoutId id="2147483700" r:id="rId9"/>
    <p:sldLayoutId id="2147483701" r:id="rId10"/>
    <p:sldLayoutId id="2147483702" r:id="rId11"/>
  </p:sldLayoutIdLst>
  <p:hf hdr="0" ftr="0" dt="0"/>
  <p:txStyles>
    <p:titleStyle>
      <a:lvl1pPr algn="just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0066CC"/>
          </a:solidFill>
          <a:latin typeface="+mj-lt"/>
          <a:ea typeface="+mj-ea"/>
          <a:cs typeface="+mj-cs"/>
        </a:defRPr>
      </a:lvl1pPr>
      <a:lvl2pPr algn="just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0066CC"/>
          </a:solidFill>
          <a:latin typeface="Arial" charset="0"/>
          <a:cs typeface="Arial" charset="0"/>
        </a:defRPr>
      </a:lvl2pPr>
      <a:lvl3pPr algn="just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0066CC"/>
          </a:solidFill>
          <a:latin typeface="Arial" charset="0"/>
          <a:cs typeface="Arial" charset="0"/>
        </a:defRPr>
      </a:lvl3pPr>
      <a:lvl4pPr algn="just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0066CC"/>
          </a:solidFill>
          <a:latin typeface="Arial" charset="0"/>
          <a:cs typeface="Arial" charset="0"/>
        </a:defRPr>
      </a:lvl4pPr>
      <a:lvl5pPr algn="just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0066CC"/>
          </a:solidFill>
          <a:latin typeface="Arial" charset="0"/>
          <a:cs typeface="Arial" charset="0"/>
        </a:defRPr>
      </a:lvl5pPr>
      <a:lvl6pPr marL="457200" algn="just" rtl="0" fontAlgn="base">
        <a:spcBef>
          <a:spcPct val="0"/>
        </a:spcBef>
        <a:spcAft>
          <a:spcPct val="0"/>
        </a:spcAft>
        <a:defRPr sz="2800" b="1">
          <a:solidFill>
            <a:srgbClr val="0066CC"/>
          </a:solidFill>
          <a:latin typeface="Arial" charset="0"/>
          <a:cs typeface="Arial" charset="0"/>
        </a:defRPr>
      </a:lvl6pPr>
      <a:lvl7pPr marL="914400" algn="just" rtl="0" fontAlgn="base">
        <a:spcBef>
          <a:spcPct val="0"/>
        </a:spcBef>
        <a:spcAft>
          <a:spcPct val="0"/>
        </a:spcAft>
        <a:defRPr sz="2800" b="1">
          <a:solidFill>
            <a:srgbClr val="0066CC"/>
          </a:solidFill>
          <a:latin typeface="Arial" charset="0"/>
          <a:cs typeface="Arial" charset="0"/>
        </a:defRPr>
      </a:lvl7pPr>
      <a:lvl8pPr marL="1371600" algn="just" rtl="0" fontAlgn="base">
        <a:spcBef>
          <a:spcPct val="0"/>
        </a:spcBef>
        <a:spcAft>
          <a:spcPct val="0"/>
        </a:spcAft>
        <a:defRPr sz="2800" b="1">
          <a:solidFill>
            <a:srgbClr val="0066CC"/>
          </a:solidFill>
          <a:latin typeface="Arial" charset="0"/>
          <a:cs typeface="Arial" charset="0"/>
        </a:defRPr>
      </a:lvl8pPr>
      <a:lvl9pPr marL="1828800" algn="just" rtl="0" fontAlgn="base">
        <a:spcBef>
          <a:spcPct val="0"/>
        </a:spcBef>
        <a:spcAft>
          <a:spcPct val="0"/>
        </a:spcAft>
        <a:defRPr sz="2800" b="1">
          <a:solidFill>
            <a:srgbClr val="0066CC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bg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bg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bg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bg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3" Type="http://schemas.openxmlformats.org/officeDocument/2006/relationships/image" Target="../media/image7.jpeg"/><Relationship Id="rId7" Type="http://schemas.openxmlformats.org/officeDocument/2006/relationships/image" Target="../media/image10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.png"/><Relationship Id="rId5" Type="http://schemas.openxmlformats.org/officeDocument/2006/relationships/image" Target="../media/image9.jpeg"/><Relationship Id="rId4" Type="http://schemas.openxmlformats.org/officeDocument/2006/relationships/image" Target="../media/image8.jpeg"/><Relationship Id="rId9" Type="http://schemas.openxmlformats.org/officeDocument/2006/relationships/image" Target="../media/image12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.vml"/><Relationship Id="rId5" Type="http://schemas.openxmlformats.org/officeDocument/2006/relationships/oleObject" Target="../embeddings/oleObject1.bin"/><Relationship Id="rId4" Type="http://schemas.openxmlformats.org/officeDocument/2006/relationships/image" Target="../media/image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1.png"/><Relationship Id="rId4" Type="http://schemas.openxmlformats.org/officeDocument/2006/relationships/oleObject" Target="../embeddings/oleObject2.bin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6" name="Прямоугольник 6"/>
          <p:cNvSpPr>
            <a:spLocks noChangeArrowheads="1"/>
          </p:cNvSpPr>
          <p:nvPr/>
        </p:nvSpPr>
        <p:spPr bwMode="auto">
          <a:xfrm>
            <a:off x="214282" y="1863486"/>
            <a:ext cx="8715436" cy="144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3200" b="1" dirty="0" smtClean="0">
                <a:solidFill>
                  <a:srgbClr val="A4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Итоги работы </a:t>
            </a:r>
          </a:p>
          <a:p>
            <a:pPr algn="ctr">
              <a:defRPr/>
            </a:pPr>
            <a:r>
              <a:rPr lang="ru-RU" sz="2800" b="1" dirty="0" smtClean="0">
                <a:solidFill>
                  <a:srgbClr val="A4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Агентства РК по статистике </a:t>
            </a:r>
          </a:p>
          <a:p>
            <a:pPr algn="ctr">
              <a:defRPr/>
            </a:pPr>
            <a:r>
              <a:rPr lang="ru-RU" sz="2800" b="1" dirty="0" smtClean="0">
                <a:solidFill>
                  <a:srgbClr val="A4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 2012 год и задачи на 2013 год</a:t>
            </a:r>
            <a:endParaRPr lang="ru-RU" sz="2800" dirty="0">
              <a:solidFill>
                <a:srgbClr val="A4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7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6350"/>
            <a:ext cx="1000125" cy="836613"/>
          </a:xfrm>
          <a:prstGeom prst="rect">
            <a:avLst/>
          </a:prstGeom>
          <a:noFill/>
          <a:ln w="9525" algn="ctr">
            <a:noFill/>
            <a:prstDash val="dash"/>
            <a:miter lim="800000"/>
            <a:headEnd/>
            <a:tailEnd/>
          </a:ln>
        </p:spPr>
      </p:pic>
      <p:sp>
        <p:nvSpPr>
          <p:cNvPr id="8" name="Прямоугольник 38"/>
          <p:cNvSpPr>
            <a:spLocks noChangeArrowheads="1"/>
          </p:cNvSpPr>
          <p:nvPr/>
        </p:nvSpPr>
        <p:spPr bwMode="auto">
          <a:xfrm>
            <a:off x="1000100" y="1"/>
            <a:ext cx="8143900" cy="785794"/>
          </a:xfrm>
          <a:prstGeom prst="rect">
            <a:avLst/>
          </a:prstGeom>
          <a:solidFill>
            <a:srgbClr val="F0F5FA"/>
          </a:solidFill>
          <a:ln w="9525" algn="ctr">
            <a:noFill/>
            <a:prstDash val="dash"/>
            <a:round/>
            <a:headEnd/>
            <a:tailEnd type="triangle" w="med" len="med"/>
          </a:ln>
        </p:spPr>
        <p:txBody>
          <a:bodyPr/>
          <a:lstStyle/>
          <a:p>
            <a:endParaRPr lang="ru-RU" b="1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ru-RU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Агентство </a:t>
            </a:r>
            <a:r>
              <a:rPr lang="ru-RU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Республики Казахстан по статистике</a:t>
            </a:r>
          </a:p>
        </p:txBody>
      </p:sp>
      <p:sp>
        <p:nvSpPr>
          <p:cNvPr id="9" name="Прямоугольник 8"/>
          <p:cNvSpPr/>
          <p:nvPr/>
        </p:nvSpPr>
        <p:spPr bwMode="auto">
          <a:xfrm>
            <a:off x="-32" y="6625710"/>
            <a:ext cx="9144000" cy="18000"/>
          </a:xfrm>
          <a:prstGeom prst="rect">
            <a:avLst/>
          </a:prstGeom>
          <a:solidFill>
            <a:srgbClr val="002060"/>
          </a:solidFill>
          <a:ln w="9525" cap="flat" cmpd="sng" algn="ctr">
            <a:solidFill>
              <a:srgbClr val="00206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0" y="6643710"/>
            <a:ext cx="9144000" cy="214290"/>
          </a:xfrm>
          <a:prstGeom prst="rect">
            <a:avLst/>
          </a:prstGeom>
          <a:solidFill>
            <a:srgbClr val="F0F5FA"/>
          </a:solidFill>
          <a:ln w="9525" cap="flat" cmpd="sng" algn="ctr">
            <a:noFill/>
            <a:prstDash val="dash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0" y="824480"/>
            <a:ext cx="9144000" cy="18000"/>
          </a:xfrm>
          <a:prstGeom prst="rect">
            <a:avLst/>
          </a:prstGeom>
          <a:solidFill>
            <a:srgbClr val="002060"/>
          </a:solidFill>
          <a:ln w="9525" cap="flat" cmpd="sng" algn="ctr">
            <a:solidFill>
              <a:srgbClr val="00206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12" name="Прямоугольник 6"/>
          <p:cNvSpPr>
            <a:spLocks noChangeArrowheads="1"/>
          </p:cNvSpPr>
          <p:nvPr/>
        </p:nvSpPr>
        <p:spPr bwMode="auto">
          <a:xfrm>
            <a:off x="3036633" y="6039169"/>
            <a:ext cx="3071834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2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Астана, 2013</a:t>
            </a:r>
            <a:endParaRPr lang="ru-RU" sz="24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3" name="Прямоугольник 6"/>
          <p:cNvSpPr>
            <a:spLocks noChangeArrowheads="1"/>
          </p:cNvSpPr>
          <p:nvPr/>
        </p:nvSpPr>
        <p:spPr bwMode="auto">
          <a:xfrm>
            <a:off x="214282" y="3445377"/>
            <a:ext cx="8715436" cy="11079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22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 соответствии с рекомендациями </a:t>
            </a:r>
          </a:p>
          <a:p>
            <a:pPr algn="ctr">
              <a:defRPr/>
            </a:pPr>
            <a:r>
              <a:rPr lang="ru-RU" sz="22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Мажилиса Парламента РК, данными 2 апреля 2012 года </a:t>
            </a:r>
          </a:p>
          <a:p>
            <a:pPr algn="ctr">
              <a:defRPr/>
            </a:pPr>
            <a:r>
              <a:rPr lang="ru-RU" sz="22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 Правительственном часе </a:t>
            </a:r>
            <a:endParaRPr lang="ru-RU" sz="22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20"/>
          <p:cNvGrpSpPr>
            <a:grpSpLocks/>
          </p:cNvGrpSpPr>
          <p:nvPr/>
        </p:nvGrpSpPr>
        <p:grpSpPr bwMode="auto">
          <a:xfrm>
            <a:off x="285720" y="1945810"/>
            <a:ext cx="2676525" cy="2324100"/>
            <a:chOff x="603433" y="4213446"/>
            <a:chExt cx="2676310" cy="2323401"/>
          </a:xfrm>
        </p:grpSpPr>
        <p:pic>
          <p:nvPicPr>
            <p:cNvPr id="14" name="Picture 9" descr="D:\Documents and Settings\Ga.Sagandykova.STAT\Рабочий стол\Новая папка\phpThumb_cache_srcc5a8e5f5ee4cefcd848f9a33961cb64f_par249fc84f9b757251ca73fb3b3e949e60.jpeg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 rot="21004140">
              <a:off x="603433" y="4213446"/>
              <a:ext cx="2676310" cy="232340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5" name="Рисунок 14" descr="аналитика_конструктор диаграммы_2.jpg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 rot="20798839">
              <a:off x="1065544" y="4632420"/>
              <a:ext cx="1341330" cy="796685"/>
            </a:xfrm>
            <a:prstGeom prst="rect">
              <a:avLst/>
            </a:prstGeom>
            <a:ln>
              <a:solidFill>
                <a:schemeClr val="bg2">
                  <a:lumMod val="50000"/>
                </a:schemeClr>
              </a:solidFill>
            </a:ln>
          </p:spPr>
        </p:pic>
        <p:pic>
          <p:nvPicPr>
            <p:cNvPr id="23" name="Рисунок 22" descr="аналитика_сравнительный анализ.jpg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 rot="20724621">
              <a:off x="1269440" y="5324362"/>
              <a:ext cx="1295296" cy="837948"/>
            </a:xfrm>
            <a:prstGeom prst="rect">
              <a:avLst/>
            </a:prstGeom>
            <a:ln>
              <a:solidFill>
                <a:schemeClr val="bg2">
                  <a:lumMod val="50000"/>
                </a:schemeClr>
              </a:solidFill>
            </a:ln>
          </p:spPr>
        </p:pic>
      </p:grpSp>
      <p:pic>
        <p:nvPicPr>
          <p:cNvPr id="9219" name="Picture 5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763" y="-1588"/>
            <a:ext cx="1039812" cy="838201"/>
          </a:xfrm>
          <a:prstGeom prst="rect">
            <a:avLst/>
          </a:prstGeom>
          <a:noFill/>
          <a:ln w="9525" algn="ctr">
            <a:noFill/>
            <a:prstDash val="dash"/>
            <a:miter lim="800000"/>
            <a:headEnd/>
            <a:tailEnd/>
          </a:ln>
        </p:spPr>
      </p:pic>
      <p:sp>
        <p:nvSpPr>
          <p:cNvPr id="9222" name="Номер слайда 17"/>
          <p:cNvSpPr>
            <a:spLocks noGrp="1"/>
          </p:cNvSpPr>
          <p:nvPr>
            <p:ph type="sldNum" sz="quarter" idx="11"/>
          </p:nvPr>
        </p:nvSpPr>
        <p:spPr>
          <a:xfrm>
            <a:off x="8572528" y="6368561"/>
            <a:ext cx="419072" cy="365125"/>
          </a:xfrm>
          <a:noFill/>
        </p:spPr>
        <p:txBody>
          <a:bodyPr/>
          <a:lstStyle/>
          <a:p>
            <a:r>
              <a:rPr lang="ru-RU" sz="1200" dirty="0" smtClean="0"/>
              <a:t>10</a:t>
            </a:r>
          </a:p>
        </p:txBody>
      </p:sp>
      <p:sp>
        <p:nvSpPr>
          <p:cNvPr id="17" name="TextBox 14"/>
          <p:cNvSpPr txBox="1">
            <a:spLocks noChangeArrowheads="1"/>
          </p:cNvSpPr>
          <p:nvPr/>
        </p:nvSpPr>
        <p:spPr bwMode="auto">
          <a:xfrm>
            <a:off x="1045002" y="910772"/>
            <a:ext cx="5616575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300" b="1" dirty="0">
                <a:solidFill>
                  <a:srgbClr val="990033"/>
                </a:solidFill>
              </a:rPr>
              <a:t>ИАС «</a:t>
            </a:r>
            <a:r>
              <a:rPr lang="ru-RU" sz="2300" b="1" dirty="0" err="1">
                <a:solidFill>
                  <a:srgbClr val="990033"/>
                </a:solidFill>
              </a:rPr>
              <a:t>Талдау</a:t>
            </a:r>
            <a:r>
              <a:rPr lang="ru-RU" sz="2300" b="1" dirty="0" smtClean="0">
                <a:solidFill>
                  <a:srgbClr val="990033"/>
                </a:solidFill>
              </a:rPr>
              <a:t>» </a:t>
            </a:r>
            <a:endParaRPr lang="en-US" sz="2300" b="1" dirty="0" smtClean="0">
              <a:solidFill>
                <a:srgbClr val="990033"/>
              </a:solidFill>
            </a:endParaRPr>
          </a:p>
          <a:p>
            <a:pPr algn="ctr"/>
            <a:endParaRPr lang="ru-RU" sz="500" b="1" dirty="0" smtClean="0">
              <a:solidFill>
                <a:srgbClr val="990033"/>
              </a:solidFill>
            </a:endParaRPr>
          </a:p>
          <a:p>
            <a:pPr algn="ctr"/>
            <a:r>
              <a:rPr lang="ru-RU" sz="2000" b="1" dirty="0" smtClean="0">
                <a:solidFill>
                  <a:srgbClr val="002060"/>
                </a:solidFill>
              </a:rPr>
              <a:t>Модуль </a:t>
            </a:r>
            <a:r>
              <a:rPr lang="ru-RU" sz="2000" b="1" dirty="0">
                <a:solidFill>
                  <a:srgbClr val="002060"/>
                </a:solidFill>
              </a:rPr>
              <a:t>«Аналитика»</a:t>
            </a:r>
          </a:p>
        </p:txBody>
      </p:sp>
      <p:sp>
        <p:nvSpPr>
          <p:cNvPr id="12" name="TextBox 20"/>
          <p:cNvSpPr txBox="1">
            <a:spLocks noChangeArrowheads="1"/>
          </p:cNvSpPr>
          <p:nvPr/>
        </p:nvSpPr>
        <p:spPr bwMode="auto">
          <a:xfrm>
            <a:off x="5429256" y="1770215"/>
            <a:ext cx="3571875" cy="48782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ru-RU" b="1" dirty="0">
                <a:solidFill>
                  <a:srgbClr val="660033"/>
                </a:solidFill>
                <a:latin typeface="+mj-lt"/>
                <a:cs typeface="Segoe UI" pitchFamily="34" charset="0"/>
              </a:rPr>
              <a:t>Улучшен сводный анализ показателей</a:t>
            </a:r>
          </a:p>
          <a:p>
            <a:pPr>
              <a:defRPr/>
            </a:pPr>
            <a:endParaRPr lang="en-US" sz="400" b="1" dirty="0">
              <a:solidFill>
                <a:srgbClr val="002060"/>
              </a:solidFill>
              <a:latin typeface="+mj-lt"/>
              <a:cs typeface="Times New Roman" pitchFamily="18" charset="0"/>
            </a:endParaRPr>
          </a:p>
          <a:p>
            <a:pPr>
              <a:defRPr/>
            </a:pPr>
            <a:r>
              <a:rPr lang="ru-RU" sz="1600" dirty="0">
                <a:solidFill>
                  <a:srgbClr val="001746"/>
                </a:solidFill>
                <a:latin typeface="+mj-lt"/>
                <a:cs typeface="Times New Roman" pitchFamily="18" charset="0"/>
              </a:rPr>
              <a:t>Таблица  позволяет пользователю:</a:t>
            </a:r>
          </a:p>
          <a:p>
            <a:pPr>
              <a:defRPr/>
            </a:pPr>
            <a:endParaRPr lang="ru-RU" sz="800" dirty="0">
              <a:solidFill>
                <a:srgbClr val="001746"/>
              </a:solidFill>
              <a:latin typeface="+mj-lt"/>
              <a:cs typeface="Times New Roman" pitchFamily="18" charset="0"/>
            </a:endParaRPr>
          </a:p>
          <a:p>
            <a:pPr marL="179388" indent="-179388">
              <a:buFont typeface="Arial" pitchFamily="34" charset="0"/>
              <a:buChar char="•"/>
              <a:defRPr/>
            </a:pPr>
            <a:r>
              <a:rPr lang="ru-RU" sz="1600" dirty="0" smtClean="0">
                <a:solidFill>
                  <a:srgbClr val="001746"/>
                </a:solidFill>
                <a:latin typeface="+mj-lt"/>
                <a:cs typeface="Times New Roman" pitchFamily="18" charset="0"/>
              </a:rPr>
              <a:t>просмотреть </a:t>
            </a:r>
            <a:r>
              <a:rPr lang="ru-RU" sz="1600" dirty="0">
                <a:solidFill>
                  <a:srgbClr val="001746"/>
                </a:solidFill>
                <a:latin typeface="+mj-lt"/>
                <a:cs typeface="Times New Roman" pitchFamily="18" charset="0"/>
              </a:rPr>
              <a:t>данные по показателям в различном представлении;</a:t>
            </a:r>
          </a:p>
          <a:p>
            <a:pPr marL="179388" indent="-179388">
              <a:buFont typeface="Arial" pitchFamily="34" charset="0"/>
              <a:buChar char="•"/>
              <a:defRPr/>
            </a:pPr>
            <a:endParaRPr lang="ru-RU" sz="300" dirty="0">
              <a:solidFill>
                <a:srgbClr val="001746"/>
              </a:solidFill>
              <a:latin typeface="+mj-lt"/>
              <a:cs typeface="Times New Roman" pitchFamily="18" charset="0"/>
            </a:endParaRPr>
          </a:p>
          <a:p>
            <a:pPr marL="179388" indent="-179388">
              <a:buFont typeface="Arial" pitchFamily="34" charset="0"/>
              <a:buChar char="•"/>
              <a:defRPr/>
            </a:pPr>
            <a:r>
              <a:rPr lang="ru-RU" sz="1600" dirty="0" smtClean="0">
                <a:solidFill>
                  <a:srgbClr val="001746"/>
                </a:solidFill>
                <a:latin typeface="+mj-lt"/>
                <a:cs typeface="Times New Roman" pitchFamily="18" charset="0"/>
              </a:rPr>
              <a:t>просмотреть </a:t>
            </a:r>
            <a:r>
              <a:rPr lang="ru-RU" sz="1600" dirty="0">
                <a:solidFill>
                  <a:srgbClr val="001746"/>
                </a:solidFill>
                <a:latin typeface="+mj-lt"/>
                <a:cs typeface="Times New Roman" pitchFamily="18" charset="0"/>
              </a:rPr>
              <a:t>данные по всем имеющимся классификаторам и справочникам;</a:t>
            </a:r>
          </a:p>
          <a:p>
            <a:pPr marL="179388" indent="-179388">
              <a:buFont typeface="Arial" pitchFamily="34" charset="0"/>
              <a:buChar char="•"/>
              <a:defRPr/>
            </a:pPr>
            <a:endParaRPr lang="ru-RU" sz="400" dirty="0">
              <a:solidFill>
                <a:srgbClr val="001746"/>
              </a:solidFill>
              <a:latin typeface="+mj-lt"/>
              <a:cs typeface="Times New Roman" pitchFamily="18" charset="0"/>
            </a:endParaRPr>
          </a:p>
          <a:p>
            <a:pPr marL="179388" indent="-179388">
              <a:buFont typeface="Arial" pitchFamily="34" charset="0"/>
              <a:buChar char="•"/>
              <a:defRPr/>
            </a:pPr>
            <a:r>
              <a:rPr lang="ru-RU" sz="1600" dirty="0" smtClean="0">
                <a:solidFill>
                  <a:srgbClr val="001746"/>
                </a:solidFill>
                <a:latin typeface="+mj-lt"/>
                <a:cs typeface="Times New Roman" pitchFamily="18" charset="0"/>
              </a:rPr>
              <a:t>возможность </a:t>
            </a:r>
            <a:r>
              <a:rPr lang="ru-RU" sz="1600" dirty="0">
                <a:solidFill>
                  <a:srgbClr val="001746"/>
                </a:solidFill>
                <a:latin typeface="+mj-lt"/>
                <a:cs typeface="Times New Roman" pitchFamily="18" charset="0"/>
              </a:rPr>
              <a:t>перехода на персональные страницы классификатора и показателя;</a:t>
            </a:r>
          </a:p>
          <a:p>
            <a:pPr marL="179388" indent="-179388">
              <a:buFont typeface="Arial" pitchFamily="34" charset="0"/>
              <a:buChar char="•"/>
              <a:defRPr/>
            </a:pPr>
            <a:endParaRPr lang="ru-RU" sz="400" dirty="0">
              <a:solidFill>
                <a:srgbClr val="001746"/>
              </a:solidFill>
              <a:latin typeface="+mj-lt"/>
              <a:cs typeface="Times New Roman" pitchFamily="18" charset="0"/>
            </a:endParaRPr>
          </a:p>
          <a:p>
            <a:pPr marL="179388" indent="-179388">
              <a:buFont typeface="Arial" pitchFamily="34" charset="0"/>
              <a:buChar char="•"/>
              <a:defRPr/>
            </a:pPr>
            <a:r>
              <a:rPr lang="ru-RU" sz="1600" dirty="0" smtClean="0">
                <a:solidFill>
                  <a:srgbClr val="001746"/>
                </a:solidFill>
                <a:latin typeface="+mj-lt"/>
                <a:cs typeface="Times New Roman" pitchFamily="18" charset="0"/>
              </a:rPr>
              <a:t>возможность </a:t>
            </a:r>
            <a:r>
              <a:rPr lang="ru-RU" sz="1600" dirty="0">
                <a:solidFill>
                  <a:srgbClr val="001746"/>
                </a:solidFill>
                <a:latin typeface="+mj-lt"/>
                <a:cs typeface="Times New Roman" pitchFamily="18" charset="0"/>
              </a:rPr>
              <a:t>редактирования таблицы;</a:t>
            </a:r>
          </a:p>
          <a:p>
            <a:pPr marL="179388" indent="-179388">
              <a:buFont typeface="Arial" pitchFamily="34" charset="0"/>
              <a:buChar char="•"/>
              <a:defRPr/>
            </a:pPr>
            <a:endParaRPr lang="ru-RU" sz="400" dirty="0">
              <a:solidFill>
                <a:srgbClr val="001746"/>
              </a:solidFill>
              <a:latin typeface="+mj-lt"/>
              <a:cs typeface="Times New Roman" pitchFamily="18" charset="0"/>
            </a:endParaRPr>
          </a:p>
          <a:p>
            <a:pPr marL="179388" indent="-179388">
              <a:buFont typeface="Arial" pitchFamily="34" charset="0"/>
              <a:buChar char="•"/>
              <a:defRPr/>
            </a:pPr>
            <a:r>
              <a:rPr lang="ru-RU" sz="1600" dirty="0" smtClean="0">
                <a:solidFill>
                  <a:srgbClr val="001746"/>
                </a:solidFill>
                <a:latin typeface="+mj-lt"/>
                <a:cs typeface="Times New Roman" pitchFamily="18" charset="0"/>
              </a:rPr>
              <a:t>сохранения </a:t>
            </a:r>
            <a:r>
              <a:rPr lang="ru-RU" sz="1600" dirty="0">
                <a:solidFill>
                  <a:srgbClr val="001746"/>
                </a:solidFill>
                <a:latin typeface="+mj-lt"/>
                <a:cs typeface="Times New Roman" pitchFamily="18" charset="0"/>
              </a:rPr>
              <a:t>интересующих данных в личном кабинете и экспорта в различных форматах. </a:t>
            </a:r>
          </a:p>
        </p:txBody>
      </p:sp>
      <p:pic>
        <p:nvPicPr>
          <p:cNvPr id="24" name="Рисунок 23" descr="аналитика_3.jp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500298" y="4921272"/>
            <a:ext cx="2500312" cy="1579562"/>
          </a:xfrm>
          <a:prstGeom prst="rect">
            <a:avLst/>
          </a:prstGeom>
          <a:ln>
            <a:solidFill>
              <a:schemeClr val="bg2">
                <a:lumMod val="50000"/>
              </a:schemeClr>
            </a:solidFill>
          </a:ln>
        </p:spPr>
      </p:pic>
      <p:pic>
        <p:nvPicPr>
          <p:cNvPr id="25" name="Рисунок 24" descr="сводная таблица.jp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42863" y="4160401"/>
            <a:ext cx="2643187" cy="1928813"/>
          </a:xfrm>
          <a:prstGeom prst="rect">
            <a:avLst/>
          </a:prstGeom>
          <a:ln>
            <a:solidFill>
              <a:schemeClr val="bg2">
                <a:lumMod val="50000"/>
              </a:schemeClr>
            </a:solidFill>
          </a:ln>
        </p:spPr>
      </p:pic>
      <p:pic>
        <p:nvPicPr>
          <p:cNvPr id="26" name="Рисунок 25" descr="аналитика_сравнительный анализ.jp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571736" y="2660190"/>
            <a:ext cx="2714625" cy="1643063"/>
          </a:xfrm>
          <a:prstGeom prst="rect">
            <a:avLst/>
          </a:prstGeom>
          <a:ln>
            <a:solidFill>
              <a:schemeClr val="bg2">
                <a:lumMod val="50000"/>
              </a:schemeClr>
            </a:solidFill>
          </a:ln>
        </p:spPr>
      </p:pic>
      <p:sp>
        <p:nvSpPr>
          <p:cNvPr id="16" name="Прямоугольник 38"/>
          <p:cNvSpPr>
            <a:spLocks noChangeArrowheads="1"/>
          </p:cNvSpPr>
          <p:nvPr/>
        </p:nvSpPr>
        <p:spPr bwMode="auto">
          <a:xfrm>
            <a:off x="1000100" y="1"/>
            <a:ext cx="8143900" cy="785794"/>
          </a:xfrm>
          <a:prstGeom prst="rect">
            <a:avLst/>
          </a:prstGeom>
          <a:solidFill>
            <a:srgbClr val="F0F5FA"/>
          </a:solidFill>
          <a:ln w="9525" algn="ctr">
            <a:noFill/>
            <a:prstDash val="dash"/>
            <a:round/>
            <a:headEnd/>
            <a:tailEnd type="triangle" w="med" len="med"/>
          </a:ln>
        </p:spPr>
        <p:txBody>
          <a:bodyPr/>
          <a:lstStyle/>
          <a:p>
            <a:endParaRPr lang="ru-RU" b="1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ru-RU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Агентство </a:t>
            </a:r>
            <a:r>
              <a:rPr lang="ru-RU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Республики Казахстан по статистике</a:t>
            </a:r>
          </a:p>
        </p:txBody>
      </p:sp>
      <p:sp>
        <p:nvSpPr>
          <p:cNvPr id="18" name="Прямоугольник 17"/>
          <p:cNvSpPr/>
          <p:nvPr/>
        </p:nvSpPr>
        <p:spPr bwMode="auto">
          <a:xfrm>
            <a:off x="0" y="824480"/>
            <a:ext cx="9144000" cy="18000"/>
          </a:xfrm>
          <a:prstGeom prst="rect">
            <a:avLst/>
          </a:prstGeom>
          <a:solidFill>
            <a:srgbClr val="002060"/>
          </a:solidFill>
          <a:ln w="9525" cap="flat" cmpd="sng" algn="ctr">
            <a:solidFill>
              <a:srgbClr val="00206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19" name="Прямоугольник 18"/>
          <p:cNvSpPr/>
          <p:nvPr/>
        </p:nvSpPr>
        <p:spPr bwMode="auto">
          <a:xfrm>
            <a:off x="-32" y="6625710"/>
            <a:ext cx="9144000" cy="18000"/>
          </a:xfrm>
          <a:prstGeom prst="rect">
            <a:avLst/>
          </a:prstGeom>
          <a:solidFill>
            <a:srgbClr val="002060"/>
          </a:solidFill>
          <a:ln w="9525" cap="flat" cmpd="sng" algn="ctr">
            <a:solidFill>
              <a:srgbClr val="00206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20" name="Прямоугольник 19"/>
          <p:cNvSpPr/>
          <p:nvPr/>
        </p:nvSpPr>
        <p:spPr bwMode="auto">
          <a:xfrm>
            <a:off x="0" y="6643710"/>
            <a:ext cx="9144000" cy="214290"/>
          </a:xfrm>
          <a:prstGeom prst="rect">
            <a:avLst/>
          </a:prstGeom>
          <a:solidFill>
            <a:srgbClr val="F0F5FA"/>
          </a:solidFill>
          <a:ln w="9525" cap="flat" cmpd="sng" algn="ctr">
            <a:noFill/>
            <a:prstDash val="dash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9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63" y="-1588"/>
            <a:ext cx="1039812" cy="838201"/>
          </a:xfrm>
          <a:prstGeom prst="rect">
            <a:avLst/>
          </a:prstGeom>
          <a:noFill/>
          <a:ln w="9525" algn="ctr">
            <a:noFill/>
            <a:prstDash val="dash"/>
            <a:miter lim="800000"/>
            <a:headEnd/>
            <a:tailEnd/>
          </a:ln>
        </p:spPr>
      </p:pic>
      <p:sp>
        <p:nvSpPr>
          <p:cNvPr id="9222" name="Номер слайда 17"/>
          <p:cNvSpPr>
            <a:spLocks noGrp="1"/>
          </p:cNvSpPr>
          <p:nvPr>
            <p:ph type="sldNum" sz="quarter" idx="11"/>
          </p:nvPr>
        </p:nvSpPr>
        <p:spPr>
          <a:xfrm>
            <a:off x="8358214" y="6356839"/>
            <a:ext cx="633386" cy="286872"/>
          </a:xfrm>
          <a:noFill/>
        </p:spPr>
        <p:txBody>
          <a:bodyPr/>
          <a:lstStyle/>
          <a:p>
            <a:r>
              <a:rPr lang="ru-RU" sz="1200" dirty="0" smtClean="0"/>
              <a:t>11</a:t>
            </a:r>
          </a:p>
        </p:txBody>
      </p:sp>
      <p:pic>
        <p:nvPicPr>
          <p:cNvPr id="16" name="Рисунок 15" descr="инфографика_2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57313" y="2906719"/>
            <a:ext cx="1709737" cy="1379537"/>
          </a:xfrm>
          <a:prstGeom prst="rect">
            <a:avLst/>
          </a:prstGeom>
          <a:ln>
            <a:solidFill>
              <a:schemeClr val="bg2">
                <a:lumMod val="10000"/>
              </a:schemeClr>
            </a:solidFill>
          </a:ln>
        </p:spPr>
      </p:pic>
      <p:pic>
        <p:nvPicPr>
          <p:cNvPr id="18" name="Рисунок 17" descr="инфографика_1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90495" y="2143126"/>
            <a:ext cx="1781175" cy="1428750"/>
          </a:xfrm>
          <a:prstGeom prst="rect">
            <a:avLst/>
          </a:prstGeom>
          <a:ln>
            <a:solidFill>
              <a:schemeClr val="bg2">
                <a:lumMod val="10000"/>
              </a:schemeClr>
            </a:solidFill>
          </a:ln>
        </p:spPr>
      </p:pic>
      <p:sp>
        <p:nvSpPr>
          <p:cNvPr id="19" name="TextBox 14"/>
          <p:cNvSpPr txBox="1">
            <a:spLocks noChangeArrowheads="1"/>
          </p:cNvSpPr>
          <p:nvPr/>
        </p:nvSpPr>
        <p:spPr bwMode="auto">
          <a:xfrm>
            <a:off x="1879183" y="902818"/>
            <a:ext cx="5357795" cy="8002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2200" b="1" dirty="0">
                <a:solidFill>
                  <a:srgbClr val="990033"/>
                </a:solidFill>
              </a:rPr>
              <a:t>ИАС «</a:t>
            </a:r>
            <a:r>
              <a:rPr lang="ru-RU" sz="2200" b="1" dirty="0" err="1">
                <a:solidFill>
                  <a:srgbClr val="990033"/>
                </a:solidFill>
              </a:rPr>
              <a:t>Талдау</a:t>
            </a:r>
            <a:r>
              <a:rPr lang="ru-RU" sz="2200" b="1" dirty="0" smtClean="0">
                <a:solidFill>
                  <a:srgbClr val="990033"/>
                </a:solidFill>
              </a:rPr>
              <a:t>»</a:t>
            </a:r>
          </a:p>
          <a:p>
            <a:pPr algn="ctr"/>
            <a:endParaRPr lang="ru-RU" sz="400" b="1" dirty="0" smtClean="0">
              <a:solidFill>
                <a:srgbClr val="990033"/>
              </a:solidFill>
            </a:endParaRPr>
          </a:p>
          <a:p>
            <a:pPr algn="ctr"/>
            <a:r>
              <a:rPr lang="ru-RU" sz="2000" b="1" dirty="0" smtClean="0">
                <a:solidFill>
                  <a:srgbClr val="002060"/>
                </a:solidFill>
              </a:rPr>
              <a:t> </a:t>
            </a:r>
            <a:r>
              <a:rPr lang="ru-RU" b="1" dirty="0">
                <a:solidFill>
                  <a:srgbClr val="002060"/>
                </a:solidFill>
              </a:rPr>
              <a:t>Модуль «</a:t>
            </a:r>
            <a:r>
              <a:rPr lang="ru-RU" b="1" dirty="0" err="1">
                <a:solidFill>
                  <a:srgbClr val="002060"/>
                </a:solidFill>
              </a:rPr>
              <a:t>Инфографика</a:t>
            </a:r>
            <a:r>
              <a:rPr lang="ru-RU" b="1" dirty="0">
                <a:solidFill>
                  <a:srgbClr val="002060"/>
                </a:solidFill>
              </a:rPr>
              <a:t>»</a:t>
            </a:r>
          </a:p>
        </p:txBody>
      </p:sp>
      <p:sp>
        <p:nvSpPr>
          <p:cNvPr id="20" name="TextBox 6"/>
          <p:cNvSpPr txBox="1">
            <a:spLocks noChangeArrowheads="1"/>
          </p:cNvSpPr>
          <p:nvPr/>
        </p:nvSpPr>
        <p:spPr bwMode="auto">
          <a:xfrm>
            <a:off x="3428992" y="1843193"/>
            <a:ext cx="5500726" cy="25083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ru-RU" sz="1600" b="1" dirty="0">
                <a:solidFill>
                  <a:srgbClr val="660033"/>
                </a:solidFill>
                <a:latin typeface="+mj-lt"/>
                <a:cs typeface="Segoe UI" pitchFamily="34" charset="0"/>
              </a:rPr>
              <a:t>Возможность:</a:t>
            </a:r>
          </a:p>
          <a:p>
            <a:pPr algn="just"/>
            <a:endParaRPr lang="ru-RU" sz="500" dirty="0">
              <a:latin typeface="+mj-lt"/>
              <a:cs typeface="Times New Roman" pitchFamily="18" charset="0"/>
            </a:endParaRPr>
          </a:p>
          <a:p>
            <a:pPr marL="93663" indent="-93663" algn="just">
              <a:buFont typeface="Arial" charset="0"/>
              <a:buChar char="•"/>
            </a:pPr>
            <a:r>
              <a:rPr lang="ru-RU" sz="1600" dirty="0" smtClean="0">
                <a:solidFill>
                  <a:srgbClr val="001236"/>
                </a:solidFill>
                <a:latin typeface="+mj-lt"/>
                <a:cs typeface="Times New Roman" pitchFamily="18" charset="0"/>
              </a:rPr>
              <a:t>упрощение </a:t>
            </a:r>
            <a:r>
              <a:rPr lang="ru-RU" sz="1600" dirty="0">
                <a:solidFill>
                  <a:srgbClr val="001236"/>
                </a:solidFill>
                <a:latin typeface="+mj-lt"/>
                <a:cs typeface="Times New Roman" pitchFamily="18" charset="0"/>
              </a:rPr>
              <a:t>понимания и восприятия сложной информации, показателей, классификаторов пользователями;</a:t>
            </a:r>
          </a:p>
          <a:p>
            <a:pPr marL="93663" indent="-93663" algn="just">
              <a:buFont typeface="Arial" charset="0"/>
              <a:buChar char="•"/>
            </a:pPr>
            <a:endParaRPr lang="ru-RU" sz="400" dirty="0">
              <a:solidFill>
                <a:srgbClr val="001236"/>
              </a:solidFill>
              <a:latin typeface="+mj-lt"/>
              <a:cs typeface="Times New Roman" pitchFamily="18" charset="0"/>
            </a:endParaRPr>
          </a:p>
          <a:p>
            <a:pPr marL="93663" indent="-93663" algn="just">
              <a:buFont typeface="Arial" charset="0"/>
              <a:buChar char="•"/>
            </a:pPr>
            <a:r>
              <a:rPr lang="ru-RU" sz="1600" dirty="0" smtClean="0">
                <a:solidFill>
                  <a:srgbClr val="001236"/>
                </a:solidFill>
                <a:latin typeface="+mj-lt"/>
                <a:cs typeface="Times New Roman" pitchFamily="18" charset="0"/>
              </a:rPr>
              <a:t>отображение </a:t>
            </a:r>
            <a:r>
              <a:rPr lang="ru-RU" sz="1600" dirty="0">
                <a:solidFill>
                  <a:srgbClr val="001236"/>
                </a:solidFill>
                <a:latin typeface="+mj-lt"/>
                <a:cs typeface="Times New Roman" pitchFamily="18" charset="0"/>
              </a:rPr>
              <a:t>качественных свойств классификаторов и показателей;</a:t>
            </a:r>
          </a:p>
          <a:p>
            <a:pPr marL="93663" indent="-93663" algn="just">
              <a:buFont typeface="Arial" charset="0"/>
              <a:buChar char="•"/>
            </a:pPr>
            <a:endParaRPr lang="ru-RU" sz="400" dirty="0">
              <a:solidFill>
                <a:srgbClr val="001236"/>
              </a:solidFill>
              <a:latin typeface="+mj-lt"/>
              <a:cs typeface="Times New Roman" pitchFamily="18" charset="0"/>
            </a:endParaRPr>
          </a:p>
          <a:p>
            <a:pPr marL="93663" indent="-93663" algn="just">
              <a:buFont typeface="Arial" charset="0"/>
              <a:buChar char="•"/>
            </a:pPr>
            <a:r>
              <a:rPr lang="ru-RU" sz="1600" dirty="0" smtClean="0">
                <a:solidFill>
                  <a:srgbClr val="001236"/>
                </a:solidFill>
                <a:latin typeface="+mj-lt"/>
                <a:cs typeface="Times New Roman" pitchFamily="18" charset="0"/>
              </a:rPr>
              <a:t>представление </a:t>
            </a:r>
            <a:r>
              <a:rPr lang="ru-RU" sz="1600" dirty="0">
                <a:solidFill>
                  <a:srgbClr val="001236"/>
                </a:solidFill>
                <a:latin typeface="+mj-lt"/>
                <a:cs typeface="Times New Roman" pitchFamily="18" charset="0"/>
              </a:rPr>
              <a:t>пользователю статистических данных в интересном графическом виде по соответствующей тематике. </a:t>
            </a:r>
          </a:p>
        </p:txBody>
      </p:sp>
      <p:pic>
        <p:nvPicPr>
          <p:cNvPr id="21" name="Рисунок 3" descr="новости_1.jpg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348284" y="4503079"/>
            <a:ext cx="3214687" cy="1958975"/>
          </a:xfrm>
          <a:prstGeom prst="rect">
            <a:avLst/>
          </a:prstGeom>
          <a:noFill/>
          <a:ln w="9525">
            <a:solidFill>
              <a:schemeClr val="bg2">
                <a:lumMod val="25000"/>
              </a:schemeClr>
            </a:solidFill>
            <a:miter lim="800000"/>
            <a:headEnd/>
            <a:tailEnd/>
          </a:ln>
        </p:spPr>
      </p:pic>
      <p:sp>
        <p:nvSpPr>
          <p:cNvPr id="22" name="TextBox 14"/>
          <p:cNvSpPr txBox="1">
            <a:spLocks noChangeArrowheads="1"/>
          </p:cNvSpPr>
          <p:nvPr/>
        </p:nvSpPr>
        <p:spPr bwMode="auto">
          <a:xfrm>
            <a:off x="142844" y="4559866"/>
            <a:ext cx="5133983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rgbClr val="002060"/>
                </a:solidFill>
              </a:rPr>
              <a:t>Модуль «Автоматические новости»</a:t>
            </a:r>
          </a:p>
        </p:txBody>
      </p:sp>
      <p:sp>
        <p:nvSpPr>
          <p:cNvPr id="27" name="TextBox 9"/>
          <p:cNvSpPr txBox="1">
            <a:spLocks noChangeArrowheads="1"/>
          </p:cNvSpPr>
          <p:nvPr/>
        </p:nvSpPr>
        <p:spPr bwMode="auto">
          <a:xfrm>
            <a:off x="214282" y="5000636"/>
            <a:ext cx="4643470" cy="1154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ru-RU" sz="1600" b="1" dirty="0">
                <a:solidFill>
                  <a:srgbClr val="660033"/>
                </a:solidFill>
                <a:latin typeface="+mj-lt"/>
                <a:cs typeface="Segoe UI" pitchFamily="34" charset="0"/>
              </a:rPr>
              <a:t>Возможность:</a:t>
            </a:r>
          </a:p>
          <a:p>
            <a:pPr algn="just"/>
            <a:endParaRPr lang="ru-RU" sz="500" dirty="0">
              <a:latin typeface="+mj-lt"/>
              <a:cs typeface="Times New Roman" pitchFamily="18" charset="0"/>
            </a:endParaRPr>
          </a:p>
          <a:p>
            <a:pPr algn="just"/>
            <a:r>
              <a:rPr lang="ru-RU" sz="1600" dirty="0" smtClean="0">
                <a:solidFill>
                  <a:srgbClr val="001236"/>
                </a:solidFill>
                <a:latin typeface="+mj-lt"/>
                <a:cs typeface="Times New Roman" pitchFamily="18" charset="0"/>
              </a:rPr>
              <a:t>а</a:t>
            </a:r>
            <a:r>
              <a:rPr lang="kk-KZ" sz="1600" dirty="0" smtClean="0">
                <a:solidFill>
                  <a:srgbClr val="001236"/>
                </a:solidFill>
                <a:latin typeface="+mj-lt"/>
                <a:cs typeface="Times New Roman" pitchFamily="18" charset="0"/>
              </a:rPr>
              <a:t>втоматический </a:t>
            </a:r>
            <a:r>
              <a:rPr lang="kk-KZ" sz="1600" dirty="0">
                <a:solidFill>
                  <a:srgbClr val="001236"/>
                </a:solidFill>
                <a:latin typeface="+mj-lt"/>
                <a:cs typeface="Times New Roman" pitchFamily="18" charset="0"/>
              </a:rPr>
              <a:t>вывод сообщений </a:t>
            </a:r>
            <a:r>
              <a:rPr lang="kk-KZ" sz="1600" dirty="0" smtClean="0">
                <a:solidFill>
                  <a:srgbClr val="001236"/>
                </a:solidFill>
                <a:latin typeface="+mj-lt"/>
                <a:cs typeface="Times New Roman" pitchFamily="18" charset="0"/>
              </a:rPr>
              <a:t>об изменениях </a:t>
            </a:r>
            <a:r>
              <a:rPr lang="kk-KZ" sz="1600" dirty="0">
                <a:solidFill>
                  <a:srgbClr val="001236"/>
                </a:solidFill>
                <a:latin typeface="+mj-lt"/>
                <a:cs typeface="Times New Roman" pitchFamily="18" charset="0"/>
              </a:rPr>
              <a:t>в регионах Республики по определенным статистическим показателям</a:t>
            </a:r>
            <a:r>
              <a:rPr lang="ru-RU" sz="1600" dirty="0">
                <a:solidFill>
                  <a:srgbClr val="001236"/>
                </a:solidFill>
                <a:latin typeface="+mj-lt"/>
                <a:cs typeface="Times New Roman" pitchFamily="18" charset="0"/>
              </a:rPr>
              <a:t>.</a:t>
            </a:r>
          </a:p>
        </p:txBody>
      </p:sp>
      <p:sp>
        <p:nvSpPr>
          <p:cNvPr id="12" name="Прямоугольник 38"/>
          <p:cNvSpPr>
            <a:spLocks noChangeArrowheads="1"/>
          </p:cNvSpPr>
          <p:nvPr/>
        </p:nvSpPr>
        <p:spPr bwMode="auto">
          <a:xfrm>
            <a:off x="1000100" y="1"/>
            <a:ext cx="8143900" cy="785794"/>
          </a:xfrm>
          <a:prstGeom prst="rect">
            <a:avLst/>
          </a:prstGeom>
          <a:solidFill>
            <a:srgbClr val="F0F5FA"/>
          </a:solidFill>
          <a:ln w="9525" algn="ctr">
            <a:noFill/>
            <a:prstDash val="dash"/>
            <a:round/>
            <a:headEnd/>
            <a:tailEnd type="triangle" w="med" len="med"/>
          </a:ln>
        </p:spPr>
        <p:txBody>
          <a:bodyPr/>
          <a:lstStyle/>
          <a:p>
            <a:endParaRPr lang="ru-RU" b="1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ru-RU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Агентство </a:t>
            </a:r>
            <a:r>
              <a:rPr lang="ru-RU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Республики Казахстан по статистике</a:t>
            </a:r>
          </a:p>
        </p:txBody>
      </p:sp>
      <p:sp>
        <p:nvSpPr>
          <p:cNvPr id="13" name="Прямоугольник 12"/>
          <p:cNvSpPr/>
          <p:nvPr/>
        </p:nvSpPr>
        <p:spPr bwMode="auto">
          <a:xfrm>
            <a:off x="0" y="824480"/>
            <a:ext cx="9144000" cy="18000"/>
          </a:xfrm>
          <a:prstGeom prst="rect">
            <a:avLst/>
          </a:prstGeom>
          <a:solidFill>
            <a:srgbClr val="002060"/>
          </a:solidFill>
          <a:ln w="9525" cap="flat" cmpd="sng" algn="ctr">
            <a:solidFill>
              <a:srgbClr val="00206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14" name="Прямоугольник 13"/>
          <p:cNvSpPr/>
          <p:nvPr/>
        </p:nvSpPr>
        <p:spPr bwMode="auto">
          <a:xfrm>
            <a:off x="-32" y="6625710"/>
            <a:ext cx="9144000" cy="18000"/>
          </a:xfrm>
          <a:prstGeom prst="rect">
            <a:avLst/>
          </a:prstGeom>
          <a:solidFill>
            <a:srgbClr val="002060"/>
          </a:solidFill>
          <a:ln w="9525" cap="flat" cmpd="sng" algn="ctr">
            <a:solidFill>
              <a:srgbClr val="00206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15" name="Прямоугольник 14"/>
          <p:cNvSpPr/>
          <p:nvPr/>
        </p:nvSpPr>
        <p:spPr bwMode="auto">
          <a:xfrm>
            <a:off x="0" y="6643710"/>
            <a:ext cx="9144000" cy="214290"/>
          </a:xfrm>
          <a:prstGeom prst="rect">
            <a:avLst/>
          </a:prstGeom>
          <a:solidFill>
            <a:srgbClr val="F0F5FA"/>
          </a:solidFill>
          <a:ln w="9525" cap="flat" cmpd="sng" algn="ctr">
            <a:noFill/>
            <a:prstDash val="dash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Номер слайда 11"/>
          <p:cNvSpPr>
            <a:spLocks noGrp="1"/>
          </p:cNvSpPr>
          <p:nvPr>
            <p:ph type="sldNum" sz="quarter" idx="11"/>
          </p:nvPr>
        </p:nvSpPr>
        <p:spPr>
          <a:xfrm>
            <a:off x="8576775" y="6361846"/>
            <a:ext cx="366712" cy="365125"/>
          </a:xfrm>
          <a:noFill/>
        </p:spPr>
        <p:txBody>
          <a:bodyPr lIns="84134" tIns="42067" rIns="84134" bIns="42067"/>
          <a:lstStyle/>
          <a:p>
            <a:r>
              <a:rPr lang="ru-RU" sz="1200" dirty="0" smtClean="0"/>
              <a:t>12</a:t>
            </a:r>
          </a:p>
        </p:txBody>
      </p:sp>
      <p:pic>
        <p:nvPicPr>
          <p:cNvPr id="5122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-6350"/>
            <a:ext cx="1000125" cy="836613"/>
          </a:xfrm>
          <a:prstGeom prst="rect">
            <a:avLst/>
          </a:prstGeom>
          <a:noFill/>
          <a:ln w="9525" algn="ctr">
            <a:noFill/>
            <a:prstDash val="dash"/>
            <a:miter lim="800000"/>
            <a:headEnd/>
            <a:tailEnd/>
          </a:ln>
        </p:spPr>
      </p:pic>
      <p:sp>
        <p:nvSpPr>
          <p:cNvPr id="5" name="Rectangle 2"/>
          <p:cNvSpPr txBox="1">
            <a:spLocks noChangeArrowheads="1"/>
          </p:cNvSpPr>
          <p:nvPr/>
        </p:nvSpPr>
        <p:spPr>
          <a:xfrm>
            <a:off x="214282" y="928670"/>
            <a:ext cx="8786874" cy="1143008"/>
          </a:xfrm>
          <a:prstGeom prst="rect">
            <a:avLst/>
          </a:prstGeom>
          <a:effectLst/>
        </p:spPr>
        <p:txBody>
          <a:bodyPr lIns="84134" tIns="42067" rIns="84134" bIns="42067"/>
          <a:lstStyle/>
          <a:p>
            <a:pPr algn="just">
              <a:defRPr/>
            </a:pPr>
            <a:r>
              <a:rPr lang="ru-RU" sz="1700" b="1" dirty="0" smtClean="0">
                <a:solidFill>
                  <a:srgbClr val="0000A8"/>
                </a:solidFill>
                <a:latin typeface="Arial" pitchFamily="34" charset="0"/>
                <a:ea typeface="+mj-ea"/>
                <a:cs typeface="Arial" pitchFamily="34" charset="0"/>
              </a:rPr>
              <a:t>4. Повысить качество и объективность статистической информации, предоставляемой органами государственной статистики, а также обеспечить надежность и защиту статистических данных, полученных </a:t>
            </a:r>
            <a:r>
              <a:rPr lang="ru-RU" sz="1700" b="1" smtClean="0">
                <a:solidFill>
                  <a:srgbClr val="0000A8"/>
                </a:solidFill>
                <a:latin typeface="Arial" pitchFamily="34" charset="0"/>
                <a:ea typeface="+mj-ea"/>
                <a:cs typeface="Arial" pitchFamily="34" charset="0"/>
              </a:rPr>
              <a:t>от респондентов.</a:t>
            </a:r>
            <a:endParaRPr lang="ru-RU" sz="1700" b="1" dirty="0">
              <a:solidFill>
                <a:srgbClr val="0000A8"/>
              </a:solidFill>
              <a:latin typeface="Arial" pitchFamily="34" charset="0"/>
              <a:ea typeface="+mj-ea"/>
              <a:cs typeface="Arial" pitchFamily="34" charset="0"/>
            </a:endParaRPr>
          </a:p>
        </p:txBody>
      </p:sp>
      <p:sp>
        <p:nvSpPr>
          <p:cNvPr id="12" name="Прямоугольник 38"/>
          <p:cNvSpPr>
            <a:spLocks noChangeArrowheads="1"/>
          </p:cNvSpPr>
          <p:nvPr/>
        </p:nvSpPr>
        <p:spPr bwMode="auto">
          <a:xfrm>
            <a:off x="1000100" y="1"/>
            <a:ext cx="8143900" cy="785794"/>
          </a:xfrm>
          <a:prstGeom prst="rect">
            <a:avLst/>
          </a:prstGeom>
          <a:solidFill>
            <a:srgbClr val="F0F5FA"/>
          </a:solidFill>
          <a:ln w="9525" algn="ctr">
            <a:noFill/>
            <a:prstDash val="dash"/>
            <a:round/>
            <a:headEnd/>
            <a:tailEnd type="triangle" w="med" len="med"/>
          </a:ln>
        </p:spPr>
        <p:txBody>
          <a:bodyPr/>
          <a:lstStyle/>
          <a:p>
            <a:endParaRPr lang="ru-RU" b="1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ru-RU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Агентство </a:t>
            </a:r>
            <a:r>
              <a:rPr lang="ru-RU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Республики Казахстан по статистике</a:t>
            </a:r>
          </a:p>
        </p:txBody>
      </p:sp>
      <p:sp>
        <p:nvSpPr>
          <p:cNvPr id="15" name="Прямоугольник 14"/>
          <p:cNvSpPr/>
          <p:nvPr/>
        </p:nvSpPr>
        <p:spPr bwMode="auto">
          <a:xfrm>
            <a:off x="0" y="824480"/>
            <a:ext cx="9144000" cy="18000"/>
          </a:xfrm>
          <a:prstGeom prst="rect">
            <a:avLst/>
          </a:prstGeom>
          <a:solidFill>
            <a:srgbClr val="002060"/>
          </a:solidFill>
          <a:ln w="9525" cap="flat" cmpd="sng" algn="ctr">
            <a:solidFill>
              <a:srgbClr val="00206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16" name="Прямоугольник 15"/>
          <p:cNvSpPr/>
          <p:nvPr/>
        </p:nvSpPr>
        <p:spPr bwMode="auto">
          <a:xfrm>
            <a:off x="-32" y="6625710"/>
            <a:ext cx="9144000" cy="18000"/>
          </a:xfrm>
          <a:prstGeom prst="rect">
            <a:avLst/>
          </a:prstGeom>
          <a:solidFill>
            <a:srgbClr val="002060"/>
          </a:solidFill>
          <a:ln w="9525" cap="flat" cmpd="sng" algn="ctr">
            <a:solidFill>
              <a:srgbClr val="00206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9" name="Прямоугольник 8"/>
          <p:cNvSpPr/>
          <p:nvPr/>
        </p:nvSpPr>
        <p:spPr bwMode="auto">
          <a:xfrm>
            <a:off x="0" y="6643710"/>
            <a:ext cx="9144000" cy="214290"/>
          </a:xfrm>
          <a:prstGeom prst="rect">
            <a:avLst/>
          </a:prstGeom>
          <a:solidFill>
            <a:srgbClr val="F0F5FA"/>
          </a:solidFill>
          <a:ln w="9525" cap="flat" cmpd="sng" algn="ctr">
            <a:noFill/>
            <a:prstDash val="dash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14" name="Прямоугольник 2"/>
          <p:cNvSpPr>
            <a:spLocks noChangeArrowheads="1"/>
          </p:cNvSpPr>
          <p:nvPr/>
        </p:nvSpPr>
        <p:spPr bwMode="auto">
          <a:xfrm>
            <a:off x="2214546" y="2028779"/>
            <a:ext cx="5022859" cy="4000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23" tIns="45710" rIns="91423" bIns="4571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solidFill>
                  <a:srgbClr val="990033"/>
                </a:solidFill>
              </a:rPr>
              <a:t>Схема ИС Агентства до </a:t>
            </a:r>
            <a:r>
              <a:rPr lang="ru-RU" sz="2000" b="1" dirty="0" smtClean="0">
                <a:solidFill>
                  <a:srgbClr val="990033"/>
                </a:solidFill>
              </a:rPr>
              <a:t>2011 </a:t>
            </a:r>
            <a:r>
              <a:rPr lang="ru-RU" sz="2000" b="1" dirty="0">
                <a:solidFill>
                  <a:srgbClr val="990033"/>
                </a:solidFill>
              </a:rPr>
              <a:t>года</a:t>
            </a:r>
          </a:p>
        </p:txBody>
      </p:sp>
      <p:graphicFrame>
        <p:nvGraphicFramePr>
          <p:cNvPr id="3" name="Object 3"/>
          <p:cNvGraphicFramePr>
            <a:graphicFrameLocks noChangeAspect="1"/>
          </p:cNvGraphicFramePr>
          <p:nvPr/>
        </p:nvGraphicFramePr>
        <p:xfrm>
          <a:off x="0" y="1571648"/>
          <a:ext cx="9072563" cy="5214938"/>
        </p:xfrm>
        <a:graphic>
          <a:graphicData uri="http://schemas.openxmlformats.org/presentationml/2006/ole">
            <p:oleObj spid="_x0000_s26626" name="Visio" r:id="rId5" imgW="10656846" imgH="6932488" progId="">
              <p:embed/>
            </p:oleObj>
          </a:graphicData>
        </a:graphic>
      </p:graphicFrame>
    </p:spTree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3"/>
          <p:cNvGraphicFramePr>
            <a:graphicFrameLocks noChangeAspect="1"/>
          </p:cNvGraphicFramePr>
          <p:nvPr/>
        </p:nvGraphicFramePr>
        <p:xfrm>
          <a:off x="123825" y="1143000"/>
          <a:ext cx="8948738" cy="5702300"/>
        </p:xfrm>
        <a:graphic>
          <a:graphicData uri="http://schemas.openxmlformats.org/presentationml/2006/ole">
            <p:oleObj spid="_x0000_s93186" name="Visio" r:id="rId4" imgW="10656846" imgH="6932488" progId="">
              <p:embed/>
            </p:oleObj>
          </a:graphicData>
        </a:graphic>
      </p:graphicFrame>
      <p:sp>
        <p:nvSpPr>
          <p:cNvPr id="2053" name="Номер слайда 5"/>
          <p:cNvSpPr>
            <a:spLocks noGrp="1"/>
          </p:cNvSpPr>
          <p:nvPr>
            <p:ph type="sldNum" sz="quarter" idx="4294967295"/>
          </p:nvPr>
        </p:nvSpPr>
        <p:spPr>
          <a:xfrm>
            <a:off x="8572500" y="6421438"/>
            <a:ext cx="428625" cy="365125"/>
          </a:xfrm>
          <a:prstGeom prst="rect">
            <a:avLst/>
          </a:prstGeom>
        </p:spPr>
        <p:txBody>
          <a:bodyPr/>
          <a:lstStyle/>
          <a:p>
            <a:pPr algn="ctr">
              <a:defRPr/>
            </a:pPr>
            <a:fld id="{3DE4B415-A845-48FC-B52D-BCDB2CF8F619}" type="slidenum">
              <a:rPr lang="ru-RU" sz="1200"/>
              <a:pPr algn="ctr">
                <a:defRPr/>
              </a:pPr>
              <a:t>13</a:t>
            </a:fld>
            <a:endParaRPr lang="ru-RU" sz="1200" dirty="0"/>
          </a:p>
        </p:txBody>
      </p:sp>
      <p:pic>
        <p:nvPicPr>
          <p:cNvPr id="2" name="Picture 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763" y="-1588"/>
            <a:ext cx="1039812" cy="838201"/>
          </a:xfrm>
          <a:prstGeom prst="rect">
            <a:avLst/>
          </a:prstGeom>
          <a:noFill/>
          <a:ln w="9525" algn="ctr">
            <a:noFill/>
            <a:prstDash val="dash"/>
            <a:miter lim="800000"/>
            <a:headEnd/>
            <a:tailEnd/>
          </a:ln>
        </p:spPr>
      </p:pic>
      <p:sp>
        <p:nvSpPr>
          <p:cNvPr id="9" name="Прямоугольник 8"/>
          <p:cNvSpPr/>
          <p:nvPr/>
        </p:nvSpPr>
        <p:spPr bwMode="auto">
          <a:xfrm>
            <a:off x="0" y="824480"/>
            <a:ext cx="9144000" cy="18000"/>
          </a:xfrm>
          <a:prstGeom prst="rect">
            <a:avLst/>
          </a:prstGeom>
          <a:solidFill>
            <a:srgbClr val="002060"/>
          </a:solidFill>
          <a:ln w="9525" cap="flat" cmpd="sng" algn="ctr">
            <a:solidFill>
              <a:srgbClr val="00206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0" y="6643710"/>
            <a:ext cx="9144000" cy="214290"/>
          </a:xfrm>
          <a:prstGeom prst="rect">
            <a:avLst/>
          </a:prstGeom>
          <a:solidFill>
            <a:srgbClr val="F0F5FA"/>
          </a:solidFill>
          <a:ln w="9525" cap="flat" cmpd="sng" algn="ctr">
            <a:noFill/>
            <a:prstDash val="dash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-32" y="6625710"/>
            <a:ext cx="9144000" cy="18000"/>
          </a:xfrm>
          <a:prstGeom prst="rect">
            <a:avLst/>
          </a:prstGeom>
          <a:solidFill>
            <a:srgbClr val="002060"/>
          </a:solidFill>
          <a:ln w="9525" cap="flat" cmpd="sng" algn="ctr">
            <a:solidFill>
              <a:srgbClr val="00206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-32" y="6643710"/>
            <a:ext cx="9144000" cy="214290"/>
          </a:xfrm>
          <a:prstGeom prst="rect">
            <a:avLst/>
          </a:prstGeom>
          <a:solidFill>
            <a:srgbClr val="F0F5FA"/>
          </a:solidFill>
          <a:ln w="9525" cap="flat" cmpd="sng" algn="ctr">
            <a:noFill/>
            <a:prstDash val="dash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13" name="Прямоугольник 38"/>
          <p:cNvSpPr>
            <a:spLocks noChangeArrowheads="1"/>
          </p:cNvSpPr>
          <p:nvPr/>
        </p:nvSpPr>
        <p:spPr bwMode="auto">
          <a:xfrm>
            <a:off x="1000100" y="1"/>
            <a:ext cx="8143900" cy="785794"/>
          </a:xfrm>
          <a:prstGeom prst="rect">
            <a:avLst/>
          </a:prstGeom>
          <a:solidFill>
            <a:srgbClr val="F0F5FA"/>
          </a:solidFill>
          <a:ln w="9525" algn="ctr">
            <a:noFill/>
            <a:prstDash val="dash"/>
            <a:round/>
            <a:headEnd/>
            <a:tailEnd type="triangle" w="med" len="med"/>
          </a:ln>
        </p:spPr>
        <p:txBody>
          <a:bodyPr/>
          <a:lstStyle/>
          <a:p>
            <a:endParaRPr lang="ru-RU" b="1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ru-RU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Агентство </a:t>
            </a:r>
            <a:r>
              <a:rPr lang="ru-RU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Республики Казахстан по статистике</a:t>
            </a:r>
          </a:p>
        </p:txBody>
      </p:sp>
      <p:sp>
        <p:nvSpPr>
          <p:cNvPr id="14" name="Прямоугольник 2"/>
          <p:cNvSpPr>
            <a:spLocks noChangeArrowheads="1"/>
          </p:cNvSpPr>
          <p:nvPr/>
        </p:nvSpPr>
        <p:spPr bwMode="auto">
          <a:xfrm>
            <a:off x="582285" y="928670"/>
            <a:ext cx="7929563" cy="369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3" tIns="45710" rIns="91423" bIns="4571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rgbClr val="990033"/>
                </a:solidFill>
              </a:rPr>
              <a:t>Схема ИС Агентства в результате проекта ИИС «е-Статистика»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42844" y="1928802"/>
            <a:ext cx="8813753" cy="1546894"/>
          </a:xfrm>
          <a:prstGeom prst="rect">
            <a:avLst/>
          </a:prstGeom>
        </p:spPr>
        <p:txBody>
          <a:bodyPr wrap="square" lIns="84134" tIns="42067" rIns="84134" bIns="42067">
            <a:spAutoFit/>
          </a:bodyPr>
          <a:lstStyle/>
          <a:p>
            <a:pPr algn="just">
              <a:defRPr/>
            </a:pPr>
            <a:r>
              <a:rPr lang="ru-RU" sz="1900" b="1" dirty="0" smtClean="0">
                <a:solidFill>
                  <a:srgbClr val="00008E"/>
                </a:solidFill>
              </a:rPr>
              <a:t>Закон РК «О государственной статистике» </a:t>
            </a:r>
            <a:r>
              <a:rPr lang="ru-RU" sz="1900" dirty="0" smtClean="0">
                <a:solidFill>
                  <a:srgbClr val="00008E"/>
                </a:solidFill>
              </a:rPr>
              <a:t>– </a:t>
            </a:r>
            <a:r>
              <a:rPr lang="ru-RU" sz="1900" dirty="0" smtClean="0">
                <a:solidFill>
                  <a:srgbClr val="001236"/>
                </a:solidFill>
              </a:rPr>
              <a:t>обеспечение государственными органами, осуществляющими статистическую деятельность, конфиденциальности первичных данных, недопущение </a:t>
            </a:r>
            <a:r>
              <a:rPr lang="ru-RU" sz="1900" b="1" dirty="0" smtClean="0">
                <a:solidFill>
                  <a:srgbClr val="00008E"/>
                </a:solidFill>
              </a:rPr>
              <a:t>использования первичных статданных в иных целях, кроме производства статистической информации. </a:t>
            </a:r>
            <a:endParaRPr lang="kk-KZ" sz="1900" b="1" dirty="0">
              <a:solidFill>
                <a:srgbClr val="00008E"/>
              </a:solidFill>
            </a:endParaRPr>
          </a:p>
        </p:txBody>
      </p:sp>
      <p:pic>
        <p:nvPicPr>
          <p:cNvPr id="16387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90" y="-1504"/>
            <a:ext cx="1040780" cy="836379"/>
          </a:xfrm>
          <a:prstGeom prst="rect">
            <a:avLst/>
          </a:prstGeom>
          <a:noFill/>
          <a:ln w="9525" algn="ctr">
            <a:noFill/>
            <a:prstDash val="dash"/>
            <a:miter lim="800000"/>
            <a:headEnd/>
            <a:tailEnd/>
          </a:ln>
        </p:spPr>
      </p:pic>
      <p:sp>
        <p:nvSpPr>
          <p:cNvPr id="11" name="Прямоугольник 38"/>
          <p:cNvSpPr>
            <a:spLocks noChangeArrowheads="1"/>
          </p:cNvSpPr>
          <p:nvPr/>
        </p:nvSpPr>
        <p:spPr bwMode="auto">
          <a:xfrm>
            <a:off x="1000100" y="1"/>
            <a:ext cx="8143900" cy="785794"/>
          </a:xfrm>
          <a:prstGeom prst="rect">
            <a:avLst/>
          </a:prstGeom>
          <a:solidFill>
            <a:srgbClr val="F0F5FA"/>
          </a:solidFill>
          <a:ln w="9525" algn="ctr">
            <a:noFill/>
            <a:prstDash val="dash"/>
            <a:round/>
            <a:headEnd/>
            <a:tailEnd type="triangle" w="med" len="med"/>
          </a:ln>
        </p:spPr>
        <p:txBody>
          <a:bodyPr/>
          <a:lstStyle/>
          <a:p>
            <a:endParaRPr lang="ru-RU" b="1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ru-RU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Агентство </a:t>
            </a:r>
            <a:r>
              <a:rPr lang="ru-RU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Республики Казахстан по статистике</a:t>
            </a:r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0" y="824480"/>
            <a:ext cx="9144000" cy="18000"/>
          </a:xfrm>
          <a:prstGeom prst="rect">
            <a:avLst/>
          </a:prstGeom>
          <a:solidFill>
            <a:srgbClr val="002060"/>
          </a:solidFill>
          <a:ln w="9525" cap="flat" cmpd="sng" algn="ctr">
            <a:solidFill>
              <a:srgbClr val="00206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13" name="Прямоугольник 12"/>
          <p:cNvSpPr/>
          <p:nvPr/>
        </p:nvSpPr>
        <p:spPr bwMode="auto">
          <a:xfrm>
            <a:off x="-32" y="6625710"/>
            <a:ext cx="9144000" cy="18000"/>
          </a:xfrm>
          <a:prstGeom prst="rect">
            <a:avLst/>
          </a:prstGeom>
          <a:solidFill>
            <a:srgbClr val="002060"/>
          </a:solidFill>
          <a:ln w="9525" cap="flat" cmpd="sng" algn="ctr">
            <a:solidFill>
              <a:srgbClr val="00206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14" name="Прямоугольник 13"/>
          <p:cNvSpPr/>
          <p:nvPr/>
        </p:nvSpPr>
        <p:spPr bwMode="auto">
          <a:xfrm>
            <a:off x="0" y="6643710"/>
            <a:ext cx="9144000" cy="214290"/>
          </a:xfrm>
          <a:prstGeom prst="rect">
            <a:avLst/>
          </a:prstGeom>
          <a:solidFill>
            <a:srgbClr val="F0F5FA"/>
          </a:solidFill>
          <a:ln w="9525" cap="flat" cmpd="sng" algn="ctr">
            <a:noFill/>
            <a:prstDash val="dash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15" name="Номер слайда 3"/>
          <p:cNvSpPr>
            <a:spLocks noGrp="1"/>
          </p:cNvSpPr>
          <p:nvPr>
            <p:ph type="sldNum" sz="quarter" idx="11"/>
          </p:nvPr>
        </p:nvSpPr>
        <p:spPr>
          <a:xfrm>
            <a:off x="8458200" y="6364654"/>
            <a:ext cx="542925" cy="327025"/>
          </a:xfrm>
          <a:noFill/>
        </p:spPr>
        <p:txBody>
          <a:bodyPr/>
          <a:lstStyle/>
          <a:p>
            <a:r>
              <a:rPr lang="en-US" sz="1200" dirty="0" smtClean="0"/>
              <a:t>1</a:t>
            </a:r>
            <a:r>
              <a:rPr lang="ru-RU" sz="1200" dirty="0" smtClean="0"/>
              <a:t>4</a:t>
            </a:r>
          </a:p>
        </p:txBody>
      </p:sp>
      <p:sp>
        <p:nvSpPr>
          <p:cNvPr id="16" name="Прямоугольник 2"/>
          <p:cNvSpPr>
            <a:spLocks noChangeArrowheads="1"/>
          </p:cNvSpPr>
          <p:nvPr/>
        </p:nvSpPr>
        <p:spPr bwMode="auto">
          <a:xfrm>
            <a:off x="1364542" y="928670"/>
            <a:ext cx="6429420" cy="7694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23" tIns="45710" rIns="91423" bIns="4571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200" b="1" dirty="0" smtClean="0">
                <a:solidFill>
                  <a:srgbClr val="990033"/>
                </a:solidFill>
              </a:rPr>
              <a:t>Нормы в законодательстве РК о конфиденциальности первичных данных </a:t>
            </a:r>
            <a:endParaRPr lang="ru-RU" sz="2200" b="1" dirty="0">
              <a:solidFill>
                <a:srgbClr val="990033"/>
              </a:solidFill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142844" y="3746129"/>
            <a:ext cx="8813753" cy="1254507"/>
          </a:xfrm>
          <a:prstGeom prst="rect">
            <a:avLst/>
          </a:prstGeom>
        </p:spPr>
        <p:txBody>
          <a:bodyPr wrap="square" lIns="84134" tIns="42067" rIns="84134" bIns="42067">
            <a:spAutoFit/>
          </a:bodyPr>
          <a:lstStyle/>
          <a:p>
            <a:pPr algn="just">
              <a:defRPr/>
            </a:pPr>
            <a:r>
              <a:rPr lang="ru-RU" sz="1900" b="1" dirty="0" smtClean="0">
                <a:solidFill>
                  <a:srgbClr val="00008E"/>
                </a:solidFill>
              </a:rPr>
              <a:t>Кодекс РК об административных нарушениях </a:t>
            </a:r>
            <a:r>
              <a:rPr lang="ru-RU" sz="1900" dirty="0" smtClean="0"/>
              <a:t>– </a:t>
            </a:r>
            <a:r>
              <a:rPr lang="ru-RU" sz="1900" dirty="0" smtClean="0">
                <a:solidFill>
                  <a:srgbClr val="001236"/>
                </a:solidFill>
              </a:rPr>
              <a:t>норма об ответственности в отношении должностных лиц за утрату, пропажу, передачу или иное незаконное разглашение первичной статистической информации и баз данных</a:t>
            </a:r>
            <a:endParaRPr lang="kk-KZ" sz="1900" dirty="0">
              <a:solidFill>
                <a:srgbClr val="001236"/>
              </a:solidFill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142844" y="5103451"/>
            <a:ext cx="8813753" cy="1254507"/>
          </a:xfrm>
          <a:prstGeom prst="rect">
            <a:avLst/>
          </a:prstGeom>
        </p:spPr>
        <p:txBody>
          <a:bodyPr wrap="square" lIns="84134" tIns="42067" rIns="84134" bIns="42067">
            <a:spAutoFit/>
          </a:bodyPr>
          <a:lstStyle/>
          <a:p>
            <a:pPr algn="just">
              <a:defRPr/>
            </a:pPr>
            <a:r>
              <a:rPr lang="ru-RU" sz="1900" b="1" dirty="0" smtClean="0">
                <a:solidFill>
                  <a:srgbClr val="00008E"/>
                </a:solidFill>
              </a:rPr>
              <a:t>Правила предоставления и использования в научных целях баз данных в </a:t>
            </a:r>
            <a:r>
              <a:rPr lang="ru-RU" sz="1900" b="1" dirty="0" err="1" smtClean="0">
                <a:solidFill>
                  <a:srgbClr val="00008E"/>
                </a:solidFill>
              </a:rPr>
              <a:t>деидентифицированном</a:t>
            </a:r>
            <a:r>
              <a:rPr lang="ru-RU" sz="1900" b="1" dirty="0" smtClean="0">
                <a:solidFill>
                  <a:srgbClr val="00008E"/>
                </a:solidFill>
              </a:rPr>
              <a:t> виде </a:t>
            </a:r>
            <a:r>
              <a:rPr lang="ru-RU" sz="1900" dirty="0" smtClean="0"/>
              <a:t>– </a:t>
            </a:r>
            <a:r>
              <a:rPr lang="ru-RU" sz="1900" dirty="0" smtClean="0">
                <a:solidFill>
                  <a:srgbClr val="001236"/>
                </a:solidFill>
              </a:rPr>
              <a:t>предоставляются только юридическим лицам в научных целях, реализующим программу высшего и послевузовского образования</a:t>
            </a:r>
            <a:endParaRPr lang="kk-KZ" sz="1900" dirty="0">
              <a:solidFill>
                <a:srgbClr val="001236"/>
              </a:solidFill>
            </a:endParaRPr>
          </a:p>
        </p:txBody>
      </p:sp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7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90" y="-1504"/>
            <a:ext cx="1040780" cy="836379"/>
          </a:xfrm>
          <a:prstGeom prst="rect">
            <a:avLst/>
          </a:prstGeom>
          <a:noFill/>
          <a:ln w="9525" algn="ctr">
            <a:noFill/>
            <a:prstDash val="dash"/>
            <a:miter lim="800000"/>
            <a:headEnd/>
            <a:tailEnd/>
          </a:ln>
        </p:spPr>
      </p:pic>
      <p:sp>
        <p:nvSpPr>
          <p:cNvPr id="11" name="Прямоугольник 38"/>
          <p:cNvSpPr>
            <a:spLocks noChangeArrowheads="1"/>
          </p:cNvSpPr>
          <p:nvPr/>
        </p:nvSpPr>
        <p:spPr bwMode="auto">
          <a:xfrm>
            <a:off x="1000100" y="1"/>
            <a:ext cx="8143900" cy="785794"/>
          </a:xfrm>
          <a:prstGeom prst="rect">
            <a:avLst/>
          </a:prstGeom>
          <a:solidFill>
            <a:srgbClr val="F0F5FA"/>
          </a:solidFill>
          <a:ln w="9525" algn="ctr">
            <a:noFill/>
            <a:prstDash val="dash"/>
            <a:round/>
            <a:headEnd/>
            <a:tailEnd type="triangle" w="med" len="med"/>
          </a:ln>
        </p:spPr>
        <p:txBody>
          <a:bodyPr/>
          <a:lstStyle/>
          <a:p>
            <a:endParaRPr lang="ru-RU" b="1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ru-RU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Агентство </a:t>
            </a:r>
            <a:r>
              <a:rPr lang="ru-RU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Республики Казахстан по статистике</a:t>
            </a:r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0" y="824480"/>
            <a:ext cx="9144000" cy="18000"/>
          </a:xfrm>
          <a:prstGeom prst="rect">
            <a:avLst/>
          </a:prstGeom>
          <a:solidFill>
            <a:srgbClr val="002060"/>
          </a:solidFill>
          <a:ln w="9525" cap="flat" cmpd="sng" algn="ctr">
            <a:solidFill>
              <a:srgbClr val="00206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13" name="Прямоугольник 12"/>
          <p:cNvSpPr/>
          <p:nvPr/>
        </p:nvSpPr>
        <p:spPr bwMode="auto">
          <a:xfrm>
            <a:off x="-32" y="6625710"/>
            <a:ext cx="9144000" cy="18000"/>
          </a:xfrm>
          <a:prstGeom prst="rect">
            <a:avLst/>
          </a:prstGeom>
          <a:solidFill>
            <a:srgbClr val="002060"/>
          </a:solidFill>
          <a:ln w="9525" cap="flat" cmpd="sng" algn="ctr">
            <a:solidFill>
              <a:srgbClr val="00206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14" name="Прямоугольник 13"/>
          <p:cNvSpPr/>
          <p:nvPr/>
        </p:nvSpPr>
        <p:spPr bwMode="auto">
          <a:xfrm>
            <a:off x="0" y="6643710"/>
            <a:ext cx="9144000" cy="214290"/>
          </a:xfrm>
          <a:prstGeom prst="rect">
            <a:avLst/>
          </a:prstGeom>
          <a:solidFill>
            <a:srgbClr val="F0F5FA"/>
          </a:solidFill>
          <a:ln w="9525" cap="flat" cmpd="sng" algn="ctr">
            <a:noFill/>
            <a:prstDash val="dash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15" name="Номер слайда 3"/>
          <p:cNvSpPr>
            <a:spLocks noGrp="1"/>
          </p:cNvSpPr>
          <p:nvPr>
            <p:ph type="sldNum" sz="quarter" idx="11"/>
          </p:nvPr>
        </p:nvSpPr>
        <p:spPr>
          <a:xfrm>
            <a:off x="8458200" y="6364654"/>
            <a:ext cx="542925" cy="327025"/>
          </a:xfrm>
          <a:noFill/>
        </p:spPr>
        <p:txBody>
          <a:bodyPr/>
          <a:lstStyle/>
          <a:p>
            <a:r>
              <a:rPr lang="en-US" sz="1200" dirty="0" smtClean="0"/>
              <a:t>1</a:t>
            </a:r>
            <a:r>
              <a:rPr lang="ru-RU" sz="1200" dirty="0" smtClean="0"/>
              <a:t>5</a:t>
            </a:r>
          </a:p>
        </p:txBody>
      </p:sp>
      <p:sp>
        <p:nvSpPr>
          <p:cNvPr id="19" name="Rectangle 2"/>
          <p:cNvSpPr txBox="1">
            <a:spLocks noChangeArrowheads="1"/>
          </p:cNvSpPr>
          <p:nvPr/>
        </p:nvSpPr>
        <p:spPr>
          <a:xfrm>
            <a:off x="285720" y="857232"/>
            <a:ext cx="8786874" cy="1071570"/>
          </a:xfrm>
          <a:prstGeom prst="rect">
            <a:avLst/>
          </a:prstGeom>
          <a:effectLst/>
        </p:spPr>
        <p:txBody>
          <a:bodyPr lIns="84134" tIns="42067" rIns="84134" bIns="42067"/>
          <a:lstStyle/>
          <a:p>
            <a:pPr algn="just">
              <a:defRPr/>
            </a:pPr>
            <a:r>
              <a:rPr lang="ru-RU" sz="1600" b="1" dirty="0" smtClean="0">
                <a:solidFill>
                  <a:srgbClr val="0000A8"/>
                </a:solidFill>
                <a:latin typeface="Arial" pitchFamily="34" charset="0"/>
                <a:ea typeface="+mj-ea"/>
                <a:cs typeface="Arial" pitchFamily="34" charset="0"/>
              </a:rPr>
              <a:t>5. Усилить взаимодействие между государственными органами по обмену и постоянной актуализации информации в целях исключения дублирующих статистических данных, а также дальнейшей интеграции для формирования единой информационно-аналитической системы «е-Статистика»</a:t>
            </a:r>
            <a:endParaRPr lang="ru-RU" sz="1600" b="1" dirty="0">
              <a:solidFill>
                <a:srgbClr val="0000A8"/>
              </a:solidFill>
              <a:latin typeface="Arial" pitchFamily="34" charset="0"/>
              <a:ea typeface="+mj-ea"/>
              <a:cs typeface="Arial" pitchFamily="34" charset="0"/>
            </a:endParaRPr>
          </a:p>
        </p:txBody>
      </p:sp>
      <p:sp>
        <p:nvSpPr>
          <p:cNvPr id="21" name="TextBox 34"/>
          <p:cNvSpPr txBox="1">
            <a:spLocks noChangeArrowheads="1"/>
          </p:cNvSpPr>
          <p:nvPr/>
        </p:nvSpPr>
        <p:spPr bwMode="auto">
          <a:xfrm>
            <a:off x="615048" y="2397568"/>
            <a:ext cx="7814604" cy="3231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lvl="0"/>
            <a:r>
              <a:rPr lang="ru-RU" sz="1500" dirty="0" smtClean="0">
                <a:solidFill>
                  <a:srgbClr val="002060"/>
                </a:solidFill>
              </a:rPr>
              <a:t>1. ГБД «Юридические лица» </a:t>
            </a:r>
            <a:r>
              <a:rPr lang="kk-KZ" sz="1500" dirty="0" smtClean="0">
                <a:solidFill>
                  <a:srgbClr val="002060"/>
                </a:solidFill>
              </a:rPr>
              <a:t>МЮ;</a:t>
            </a:r>
            <a:endParaRPr lang="ru-RU" sz="1500" dirty="0" smtClean="0">
              <a:solidFill>
                <a:srgbClr val="002060"/>
              </a:solidFill>
            </a:endParaRPr>
          </a:p>
        </p:txBody>
      </p:sp>
      <p:sp>
        <p:nvSpPr>
          <p:cNvPr id="22" name="TextBox 15"/>
          <p:cNvSpPr txBox="1">
            <a:spLocks noChangeArrowheads="1"/>
          </p:cNvSpPr>
          <p:nvPr/>
        </p:nvSpPr>
        <p:spPr bwMode="auto">
          <a:xfrm>
            <a:off x="201614" y="2177132"/>
            <a:ext cx="1012800" cy="337441"/>
          </a:xfrm>
          <a:prstGeom prst="rect">
            <a:avLst/>
          </a:prstGeom>
          <a:noFill/>
          <a:ln>
            <a:noFill/>
            <a:headEnd/>
            <a:tailEnd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lIns="90337" tIns="45169" rIns="90337" bIns="45169">
            <a:spAutoFit/>
          </a:bodyPr>
          <a:lstStyle/>
          <a:p>
            <a:pPr>
              <a:defRPr/>
            </a:pPr>
            <a:r>
              <a:rPr lang="en-US" sz="1600" b="1" dirty="0">
                <a:solidFill>
                  <a:srgbClr val="660033"/>
                </a:solidFill>
              </a:rPr>
              <a:t> </a:t>
            </a:r>
            <a:r>
              <a:rPr lang="ru-RU" sz="1600" b="1" dirty="0" smtClean="0">
                <a:solidFill>
                  <a:srgbClr val="660033"/>
                </a:solidFill>
              </a:rPr>
              <a:t>2009</a:t>
            </a:r>
            <a:endParaRPr lang="ru-RU" sz="1600" b="1" dirty="0">
              <a:solidFill>
                <a:srgbClr val="660033"/>
              </a:solidFill>
            </a:endParaRPr>
          </a:p>
        </p:txBody>
      </p:sp>
      <p:sp>
        <p:nvSpPr>
          <p:cNvPr id="24" name="TextBox 29"/>
          <p:cNvSpPr txBox="1">
            <a:spLocks noChangeArrowheads="1"/>
          </p:cNvSpPr>
          <p:nvPr/>
        </p:nvSpPr>
        <p:spPr bwMode="auto">
          <a:xfrm>
            <a:off x="214282" y="3237176"/>
            <a:ext cx="1014152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1600" b="1" dirty="0" smtClean="0">
                <a:solidFill>
                  <a:srgbClr val="660033"/>
                </a:solidFill>
                <a:latin typeface="+mn-lt"/>
              </a:rPr>
              <a:t>2011 </a:t>
            </a:r>
            <a:endParaRPr lang="ru-RU" sz="1600" b="1" dirty="0">
              <a:solidFill>
                <a:srgbClr val="660033"/>
              </a:solidFill>
              <a:latin typeface="+mn-lt"/>
            </a:endParaRPr>
          </a:p>
        </p:txBody>
      </p:sp>
      <p:sp>
        <p:nvSpPr>
          <p:cNvPr id="25" name="TextBox 34"/>
          <p:cNvSpPr txBox="1">
            <a:spLocks noChangeArrowheads="1"/>
          </p:cNvSpPr>
          <p:nvPr/>
        </p:nvSpPr>
        <p:spPr bwMode="auto">
          <a:xfrm>
            <a:off x="567861" y="3516530"/>
            <a:ext cx="8147543" cy="1477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lvl="0"/>
            <a:r>
              <a:rPr lang="en-US" sz="1500" dirty="0" smtClean="0">
                <a:solidFill>
                  <a:srgbClr val="002060"/>
                </a:solidFill>
              </a:rPr>
              <a:t>3</a:t>
            </a:r>
            <a:r>
              <a:rPr lang="kk-KZ" sz="1500" dirty="0" smtClean="0">
                <a:solidFill>
                  <a:srgbClr val="002060"/>
                </a:solidFill>
              </a:rPr>
              <a:t>. </a:t>
            </a:r>
            <a:r>
              <a:rPr lang="kk-KZ" sz="1500" dirty="0" smtClean="0">
                <a:solidFill>
                  <a:srgbClr val="002060"/>
                </a:solidFill>
              </a:rPr>
              <a:t>ГБД «Физические лица» МЮ;</a:t>
            </a:r>
            <a:endParaRPr lang="ru-RU" sz="1500" dirty="0" smtClean="0">
              <a:solidFill>
                <a:srgbClr val="002060"/>
              </a:solidFill>
            </a:endParaRPr>
          </a:p>
          <a:p>
            <a:pPr lvl="0"/>
            <a:r>
              <a:rPr lang="en-US" sz="1500" dirty="0" smtClean="0">
                <a:solidFill>
                  <a:srgbClr val="002060"/>
                </a:solidFill>
              </a:rPr>
              <a:t>4</a:t>
            </a:r>
            <a:r>
              <a:rPr lang="kk-KZ" sz="1500" dirty="0" smtClean="0">
                <a:solidFill>
                  <a:srgbClr val="002060"/>
                </a:solidFill>
              </a:rPr>
              <a:t>. </a:t>
            </a:r>
            <a:r>
              <a:rPr lang="kk-KZ" sz="1500" dirty="0" smtClean="0">
                <a:solidFill>
                  <a:srgbClr val="002060"/>
                </a:solidFill>
              </a:rPr>
              <a:t>ИС ЗАГС МЮ;</a:t>
            </a:r>
            <a:endParaRPr lang="ru-RU" sz="1500" dirty="0" smtClean="0">
              <a:solidFill>
                <a:srgbClr val="002060"/>
              </a:solidFill>
            </a:endParaRPr>
          </a:p>
          <a:p>
            <a:pPr lvl="0"/>
            <a:r>
              <a:rPr lang="en-US" sz="1500" dirty="0" smtClean="0">
                <a:solidFill>
                  <a:srgbClr val="002060"/>
                </a:solidFill>
              </a:rPr>
              <a:t>5</a:t>
            </a:r>
            <a:r>
              <a:rPr lang="kk-KZ" sz="1500" dirty="0" smtClean="0">
                <a:solidFill>
                  <a:srgbClr val="002060"/>
                </a:solidFill>
              </a:rPr>
              <a:t>. </a:t>
            </a:r>
            <a:r>
              <a:rPr lang="kk-KZ" sz="1500" dirty="0" smtClean="0">
                <a:solidFill>
                  <a:srgbClr val="002060"/>
                </a:solidFill>
              </a:rPr>
              <a:t>ГБД «Регистр недвижимости» МЮ;</a:t>
            </a:r>
            <a:endParaRPr lang="ru-RU" sz="1500" dirty="0" smtClean="0">
              <a:solidFill>
                <a:srgbClr val="002060"/>
              </a:solidFill>
            </a:endParaRPr>
          </a:p>
          <a:p>
            <a:pPr lvl="0"/>
            <a:r>
              <a:rPr lang="en-US" sz="1500" dirty="0" smtClean="0">
                <a:solidFill>
                  <a:srgbClr val="002060"/>
                </a:solidFill>
              </a:rPr>
              <a:t>6</a:t>
            </a:r>
            <a:r>
              <a:rPr lang="kk-KZ" sz="1500" dirty="0" smtClean="0">
                <a:solidFill>
                  <a:srgbClr val="002060"/>
                </a:solidFill>
              </a:rPr>
              <a:t>. </a:t>
            </a:r>
            <a:r>
              <a:rPr lang="kk-KZ" sz="1500" dirty="0" smtClean="0">
                <a:solidFill>
                  <a:srgbClr val="002060"/>
                </a:solidFill>
              </a:rPr>
              <a:t>«Единая информационная система здравоохранения» МЗ;</a:t>
            </a:r>
            <a:endParaRPr lang="ru-RU" sz="1500" dirty="0" smtClean="0">
              <a:solidFill>
                <a:srgbClr val="002060"/>
              </a:solidFill>
            </a:endParaRPr>
          </a:p>
          <a:p>
            <a:pPr lvl="0"/>
            <a:r>
              <a:rPr lang="en-US" sz="1500" dirty="0" smtClean="0">
                <a:solidFill>
                  <a:srgbClr val="002060"/>
                </a:solidFill>
              </a:rPr>
              <a:t>7</a:t>
            </a:r>
            <a:r>
              <a:rPr lang="kk-KZ" sz="1500" dirty="0" smtClean="0">
                <a:solidFill>
                  <a:srgbClr val="002060"/>
                </a:solidFill>
              </a:rPr>
              <a:t>. </a:t>
            </a:r>
            <a:r>
              <a:rPr lang="kk-KZ" sz="1500" dirty="0" smtClean="0">
                <a:solidFill>
                  <a:srgbClr val="002060"/>
                </a:solidFill>
              </a:rPr>
              <a:t>ИС «Адресный регистр» МТК;</a:t>
            </a:r>
            <a:endParaRPr lang="ru-RU" sz="1500" dirty="0" smtClean="0">
              <a:solidFill>
                <a:srgbClr val="002060"/>
              </a:solidFill>
            </a:endParaRPr>
          </a:p>
          <a:p>
            <a:pPr lvl="0"/>
            <a:r>
              <a:rPr lang="en-US" sz="1500" dirty="0" smtClean="0">
                <a:solidFill>
                  <a:srgbClr val="002060"/>
                </a:solidFill>
              </a:rPr>
              <a:t>8</a:t>
            </a:r>
            <a:r>
              <a:rPr lang="kk-KZ" sz="1500" dirty="0" smtClean="0">
                <a:solidFill>
                  <a:srgbClr val="002060"/>
                </a:solidFill>
              </a:rPr>
              <a:t>. </a:t>
            </a:r>
            <a:r>
              <a:rPr lang="kk-KZ" sz="1500" dirty="0" smtClean="0">
                <a:solidFill>
                  <a:srgbClr val="002060"/>
                </a:solidFill>
              </a:rPr>
              <a:t>ИС «Обязательные пенсионные взносы» </a:t>
            </a:r>
            <a:r>
              <a:rPr lang="ru-RU" sz="1500" dirty="0" smtClean="0">
                <a:solidFill>
                  <a:srgbClr val="002060"/>
                </a:solidFill>
              </a:rPr>
              <a:t>МТСЗН;</a:t>
            </a:r>
            <a:endParaRPr lang="ru-RU" sz="1500" dirty="0" smtClean="0">
              <a:solidFill>
                <a:srgbClr val="002060"/>
              </a:solidFill>
            </a:endParaRPr>
          </a:p>
        </p:txBody>
      </p:sp>
      <p:sp>
        <p:nvSpPr>
          <p:cNvPr id="16" name="TextBox 15"/>
          <p:cNvSpPr txBox="1">
            <a:spLocks noChangeArrowheads="1"/>
          </p:cNvSpPr>
          <p:nvPr/>
        </p:nvSpPr>
        <p:spPr bwMode="auto">
          <a:xfrm>
            <a:off x="558804" y="1885258"/>
            <a:ext cx="8013724" cy="368219"/>
          </a:xfrm>
          <a:prstGeom prst="rect">
            <a:avLst/>
          </a:prstGeom>
          <a:noFill/>
          <a:ln>
            <a:noFill/>
            <a:headEnd/>
            <a:tailEnd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lIns="90337" tIns="45169" rIns="90337" bIns="45169">
            <a:spAutoFit/>
          </a:bodyPr>
          <a:lstStyle/>
          <a:p>
            <a:pPr>
              <a:defRPr/>
            </a:pPr>
            <a:r>
              <a:rPr lang="en-US" b="1" dirty="0">
                <a:solidFill>
                  <a:srgbClr val="660033"/>
                </a:solidFill>
              </a:rPr>
              <a:t> </a:t>
            </a:r>
            <a:r>
              <a:rPr lang="ru-RU" b="1" dirty="0" smtClean="0">
                <a:solidFill>
                  <a:srgbClr val="660033"/>
                </a:solidFill>
              </a:rPr>
              <a:t>Осуществлена интеграция </a:t>
            </a:r>
            <a:r>
              <a:rPr lang="ru-RU" b="1" dirty="0">
                <a:solidFill>
                  <a:srgbClr val="660033"/>
                </a:solidFill>
              </a:rPr>
              <a:t>с </a:t>
            </a:r>
            <a:r>
              <a:rPr lang="ru-RU" b="1" dirty="0" smtClean="0">
                <a:solidFill>
                  <a:srgbClr val="660033"/>
                </a:solidFill>
              </a:rPr>
              <a:t>13 ИС </a:t>
            </a:r>
            <a:r>
              <a:rPr lang="ru-RU" b="1" dirty="0">
                <a:solidFill>
                  <a:srgbClr val="660033"/>
                </a:solidFill>
              </a:rPr>
              <a:t>других </a:t>
            </a:r>
            <a:r>
              <a:rPr lang="ru-RU" b="1" dirty="0" smtClean="0">
                <a:solidFill>
                  <a:srgbClr val="660033"/>
                </a:solidFill>
              </a:rPr>
              <a:t>госорганов:</a:t>
            </a:r>
            <a:endParaRPr lang="ru-RU" b="1" dirty="0">
              <a:solidFill>
                <a:srgbClr val="660033"/>
              </a:solidFill>
            </a:endParaRPr>
          </a:p>
        </p:txBody>
      </p:sp>
      <p:sp>
        <p:nvSpPr>
          <p:cNvPr id="17" name="TextBox 29"/>
          <p:cNvSpPr txBox="1">
            <a:spLocks noChangeArrowheads="1"/>
          </p:cNvSpPr>
          <p:nvPr/>
        </p:nvSpPr>
        <p:spPr bwMode="auto">
          <a:xfrm>
            <a:off x="214282" y="4924048"/>
            <a:ext cx="107157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1600" b="1" dirty="0" smtClean="0">
                <a:solidFill>
                  <a:srgbClr val="660033"/>
                </a:solidFill>
                <a:latin typeface="+mn-lt"/>
              </a:rPr>
              <a:t>2012 </a:t>
            </a:r>
            <a:endParaRPr lang="ru-RU" sz="1600" b="1" dirty="0">
              <a:solidFill>
                <a:srgbClr val="660033"/>
              </a:solidFill>
              <a:latin typeface="+mn-lt"/>
            </a:endParaRPr>
          </a:p>
        </p:txBody>
      </p:sp>
      <p:sp>
        <p:nvSpPr>
          <p:cNvPr id="18" name="TextBox 34"/>
          <p:cNvSpPr txBox="1">
            <a:spLocks noChangeArrowheads="1"/>
          </p:cNvSpPr>
          <p:nvPr/>
        </p:nvSpPr>
        <p:spPr bwMode="auto">
          <a:xfrm>
            <a:off x="489180" y="5207043"/>
            <a:ext cx="7643834" cy="15081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lvl="0"/>
            <a:r>
              <a:rPr lang="en-US" sz="1500" dirty="0" smtClean="0">
                <a:solidFill>
                  <a:srgbClr val="002060"/>
                </a:solidFill>
              </a:rPr>
              <a:t>  9</a:t>
            </a:r>
            <a:r>
              <a:rPr lang="kk-KZ" sz="1500" dirty="0" smtClean="0">
                <a:solidFill>
                  <a:srgbClr val="002060"/>
                </a:solidFill>
              </a:rPr>
              <a:t>. ИС </a:t>
            </a:r>
            <a:r>
              <a:rPr lang="kk-KZ" sz="1500" dirty="0" smtClean="0">
                <a:solidFill>
                  <a:srgbClr val="002060"/>
                </a:solidFill>
              </a:rPr>
              <a:t>«e-Agriculture» </a:t>
            </a:r>
            <a:r>
              <a:rPr lang="kk-KZ" sz="1500" dirty="0" smtClean="0">
                <a:solidFill>
                  <a:srgbClr val="002060"/>
                </a:solidFill>
              </a:rPr>
              <a:t>МСХ;</a:t>
            </a:r>
            <a:endParaRPr lang="en-US" sz="1500" dirty="0" smtClean="0">
              <a:solidFill>
                <a:srgbClr val="002060"/>
              </a:solidFill>
            </a:endParaRPr>
          </a:p>
          <a:p>
            <a:pPr lvl="0"/>
            <a:r>
              <a:rPr lang="en-US" sz="1500" dirty="0" smtClean="0">
                <a:solidFill>
                  <a:srgbClr val="002060"/>
                </a:solidFill>
              </a:rPr>
              <a:t>10</a:t>
            </a:r>
            <a:r>
              <a:rPr lang="kk-KZ" sz="1500" dirty="0" smtClean="0">
                <a:solidFill>
                  <a:srgbClr val="002060"/>
                </a:solidFill>
              </a:rPr>
              <a:t>. </a:t>
            </a:r>
            <a:r>
              <a:rPr lang="kk-KZ" sz="1500" dirty="0" smtClean="0">
                <a:solidFill>
                  <a:srgbClr val="002060"/>
                </a:solidFill>
              </a:rPr>
              <a:t>ИС «Регистрационный пункт документирования и регистрации населения» </a:t>
            </a:r>
            <a:br>
              <a:rPr lang="kk-KZ" sz="1500" dirty="0" smtClean="0">
                <a:solidFill>
                  <a:srgbClr val="002060"/>
                </a:solidFill>
              </a:rPr>
            </a:br>
            <a:r>
              <a:rPr lang="kk-KZ" sz="1500" dirty="0" smtClean="0">
                <a:solidFill>
                  <a:srgbClr val="002060"/>
                </a:solidFill>
              </a:rPr>
              <a:t>    </a:t>
            </a:r>
            <a:r>
              <a:rPr lang="en-US" sz="1500" dirty="0" smtClean="0">
                <a:solidFill>
                  <a:srgbClr val="002060"/>
                </a:solidFill>
              </a:rPr>
              <a:t>  </a:t>
            </a:r>
            <a:r>
              <a:rPr lang="kk-KZ" sz="1500" dirty="0" smtClean="0">
                <a:solidFill>
                  <a:srgbClr val="002060"/>
                </a:solidFill>
              </a:rPr>
              <a:t>Комитета </a:t>
            </a:r>
            <a:r>
              <a:rPr lang="kk-KZ" sz="1500" dirty="0" smtClean="0">
                <a:solidFill>
                  <a:srgbClr val="002060"/>
                </a:solidFill>
              </a:rPr>
              <a:t>регистрационной службы и оказания правовой помощи МВД;</a:t>
            </a:r>
            <a:endParaRPr lang="ru-RU" sz="1500" dirty="0" smtClean="0">
              <a:solidFill>
                <a:srgbClr val="002060"/>
              </a:solidFill>
            </a:endParaRPr>
          </a:p>
          <a:p>
            <a:pPr lvl="0"/>
            <a:r>
              <a:rPr lang="en-US" sz="1500" dirty="0" smtClean="0">
                <a:solidFill>
                  <a:srgbClr val="002060"/>
                </a:solidFill>
              </a:rPr>
              <a:t>11</a:t>
            </a:r>
            <a:r>
              <a:rPr lang="ru-RU" sz="1500" dirty="0" smtClean="0">
                <a:solidFill>
                  <a:srgbClr val="002060"/>
                </a:solidFill>
              </a:rPr>
              <a:t>. </a:t>
            </a:r>
            <a:r>
              <a:rPr lang="ru-RU" sz="1500" dirty="0" smtClean="0">
                <a:solidFill>
                  <a:srgbClr val="002060"/>
                </a:solidFill>
              </a:rPr>
              <a:t>ИС «Беркут» КНБ;</a:t>
            </a:r>
          </a:p>
          <a:p>
            <a:pPr lvl="0"/>
            <a:r>
              <a:rPr lang="en-US" sz="1500" dirty="0" smtClean="0">
                <a:solidFill>
                  <a:srgbClr val="002060"/>
                </a:solidFill>
              </a:rPr>
              <a:t>12</a:t>
            </a:r>
            <a:r>
              <a:rPr lang="ru-RU" sz="1500" dirty="0" smtClean="0">
                <a:solidFill>
                  <a:srgbClr val="002060"/>
                </a:solidFill>
              </a:rPr>
              <a:t>. </a:t>
            </a:r>
            <a:r>
              <a:rPr lang="ru-RU" sz="1500" dirty="0" smtClean="0">
                <a:solidFill>
                  <a:srgbClr val="002060"/>
                </a:solidFill>
              </a:rPr>
              <a:t>ИС «Единое национальное тестирование» МОН;</a:t>
            </a:r>
          </a:p>
          <a:p>
            <a:pPr lvl="0"/>
            <a:r>
              <a:rPr lang="en-US" sz="1500" dirty="0" smtClean="0">
                <a:solidFill>
                  <a:srgbClr val="002060"/>
                </a:solidFill>
              </a:rPr>
              <a:t>13</a:t>
            </a:r>
            <a:r>
              <a:rPr lang="kk-KZ" sz="1500" dirty="0" smtClean="0">
                <a:solidFill>
                  <a:srgbClr val="002060"/>
                </a:solidFill>
              </a:rPr>
              <a:t>. </a:t>
            </a:r>
            <a:r>
              <a:rPr lang="ru-RU" sz="1500" dirty="0" smtClean="0">
                <a:solidFill>
                  <a:srgbClr val="002060"/>
                </a:solidFill>
              </a:rPr>
              <a:t>ИС «е-Минфин» МФ.</a:t>
            </a:r>
          </a:p>
        </p:txBody>
      </p:sp>
      <p:sp>
        <p:nvSpPr>
          <p:cNvPr id="20" name="TextBox 34"/>
          <p:cNvSpPr txBox="1">
            <a:spLocks noChangeArrowheads="1"/>
          </p:cNvSpPr>
          <p:nvPr/>
        </p:nvSpPr>
        <p:spPr bwMode="auto">
          <a:xfrm>
            <a:off x="604162" y="2902398"/>
            <a:ext cx="8501090" cy="3231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lvl="0"/>
            <a:r>
              <a:rPr lang="kk-KZ" sz="1500" dirty="0" smtClean="0">
                <a:solidFill>
                  <a:srgbClr val="002060"/>
                </a:solidFill>
              </a:rPr>
              <a:t>2</a:t>
            </a:r>
            <a:r>
              <a:rPr lang="kk-KZ" sz="1500" dirty="0" smtClean="0">
                <a:solidFill>
                  <a:srgbClr val="002060"/>
                </a:solidFill>
              </a:rPr>
              <a:t>. «Реестр налогоплательщиков и объектов налогообложения» НК </a:t>
            </a:r>
            <a:r>
              <a:rPr lang="kk-KZ" sz="1500" dirty="0" smtClean="0">
                <a:solidFill>
                  <a:srgbClr val="002060"/>
                </a:solidFill>
              </a:rPr>
              <a:t>МФ;</a:t>
            </a:r>
            <a:endParaRPr lang="ru-RU" sz="1500" dirty="0" smtClean="0">
              <a:solidFill>
                <a:srgbClr val="002060"/>
              </a:solidFill>
            </a:endParaRPr>
          </a:p>
        </p:txBody>
      </p:sp>
      <p:sp>
        <p:nvSpPr>
          <p:cNvPr id="23" name="TextBox 29"/>
          <p:cNvSpPr txBox="1">
            <a:spLocks noChangeArrowheads="1"/>
          </p:cNvSpPr>
          <p:nvPr/>
        </p:nvSpPr>
        <p:spPr bwMode="auto">
          <a:xfrm>
            <a:off x="214282" y="2688084"/>
            <a:ext cx="1014152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1600" b="1" dirty="0" smtClean="0">
                <a:solidFill>
                  <a:srgbClr val="660033"/>
                </a:solidFill>
                <a:latin typeface="+mn-lt"/>
              </a:rPr>
              <a:t>201</a:t>
            </a:r>
            <a:r>
              <a:rPr lang="en-US" sz="1600" b="1" dirty="0" smtClean="0">
                <a:solidFill>
                  <a:srgbClr val="660033"/>
                </a:solidFill>
                <a:latin typeface="+mn-lt"/>
              </a:rPr>
              <a:t>0</a:t>
            </a:r>
            <a:r>
              <a:rPr lang="ru-RU" sz="1600" b="1" dirty="0" smtClean="0">
                <a:solidFill>
                  <a:srgbClr val="660033"/>
                </a:solidFill>
                <a:latin typeface="+mn-lt"/>
              </a:rPr>
              <a:t> </a:t>
            </a:r>
            <a:endParaRPr lang="ru-RU" sz="1600" b="1" dirty="0">
              <a:solidFill>
                <a:srgbClr val="660033"/>
              </a:solidFill>
              <a:latin typeface="+mn-lt"/>
            </a:endParaRPr>
          </a:p>
        </p:txBody>
      </p:sp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7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90" y="-1504"/>
            <a:ext cx="1040780" cy="836379"/>
          </a:xfrm>
          <a:prstGeom prst="rect">
            <a:avLst/>
          </a:prstGeom>
          <a:noFill/>
          <a:ln w="9525" algn="ctr">
            <a:noFill/>
            <a:prstDash val="dash"/>
            <a:miter lim="800000"/>
            <a:headEnd/>
            <a:tailEnd/>
          </a:ln>
        </p:spPr>
      </p:pic>
      <p:sp>
        <p:nvSpPr>
          <p:cNvPr id="11" name="Прямоугольник 38"/>
          <p:cNvSpPr>
            <a:spLocks noChangeArrowheads="1"/>
          </p:cNvSpPr>
          <p:nvPr/>
        </p:nvSpPr>
        <p:spPr bwMode="auto">
          <a:xfrm>
            <a:off x="1000100" y="1"/>
            <a:ext cx="8143900" cy="785794"/>
          </a:xfrm>
          <a:prstGeom prst="rect">
            <a:avLst/>
          </a:prstGeom>
          <a:solidFill>
            <a:srgbClr val="F0F5FA"/>
          </a:solidFill>
          <a:ln w="9525" algn="ctr">
            <a:noFill/>
            <a:prstDash val="dash"/>
            <a:round/>
            <a:headEnd/>
            <a:tailEnd type="triangle" w="med" len="med"/>
          </a:ln>
        </p:spPr>
        <p:txBody>
          <a:bodyPr/>
          <a:lstStyle/>
          <a:p>
            <a:endParaRPr lang="ru-RU" b="1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ru-RU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Агентство </a:t>
            </a:r>
            <a:r>
              <a:rPr lang="ru-RU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Республики Казахстан по статистике</a:t>
            </a:r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0" y="824480"/>
            <a:ext cx="9144000" cy="18000"/>
          </a:xfrm>
          <a:prstGeom prst="rect">
            <a:avLst/>
          </a:prstGeom>
          <a:solidFill>
            <a:srgbClr val="002060"/>
          </a:solidFill>
          <a:ln w="9525" cap="flat" cmpd="sng" algn="ctr">
            <a:solidFill>
              <a:srgbClr val="00206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13" name="Прямоугольник 12"/>
          <p:cNvSpPr/>
          <p:nvPr/>
        </p:nvSpPr>
        <p:spPr bwMode="auto">
          <a:xfrm>
            <a:off x="-32" y="6625710"/>
            <a:ext cx="9144000" cy="18000"/>
          </a:xfrm>
          <a:prstGeom prst="rect">
            <a:avLst/>
          </a:prstGeom>
          <a:solidFill>
            <a:srgbClr val="002060"/>
          </a:solidFill>
          <a:ln w="9525" cap="flat" cmpd="sng" algn="ctr">
            <a:solidFill>
              <a:srgbClr val="00206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14" name="Прямоугольник 13"/>
          <p:cNvSpPr/>
          <p:nvPr/>
        </p:nvSpPr>
        <p:spPr bwMode="auto">
          <a:xfrm>
            <a:off x="0" y="6643710"/>
            <a:ext cx="9144000" cy="214290"/>
          </a:xfrm>
          <a:prstGeom prst="rect">
            <a:avLst/>
          </a:prstGeom>
          <a:solidFill>
            <a:srgbClr val="F0F5FA"/>
          </a:solidFill>
          <a:ln w="9525" cap="flat" cmpd="sng" algn="ctr">
            <a:noFill/>
            <a:prstDash val="dash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15" name="Номер слайда 3"/>
          <p:cNvSpPr>
            <a:spLocks noGrp="1"/>
          </p:cNvSpPr>
          <p:nvPr>
            <p:ph type="sldNum" sz="quarter" idx="11"/>
          </p:nvPr>
        </p:nvSpPr>
        <p:spPr>
          <a:xfrm>
            <a:off x="8458200" y="6364654"/>
            <a:ext cx="542925" cy="327025"/>
          </a:xfrm>
          <a:noFill/>
        </p:spPr>
        <p:txBody>
          <a:bodyPr/>
          <a:lstStyle/>
          <a:p>
            <a:r>
              <a:rPr lang="en-US" sz="1200" dirty="0" smtClean="0"/>
              <a:t>1</a:t>
            </a:r>
            <a:r>
              <a:rPr lang="ru-RU" sz="1200" dirty="0" smtClean="0"/>
              <a:t>6</a:t>
            </a:r>
          </a:p>
        </p:txBody>
      </p:sp>
      <p:sp>
        <p:nvSpPr>
          <p:cNvPr id="16" name="TextBox 29"/>
          <p:cNvSpPr txBox="1">
            <a:spLocks noChangeArrowheads="1"/>
          </p:cNvSpPr>
          <p:nvPr/>
        </p:nvSpPr>
        <p:spPr bwMode="auto">
          <a:xfrm>
            <a:off x="285720" y="3148470"/>
            <a:ext cx="4572032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2000" b="1" dirty="0" smtClean="0">
                <a:solidFill>
                  <a:srgbClr val="660033"/>
                </a:solidFill>
                <a:latin typeface="+mn-lt"/>
              </a:rPr>
              <a:t>В 2013 планируется интеграция: </a:t>
            </a:r>
            <a:endParaRPr lang="ru-RU" sz="2000" b="1" dirty="0">
              <a:solidFill>
                <a:srgbClr val="660033"/>
              </a:solidFill>
              <a:latin typeface="+mn-lt"/>
            </a:endParaRPr>
          </a:p>
        </p:txBody>
      </p:sp>
      <p:sp>
        <p:nvSpPr>
          <p:cNvPr id="17" name="TextBox 34"/>
          <p:cNvSpPr txBox="1">
            <a:spLocks noChangeArrowheads="1"/>
          </p:cNvSpPr>
          <p:nvPr/>
        </p:nvSpPr>
        <p:spPr bwMode="auto">
          <a:xfrm>
            <a:off x="407493" y="3577098"/>
            <a:ext cx="8736507" cy="16619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1700" dirty="0" smtClean="0">
                <a:solidFill>
                  <a:srgbClr val="002060"/>
                </a:solidFill>
              </a:rPr>
              <a:t>1. ИС «</a:t>
            </a:r>
            <a:r>
              <a:rPr lang="ru-RU" sz="1700" dirty="0" err="1" smtClean="0">
                <a:solidFill>
                  <a:srgbClr val="002060"/>
                </a:solidFill>
              </a:rPr>
              <a:t>е-акимат</a:t>
            </a:r>
            <a:r>
              <a:rPr lang="ru-RU" sz="1700" dirty="0" smtClean="0">
                <a:solidFill>
                  <a:srgbClr val="002060"/>
                </a:solidFill>
              </a:rPr>
              <a:t>» г.Астана;</a:t>
            </a:r>
          </a:p>
          <a:p>
            <a:r>
              <a:rPr lang="ru-RU" sz="1700" dirty="0" smtClean="0">
                <a:solidFill>
                  <a:srgbClr val="002060"/>
                </a:solidFill>
              </a:rPr>
              <a:t>2. ИС «</a:t>
            </a:r>
            <a:r>
              <a:rPr lang="ru-RU" sz="1700" dirty="0" err="1" smtClean="0">
                <a:solidFill>
                  <a:srgbClr val="002060"/>
                </a:solidFill>
              </a:rPr>
              <a:t>е-акимат</a:t>
            </a:r>
            <a:r>
              <a:rPr lang="ru-RU" sz="1700" dirty="0" smtClean="0">
                <a:solidFill>
                  <a:srgbClr val="002060"/>
                </a:solidFill>
              </a:rPr>
              <a:t>» </a:t>
            </a:r>
            <a:r>
              <a:rPr lang="ru-RU" sz="1700" dirty="0" err="1" smtClean="0">
                <a:solidFill>
                  <a:srgbClr val="002060"/>
                </a:solidFill>
              </a:rPr>
              <a:t>г.Алматы</a:t>
            </a:r>
            <a:r>
              <a:rPr lang="ru-RU" sz="1700" dirty="0" smtClean="0">
                <a:solidFill>
                  <a:srgbClr val="002060"/>
                </a:solidFill>
              </a:rPr>
              <a:t>;</a:t>
            </a:r>
          </a:p>
          <a:p>
            <a:r>
              <a:rPr lang="ru-RU" sz="1700" dirty="0" smtClean="0">
                <a:solidFill>
                  <a:srgbClr val="002060"/>
                </a:solidFill>
              </a:rPr>
              <a:t>3. ИС Счетного комитета;</a:t>
            </a:r>
            <a:br>
              <a:rPr lang="ru-RU" sz="1700" dirty="0" smtClean="0">
                <a:solidFill>
                  <a:srgbClr val="002060"/>
                </a:solidFill>
              </a:rPr>
            </a:br>
            <a:r>
              <a:rPr lang="ru-RU" sz="1700" dirty="0" smtClean="0">
                <a:solidFill>
                  <a:srgbClr val="002060"/>
                </a:solidFill>
              </a:rPr>
              <a:t>4. ИС Комитета </a:t>
            </a:r>
            <a:r>
              <a:rPr lang="ru-RU" sz="1700" dirty="0" err="1" smtClean="0">
                <a:solidFill>
                  <a:srgbClr val="002060"/>
                </a:solidFill>
              </a:rPr>
              <a:t>ДСиЖКХ</a:t>
            </a:r>
            <a:r>
              <a:rPr lang="ru-RU" sz="1700" dirty="0" smtClean="0">
                <a:solidFill>
                  <a:srgbClr val="002060"/>
                </a:solidFill>
              </a:rPr>
              <a:t>;</a:t>
            </a:r>
            <a:br>
              <a:rPr lang="ru-RU" sz="1700" dirty="0" smtClean="0">
                <a:solidFill>
                  <a:srgbClr val="002060"/>
                </a:solidFill>
              </a:rPr>
            </a:br>
            <a:r>
              <a:rPr lang="ru-RU" sz="1700" dirty="0" smtClean="0">
                <a:solidFill>
                  <a:srgbClr val="002060"/>
                </a:solidFill>
              </a:rPr>
              <a:t>5. Национальный шлюз Таможенного Союза для интеграционной информационной системы внешней и взаимной торговли Евразийской экономической комиссии.</a:t>
            </a:r>
          </a:p>
        </p:txBody>
      </p:sp>
      <p:sp>
        <p:nvSpPr>
          <p:cNvPr id="18" name="TextBox 17"/>
          <p:cNvSpPr txBox="1">
            <a:spLocks noChangeArrowheads="1"/>
          </p:cNvSpPr>
          <p:nvPr/>
        </p:nvSpPr>
        <p:spPr bwMode="auto">
          <a:xfrm>
            <a:off x="214314" y="1099923"/>
            <a:ext cx="8858280" cy="706773"/>
          </a:xfrm>
          <a:prstGeom prst="rect">
            <a:avLst/>
          </a:prstGeom>
          <a:noFill/>
          <a:ln>
            <a:noFill/>
            <a:headEnd/>
            <a:tailEnd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lIns="90337" tIns="45169" rIns="90337" bIns="45169">
            <a:spAutoFit/>
          </a:bodyPr>
          <a:lstStyle/>
          <a:p>
            <a:pPr algn="just">
              <a:defRPr/>
            </a:pPr>
            <a:r>
              <a:rPr lang="en-US" sz="2000" b="1" dirty="0" smtClean="0">
                <a:solidFill>
                  <a:srgbClr val="660033"/>
                </a:solidFill>
              </a:rPr>
              <a:t> </a:t>
            </a:r>
            <a:r>
              <a:rPr lang="ru-RU" sz="2000" b="1" dirty="0" smtClean="0">
                <a:solidFill>
                  <a:srgbClr val="660033"/>
                </a:solidFill>
              </a:rPr>
              <a:t>Осуществл</a:t>
            </a:r>
            <a:r>
              <a:rPr lang="ru-RU" sz="2000" b="1" dirty="0" smtClean="0">
                <a:solidFill>
                  <a:srgbClr val="660033"/>
                </a:solidFill>
              </a:rPr>
              <a:t>яется</a:t>
            </a:r>
            <a:r>
              <a:rPr lang="ru-RU" sz="2000" b="1" dirty="0" smtClean="0">
                <a:solidFill>
                  <a:srgbClr val="660033"/>
                </a:solidFill>
              </a:rPr>
              <a:t> </a:t>
            </a:r>
            <a:r>
              <a:rPr lang="ru-RU" sz="2000" b="1" dirty="0" smtClean="0">
                <a:solidFill>
                  <a:srgbClr val="660033"/>
                </a:solidFill>
              </a:rPr>
              <a:t>электронное взаимодействие:</a:t>
            </a:r>
          </a:p>
          <a:p>
            <a:pPr algn="just">
              <a:defRPr/>
            </a:pPr>
            <a:r>
              <a:rPr lang="ru-RU" sz="2000" dirty="0" smtClean="0">
                <a:solidFill>
                  <a:srgbClr val="002060"/>
                </a:solidFill>
              </a:rPr>
              <a:t> </a:t>
            </a:r>
            <a:endParaRPr lang="ru-RU" sz="2000" b="1" dirty="0">
              <a:solidFill>
                <a:srgbClr val="002060"/>
              </a:solidFill>
            </a:endParaRPr>
          </a:p>
        </p:txBody>
      </p:sp>
      <p:sp>
        <p:nvSpPr>
          <p:cNvPr id="26" name="TextBox 34"/>
          <p:cNvSpPr txBox="1">
            <a:spLocks noChangeArrowheads="1"/>
          </p:cNvSpPr>
          <p:nvPr/>
        </p:nvSpPr>
        <p:spPr bwMode="auto">
          <a:xfrm>
            <a:off x="463765" y="1528551"/>
            <a:ext cx="8147543" cy="14003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lvl="0"/>
            <a:r>
              <a:rPr lang="kk-KZ" sz="1700" dirty="0" smtClean="0">
                <a:solidFill>
                  <a:srgbClr val="002060"/>
                </a:solidFill>
              </a:rPr>
              <a:t>1. Интегрированная налоговая информационная система НК МФ;</a:t>
            </a:r>
            <a:endParaRPr lang="ru-RU" sz="1700" dirty="0" smtClean="0">
              <a:solidFill>
                <a:srgbClr val="002060"/>
              </a:solidFill>
            </a:endParaRPr>
          </a:p>
          <a:p>
            <a:pPr lvl="0"/>
            <a:r>
              <a:rPr lang="kk-KZ" sz="1700" dirty="0" smtClean="0">
                <a:solidFill>
                  <a:srgbClr val="002060"/>
                </a:solidFill>
              </a:rPr>
              <a:t>2. ИС НК МФ; </a:t>
            </a:r>
            <a:endParaRPr lang="ru-RU" sz="1700" dirty="0" smtClean="0">
              <a:solidFill>
                <a:srgbClr val="002060"/>
              </a:solidFill>
            </a:endParaRPr>
          </a:p>
          <a:p>
            <a:pPr lvl="0"/>
            <a:r>
              <a:rPr lang="kk-KZ" sz="1700" dirty="0" smtClean="0">
                <a:solidFill>
                  <a:srgbClr val="002060"/>
                </a:solidFill>
              </a:rPr>
              <a:t>3. ИС КТК МФ;</a:t>
            </a:r>
            <a:endParaRPr lang="ru-RU" sz="1700" dirty="0" smtClean="0">
              <a:solidFill>
                <a:srgbClr val="002060"/>
              </a:solidFill>
            </a:endParaRPr>
          </a:p>
          <a:p>
            <a:pPr lvl="0"/>
            <a:r>
              <a:rPr lang="kk-KZ" sz="1700" dirty="0" smtClean="0">
                <a:solidFill>
                  <a:srgbClr val="002060"/>
                </a:solidFill>
              </a:rPr>
              <a:t>4. БД Автотранспортных средств МВД;</a:t>
            </a:r>
            <a:endParaRPr lang="ru-RU" sz="1700" dirty="0" smtClean="0">
              <a:solidFill>
                <a:srgbClr val="002060"/>
              </a:solidFill>
            </a:endParaRPr>
          </a:p>
          <a:p>
            <a:pPr lvl="0"/>
            <a:r>
              <a:rPr lang="kk-KZ" sz="1700" dirty="0" smtClean="0">
                <a:solidFill>
                  <a:srgbClr val="002060"/>
                </a:solidFill>
              </a:rPr>
              <a:t>5. ИАС транспортных баз данных Комитета транспортного контроля МТК. </a:t>
            </a:r>
            <a:endParaRPr lang="ru-RU" sz="1700" dirty="0" smtClean="0">
              <a:solidFill>
                <a:srgbClr val="002060"/>
              </a:solidFill>
            </a:endParaRPr>
          </a:p>
        </p:txBody>
      </p:sp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9525"/>
            <a:ext cx="973138" cy="836613"/>
          </a:xfrm>
          <a:prstGeom prst="rect">
            <a:avLst/>
          </a:prstGeom>
          <a:noFill/>
          <a:ln w="9525" algn="ctr">
            <a:noFill/>
            <a:prstDash val="dash"/>
            <a:miter lim="800000"/>
            <a:headEnd/>
            <a:tailEnd/>
          </a:ln>
        </p:spPr>
      </p:pic>
      <p:sp>
        <p:nvSpPr>
          <p:cNvPr id="14" name="Прямоугольник 38"/>
          <p:cNvSpPr>
            <a:spLocks noChangeArrowheads="1"/>
          </p:cNvSpPr>
          <p:nvPr/>
        </p:nvSpPr>
        <p:spPr bwMode="auto">
          <a:xfrm>
            <a:off x="1000100" y="1"/>
            <a:ext cx="8143900" cy="785794"/>
          </a:xfrm>
          <a:prstGeom prst="rect">
            <a:avLst/>
          </a:prstGeom>
          <a:solidFill>
            <a:srgbClr val="F0F5FA"/>
          </a:solidFill>
          <a:ln w="9525" algn="ctr">
            <a:noFill/>
            <a:prstDash val="dash"/>
            <a:round/>
            <a:headEnd/>
            <a:tailEnd type="triangle" w="med" len="med"/>
          </a:ln>
        </p:spPr>
        <p:txBody>
          <a:bodyPr/>
          <a:lstStyle/>
          <a:p>
            <a:endParaRPr lang="ru-RU" b="1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ru-RU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Агентство </a:t>
            </a:r>
            <a:r>
              <a:rPr lang="ru-RU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Республики Казахстан по статистике</a:t>
            </a:r>
          </a:p>
        </p:txBody>
      </p:sp>
      <p:sp>
        <p:nvSpPr>
          <p:cNvPr id="17" name="Прямоугольник 16"/>
          <p:cNvSpPr/>
          <p:nvPr/>
        </p:nvSpPr>
        <p:spPr bwMode="auto">
          <a:xfrm>
            <a:off x="0" y="824480"/>
            <a:ext cx="9144000" cy="18000"/>
          </a:xfrm>
          <a:prstGeom prst="rect">
            <a:avLst/>
          </a:prstGeom>
          <a:solidFill>
            <a:srgbClr val="002060"/>
          </a:solidFill>
          <a:ln w="9525" cap="flat" cmpd="sng" algn="ctr">
            <a:solidFill>
              <a:srgbClr val="00206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18" name="Прямоугольник 17"/>
          <p:cNvSpPr/>
          <p:nvPr/>
        </p:nvSpPr>
        <p:spPr bwMode="auto">
          <a:xfrm>
            <a:off x="-32" y="6625710"/>
            <a:ext cx="9144000" cy="18000"/>
          </a:xfrm>
          <a:prstGeom prst="rect">
            <a:avLst/>
          </a:prstGeom>
          <a:solidFill>
            <a:srgbClr val="002060"/>
          </a:solidFill>
          <a:ln w="9525" cap="flat" cmpd="sng" algn="ctr">
            <a:solidFill>
              <a:srgbClr val="00206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19" name="Прямоугольник 18"/>
          <p:cNvSpPr/>
          <p:nvPr/>
        </p:nvSpPr>
        <p:spPr bwMode="auto">
          <a:xfrm>
            <a:off x="0" y="6643710"/>
            <a:ext cx="9144000" cy="214290"/>
          </a:xfrm>
          <a:prstGeom prst="rect">
            <a:avLst/>
          </a:prstGeom>
          <a:solidFill>
            <a:srgbClr val="F0F5FA"/>
          </a:solidFill>
          <a:ln w="9525" cap="flat" cmpd="sng" algn="ctr">
            <a:noFill/>
            <a:prstDash val="dash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6154" name="Номер слайда 60"/>
          <p:cNvSpPr>
            <a:spLocks noGrp="1"/>
          </p:cNvSpPr>
          <p:nvPr>
            <p:ph type="sldNum" sz="quarter" idx="11"/>
          </p:nvPr>
        </p:nvSpPr>
        <p:spPr>
          <a:xfrm>
            <a:off x="8429625" y="6358304"/>
            <a:ext cx="571500" cy="333375"/>
          </a:xfrm>
          <a:noFill/>
        </p:spPr>
        <p:txBody>
          <a:bodyPr/>
          <a:lstStyle/>
          <a:p>
            <a:r>
              <a:rPr lang="ru-RU" sz="1200" dirty="0" smtClean="0"/>
              <a:t>17</a:t>
            </a:r>
          </a:p>
        </p:txBody>
      </p:sp>
      <p:sp>
        <p:nvSpPr>
          <p:cNvPr id="16" name="Rectangle 2"/>
          <p:cNvSpPr txBox="1">
            <a:spLocks noChangeArrowheads="1"/>
          </p:cNvSpPr>
          <p:nvPr/>
        </p:nvSpPr>
        <p:spPr>
          <a:xfrm>
            <a:off x="214282" y="1000108"/>
            <a:ext cx="8786874" cy="1143008"/>
          </a:xfrm>
          <a:prstGeom prst="rect">
            <a:avLst/>
          </a:prstGeom>
          <a:effectLst/>
        </p:spPr>
        <p:txBody>
          <a:bodyPr lIns="84134" tIns="42067" rIns="84134" bIns="42067"/>
          <a:lstStyle/>
          <a:p>
            <a:pPr algn="just">
              <a:defRPr/>
            </a:pPr>
            <a:r>
              <a:rPr lang="ru-RU" sz="1700" b="1" dirty="0" smtClean="0">
                <a:solidFill>
                  <a:srgbClr val="0000A8"/>
                </a:solidFill>
                <a:latin typeface="Arial" pitchFamily="34" charset="0"/>
                <a:ea typeface="+mj-ea"/>
                <a:cs typeface="Arial" pitchFamily="34" charset="0"/>
              </a:rPr>
              <a:t>6. Принять меры по разработке и внедрению Единой методики ведомственных классификаций с целью унификации существующих и разрабатываемых  государственными органами справочников, сборников, бюллетеней</a:t>
            </a:r>
            <a:endParaRPr lang="ru-RU" sz="1700" b="1" dirty="0">
              <a:solidFill>
                <a:srgbClr val="0000A8"/>
              </a:solidFill>
              <a:latin typeface="Arial" pitchFamily="34" charset="0"/>
              <a:ea typeface="+mj-ea"/>
              <a:cs typeface="Arial" pitchFamily="34" charset="0"/>
            </a:endParaRPr>
          </a:p>
        </p:txBody>
      </p:sp>
      <p:sp>
        <p:nvSpPr>
          <p:cNvPr id="22" name="TextBox 15"/>
          <p:cNvSpPr txBox="1">
            <a:spLocks noChangeArrowheads="1"/>
          </p:cNvSpPr>
          <p:nvPr/>
        </p:nvSpPr>
        <p:spPr bwMode="auto">
          <a:xfrm>
            <a:off x="423180" y="2274963"/>
            <a:ext cx="8292224" cy="368219"/>
          </a:xfrm>
          <a:prstGeom prst="rect">
            <a:avLst/>
          </a:prstGeom>
          <a:noFill/>
          <a:ln>
            <a:noFill/>
            <a:headEnd/>
            <a:tailEnd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lIns="90337" tIns="45169" rIns="90337" bIns="45169">
            <a:spAutoFit/>
          </a:bodyPr>
          <a:lstStyle/>
          <a:p>
            <a:pPr algn="ctr">
              <a:defRPr/>
            </a:pPr>
            <a:r>
              <a:rPr lang="kk-KZ" b="1" dirty="0" smtClean="0">
                <a:solidFill>
                  <a:srgbClr val="660033"/>
                </a:solidFill>
              </a:rPr>
              <a:t>проект Типовой методики ведения ведомственных классификаций</a:t>
            </a:r>
            <a:endParaRPr lang="ru-RU" b="1" dirty="0">
              <a:solidFill>
                <a:srgbClr val="660033"/>
              </a:solidFill>
            </a:endParaRPr>
          </a:p>
        </p:txBody>
      </p:sp>
      <p:sp>
        <p:nvSpPr>
          <p:cNvPr id="23" name="TextBox 15"/>
          <p:cNvSpPr txBox="1">
            <a:spLocks noChangeArrowheads="1"/>
          </p:cNvSpPr>
          <p:nvPr/>
        </p:nvSpPr>
        <p:spPr bwMode="auto">
          <a:xfrm>
            <a:off x="1173470" y="2643182"/>
            <a:ext cx="6786610" cy="337441"/>
          </a:xfrm>
          <a:prstGeom prst="rect">
            <a:avLst/>
          </a:prstGeom>
          <a:noFill/>
          <a:ln>
            <a:noFill/>
            <a:headEnd/>
            <a:tailEnd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lIns="90337" tIns="45169" rIns="90337" bIns="45169">
            <a:spAutoFit/>
          </a:bodyPr>
          <a:lstStyle/>
          <a:p>
            <a:pPr algn="ctr">
              <a:defRPr/>
            </a:pPr>
            <a:r>
              <a:rPr lang="kk-KZ" sz="1600" i="1" dirty="0" smtClean="0">
                <a:solidFill>
                  <a:srgbClr val="002060"/>
                </a:solidFill>
              </a:rPr>
              <a:t>для государственных органов и Национального банка</a:t>
            </a:r>
            <a:endParaRPr lang="ru-RU" sz="1600" b="1" i="1" dirty="0">
              <a:solidFill>
                <a:srgbClr val="002060"/>
              </a:solidFill>
            </a:endParaRPr>
          </a:p>
        </p:txBody>
      </p:sp>
      <p:sp>
        <p:nvSpPr>
          <p:cNvPr id="24" name="TextBox 15"/>
          <p:cNvSpPr txBox="1">
            <a:spLocks noChangeArrowheads="1"/>
          </p:cNvSpPr>
          <p:nvPr/>
        </p:nvSpPr>
        <p:spPr bwMode="auto">
          <a:xfrm>
            <a:off x="285720" y="3383793"/>
            <a:ext cx="8715436" cy="2168712"/>
          </a:xfrm>
          <a:prstGeom prst="rect">
            <a:avLst/>
          </a:prstGeom>
          <a:noFill/>
          <a:ln>
            <a:noFill/>
            <a:headEnd/>
            <a:tailEnd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lIns="90337" tIns="45169" rIns="90337" bIns="45169">
            <a:spAutoFit/>
          </a:bodyPr>
          <a:lstStyle/>
          <a:p>
            <a:pPr marL="177800" indent="-177800">
              <a:buFont typeface="Arial" pitchFamily="34" charset="0"/>
              <a:buChar char="•"/>
            </a:pPr>
            <a:r>
              <a:rPr lang="ru-RU" sz="1700" dirty="0" smtClean="0">
                <a:solidFill>
                  <a:srgbClr val="002060"/>
                </a:solidFill>
              </a:rPr>
              <a:t>систематизацию национальных и ведомственных классификаторов, номенклатур и справочников и исключение дублирования между ними;</a:t>
            </a:r>
          </a:p>
          <a:p>
            <a:pPr marL="177800" indent="-177800">
              <a:buFont typeface="Arial" pitchFamily="34" charset="0"/>
              <a:buChar char="•"/>
            </a:pPr>
            <a:endParaRPr lang="ru-RU" sz="400" dirty="0" smtClean="0">
              <a:solidFill>
                <a:srgbClr val="002060"/>
              </a:solidFill>
            </a:endParaRPr>
          </a:p>
          <a:p>
            <a:pPr marL="177800" indent="-177800">
              <a:buFont typeface="Arial" pitchFamily="34" charset="0"/>
              <a:buChar char="•"/>
            </a:pPr>
            <a:r>
              <a:rPr lang="ru-RU" sz="1700" dirty="0" smtClean="0">
                <a:solidFill>
                  <a:srgbClr val="002060"/>
                </a:solidFill>
              </a:rPr>
              <a:t>упорядочение ведомственных классификаций, что приведет к сопоставимости информации, формируемой госорганами;</a:t>
            </a:r>
          </a:p>
          <a:p>
            <a:pPr marL="177800" indent="-177800">
              <a:buFont typeface="Arial" pitchFamily="34" charset="0"/>
              <a:buChar char="•"/>
            </a:pPr>
            <a:endParaRPr lang="ru-RU" sz="400" dirty="0" smtClean="0">
              <a:solidFill>
                <a:srgbClr val="002060"/>
              </a:solidFill>
            </a:endParaRPr>
          </a:p>
          <a:p>
            <a:pPr marL="177800" indent="-177800">
              <a:buFont typeface="Arial" pitchFamily="34" charset="0"/>
              <a:buChar char="•"/>
            </a:pPr>
            <a:r>
              <a:rPr lang="ru-RU" sz="1700" dirty="0" smtClean="0">
                <a:solidFill>
                  <a:srgbClr val="002060"/>
                </a:solidFill>
              </a:rPr>
              <a:t>непрерывность динамических рядов;</a:t>
            </a:r>
          </a:p>
          <a:p>
            <a:pPr marL="177800" indent="-177800">
              <a:buFont typeface="Arial" pitchFamily="34" charset="0"/>
              <a:buChar char="•"/>
            </a:pPr>
            <a:endParaRPr lang="ru-RU" sz="400" dirty="0" smtClean="0">
              <a:solidFill>
                <a:srgbClr val="002060"/>
              </a:solidFill>
            </a:endParaRPr>
          </a:p>
          <a:p>
            <a:pPr marL="177800" indent="-177800">
              <a:buFont typeface="Arial" pitchFamily="34" charset="0"/>
              <a:buChar char="•"/>
            </a:pPr>
            <a:r>
              <a:rPr lang="ru-RU" sz="1700" dirty="0" smtClean="0">
                <a:solidFill>
                  <a:srgbClr val="002060"/>
                </a:solidFill>
              </a:rPr>
              <a:t> создание централизованного хранилища нормативно-справочной информации;</a:t>
            </a:r>
          </a:p>
          <a:p>
            <a:pPr marL="177800" indent="-177800">
              <a:buFont typeface="Arial" pitchFamily="34" charset="0"/>
              <a:buChar char="•"/>
            </a:pPr>
            <a:endParaRPr lang="ru-RU" sz="400" dirty="0" smtClean="0">
              <a:solidFill>
                <a:srgbClr val="002060"/>
              </a:solidFill>
            </a:endParaRPr>
          </a:p>
          <a:p>
            <a:pPr marL="177800" indent="-177800">
              <a:buFont typeface="Arial" pitchFamily="34" charset="0"/>
              <a:buChar char="•"/>
            </a:pPr>
            <a:r>
              <a:rPr lang="ru-RU" sz="1700" dirty="0" smtClean="0">
                <a:solidFill>
                  <a:srgbClr val="002060"/>
                </a:solidFill>
              </a:rPr>
              <a:t>ускорение интеграции информационных систем различных госорганов.</a:t>
            </a:r>
            <a:endParaRPr lang="ru-RU" sz="1700" dirty="0">
              <a:solidFill>
                <a:srgbClr val="002060"/>
              </a:solidFill>
            </a:endParaRPr>
          </a:p>
        </p:txBody>
      </p:sp>
      <p:sp>
        <p:nvSpPr>
          <p:cNvPr id="25" name="TextBox 15"/>
          <p:cNvSpPr txBox="1">
            <a:spLocks noChangeArrowheads="1"/>
          </p:cNvSpPr>
          <p:nvPr/>
        </p:nvSpPr>
        <p:spPr bwMode="auto">
          <a:xfrm>
            <a:off x="285720" y="2985943"/>
            <a:ext cx="2928958" cy="352830"/>
          </a:xfrm>
          <a:prstGeom prst="rect">
            <a:avLst/>
          </a:prstGeom>
          <a:noFill/>
          <a:ln>
            <a:noFill/>
            <a:headEnd/>
            <a:tailEnd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lIns="90337" tIns="45169" rIns="90337" bIns="45169">
            <a:spAutoFit/>
          </a:bodyPr>
          <a:lstStyle/>
          <a:p>
            <a:pPr>
              <a:defRPr/>
            </a:pPr>
            <a:r>
              <a:rPr lang="kk-KZ" sz="1700" b="1" dirty="0" smtClean="0">
                <a:solidFill>
                  <a:srgbClr val="4C0026"/>
                </a:solidFill>
              </a:rPr>
              <a:t>Применение обеспечит:</a:t>
            </a:r>
            <a:endParaRPr lang="ru-RU" sz="1700" b="1" dirty="0">
              <a:solidFill>
                <a:srgbClr val="4C0026"/>
              </a:solidFill>
            </a:endParaRPr>
          </a:p>
        </p:txBody>
      </p:sp>
      <p:sp>
        <p:nvSpPr>
          <p:cNvPr id="26" name="TextBox 15"/>
          <p:cNvSpPr txBox="1">
            <a:spLocks noChangeArrowheads="1"/>
          </p:cNvSpPr>
          <p:nvPr/>
        </p:nvSpPr>
        <p:spPr bwMode="auto">
          <a:xfrm>
            <a:off x="598768" y="5763283"/>
            <a:ext cx="7929618" cy="737551"/>
          </a:xfrm>
          <a:prstGeom prst="rect">
            <a:avLst/>
          </a:prstGeom>
          <a:noFill/>
          <a:ln>
            <a:noFill/>
            <a:headEnd/>
            <a:tailEnd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lIns="90337" tIns="45169" rIns="90337" bIns="45169">
            <a:spAutoFit/>
          </a:bodyPr>
          <a:lstStyle/>
          <a:p>
            <a:pPr algn="ctr">
              <a:defRPr/>
            </a:pPr>
            <a:r>
              <a:rPr lang="kk-KZ" sz="1600" b="1" dirty="0" smtClean="0">
                <a:solidFill>
                  <a:srgbClr val="990033"/>
                </a:solidFill>
              </a:rPr>
              <a:t>Утверждение планируется в апреле 2013 года</a:t>
            </a:r>
          </a:p>
          <a:p>
            <a:pPr algn="ctr">
              <a:defRPr/>
            </a:pPr>
            <a:endParaRPr lang="kk-KZ" sz="1000" b="1" dirty="0" smtClean="0">
              <a:solidFill>
                <a:srgbClr val="990033"/>
              </a:solidFill>
            </a:endParaRPr>
          </a:p>
          <a:p>
            <a:pPr algn="ctr">
              <a:defRPr/>
            </a:pPr>
            <a:r>
              <a:rPr lang="kk-KZ" sz="1600" b="1" dirty="0" smtClean="0">
                <a:solidFill>
                  <a:srgbClr val="990033"/>
                </a:solidFill>
              </a:rPr>
              <a:t>Разработка ведомственных классификаций госорганами – в июле 2013 года</a:t>
            </a:r>
            <a:endParaRPr lang="ru-RU" sz="1600" b="1" dirty="0">
              <a:solidFill>
                <a:srgbClr val="990033"/>
              </a:solidFill>
            </a:endParaRPr>
          </a:p>
        </p:txBody>
      </p:sp>
      <p:sp>
        <p:nvSpPr>
          <p:cNvPr id="15" name="TextBox 15"/>
          <p:cNvSpPr txBox="1">
            <a:spLocks noChangeArrowheads="1"/>
          </p:cNvSpPr>
          <p:nvPr/>
        </p:nvSpPr>
        <p:spPr bwMode="auto">
          <a:xfrm>
            <a:off x="2099564" y="1989354"/>
            <a:ext cx="4940108" cy="352830"/>
          </a:xfrm>
          <a:prstGeom prst="rect">
            <a:avLst/>
          </a:prstGeom>
          <a:noFill/>
          <a:ln>
            <a:noFill/>
            <a:headEnd/>
            <a:tailEnd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lIns="90337" tIns="45169" rIns="90337" bIns="45169">
            <a:spAutoFit/>
          </a:bodyPr>
          <a:lstStyle/>
          <a:p>
            <a:pPr algn="ctr">
              <a:defRPr/>
            </a:pPr>
            <a:r>
              <a:rPr lang="kk-KZ" sz="1700" b="1" i="1" dirty="0" smtClean="0">
                <a:solidFill>
                  <a:srgbClr val="660033"/>
                </a:solidFill>
              </a:rPr>
              <a:t>Агентством разработан</a:t>
            </a:r>
            <a:endParaRPr lang="ru-RU" sz="1700" b="1" i="1" dirty="0">
              <a:solidFill>
                <a:srgbClr val="660033"/>
              </a:solidFill>
            </a:endParaRPr>
          </a:p>
        </p:txBody>
      </p:sp>
    </p:spTree>
  </p:cSld>
  <p:clrMapOvr>
    <a:masterClrMapping/>
  </p:clrMapOvr>
  <p:transition spd="slow" advTm="7000">
    <p:split orient="vert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9525"/>
            <a:ext cx="973138" cy="836613"/>
          </a:xfrm>
          <a:prstGeom prst="rect">
            <a:avLst/>
          </a:prstGeom>
          <a:noFill/>
          <a:ln w="9525" algn="ctr">
            <a:noFill/>
            <a:prstDash val="dash"/>
            <a:miter lim="800000"/>
            <a:headEnd/>
            <a:tailEnd/>
          </a:ln>
        </p:spPr>
      </p:pic>
      <p:sp>
        <p:nvSpPr>
          <p:cNvPr id="14" name="Прямоугольник 38"/>
          <p:cNvSpPr>
            <a:spLocks noChangeArrowheads="1"/>
          </p:cNvSpPr>
          <p:nvPr/>
        </p:nvSpPr>
        <p:spPr bwMode="auto">
          <a:xfrm>
            <a:off x="1000100" y="1"/>
            <a:ext cx="8143900" cy="785794"/>
          </a:xfrm>
          <a:prstGeom prst="rect">
            <a:avLst/>
          </a:prstGeom>
          <a:solidFill>
            <a:srgbClr val="F0F5FA"/>
          </a:solidFill>
          <a:ln w="9525" algn="ctr">
            <a:noFill/>
            <a:prstDash val="dash"/>
            <a:round/>
            <a:headEnd/>
            <a:tailEnd type="triangle" w="med" len="med"/>
          </a:ln>
        </p:spPr>
        <p:txBody>
          <a:bodyPr/>
          <a:lstStyle/>
          <a:p>
            <a:endParaRPr lang="ru-RU" b="1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ru-RU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Агентство </a:t>
            </a:r>
            <a:r>
              <a:rPr lang="ru-RU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Республики Казахстан по статистике</a:t>
            </a:r>
          </a:p>
        </p:txBody>
      </p:sp>
      <p:sp>
        <p:nvSpPr>
          <p:cNvPr id="17" name="Прямоугольник 16"/>
          <p:cNvSpPr/>
          <p:nvPr/>
        </p:nvSpPr>
        <p:spPr bwMode="auto">
          <a:xfrm>
            <a:off x="0" y="824480"/>
            <a:ext cx="9144000" cy="18000"/>
          </a:xfrm>
          <a:prstGeom prst="rect">
            <a:avLst/>
          </a:prstGeom>
          <a:solidFill>
            <a:srgbClr val="002060"/>
          </a:solidFill>
          <a:ln w="9525" cap="flat" cmpd="sng" algn="ctr">
            <a:solidFill>
              <a:srgbClr val="00206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18" name="Прямоугольник 17"/>
          <p:cNvSpPr/>
          <p:nvPr/>
        </p:nvSpPr>
        <p:spPr bwMode="auto">
          <a:xfrm>
            <a:off x="-32" y="6625710"/>
            <a:ext cx="9144000" cy="18000"/>
          </a:xfrm>
          <a:prstGeom prst="rect">
            <a:avLst/>
          </a:prstGeom>
          <a:solidFill>
            <a:srgbClr val="002060"/>
          </a:solidFill>
          <a:ln w="9525" cap="flat" cmpd="sng" algn="ctr">
            <a:solidFill>
              <a:srgbClr val="00206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19" name="Прямоугольник 18"/>
          <p:cNvSpPr/>
          <p:nvPr/>
        </p:nvSpPr>
        <p:spPr bwMode="auto">
          <a:xfrm>
            <a:off x="0" y="6643710"/>
            <a:ext cx="9144000" cy="214290"/>
          </a:xfrm>
          <a:prstGeom prst="rect">
            <a:avLst/>
          </a:prstGeom>
          <a:solidFill>
            <a:srgbClr val="F0F5FA"/>
          </a:solidFill>
          <a:ln w="9525" cap="flat" cmpd="sng" algn="ctr">
            <a:noFill/>
            <a:prstDash val="dash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6154" name="Номер слайда 60"/>
          <p:cNvSpPr>
            <a:spLocks noGrp="1"/>
          </p:cNvSpPr>
          <p:nvPr>
            <p:ph type="sldNum" sz="quarter" idx="11"/>
          </p:nvPr>
        </p:nvSpPr>
        <p:spPr>
          <a:xfrm>
            <a:off x="8429625" y="6358304"/>
            <a:ext cx="571500" cy="333375"/>
          </a:xfrm>
          <a:noFill/>
        </p:spPr>
        <p:txBody>
          <a:bodyPr/>
          <a:lstStyle/>
          <a:p>
            <a:r>
              <a:rPr lang="ru-RU" sz="1200" dirty="0" smtClean="0"/>
              <a:t>18</a:t>
            </a:r>
          </a:p>
        </p:txBody>
      </p:sp>
      <p:sp>
        <p:nvSpPr>
          <p:cNvPr id="16" name="Rectangle 2"/>
          <p:cNvSpPr txBox="1">
            <a:spLocks noChangeArrowheads="1"/>
          </p:cNvSpPr>
          <p:nvPr/>
        </p:nvSpPr>
        <p:spPr>
          <a:xfrm>
            <a:off x="214282" y="1000108"/>
            <a:ext cx="8786874" cy="1143008"/>
          </a:xfrm>
          <a:prstGeom prst="rect">
            <a:avLst/>
          </a:prstGeom>
          <a:effectLst/>
        </p:spPr>
        <p:txBody>
          <a:bodyPr lIns="84134" tIns="42067" rIns="84134" bIns="42067"/>
          <a:lstStyle/>
          <a:p>
            <a:pPr algn="just">
              <a:defRPr/>
            </a:pPr>
            <a:r>
              <a:rPr lang="ru-RU" sz="1700" b="1" dirty="0" smtClean="0">
                <a:solidFill>
                  <a:srgbClr val="0000A8"/>
                </a:solidFill>
                <a:latin typeface="Arial" pitchFamily="34" charset="0"/>
                <a:ea typeface="+mj-ea"/>
                <a:cs typeface="Arial" pitchFamily="34" charset="0"/>
              </a:rPr>
              <a:t>7. Предусмотреть проведение качественных статистических наблюдений и исследований, эффективно используя потенциал государственной статистики для дальнейшего совершенствования прогнозирования и планирования экономики</a:t>
            </a:r>
            <a:endParaRPr lang="ru-RU" sz="1700" b="1" dirty="0">
              <a:solidFill>
                <a:srgbClr val="0000A8"/>
              </a:solidFill>
              <a:latin typeface="Arial" pitchFamily="34" charset="0"/>
              <a:ea typeface="+mj-ea"/>
              <a:cs typeface="Arial" pitchFamily="34" charset="0"/>
            </a:endParaRPr>
          </a:p>
        </p:txBody>
      </p:sp>
      <p:sp>
        <p:nvSpPr>
          <p:cNvPr id="15" name="Rectangle 2"/>
          <p:cNvSpPr txBox="1">
            <a:spLocks noChangeArrowheads="1"/>
          </p:cNvSpPr>
          <p:nvPr/>
        </p:nvSpPr>
        <p:spPr>
          <a:xfrm>
            <a:off x="285720" y="2902398"/>
            <a:ext cx="3852048" cy="964413"/>
          </a:xfrm>
          <a:prstGeom prst="rect">
            <a:avLst/>
          </a:prstGeom>
          <a:effectLst/>
        </p:spPr>
        <p:txBody>
          <a:bodyPr lIns="84134" tIns="42067" rIns="84134" bIns="42067"/>
          <a:lstStyle/>
          <a:p>
            <a:pPr algn="ctr">
              <a:defRPr/>
            </a:pPr>
            <a:r>
              <a:rPr lang="ru-RU" b="1" dirty="0" smtClean="0">
                <a:solidFill>
                  <a:srgbClr val="660033"/>
                </a:solidFill>
              </a:rPr>
              <a:t>качественное проведение статистических наблюдений</a:t>
            </a:r>
            <a:endParaRPr lang="ru-RU" b="1" dirty="0">
              <a:solidFill>
                <a:srgbClr val="660033"/>
              </a:solidFill>
              <a:latin typeface="Arial" pitchFamily="34" charset="0"/>
              <a:ea typeface="+mj-ea"/>
              <a:cs typeface="Arial" pitchFamily="34" charset="0"/>
            </a:endParaRPr>
          </a:p>
        </p:txBody>
      </p:sp>
      <p:sp>
        <p:nvSpPr>
          <p:cNvPr id="20" name="Rectangle 2"/>
          <p:cNvSpPr txBox="1">
            <a:spLocks noChangeArrowheads="1"/>
          </p:cNvSpPr>
          <p:nvPr/>
        </p:nvSpPr>
        <p:spPr>
          <a:xfrm>
            <a:off x="5286380" y="2902399"/>
            <a:ext cx="3571868" cy="1285884"/>
          </a:xfrm>
          <a:prstGeom prst="rect">
            <a:avLst/>
          </a:prstGeom>
          <a:effectLst/>
        </p:spPr>
        <p:txBody>
          <a:bodyPr lIns="84134" tIns="42067" rIns="84134" bIns="42067"/>
          <a:lstStyle/>
          <a:p>
            <a:pPr algn="ctr">
              <a:defRPr/>
            </a:pPr>
            <a:r>
              <a:rPr lang="ru-RU" b="1" dirty="0" smtClean="0">
                <a:solidFill>
                  <a:srgbClr val="660033"/>
                </a:solidFill>
              </a:rPr>
              <a:t>формирование статистики, отвечающей потребностям планирования и прогнозирования</a:t>
            </a:r>
            <a:endParaRPr lang="ru-RU" b="1" dirty="0">
              <a:solidFill>
                <a:srgbClr val="660033"/>
              </a:solidFill>
              <a:latin typeface="Arial" pitchFamily="34" charset="0"/>
              <a:ea typeface="+mj-ea"/>
              <a:cs typeface="Arial" pitchFamily="34" charset="0"/>
            </a:endParaRPr>
          </a:p>
        </p:txBody>
      </p:sp>
      <p:sp>
        <p:nvSpPr>
          <p:cNvPr id="21" name="Стрелка вниз 20"/>
          <p:cNvSpPr/>
          <p:nvPr/>
        </p:nvSpPr>
        <p:spPr bwMode="auto">
          <a:xfrm>
            <a:off x="3994892" y="1995476"/>
            <a:ext cx="1255542" cy="500066"/>
          </a:xfrm>
          <a:prstGeom prst="downArrow">
            <a:avLst/>
          </a:prstGeom>
          <a:solidFill>
            <a:srgbClr val="E5EEFF"/>
          </a:solidFill>
          <a:ln w="9525" cap="flat" cmpd="sng" algn="ctr">
            <a:solidFill>
              <a:srgbClr val="00206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27" name="Rectangle 2"/>
          <p:cNvSpPr txBox="1">
            <a:spLocks noChangeArrowheads="1"/>
          </p:cNvSpPr>
          <p:nvPr/>
        </p:nvSpPr>
        <p:spPr>
          <a:xfrm>
            <a:off x="2923322" y="2610524"/>
            <a:ext cx="3357586" cy="500066"/>
          </a:xfrm>
          <a:prstGeom prst="rect">
            <a:avLst/>
          </a:prstGeom>
          <a:effectLst/>
        </p:spPr>
        <p:txBody>
          <a:bodyPr lIns="84134" tIns="42067" rIns="84134" bIns="42067"/>
          <a:lstStyle/>
          <a:p>
            <a:pPr algn="ctr">
              <a:defRPr/>
            </a:pPr>
            <a:r>
              <a:rPr lang="ru-RU" sz="2000" dirty="0" smtClean="0">
                <a:solidFill>
                  <a:srgbClr val="002060"/>
                </a:solidFill>
                <a:latin typeface="Arial" pitchFamily="34" charset="0"/>
                <a:ea typeface="+mj-ea"/>
                <a:cs typeface="Arial" pitchFamily="34" charset="0"/>
              </a:rPr>
              <a:t> 2 аспекта</a:t>
            </a:r>
            <a:endParaRPr lang="ru-RU" sz="2000" dirty="0">
              <a:solidFill>
                <a:srgbClr val="002060"/>
              </a:solidFill>
              <a:latin typeface="Arial" pitchFamily="34" charset="0"/>
              <a:ea typeface="+mj-ea"/>
              <a:cs typeface="Arial" pitchFamily="34" charset="0"/>
            </a:endParaRPr>
          </a:p>
        </p:txBody>
      </p:sp>
      <p:sp>
        <p:nvSpPr>
          <p:cNvPr id="28" name="Стрелка вниз 27"/>
          <p:cNvSpPr/>
          <p:nvPr/>
        </p:nvSpPr>
        <p:spPr bwMode="auto">
          <a:xfrm>
            <a:off x="6996128" y="4143380"/>
            <a:ext cx="214314" cy="428628"/>
          </a:xfrm>
          <a:prstGeom prst="downArrow">
            <a:avLst/>
          </a:prstGeom>
          <a:solidFill>
            <a:srgbClr val="D9E6FF"/>
          </a:solidFill>
          <a:ln w="9525" cap="flat" cmpd="sng" algn="ctr">
            <a:solidFill>
              <a:srgbClr val="00206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29" name="Rectangle 2"/>
          <p:cNvSpPr txBox="1">
            <a:spLocks noChangeArrowheads="1"/>
          </p:cNvSpPr>
          <p:nvPr/>
        </p:nvSpPr>
        <p:spPr>
          <a:xfrm>
            <a:off x="5357818" y="4660454"/>
            <a:ext cx="3643338" cy="785818"/>
          </a:xfrm>
          <a:prstGeom prst="rect">
            <a:avLst/>
          </a:prstGeom>
          <a:effectLst/>
        </p:spPr>
        <p:txBody>
          <a:bodyPr lIns="84134" tIns="42067" rIns="84134" bIns="42067"/>
          <a:lstStyle/>
          <a:p>
            <a:pPr algn="ctr">
              <a:defRPr/>
            </a:pPr>
            <a:r>
              <a:rPr lang="ru-RU" sz="1500" b="1" dirty="0" smtClean="0">
                <a:solidFill>
                  <a:srgbClr val="002060"/>
                </a:solidFill>
              </a:rPr>
              <a:t>Реализация Дорожной карты по синхронизации системы </a:t>
            </a:r>
            <a:r>
              <a:rPr lang="ru-RU" sz="1500" b="1" dirty="0" err="1" smtClean="0">
                <a:solidFill>
                  <a:srgbClr val="002060"/>
                </a:solidFill>
              </a:rPr>
              <a:t>госпланирования</a:t>
            </a:r>
            <a:r>
              <a:rPr lang="ru-RU" sz="1500" b="1" dirty="0" smtClean="0">
                <a:solidFill>
                  <a:srgbClr val="002060"/>
                </a:solidFill>
              </a:rPr>
              <a:t> с </a:t>
            </a:r>
            <a:r>
              <a:rPr lang="ru-RU" sz="1500" b="1" dirty="0" err="1" smtClean="0">
                <a:solidFill>
                  <a:srgbClr val="002060"/>
                </a:solidFill>
              </a:rPr>
              <a:t>госстатистикой</a:t>
            </a:r>
            <a:endParaRPr lang="ru-RU" sz="1500" b="1" dirty="0">
              <a:solidFill>
                <a:srgbClr val="002060"/>
              </a:solidFill>
              <a:latin typeface="Arial" pitchFamily="34" charset="0"/>
              <a:ea typeface="+mj-ea"/>
              <a:cs typeface="Arial" pitchFamily="34" charset="0"/>
            </a:endParaRPr>
          </a:p>
        </p:txBody>
      </p:sp>
      <p:sp>
        <p:nvSpPr>
          <p:cNvPr id="30" name="Стрелка вниз 29"/>
          <p:cNvSpPr/>
          <p:nvPr/>
        </p:nvSpPr>
        <p:spPr bwMode="auto">
          <a:xfrm>
            <a:off x="1995468" y="3571876"/>
            <a:ext cx="214314" cy="428628"/>
          </a:xfrm>
          <a:prstGeom prst="downArrow">
            <a:avLst/>
          </a:prstGeom>
          <a:solidFill>
            <a:srgbClr val="DDE8FF"/>
          </a:solidFill>
          <a:ln w="9525" cap="flat" cmpd="sng" algn="ctr">
            <a:solidFill>
              <a:srgbClr val="00206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31" name="Rectangle 2"/>
          <p:cNvSpPr txBox="1">
            <a:spLocks noChangeArrowheads="1"/>
          </p:cNvSpPr>
          <p:nvPr/>
        </p:nvSpPr>
        <p:spPr>
          <a:xfrm>
            <a:off x="285720" y="4143380"/>
            <a:ext cx="4143404" cy="2286016"/>
          </a:xfrm>
          <a:prstGeom prst="rect">
            <a:avLst/>
          </a:prstGeom>
          <a:effectLst/>
        </p:spPr>
        <p:txBody>
          <a:bodyPr lIns="84134" tIns="42067" rIns="84134" bIns="42067"/>
          <a:lstStyle/>
          <a:p>
            <a:pPr>
              <a:defRPr/>
            </a:pPr>
            <a:r>
              <a:rPr lang="ru-RU" sz="1500" b="1" dirty="0" smtClean="0">
                <a:solidFill>
                  <a:srgbClr val="001746"/>
                </a:solidFill>
              </a:rPr>
              <a:t>Актуализация Статистического регистра хозяйствующих субъектов:</a:t>
            </a:r>
          </a:p>
          <a:p>
            <a:pPr>
              <a:defRPr/>
            </a:pPr>
            <a:endParaRPr lang="ru-RU" sz="300" b="1" dirty="0" smtClean="0">
              <a:solidFill>
                <a:srgbClr val="001746"/>
              </a:solidFill>
            </a:endParaRPr>
          </a:p>
          <a:p>
            <a:pPr>
              <a:defRPr/>
            </a:pPr>
            <a:endParaRPr lang="ru-RU" sz="200" b="1" dirty="0" smtClean="0">
              <a:solidFill>
                <a:srgbClr val="001746"/>
              </a:solidFill>
            </a:endParaRPr>
          </a:p>
          <a:p>
            <a:pPr marL="177800" indent="-177800">
              <a:buFont typeface="Arial" pitchFamily="34" charset="0"/>
              <a:buChar char="•"/>
              <a:defRPr/>
            </a:pPr>
            <a:r>
              <a:rPr lang="ru-RU" sz="1500" dirty="0" smtClean="0">
                <a:solidFill>
                  <a:srgbClr val="001746"/>
                </a:solidFill>
              </a:rPr>
              <a:t>интеграция с ИС БД ЮЛ МЮ и Реестром налогоплательщиков и объектов налогообложения НК МФ</a:t>
            </a:r>
          </a:p>
          <a:p>
            <a:pPr marL="177800" indent="-177800">
              <a:buFont typeface="Arial" pitchFamily="34" charset="0"/>
              <a:buChar char="•"/>
              <a:defRPr/>
            </a:pPr>
            <a:endParaRPr lang="ru-RU" sz="300" dirty="0" smtClean="0">
              <a:solidFill>
                <a:srgbClr val="001746"/>
              </a:solidFill>
            </a:endParaRPr>
          </a:p>
          <a:p>
            <a:pPr marL="177800" indent="-177800">
              <a:buFont typeface="Arial" pitchFamily="34" charset="0"/>
              <a:buChar char="•"/>
              <a:defRPr/>
            </a:pPr>
            <a:r>
              <a:rPr lang="ru-RU" sz="1500" dirty="0" smtClean="0">
                <a:solidFill>
                  <a:srgbClr val="001746"/>
                </a:solidFill>
              </a:rPr>
              <a:t>электронное взаимодействие с ИС </a:t>
            </a:r>
          </a:p>
          <a:p>
            <a:pPr marL="177800" indent="-177800">
              <a:defRPr/>
            </a:pPr>
            <a:r>
              <a:rPr lang="ru-RU" sz="1500" dirty="0" smtClean="0">
                <a:solidFill>
                  <a:srgbClr val="001746"/>
                </a:solidFill>
              </a:rPr>
              <a:t>   «Е-лицензирование» МТК;</a:t>
            </a:r>
          </a:p>
          <a:p>
            <a:pPr marL="177800" indent="-177800">
              <a:defRPr/>
            </a:pPr>
            <a:endParaRPr lang="ru-RU" sz="300" dirty="0" smtClean="0">
              <a:solidFill>
                <a:srgbClr val="001746"/>
              </a:solidFill>
            </a:endParaRPr>
          </a:p>
          <a:p>
            <a:pPr>
              <a:defRPr/>
            </a:pPr>
            <a:r>
              <a:rPr lang="ru-RU" sz="1500" b="1" dirty="0" smtClean="0">
                <a:solidFill>
                  <a:srgbClr val="001746"/>
                </a:solidFill>
                <a:latin typeface="Arial" pitchFamily="34" charset="0"/>
                <a:ea typeface="+mj-ea"/>
                <a:cs typeface="Arial" pitchFamily="34" charset="0"/>
              </a:rPr>
              <a:t>Совершенствование статистической методологии</a:t>
            </a:r>
            <a:endParaRPr lang="ru-RU" sz="1500" b="1" dirty="0">
              <a:solidFill>
                <a:srgbClr val="001746"/>
              </a:solidFill>
              <a:latin typeface="Arial" pitchFamily="34" charset="0"/>
              <a:ea typeface="+mj-ea"/>
              <a:cs typeface="Arial" pitchFamily="34" charset="0"/>
            </a:endParaRPr>
          </a:p>
        </p:txBody>
      </p:sp>
      <p:sp>
        <p:nvSpPr>
          <p:cNvPr id="22" name="Rectangle 2"/>
          <p:cNvSpPr txBox="1">
            <a:spLocks noChangeArrowheads="1"/>
          </p:cNvSpPr>
          <p:nvPr/>
        </p:nvSpPr>
        <p:spPr>
          <a:xfrm>
            <a:off x="5177520" y="5478930"/>
            <a:ext cx="3901196" cy="1000132"/>
          </a:xfrm>
          <a:prstGeom prst="rect">
            <a:avLst/>
          </a:prstGeom>
          <a:effectLst/>
        </p:spPr>
        <p:txBody>
          <a:bodyPr lIns="84134" tIns="42067" rIns="84134" bIns="42067"/>
          <a:lstStyle/>
          <a:p>
            <a:pPr marL="177800" indent="-177800" algn="ctr">
              <a:defRPr/>
            </a:pPr>
            <a:endParaRPr lang="ru-RU" sz="300" dirty="0" smtClean="0">
              <a:solidFill>
                <a:srgbClr val="001746"/>
              </a:solidFill>
            </a:endParaRPr>
          </a:p>
          <a:p>
            <a:pPr marL="177800" indent="-177800" algn="ctr">
              <a:defRPr/>
            </a:pPr>
            <a:r>
              <a:rPr lang="kk-KZ" sz="1500" dirty="0" smtClean="0">
                <a:solidFill>
                  <a:srgbClr val="001746"/>
                </a:solidFill>
              </a:rPr>
              <a:t>в рамках ГПФИИР ведется мониторинг </a:t>
            </a:r>
          </a:p>
          <a:p>
            <a:pPr marL="177800" indent="-177800" algn="ctr">
              <a:defRPr/>
            </a:pPr>
            <a:r>
              <a:rPr lang="kk-KZ" sz="1500" b="1" dirty="0" smtClean="0">
                <a:solidFill>
                  <a:srgbClr val="001746"/>
                </a:solidFill>
              </a:rPr>
              <a:t>111 индикаторов и отраслевых программ</a:t>
            </a:r>
            <a:r>
              <a:rPr lang="kk-KZ" sz="1500" dirty="0" smtClean="0">
                <a:solidFill>
                  <a:srgbClr val="001746"/>
                </a:solidFill>
              </a:rPr>
              <a:t> в объеме порядка </a:t>
            </a:r>
          </a:p>
          <a:p>
            <a:pPr marL="177800" indent="-177800" algn="ctr">
              <a:defRPr/>
            </a:pPr>
            <a:r>
              <a:rPr lang="kk-KZ" sz="1500" b="1" dirty="0" smtClean="0">
                <a:solidFill>
                  <a:srgbClr val="001746"/>
                </a:solidFill>
              </a:rPr>
              <a:t>200 статистических показателей</a:t>
            </a:r>
            <a:endParaRPr lang="ru-RU" sz="1500" b="1" dirty="0">
              <a:solidFill>
                <a:srgbClr val="001746"/>
              </a:solidFill>
              <a:latin typeface="Arial" pitchFamily="34" charset="0"/>
              <a:ea typeface="+mj-ea"/>
              <a:cs typeface="Arial" pitchFamily="34" charset="0"/>
            </a:endParaRPr>
          </a:p>
        </p:txBody>
      </p:sp>
    </p:spTree>
  </p:cSld>
  <p:clrMapOvr>
    <a:masterClrMapping/>
  </p:clrMapOvr>
  <p:transition spd="slow" advTm="7000">
    <p:split orient="vert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9525"/>
            <a:ext cx="973138" cy="836613"/>
          </a:xfrm>
          <a:prstGeom prst="rect">
            <a:avLst/>
          </a:prstGeom>
          <a:noFill/>
          <a:ln w="9525" algn="ctr">
            <a:noFill/>
            <a:prstDash val="dash"/>
            <a:miter lim="800000"/>
            <a:headEnd/>
            <a:tailEnd/>
          </a:ln>
        </p:spPr>
      </p:pic>
      <p:sp>
        <p:nvSpPr>
          <p:cNvPr id="14" name="Прямоугольник 38"/>
          <p:cNvSpPr>
            <a:spLocks noChangeArrowheads="1"/>
          </p:cNvSpPr>
          <p:nvPr/>
        </p:nvSpPr>
        <p:spPr bwMode="auto">
          <a:xfrm>
            <a:off x="1000100" y="1"/>
            <a:ext cx="8143900" cy="785794"/>
          </a:xfrm>
          <a:prstGeom prst="rect">
            <a:avLst/>
          </a:prstGeom>
          <a:solidFill>
            <a:srgbClr val="F0F5FA"/>
          </a:solidFill>
          <a:ln w="9525" algn="ctr">
            <a:noFill/>
            <a:prstDash val="dash"/>
            <a:round/>
            <a:headEnd/>
            <a:tailEnd type="triangle" w="med" len="med"/>
          </a:ln>
        </p:spPr>
        <p:txBody>
          <a:bodyPr/>
          <a:lstStyle/>
          <a:p>
            <a:endParaRPr lang="ru-RU" b="1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ru-RU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Агентство </a:t>
            </a:r>
            <a:r>
              <a:rPr lang="ru-RU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Республики Казахстан по статистике</a:t>
            </a:r>
          </a:p>
        </p:txBody>
      </p:sp>
      <p:sp>
        <p:nvSpPr>
          <p:cNvPr id="17" name="Прямоугольник 16"/>
          <p:cNvSpPr/>
          <p:nvPr/>
        </p:nvSpPr>
        <p:spPr bwMode="auto">
          <a:xfrm>
            <a:off x="0" y="824480"/>
            <a:ext cx="9144000" cy="18000"/>
          </a:xfrm>
          <a:prstGeom prst="rect">
            <a:avLst/>
          </a:prstGeom>
          <a:solidFill>
            <a:srgbClr val="002060"/>
          </a:solidFill>
          <a:ln w="9525" cap="flat" cmpd="sng" algn="ctr">
            <a:solidFill>
              <a:srgbClr val="00206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18" name="Прямоугольник 17"/>
          <p:cNvSpPr/>
          <p:nvPr/>
        </p:nvSpPr>
        <p:spPr bwMode="auto">
          <a:xfrm>
            <a:off x="-32" y="6625710"/>
            <a:ext cx="9144000" cy="18000"/>
          </a:xfrm>
          <a:prstGeom prst="rect">
            <a:avLst/>
          </a:prstGeom>
          <a:solidFill>
            <a:srgbClr val="002060"/>
          </a:solidFill>
          <a:ln w="9525" cap="flat" cmpd="sng" algn="ctr">
            <a:solidFill>
              <a:srgbClr val="00206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19" name="Прямоугольник 18"/>
          <p:cNvSpPr/>
          <p:nvPr/>
        </p:nvSpPr>
        <p:spPr bwMode="auto">
          <a:xfrm>
            <a:off x="0" y="6643710"/>
            <a:ext cx="9144000" cy="214290"/>
          </a:xfrm>
          <a:prstGeom prst="rect">
            <a:avLst/>
          </a:prstGeom>
          <a:solidFill>
            <a:srgbClr val="F0F5FA"/>
          </a:solidFill>
          <a:ln w="9525" cap="flat" cmpd="sng" algn="ctr">
            <a:noFill/>
            <a:prstDash val="dash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6154" name="Номер слайда 60"/>
          <p:cNvSpPr>
            <a:spLocks noGrp="1"/>
          </p:cNvSpPr>
          <p:nvPr>
            <p:ph type="sldNum" sz="quarter" idx="11"/>
          </p:nvPr>
        </p:nvSpPr>
        <p:spPr>
          <a:xfrm>
            <a:off x="8429625" y="6358304"/>
            <a:ext cx="571500" cy="333375"/>
          </a:xfrm>
          <a:noFill/>
        </p:spPr>
        <p:txBody>
          <a:bodyPr/>
          <a:lstStyle/>
          <a:p>
            <a:r>
              <a:rPr lang="ru-RU" sz="1200" dirty="0" smtClean="0"/>
              <a:t>19</a:t>
            </a:r>
          </a:p>
        </p:txBody>
      </p:sp>
      <p:sp>
        <p:nvSpPr>
          <p:cNvPr id="16" name="Rectangle 2"/>
          <p:cNvSpPr txBox="1">
            <a:spLocks noChangeArrowheads="1"/>
          </p:cNvSpPr>
          <p:nvPr/>
        </p:nvSpPr>
        <p:spPr>
          <a:xfrm>
            <a:off x="214282" y="1285860"/>
            <a:ext cx="8786874" cy="857256"/>
          </a:xfrm>
          <a:prstGeom prst="rect">
            <a:avLst/>
          </a:prstGeom>
          <a:effectLst/>
        </p:spPr>
        <p:txBody>
          <a:bodyPr lIns="84134" tIns="42067" rIns="84134" bIns="42067"/>
          <a:lstStyle/>
          <a:p>
            <a:pPr algn="just">
              <a:defRPr/>
            </a:pPr>
            <a:r>
              <a:rPr lang="ru-RU" sz="1700" b="1" dirty="0" smtClean="0">
                <a:solidFill>
                  <a:srgbClr val="0000A8"/>
                </a:solidFill>
                <a:latin typeface="Arial" pitchFamily="34" charset="0"/>
                <a:ea typeface="+mj-ea"/>
                <a:cs typeface="Arial" pitchFamily="34" charset="0"/>
              </a:rPr>
              <a:t>8. Повысить ответственность уполномоченных государственных органов за информационно-статистическое сопровождение мероприятий и проведение статистических наблюдений и  исследований</a:t>
            </a:r>
            <a:endParaRPr lang="ru-RU" sz="1700" b="1" dirty="0">
              <a:solidFill>
                <a:srgbClr val="0000A8"/>
              </a:solidFill>
              <a:latin typeface="Arial" pitchFamily="34" charset="0"/>
              <a:ea typeface="+mj-ea"/>
              <a:cs typeface="Arial" pitchFamily="34" charset="0"/>
            </a:endParaRPr>
          </a:p>
        </p:txBody>
      </p:sp>
      <p:sp>
        <p:nvSpPr>
          <p:cNvPr id="22" name="Rectangle 2"/>
          <p:cNvSpPr txBox="1">
            <a:spLocks noChangeArrowheads="1"/>
          </p:cNvSpPr>
          <p:nvPr/>
        </p:nvSpPr>
        <p:spPr bwMode="auto">
          <a:xfrm>
            <a:off x="285720" y="3286124"/>
            <a:ext cx="8643998" cy="14287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84134" tIns="42067" rIns="84134" bIns="42067"/>
          <a:lstStyle/>
          <a:p>
            <a:pPr algn="just" defTabSz="863600">
              <a:tabLst>
                <a:tab pos="179388" algn="l"/>
              </a:tabLst>
            </a:pPr>
            <a:r>
              <a:rPr lang="ru-RU" b="1" dirty="0" smtClean="0">
                <a:solidFill>
                  <a:srgbClr val="002060"/>
                </a:solidFill>
              </a:rPr>
              <a:t>1.  Внесение изменений в статью 381-2 Кодекса РК</a:t>
            </a:r>
            <a:r>
              <a:rPr lang="en-US" b="1" dirty="0" smtClean="0">
                <a:solidFill>
                  <a:srgbClr val="002060"/>
                </a:solidFill>
              </a:rPr>
              <a:t> </a:t>
            </a:r>
            <a:r>
              <a:rPr lang="ru-RU" b="1" dirty="0" smtClean="0">
                <a:solidFill>
                  <a:srgbClr val="002060"/>
                </a:solidFill>
              </a:rPr>
              <a:t>«Об </a:t>
            </a:r>
            <a:r>
              <a:rPr lang="ru-RU" b="1" dirty="0" err="1" smtClean="0">
                <a:solidFill>
                  <a:srgbClr val="002060"/>
                </a:solidFill>
              </a:rPr>
              <a:t>административ-ных</a:t>
            </a:r>
            <a:r>
              <a:rPr lang="ru-RU" b="1" dirty="0" smtClean="0">
                <a:solidFill>
                  <a:srgbClr val="002060"/>
                </a:solidFill>
              </a:rPr>
              <a:t> правонарушениях» </a:t>
            </a:r>
            <a:r>
              <a:rPr lang="ru-RU" dirty="0" smtClean="0">
                <a:solidFill>
                  <a:srgbClr val="002060"/>
                </a:solidFill>
              </a:rPr>
              <a:t>в рамках проекта Закона РК «О внесении изменений и дополнений в некоторые законодательные акты Республики Казахстан по вопросам регулирования зернового рынка</a:t>
            </a:r>
            <a:r>
              <a:rPr lang="ru-RU" dirty="0" smtClean="0">
                <a:solidFill>
                  <a:srgbClr val="002060"/>
                </a:solidFill>
              </a:rPr>
              <a:t>» по увеличению размеров административных штрафов.</a:t>
            </a:r>
            <a:endParaRPr lang="ru-RU" dirty="0" smtClean="0">
              <a:solidFill>
                <a:srgbClr val="002060"/>
              </a:solidFill>
            </a:endParaRPr>
          </a:p>
        </p:txBody>
      </p:sp>
      <p:sp>
        <p:nvSpPr>
          <p:cNvPr id="24" name="Rectangle 2"/>
          <p:cNvSpPr txBox="1">
            <a:spLocks noChangeArrowheads="1"/>
          </p:cNvSpPr>
          <p:nvPr/>
        </p:nvSpPr>
        <p:spPr bwMode="auto">
          <a:xfrm>
            <a:off x="173338" y="2285992"/>
            <a:ext cx="8786874" cy="8572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84134" tIns="42067" rIns="84134" bIns="42067"/>
          <a:lstStyle/>
          <a:p>
            <a:pPr algn="ctr" defTabSz="863600">
              <a:tabLst>
                <a:tab pos="179388" algn="l"/>
              </a:tabLst>
            </a:pPr>
            <a:r>
              <a:rPr lang="ru-RU" sz="2000" b="1" dirty="0" smtClean="0">
                <a:solidFill>
                  <a:srgbClr val="990033"/>
                </a:solidFill>
              </a:rPr>
              <a:t>Усиление ответственности в части представления административных данных</a:t>
            </a:r>
          </a:p>
        </p:txBody>
      </p:sp>
      <p:sp>
        <p:nvSpPr>
          <p:cNvPr id="12" name="Rectangle 2"/>
          <p:cNvSpPr txBox="1">
            <a:spLocks noChangeArrowheads="1"/>
          </p:cNvSpPr>
          <p:nvPr/>
        </p:nvSpPr>
        <p:spPr bwMode="auto">
          <a:xfrm>
            <a:off x="285720" y="4857760"/>
            <a:ext cx="8643998" cy="1357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84134" tIns="42067" rIns="84134" bIns="42067"/>
          <a:lstStyle/>
          <a:p>
            <a:pPr algn="just" defTabSz="863600">
              <a:tabLst>
                <a:tab pos="179388" algn="l"/>
              </a:tabLst>
            </a:pPr>
            <a:r>
              <a:rPr lang="ru-RU" b="1" dirty="0" smtClean="0">
                <a:solidFill>
                  <a:srgbClr val="002060"/>
                </a:solidFill>
              </a:rPr>
              <a:t>2. В</a:t>
            </a:r>
            <a:r>
              <a:rPr lang="en-US" b="1" dirty="0" smtClean="0">
                <a:solidFill>
                  <a:srgbClr val="002060"/>
                </a:solidFill>
              </a:rPr>
              <a:t> </a:t>
            </a:r>
            <a:r>
              <a:rPr lang="ru-RU" b="1" dirty="0" smtClean="0">
                <a:solidFill>
                  <a:srgbClr val="002060"/>
                </a:solidFill>
              </a:rPr>
              <a:t>рамках реализации Дорожной карты по синхронизации</a:t>
            </a:r>
            <a:r>
              <a:rPr lang="en-US" b="1" dirty="0" smtClean="0">
                <a:solidFill>
                  <a:srgbClr val="002060"/>
                </a:solidFill>
              </a:rPr>
              <a:t> </a:t>
            </a:r>
            <a:r>
              <a:rPr lang="ru-RU" b="1" dirty="0" smtClean="0">
                <a:solidFill>
                  <a:srgbClr val="002060"/>
                </a:solidFill>
              </a:rPr>
              <a:t>СГП с государственной статистикой – </a:t>
            </a:r>
            <a:r>
              <a:rPr lang="ru-RU" dirty="0" smtClean="0">
                <a:solidFill>
                  <a:srgbClr val="002060"/>
                </a:solidFill>
              </a:rPr>
              <a:t>закрепление ответственных государственных органов за формирование каждого показателя по перечню индикаторов по документам системы государственного планирования.</a:t>
            </a:r>
          </a:p>
          <a:p>
            <a:pPr algn="just" defTabSz="863600">
              <a:tabLst>
                <a:tab pos="179388" algn="l"/>
              </a:tabLst>
            </a:pPr>
            <a:endParaRPr lang="ru-RU" b="1" dirty="0" smtClean="0">
              <a:solidFill>
                <a:srgbClr val="002060"/>
              </a:solidFill>
            </a:endParaRPr>
          </a:p>
        </p:txBody>
      </p:sp>
    </p:spTree>
  </p:cSld>
  <p:clrMapOvr>
    <a:masterClrMapping/>
  </p:clrMapOvr>
  <p:transition spd="slow" advTm="7000">
    <p:split orient="vert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2"/>
          <p:cNvSpPr txBox="1">
            <a:spLocks noChangeArrowheads="1"/>
          </p:cNvSpPr>
          <p:nvPr/>
        </p:nvSpPr>
        <p:spPr>
          <a:xfrm>
            <a:off x="5286380" y="5003377"/>
            <a:ext cx="3571868" cy="1285884"/>
          </a:xfrm>
          <a:prstGeom prst="rect">
            <a:avLst/>
          </a:prstGeom>
          <a:effectLst/>
        </p:spPr>
        <p:txBody>
          <a:bodyPr lIns="84134" tIns="42067" rIns="84134" bIns="42067"/>
          <a:lstStyle/>
          <a:p>
            <a:pPr algn="ctr">
              <a:defRPr/>
            </a:pPr>
            <a:r>
              <a:rPr lang="ru-RU" sz="2000" b="1" dirty="0" smtClean="0">
                <a:solidFill>
                  <a:srgbClr val="660033"/>
                </a:solidFill>
              </a:rPr>
              <a:t>обеспечение доступности и удобства работы со статистической информацией</a:t>
            </a:r>
            <a:endParaRPr lang="ru-RU" sz="2000" b="1" dirty="0">
              <a:solidFill>
                <a:srgbClr val="660033"/>
              </a:solidFill>
              <a:latin typeface="Arial" pitchFamily="34" charset="0"/>
              <a:ea typeface="+mj-ea"/>
              <a:cs typeface="Arial" pitchFamily="34" charset="0"/>
            </a:endParaRPr>
          </a:p>
        </p:txBody>
      </p:sp>
      <p:pic>
        <p:nvPicPr>
          <p:cNvPr id="5122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-6350"/>
            <a:ext cx="1000125" cy="836613"/>
          </a:xfrm>
          <a:prstGeom prst="rect">
            <a:avLst/>
          </a:prstGeom>
          <a:noFill/>
          <a:ln w="9525" algn="ctr">
            <a:noFill/>
            <a:prstDash val="dash"/>
            <a:miter lim="800000"/>
            <a:headEnd/>
            <a:tailEnd/>
          </a:ln>
        </p:spPr>
      </p:pic>
      <p:sp>
        <p:nvSpPr>
          <p:cNvPr id="5123" name="Номер слайда 11"/>
          <p:cNvSpPr>
            <a:spLocks noGrp="1"/>
          </p:cNvSpPr>
          <p:nvPr>
            <p:ph type="sldNum" sz="quarter" idx="11"/>
          </p:nvPr>
        </p:nvSpPr>
        <p:spPr>
          <a:xfrm>
            <a:off x="8576775" y="6361846"/>
            <a:ext cx="366712" cy="365125"/>
          </a:xfrm>
          <a:noFill/>
        </p:spPr>
        <p:txBody>
          <a:bodyPr lIns="84134" tIns="42067" rIns="84134" bIns="42067"/>
          <a:lstStyle/>
          <a:p>
            <a:r>
              <a:rPr lang="ru-RU" sz="1200" dirty="0" smtClean="0"/>
              <a:t>2</a:t>
            </a:r>
          </a:p>
        </p:txBody>
      </p:sp>
      <p:sp>
        <p:nvSpPr>
          <p:cNvPr id="5" name="Rectangle 2"/>
          <p:cNvSpPr txBox="1">
            <a:spLocks noChangeArrowheads="1"/>
          </p:cNvSpPr>
          <p:nvPr/>
        </p:nvSpPr>
        <p:spPr>
          <a:xfrm>
            <a:off x="214282" y="1714488"/>
            <a:ext cx="8786874" cy="2000264"/>
          </a:xfrm>
          <a:prstGeom prst="rect">
            <a:avLst/>
          </a:prstGeom>
          <a:effectLst/>
        </p:spPr>
        <p:txBody>
          <a:bodyPr lIns="84134" tIns="42067" rIns="84134" bIns="42067"/>
          <a:lstStyle/>
          <a:p>
            <a:pPr algn="just">
              <a:defRPr/>
            </a:pPr>
            <a:r>
              <a:rPr lang="ru-RU" sz="1900" b="1" dirty="0" smtClean="0">
                <a:solidFill>
                  <a:srgbClr val="0000A8"/>
                </a:solidFill>
                <a:latin typeface="Arial" pitchFamily="34" charset="0"/>
                <a:ea typeface="+mj-ea"/>
                <a:cs typeface="Arial" pitchFamily="34" charset="0"/>
              </a:rPr>
              <a:t>1. Разработать комплекс мероприятий по совершенствованию структур</a:t>
            </a:r>
            <a:r>
              <a:rPr lang="kk-KZ" sz="1900" b="1" dirty="0" smtClean="0">
                <a:solidFill>
                  <a:srgbClr val="0000A8"/>
                </a:solidFill>
                <a:latin typeface="Arial" pitchFamily="34" charset="0"/>
                <a:ea typeface="+mj-ea"/>
                <a:cs typeface="Arial" pitchFamily="34" charset="0"/>
              </a:rPr>
              <a:t>ы </a:t>
            </a:r>
            <a:r>
              <a:rPr lang="ru-RU" sz="1900" b="1" dirty="0" smtClean="0">
                <a:solidFill>
                  <a:srgbClr val="0000A8"/>
                </a:solidFill>
                <a:latin typeface="Arial" pitchFamily="34" charset="0"/>
                <a:ea typeface="+mj-ea"/>
                <a:cs typeface="Arial" pitchFamily="34" charset="0"/>
              </a:rPr>
              <a:t>статистической информации, в том числе по видам экономической деятельности и группам основных показателей для создания рациональной системы классификации, обеспечивающей пользователям эффективный и удобный способ работы со статистическими данными.</a:t>
            </a:r>
            <a:endParaRPr lang="ru-RU" sz="1900" b="1" dirty="0">
              <a:solidFill>
                <a:srgbClr val="0000A8"/>
              </a:solidFill>
              <a:latin typeface="Arial" pitchFamily="34" charset="0"/>
              <a:ea typeface="+mj-ea"/>
              <a:cs typeface="Arial" pitchFamily="34" charset="0"/>
            </a:endParaRPr>
          </a:p>
        </p:txBody>
      </p:sp>
      <p:sp>
        <p:nvSpPr>
          <p:cNvPr id="12" name="Прямоугольник 38"/>
          <p:cNvSpPr>
            <a:spLocks noChangeArrowheads="1"/>
          </p:cNvSpPr>
          <p:nvPr/>
        </p:nvSpPr>
        <p:spPr bwMode="auto">
          <a:xfrm>
            <a:off x="1000100" y="1"/>
            <a:ext cx="8143900" cy="785794"/>
          </a:xfrm>
          <a:prstGeom prst="rect">
            <a:avLst/>
          </a:prstGeom>
          <a:solidFill>
            <a:srgbClr val="F0F5FA"/>
          </a:solidFill>
          <a:ln w="9525" algn="ctr">
            <a:noFill/>
            <a:prstDash val="dash"/>
            <a:round/>
            <a:headEnd/>
            <a:tailEnd type="triangle" w="med" len="med"/>
          </a:ln>
        </p:spPr>
        <p:txBody>
          <a:bodyPr/>
          <a:lstStyle/>
          <a:p>
            <a:endParaRPr lang="ru-RU" b="1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ru-RU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Агентство </a:t>
            </a:r>
            <a:r>
              <a:rPr lang="ru-RU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Республики Казахстан по статистике</a:t>
            </a:r>
          </a:p>
        </p:txBody>
      </p:sp>
      <p:sp>
        <p:nvSpPr>
          <p:cNvPr id="15" name="Прямоугольник 14"/>
          <p:cNvSpPr/>
          <p:nvPr/>
        </p:nvSpPr>
        <p:spPr bwMode="auto">
          <a:xfrm>
            <a:off x="0" y="824480"/>
            <a:ext cx="9144000" cy="18000"/>
          </a:xfrm>
          <a:prstGeom prst="rect">
            <a:avLst/>
          </a:prstGeom>
          <a:solidFill>
            <a:srgbClr val="002060"/>
          </a:solidFill>
          <a:ln w="9525" cap="flat" cmpd="sng" algn="ctr">
            <a:solidFill>
              <a:srgbClr val="00206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16" name="Прямоугольник 15"/>
          <p:cNvSpPr/>
          <p:nvPr/>
        </p:nvSpPr>
        <p:spPr bwMode="auto">
          <a:xfrm>
            <a:off x="-32" y="6625710"/>
            <a:ext cx="9144000" cy="18000"/>
          </a:xfrm>
          <a:prstGeom prst="rect">
            <a:avLst/>
          </a:prstGeom>
          <a:solidFill>
            <a:srgbClr val="002060"/>
          </a:solidFill>
          <a:ln w="9525" cap="flat" cmpd="sng" algn="ctr">
            <a:solidFill>
              <a:srgbClr val="00206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17" name="Прямоугольник 16"/>
          <p:cNvSpPr/>
          <p:nvPr/>
        </p:nvSpPr>
        <p:spPr bwMode="auto">
          <a:xfrm>
            <a:off x="0" y="6643710"/>
            <a:ext cx="9144000" cy="214290"/>
          </a:xfrm>
          <a:prstGeom prst="rect">
            <a:avLst/>
          </a:prstGeom>
          <a:solidFill>
            <a:srgbClr val="F0F5FA"/>
          </a:solidFill>
          <a:ln w="9525" cap="flat" cmpd="sng" algn="ctr">
            <a:noFill/>
            <a:prstDash val="dash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18" name="Rectangle 2"/>
          <p:cNvSpPr txBox="1">
            <a:spLocks noChangeArrowheads="1"/>
          </p:cNvSpPr>
          <p:nvPr/>
        </p:nvSpPr>
        <p:spPr>
          <a:xfrm>
            <a:off x="535376" y="1037922"/>
            <a:ext cx="8050722" cy="560226"/>
          </a:xfrm>
          <a:prstGeom prst="rect">
            <a:avLst/>
          </a:prstGeom>
          <a:effectLst/>
        </p:spPr>
        <p:txBody>
          <a:bodyPr lIns="84134" tIns="42067" rIns="84134" bIns="42067"/>
          <a:lstStyle/>
          <a:p>
            <a:pPr algn="ctr">
              <a:defRPr/>
            </a:pPr>
            <a:r>
              <a:rPr lang="ru-RU" sz="2300" b="1" dirty="0" smtClean="0">
                <a:solidFill>
                  <a:srgbClr val="C00000"/>
                </a:solidFill>
                <a:latin typeface="Arial" pitchFamily="34" charset="0"/>
                <a:ea typeface="+mj-ea"/>
                <a:cs typeface="Arial" pitchFamily="34" charset="0"/>
              </a:rPr>
              <a:t>Рекомендации Мажилиса Парламента РК:</a:t>
            </a:r>
            <a:endParaRPr lang="ru-RU" sz="2300" b="1" dirty="0">
              <a:solidFill>
                <a:srgbClr val="C00000"/>
              </a:solidFill>
              <a:latin typeface="Arial" pitchFamily="34" charset="0"/>
              <a:ea typeface="+mj-ea"/>
              <a:cs typeface="Arial" pitchFamily="34" charset="0"/>
            </a:endParaRPr>
          </a:p>
        </p:txBody>
      </p:sp>
      <p:sp>
        <p:nvSpPr>
          <p:cNvPr id="24" name="Rectangle 2"/>
          <p:cNvSpPr txBox="1">
            <a:spLocks noChangeArrowheads="1"/>
          </p:cNvSpPr>
          <p:nvPr/>
        </p:nvSpPr>
        <p:spPr>
          <a:xfrm>
            <a:off x="285720" y="5003377"/>
            <a:ext cx="3852048" cy="964413"/>
          </a:xfrm>
          <a:prstGeom prst="rect">
            <a:avLst/>
          </a:prstGeom>
          <a:effectLst/>
        </p:spPr>
        <p:txBody>
          <a:bodyPr lIns="84134" tIns="42067" rIns="84134" bIns="42067"/>
          <a:lstStyle/>
          <a:p>
            <a:pPr algn="ctr">
              <a:defRPr/>
            </a:pPr>
            <a:r>
              <a:rPr lang="ru-RU" sz="2000" b="1" dirty="0" smtClean="0">
                <a:solidFill>
                  <a:srgbClr val="660033"/>
                </a:solidFill>
              </a:rPr>
              <a:t>оптимизация структуры статистической информации</a:t>
            </a:r>
            <a:endParaRPr lang="ru-RU" sz="2000" b="1" dirty="0">
              <a:solidFill>
                <a:srgbClr val="660033"/>
              </a:solidFill>
              <a:latin typeface="Arial" pitchFamily="34" charset="0"/>
              <a:ea typeface="+mj-ea"/>
              <a:cs typeface="Arial" pitchFamily="34" charset="0"/>
            </a:endParaRPr>
          </a:p>
        </p:txBody>
      </p:sp>
      <p:sp>
        <p:nvSpPr>
          <p:cNvPr id="26" name="Стрелка вниз 25"/>
          <p:cNvSpPr/>
          <p:nvPr/>
        </p:nvSpPr>
        <p:spPr bwMode="auto">
          <a:xfrm>
            <a:off x="3994892" y="3714752"/>
            <a:ext cx="1255542" cy="500066"/>
          </a:xfrm>
          <a:prstGeom prst="downArrow">
            <a:avLst/>
          </a:prstGeom>
          <a:solidFill>
            <a:srgbClr val="E5EEFF"/>
          </a:solidFill>
          <a:ln w="9525" cap="flat" cmpd="sng" algn="ctr">
            <a:solidFill>
              <a:srgbClr val="00206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13" name="Rectangle 2"/>
          <p:cNvSpPr txBox="1">
            <a:spLocks noChangeArrowheads="1"/>
          </p:cNvSpPr>
          <p:nvPr/>
        </p:nvSpPr>
        <p:spPr>
          <a:xfrm>
            <a:off x="2923322" y="4349158"/>
            <a:ext cx="3357586" cy="500066"/>
          </a:xfrm>
          <a:prstGeom prst="rect">
            <a:avLst/>
          </a:prstGeom>
          <a:effectLst/>
        </p:spPr>
        <p:txBody>
          <a:bodyPr lIns="84134" tIns="42067" rIns="84134" bIns="42067"/>
          <a:lstStyle/>
          <a:p>
            <a:pPr algn="ctr">
              <a:defRPr/>
            </a:pPr>
            <a:r>
              <a:rPr lang="ru-RU" sz="2000" dirty="0" smtClean="0">
                <a:solidFill>
                  <a:srgbClr val="002060"/>
                </a:solidFill>
                <a:latin typeface="Arial" pitchFamily="34" charset="0"/>
                <a:ea typeface="+mj-ea"/>
                <a:cs typeface="Arial" pitchFamily="34" charset="0"/>
              </a:rPr>
              <a:t>2 аспекта</a:t>
            </a:r>
            <a:endParaRPr lang="ru-RU" sz="2000" dirty="0">
              <a:solidFill>
                <a:srgbClr val="002060"/>
              </a:solidFill>
              <a:latin typeface="Arial" pitchFamily="34" charset="0"/>
              <a:ea typeface="+mj-ea"/>
              <a:cs typeface="Arial" pitchFamily="34" charset="0"/>
            </a:endParaRPr>
          </a:p>
        </p:txBody>
      </p:sp>
    </p:spTree>
  </p:cSld>
  <p:clrMapOvr>
    <a:masterClrMapping/>
  </p:clrMapOvr>
  <p:transition spd="med">
    <p:split orient="vert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9525"/>
            <a:ext cx="973138" cy="836613"/>
          </a:xfrm>
          <a:prstGeom prst="rect">
            <a:avLst/>
          </a:prstGeom>
          <a:noFill/>
          <a:ln w="9525" algn="ctr">
            <a:noFill/>
            <a:prstDash val="dash"/>
            <a:miter lim="800000"/>
            <a:headEnd/>
            <a:tailEnd/>
          </a:ln>
        </p:spPr>
      </p:pic>
      <p:sp>
        <p:nvSpPr>
          <p:cNvPr id="14" name="Прямоугольник 38"/>
          <p:cNvSpPr>
            <a:spLocks noChangeArrowheads="1"/>
          </p:cNvSpPr>
          <p:nvPr/>
        </p:nvSpPr>
        <p:spPr bwMode="auto">
          <a:xfrm>
            <a:off x="1000100" y="1"/>
            <a:ext cx="8143900" cy="785794"/>
          </a:xfrm>
          <a:prstGeom prst="rect">
            <a:avLst/>
          </a:prstGeom>
          <a:solidFill>
            <a:srgbClr val="F0F5FA"/>
          </a:solidFill>
          <a:ln w="9525" algn="ctr">
            <a:noFill/>
            <a:prstDash val="dash"/>
            <a:round/>
            <a:headEnd/>
            <a:tailEnd type="triangle" w="med" len="med"/>
          </a:ln>
        </p:spPr>
        <p:txBody>
          <a:bodyPr/>
          <a:lstStyle/>
          <a:p>
            <a:endParaRPr lang="ru-RU" b="1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ru-RU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Агентство </a:t>
            </a:r>
            <a:r>
              <a:rPr lang="ru-RU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Республики Казахстан по статистике</a:t>
            </a:r>
          </a:p>
        </p:txBody>
      </p:sp>
      <p:sp>
        <p:nvSpPr>
          <p:cNvPr id="17" name="Прямоугольник 16"/>
          <p:cNvSpPr/>
          <p:nvPr/>
        </p:nvSpPr>
        <p:spPr bwMode="auto">
          <a:xfrm>
            <a:off x="0" y="824480"/>
            <a:ext cx="9144000" cy="18000"/>
          </a:xfrm>
          <a:prstGeom prst="rect">
            <a:avLst/>
          </a:prstGeom>
          <a:solidFill>
            <a:srgbClr val="002060"/>
          </a:solidFill>
          <a:ln w="9525" cap="flat" cmpd="sng" algn="ctr">
            <a:solidFill>
              <a:srgbClr val="00206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18" name="Прямоугольник 17"/>
          <p:cNvSpPr/>
          <p:nvPr/>
        </p:nvSpPr>
        <p:spPr bwMode="auto">
          <a:xfrm>
            <a:off x="-32" y="6625710"/>
            <a:ext cx="9144000" cy="18000"/>
          </a:xfrm>
          <a:prstGeom prst="rect">
            <a:avLst/>
          </a:prstGeom>
          <a:solidFill>
            <a:srgbClr val="002060"/>
          </a:solidFill>
          <a:ln w="9525" cap="flat" cmpd="sng" algn="ctr">
            <a:solidFill>
              <a:srgbClr val="00206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19" name="Прямоугольник 18"/>
          <p:cNvSpPr/>
          <p:nvPr/>
        </p:nvSpPr>
        <p:spPr bwMode="auto">
          <a:xfrm>
            <a:off x="0" y="6643710"/>
            <a:ext cx="9144000" cy="214290"/>
          </a:xfrm>
          <a:prstGeom prst="rect">
            <a:avLst/>
          </a:prstGeom>
          <a:solidFill>
            <a:srgbClr val="F0F5FA"/>
          </a:solidFill>
          <a:ln w="9525" cap="flat" cmpd="sng" algn="ctr">
            <a:noFill/>
            <a:prstDash val="dash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6154" name="Номер слайда 60"/>
          <p:cNvSpPr>
            <a:spLocks noGrp="1"/>
          </p:cNvSpPr>
          <p:nvPr>
            <p:ph type="sldNum" sz="quarter" idx="11"/>
          </p:nvPr>
        </p:nvSpPr>
        <p:spPr>
          <a:xfrm>
            <a:off x="8429625" y="6358304"/>
            <a:ext cx="571500" cy="333375"/>
          </a:xfrm>
          <a:noFill/>
        </p:spPr>
        <p:txBody>
          <a:bodyPr/>
          <a:lstStyle/>
          <a:p>
            <a:r>
              <a:rPr lang="ru-RU" sz="1200" dirty="0" smtClean="0"/>
              <a:t>20</a:t>
            </a:r>
          </a:p>
        </p:txBody>
      </p:sp>
      <p:sp>
        <p:nvSpPr>
          <p:cNvPr id="16" name="Rectangle 2"/>
          <p:cNvSpPr txBox="1">
            <a:spLocks noChangeArrowheads="1"/>
          </p:cNvSpPr>
          <p:nvPr/>
        </p:nvSpPr>
        <p:spPr>
          <a:xfrm>
            <a:off x="214282" y="1000108"/>
            <a:ext cx="8786874" cy="1285884"/>
          </a:xfrm>
          <a:prstGeom prst="rect">
            <a:avLst/>
          </a:prstGeom>
          <a:effectLst/>
        </p:spPr>
        <p:txBody>
          <a:bodyPr lIns="84134" tIns="42067" rIns="84134" bIns="42067"/>
          <a:lstStyle/>
          <a:p>
            <a:pPr algn="just">
              <a:defRPr/>
            </a:pPr>
            <a:r>
              <a:rPr lang="ru-RU" sz="1700" b="1" dirty="0" smtClean="0">
                <a:solidFill>
                  <a:srgbClr val="0000A8"/>
                </a:solidFill>
                <a:latin typeface="Arial" pitchFamily="34" charset="0"/>
                <a:ea typeface="+mj-ea"/>
                <a:cs typeface="Arial" pitchFamily="34" charset="0"/>
              </a:rPr>
              <a:t>9. Обеспечить использование административных данных государственных органов при производстве статистической информации и проводить системную работу по сокращению количества форм статистических отчетов в целях снижения нагрузки на респондентов исследований</a:t>
            </a:r>
            <a:endParaRPr lang="ru-RU" sz="1700" b="1" dirty="0">
              <a:solidFill>
                <a:srgbClr val="0000A8"/>
              </a:solidFill>
              <a:latin typeface="Arial" pitchFamily="34" charset="0"/>
              <a:ea typeface="+mj-ea"/>
              <a:cs typeface="Arial" pitchFamily="34" charset="0"/>
            </a:endParaRPr>
          </a:p>
        </p:txBody>
      </p:sp>
      <p:sp>
        <p:nvSpPr>
          <p:cNvPr id="12" name="Rectangle 2"/>
          <p:cNvSpPr txBox="1">
            <a:spLocks noChangeArrowheads="1"/>
          </p:cNvSpPr>
          <p:nvPr/>
        </p:nvSpPr>
        <p:spPr bwMode="auto">
          <a:xfrm>
            <a:off x="214282" y="2285992"/>
            <a:ext cx="8572560" cy="12144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84134" tIns="42067" rIns="84134" bIns="42067"/>
          <a:lstStyle/>
          <a:p>
            <a:pPr algn="just"/>
            <a:r>
              <a:rPr lang="ru-RU" sz="1600" b="1" dirty="0" smtClean="0">
                <a:solidFill>
                  <a:srgbClr val="660033"/>
                </a:solidFill>
              </a:rPr>
              <a:t>Основа для использования административных данных в статистическом производстве:</a:t>
            </a:r>
          </a:p>
          <a:p>
            <a:pPr algn="just"/>
            <a:endParaRPr lang="ru-RU" sz="400" dirty="0" smtClean="0">
              <a:solidFill>
                <a:srgbClr val="002060"/>
              </a:solidFill>
            </a:endParaRPr>
          </a:p>
          <a:p>
            <a:pPr algn="just">
              <a:buFont typeface="Arial" pitchFamily="34" charset="0"/>
              <a:buChar char="•"/>
            </a:pPr>
            <a:r>
              <a:rPr lang="ru-RU" sz="1600" dirty="0" smtClean="0">
                <a:solidFill>
                  <a:srgbClr val="002060"/>
                </a:solidFill>
              </a:rPr>
              <a:t> статья </a:t>
            </a:r>
            <a:r>
              <a:rPr lang="ru-RU" sz="1600" dirty="0" smtClean="0">
                <a:solidFill>
                  <a:srgbClr val="002060"/>
                </a:solidFill>
              </a:rPr>
              <a:t>16 Закона РК «О государственной статистике</a:t>
            </a:r>
            <a:r>
              <a:rPr lang="ru-RU" sz="1600" dirty="0" smtClean="0">
                <a:solidFill>
                  <a:srgbClr val="002060"/>
                </a:solidFill>
              </a:rPr>
              <a:t>»;</a:t>
            </a:r>
          </a:p>
          <a:p>
            <a:pPr algn="just">
              <a:buFont typeface="Arial" pitchFamily="34" charset="0"/>
              <a:buChar char="•"/>
            </a:pPr>
            <a:endParaRPr lang="ru-RU" sz="500" dirty="0" smtClean="0">
              <a:solidFill>
                <a:srgbClr val="002060"/>
              </a:solidFill>
            </a:endParaRPr>
          </a:p>
          <a:p>
            <a:pPr algn="just">
              <a:buFont typeface="Arial" pitchFamily="34" charset="0"/>
              <a:buChar char="•"/>
            </a:pPr>
            <a:r>
              <a:rPr lang="ru-RU" sz="1600" dirty="0" smtClean="0">
                <a:solidFill>
                  <a:srgbClr val="002060"/>
                </a:solidFill>
              </a:rPr>
              <a:t> интеграция </a:t>
            </a:r>
            <a:r>
              <a:rPr lang="ru-RU" sz="1600" dirty="0" smtClean="0">
                <a:solidFill>
                  <a:srgbClr val="002060"/>
                </a:solidFill>
              </a:rPr>
              <a:t>с информационными системами других государственных </a:t>
            </a:r>
            <a:r>
              <a:rPr lang="ru-RU" sz="1600" dirty="0" smtClean="0">
                <a:solidFill>
                  <a:srgbClr val="002060"/>
                </a:solidFill>
              </a:rPr>
              <a:t>органов.</a:t>
            </a:r>
            <a:endParaRPr lang="ru-RU" sz="1600" dirty="0">
              <a:solidFill>
                <a:srgbClr val="002060"/>
              </a:solidFill>
            </a:endParaRPr>
          </a:p>
        </p:txBody>
      </p:sp>
      <p:sp>
        <p:nvSpPr>
          <p:cNvPr id="13" name="Rectangle 2"/>
          <p:cNvSpPr txBox="1">
            <a:spLocks noChangeArrowheads="1"/>
          </p:cNvSpPr>
          <p:nvPr/>
        </p:nvSpPr>
        <p:spPr bwMode="auto">
          <a:xfrm>
            <a:off x="915014" y="3714752"/>
            <a:ext cx="7358114" cy="6429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84134" tIns="42067" rIns="84134" bIns="42067"/>
          <a:lstStyle/>
          <a:p>
            <a:pPr algn="ctr"/>
            <a:r>
              <a:rPr lang="ru-RU" sz="1600" b="1" dirty="0" smtClean="0">
                <a:solidFill>
                  <a:srgbClr val="660033"/>
                </a:solidFill>
              </a:rPr>
              <a:t>Исполнение поручения Президента РК от 28 ноября т.г., </a:t>
            </a:r>
            <a:r>
              <a:rPr lang="ru-RU" sz="1600" b="1" dirty="0" smtClean="0">
                <a:solidFill>
                  <a:srgbClr val="660033"/>
                </a:solidFill>
              </a:rPr>
              <a:t>данного </a:t>
            </a:r>
            <a:r>
              <a:rPr lang="ru-RU" sz="1600" b="1" dirty="0" smtClean="0">
                <a:solidFill>
                  <a:srgbClr val="660033"/>
                </a:solidFill>
              </a:rPr>
              <a:t>на совещании с </a:t>
            </a:r>
            <a:r>
              <a:rPr lang="ru-RU" sz="1600" b="1" dirty="0" err="1" smtClean="0">
                <a:solidFill>
                  <a:srgbClr val="660033"/>
                </a:solidFill>
              </a:rPr>
              <a:t>акимами</a:t>
            </a:r>
            <a:r>
              <a:rPr lang="ru-RU" sz="1600" b="1" dirty="0" smtClean="0">
                <a:solidFill>
                  <a:srgbClr val="660033"/>
                </a:solidFill>
              </a:rPr>
              <a:t> по сокращению форм отчетности</a:t>
            </a:r>
            <a:endParaRPr lang="ru-RU" sz="1600" b="1" dirty="0">
              <a:solidFill>
                <a:srgbClr val="660033"/>
              </a:solidFill>
            </a:endParaRPr>
          </a:p>
        </p:txBody>
      </p:sp>
      <p:sp>
        <p:nvSpPr>
          <p:cNvPr id="15" name="Rectangle 2"/>
          <p:cNvSpPr txBox="1">
            <a:spLocks noChangeArrowheads="1"/>
          </p:cNvSpPr>
          <p:nvPr/>
        </p:nvSpPr>
        <p:spPr bwMode="auto">
          <a:xfrm>
            <a:off x="209518" y="4439582"/>
            <a:ext cx="8429684" cy="4181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84134" tIns="42067" rIns="84134" bIns="42067"/>
          <a:lstStyle/>
          <a:p>
            <a:pPr algn="just">
              <a:buFont typeface="Arial" pitchFamily="34" charset="0"/>
              <a:buChar char="•"/>
            </a:pPr>
            <a:r>
              <a:rPr lang="ru-RU" sz="1600" dirty="0" smtClean="0">
                <a:solidFill>
                  <a:srgbClr val="002060"/>
                </a:solidFill>
              </a:rPr>
              <a:t> разработаны </a:t>
            </a:r>
            <a:r>
              <a:rPr lang="ru-RU" sz="1600" b="1" dirty="0" smtClean="0">
                <a:solidFill>
                  <a:srgbClr val="002060"/>
                </a:solidFill>
              </a:rPr>
              <a:t>критерии целесообразности форм </a:t>
            </a:r>
            <a:r>
              <a:rPr lang="ru-RU" sz="1600" b="1" dirty="0" err="1" smtClean="0">
                <a:solidFill>
                  <a:srgbClr val="002060"/>
                </a:solidFill>
              </a:rPr>
              <a:t>адм.учета</a:t>
            </a:r>
            <a:r>
              <a:rPr lang="ru-RU" sz="1600" b="1" dirty="0" smtClean="0">
                <a:solidFill>
                  <a:srgbClr val="002060"/>
                </a:solidFill>
              </a:rPr>
              <a:t> и </a:t>
            </a:r>
            <a:r>
              <a:rPr lang="ru-RU" sz="1600" b="1" dirty="0" smtClean="0">
                <a:solidFill>
                  <a:srgbClr val="002060"/>
                </a:solidFill>
              </a:rPr>
              <a:t>отчетности;</a:t>
            </a:r>
            <a:endParaRPr lang="ru-RU" sz="1600" b="1" dirty="0">
              <a:solidFill>
                <a:srgbClr val="002060"/>
              </a:solidFill>
            </a:endParaRPr>
          </a:p>
        </p:txBody>
      </p:sp>
      <p:sp>
        <p:nvSpPr>
          <p:cNvPr id="20" name="Rectangle 2"/>
          <p:cNvSpPr txBox="1">
            <a:spLocks noChangeArrowheads="1"/>
          </p:cNvSpPr>
          <p:nvPr/>
        </p:nvSpPr>
        <p:spPr bwMode="auto">
          <a:xfrm>
            <a:off x="197274" y="4946206"/>
            <a:ext cx="8803882" cy="7858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84134" tIns="42067" rIns="84134" bIns="42067"/>
          <a:lstStyle/>
          <a:p>
            <a:pPr algn="just">
              <a:buFont typeface="Arial" pitchFamily="34" charset="0"/>
              <a:buChar char="•"/>
            </a:pPr>
            <a:r>
              <a:rPr lang="ru-RU" sz="1600" dirty="0" smtClean="0">
                <a:solidFill>
                  <a:srgbClr val="002060"/>
                </a:solidFill>
              </a:rPr>
              <a:t> совместно </a:t>
            </a:r>
            <a:r>
              <a:rPr lang="ru-RU" sz="1600" dirty="0" smtClean="0">
                <a:solidFill>
                  <a:srgbClr val="002060"/>
                </a:solidFill>
              </a:rPr>
              <a:t>с АП РК пересмотрены формы МОН, МЗ, МТСЗН. </a:t>
            </a:r>
            <a:r>
              <a:rPr lang="ru-RU" sz="1600" b="1" dirty="0" smtClean="0">
                <a:solidFill>
                  <a:srgbClr val="002060"/>
                </a:solidFill>
              </a:rPr>
              <a:t>Результат</a:t>
            </a:r>
            <a:r>
              <a:rPr lang="ru-RU" sz="1600" dirty="0" smtClean="0">
                <a:solidFill>
                  <a:srgbClr val="002060"/>
                </a:solidFill>
              </a:rPr>
              <a:t> – </a:t>
            </a:r>
            <a:r>
              <a:rPr lang="ru-RU" sz="1600" b="1" dirty="0" err="1" smtClean="0">
                <a:solidFill>
                  <a:srgbClr val="002060"/>
                </a:solidFill>
              </a:rPr>
              <a:t>рекомендо</a:t>
            </a:r>
            <a:r>
              <a:rPr lang="ru-RU" sz="1600" b="1" dirty="0" smtClean="0">
                <a:solidFill>
                  <a:srgbClr val="002060"/>
                </a:solidFill>
              </a:rPr>
              <a:t>-</a:t>
            </a:r>
            <a:br>
              <a:rPr lang="ru-RU" sz="1600" b="1" dirty="0" smtClean="0">
                <a:solidFill>
                  <a:srgbClr val="002060"/>
                </a:solidFill>
              </a:rPr>
            </a:br>
            <a:r>
              <a:rPr lang="ru-RU" sz="1600" b="1" dirty="0" smtClean="0">
                <a:solidFill>
                  <a:srgbClr val="002060"/>
                </a:solidFill>
              </a:rPr>
              <a:t>  </a:t>
            </a:r>
            <a:r>
              <a:rPr lang="ru-RU" sz="1000" b="1" dirty="0" smtClean="0">
                <a:solidFill>
                  <a:srgbClr val="002060"/>
                </a:solidFill>
              </a:rPr>
              <a:t> </a:t>
            </a:r>
            <a:r>
              <a:rPr lang="ru-RU" sz="1600" b="1" dirty="0" err="1" smtClean="0">
                <a:solidFill>
                  <a:srgbClr val="002060"/>
                </a:solidFill>
              </a:rPr>
              <a:t>вана</a:t>
            </a:r>
            <a:r>
              <a:rPr lang="ru-RU" sz="1600" b="1" dirty="0" smtClean="0">
                <a:solidFill>
                  <a:srgbClr val="002060"/>
                </a:solidFill>
              </a:rPr>
              <a:t> </a:t>
            </a:r>
            <a:r>
              <a:rPr lang="ru-RU" sz="1600" b="1" dirty="0" smtClean="0">
                <a:solidFill>
                  <a:srgbClr val="002060"/>
                </a:solidFill>
              </a:rPr>
              <a:t>361 форма к сокращению, </a:t>
            </a:r>
            <a:r>
              <a:rPr lang="ru-RU" sz="1600" dirty="0" smtClean="0">
                <a:solidFill>
                  <a:srgbClr val="002060"/>
                </a:solidFill>
              </a:rPr>
              <a:t>в том числе: МОН – 301, МЗ – 40, </a:t>
            </a:r>
            <a:r>
              <a:rPr lang="ru-RU" sz="1600" dirty="0" smtClean="0">
                <a:solidFill>
                  <a:srgbClr val="002060"/>
                </a:solidFill>
              </a:rPr>
              <a:t>МТСЗН </a:t>
            </a:r>
            <a:r>
              <a:rPr lang="ru-RU" sz="1600" dirty="0" smtClean="0">
                <a:solidFill>
                  <a:srgbClr val="002060"/>
                </a:solidFill>
              </a:rPr>
              <a:t>– 20 </a:t>
            </a:r>
            <a:r>
              <a:rPr lang="ru-RU" sz="1600" dirty="0" smtClean="0">
                <a:solidFill>
                  <a:srgbClr val="002060"/>
                </a:solidFill>
              </a:rPr>
              <a:t>форм;</a:t>
            </a:r>
            <a:endParaRPr lang="ru-RU" sz="1600" dirty="0" smtClean="0">
              <a:solidFill>
                <a:srgbClr val="002060"/>
              </a:solidFill>
            </a:endParaRPr>
          </a:p>
          <a:p>
            <a:pPr algn="just"/>
            <a:endParaRPr lang="ru-RU" sz="1600" dirty="0">
              <a:solidFill>
                <a:srgbClr val="002060"/>
              </a:solidFill>
            </a:endParaRPr>
          </a:p>
        </p:txBody>
      </p:sp>
      <p:sp>
        <p:nvSpPr>
          <p:cNvPr id="21" name="Rectangle 2"/>
          <p:cNvSpPr txBox="1">
            <a:spLocks noChangeArrowheads="1"/>
          </p:cNvSpPr>
          <p:nvPr/>
        </p:nvSpPr>
        <p:spPr bwMode="auto">
          <a:xfrm>
            <a:off x="196063" y="5660586"/>
            <a:ext cx="8716647" cy="6429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84134" tIns="42067" rIns="84134" bIns="42067"/>
          <a:lstStyle/>
          <a:p>
            <a:pPr algn="just">
              <a:buFont typeface="Arial" pitchFamily="34" charset="0"/>
              <a:buChar char="•"/>
            </a:pPr>
            <a:r>
              <a:rPr lang="ru-RU" sz="1600" dirty="0" smtClean="0">
                <a:solidFill>
                  <a:srgbClr val="002060"/>
                </a:solidFill>
              </a:rPr>
              <a:t>  за </a:t>
            </a:r>
            <a:r>
              <a:rPr lang="ru-RU" sz="1600" dirty="0" smtClean="0">
                <a:solidFill>
                  <a:srgbClr val="002060"/>
                </a:solidFill>
              </a:rPr>
              <a:t>последние три года Агентством были </a:t>
            </a:r>
            <a:r>
              <a:rPr lang="ru-RU" sz="1600" b="1" dirty="0" smtClean="0">
                <a:solidFill>
                  <a:srgbClr val="002060"/>
                </a:solidFill>
              </a:rPr>
              <a:t>отменены 16 </a:t>
            </a:r>
            <a:r>
              <a:rPr lang="ru-RU" sz="1600" b="1" dirty="0" err="1" smtClean="0">
                <a:solidFill>
                  <a:srgbClr val="002060"/>
                </a:solidFill>
              </a:rPr>
              <a:t>статформ</a:t>
            </a:r>
            <a:r>
              <a:rPr lang="ru-RU" sz="1600" b="1" dirty="0" smtClean="0">
                <a:solidFill>
                  <a:srgbClr val="002060"/>
                </a:solidFill>
              </a:rPr>
              <a:t/>
            </a:r>
            <a:br>
              <a:rPr lang="ru-RU" sz="1600" b="1" dirty="0" smtClean="0">
                <a:solidFill>
                  <a:srgbClr val="002060"/>
                </a:solidFill>
              </a:rPr>
            </a:br>
            <a:r>
              <a:rPr lang="ru-RU" sz="1600" b="1" dirty="0" smtClean="0">
                <a:solidFill>
                  <a:srgbClr val="002060"/>
                </a:solidFill>
              </a:rPr>
              <a:t>   </a:t>
            </a:r>
            <a:r>
              <a:rPr lang="ru-RU" sz="1600" b="1" dirty="0" smtClean="0">
                <a:solidFill>
                  <a:srgbClr val="002060"/>
                </a:solidFill>
              </a:rPr>
              <a:t>общегосударственных статистических </a:t>
            </a:r>
            <a:r>
              <a:rPr lang="ru-RU" sz="1600" b="1" dirty="0" smtClean="0">
                <a:solidFill>
                  <a:srgbClr val="002060"/>
                </a:solidFill>
              </a:rPr>
              <a:t>наблюдений.</a:t>
            </a:r>
            <a:endParaRPr lang="ru-RU" sz="1600" b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ransition spd="slow" advTm="7000">
    <p:split orient="vert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9525"/>
            <a:ext cx="973138" cy="836613"/>
          </a:xfrm>
          <a:prstGeom prst="rect">
            <a:avLst/>
          </a:prstGeom>
          <a:noFill/>
          <a:ln w="9525" algn="ctr">
            <a:noFill/>
            <a:prstDash val="dash"/>
            <a:miter lim="800000"/>
            <a:headEnd/>
            <a:tailEnd/>
          </a:ln>
        </p:spPr>
      </p:pic>
      <p:sp>
        <p:nvSpPr>
          <p:cNvPr id="14" name="Прямоугольник 38"/>
          <p:cNvSpPr>
            <a:spLocks noChangeArrowheads="1"/>
          </p:cNvSpPr>
          <p:nvPr/>
        </p:nvSpPr>
        <p:spPr bwMode="auto">
          <a:xfrm>
            <a:off x="1000100" y="1"/>
            <a:ext cx="8143900" cy="785794"/>
          </a:xfrm>
          <a:prstGeom prst="rect">
            <a:avLst/>
          </a:prstGeom>
          <a:solidFill>
            <a:srgbClr val="F0F5FA"/>
          </a:solidFill>
          <a:ln w="9525" algn="ctr">
            <a:noFill/>
            <a:prstDash val="dash"/>
            <a:round/>
            <a:headEnd/>
            <a:tailEnd type="triangle" w="med" len="med"/>
          </a:ln>
        </p:spPr>
        <p:txBody>
          <a:bodyPr/>
          <a:lstStyle/>
          <a:p>
            <a:endParaRPr lang="ru-RU" b="1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ru-RU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Агентство </a:t>
            </a:r>
            <a:r>
              <a:rPr lang="ru-RU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Республики Казахстан по статистике</a:t>
            </a:r>
          </a:p>
        </p:txBody>
      </p:sp>
      <p:sp>
        <p:nvSpPr>
          <p:cNvPr id="17" name="Прямоугольник 16"/>
          <p:cNvSpPr/>
          <p:nvPr/>
        </p:nvSpPr>
        <p:spPr bwMode="auto">
          <a:xfrm>
            <a:off x="0" y="824480"/>
            <a:ext cx="9144000" cy="18000"/>
          </a:xfrm>
          <a:prstGeom prst="rect">
            <a:avLst/>
          </a:prstGeom>
          <a:solidFill>
            <a:srgbClr val="002060"/>
          </a:solidFill>
          <a:ln w="9525" cap="flat" cmpd="sng" algn="ctr">
            <a:solidFill>
              <a:srgbClr val="00206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18" name="Прямоугольник 17"/>
          <p:cNvSpPr/>
          <p:nvPr/>
        </p:nvSpPr>
        <p:spPr bwMode="auto">
          <a:xfrm>
            <a:off x="-32" y="6625710"/>
            <a:ext cx="9144000" cy="18000"/>
          </a:xfrm>
          <a:prstGeom prst="rect">
            <a:avLst/>
          </a:prstGeom>
          <a:solidFill>
            <a:srgbClr val="002060"/>
          </a:solidFill>
          <a:ln w="9525" cap="flat" cmpd="sng" algn="ctr">
            <a:solidFill>
              <a:srgbClr val="00206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19" name="Прямоугольник 18"/>
          <p:cNvSpPr/>
          <p:nvPr/>
        </p:nvSpPr>
        <p:spPr bwMode="auto">
          <a:xfrm>
            <a:off x="0" y="6643710"/>
            <a:ext cx="9144000" cy="214290"/>
          </a:xfrm>
          <a:prstGeom prst="rect">
            <a:avLst/>
          </a:prstGeom>
          <a:solidFill>
            <a:srgbClr val="F0F5FA"/>
          </a:solidFill>
          <a:ln w="9525" cap="flat" cmpd="sng" algn="ctr">
            <a:noFill/>
            <a:prstDash val="dash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6154" name="Номер слайда 60"/>
          <p:cNvSpPr>
            <a:spLocks noGrp="1"/>
          </p:cNvSpPr>
          <p:nvPr>
            <p:ph type="sldNum" sz="quarter" idx="11"/>
          </p:nvPr>
        </p:nvSpPr>
        <p:spPr>
          <a:xfrm>
            <a:off x="8429625" y="6358304"/>
            <a:ext cx="571500" cy="333375"/>
          </a:xfrm>
          <a:noFill/>
        </p:spPr>
        <p:txBody>
          <a:bodyPr/>
          <a:lstStyle/>
          <a:p>
            <a:r>
              <a:rPr lang="ru-RU" sz="1200" dirty="0" smtClean="0"/>
              <a:t>21</a:t>
            </a:r>
          </a:p>
        </p:txBody>
      </p:sp>
      <p:sp>
        <p:nvSpPr>
          <p:cNvPr id="16" name="Rectangle 2"/>
          <p:cNvSpPr txBox="1">
            <a:spLocks noChangeArrowheads="1"/>
          </p:cNvSpPr>
          <p:nvPr/>
        </p:nvSpPr>
        <p:spPr>
          <a:xfrm>
            <a:off x="214282" y="1000108"/>
            <a:ext cx="8786874" cy="1285884"/>
          </a:xfrm>
          <a:prstGeom prst="rect">
            <a:avLst/>
          </a:prstGeom>
          <a:effectLst/>
        </p:spPr>
        <p:txBody>
          <a:bodyPr lIns="84134" tIns="42067" rIns="84134" bIns="42067"/>
          <a:lstStyle/>
          <a:p>
            <a:pPr algn="just">
              <a:defRPr/>
            </a:pPr>
            <a:r>
              <a:rPr lang="ru-RU" sz="1700" b="1" dirty="0" smtClean="0">
                <a:solidFill>
                  <a:srgbClr val="0000A8"/>
                </a:solidFill>
                <a:latin typeface="Arial" pitchFamily="34" charset="0"/>
                <a:ea typeface="+mj-ea"/>
                <a:cs typeface="Arial" pitchFamily="34" charset="0"/>
              </a:rPr>
              <a:t>10. Разработать и внедрить программу по изучению и определению статистических данных по количеству </a:t>
            </a:r>
            <a:r>
              <a:rPr lang="ru-RU" sz="1700" b="1" dirty="0" err="1" smtClean="0">
                <a:solidFill>
                  <a:srgbClr val="0000A8"/>
                </a:solidFill>
                <a:latin typeface="Arial" pitchFamily="34" charset="0"/>
                <a:ea typeface="+mj-ea"/>
                <a:cs typeface="Arial" pitchFamily="34" charset="0"/>
              </a:rPr>
              <a:t>самозанятого</a:t>
            </a:r>
            <a:r>
              <a:rPr lang="ru-RU" sz="1700" b="1" dirty="0" smtClean="0">
                <a:solidFill>
                  <a:srgbClr val="0000A8"/>
                </a:solidFill>
                <a:latin typeface="Arial" pitchFamily="34" charset="0"/>
                <a:ea typeface="+mj-ea"/>
                <a:cs typeface="Arial" pitchFamily="34" charset="0"/>
              </a:rPr>
              <a:t> и безработного населения в разрезе каждого населенного пункта и района по всем регионам</a:t>
            </a:r>
            <a:endParaRPr lang="ru-RU" sz="1700" b="1" dirty="0">
              <a:solidFill>
                <a:srgbClr val="0000A8"/>
              </a:solidFill>
              <a:latin typeface="Arial" pitchFamily="34" charset="0"/>
              <a:ea typeface="+mj-ea"/>
              <a:cs typeface="Arial" pitchFamily="34" charset="0"/>
            </a:endParaRPr>
          </a:p>
        </p:txBody>
      </p:sp>
      <p:sp>
        <p:nvSpPr>
          <p:cNvPr id="22" name="Rectangle 2"/>
          <p:cNvSpPr txBox="1">
            <a:spLocks noChangeArrowheads="1"/>
          </p:cNvSpPr>
          <p:nvPr/>
        </p:nvSpPr>
        <p:spPr>
          <a:xfrm>
            <a:off x="197436" y="2071678"/>
            <a:ext cx="8715436" cy="2071702"/>
          </a:xfrm>
          <a:prstGeom prst="rect">
            <a:avLst/>
          </a:prstGeom>
          <a:effectLst/>
        </p:spPr>
        <p:txBody>
          <a:bodyPr lIns="84134" tIns="42067" rIns="84134" bIns="42067"/>
          <a:lstStyle/>
          <a:p>
            <a:pPr algn="just">
              <a:defRPr/>
            </a:pPr>
            <a:r>
              <a:rPr lang="ru-RU" sz="1600" dirty="0" smtClean="0">
                <a:solidFill>
                  <a:srgbClr val="660033"/>
                </a:solidFill>
              </a:rPr>
              <a:t>во исполнение </a:t>
            </a:r>
            <a:r>
              <a:rPr lang="ru-RU" sz="1600" b="1" dirty="0" smtClean="0">
                <a:solidFill>
                  <a:srgbClr val="660033"/>
                </a:solidFill>
              </a:rPr>
              <a:t>поручений Президента РК по «СОЦИАЛЬНОЙ МОДЕРНИЗАЦИИ КАЗАХСТАНА: Двадцать шагов к Обществу Всеобщего Труда»  </a:t>
            </a:r>
          </a:p>
          <a:p>
            <a:pPr algn="just">
              <a:defRPr/>
            </a:pPr>
            <a:r>
              <a:rPr lang="ru-RU" sz="1600" dirty="0" smtClean="0">
                <a:solidFill>
                  <a:srgbClr val="660033"/>
                </a:solidFill>
              </a:rPr>
              <a:t>разработана, согласована с МТСЗН, МЭРТ, МСХ и приказом Агентства утверждена </a:t>
            </a:r>
          </a:p>
          <a:p>
            <a:pPr algn="just">
              <a:defRPr/>
            </a:pPr>
            <a:endParaRPr lang="ru-RU" sz="800" dirty="0" smtClean="0">
              <a:solidFill>
                <a:srgbClr val="660033"/>
              </a:solidFill>
            </a:endParaRPr>
          </a:p>
          <a:p>
            <a:pPr algn="ctr">
              <a:defRPr/>
            </a:pPr>
            <a:r>
              <a:rPr lang="ru-RU" sz="1600" b="1" dirty="0" smtClean="0">
                <a:solidFill>
                  <a:srgbClr val="002060"/>
                </a:solidFill>
              </a:rPr>
              <a:t>«Методика определения численности самостоятельно занятых, уровня их среднемесячных доходов и численности безработного населения в РК» </a:t>
            </a:r>
          </a:p>
          <a:p>
            <a:pPr algn="ctr">
              <a:defRPr/>
            </a:pPr>
            <a:endParaRPr lang="ru-RU" sz="800" b="1" dirty="0" smtClean="0">
              <a:solidFill>
                <a:srgbClr val="660033"/>
              </a:solidFill>
            </a:endParaRPr>
          </a:p>
          <a:p>
            <a:pPr algn="ctr">
              <a:defRPr/>
            </a:pPr>
            <a:r>
              <a:rPr lang="ru-RU" sz="1600" i="1" dirty="0" smtClean="0">
                <a:solidFill>
                  <a:srgbClr val="660033"/>
                </a:solidFill>
              </a:rPr>
              <a:t>формирование стат. показателей согласно новой Методике Агентство начнет </a:t>
            </a:r>
          </a:p>
          <a:p>
            <a:pPr algn="ctr">
              <a:defRPr/>
            </a:pPr>
            <a:r>
              <a:rPr lang="ru-RU" sz="1600" i="1" dirty="0" smtClean="0">
                <a:solidFill>
                  <a:srgbClr val="660033"/>
                </a:solidFill>
              </a:rPr>
              <a:t>с итогов за 1 квартал 2013 года</a:t>
            </a:r>
          </a:p>
          <a:p>
            <a:pPr>
              <a:defRPr/>
            </a:pPr>
            <a:endParaRPr lang="ru-RU" sz="1600" dirty="0" smtClean="0">
              <a:solidFill>
                <a:srgbClr val="002060"/>
              </a:solidFill>
            </a:endParaRPr>
          </a:p>
          <a:p>
            <a:pPr>
              <a:defRPr/>
            </a:pPr>
            <a:endParaRPr lang="ru-RU" sz="1600" dirty="0">
              <a:solidFill>
                <a:srgbClr val="660033"/>
              </a:solidFill>
            </a:endParaRPr>
          </a:p>
        </p:txBody>
      </p:sp>
      <p:sp>
        <p:nvSpPr>
          <p:cNvPr id="23" name="Rectangle 2"/>
          <p:cNvSpPr txBox="1">
            <a:spLocks noChangeArrowheads="1"/>
          </p:cNvSpPr>
          <p:nvPr/>
        </p:nvSpPr>
        <p:spPr>
          <a:xfrm>
            <a:off x="214282" y="4429132"/>
            <a:ext cx="8715436" cy="1214446"/>
          </a:xfrm>
          <a:prstGeom prst="rect">
            <a:avLst/>
          </a:prstGeom>
          <a:effectLst/>
        </p:spPr>
        <p:txBody>
          <a:bodyPr lIns="84134" tIns="42067" rIns="84134" bIns="42067"/>
          <a:lstStyle/>
          <a:p>
            <a:pPr algn="just">
              <a:defRPr/>
            </a:pPr>
            <a:r>
              <a:rPr lang="ru-RU" sz="1600" b="1" dirty="0" smtClean="0">
                <a:solidFill>
                  <a:srgbClr val="002060"/>
                </a:solidFill>
              </a:rPr>
              <a:t>Цель</a:t>
            </a:r>
            <a:r>
              <a:rPr lang="ru-RU" sz="1600" dirty="0" smtClean="0">
                <a:solidFill>
                  <a:srgbClr val="002060"/>
                </a:solidFill>
              </a:rPr>
              <a:t> - формирование структуры самостоятельно занятого населения, позволяющей определить категории лиц, которые необходимо вовлечь в продуктивную занятость, в том числе через механизмы Программы занятости - 2020, а так же для осуществления планирования дальнейших мероприятий по их формализации и вовлечению в систему пенсионного обеспечения и  социального страхования</a:t>
            </a:r>
          </a:p>
          <a:p>
            <a:pPr>
              <a:defRPr/>
            </a:pPr>
            <a:endParaRPr lang="ru-RU" sz="1600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ransition spd="slow" advTm="7000">
    <p:split orient="vert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4" descr="분야별"/>
          <p:cNvSpPr>
            <a:spLocks noChangeArrowheads="1"/>
          </p:cNvSpPr>
          <p:nvPr/>
        </p:nvSpPr>
        <p:spPr bwMode="auto">
          <a:xfrm>
            <a:off x="0" y="0"/>
            <a:ext cx="9124950" cy="36988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endParaRPr lang="ru-RU">
              <a:latin typeface="Calibri" pitchFamily="34" charset="0"/>
            </a:endParaRPr>
          </a:p>
        </p:txBody>
      </p:sp>
      <p:pic>
        <p:nvPicPr>
          <p:cNvPr id="12291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73138" cy="836613"/>
          </a:xfrm>
          <a:prstGeom prst="rect">
            <a:avLst/>
          </a:prstGeom>
          <a:noFill/>
          <a:ln w="9525" algn="ctr">
            <a:noFill/>
            <a:prstDash val="dash"/>
            <a:miter lim="800000"/>
            <a:headEnd/>
            <a:tailEnd/>
          </a:ln>
        </p:spPr>
      </p:pic>
      <p:sp>
        <p:nvSpPr>
          <p:cNvPr id="12292" name="Text Box 228"/>
          <p:cNvSpPr txBox="1">
            <a:spLocks noChangeArrowheads="1"/>
          </p:cNvSpPr>
          <p:nvPr/>
        </p:nvSpPr>
        <p:spPr bwMode="auto">
          <a:xfrm>
            <a:off x="514350" y="3889375"/>
            <a:ext cx="185738" cy="400050"/>
          </a:xfrm>
          <a:prstGeom prst="rect">
            <a:avLst/>
          </a:prstGeom>
          <a:noFill/>
          <a:ln w="38100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fr-FR" sz="2000">
              <a:latin typeface="Verdana" pitchFamily="34" charset="0"/>
              <a:cs typeface="Times New Roman" pitchFamily="18" charset="0"/>
            </a:endParaRPr>
          </a:p>
        </p:txBody>
      </p:sp>
      <p:sp>
        <p:nvSpPr>
          <p:cNvPr id="12293" name="Номер слайда 37"/>
          <p:cNvSpPr>
            <a:spLocks noGrp="1"/>
          </p:cNvSpPr>
          <p:nvPr>
            <p:ph type="sldNum" sz="quarter" idx="11"/>
          </p:nvPr>
        </p:nvSpPr>
        <p:spPr>
          <a:xfrm>
            <a:off x="8247996" y="6340930"/>
            <a:ext cx="709612" cy="428625"/>
          </a:xfrm>
          <a:noFill/>
        </p:spPr>
        <p:txBody>
          <a:bodyPr/>
          <a:lstStyle/>
          <a:p>
            <a:r>
              <a:rPr lang="ru-RU" sz="1200" dirty="0" smtClean="0"/>
              <a:t>22</a:t>
            </a:r>
          </a:p>
        </p:txBody>
      </p:sp>
      <p:sp>
        <p:nvSpPr>
          <p:cNvPr id="13" name="Rectangle 2"/>
          <p:cNvSpPr txBox="1">
            <a:spLocks noChangeArrowheads="1"/>
          </p:cNvSpPr>
          <p:nvPr/>
        </p:nvSpPr>
        <p:spPr bwMode="auto">
          <a:xfrm>
            <a:off x="907146" y="1142984"/>
            <a:ext cx="7379630" cy="7858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84134" tIns="42067" rIns="84134" bIns="42067"/>
          <a:lstStyle/>
          <a:p>
            <a:pPr algn="ctr" defTabSz="863600">
              <a:tabLst>
                <a:tab pos="179388" algn="l"/>
              </a:tabLst>
            </a:pPr>
            <a:r>
              <a:rPr lang="ru-RU" sz="2000" b="1" dirty="0" smtClean="0">
                <a:solidFill>
                  <a:srgbClr val="990033"/>
                </a:solidFill>
              </a:rPr>
              <a:t> Совершенствование проведения наблюдений </a:t>
            </a:r>
          </a:p>
          <a:p>
            <a:pPr algn="ctr" defTabSz="863600">
              <a:tabLst>
                <a:tab pos="179388" algn="l"/>
              </a:tabLst>
            </a:pPr>
            <a:r>
              <a:rPr lang="ru-RU" sz="2000" b="1" dirty="0" smtClean="0">
                <a:solidFill>
                  <a:srgbClr val="990033"/>
                </a:solidFill>
              </a:rPr>
              <a:t>по занятости  и безработице</a:t>
            </a:r>
          </a:p>
        </p:txBody>
      </p:sp>
      <p:graphicFrame>
        <p:nvGraphicFramePr>
          <p:cNvPr id="14" name="Схема 13"/>
          <p:cNvGraphicFramePr/>
          <p:nvPr/>
        </p:nvGraphicFramePr>
        <p:xfrm>
          <a:off x="1976462" y="2468570"/>
          <a:ext cx="6096000" cy="317500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5" name="Прямоугольник 14"/>
          <p:cNvSpPr/>
          <p:nvPr/>
        </p:nvSpPr>
        <p:spPr bwMode="auto">
          <a:xfrm>
            <a:off x="2111672" y="3639984"/>
            <a:ext cx="1096116" cy="857256"/>
          </a:xfrm>
          <a:prstGeom prst="rect">
            <a:avLst/>
          </a:prstGeom>
          <a:noFill/>
          <a:ln w="9525" cap="flat" cmpd="sng" algn="ctr">
            <a:noFill/>
            <a:prstDash val="dash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charset="0"/>
                <a:cs typeface="Arial" charset="0"/>
              </a:rPr>
              <a:t>21 000 </a:t>
            </a:r>
            <a:r>
              <a:rPr kumimoji="0" lang="ru-RU" sz="15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charset="0"/>
                <a:cs typeface="Arial" charset="0"/>
              </a:rPr>
              <a:t>дом.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5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charset="0"/>
                <a:cs typeface="Arial" charset="0"/>
              </a:rPr>
              <a:t>хозяйств</a:t>
            </a:r>
          </a:p>
        </p:txBody>
      </p:sp>
      <p:sp>
        <p:nvSpPr>
          <p:cNvPr id="21" name="Rectangle 2"/>
          <p:cNvSpPr txBox="1">
            <a:spLocks noChangeArrowheads="1"/>
          </p:cNvSpPr>
          <p:nvPr/>
        </p:nvSpPr>
        <p:spPr bwMode="auto">
          <a:xfrm>
            <a:off x="87088" y="2000240"/>
            <a:ext cx="5500694" cy="6429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84134" tIns="42067" rIns="84134" bIns="42067"/>
          <a:lstStyle/>
          <a:p>
            <a:pPr defTabSz="863600">
              <a:tabLst>
                <a:tab pos="179388" algn="l"/>
              </a:tabLst>
            </a:pPr>
            <a:r>
              <a:rPr lang="ru-RU" b="1" dirty="0" smtClean="0">
                <a:solidFill>
                  <a:srgbClr val="002060"/>
                </a:solidFill>
              </a:rPr>
              <a:t>В связи с ограниченностью финансирования обследуется в настоящее время</a:t>
            </a:r>
          </a:p>
        </p:txBody>
      </p:sp>
      <p:sp>
        <p:nvSpPr>
          <p:cNvPr id="22" name="Rectangle 2"/>
          <p:cNvSpPr txBox="1">
            <a:spLocks noChangeArrowheads="1"/>
          </p:cNvSpPr>
          <p:nvPr/>
        </p:nvSpPr>
        <p:spPr bwMode="auto">
          <a:xfrm>
            <a:off x="1357290" y="5038058"/>
            <a:ext cx="2615813" cy="9286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84134" tIns="42067" rIns="84134" bIns="42067"/>
          <a:lstStyle/>
          <a:p>
            <a:pPr algn="ctr" defTabSz="863600">
              <a:tabLst>
                <a:tab pos="179388" algn="l"/>
              </a:tabLst>
            </a:pPr>
            <a:r>
              <a:rPr lang="ru-RU" sz="1600" b="1" dirty="0" smtClean="0">
                <a:solidFill>
                  <a:srgbClr val="660033"/>
                </a:solidFill>
              </a:rPr>
              <a:t>обеспечивается</a:t>
            </a:r>
          </a:p>
          <a:p>
            <a:pPr algn="ctr" defTabSz="863600">
              <a:tabLst>
                <a:tab pos="179388" algn="l"/>
              </a:tabLst>
            </a:pPr>
            <a:r>
              <a:rPr lang="ru-RU" sz="1600" b="1" dirty="0" smtClean="0">
                <a:solidFill>
                  <a:srgbClr val="660033"/>
                </a:solidFill>
              </a:rPr>
              <a:t>репрезентативность </a:t>
            </a:r>
            <a:r>
              <a:rPr lang="ru-RU" sz="1600" b="1" dirty="0" smtClean="0">
                <a:solidFill>
                  <a:srgbClr val="660033"/>
                </a:solidFill>
              </a:rPr>
              <a:t>на областном уровне</a:t>
            </a:r>
          </a:p>
        </p:txBody>
      </p:sp>
      <p:sp>
        <p:nvSpPr>
          <p:cNvPr id="23" name="Rectangle 2"/>
          <p:cNvSpPr txBox="1">
            <a:spLocks noChangeArrowheads="1"/>
          </p:cNvSpPr>
          <p:nvPr/>
        </p:nvSpPr>
        <p:spPr bwMode="auto">
          <a:xfrm>
            <a:off x="4693104" y="5748058"/>
            <a:ext cx="3500462" cy="9609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84134" tIns="42067" rIns="84134" bIns="42067"/>
          <a:lstStyle/>
          <a:p>
            <a:pPr algn="ctr" defTabSz="863600">
              <a:tabLst>
                <a:tab pos="179388" algn="l"/>
              </a:tabLst>
            </a:pPr>
            <a:r>
              <a:rPr lang="ru-RU" sz="1600" b="1" dirty="0" smtClean="0">
                <a:solidFill>
                  <a:srgbClr val="660033"/>
                </a:solidFill>
              </a:rPr>
              <a:t>обеспечивается репрезентативность </a:t>
            </a:r>
            <a:r>
              <a:rPr lang="ru-RU" sz="1600" b="1" dirty="0" smtClean="0">
                <a:solidFill>
                  <a:srgbClr val="660033"/>
                </a:solidFill>
              </a:rPr>
              <a:t>на уровне районов и городов</a:t>
            </a:r>
          </a:p>
        </p:txBody>
      </p:sp>
      <p:sp>
        <p:nvSpPr>
          <p:cNvPr id="24" name="Rectangle 2"/>
          <p:cNvSpPr txBox="1">
            <a:spLocks noChangeArrowheads="1"/>
          </p:cNvSpPr>
          <p:nvPr/>
        </p:nvSpPr>
        <p:spPr bwMode="auto">
          <a:xfrm>
            <a:off x="3428992" y="3418780"/>
            <a:ext cx="1785950" cy="549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84134" tIns="42067" rIns="84134" bIns="42067"/>
          <a:lstStyle/>
          <a:p>
            <a:pPr algn="ctr" defTabSz="863600">
              <a:tabLst>
                <a:tab pos="179388" algn="l"/>
              </a:tabLst>
            </a:pPr>
            <a:r>
              <a:rPr lang="ru-RU" sz="1500" b="1" dirty="0" smtClean="0">
                <a:solidFill>
                  <a:srgbClr val="660033"/>
                </a:solidFill>
              </a:rPr>
              <a:t>необходимо обследовать</a:t>
            </a:r>
          </a:p>
        </p:txBody>
      </p:sp>
      <p:cxnSp>
        <p:nvCxnSpPr>
          <p:cNvPr id="26" name="Прямая со стрелкой 25"/>
          <p:cNvCxnSpPr/>
          <p:nvPr/>
        </p:nvCxnSpPr>
        <p:spPr bwMode="auto">
          <a:xfrm>
            <a:off x="1571604" y="2714620"/>
            <a:ext cx="642942" cy="428628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rgbClr val="00206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9" name="Прямая со стрелкой 28"/>
          <p:cNvCxnSpPr/>
          <p:nvPr/>
        </p:nvCxnSpPr>
        <p:spPr bwMode="auto">
          <a:xfrm>
            <a:off x="4857752" y="4043536"/>
            <a:ext cx="428628" cy="1588"/>
          </a:xfrm>
          <a:prstGeom prst="straightConnector1">
            <a:avLst/>
          </a:prstGeom>
          <a:solidFill>
            <a:schemeClr val="accent1"/>
          </a:solidFill>
          <a:ln w="15875" cap="flat" cmpd="sng" algn="ctr">
            <a:solidFill>
              <a:schemeClr val="tx1"/>
            </a:solidFill>
            <a:prstDash val="dash"/>
            <a:round/>
            <a:headEnd type="none" w="med" len="med"/>
            <a:tailEnd type="arrow"/>
          </a:ln>
          <a:effectLst/>
        </p:spPr>
      </p:cxnSp>
      <p:cxnSp>
        <p:nvCxnSpPr>
          <p:cNvPr id="34" name="Прямая со стрелкой 33"/>
          <p:cNvCxnSpPr/>
          <p:nvPr/>
        </p:nvCxnSpPr>
        <p:spPr bwMode="auto">
          <a:xfrm rot="5400000">
            <a:off x="6143636" y="5428470"/>
            <a:ext cx="571504" cy="1588"/>
          </a:xfrm>
          <a:prstGeom prst="straightConnector1">
            <a:avLst/>
          </a:prstGeom>
          <a:solidFill>
            <a:schemeClr val="accent1"/>
          </a:solidFill>
          <a:ln w="22225" cap="flat" cmpd="sng" algn="ctr">
            <a:solidFill>
              <a:srgbClr val="002060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8" name="Прямоугольник 17"/>
          <p:cNvSpPr/>
          <p:nvPr/>
        </p:nvSpPr>
        <p:spPr bwMode="auto">
          <a:xfrm>
            <a:off x="0" y="824480"/>
            <a:ext cx="9144000" cy="18000"/>
          </a:xfrm>
          <a:prstGeom prst="rect">
            <a:avLst/>
          </a:prstGeom>
          <a:solidFill>
            <a:srgbClr val="002060"/>
          </a:solidFill>
          <a:ln w="9525" cap="flat" cmpd="sng" algn="ctr">
            <a:solidFill>
              <a:srgbClr val="00206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19" name="Прямоугольник 38"/>
          <p:cNvSpPr>
            <a:spLocks noChangeArrowheads="1"/>
          </p:cNvSpPr>
          <p:nvPr/>
        </p:nvSpPr>
        <p:spPr bwMode="auto">
          <a:xfrm>
            <a:off x="1000100" y="1"/>
            <a:ext cx="8143900" cy="785794"/>
          </a:xfrm>
          <a:prstGeom prst="rect">
            <a:avLst/>
          </a:prstGeom>
          <a:solidFill>
            <a:srgbClr val="F0F5FA"/>
          </a:solidFill>
          <a:ln w="9525" algn="ctr">
            <a:noFill/>
            <a:prstDash val="dash"/>
            <a:round/>
            <a:headEnd/>
            <a:tailEnd type="triangle" w="med" len="med"/>
          </a:ln>
        </p:spPr>
        <p:txBody>
          <a:bodyPr/>
          <a:lstStyle/>
          <a:p>
            <a:endParaRPr lang="ru-RU" b="1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ru-RU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Агентство </a:t>
            </a:r>
            <a:r>
              <a:rPr lang="ru-RU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Республики Казахстан по статистике</a:t>
            </a:r>
          </a:p>
        </p:txBody>
      </p:sp>
      <p:sp>
        <p:nvSpPr>
          <p:cNvPr id="20" name="Прямоугольник 19"/>
          <p:cNvSpPr/>
          <p:nvPr/>
        </p:nvSpPr>
        <p:spPr bwMode="auto">
          <a:xfrm>
            <a:off x="-32" y="6625710"/>
            <a:ext cx="9144000" cy="18000"/>
          </a:xfrm>
          <a:prstGeom prst="rect">
            <a:avLst/>
          </a:prstGeom>
          <a:solidFill>
            <a:srgbClr val="002060"/>
          </a:solidFill>
          <a:ln w="9525" cap="flat" cmpd="sng" algn="ctr">
            <a:solidFill>
              <a:srgbClr val="00206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25" name="Прямоугольник 24"/>
          <p:cNvSpPr/>
          <p:nvPr/>
        </p:nvSpPr>
        <p:spPr bwMode="auto">
          <a:xfrm>
            <a:off x="0" y="6643710"/>
            <a:ext cx="9144000" cy="214290"/>
          </a:xfrm>
          <a:prstGeom prst="rect">
            <a:avLst/>
          </a:prstGeom>
          <a:solidFill>
            <a:srgbClr val="F0F5FA"/>
          </a:solidFill>
          <a:ln w="9525" cap="flat" cmpd="sng" algn="ctr">
            <a:noFill/>
            <a:prstDash val="dash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</p:spTree>
  </p:cSld>
  <p:clrMapOvr>
    <a:masterClrMapping/>
  </p:clrMapOvr>
  <p:transition spd="slow" advTm="7000">
    <p:split orient="vert"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7" name="Rectangle 3"/>
          <p:cNvSpPr>
            <a:spLocks/>
          </p:cNvSpPr>
          <p:nvPr/>
        </p:nvSpPr>
        <p:spPr bwMode="auto">
          <a:xfrm>
            <a:off x="2301875" y="2278063"/>
            <a:ext cx="4521200" cy="1963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337" tIns="45169" rIns="90337" bIns="45169"/>
          <a:lstStyle/>
          <a:p>
            <a:pPr marL="360721" indent="-252503" algn="ctr" eaLnBrk="0" hangingPunct="0">
              <a:buClr>
                <a:schemeClr val="accent1"/>
              </a:buClr>
              <a:buSzPct val="68000"/>
              <a:defRPr/>
            </a:pPr>
            <a:r>
              <a:rPr lang="ru-RU" sz="3300" b="1" dirty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БЛАГОДАРЮ ЗА</a:t>
            </a:r>
          </a:p>
          <a:p>
            <a:pPr marL="360721" indent="-252503" algn="ctr" eaLnBrk="0" hangingPunct="0">
              <a:buClr>
                <a:schemeClr val="accent1"/>
              </a:buClr>
              <a:buSzPct val="68000"/>
              <a:defRPr/>
            </a:pPr>
            <a:endParaRPr lang="ru-RU" sz="1400" b="1" dirty="0">
              <a:solidFill>
                <a:srgbClr val="0000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marL="360721" indent="-252503" algn="ctr" eaLnBrk="0" hangingPunct="0">
              <a:buClr>
                <a:schemeClr val="accent1"/>
              </a:buClr>
              <a:buSzPct val="68000"/>
              <a:defRPr/>
            </a:pPr>
            <a:r>
              <a:rPr lang="ru-RU" sz="3300" b="1" dirty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ВНИМАНИЕ!</a:t>
            </a:r>
          </a:p>
        </p:txBody>
      </p:sp>
      <p:sp>
        <p:nvSpPr>
          <p:cNvPr id="3" name="Прямоугольник 38"/>
          <p:cNvSpPr>
            <a:spLocks noChangeArrowheads="1"/>
          </p:cNvSpPr>
          <p:nvPr/>
        </p:nvSpPr>
        <p:spPr bwMode="auto">
          <a:xfrm>
            <a:off x="0" y="1"/>
            <a:ext cx="9144000" cy="785794"/>
          </a:xfrm>
          <a:prstGeom prst="rect">
            <a:avLst/>
          </a:prstGeom>
          <a:solidFill>
            <a:srgbClr val="F0F5FA"/>
          </a:solidFill>
          <a:ln w="9525" algn="ctr">
            <a:noFill/>
            <a:prstDash val="dash"/>
            <a:round/>
            <a:headEnd/>
            <a:tailEnd type="triangle" w="med" len="med"/>
          </a:ln>
        </p:spPr>
        <p:txBody>
          <a:bodyPr/>
          <a:lstStyle/>
          <a:p>
            <a:endParaRPr lang="ru-RU" b="1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ru-RU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Агентство </a:t>
            </a:r>
            <a:r>
              <a:rPr lang="ru-RU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Республики Казахстан по статистике</a:t>
            </a:r>
          </a:p>
        </p:txBody>
      </p:sp>
      <p:sp>
        <p:nvSpPr>
          <p:cNvPr id="4" name="Прямоугольник 3"/>
          <p:cNvSpPr/>
          <p:nvPr/>
        </p:nvSpPr>
        <p:spPr bwMode="auto">
          <a:xfrm>
            <a:off x="0" y="824480"/>
            <a:ext cx="9144000" cy="18000"/>
          </a:xfrm>
          <a:prstGeom prst="rect">
            <a:avLst/>
          </a:prstGeom>
          <a:solidFill>
            <a:srgbClr val="002060"/>
          </a:solidFill>
          <a:ln w="9525" cap="flat" cmpd="sng" algn="ctr">
            <a:solidFill>
              <a:srgbClr val="00206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5" name="Прямоугольник 4"/>
          <p:cNvSpPr/>
          <p:nvPr/>
        </p:nvSpPr>
        <p:spPr bwMode="auto">
          <a:xfrm>
            <a:off x="-32" y="6625710"/>
            <a:ext cx="9144000" cy="18000"/>
          </a:xfrm>
          <a:prstGeom prst="rect">
            <a:avLst/>
          </a:prstGeom>
          <a:solidFill>
            <a:srgbClr val="002060"/>
          </a:solidFill>
          <a:ln w="9525" cap="flat" cmpd="sng" algn="ctr">
            <a:solidFill>
              <a:srgbClr val="00206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6" name="Прямоугольник 5"/>
          <p:cNvSpPr/>
          <p:nvPr/>
        </p:nvSpPr>
        <p:spPr bwMode="auto">
          <a:xfrm>
            <a:off x="0" y="6643710"/>
            <a:ext cx="9144000" cy="214290"/>
          </a:xfrm>
          <a:prstGeom prst="rect">
            <a:avLst/>
          </a:prstGeom>
          <a:solidFill>
            <a:srgbClr val="F0F5FA"/>
          </a:solidFill>
          <a:ln w="9525" cap="flat" cmpd="sng" algn="ctr">
            <a:noFill/>
            <a:prstDash val="dash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</p:spTree>
  </p:cSld>
  <p:clrMapOvr>
    <a:masterClrMapping/>
  </p:clrMapOvr>
  <p:transition spd="med">
    <p:split orient="vert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-6350"/>
            <a:ext cx="1000125" cy="836613"/>
          </a:xfrm>
          <a:prstGeom prst="rect">
            <a:avLst/>
          </a:prstGeom>
          <a:noFill/>
          <a:ln w="9525" algn="ctr">
            <a:noFill/>
            <a:prstDash val="dash"/>
            <a:miter lim="800000"/>
            <a:headEnd/>
            <a:tailEnd/>
          </a:ln>
        </p:spPr>
      </p:pic>
      <p:sp>
        <p:nvSpPr>
          <p:cNvPr id="5123" name="Номер слайда 11"/>
          <p:cNvSpPr>
            <a:spLocks noGrp="1"/>
          </p:cNvSpPr>
          <p:nvPr>
            <p:ph type="sldNum" sz="quarter" idx="11"/>
          </p:nvPr>
        </p:nvSpPr>
        <p:spPr>
          <a:xfrm>
            <a:off x="8576775" y="6361846"/>
            <a:ext cx="366712" cy="365125"/>
          </a:xfrm>
          <a:noFill/>
        </p:spPr>
        <p:txBody>
          <a:bodyPr lIns="84134" tIns="42067" rIns="84134" bIns="42067"/>
          <a:lstStyle/>
          <a:p>
            <a:r>
              <a:rPr lang="ru-RU" sz="1200" dirty="0" smtClean="0"/>
              <a:t>3</a:t>
            </a:r>
          </a:p>
        </p:txBody>
      </p:sp>
      <p:sp>
        <p:nvSpPr>
          <p:cNvPr id="5" name="Rectangle 2"/>
          <p:cNvSpPr txBox="1">
            <a:spLocks noChangeArrowheads="1"/>
          </p:cNvSpPr>
          <p:nvPr/>
        </p:nvSpPr>
        <p:spPr>
          <a:xfrm>
            <a:off x="381222" y="928670"/>
            <a:ext cx="8358246" cy="500066"/>
          </a:xfrm>
          <a:prstGeom prst="rect">
            <a:avLst/>
          </a:prstGeom>
          <a:effectLst/>
        </p:spPr>
        <p:txBody>
          <a:bodyPr lIns="84134" tIns="42067" rIns="84134" bIns="42067"/>
          <a:lstStyle/>
          <a:p>
            <a:pPr algn="ctr">
              <a:defRPr/>
            </a:pPr>
            <a:r>
              <a:rPr lang="ru-RU" sz="2000" b="1" dirty="0" smtClean="0">
                <a:solidFill>
                  <a:srgbClr val="C00000"/>
                </a:solidFill>
                <a:latin typeface="Arial" pitchFamily="34" charset="0"/>
                <a:ea typeface="+mj-ea"/>
                <a:cs typeface="Arial" pitchFamily="34" charset="0"/>
              </a:rPr>
              <a:t>1 аспект - оптимизация структуры статистической информации</a:t>
            </a:r>
            <a:endParaRPr lang="ru-RU" sz="2000" b="1" dirty="0">
              <a:solidFill>
                <a:srgbClr val="C00000"/>
              </a:solidFill>
              <a:latin typeface="Arial" pitchFamily="34" charset="0"/>
              <a:ea typeface="+mj-ea"/>
              <a:cs typeface="Arial" pitchFamily="34" charset="0"/>
            </a:endParaRPr>
          </a:p>
        </p:txBody>
      </p:sp>
      <p:sp>
        <p:nvSpPr>
          <p:cNvPr id="12" name="Прямоугольник 38"/>
          <p:cNvSpPr>
            <a:spLocks noChangeArrowheads="1"/>
          </p:cNvSpPr>
          <p:nvPr/>
        </p:nvSpPr>
        <p:spPr bwMode="auto">
          <a:xfrm>
            <a:off x="1000100" y="1"/>
            <a:ext cx="8143900" cy="785794"/>
          </a:xfrm>
          <a:prstGeom prst="rect">
            <a:avLst/>
          </a:prstGeom>
          <a:solidFill>
            <a:srgbClr val="F0F5FA"/>
          </a:solidFill>
          <a:ln w="9525" algn="ctr">
            <a:noFill/>
            <a:prstDash val="dash"/>
            <a:round/>
            <a:headEnd/>
            <a:tailEnd type="triangle" w="med" len="med"/>
          </a:ln>
        </p:spPr>
        <p:txBody>
          <a:bodyPr/>
          <a:lstStyle/>
          <a:p>
            <a:endParaRPr lang="ru-RU" b="1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ru-RU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Агентство </a:t>
            </a:r>
            <a:r>
              <a:rPr lang="ru-RU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Республики Казахстан по статистике</a:t>
            </a:r>
          </a:p>
        </p:txBody>
      </p:sp>
      <p:sp>
        <p:nvSpPr>
          <p:cNvPr id="15" name="Прямоугольник 14"/>
          <p:cNvSpPr/>
          <p:nvPr/>
        </p:nvSpPr>
        <p:spPr bwMode="auto">
          <a:xfrm>
            <a:off x="0" y="824480"/>
            <a:ext cx="9144000" cy="18000"/>
          </a:xfrm>
          <a:prstGeom prst="rect">
            <a:avLst/>
          </a:prstGeom>
          <a:solidFill>
            <a:srgbClr val="002060"/>
          </a:solidFill>
          <a:ln w="9525" cap="flat" cmpd="sng" algn="ctr">
            <a:solidFill>
              <a:srgbClr val="00206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16" name="Прямоугольник 15"/>
          <p:cNvSpPr/>
          <p:nvPr/>
        </p:nvSpPr>
        <p:spPr bwMode="auto">
          <a:xfrm>
            <a:off x="-32" y="6625710"/>
            <a:ext cx="9144000" cy="18000"/>
          </a:xfrm>
          <a:prstGeom prst="rect">
            <a:avLst/>
          </a:prstGeom>
          <a:solidFill>
            <a:srgbClr val="002060"/>
          </a:solidFill>
          <a:ln w="9525" cap="flat" cmpd="sng" algn="ctr">
            <a:solidFill>
              <a:srgbClr val="00206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17" name="Прямоугольник 16"/>
          <p:cNvSpPr/>
          <p:nvPr/>
        </p:nvSpPr>
        <p:spPr bwMode="auto">
          <a:xfrm>
            <a:off x="0" y="6643710"/>
            <a:ext cx="9144000" cy="214290"/>
          </a:xfrm>
          <a:prstGeom prst="rect">
            <a:avLst/>
          </a:prstGeom>
          <a:solidFill>
            <a:srgbClr val="F0F5FA"/>
          </a:solidFill>
          <a:ln w="9525" cap="flat" cmpd="sng" algn="ctr">
            <a:noFill/>
            <a:prstDash val="dash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24" name="Rectangle 2"/>
          <p:cNvSpPr txBox="1">
            <a:spLocks noChangeArrowheads="1"/>
          </p:cNvSpPr>
          <p:nvPr/>
        </p:nvSpPr>
        <p:spPr>
          <a:xfrm>
            <a:off x="500034" y="1427982"/>
            <a:ext cx="8643966" cy="571504"/>
          </a:xfrm>
          <a:prstGeom prst="rect">
            <a:avLst/>
          </a:prstGeom>
          <a:effectLst/>
        </p:spPr>
        <p:txBody>
          <a:bodyPr lIns="84134" tIns="42067" rIns="84134" bIns="42067"/>
          <a:lstStyle/>
          <a:p>
            <a:pPr algn="just">
              <a:defRPr/>
            </a:pPr>
            <a:r>
              <a:rPr lang="ru-RU" b="1" dirty="0" smtClean="0">
                <a:solidFill>
                  <a:srgbClr val="002060"/>
                </a:solidFill>
                <a:latin typeface="Arial" pitchFamily="34" charset="0"/>
                <a:ea typeface="+mj-ea"/>
                <a:cs typeface="Arial" pitchFamily="34" charset="0"/>
              </a:rPr>
              <a:t>пересмотрено 105 статистических форм в рамках формирования </a:t>
            </a:r>
            <a:br>
              <a:rPr lang="ru-RU" b="1" dirty="0" smtClean="0">
                <a:solidFill>
                  <a:srgbClr val="002060"/>
                </a:solidFill>
                <a:latin typeface="Arial" pitchFamily="34" charset="0"/>
                <a:ea typeface="+mj-ea"/>
                <a:cs typeface="Arial" pitchFamily="34" charset="0"/>
              </a:rPr>
            </a:br>
            <a:r>
              <a:rPr lang="ru-RU" b="1" dirty="0" smtClean="0">
                <a:solidFill>
                  <a:srgbClr val="002060"/>
                </a:solidFill>
                <a:latin typeface="Arial" pitchFamily="34" charset="0"/>
                <a:ea typeface="+mj-ea"/>
                <a:cs typeface="Arial" pitchFamily="34" charset="0"/>
              </a:rPr>
              <a:t>Плана статистических работ по основным отраслям статистики.</a:t>
            </a:r>
            <a:endParaRPr lang="ru-RU" b="1" dirty="0">
              <a:solidFill>
                <a:srgbClr val="002060"/>
              </a:solidFill>
              <a:latin typeface="Arial" pitchFamily="34" charset="0"/>
              <a:ea typeface="+mj-ea"/>
              <a:cs typeface="Arial" pitchFamily="34" charset="0"/>
            </a:endParaRPr>
          </a:p>
        </p:txBody>
      </p:sp>
      <p:sp>
        <p:nvSpPr>
          <p:cNvPr id="13" name="Rectangle 2"/>
          <p:cNvSpPr txBox="1">
            <a:spLocks noChangeArrowheads="1"/>
          </p:cNvSpPr>
          <p:nvPr/>
        </p:nvSpPr>
        <p:spPr>
          <a:xfrm>
            <a:off x="1142976" y="2071678"/>
            <a:ext cx="7500990" cy="714380"/>
          </a:xfrm>
          <a:prstGeom prst="rect">
            <a:avLst/>
          </a:prstGeom>
          <a:effectLst/>
        </p:spPr>
        <p:txBody>
          <a:bodyPr lIns="84134" tIns="42067" rIns="84134" bIns="42067"/>
          <a:lstStyle/>
          <a:p>
            <a:pPr algn="just">
              <a:defRPr/>
            </a:pPr>
            <a:r>
              <a:rPr lang="ru-RU" sz="1400" i="1" dirty="0" smtClean="0">
                <a:solidFill>
                  <a:srgbClr val="660033"/>
                </a:solidFill>
              </a:rPr>
              <a:t>статистика труда и уровня жизни, цен, инноваций, регистров, транспорта и связи, промышленности, сельского хозяйства, торговли и услуг, туризма, экологии, </a:t>
            </a:r>
            <a:r>
              <a:rPr lang="ru-RU" sz="1400" i="1" dirty="0" err="1" smtClean="0">
                <a:solidFill>
                  <a:srgbClr val="660033"/>
                </a:solidFill>
              </a:rPr>
              <a:t>струк-турная</a:t>
            </a:r>
            <a:r>
              <a:rPr lang="ru-RU" sz="1400" i="1" dirty="0" smtClean="0">
                <a:solidFill>
                  <a:srgbClr val="660033"/>
                </a:solidFill>
              </a:rPr>
              <a:t> статистика, конъюнктурные обследования, социальная статистика</a:t>
            </a:r>
            <a:endParaRPr lang="ru-RU" sz="1400" i="1" dirty="0">
              <a:solidFill>
                <a:srgbClr val="660033"/>
              </a:solidFill>
              <a:latin typeface="Arial" pitchFamily="34" charset="0"/>
              <a:ea typeface="+mj-ea"/>
              <a:cs typeface="Arial" pitchFamily="34" charset="0"/>
            </a:endParaRPr>
          </a:p>
        </p:txBody>
      </p:sp>
      <p:sp>
        <p:nvSpPr>
          <p:cNvPr id="14" name="Rectangle 2"/>
          <p:cNvSpPr txBox="1">
            <a:spLocks noChangeArrowheads="1"/>
          </p:cNvSpPr>
          <p:nvPr/>
        </p:nvSpPr>
        <p:spPr>
          <a:xfrm>
            <a:off x="500034" y="2857496"/>
            <a:ext cx="8643966" cy="642942"/>
          </a:xfrm>
          <a:prstGeom prst="rect">
            <a:avLst/>
          </a:prstGeom>
          <a:effectLst/>
        </p:spPr>
        <p:txBody>
          <a:bodyPr lIns="84134" tIns="42067" rIns="84134" bIns="42067"/>
          <a:lstStyle/>
          <a:p>
            <a:pPr algn="just">
              <a:defRPr/>
            </a:pPr>
            <a:r>
              <a:rPr lang="ru-RU" b="1" dirty="0" smtClean="0">
                <a:solidFill>
                  <a:srgbClr val="002060"/>
                </a:solidFill>
                <a:latin typeface="Arial" pitchFamily="34" charset="0"/>
                <a:ea typeface="+mj-ea"/>
                <a:cs typeface="Arial" pitchFamily="34" charset="0"/>
              </a:rPr>
              <a:t>проведено 5 круглых столов с участием различных предприятий </a:t>
            </a:r>
            <a:br>
              <a:rPr lang="ru-RU" b="1" dirty="0" smtClean="0">
                <a:solidFill>
                  <a:srgbClr val="002060"/>
                </a:solidFill>
                <a:latin typeface="Arial" pitchFamily="34" charset="0"/>
                <a:ea typeface="+mj-ea"/>
                <a:cs typeface="Arial" pitchFamily="34" charset="0"/>
              </a:rPr>
            </a:br>
            <a:r>
              <a:rPr lang="ru-RU" b="1" dirty="0" smtClean="0">
                <a:solidFill>
                  <a:srgbClr val="002060"/>
                </a:solidFill>
                <a:latin typeface="Arial" pitchFamily="34" charset="0"/>
                <a:ea typeface="+mj-ea"/>
                <a:cs typeface="Arial" pitchFamily="34" charset="0"/>
              </a:rPr>
              <a:t>и организаций</a:t>
            </a:r>
            <a:endParaRPr lang="ru-RU" b="1" dirty="0">
              <a:solidFill>
                <a:srgbClr val="002060"/>
              </a:solidFill>
              <a:latin typeface="Arial" pitchFamily="34" charset="0"/>
              <a:ea typeface="+mj-ea"/>
              <a:cs typeface="Arial" pitchFamily="34" charset="0"/>
            </a:endParaRPr>
          </a:p>
        </p:txBody>
      </p:sp>
      <p:sp>
        <p:nvSpPr>
          <p:cNvPr id="19" name="Rectangle 2"/>
          <p:cNvSpPr txBox="1">
            <a:spLocks noChangeArrowheads="1"/>
          </p:cNvSpPr>
          <p:nvPr/>
        </p:nvSpPr>
        <p:spPr>
          <a:xfrm>
            <a:off x="1142976" y="3571876"/>
            <a:ext cx="7500990" cy="500066"/>
          </a:xfrm>
          <a:prstGeom prst="rect">
            <a:avLst/>
          </a:prstGeom>
          <a:effectLst/>
        </p:spPr>
        <p:txBody>
          <a:bodyPr lIns="84134" tIns="42067" rIns="84134" bIns="42067"/>
          <a:lstStyle/>
          <a:p>
            <a:pPr algn="just">
              <a:defRPr/>
            </a:pPr>
            <a:r>
              <a:rPr lang="ru-RU" sz="1400" i="1" dirty="0" smtClean="0">
                <a:solidFill>
                  <a:srgbClr val="660033"/>
                </a:solidFill>
              </a:rPr>
              <a:t>обсуждение ряда статистических форм на предмет их упрощения и актуальности показателей в них</a:t>
            </a:r>
            <a:endParaRPr lang="ru-RU" sz="1400" i="1" dirty="0">
              <a:solidFill>
                <a:srgbClr val="660033"/>
              </a:solidFill>
              <a:latin typeface="Arial" pitchFamily="34" charset="0"/>
              <a:ea typeface="+mj-ea"/>
              <a:cs typeface="Arial" pitchFamily="34" charset="0"/>
            </a:endParaRPr>
          </a:p>
        </p:txBody>
      </p:sp>
      <p:sp>
        <p:nvSpPr>
          <p:cNvPr id="20" name="Rectangle 2"/>
          <p:cNvSpPr txBox="1">
            <a:spLocks noChangeArrowheads="1"/>
          </p:cNvSpPr>
          <p:nvPr/>
        </p:nvSpPr>
        <p:spPr>
          <a:xfrm>
            <a:off x="500034" y="4214818"/>
            <a:ext cx="8643966" cy="642942"/>
          </a:xfrm>
          <a:prstGeom prst="rect">
            <a:avLst/>
          </a:prstGeom>
          <a:effectLst/>
        </p:spPr>
        <p:txBody>
          <a:bodyPr lIns="84134" tIns="42067" rIns="84134" bIns="42067"/>
          <a:lstStyle/>
          <a:p>
            <a:pPr algn="just">
              <a:defRPr/>
            </a:pPr>
            <a:r>
              <a:rPr lang="ru-RU" b="1" dirty="0" smtClean="0">
                <a:solidFill>
                  <a:srgbClr val="002060"/>
                </a:solidFill>
                <a:latin typeface="Arial" pitchFamily="34" charset="0"/>
                <a:ea typeface="+mj-ea"/>
                <a:cs typeface="Arial" pitchFamily="34" charset="0"/>
              </a:rPr>
              <a:t>статистические формы прошли экспертизу в НЭП «</a:t>
            </a:r>
            <a:r>
              <a:rPr lang="ru-RU" b="1" dirty="0" err="1" smtClean="0">
                <a:solidFill>
                  <a:srgbClr val="002060"/>
                </a:solidFill>
                <a:latin typeface="Arial" pitchFamily="34" charset="0"/>
                <a:ea typeface="+mj-ea"/>
                <a:cs typeface="Arial" pitchFamily="34" charset="0"/>
              </a:rPr>
              <a:t>Атамекен</a:t>
            </a:r>
            <a:r>
              <a:rPr lang="ru-RU" b="1" dirty="0" smtClean="0">
                <a:solidFill>
                  <a:srgbClr val="002060"/>
                </a:solidFill>
                <a:latin typeface="Arial" pitchFamily="34" charset="0"/>
                <a:ea typeface="+mj-ea"/>
                <a:cs typeface="Arial" pitchFamily="34" charset="0"/>
              </a:rPr>
              <a:t>», получена научная </a:t>
            </a:r>
            <a:r>
              <a:rPr lang="ru-RU" b="1" dirty="0" err="1" smtClean="0">
                <a:solidFill>
                  <a:srgbClr val="002060"/>
                </a:solidFill>
                <a:latin typeface="Arial" pitchFamily="34" charset="0"/>
                <a:ea typeface="+mj-ea"/>
                <a:cs typeface="Arial" pitchFamily="34" charset="0"/>
              </a:rPr>
              <a:t>антикоррупционная</a:t>
            </a:r>
            <a:r>
              <a:rPr lang="ru-RU" b="1" dirty="0" smtClean="0">
                <a:solidFill>
                  <a:srgbClr val="002060"/>
                </a:solidFill>
                <a:latin typeface="Arial" pitchFamily="34" charset="0"/>
                <a:ea typeface="+mj-ea"/>
                <a:cs typeface="Arial" pitchFamily="34" charset="0"/>
              </a:rPr>
              <a:t> экспертиза</a:t>
            </a:r>
            <a:endParaRPr lang="ru-RU" b="1" dirty="0">
              <a:solidFill>
                <a:srgbClr val="002060"/>
              </a:solidFill>
              <a:latin typeface="Arial" pitchFamily="34" charset="0"/>
              <a:ea typeface="+mj-ea"/>
              <a:cs typeface="Arial" pitchFamily="34" charset="0"/>
            </a:endParaRPr>
          </a:p>
        </p:txBody>
      </p:sp>
      <p:sp>
        <p:nvSpPr>
          <p:cNvPr id="21" name="Rectangle 2"/>
          <p:cNvSpPr txBox="1">
            <a:spLocks noChangeArrowheads="1"/>
          </p:cNvSpPr>
          <p:nvPr/>
        </p:nvSpPr>
        <p:spPr>
          <a:xfrm>
            <a:off x="500034" y="5143512"/>
            <a:ext cx="8643966" cy="928694"/>
          </a:xfrm>
          <a:prstGeom prst="rect">
            <a:avLst/>
          </a:prstGeom>
          <a:effectLst/>
        </p:spPr>
        <p:txBody>
          <a:bodyPr lIns="84134" tIns="42067" rIns="84134" bIns="42067"/>
          <a:lstStyle/>
          <a:p>
            <a:pPr algn="just">
              <a:defRPr/>
            </a:pPr>
            <a:r>
              <a:rPr lang="ru-RU" b="1" dirty="0" smtClean="0">
                <a:solidFill>
                  <a:srgbClr val="002060"/>
                </a:solidFill>
                <a:latin typeface="Arial" pitchFamily="34" charset="0"/>
                <a:ea typeface="+mj-ea"/>
                <a:cs typeface="Arial" pitchFamily="34" charset="0"/>
              </a:rPr>
              <a:t>с учетом поручений в рамках Послания Президента РК и </a:t>
            </a:r>
            <a:br>
              <a:rPr lang="ru-RU" b="1" dirty="0" smtClean="0">
                <a:solidFill>
                  <a:srgbClr val="002060"/>
                </a:solidFill>
                <a:latin typeface="Arial" pitchFamily="34" charset="0"/>
                <a:ea typeface="+mj-ea"/>
                <a:cs typeface="Arial" pitchFamily="34" charset="0"/>
              </a:rPr>
            </a:br>
            <a:r>
              <a:rPr lang="ru-RU" b="1" dirty="0" smtClean="0">
                <a:solidFill>
                  <a:srgbClr val="002060"/>
                </a:solidFill>
                <a:latin typeface="Arial" pitchFamily="34" charset="0"/>
                <a:ea typeface="+mj-ea"/>
                <a:cs typeface="Arial" pitchFamily="34" charset="0"/>
              </a:rPr>
              <a:t>реализуемыми государственными и отраслевыми программами добавлено новых 12 статистических форм</a:t>
            </a:r>
          </a:p>
        </p:txBody>
      </p:sp>
    </p:spTree>
  </p:cSld>
  <p:clrMapOvr>
    <a:masterClrMapping/>
  </p:clrMapOvr>
  <p:transition spd="med">
    <p:split orient="vert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73138" cy="836613"/>
          </a:xfrm>
          <a:prstGeom prst="rect">
            <a:avLst/>
          </a:prstGeom>
          <a:noFill/>
          <a:ln w="9525" algn="ctr">
            <a:noFill/>
            <a:prstDash val="dash"/>
            <a:miter lim="800000"/>
            <a:headEnd/>
            <a:tailEnd/>
          </a:ln>
        </p:spPr>
      </p:pic>
      <p:sp>
        <p:nvSpPr>
          <p:cNvPr id="7171" name="Номер слайда 60"/>
          <p:cNvSpPr>
            <a:spLocks noGrp="1"/>
          </p:cNvSpPr>
          <p:nvPr>
            <p:ph type="sldNum" sz="quarter" idx="11"/>
          </p:nvPr>
        </p:nvSpPr>
        <p:spPr>
          <a:xfrm>
            <a:off x="8358188" y="6370027"/>
            <a:ext cx="642937" cy="333375"/>
          </a:xfrm>
          <a:noFill/>
        </p:spPr>
        <p:txBody>
          <a:bodyPr/>
          <a:lstStyle/>
          <a:p>
            <a:r>
              <a:rPr lang="ru-RU" sz="1200" dirty="0" smtClean="0"/>
              <a:t>4</a:t>
            </a:r>
          </a:p>
        </p:txBody>
      </p:sp>
      <p:sp>
        <p:nvSpPr>
          <p:cNvPr id="7" name="TextBox 15"/>
          <p:cNvSpPr txBox="1">
            <a:spLocks noChangeArrowheads="1"/>
          </p:cNvSpPr>
          <p:nvPr/>
        </p:nvSpPr>
        <p:spPr bwMode="auto">
          <a:xfrm>
            <a:off x="2143108" y="928670"/>
            <a:ext cx="4857784" cy="552885"/>
          </a:xfrm>
          <a:prstGeom prst="rect">
            <a:avLst/>
          </a:prstGeom>
          <a:noFill/>
          <a:ln>
            <a:noFill/>
            <a:headEnd/>
            <a:tailEnd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lIns="90337" tIns="45169" rIns="90337" bIns="45169">
            <a:spAutoFit/>
          </a:bodyPr>
          <a:lstStyle/>
          <a:p>
            <a:pPr>
              <a:defRPr/>
            </a:pPr>
            <a:r>
              <a:rPr lang="ru-RU" sz="3000" b="1" dirty="0" smtClean="0">
                <a:solidFill>
                  <a:srgbClr val="002060"/>
                </a:solidFill>
              </a:rPr>
              <a:t>Проект Дорожной карты</a:t>
            </a:r>
            <a:endParaRPr lang="ru-RU" sz="3000" b="1" dirty="0">
              <a:solidFill>
                <a:srgbClr val="002060"/>
              </a:solidFill>
            </a:endParaRPr>
          </a:p>
        </p:txBody>
      </p:sp>
      <p:sp>
        <p:nvSpPr>
          <p:cNvPr id="11" name="Rectangle 2"/>
          <p:cNvSpPr txBox="1">
            <a:spLocks noChangeArrowheads="1"/>
          </p:cNvSpPr>
          <p:nvPr/>
        </p:nvSpPr>
        <p:spPr bwMode="auto">
          <a:xfrm>
            <a:off x="463765" y="1487351"/>
            <a:ext cx="8215370" cy="7858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84134" tIns="42067" rIns="84134" bIns="42067"/>
          <a:lstStyle/>
          <a:p>
            <a:pPr algn="ctr"/>
            <a:r>
              <a:rPr lang="ru-RU" sz="2100" b="1" dirty="0" smtClean="0">
                <a:solidFill>
                  <a:srgbClr val="660033"/>
                </a:solidFill>
                <a:latin typeface="Arial" pitchFamily="34" charset="0"/>
                <a:ea typeface="+mj-ea"/>
                <a:cs typeface="Arial" pitchFamily="34" charset="0"/>
              </a:rPr>
              <a:t>по обеспечению синхронизации Системы государственного планирования с государственной статистикой</a:t>
            </a:r>
            <a:endParaRPr lang="ru-RU" sz="2100" b="1" dirty="0">
              <a:solidFill>
                <a:srgbClr val="660033"/>
              </a:solidFill>
              <a:latin typeface="Arial" pitchFamily="34" charset="0"/>
              <a:ea typeface="+mj-ea"/>
              <a:cs typeface="Arial" pitchFamily="34" charset="0"/>
            </a:endParaRPr>
          </a:p>
          <a:p>
            <a:pPr algn="ctr"/>
            <a:endParaRPr lang="ru-RU" dirty="0">
              <a:solidFill>
                <a:srgbClr val="000099"/>
              </a:solidFill>
            </a:endParaRPr>
          </a:p>
          <a:p>
            <a:pPr algn="ctr"/>
            <a:endParaRPr lang="ru-RU" dirty="0">
              <a:solidFill>
                <a:srgbClr val="000099"/>
              </a:solidFill>
            </a:endParaRPr>
          </a:p>
          <a:p>
            <a:pPr algn="ctr"/>
            <a:endParaRPr lang="ru-RU" b="1" dirty="0">
              <a:solidFill>
                <a:srgbClr val="000099"/>
              </a:solidFill>
            </a:endParaRPr>
          </a:p>
          <a:p>
            <a:pPr algn="ctr"/>
            <a:endParaRPr lang="ru-RU" dirty="0">
              <a:solidFill>
                <a:srgbClr val="000099"/>
              </a:solidFill>
            </a:endParaRPr>
          </a:p>
        </p:txBody>
      </p:sp>
      <p:sp>
        <p:nvSpPr>
          <p:cNvPr id="12" name="Rectangle 2"/>
          <p:cNvSpPr txBox="1">
            <a:spLocks noChangeArrowheads="1"/>
          </p:cNvSpPr>
          <p:nvPr/>
        </p:nvSpPr>
        <p:spPr>
          <a:xfrm>
            <a:off x="190836" y="3071810"/>
            <a:ext cx="1571636" cy="571504"/>
          </a:xfrm>
          <a:prstGeom prst="rect">
            <a:avLst/>
          </a:prstGeom>
          <a:effectLst/>
        </p:spPr>
        <p:txBody>
          <a:bodyPr lIns="84134" tIns="42067" rIns="84134" bIns="42067"/>
          <a:lstStyle/>
          <a:p>
            <a:pPr>
              <a:defRPr/>
            </a:pPr>
            <a:r>
              <a:rPr lang="ru-RU" sz="2000" b="1" dirty="0" smtClean="0">
                <a:solidFill>
                  <a:srgbClr val="660033"/>
                </a:solidFill>
                <a:latin typeface="Arial" pitchFamily="34" charset="0"/>
                <a:ea typeface="+mj-ea"/>
                <a:cs typeface="Arial" pitchFamily="34" charset="0"/>
              </a:rPr>
              <a:t>Задача</a:t>
            </a:r>
            <a:endParaRPr lang="ru-RU" sz="2000" b="1" dirty="0">
              <a:solidFill>
                <a:srgbClr val="660033"/>
              </a:solidFill>
              <a:latin typeface="Arial" pitchFamily="34" charset="0"/>
              <a:ea typeface="+mj-ea"/>
              <a:cs typeface="Arial" pitchFamily="34" charset="0"/>
            </a:endParaRPr>
          </a:p>
        </p:txBody>
      </p:sp>
      <p:sp>
        <p:nvSpPr>
          <p:cNvPr id="13" name="Rectangle 2"/>
          <p:cNvSpPr txBox="1">
            <a:spLocks noChangeArrowheads="1"/>
          </p:cNvSpPr>
          <p:nvPr/>
        </p:nvSpPr>
        <p:spPr bwMode="auto">
          <a:xfrm>
            <a:off x="2714612" y="3103678"/>
            <a:ext cx="6250275" cy="13968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84134" tIns="42067" rIns="84134" bIns="42067"/>
          <a:lstStyle/>
          <a:p>
            <a:pPr algn="just"/>
            <a:r>
              <a:rPr lang="ru-RU" dirty="0" smtClean="0">
                <a:solidFill>
                  <a:srgbClr val="002060"/>
                </a:solidFill>
              </a:rPr>
              <a:t>определить: перечень документов СГП, индикаторов и показателей, подлежащих мониторингу, ответственные государственные органы за разработку показателей, разработку и утверждение методик по ним по согласованию с АС.</a:t>
            </a:r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15" name="Rectangle 2"/>
          <p:cNvSpPr txBox="1">
            <a:spLocks noChangeArrowheads="1"/>
          </p:cNvSpPr>
          <p:nvPr/>
        </p:nvSpPr>
        <p:spPr>
          <a:xfrm>
            <a:off x="166290" y="4714884"/>
            <a:ext cx="2643206" cy="857256"/>
          </a:xfrm>
          <a:prstGeom prst="rect">
            <a:avLst/>
          </a:prstGeom>
          <a:effectLst/>
        </p:spPr>
        <p:txBody>
          <a:bodyPr lIns="84134" tIns="42067" rIns="84134" bIns="42067"/>
          <a:lstStyle/>
          <a:p>
            <a:pPr>
              <a:defRPr/>
            </a:pPr>
            <a:r>
              <a:rPr lang="ru-RU" sz="2000" b="1" dirty="0" smtClean="0">
                <a:solidFill>
                  <a:srgbClr val="660033"/>
                </a:solidFill>
                <a:latin typeface="Arial" pitchFamily="34" charset="0"/>
                <a:ea typeface="+mj-ea"/>
                <a:cs typeface="Arial" pitchFamily="34" charset="0"/>
              </a:rPr>
              <a:t>Будет способствовать</a:t>
            </a:r>
            <a:endParaRPr lang="ru-RU" sz="2000" b="1" dirty="0">
              <a:solidFill>
                <a:srgbClr val="660033"/>
              </a:solidFill>
              <a:latin typeface="Arial" pitchFamily="34" charset="0"/>
              <a:ea typeface="+mj-ea"/>
              <a:cs typeface="Arial" pitchFamily="34" charset="0"/>
            </a:endParaRPr>
          </a:p>
        </p:txBody>
      </p:sp>
      <p:sp>
        <p:nvSpPr>
          <p:cNvPr id="16" name="Rectangle 2"/>
          <p:cNvSpPr txBox="1">
            <a:spLocks noChangeArrowheads="1"/>
          </p:cNvSpPr>
          <p:nvPr/>
        </p:nvSpPr>
        <p:spPr bwMode="auto">
          <a:xfrm>
            <a:off x="2714612" y="4714884"/>
            <a:ext cx="6133045" cy="12155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84134" tIns="42067" rIns="84134" bIns="42067"/>
          <a:lstStyle/>
          <a:p>
            <a:pPr algn="just"/>
            <a:r>
              <a:rPr lang="ru-RU" dirty="0" smtClean="0">
                <a:solidFill>
                  <a:srgbClr val="002060"/>
                </a:solidFill>
              </a:rPr>
              <a:t>систематизации мониторинга статистических </a:t>
            </a:r>
            <a:r>
              <a:rPr lang="ru-RU" dirty="0" err="1" smtClean="0">
                <a:solidFill>
                  <a:srgbClr val="002060"/>
                </a:solidFill>
              </a:rPr>
              <a:t>пока-зателей</a:t>
            </a:r>
            <a:r>
              <a:rPr lang="ru-RU" dirty="0" smtClean="0">
                <a:solidFill>
                  <a:srgbClr val="002060"/>
                </a:solidFill>
              </a:rPr>
              <a:t> в соответствии с потребностями государства и общества</a:t>
            </a:r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17" name="TextBox 15"/>
          <p:cNvSpPr txBox="1">
            <a:spLocks noChangeArrowheads="1"/>
          </p:cNvSpPr>
          <p:nvPr/>
        </p:nvSpPr>
        <p:spPr bwMode="auto">
          <a:xfrm>
            <a:off x="1000100" y="2428868"/>
            <a:ext cx="7143800" cy="337441"/>
          </a:xfrm>
          <a:prstGeom prst="rect">
            <a:avLst/>
          </a:prstGeom>
          <a:noFill/>
          <a:ln>
            <a:noFill/>
            <a:headEnd/>
            <a:tailEnd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lIns="90337" tIns="45169" rIns="90337" bIns="45169">
            <a:spAutoFit/>
          </a:bodyPr>
          <a:lstStyle/>
          <a:p>
            <a:pPr>
              <a:defRPr/>
            </a:pPr>
            <a:r>
              <a:rPr lang="ru-RU" sz="1600" i="1" dirty="0" smtClean="0">
                <a:solidFill>
                  <a:srgbClr val="003366"/>
                </a:solidFill>
              </a:rPr>
              <a:t>(Проект разработан Агентством и направлен на утверждение в КПМ)</a:t>
            </a:r>
            <a:endParaRPr lang="ru-RU" sz="1600" i="1" dirty="0">
              <a:solidFill>
                <a:srgbClr val="003366"/>
              </a:solidFill>
            </a:endParaRPr>
          </a:p>
        </p:txBody>
      </p:sp>
      <p:sp>
        <p:nvSpPr>
          <p:cNvPr id="18" name="Прямоугольник 38"/>
          <p:cNvSpPr>
            <a:spLocks noChangeArrowheads="1"/>
          </p:cNvSpPr>
          <p:nvPr/>
        </p:nvSpPr>
        <p:spPr bwMode="auto">
          <a:xfrm>
            <a:off x="1000100" y="1"/>
            <a:ext cx="8143900" cy="785794"/>
          </a:xfrm>
          <a:prstGeom prst="rect">
            <a:avLst/>
          </a:prstGeom>
          <a:solidFill>
            <a:srgbClr val="F0F5FA"/>
          </a:solidFill>
          <a:ln w="9525" algn="ctr">
            <a:noFill/>
            <a:prstDash val="dash"/>
            <a:round/>
            <a:headEnd/>
            <a:tailEnd type="triangle" w="med" len="med"/>
          </a:ln>
        </p:spPr>
        <p:txBody>
          <a:bodyPr/>
          <a:lstStyle/>
          <a:p>
            <a:endParaRPr lang="ru-RU" b="1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ru-RU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Агентство </a:t>
            </a:r>
            <a:r>
              <a:rPr lang="ru-RU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Республики Казахстан по статистике</a:t>
            </a:r>
          </a:p>
        </p:txBody>
      </p:sp>
      <p:sp>
        <p:nvSpPr>
          <p:cNvPr id="19" name="Прямоугольник 18"/>
          <p:cNvSpPr/>
          <p:nvPr/>
        </p:nvSpPr>
        <p:spPr bwMode="auto">
          <a:xfrm>
            <a:off x="0" y="824480"/>
            <a:ext cx="9144000" cy="18000"/>
          </a:xfrm>
          <a:prstGeom prst="rect">
            <a:avLst/>
          </a:prstGeom>
          <a:solidFill>
            <a:srgbClr val="002060"/>
          </a:solidFill>
          <a:ln w="9525" cap="flat" cmpd="sng" algn="ctr">
            <a:solidFill>
              <a:srgbClr val="00206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20" name="Прямоугольник 19"/>
          <p:cNvSpPr/>
          <p:nvPr/>
        </p:nvSpPr>
        <p:spPr bwMode="auto">
          <a:xfrm>
            <a:off x="-32" y="6625710"/>
            <a:ext cx="9144000" cy="18000"/>
          </a:xfrm>
          <a:prstGeom prst="rect">
            <a:avLst/>
          </a:prstGeom>
          <a:solidFill>
            <a:srgbClr val="002060"/>
          </a:solidFill>
          <a:ln w="9525" cap="flat" cmpd="sng" algn="ctr">
            <a:solidFill>
              <a:srgbClr val="00206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21" name="Прямоугольник 20"/>
          <p:cNvSpPr/>
          <p:nvPr/>
        </p:nvSpPr>
        <p:spPr bwMode="auto">
          <a:xfrm>
            <a:off x="0" y="6643710"/>
            <a:ext cx="9144000" cy="214290"/>
          </a:xfrm>
          <a:prstGeom prst="rect">
            <a:avLst/>
          </a:prstGeom>
          <a:solidFill>
            <a:srgbClr val="F0F5FA"/>
          </a:solidFill>
          <a:ln w="9525" cap="flat" cmpd="sng" algn="ctr">
            <a:noFill/>
            <a:prstDash val="dash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</p:spTree>
  </p:cSld>
  <p:clrMapOvr>
    <a:masterClrMapping/>
  </p:clrMapOvr>
  <p:transition spd="slow" advTm="7000">
    <p:split orient="vert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9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63" y="-1588"/>
            <a:ext cx="1039812" cy="838201"/>
          </a:xfrm>
          <a:prstGeom prst="rect">
            <a:avLst/>
          </a:prstGeom>
          <a:noFill/>
          <a:ln w="9525" algn="ctr">
            <a:noFill/>
            <a:prstDash val="dash"/>
            <a:miter lim="800000"/>
            <a:headEnd/>
            <a:tailEnd/>
          </a:ln>
        </p:spPr>
      </p:pic>
      <p:sp>
        <p:nvSpPr>
          <p:cNvPr id="11" name="TextBox 10"/>
          <p:cNvSpPr txBox="1"/>
          <p:nvPr/>
        </p:nvSpPr>
        <p:spPr>
          <a:xfrm>
            <a:off x="1381354" y="1619718"/>
            <a:ext cx="6286512" cy="380522"/>
          </a:xfrm>
          <a:prstGeom prst="rect">
            <a:avLst/>
          </a:prstGeom>
          <a:noFill/>
        </p:spPr>
        <p:txBody>
          <a:bodyPr wrap="square" lIns="87280" tIns="43641" rIns="87280" bIns="43641">
            <a:spAutoFit/>
          </a:bodyPr>
          <a:lstStyle/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900" b="1" dirty="0">
                <a:solidFill>
                  <a:srgbClr val="002060"/>
                </a:solidFill>
                <a:latin typeface="+mn-lt"/>
                <a:cs typeface="+mn-cs"/>
              </a:rPr>
              <a:t>Информационно-аналитическая </a:t>
            </a:r>
            <a:r>
              <a:rPr lang="ru-RU" sz="1900" b="1" dirty="0" smtClean="0">
                <a:solidFill>
                  <a:srgbClr val="002060"/>
                </a:solidFill>
                <a:latin typeface="+mn-lt"/>
                <a:cs typeface="+mn-cs"/>
              </a:rPr>
              <a:t>система </a:t>
            </a:r>
            <a:r>
              <a:rPr lang="ru-RU" sz="1900" b="1" dirty="0" err="1" smtClean="0">
                <a:solidFill>
                  <a:srgbClr val="002060"/>
                </a:solidFill>
                <a:latin typeface="+mn-lt"/>
                <a:cs typeface="+mn-cs"/>
              </a:rPr>
              <a:t>Талдау</a:t>
            </a:r>
            <a:r>
              <a:rPr lang="ru-RU" sz="1900" b="1" dirty="0">
                <a:solidFill>
                  <a:srgbClr val="002060"/>
                </a:solidFill>
                <a:latin typeface="+mn-lt"/>
                <a:cs typeface="+mn-cs"/>
              </a:rPr>
              <a:t>»</a:t>
            </a:r>
          </a:p>
        </p:txBody>
      </p:sp>
      <p:pic>
        <p:nvPicPr>
          <p:cNvPr id="14" name="Picture 1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7158" y="2357430"/>
            <a:ext cx="2397975" cy="1857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 contourW="25400">
            <a:contourClr>
              <a:srgbClr val="0070C0"/>
            </a:contourClr>
          </a:sp3d>
        </p:spPr>
      </p:pic>
      <p:sp>
        <p:nvSpPr>
          <p:cNvPr id="9222" name="Номер слайда 17"/>
          <p:cNvSpPr>
            <a:spLocks noGrp="1"/>
          </p:cNvSpPr>
          <p:nvPr>
            <p:ph type="sldNum" sz="quarter" idx="11"/>
          </p:nvPr>
        </p:nvSpPr>
        <p:spPr>
          <a:xfrm>
            <a:off x="8501090" y="6368561"/>
            <a:ext cx="490510" cy="365125"/>
          </a:xfrm>
          <a:noFill/>
        </p:spPr>
        <p:txBody>
          <a:bodyPr/>
          <a:lstStyle/>
          <a:p>
            <a:r>
              <a:rPr lang="ru-RU" sz="1200" dirty="0" smtClean="0"/>
              <a:t>5</a:t>
            </a:r>
          </a:p>
        </p:txBody>
      </p:sp>
      <p:sp>
        <p:nvSpPr>
          <p:cNvPr id="9223" name="TextBox 12"/>
          <p:cNvSpPr txBox="1">
            <a:spLocks noChangeArrowheads="1"/>
          </p:cNvSpPr>
          <p:nvPr/>
        </p:nvSpPr>
        <p:spPr bwMode="auto">
          <a:xfrm>
            <a:off x="3736975" y="4344423"/>
            <a:ext cx="5357813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 typeface="Arial" charset="0"/>
              <a:buChar char="•"/>
            </a:pPr>
            <a:r>
              <a:rPr lang="ru-RU" sz="1600" dirty="0" smtClean="0">
                <a:solidFill>
                  <a:srgbClr val="001236"/>
                </a:solidFill>
              </a:rPr>
              <a:t>  </a:t>
            </a:r>
            <a:r>
              <a:rPr lang="ru-RU" sz="1600" dirty="0">
                <a:solidFill>
                  <a:srgbClr val="001236"/>
                </a:solidFill>
              </a:rPr>
              <a:t>возможность построения </a:t>
            </a:r>
            <a:r>
              <a:rPr lang="ru-RU" sz="1600" b="1" dirty="0">
                <a:solidFill>
                  <a:srgbClr val="001236"/>
                </a:solidFill>
              </a:rPr>
              <a:t>таблиц, диаграмм, карт,</a:t>
            </a:r>
            <a:br>
              <a:rPr lang="ru-RU" sz="1600" b="1" dirty="0">
                <a:solidFill>
                  <a:srgbClr val="001236"/>
                </a:solidFill>
              </a:rPr>
            </a:br>
            <a:r>
              <a:rPr lang="ru-RU" sz="1600" b="1" dirty="0">
                <a:solidFill>
                  <a:srgbClr val="001236"/>
                </a:solidFill>
              </a:rPr>
              <a:t>   графиков </a:t>
            </a:r>
            <a:r>
              <a:rPr lang="ru-RU" sz="1600" dirty="0">
                <a:solidFill>
                  <a:srgbClr val="001236"/>
                </a:solidFill>
              </a:rPr>
              <a:t>из необходимых показателей;</a:t>
            </a:r>
          </a:p>
        </p:txBody>
      </p:sp>
      <p:sp>
        <p:nvSpPr>
          <p:cNvPr id="9224" name="TextBox 12"/>
          <p:cNvSpPr txBox="1">
            <a:spLocks noChangeArrowheads="1"/>
          </p:cNvSpPr>
          <p:nvPr/>
        </p:nvSpPr>
        <p:spPr bwMode="auto">
          <a:xfrm>
            <a:off x="3714750" y="2950675"/>
            <a:ext cx="2357438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000" b="1" dirty="0">
                <a:solidFill>
                  <a:srgbClr val="660033"/>
                </a:solidFill>
              </a:rPr>
              <a:t>Преимущества:</a:t>
            </a:r>
            <a:endParaRPr lang="ru-RU" sz="2000" dirty="0">
              <a:solidFill>
                <a:srgbClr val="660033"/>
              </a:solidFill>
            </a:endParaRPr>
          </a:p>
        </p:txBody>
      </p:sp>
      <p:sp>
        <p:nvSpPr>
          <p:cNvPr id="9225" name="TextBox 12"/>
          <p:cNvSpPr txBox="1">
            <a:spLocks noChangeArrowheads="1"/>
          </p:cNvSpPr>
          <p:nvPr/>
        </p:nvSpPr>
        <p:spPr bwMode="auto">
          <a:xfrm>
            <a:off x="3740150" y="4916488"/>
            <a:ext cx="5260975" cy="1077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 typeface="Arial" charset="0"/>
              <a:buChar char="•"/>
            </a:pPr>
            <a:r>
              <a:rPr lang="ru-RU" sz="1600" dirty="0">
                <a:solidFill>
                  <a:srgbClr val="001236"/>
                </a:solidFill>
              </a:rPr>
              <a:t>  возможность каждого пользователя  открыть  свой</a:t>
            </a:r>
            <a:br>
              <a:rPr lang="ru-RU" sz="1600" dirty="0">
                <a:solidFill>
                  <a:srgbClr val="001236"/>
                </a:solidFill>
              </a:rPr>
            </a:br>
            <a:r>
              <a:rPr lang="ru-RU" sz="1600" dirty="0">
                <a:solidFill>
                  <a:srgbClr val="001236"/>
                </a:solidFill>
              </a:rPr>
              <a:t>   </a:t>
            </a:r>
            <a:r>
              <a:rPr lang="ru-RU" sz="1600" b="1" dirty="0">
                <a:solidFill>
                  <a:srgbClr val="001236"/>
                </a:solidFill>
              </a:rPr>
              <a:t>Личный кабинет,  </a:t>
            </a:r>
            <a:r>
              <a:rPr lang="ru-RU" sz="1600" dirty="0">
                <a:solidFill>
                  <a:srgbClr val="001236"/>
                </a:solidFill>
              </a:rPr>
              <a:t>который позволяет  хранить и </a:t>
            </a:r>
            <a:br>
              <a:rPr lang="ru-RU" sz="1600" dirty="0">
                <a:solidFill>
                  <a:srgbClr val="001236"/>
                </a:solidFill>
              </a:rPr>
            </a:br>
            <a:r>
              <a:rPr lang="ru-RU" sz="1600" dirty="0">
                <a:solidFill>
                  <a:srgbClr val="001236"/>
                </a:solidFill>
              </a:rPr>
              <a:t>   автоматически актуализировать  статистическую </a:t>
            </a:r>
            <a:br>
              <a:rPr lang="ru-RU" sz="1600" dirty="0">
                <a:solidFill>
                  <a:srgbClr val="001236"/>
                </a:solidFill>
              </a:rPr>
            </a:br>
            <a:r>
              <a:rPr lang="ru-RU" sz="1600" dirty="0">
                <a:solidFill>
                  <a:srgbClr val="001236"/>
                </a:solidFill>
              </a:rPr>
              <a:t>   информацию;</a:t>
            </a:r>
          </a:p>
        </p:txBody>
      </p:sp>
      <p:pic>
        <p:nvPicPr>
          <p:cNvPr id="9226" name="Picture 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85786" y="3429000"/>
            <a:ext cx="2524125" cy="1879600"/>
          </a:xfrm>
          <a:prstGeom prst="rect">
            <a:avLst/>
          </a:prstGeom>
          <a:noFill/>
          <a:ln w="19050">
            <a:solidFill>
              <a:srgbClr val="0070C0"/>
            </a:solidFill>
            <a:miter lim="800000"/>
            <a:headEnd/>
            <a:tailEnd/>
          </a:ln>
        </p:spPr>
      </p:pic>
      <p:sp>
        <p:nvSpPr>
          <p:cNvPr id="9227" name="TextBox 12"/>
          <p:cNvSpPr txBox="1">
            <a:spLocks noChangeArrowheads="1"/>
          </p:cNvSpPr>
          <p:nvPr/>
        </p:nvSpPr>
        <p:spPr bwMode="auto">
          <a:xfrm>
            <a:off x="3729038" y="5916613"/>
            <a:ext cx="5072062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 typeface="Arial" charset="0"/>
              <a:buChar char="•"/>
            </a:pPr>
            <a:r>
              <a:rPr lang="ru-RU" sz="1600">
                <a:solidFill>
                  <a:srgbClr val="001236"/>
                </a:solidFill>
              </a:rPr>
              <a:t>  возможность проводить </a:t>
            </a:r>
            <a:r>
              <a:rPr lang="ru-RU" sz="1600" b="1">
                <a:solidFill>
                  <a:srgbClr val="001236"/>
                </a:solidFill>
              </a:rPr>
              <a:t>анализ </a:t>
            </a:r>
            <a:r>
              <a:rPr lang="ru-RU" sz="1600">
                <a:solidFill>
                  <a:srgbClr val="001236"/>
                </a:solidFill>
              </a:rPr>
              <a:t>статистических</a:t>
            </a:r>
            <a:br>
              <a:rPr lang="ru-RU" sz="1600">
                <a:solidFill>
                  <a:srgbClr val="001236"/>
                </a:solidFill>
              </a:rPr>
            </a:br>
            <a:r>
              <a:rPr lang="ru-RU" sz="1600">
                <a:solidFill>
                  <a:srgbClr val="001236"/>
                </a:solidFill>
              </a:rPr>
              <a:t>   показателей.</a:t>
            </a:r>
          </a:p>
        </p:txBody>
      </p:sp>
      <p:pic>
        <p:nvPicPr>
          <p:cNvPr id="9228" name="Picture 2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300163" y="4643438"/>
            <a:ext cx="2428875" cy="1951037"/>
          </a:xfrm>
          <a:prstGeom prst="rect">
            <a:avLst/>
          </a:prstGeom>
          <a:noFill/>
          <a:ln w="19050">
            <a:solidFill>
              <a:srgbClr val="0070C0">
                <a:alpha val="98822"/>
              </a:srgbClr>
            </a:solidFill>
            <a:miter lim="800000"/>
            <a:headEnd/>
            <a:tailEnd/>
          </a:ln>
        </p:spPr>
      </p:pic>
      <p:sp>
        <p:nvSpPr>
          <p:cNvPr id="9229" name="TextBox 12"/>
          <p:cNvSpPr txBox="1">
            <a:spLocks noChangeArrowheads="1"/>
          </p:cNvSpPr>
          <p:nvPr/>
        </p:nvSpPr>
        <p:spPr bwMode="auto">
          <a:xfrm>
            <a:off x="3714750" y="3444357"/>
            <a:ext cx="5286406" cy="6155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>
              <a:buFont typeface="Arial" charset="0"/>
              <a:buChar char="•"/>
            </a:pPr>
            <a:endParaRPr lang="ru-RU" sz="200" dirty="0">
              <a:solidFill>
                <a:srgbClr val="001236"/>
              </a:solidFill>
            </a:endParaRPr>
          </a:p>
          <a:p>
            <a:pPr algn="just">
              <a:buFont typeface="Arial" charset="0"/>
              <a:buChar char="•"/>
            </a:pPr>
            <a:r>
              <a:rPr lang="ru-RU" sz="1600" b="1" dirty="0">
                <a:solidFill>
                  <a:srgbClr val="001236"/>
                </a:solidFill>
              </a:rPr>
              <a:t>   доступность </a:t>
            </a:r>
            <a:r>
              <a:rPr lang="ru-RU" sz="1600" dirty="0">
                <a:solidFill>
                  <a:srgbClr val="001236"/>
                </a:solidFill>
              </a:rPr>
              <a:t>статистической  </a:t>
            </a:r>
            <a:r>
              <a:rPr lang="ru-RU" sz="1600" dirty="0" smtClean="0">
                <a:solidFill>
                  <a:srgbClr val="001236"/>
                </a:solidFill>
              </a:rPr>
              <a:t>информации всем</a:t>
            </a:r>
            <a:br>
              <a:rPr lang="ru-RU" sz="1600" dirty="0" smtClean="0">
                <a:solidFill>
                  <a:srgbClr val="001236"/>
                </a:solidFill>
              </a:rPr>
            </a:br>
            <a:r>
              <a:rPr lang="ru-RU" sz="1600" dirty="0" smtClean="0">
                <a:solidFill>
                  <a:srgbClr val="001236"/>
                </a:solidFill>
              </a:rPr>
              <a:t>    пользователям в любое удобное для них время;</a:t>
            </a:r>
            <a:endParaRPr lang="ru-RU" sz="1600" dirty="0">
              <a:solidFill>
                <a:srgbClr val="001236"/>
              </a:solidFill>
            </a:endParaRPr>
          </a:p>
        </p:txBody>
      </p:sp>
      <p:sp>
        <p:nvSpPr>
          <p:cNvPr id="9231" name="TextBox 12"/>
          <p:cNvSpPr txBox="1">
            <a:spLocks noChangeArrowheads="1"/>
          </p:cNvSpPr>
          <p:nvPr/>
        </p:nvSpPr>
        <p:spPr bwMode="auto">
          <a:xfrm>
            <a:off x="3714750" y="2144104"/>
            <a:ext cx="5429250" cy="7848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ru-RU" sz="1500" i="1" dirty="0">
                <a:solidFill>
                  <a:srgbClr val="660033"/>
                </a:solidFill>
              </a:rPr>
              <a:t>Удобный интерфейс для работы с </a:t>
            </a:r>
            <a:r>
              <a:rPr lang="ru-RU" sz="1500" i="1" dirty="0" smtClean="0">
                <a:solidFill>
                  <a:srgbClr val="660033"/>
                </a:solidFill>
              </a:rPr>
              <a:t>Базой данных </a:t>
            </a:r>
            <a:r>
              <a:rPr lang="ru-RU" sz="1500" i="1" dirty="0">
                <a:solidFill>
                  <a:srgbClr val="660033"/>
                </a:solidFill>
              </a:rPr>
              <a:t>агрегированных </a:t>
            </a:r>
            <a:r>
              <a:rPr lang="ru-RU" sz="1500" i="1" dirty="0" smtClean="0">
                <a:solidFill>
                  <a:srgbClr val="660033"/>
                </a:solidFill>
              </a:rPr>
              <a:t>показателей </a:t>
            </a:r>
            <a:r>
              <a:rPr lang="ru-RU" sz="1500" i="1" dirty="0">
                <a:solidFill>
                  <a:srgbClr val="660033"/>
                </a:solidFill>
              </a:rPr>
              <a:t>в динамике и в различных разрезах.</a:t>
            </a:r>
          </a:p>
        </p:txBody>
      </p:sp>
      <p:sp>
        <p:nvSpPr>
          <p:cNvPr id="17" name="Прямоугольник 38"/>
          <p:cNvSpPr>
            <a:spLocks noChangeArrowheads="1"/>
          </p:cNvSpPr>
          <p:nvPr/>
        </p:nvSpPr>
        <p:spPr bwMode="auto">
          <a:xfrm>
            <a:off x="1000100" y="1"/>
            <a:ext cx="8143900" cy="785794"/>
          </a:xfrm>
          <a:prstGeom prst="rect">
            <a:avLst/>
          </a:prstGeom>
          <a:solidFill>
            <a:srgbClr val="F0F5FA"/>
          </a:solidFill>
          <a:ln w="9525" algn="ctr">
            <a:noFill/>
            <a:prstDash val="dash"/>
            <a:round/>
            <a:headEnd/>
            <a:tailEnd type="triangle" w="med" len="med"/>
          </a:ln>
        </p:spPr>
        <p:txBody>
          <a:bodyPr/>
          <a:lstStyle/>
          <a:p>
            <a:endParaRPr lang="ru-RU" b="1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ru-RU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Агентство </a:t>
            </a:r>
            <a:r>
              <a:rPr lang="ru-RU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Республики Казахстан по статистике</a:t>
            </a:r>
          </a:p>
        </p:txBody>
      </p:sp>
      <p:sp>
        <p:nvSpPr>
          <p:cNvPr id="18" name="Прямоугольник 17"/>
          <p:cNvSpPr/>
          <p:nvPr/>
        </p:nvSpPr>
        <p:spPr bwMode="auto">
          <a:xfrm>
            <a:off x="0" y="824480"/>
            <a:ext cx="9144000" cy="18000"/>
          </a:xfrm>
          <a:prstGeom prst="rect">
            <a:avLst/>
          </a:prstGeom>
          <a:solidFill>
            <a:srgbClr val="002060"/>
          </a:solidFill>
          <a:ln w="9525" cap="flat" cmpd="sng" algn="ctr">
            <a:solidFill>
              <a:srgbClr val="00206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19" name="Прямоугольник 18"/>
          <p:cNvSpPr/>
          <p:nvPr/>
        </p:nvSpPr>
        <p:spPr bwMode="auto">
          <a:xfrm>
            <a:off x="-32" y="6625710"/>
            <a:ext cx="9144000" cy="18000"/>
          </a:xfrm>
          <a:prstGeom prst="rect">
            <a:avLst/>
          </a:prstGeom>
          <a:solidFill>
            <a:srgbClr val="002060"/>
          </a:solidFill>
          <a:ln w="9525" cap="flat" cmpd="sng" algn="ctr">
            <a:solidFill>
              <a:srgbClr val="00206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20" name="Прямоугольник 19"/>
          <p:cNvSpPr/>
          <p:nvPr/>
        </p:nvSpPr>
        <p:spPr bwMode="auto">
          <a:xfrm>
            <a:off x="0" y="6643710"/>
            <a:ext cx="9144000" cy="214290"/>
          </a:xfrm>
          <a:prstGeom prst="rect">
            <a:avLst/>
          </a:prstGeom>
          <a:solidFill>
            <a:srgbClr val="F0F5FA"/>
          </a:solidFill>
          <a:ln w="9525" cap="flat" cmpd="sng" algn="ctr">
            <a:noFill/>
            <a:prstDash val="dash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21" name="Rectangle 2"/>
          <p:cNvSpPr txBox="1">
            <a:spLocks noChangeArrowheads="1"/>
          </p:cNvSpPr>
          <p:nvPr/>
        </p:nvSpPr>
        <p:spPr>
          <a:xfrm>
            <a:off x="845946" y="857232"/>
            <a:ext cx="7869458" cy="642942"/>
          </a:xfrm>
          <a:prstGeom prst="rect">
            <a:avLst/>
          </a:prstGeom>
          <a:effectLst/>
        </p:spPr>
        <p:txBody>
          <a:bodyPr lIns="84134" tIns="42067" rIns="84134" bIns="42067"/>
          <a:lstStyle/>
          <a:p>
            <a:pPr algn="ctr">
              <a:defRPr/>
            </a:pPr>
            <a:r>
              <a:rPr lang="en-US" sz="2100" b="1" dirty="0" smtClean="0">
                <a:solidFill>
                  <a:srgbClr val="A20000"/>
                </a:solidFill>
              </a:rPr>
              <a:t>2</a:t>
            </a:r>
            <a:r>
              <a:rPr lang="ru-RU" sz="2100" b="1" dirty="0" smtClean="0">
                <a:solidFill>
                  <a:srgbClr val="A20000"/>
                </a:solidFill>
              </a:rPr>
              <a:t> аспект - обеспечение доступности и удобства работы со статистической информацией</a:t>
            </a:r>
            <a:endParaRPr lang="ru-RU" sz="2100" b="1" dirty="0">
              <a:solidFill>
                <a:srgbClr val="A20000"/>
              </a:solidFill>
            </a:endParaRPr>
          </a:p>
        </p:txBody>
      </p:sp>
      <p:sp>
        <p:nvSpPr>
          <p:cNvPr id="22" name="TextBox 12"/>
          <p:cNvSpPr txBox="1">
            <a:spLocks noChangeArrowheads="1"/>
          </p:cNvSpPr>
          <p:nvPr/>
        </p:nvSpPr>
        <p:spPr bwMode="auto">
          <a:xfrm>
            <a:off x="3714744" y="4000504"/>
            <a:ext cx="5357813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 typeface="Arial" charset="0"/>
              <a:buChar char="•"/>
            </a:pPr>
            <a:r>
              <a:rPr lang="ru-RU" sz="1600" dirty="0">
                <a:solidFill>
                  <a:srgbClr val="001236"/>
                </a:solidFill>
              </a:rPr>
              <a:t>  удобная система </a:t>
            </a:r>
            <a:r>
              <a:rPr lang="ru-RU" sz="1600" dirty="0" smtClean="0">
                <a:solidFill>
                  <a:srgbClr val="001236"/>
                </a:solidFill>
              </a:rPr>
              <a:t>поиска показателей</a:t>
            </a:r>
            <a:r>
              <a:rPr lang="ru-RU" sz="1600" dirty="0">
                <a:solidFill>
                  <a:srgbClr val="001236"/>
                </a:solidFill>
              </a:rPr>
              <a:t>;</a:t>
            </a:r>
          </a:p>
          <a:p>
            <a:pPr>
              <a:buFont typeface="Arial" charset="0"/>
              <a:buChar char="•"/>
            </a:pPr>
            <a:endParaRPr lang="ru-RU" sz="600" dirty="0">
              <a:solidFill>
                <a:srgbClr val="001236"/>
              </a:solidFill>
            </a:endParaRPr>
          </a:p>
        </p:txBody>
      </p:sp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-6350"/>
            <a:ext cx="1000125" cy="836613"/>
          </a:xfrm>
          <a:prstGeom prst="rect">
            <a:avLst/>
          </a:prstGeom>
          <a:noFill/>
          <a:ln w="9525" algn="ctr">
            <a:noFill/>
            <a:prstDash val="dash"/>
            <a:miter lim="800000"/>
            <a:headEnd/>
            <a:tailEnd/>
          </a:ln>
        </p:spPr>
      </p:pic>
      <p:sp>
        <p:nvSpPr>
          <p:cNvPr id="5123" name="Номер слайда 11"/>
          <p:cNvSpPr>
            <a:spLocks noGrp="1"/>
          </p:cNvSpPr>
          <p:nvPr>
            <p:ph type="sldNum" sz="quarter" idx="11"/>
          </p:nvPr>
        </p:nvSpPr>
        <p:spPr>
          <a:xfrm>
            <a:off x="8576775" y="6361846"/>
            <a:ext cx="366712" cy="365125"/>
          </a:xfrm>
          <a:noFill/>
        </p:spPr>
        <p:txBody>
          <a:bodyPr lIns="84134" tIns="42067" rIns="84134" bIns="42067"/>
          <a:lstStyle/>
          <a:p>
            <a:r>
              <a:rPr lang="ru-RU" sz="1200" dirty="0" smtClean="0"/>
              <a:t>6</a:t>
            </a:r>
          </a:p>
        </p:txBody>
      </p:sp>
      <p:sp>
        <p:nvSpPr>
          <p:cNvPr id="5" name="Rectangle 2"/>
          <p:cNvSpPr txBox="1">
            <a:spLocks noChangeArrowheads="1"/>
          </p:cNvSpPr>
          <p:nvPr/>
        </p:nvSpPr>
        <p:spPr>
          <a:xfrm>
            <a:off x="214282" y="976798"/>
            <a:ext cx="8786874" cy="1428760"/>
          </a:xfrm>
          <a:prstGeom prst="rect">
            <a:avLst/>
          </a:prstGeom>
          <a:effectLst/>
        </p:spPr>
        <p:txBody>
          <a:bodyPr lIns="84134" tIns="42067" rIns="84134" bIns="42067"/>
          <a:lstStyle/>
          <a:p>
            <a:pPr algn="just">
              <a:defRPr/>
            </a:pPr>
            <a:r>
              <a:rPr lang="ru-RU" sz="1900" b="1" dirty="0" smtClean="0">
                <a:solidFill>
                  <a:srgbClr val="0000A8"/>
                </a:solidFill>
                <a:latin typeface="Arial" pitchFamily="34" charset="0"/>
                <a:ea typeface="+mj-ea"/>
                <a:cs typeface="Arial" pitchFamily="34" charset="0"/>
              </a:rPr>
              <a:t>2. Продолжить работу по улучшению </a:t>
            </a:r>
            <a:r>
              <a:rPr lang="kk-KZ" sz="1900" b="1" dirty="0" smtClean="0">
                <a:solidFill>
                  <a:srgbClr val="0000A8"/>
                </a:solidFill>
                <a:latin typeface="Arial" pitchFamily="34" charset="0"/>
                <a:ea typeface="+mj-ea"/>
                <a:cs typeface="Arial" pitchFamily="34" charset="0"/>
              </a:rPr>
              <a:t>методологии расчетов, анализа и обработки </a:t>
            </a:r>
            <a:r>
              <a:rPr lang="ru-RU" sz="1900" b="1" dirty="0" smtClean="0">
                <a:solidFill>
                  <a:srgbClr val="0000A8"/>
                </a:solidFill>
                <a:latin typeface="Arial" pitchFamily="34" charset="0"/>
                <a:ea typeface="+mj-ea"/>
                <a:cs typeface="Arial" pitchFamily="34" charset="0"/>
              </a:rPr>
              <a:t>статистических данных, полученных от государственных органов и респондентов, </a:t>
            </a:r>
            <a:r>
              <a:rPr lang="kk-KZ" sz="1900" b="1" dirty="0" smtClean="0">
                <a:solidFill>
                  <a:srgbClr val="0000A8"/>
                </a:solidFill>
                <a:latin typeface="Arial" pitchFamily="34" charset="0"/>
                <a:ea typeface="+mj-ea"/>
                <a:cs typeface="Arial" pitchFamily="34" charset="0"/>
              </a:rPr>
              <a:t>в целях  обеспечения  пользователей достоверной и актуальной  информацией</a:t>
            </a:r>
            <a:r>
              <a:rPr lang="ru-RU" sz="1900" b="1" dirty="0" smtClean="0">
                <a:solidFill>
                  <a:srgbClr val="0000A8"/>
                </a:solidFill>
                <a:latin typeface="Arial" pitchFamily="34" charset="0"/>
                <a:ea typeface="+mj-ea"/>
                <a:cs typeface="Arial" pitchFamily="34" charset="0"/>
              </a:rPr>
              <a:t>.</a:t>
            </a:r>
            <a:endParaRPr lang="ru-RU" sz="1900" b="1" dirty="0">
              <a:solidFill>
                <a:srgbClr val="0000A8"/>
              </a:solidFill>
              <a:latin typeface="Arial" pitchFamily="34" charset="0"/>
              <a:ea typeface="+mj-ea"/>
              <a:cs typeface="Arial" pitchFamily="34" charset="0"/>
            </a:endParaRPr>
          </a:p>
        </p:txBody>
      </p:sp>
      <p:sp>
        <p:nvSpPr>
          <p:cNvPr id="12" name="Прямоугольник 38"/>
          <p:cNvSpPr>
            <a:spLocks noChangeArrowheads="1"/>
          </p:cNvSpPr>
          <p:nvPr/>
        </p:nvSpPr>
        <p:spPr bwMode="auto">
          <a:xfrm>
            <a:off x="1000100" y="1"/>
            <a:ext cx="8143900" cy="785794"/>
          </a:xfrm>
          <a:prstGeom prst="rect">
            <a:avLst/>
          </a:prstGeom>
          <a:solidFill>
            <a:srgbClr val="F0F5FA"/>
          </a:solidFill>
          <a:ln w="9525" algn="ctr">
            <a:noFill/>
            <a:prstDash val="dash"/>
            <a:round/>
            <a:headEnd/>
            <a:tailEnd type="triangle" w="med" len="med"/>
          </a:ln>
        </p:spPr>
        <p:txBody>
          <a:bodyPr/>
          <a:lstStyle/>
          <a:p>
            <a:endParaRPr lang="ru-RU" b="1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ru-RU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Агентство </a:t>
            </a:r>
            <a:r>
              <a:rPr lang="ru-RU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Республики Казахстан по статистике</a:t>
            </a:r>
          </a:p>
        </p:txBody>
      </p:sp>
      <p:sp>
        <p:nvSpPr>
          <p:cNvPr id="15" name="Прямоугольник 14"/>
          <p:cNvSpPr/>
          <p:nvPr/>
        </p:nvSpPr>
        <p:spPr bwMode="auto">
          <a:xfrm>
            <a:off x="0" y="824480"/>
            <a:ext cx="9144000" cy="18000"/>
          </a:xfrm>
          <a:prstGeom prst="rect">
            <a:avLst/>
          </a:prstGeom>
          <a:solidFill>
            <a:srgbClr val="002060"/>
          </a:solidFill>
          <a:ln w="9525" cap="flat" cmpd="sng" algn="ctr">
            <a:solidFill>
              <a:srgbClr val="00206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16" name="Прямоугольник 15"/>
          <p:cNvSpPr/>
          <p:nvPr/>
        </p:nvSpPr>
        <p:spPr bwMode="auto">
          <a:xfrm>
            <a:off x="-32" y="6625710"/>
            <a:ext cx="9144000" cy="18000"/>
          </a:xfrm>
          <a:prstGeom prst="rect">
            <a:avLst/>
          </a:prstGeom>
          <a:solidFill>
            <a:srgbClr val="002060"/>
          </a:solidFill>
          <a:ln w="9525" cap="flat" cmpd="sng" algn="ctr">
            <a:solidFill>
              <a:srgbClr val="00206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17" name="Прямоугольник 16"/>
          <p:cNvSpPr/>
          <p:nvPr/>
        </p:nvSpPr>
        <p:spPr bwMode="auto">
          <a:xfrm>
            <a:off x="0" y="6643710"/>
            <a:ext cx="9144000" cy="214290"/>
          </a:xfrm>
          <a:prstGeom prst="rect">
            <a:avLst/>
          </a:prstGeom>
          <a:solidFill>
            <a:srgbClr val="F0F5FA"/>
          </a:solidFill>
          <a:ln w="9525" cap="flat" cmpd="sng" algn="ctr">
            <a:noFill/>
            <a:prstDash val="dash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13" name="Rectangle 2"/>
          <p:cNvSpPr txBox="1">
            <a:spLocks noChangeArrowheads="1"/>
          </p:cNvSpPr>
          <p:nvPr/>
        </p:nvSpPr>
        <p:spPr>
          <a:xfrm>
            <a:off x="500034" y="2643182"/>
            <a:ext cx="8501122" cy="571504"/>
          </a:xfrm>
          <a:prstGeom prst="rect">
            <a:avLst/>
          </a:prstGeom>
          <a:effectLst/>
        </p:spPr>
        <p:txBody>
          <a:bodyPr lIns="84134" tIns="42067" rIns="84134" bIns="42067"/>
          <a:lstStyle/>
          <a:p>
            <a:pPr algn="just">
              <a:defRPr/>
            </a:pPr>
            <a:r>
              <a:rPr lang="ru-RU" b="1" dirty="0" smtClean="0">
                <a:solidFill>
                  <a:srgbClr val="660033"/>
                </a:solidFill>
                <a:latin typeface="Arial" pitchFamily="34" charset="0"/>
                <a:ea typeface="+mj-ea"/>
                <a:cs typeface="Arial" pitchFamily="34" charset="0"/>
              </a:rPr>
              <a:t>в 2012 году разработаны и пересмотрены 10 методик по расчетам в различных отраслях статистики</a:t>
            </a:r>
            <a:endParaRPr lang="ru-RU" b="1" dirty="0">
              <a:solidFill>
                <a:srgbClr val="660033"/>
              </a:solidFill>
              <a:latin typeface="Arial" pitchFamily="34" charset="0"/>
              <a:ea typeface="+mj-ea"/>
              <a:cs typeface="Arial" pitchFamily="34" charset="0"/>
            </a:endParaRPr>
          </a:p>
        </p:txBody>
      </p:sp>
      <p:sp>
        <p:nvSpPr>
          <p:cNvPr id="14" name="Rectangle 2"/>
          <p:cNvSpPr txBox="1">
            <a:spLocks noChangeArrowheads="1"/>
          </p:cNvSpPr>
          <p:nvPr/>
        </p:nvSpPr>
        <p:spPr>
          <a:xfrm>
            <a:off x="1000100" y="3357562"/>
            <a:ext cx="7500990" cy="857256"/>
          </a:xfrm>
          <a:prstGeom prst="rect">
            <a:avLst/>
          </a:prstGeom>
          <a:effectLst/>
        </p:spPr>
        <p:txBody>
          <a:bodyPr lIns="84134" tIns="42067" rIns="84134" bIns="42067"/>
          <a:lstStyle/>
          <a:p>
            <a:pPr algn="just">
              <a:defRPr/>
            </a:pPr>
            <a:r>
              <a:rPr lang="ru-RU" sz="1400" i="1" dirty="0" smtClean="0">
                <a:solidFill>
                  <a:srgbClr val="002060"/>
                </a:solidFill>
              </a:rPr>
              <a:t>статистике животноводства, информационного общества, науки и инноваций, по учету услуг пенсионных фондов, налогов на продукты и импорт, по рождаемости и смертности и т.д.</a:t>
            </a:r>
            <a:endParaRPr lang="ru-RU" sz="1400" i="1" dirty="0">
              <a:solidFill>
                <a:srgbClr val="002060"/>
              </a:solidFill>
            </a:endParaRPr>
          </a:p>
        </p:txBody>
      </p:sp>
      <p:sp>
        <p:nvSpPr>
          <p:cNvPr id="19" name="Rectangle 2"/>
          <p:cNvSpPr txBox="1">
            <a:spLocks noChangeArrowheads="1"/>
          </p:cNvSpPr>
          <p:nvPr/>
        </p:nvSpPr>
        <p:spPr>
          <a:xfrm>
            <a:off x="500034" y="4285502"/>
            <a:ext cx="8643966" cy="571504"/>
          </a:xfrm>
          <a:prstGeom prst="rect">
            <a:avLst/>
          </a:prstGeom>
          <a:effectLst/>
        </p:spPr>
        <p:txBody>
          <a:bodyPr lIns="84134" tIns="42067" rIns="84134" bIns="42067"/>
          <a:lstStyle/>
          <a:p>
            <a:pPr>
              <a:defRPr/>
            </a:pPr>
            <a:r>
              <a:rPr lang="ru-RU" b="1" dirty="0" smtClean="0">
                <a:solidFill>
                  <a:srgbClr val="660033"/>
                </a:solidFill>
                <a:latin typeface="Arial" pitchFamily="34" charset="0"/>
                <a:ea typeface="+mj-ea"/>
                <a:cs typeface="Arial" pitchFamily="34" charset="0"/>
              </a:rPr>
              <a:t>в 2013 году запланирована разработка и пересмотр 11 методик</a:t>
            </a:r>
            <a:endParaRPr lang="ru-RU" b="1" dirty="0">
              <a:solidFill>
                <a:srgbClr val="660033"/>
              </a:solidFill>
              <a:latin typeface="Arial" pitchFamily="34" charset="0"/>
              <a:ea typeface="+mj-ea"/>
              <a:cs typeface="Arial" pitchFamily="34" charset="0"/>
            </a:endParaRPr>
          </a:p>
        </p:txBody>
      </p:sp>
      <p:sp>
        <p:nvSpPr>
          <p:cNvPr id="20" name="Rectangle 2"/>
          <p:cNvSpPr txBox="1">
            <a:spLocks noChangeArrowheads="1"/>
          </p:cNvSpPr>
          <p:nvPr/>
        </p:nvSpPr>
        <p:spPr>
          <a:xfrm>
            <a:off x="1023230" y="4803330"/>
            <a:ext cx="7500990" cy="642942"/>
          </a:xfrm>
          <a:prstGeom prst="rect">
            <a:avLst/>
          </a:prstGeom>
          <a:effectLst/>
        </p:spPr>
        <p:txBody>
          <a:bodyPr lIns="84134" tIns="42067" rIns="84134" bIns="42067"/>
          <a:lstStyle/>
          <a:p>
            <a:pPr algn="just">
              <a:defRPr/>
            </a:pPr>
            <a:r>
              <a:rPr lang="ru-RU" sz="1400" i="1" dirty="0" smtClean="0">
                <a:solidFill>
                  <a:srgbClr val="002060"/>
                </a:solidFill>
              </a:rPr>
              <a:t>статистика туризма, занятости, индексов цен на рынке жилья, доходов и расходов домохозяйств и т.д.</a:t>
            </a:r>
            <a:endParaRPr lang="ru-RU" sz="1400" i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ransition spd="med">
    <p:split orient="vert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Номер слайда 3"/>
          <p:cNvSpPr>
            <a:spLocks noGrp="1"/>
          </p:cNvSpPr>
          <p:nvPr>
            <p:ph type="sldNum" sz="quarter" idx="11"/>
          </p:nvPr>
        </p:nvSpPr>
        <p:spPr>
          <a:xfrm>
            <a:off x="8458200" y="6364654"/>
            <a:ext cx="542925" cy="327025"/>
          </a:xfrm>
          <a:noFill/>
        </p:spPr>
        <p:txBody>
          <a:bodyPr/>
          <a:lstStyle/>
          <a:p>
            <a:r>
              <a:rPr lang="ru-RU" sz="1200" dirty="0" smtClean="0"/>
              <a:t>7</a:t>
            </a:r>
          </a:p>
        </p:txBody>
      </p:sp>
      <p:pic>
        <p:nvPicPr>
          <p:cNvPr id="14339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73138" cy="836613"/>
          </a:xfrm>
          <a:prstGeom prst="rect">
            <a:avLst/>
          </a:prstGeom>
          <a:noFill/>
          <a:ln w="9525" algn="ctr">
            <a:noFill/>
            <a:prstDash val="dash"/>
            <a:miter lim="800000"/>
            <a:headEnd/>
            <a:tailEnd/>
          </a:ln>
        </p:spPr>
      </p:pic>
      <p:sp>
        <p:nvSpPr>
          <p:cNvPr id="8" name="TextBox 7"/>
          <p:cNvSpPr txBox="1"/>
          <p:nvPr/>
        </p:nvSpPr>
        <p:spPr>
          <a:xfrm>
            <a:off x="0" y="1037380"/>
            <a:ext cx="9001155" cy="67710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1900" b="1" dirty="0" smtClean="0">
                <a:solidFill>
                  <a:srgbClr val="660033"/>
                </a:solidFill>
                <a:latin typeface="Arial" pitchFamily="34" charset="0"/>
                <a:cs typeface="Arial" pitchFamily="34" charset="0"/>
              </a:rPr>
              <a:t>Проект: </a:t>
            </a:r>
            <a:r>
              <a:rPr lang="ru-RU" sz="1900" b="1" dirty="0">
                <a:solidFill>
                  <a:srgbClr val="660033"/>
                </a:solidFill>
                <a:latin typeface="Arial" pitchFamily="34" charset="0"/>
                <a:cs typeface="Arial" pitchFamily="34" charset="0"/>
              </a:rPr>
              <a:t>«КАЗСТАТ: </a:t>
            </a:r>
            <a:r>
              <a:rPr lang="ru-RU" sz="1900" b="1" dirty="0" smtClean="0">
                <a:solidFill>
                  <a:srgbClr val="660033"/>
                </a:solidFill>
                <a:latin typeface="Arial" pitchFamily="34" charset="0"/>
                <a:cs typeface="Arial" pitchFamily="34" charset="0"/>
              </a:rPr>
              <a:t>Укрепление </a:t>
            </a:r>
            <a:r>
              <a:rPr lang="ru-RU" sz="1900" b="1" dirty="0">
                <a:solidFill>
                  <a:srgbClr val="660033"/>
                </a:solidFill>
                <a:latin typeface="Arial" pitchFamily="34" charset="0"/>
                <a:cs typeface="Arial" pitchFamily="34" charset="0"/>
              </a:rPr>
              <a:t>национальной </a:t>
            </a:r>
            <a:r>
              <a:rPr lang="ru-RU" sz="1900" b="1" dirty="0" smtClean="0">
                <a:solidFill>
                  <a:srgbClr val="660033"/>
                </a:solidFill>
                <a:latin typeface="Arial" pitchFamily="34" charset="0"/>
                <a:cs typeface="Arial" pitchFamily="34" charset="0"/>
              </a:rPr>
              <a:t>статистической системы</a:t>
            </a:r>
            <a:r>
              <a:rPr lang="ru-RU" sz="1900" b="1" dirty="0">
                <a:solidFill>
                  <a:srgbClr val="660033"/>
                </a:solidFill>
                <a:latin typeface="Arial" pitchFamily="34" charset="0"/>
                <a:cs typeface="Arial" pitchFamily="34" charset="0"/>
              </a:rPr>
              <a:t>» </a:t>
            </a:r>
          </a:p>
          <a:p>
            <a:pPr algn="ctr">
              <a:defRPr/>
            </a:pPr>
            <a:r>
              <a:rPr lang="ru-RU" sz="1900" b="1" i="1" dirty="0">
                <a:solidFill>
                  <a:srgbClr val="660033"/>
                </a:solidFill>
                <a:latin typeface="Arial" pitchFamily="34" charset="0"/>
                <a:cs typeface="Arial" pitchFamily="34" charset="0"/>
              </a:rPr>
              <a:t>совместно со Всемирным Банком</a:t>
            </a:r>
          </a:p>
        </p:txBody>
      </p:sp>
      <p:sp>
        <p:nvSpPr>
          <p:cNvPr id="14341" name="TextBox 8"/>
          <p:cNvSpPr txBox="1">
            <a:spLocks noChangeArrowheads="1"/>
          </p:cNvSpPr>
          <p:nvPr/>
        </p:nvSpPr>
        <p:spPr bwMode="auto">
          <a:xfrm>
            <a:off x="1928813" y="2609118"/>
            <a:ext cx="6429375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600" b="1" dirty="0">
                <a:solidFill>
                  <a:srgbClr val="001848"/>
                </a:solidFill>
              </a:rPr>
              <a:t>Повышение эффективности статистической системы Казахстана</a:t>
            </a:r>
          </a:p>
        </p:txBody>
      </p:sp>
      <p:sp>
        <p:nvSpPr>
          <p:cNvPr id="14342" name="TextBox 9"/>
          <p:cNvSpPr txBox="1">
            <a:spLocks noChangeArrowheads="1"/>
          </p:cNvSpPr>
          <p:nvPr/>
        </p:nvSpPr>
        <p:spPr bwMode="auto">
          <a:xfrm>
            <a:off x="1928813" y="3251689"/>
            <a:ext cx="6858000" cy="12464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179388" indent="-179388">
              <a:buFont typeface="Arial" charset="0"/>
              <a:buAutoNum type="arabicPeriod"/>
              <a:defRPr/>
            </a:pPr>
            <a:r>
              <a:rPr lang="ru-RU" sz="1500" dirty="0">
                <a:solidFill>
                  <a:srgbClr val="001848"/>
                </a:solidFill>
                <a:latin typeface="Arial" pitchFamily="34" charset="0"/>
                <a:cs typeface="Arial" pitchFamily="34" charset="0"/>
              </a:rPr>
              <a:t>Улучшение координации статистических работ между ГО </a:t>
            </a:r>
          </a:p>
          <a:p>
            <a:pPr marL="179388" indent="-179388">
              <a:buFont typeface="Arial" charset="0"/>
              <a:buAutoNum type="arabicPeriod"/>
              <a:defRPr/>
            </a:pPr>
            <a:r>
              <a:rPr lang="ru-RU" sz="1500" dirty="0">
                <a:solidFill>
                  <a:srgbClr val="001848"/>
                </a:solidFill>
                <a:latin typeface="Arial" pitchFamily="34" charset="0"/>
                <a:cs typeface="Arial" pitchFamily="34" charset="0"/>
              </a:rPr>
              <a:t>Внедрение передовых информационно-коммуникационных технологий</a:t>
            </a:r>
          </a:p>
          <a:p>
            <a:pPr marL="179388" indent="-179388">
              <a:buFont typeface="Arial" charset="0"/>
              <a:buAutoNum type="arabicPeriod"/>
              <a:defRPr/>
            </a:pPr>
            <a:r>
              <a:rPr lang="ru-RU" sz="1500" dirty="0">
                <a:solidFill>
                  <a:srgbClr val="001848"/>
                </a:solidFill>
                <a:latin typeface="Arial" pitchFamily="34" charset="0"/>
                <a:cs typeface="Arial" pitchFamily="34" charset="0"/>
              </a:rPr>
              <a:t>Повышение кадрового потенциала</a:t>
            </a:r>
          </a:p>
          <a:p>
            <a:pPr marL="179388" indent="-179388">
              <a:buFont typeface="Arial" charset="0"/>
              <a:buAutoNum type="arabicPeriod"/>
              <a:defRPr/>
            </a:pPr>
            <a:r>
              <a:rPr lang="ru-RU" sz="1500" dirty="0">
                <a:solidFill>
                  <a:srgbClr val="001848"/>
                </a:solidFill>
                <a:latin typeface="Arial" pitchFamily="34" charset="0"/>
                <a:cs typeface="Arial" pitchFamily="34" charset="0"/>
              </a:rPr>
              <a:t>Внедрение международных стандартов и методологий</a:t>
            </a:r>
          </a:p>
          <a:p>
            <a:pPr marL="179388" indent="-179388">
              <a:buFont typeface="Arial" charset="0"/>
              <a:buAutoNum type="arabicPeriod"/>
              <a:defRPr/>
            </a:pPr>
            <a:r>
              <a:rPr lang="ru-RU" sz="1500" dirty="0">
                <a:solidFill>
                  <a:srgbClr val="001848"/>
                </a:solidFill>
                <a:latin typeface="Arial" pitchFamily="34" charset="0"/>
                <a:cs typeface="Arial" pitchFamily="34" charset="0"/>
              </a:rPr>
              <a:t>Совершенствование работы с пользователями и респондентами</a:t>
            </a:r>
          </a:p>
        </p:txBody>
      </p:sp>
      <p:sp>
        <p:nvSpPr>
          <p:cNvPr id="14343" name="TextBox 10"/>
          <p:cNvSpPr txBox="1">
            <a:spLocks noChangeArrowheads="1"/>
          </p:cNvSpPr>
          <p:nvPr/>
        </p:nvSpPr>
        <p:spPr bwMode="auto">
          <a:xfrm>
            <a:off x="1928813" y="4819650"/>
            <a:ext cx="6929467" cy="7848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indent="179388">
              <a:buFont typeface="Arial" pitchFamily="34" charset="0"/>
              <a:buChar char="•"/>
            </a:pPr>
            <a:r>
              <a:rPr lang="ru-RU" sz="1500" b="1" dirty="0">
                <a:solidFill>
                  <a:srgbClr val="001848"/>
                </a:solidFill>
              </a:rPr>
              <a:t>с</a:t>
            </a:r>
            <a:r>
              <a:rPr lang="ru-RU" sz="1500" b="1" dirty="0" smtClean="0">
                <a:solidFill>
                  <a:srgbClr val="001848"/>
                </a:solidFill>
              </a:rPr>
              <a:t>нижение </a:t>
            </a:r>
            <a:r>
              <a:rPr lang="ru-RU" sz="1500" b="1" dirty="0">
                <a:solidFill>
                  <a:srgbClr val="001848"/>
                </a:solidFill>
              </a:rPr>
              <a:t>количества отчетов до 15%; </a:t>
            </a:r>
          </a:p>
          <a:p>
            <a:pPr indent="179388">
              <a:buFont typeface="Arial" pitchFamily="34" charset="0"/>
              <a:buChar char="•"/>
            </a:pPr>
            <a:r>
              <a:rPr lang="ru-RU" sz="1500" b="1" dirty="0" smtClean="0">
                <a:solidFill>
                  <a:srgbClr val="001848"/>
                </a:solidFill>
              </a:rPr>
              <a:t>сокращение </a:t>
            </a:r>
            <a:r>
              <a:rPr lang="ru-RU" sz="1500" b="1" dirty="0">
                <a:solidFill>
                  <a:srgbClr val="001848"/>
                </a:solidFill>
              </a:rPr>
              <a:t>времени затрачиваемого предприятиями на</a:t>
            </a:r>
            <a:br>
              <a:rPr lang="ru-RU" sz="1500" b="1" dirty="0">
                <a:solidFill>
                  <a:srgbClr val="001848"/>
                </a:solidFill>
              </a:rPr>
            </a:br>
            <a:r>
              <a:rPr lang="ru-RU" sz="1500" b="1" dirty="0">
                <a:solidFill>
                  <a:srgbClr val="001848"/>
                </a:solidFill>
              </a:rPr>
              <a:t>    заполнение </a:t>
            </a:r>
            <a:r>
              <a:rPr lang="ru-RU" sz="1500" b="1" dirty="0" smtClean="0">
                <a:solidFill>
                  <a:srgbClr val="001848"/>
                </a:solidFill>
              </a:rPr>
              <a:t>статистических форм на </a:t>
            </a:r>
            <a:r>
              <a:rPr lang="ru-RU" sz="1500" b="1" dirty="0">
                <a:solidFill>
                  <a:srgbClr val="001848"/>
                </a:solidFill>
              </a:rPr>
              <a:t>40%; </a:t>
            </a:r>
          </a:p>
        </p:txBody>
      </p:sp>
      <p:sp>
        <p:nvSpPr>
          <p:cNvPr id="14344" name="Прямоугольник 7"/>
          <p:cNvSpPr>
            <a:spLocks noChangeArrowheads="1"/>
          </p:cNvSpPr>
          <p:nvPr/>
        </p:nvSpPr>
        <p:spPr bwMode="auto">
          <a:xfrm>
            <a:off x="536303" y="6126529"/>
            <a:ext cx="8001000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1600" i="1" dirty="0">
                <a:solidFill>
                  <a:srgbClr val="001C54"/>
                </a:solidFill>
              </a:rPr>
              <a:t>Закон РК «О ратификации Соглашения о займе» подписан 27 декабря 2011 года </a:t>
            </a:r>
          </a:p>
        </p:txBody>
      </p:sp>
      <p:sp>
        <p:nvSpPr>
          <p:cNvPr id="14345" name="TextBox 8"/>
          <p:cNvSpPr txBox="1">
            <a:spLocks noChangeArrowheads="1"/>
          </p:cNvSpPr>
          <p:nvPr/>
        </p:nvSpPr>
        <p:spPr bwMode="auto">
          <a:xfrm>
            <a:off x="690902" y="1920631"/>
            <a:ext cx="7786688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1400" dirty="0">
                <a:solidFill>
                  <a:srgbClr val="001C54"/>
                </a:solidFill>
              </a:rPr>
              <a:t>Подписан контракт с консорциумом «ДЕСТАСИС» от 28.09.12 г.</a:t>
            </a:r>
          </a:p>
          <a:p>
            <a:pPr algn="ctr"/>
            <a:r>
              <a:rPr lang="ru-RU" sz="1400" i="1" dirty="0">
                <a:solidFill>
                  <a:srgbClr val="001C54"/>
                </a:solidFill>
              </a:rPr>
              <a:t>(</a:t>
            </a:r>
            <a:r>
              <a:rPr lang="ru-RU" sz="1400" i="1" dirty="0" err="1">
                <a:solidFill>
                  <a:srgbClr val="001C54"/>
                </a:solidFill>
              </a:rPr>
              <a:t>статофисы</a:t>
            </a:r>
            <a:r>
              <a:rPr lang="ru-RU" sz="1400" i="1" dirty="0">
                <a:solidFill>
                  <a:srgbClr val="001C54"/>
                </a:solidFill>
              </a:rPr>
              <a:t> Германии, России, Словакии, Чехии, Финляндии и Южной Кореи)</a:t>
            </a:r>
          </a:p>
        </p:txBody>
      </p:sp>
      <p:sp>
        <p:nvSpPr>
          <p:cNvPr id="12" name="TextBox 8"/>
          <p:cNvSpPr txBox="1">
            <a:spLocks noChangeArrowheads="1"/>
          </p:cNvSpPr>
          <p:nvPr/>
        </p:nvSpPr>
        <p:spPr bwMode="auto">
          <a:xfrm>
            <a:off x="149225" y="2575781"/>
            <a:ext cx="928688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ru-RU" b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b="1" dirty="0">
                <a:solidFill>
                  <a:srgbClr val="66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Цель</a:t>
            </a:r>
            <a:endParaRPr lang="ru-RU" b="1" dirty="0">
              <a:solidFill>
                <a:srgbClr val="660033"/>
              </a:solidFill>
            </a:endParaRPr>
          </a:p>
        </p:txBody>
      </p:sp>
      <p:sp>
        <p:nvSpPr>
          <p:cNvPr id="13" name="TextBox 8"/>
          <p:cNvSpPr txBox="1">
            <a:spLocks noChangeArrowheads="1"/>
          </p:cNvSpPr>
          <p:nvPr/>
        </p:nvSpPr>
        <p:spPr bwMode="auto">
          <a:xfrm>
            <a:off x="131763" y="3237402"/>
            <a:ext cx="1357312" cy="384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ru-RU" b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1900" b="1" dirty="0">
                <a:solidFill>
                  <a:srgbClr val="66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Задачи</a:t>
            </a:r>
            <a:endParaRPr lang="ru-RU" sz="1900" b="1" dirty="0">
              <a:solidFill>
                <a:srgbClr val="660033"/>
              </a:solidFill>
            </a:endParaRPr>
          </a:p>
        </p:txBody>
      </p:sp>
      <p:sp>
        <p:nvSpPr>
          <p:cNvPr id="14" name="TextBox 8"/>
          <p:cNvSpPr txBox="1">
            <a:spLocks noChangeArrowheads="1"/>
          </p:cNvSpPr>
          <p:nvPr/>
        </p:nvSpPr>
        <p:spPr bwMode="auto">
          <a:xfrm>
            <a:off x="142875" y="4857750"/>
            <a:ext cx="1643063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ru-RU" b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b="1" dirty="0">
                <a:solidFill>
                  <a:srgbClr val="66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Ожидаемые </a:t>
            </a:r>
          </a:p>
          <a:p>
            <a:pPr>
              <a:defRPr/>
            </a:pPr>
            <a:r>
              <a:rPr lang="ru-RU" b="1" dirty="0">
                <a:solidFill>
                  <a:srgbClr val="66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результаты</a:t>
            </a:r>
          </a:p>
          <a:p>
            <a:pPr>
              <a:defRPr/>
            </a:pPr>
            <a:endParaRPr lang="ru-RU" b="1" dirty="0"/>
          </a:p>
        </p:txBody>
      </p:sp>
      <p:sp>
        <p:nvSpPr>
          <p:cNvPr id="15" name="Прямоугольник 38"/>
          <p:cNvSpPr>
            <a:spLocks noChangeArrowheads="1"/>
          </p:cNvSpPr>
          <p:nvPr/>
        </p:nvSpPr>
        <p:spPr bwMode="auto">
          <a:xfrm>
            <a:off x="1000100" y="1"/>
            <a:ext cx="8143900" cy="785794"/>
          </a:xfrm>
          <a:prstGeom prst="rect">
            <a:avLst/>
          </a:prstGeom>
          <a:solidFill>
            <a:srgbClr val="F0F5FA"/>
          </a:solidFill>
          <a:ln w="9525" algn="ctr">
            <a:noFill/>
            <a:prstDash val="dash"/>
            <a:round/>
            <a:headEnd/>
            <a:tailEnd type="triangle" w="med" len="med"/>
          </a:ln>
        </p:spPr>
        <p:txBody>
          <a:bodyPr/>
          <a:lstStyle/>
          <a:p>
            <a:endParaRPr lang="ru-RU" b="1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ru-RU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Агентство </a:t>
            </a:r>
            <a:r>
              <a:rPr lang="ru-RU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Республики Казахстан по статистике</a:t>
            </a:r>
          </a:p>
        </p:txBody>
      </p:sp>
      <p:sp>
        <p:nvSpPr>
          <p:cNvPr id="16" name="Прямоугольник 15"/>
          <p:cNvSpPr/>
          <p:nvPr/>
        </p:nvSpPr>
        <p:spPr bwMode="auto">
          <a:xfrm>
            <a:off x="0" y="824480"/>
            <a:ext cx="9144000" cy="18000"/>
          </a:xfrm>
          <a:prstGeom prst="rect">
            <a:avLst/>
          </a:prstGeom>
          <a:solidFill>
            <a:srgbClr val="002060"/>
          </a:solidFill>
          <a:ln w="9525" cap="flat" cmpd="sng" algn="ctr">
            <a:solidFill>
              <a:srgbClr val="00206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17" name="Прямоугольник 16"/>
          <p:cNvSpPr/>
          <p:nvPr/>
        </p:nvSpPr>
        <p:spPr bwMode="auto">
          <a:xfrm>
            <a:off x="-32" y="6625710"/>
            <a:ext cx="9144000" cy="18000"/>
          </a:xfrm>
          <a:prstGeom prst="rect">
            <a:avLst/>
          </a:prstGeom>
          <a:solidFill>
            <a:srgbClr val="002060"/>
          </a:solidFill>
          <a:ln w="9525" cap="flat" cmpd="sng" algn="ctr">
            <a:solidFill>
              <a:srgbClr val="00206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18" name="Прямоугольник 17"/>
          <p:cNvSpPr/>
          <p:nvPr/>
        </p:nvSpPr>
        <p:spPr bwMode="auto">
          <a:xfrm>
            <a:off x="0" y="6643710"/>
            <a:ext cx="9144000" cy="214290"/>
          </a:xfrm>
          <a:prstGeom prst="rect">
            <a:avLst/>
          </a:prstGeom>
          <a:solidFill>
            <a:srgbClr val="F0F5FA"/>
          </a:solidFill>
          <a:ln w="9525" cap="flat" cmpd="sng" algn="ctr">
            <a:noFill/>
            <a:prstDash val="dash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24740" y="1750757"/>
            <a:ext cx="8813753" cy="2408669"/>
          </a:xfrm>
          <a:prstGeom prst="rect">
            <a:avLst/>
          </a:prstGeom>
        </p:spPr>
        <p:txBody>
          <a:bodyPr wrap="square" lIns="84134" tIns="42067" rIns="84134" bIns="42067">
            <a:spAutoFit/>
          </a:bodyPr>
          <a:lstStyle/>
          <a:p>
            <a:pPr algn="just">
              <a:defRPr/>
            </a:pPr>
            <a:r>
              <a:rPr lang="ru-RU" sz="1600" b="1" dirty="0">
                <a:solidFill>
                  <a:srgbClr val="000099"/>
                </a:solidFill>
                <a:latin typeface="Arial" pitchFamily="34" charset="0"/>
                <a:ea typeface="+mj-ea"/>
                <a:cs typeface="Arial" pitchFamily="34" charset="0"/>
              </a:rPr>
              <a:t>22 </a:t>
            </a:r>
            <a:r>
              <a:rPr lang="ru-RU" sz="1600" b="1" dirty="0" smtClean="0">
                <a:solidFill>
                  <a:srgbClr val="000099"/>
                </a:solidFill>
                <a:latin typeface="Arial" pitchFamily="34" charset="0"/>
                <a:ea typeface="+mj-ea"/>
                <a:cs typeface="Arial" pitchFamily="34" charset="0"/>
              </a:rPr>
              <a:t>февраля </a:t>
            </a:r>
            <a:r>
              <a:rPr lang="ru-RU" sz="1600" b="1" dirty="0">
                <a:solidFill>
                  <a:srgbClr val="000099"/>
                </a:solidFill>
              </a:rPr>
              <a:t>– </a:t>
            </a:r>
            <a:r>
              <a:rPr lang="ru-RU" sz="1500" dirty="0">
                <a:solidFill>
                  <a:srgbClr val="001848"/>
                </a:solidFill>
              </a:rPr>
              <a:t>постановление Правительства Республики Казахстан о создании межведомственной координационной рабочей группы по реализации </a:t>
            </a:r>
            <a:r>
              <a:rPr lang="kk-KZ" sz="1500" dirty="0">
                <a:solidFill>
                  <a:srgbClr val="001848"/>
                </a:solidFill>
              </a:rPr>
              <a:t>проекта КАЗСТАТ</a:t>
            </a:r>
            <a:r>
              <a:rPr lang="ru-RU" sz="1500" dirty="0">
                <a:solidFill>
                  <a:srgbClr val="001848"/>
                </a:solidFill>
              </a:rPr>
              <a:t>:</a:t>
            </a:r>
            <a:r>
              <a:rPr lang="kk-KZ" sz="1500" dirty="0">
                <a:solidFill>
                  <a:srgbClr val="001848"/>
                </a:solidFill>
              </a:rPr>
              <a:t> Проект </a:t>
            </a:r>
            <a:r>
              <a:rPr lang="ru-RU" sz="1500" dirty="0">
                <a:solidFill>
                  <a:srgbClr val="001848"/>
                </a:solidFill>
              </a:rPr>
              <a:t>по укреплению национальной статистической системы</a:t>
            </a:r>
            <a:r>
              <a:rPr lang="kk-KZ" sz="1500" dirty="0" smtClean="0">
                <a:solidFill>
                  <a:srgbClr val="001848"/>
                </a:solidFill>
              </a:rPr>
              <a:t>»;</a:t>
            </a:r>
            <a:endParaRPr lang="kk-KZ" sz="1500" dirty="0">
              <a:solidFill>
                <a:srgbClr val="001848"/>
              </a:solidFill>
            </a:endParaRPr>
          </a:p>
          <a:p>
            <a:pPr algn="just">
              <a:defRPr/>
            </a:pPr>
            <a:endParaRPr lang="kk-KZ" sz="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ea typeface="+mj-ea"/>
              <a:cs typeface="Arial" pitchFamily="34" charset="0"/>
            </a:endParaRPr>
          </a:p>
          <a:p>
            <a:pPr algn="just">
              <a:defRPr/>
            </a:pPr>
            <a:r>
              <a:rPr lang="kk-KZ" sz="1600" b="1" dirty="0">
                <a:solidFill>
                  <a:srgbClr val="000099"/>
                </a:solidFill>
                <a:latin typeface="Arial" pitchFamily="34" charset="0"/>
                <a:ea typeface="+mj-ea"/>
                <a:cs typeface="Arial" pitchFamily="34" charset="0"/>
              </a:rPr>
              <a:t>12 </a:t>
            </a:r>
            <a:r>
              <a:rPr lang="kk-KZ" sz="1600" b="1" dirty="0" smtClean="0">
                <a:solidFill>
                  <a:srgbClr val="000099"/>
                </a:solidFill>
                <a:latin typeface="Arial" pitchFamily="34" charset="0"/>
                <a:ea typeface="+mj-ea"/>
                <a:cs typeface="Arial" pitchFamily="34" charset="0"/>
              </a:rPr>
              <a:t>июля </a:t>
            </a:r>
            <a:r>
              <a:rPr lang="kk-KZ" sz="1600" b="1" dirty="0" smtClean="0">
                <a:solidFill>
                  <a:srgbClr val="000099"/>
                </a:solidFill>
              </a:rPr>
              <a:t>– </a:t>
            </a:r>
            <a:r>
              <a:rPr lang="kk-KZ" sz="1500" dirty="0">
                <a:solidFill>
                  <a:srgbClr val="001848"/>
                </a:solidFill>
              </a:rPr>
              <a:t>семинар по открытию проекта КАЗСТАТ</a:t>
            </a:r>
            <a:r>
              <a:rPr lang="ru-RU" sz="1500" dirty="0">
                <a:solidFill>
                  <a:srgbClr val="001848"/>
                </a:solidFill>
              </a:rPr>
              <a:t>:</a:t>
            </a:r>
            <a:r>
              <a:rPr lang="kk-KZ" sz="1500" dirty="0">
                <a:solidFill>
                  <a:srgbClr val="001848"/>
                </a:solidFill>
              </a:rPr>
              <a:t> Проект </a:t>
            </a:r>
            <a:r>
              <a:rPr lang="ru-RU" sz="1500" dirty="0">
                <a:solidFill>
                  <a:srgbClr val="001848"/>
                </a:solidFill>
              </a:rPr>
              <a:t>по укреплению национальной статистической системы</a:t>
            </a:r>
            <a:r>
              <a:rPr lang="kk-KZ" sz="1500" dirty="0" smtClean="0">
                <a:solidFill>
                  <a:srgbClr val="001848"/>
                </a:solidFill>
              </a:rPr>
              <a:t>»;</a:t>
            </a:r>
            <a:endParaRPr lang="kk-KZ" sz="1500" dirty="0">
              <a:solidFill>
                <a:srgbClr val="001848"/>
              </a:solidFill>
            </a:endParaRPr>
          </a:p>
          <a:p>
            <a:pPr algn="just">
              <a:defRPr/>
            </a:pPr>
            <a:endParaRPr lang="kk-KZ" sz="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ea typeface="+mj-ea"/>
              <a:cs typeface="Arial" pitchFamily="34" charset="0"/>
            </a:endParaRPr>
          </a:p>
          <a:p>
            <a:pPr algn="just">
              <a:defRPr/>
            </a:pPr>
            <a:r>
              <a:rPr lang="kk-KZ" sz="1600" b="1" dirty="0">
                <a:solidFill>
                  <a:srgbClr val="000099"/>
                </a:solidFill>
                <a:latin typeface="Arial" pitchFamily="34" charset="0"/>
                <a:ea typeface="+mj-ea"/>
                <a:cs typeface="Arial" pitchFamily="34" charset="0"/>
              </a:rPr>
              <a:t>28 </a:t>
            </a:r>
            <a:r>
              <a:rPr lang="kk-KZ" sz="1600" b="1" dirty="0" smtClean="0">
                <a:solidFill>
                  <a:srgbClr val="000099"/>
                </a:solidFill>
                <a:latin typeface="Arial" pitchFamily="34" charset="0"/>
                <a:ea typeface="+mj-ea"/>
                <a:cs typeface="Arial" pitchFamily="34" charset="0"/>
              </a:rPr>
              <a:t>сентября </a:t>
            </a:r>
            <a:r>
              <a:rPr lang="kk-KZ" sz="1600" b="1" dirty="0">
                <a:solidFill>
                  <a:srgbClr val="000099"/>
                </a:solidFill>
              </a:rPr>
              <a:t>– </a:t>
            </a:r>
            <a:r>
              <a:rPr lang="kk-KZ" sz="1500" dirty="0">
                <a:solidFill>
                  <a:srgbClr val="001848"/>
                </a:solidFill>
              </a:rPr>
              <a:t>подписан контракт с Федеральным статистическим офисом Германии (Дестатис) – главный партнер, а также в образованный ими консорциум вошли статистические офисы Кореи, Словакии, России, Чехии и </a:t>
            </a:r>
            <a:r>
              <a:rPr lang="kk-KZ" sz="1500" dirty="0" smtClean="0">
                <a:solidFill>
                  <a:srgbClr val="001848"/>
                </a:solidFill>
              </a:rPr>
              <a:t>Финляндии;</a:t>
            </a:r>
            <a:endParaRPr lang="kk-KZ" sz="1500" dirty="0">
              <a:solidFill>
                <a:srgbClr val="001848"/>
              </a:solidFill>
            </a:endParaRPr>
          </a:p>
          <a:p>
            <a:pPr algn="just">
              <a:defRPr/>
            </a:pPr>
            <a:endParaRPr lang="kk-KZ" sz="400" b="1" dirty="0">
              <a:solidFill>
                <a:srgbClr val="0000DA"/>
              </a:solidFill>
            </a:endParaRPr>
          </a:p>
          <a:p>
            <a:pPr algn="just">
              <a:defRPr/>
            </a:pPr>
            <a:r>
              <a:rPr lang="kk-KZ" sz="1600" b="1" dirty="0" smtClean="0">
                <a:solidFill>
                  <a:srgbClr val="000099"/>
                </a:solidFill>
                <a:latin typeface="Arial" pitchFamily="34" charset="0"/>
                <a:ea typeface="+mj-ea"/>
                <a:cs typeface="Arial" pitchFamily="34" charset="0"/>
              </a:rPr>
              <a:t>Октябрь-декабрь</a:t>
            </a:r>
            <a:r>
              <a:rPr lang="kk-KZ" sz="1600" b="1" dirty="0" smtClean="0">
                <a:solidFill>
                  <a:srgbClr val="000099"/>
                </a:solidFill>
              </a:rPr>
              <a:t> </a:t>
            </a:r>
            <a:r>
              <a:rPr lang="kk-KZ" sz="1600" b="1" dirty="0">
                <a:solidFill>
                  <a:srgbClr val="000099"/>
                </a:solidFill>
              </a:rPr>
              <a:t>– </a:t>
            </a:r>
            <a:r>
              <a:rPr lang="kk-KZ" sz="1500" dirty="0">
                <a:solidFill>
                  <a:srgbClr val="001848"/>
                </a:solidFill>
              </a:rPr>
              <a:t>первоначальные визиты международных консультантов консорциума</a:t>
            </a:r>
            <a:r>
              <a:rPr lang="kk-KZ" sz="1500" dirty="0" smtClean="0">
                <a:solidFill>
                  <a:srgbClr val="001848"/>
                </a:solidFill>
              </a:rPr>
              <a:t>.</a:t>
            </a:r>
            <a:endParaRPr lang="kk-KZ" sz="1500" dirty="0">
              <a:solidFill>
                <a:srgbClr val="001848"/>
              </a:solidFill>
            </a:endParaRPr>
          </a:p>
        </p:txBody>
      </p:sp>
      <p:pic>
        <p:nvPicPr>
          <p:cNvPr id="16387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90" y="-1504"/>
            <a:ext cx="1040780" cy="836379"/>
          </a:xfrm>
          <a:prstGeom prst="rect">
            <a:avLst/>
          </a:prstGeom>
          <a:noFill/>
          <a:ln w="9525" algn="ctr">
            <a:noFill/>
            <a:prstDash val="dash"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214282" y="1477828"/>
            <a:ext cx="1500198" cy="3539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1700" b="1" dirty="0" smtClean="0">
                <a:solidFill>
                  <a:srgbClr val="660033"/>
                </a:solidFill>
                <a:latin typeface="Arial" pitchFamily="34" charset="0"/>
                <a:ea typeface="+mj-ea"/>
                <a:cs typeface="Arial" pitchFamily="34" charset="0"/>
              </a:rPr>
              <a:t>2012 год</a:t>
            </a:r>
            <a:endParaRPr lang="ru-RU" sz="1700" b="1" dirty="0">
              <a:solidFill>
                <a:srgbClr val="660033"/>
              </a:solidFill>
              <a:latin typeface="Arial" pitchFamily="34" charset="0"/>
              <a:ea typeface="+mj-ea"/>
              <a:cs typeface="Arial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01459" y="4214818"/>
            <a:ext cx="1500198" cy="3539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1700" b="1" dirty="0" smtClean="0">
                <a:solidFill>
                  <a:srgbClr val="660033"/>
                </a:solidFill>
                <a:latin typeface="Arial" pitchFamily="34" charset="0"/>
                <a:ea typeface="+mj-ea"/>
                <a:cs typeface="Arial" pitchFamily="34" charset="0"/>
              </a:rPr>
              <a:t>2013 год</a:t>
            </a:r>
            <a:endParaRPr lang="ru-RU" sz="1700" b="1" dirty="0">
              <a:solidFill>
                <a:srgbClr val="660033"/>
              </a:solidFill>
              <a:latin typeface="Arial" pitchFamily="34" charset="0"/>
              <a:ea typeface="+mj-ea"/>
              <a:cs typeface="Arial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04789" y="4478224"/>
            <a:ext cx="8786812" cy="5847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just">
              <a:defRPr/>
            </a:pPr>
            <a:r>
              <a:rPr lang="kk-KZ" sz="1600" b="1" dirty="0" smtClean="0">
                <a:solidFill>
                  <a:srgbClr val="000099"/>
                </a:solidFill>
                <a:latin typeface="Arial" pitchFamily="34" charset="0"/>
                <a:ea typeface="+mj-ea"/>
                <a:cs typeface="Arial" pitchFamily="34" charset="0"/>
              </a:rPr>
              <a:t>Февраль </a:t>
            </a:r>
            <a:r>
              <a:rPr lang="kk-KZ" sz="1600" b="1" dirty="0">
                <a:solidFill>
                  <a:srgbClr val="000099"/>
                </a:solidFill>
                <a:latin typeface="Arial" pitchFamily="34" charset="0"/>
                <a:ea typeface="+mj-ea"/>
                <a:cs typeface="Arial" pitchFamily="34" charset="0"/>
              </a:rPr>
              <a:t>– </a:t>
            </a:r>
            <a:r>
              <a:rPr lang="kk-KZ" sz="1500" dirty="0">
                <a:solidFill>
                  <a:srgbClr val="001848"/>
                </a:solidFill>
              </a:rPr>
              <a:t>утверждение совместного плана работы по проекту КАЗСТАТ с международным партнером и его реализация до 2016 года</a:t>
            </a:r>
            <a:r>
              <a:rPr lang="kk-KZ" sz="1500" dirty="0" smtClean="0">
                <a:solidFill>
                  <a:srgbClr val="001848"/>
                </a:solidFill>
              </a:rPr>
              <a:t>.</a:t>
            </a:r>
            <a:endParaRPr lang="kk-KZ" sz="1500" dirty="0">
              <a:solidFill>
                <a:srgbClr val="001848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14344" y="5072074"/>
            <a:ext cx="8786812" cy="156966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just">
              <a:defRPr/>
            </a:pPr>
            <a:r>
              <a:rPr lang="ru-RU" sz="1500" b="1" dirty="0" smtClean="0">
                <a:solidFill>
                  <a:srgbClr val="002060"/>
                </a:solidFill>
              </a:rPr>
              <a:t>В </a:t>
            </a:r>
            <a:r>
              <a:rPr lang="ru-RU" sz="1500" b="1" dirty="0">
                <a:solidFill>
                  <a:srgbClr val="002060"/>
                </a:solidFill>
              </a:rPr>
              <a:t>рамках плана </a:t>
            </a:r>
            <a:r>
              <a:rPr lang="ru-RU" sz="1500" b="1" dirty="0" smtClean="0">
                <a:solidFill>
                  <a:srgbClr val="002060"/>
                </a:solidFill>
              </a:rPr>
              <a:t>предусмотрено:</a:t>
            </a:r>
          </a:p>
          <a:p>
            <a:pPr marL="176213" indent="-176213" algn="just">
              <a:buFont typeface="Arial" pitchFamily="34" charset="0"/>
              <a:buChar char="•"/>
              <a:defRPr/>
            </a:pPr>
            <a:r>
              <a:rPr lang="ru-RU" sz="1500" dirty="0" smtClean="0">
                <a:solidFill>
                  <a:srgbClr val="001236"/>
                </a:solidFill>
              </a:rPr>
              <a:t>получение </a:t>
            </a:r>
            <a:r>
              <a:rPr lang="ru-RU" sz="1500" dirty="0">
                <a:solidFill>
                  <a:srgbClr val="001236"/>
                </a:solidFill>
              </a:rPr>
              <a:t>консультационных услуг от международных </a:t>
            </a:r>
            <a:r>
              <a:rPr lang="ru-RU" sz="1500" dirty="0" smtClean="0">
                <a:solidFill>
                  <a:srgbClr val="001236"/>
                </a:solidFill>
              </a:rPr>
              <a:t>экспертов;</a:t>
            </a:r>
          </a:p>
          <a:p>
            <a:pPr marL="176213" indent="-176213" algn="just">
              <a:buFont typeface="Arial" pitchFamily="34" charset="0"/>
              <a:buChar char="•"/>
              <a:defRPr/>
            </a:pPr>
            <a:endParaRPr lang="ru-RU" sz="200" dirty="0" smtClean="0">
              <a:solidFill>
                <a:srgbClr val="001236"/>
              </a:solidFill>
            </a:endParaRPr>
          </a:p>
          <a:p>
            <a:pPr marL="176213" indent="-176213" algn="just">
              <a:buFont typeface="Arial" pitchFamily="34" charset="0"/>
              <a:buChar char="•"/>
              <a:defRPr/>
            </a:pPr>
            <a:r>
              <a:rPr lang="ru-RU" sz="1500" dirty="0" smtClean="0">
                <a:solidFill>
                  <a:srgbClr val="001236"/>
                </a:solidFill>
              </a:rPr>
              <a:t>обучение </a:t>
            </a:r>
            <a:r>
              <a:rPr lang="ru-RU" sz="1500" dirty="0">
                <a:solidFill>
                  <a:srgbClr val="001236"/>
                </a:solidFill>
              </a:rPr>
              <a:t>и проведение тренингов в </a:t>
            </a:r>
            <a:r>
              <a:rPr lang="ru-RU" sz="1500" dirty="0" smtClean="0">
                <a:solidFill>
                  <a:srgbClr val="001236"/>
                </a:solidFill>
              </a:rPr>
              <a:t>Казахстане;</a:t>
            </a:r>
          </a:p>
          <a:p>
            <a:pPr marL="176213" indent="-176213" algn="just">
              <a:buFont typeface="Arial" pitchFamily="34" charset="0"/>
              <a:buChar char="•"/>
              <a:defRPr/>
            </a:pPr>
            <a:endParaRPr lang="ru-RU" sz="200" dirty="0" smtClean="0">
              <a:solidFill>
                <a:srgbClr val="001236"/>
              </a:solidFill>
            </a:endParaRPr>
          </a:p>
          <a:p>
            <a:pPr marL="176213" indent="-176213" algn="just">
              <a:buFont typeface="Arial" pitchFamily="34" charset="0"/>
              <a:buChar char="•"/>
              <a:defRPr/>
            </a:pPr>
            <a:r>
              <a:rPr lang="ru-RU" sz="1500" dirty="0" smtClean="0">
                <a:solidFill>
                  <a:srgbClr val="001236"/>
                </a:solidFill>
              </a:rPr>
              <a:t>изучение </a:t>
            </a:r>
            <a:r>
              <a:rPr lang="ru-RU" sz="1500" dirty="0">
                <a:solidFill>
                  <a:srgbClr val="001236"/>
                </a:solidFill>
              </a:rPr>
              <a:t>международного опыта за </a:t>
            </a:r>
            <a:r>
              <a:rPr lang="ru-RU" sz="1500" dirty="0" smtClean="0">
                <a:solidFill>
                  <a:srgbClr val="001236"/>
                </a:solidFill>
              </a:rPr>
              <a:t>рубежом;</a:t>
            </a:r>
          </a:p>
          <a:p>
            <a:pPr marL="176213" indent="-176213" algn="just">
              <a:buFont typeface="Arial" pitchFamily="34" charset="0"/>
              <a:buChar char="•"/>
              <a:defRPr/>
            </a:pPr>
            <a:endParaRPr lang="ru-RU" sz="200" dirty="0" smtClean="0">
              <a:solidFill>
                <a:srgbClr val="001236"/>
              </a:solidFill>
            </a:endParaRPr>
          </a:p>
          <a:p>
            <a:pPr marL="176213" indent="-176213" algn="just">
              <a:buFont typeface="Arial" pitchFamily="34" charset="0"/>
              <a:buChar char="•"/>
              <a:defRPr/>
            </a:pPr>
            <a:r>
              <a:rPr lang="ru-RU" sz="1500" dirty="0" smtClean="0">
                <a:solidFill>
                  <a:srgbClr val="001236"/>
                </a:solidFill>
              </a:rPr>
              <a:t>совершенствование </a:t>
            </a:r>
            <a:r>
              <a:rPr lang="ru-RU" sz="1500" dirty="0">
                <a:solidFill>
                  <a:srgbClr val="001236"/>
                </a:solidFill>
              </a:rPr>
              <a:t>статистических </a:t>
            </a:r>
            <a:r>
              <a:rPr lang="ru-RU" sz="1500" dirty="0" smtClean="0">
                <a:solidFill>
                  <a:srgbClr val="001236"/>
                </a:solidFill>
              </a:rPr>
              <a:t>методик, </a:t>
            </a:r>
            <a:r>
              <a:rPr lang="ru-RU" sz="1500" dirty="0">
                <a:solidFill>
                  <a:srgbClr val="001236"/>
                </a:solidFill>
              </a:rPr>
              <a:t>вопросников, процессов разработки статистических </a:t>
            </a:r>
            <a:r>
              <a:rPr lang="ru-RU" sz="1500" dirty="0" smtClean="0">
                <a:solidFill>
                  <a:srgbClr val="001236"/>
                </a:solidFill>
              </a:rPr>
              <a:t>показателей.</a:t>
            </a:r>
            <a:endParaRPr lang="ru-RU" sz="1900" i="1" dirty="0">
              <a:solidFill>
                <a:srgbClr val="001236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0" y="857232"/>
            <a:ext cx="9001155" cy="67710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1900" b="1" dirty="0" smtClean="0">
                <a:solidFill>
                  <a:srgbClr val="660033"/>
                </a:solidFill>
                <a:latin typeface="Arial" pitchFamily="34" charset="0"/>
                <a:cs typeface="Arial" pitchFamily="34" charset="0"/>
              </a:rPr>
              <a:t>Проект: </a:t>
            </a:r>
            <a:r>
              <a:rPr lang="ru-RU" sz="1900" b="1" dirty="0">
                <a:solidFill>
                  <a:srgbClr val="660033"/>
                </a:solidFill>
                <a:latin typeface="Arial" pitchFamily="34" charset="0"/>
                <a:cs typeface="Arial" pitchFamily="34" charset="0"/>
              </a:rPr>
              <a:t>«КАЗСТАТ: </a:t>
            </a:r>
            <a:r>
              <a:rPr lang="ru-RU" sz="1900" b="1" dirty="0" smtClean="0">
                <a:solidFill>
                  <a:srgbClr val="660033"/>
                </a:solidFill>
                <a:latin typeface="Arial" pitchFamily="34" charset="0"/>
                <a:cs typeface="Arial" pitchFamily="34" charset="0"/>
              </a:rPr>
              <a:t>Укрепление </a:t>
            </a:r>
            <a:r>
              <a:rPr lang="ru-RU" sz="1900" b="1" dirty="0">
                <a:solidFill>
                  <a:srgbClr val="660033"/>
                </a:solidFill>
                <a:latin typeface="Arial" pitchFamily="34" charset="0"/>
                <a:cs typeface="Arial" pitchFamily="34" charset="0"/>
              </a:rPr>
              <a:t>национальной </a:t>
            </a:r>
            <a:r>
              <a:rPr lang="ru-RU" sz="1900" b="1" dirty="0" smtClean="0">
                <a:solidFill>
                  <a:srgbClr val="660033"/>
                </a:solidFill>
                <a:latin typeface="Arial" pitchFamily="34" charset="0"/>
                <a:cs typeface="Arial" pitchFamily="34" charset="0"/>
              </a:rPr>
              <a:t>статистической системы</a:t>
            </a:r>
            <a:r>
              <a:rPr lang="ru-RU" sz="1900" b="1" dirty="0">
                <a:solidFill>
                  <a:srgbClr val="660033"/>
                </a:solidFill>
                <a:latin typeface="Arial" pitchFamily="34" charset="0"/>
                <a:cs typeface="Arial" pitchFamily="34" charset="0"/>
              </a:rPr>
              <a:t>» </a:t>
            </a:r>
          </a:p>
          <a:p>
            <a:pPr algn="ctr">
              <a:defRPr/>
            </a:pPr>
            <a:r>
              <a:rPr lang="ru-RU" sz="1900" b="1" i="1" dirty="0">
                <a:solidFill>
                  <a:srgbClr val="660033"/>
                </a:solidFill>
                <a:latin typeface="Arial" pitchFamily="34" charset="0"/>
                <a:cs typeface="Arial" pitchFamily="34" charset="0"/>
              </a:rPr>
              <a:t>совместно со Всемирным Банком</a:t>
            </a:r>
          </a:p>
        </p:txBody>
      </p:sp>
      <p:sp>
        <p:nvSpPr>
          <p:cNvPr id="11" name="Прямоугольник 38"/>
          <p:cNvSpPr>
            <a:spLocks noChangeArrowheads="1"/>
          </p:cNvSpPr>
          <p:nvPr/>
        </p:nvSpPr>
        <p:spPr bwMode="auto">
          <a:xfrm>
            <a:off x="1000100" y="1"/>
            <a:ext cx="8143900" cy="785794"/>
          </a:xfrm>
          <a:prstGeom prst="rect">
            <a:avLst/>
          </a:prstGeom>
          <a:solidFill>
            <a:srgbClr val="F0F5FA"/>
          </a:solidFill>
          <a:ln w="9525" algn="ctr">
            <a:noFill/>
            <a:prstDash val="dash"/>
            <a:round/>
            <a:headEnd/>
            <a:tailEnd type="triangle" w="med" len="med"/>
          </a:ln>
        </p:spPr>
        <p:txBody>
          <a:bodyPr/>
          <a:lstStyle/>
          <a:p>
            <a:endParaRPr lang="ru-RU" b="1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ru-RU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Агентство </a:t>
            </a:r>
            <a:r>
              <a:rPr lang="ru-RU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Республики Казахстан по статистике</a:t>
            </a:r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0" y="824480"/>
            <a:ext cx="9144000" cy="18000"/>
          </a:xfrm>
          <a:prstGeom prst="rect">
            <a:avLst/>
          </a:prstGeom>
          <a:solidFill>
            <a:srgbClr val="002060"/>
          </a:solidFill>
          <a:ln w="9525" cap="flat" cmpd="sng" algn="ctr">
            <a:solidFill>
              <a:srgbClr val="00206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13" name="Прямоугольник 12"/>
          <p:cNvSpPr/>
          <p:nvPr/>
        </p:nvSpPr>
        <p:spPr bwMode="auto">
          <a:xfrm>
            <a:off x="-32" y="6625710"/>
            <a:ext cx="9144000" cy="18000"/>
          </a:xfrm>
          <a:prstGeom prst="rect">
            <a:avLst/>
          </a:prstGeom>
          <a:solidFill>
            <a:srgbClr val="002060"/>
          </a:solidFill>
          <a:ln w="9525" cap="flat" cmpd="sng" algn="ctr">
            <a:solidFill>
              <a:srgbClr val="00206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14" name="Прямоугольник 13"/>
          <p:cNvSpPr/>
          <p:nvPr/>
        </p:nvSpPr>
        <p:spPr bwMode="auto">
          <a:xfrm>
            <a:off x="0" y="6643710"/>
            <a:ext cx="9144000" cy="214290"/>
          </a:xfrm>
          <a:prstGeom prst="rect">
            <a:avLst/>
          </a:prstGeom>
          <a:solidFill>
            <a:srgbClr val="F0F5FA"/>
          </a:solidFill>
          <a:ln w="9525" cap="flat" cmpd="sng" algn="ctr">
            <a:noFill/>
            <a:prstDash val="dash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15" name="Номер слайда 3"/>
          <p:cNvSpPr>
            <a:spLocks noGrp="1"/>
          </p:cNvSpPr>
          <p:nvPr>
            <p:ph type="sldNum" sz="quarter" idx="11"/>
          </p:nvPr>
        </p:nvSpPr>
        <p:spPr>
          <a:xfrm>
            <a:off x="8458200" y="6364654"/>
            <a:ext cx="542925" cy="327025"/>
          </a:xfrm>
          <a:noFill/>
        </p:spPr>
        <p:txBody>
          <a:bodyPr/>
          <a:lstStyle/>
          <a:p>
            <a:r>
              <a:rPr lang="ru-RU" sz="1200" dirty="0" smtClean="0"/>
              <a:t>8</a:t>
            </a:r>
          </a:p>
        </p:txBody>
      </p:sp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9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63" y="-1588"/>
            <a:ext cx="1039812" cy="838201"/>
          </a:xfrm>
          <a:prstGeom prst="rect">
            <a:avLst/>
          </a:prstGeom>
          <a:noFill/>
          <a:ln w="9525" algn="ctr">
            <a:noFill/>
            <a:prstDash val="dash"/>
            <a:miter lim="800000"/>
            <a:headEnd/>
            <a:tailEnd/>
          </a:ln>
        </p:spPr>
      </p:pic>
      <p:sp>
        <p:nvSpPr>
          <p:cNvPr id="9222" name="Номер слайда 17"/>
          <p:cNvSpPr>
            <a:spLocks noGrp="1"/>
          </p:cNvSpPr>
          <p:nvPr>
            <p:ph type="sldNum" sz="quarter" idx="11"/>
          </p:nvPr>
        </p:nvSpPr>
        <p:spPr>
          <a:xfrm>
            <a:off x="8429652" y="6368561"/>
            <a:ext cx="561948" cy="346587"/>
          </a:xfrm>
          <a:noFill/>
        </p:spPr>
        <p:txBody>
          <a:bodyPr/>
          <a:lstStyle/>
          <a:p>
            <a:r>
              <a:rPr lang="ru-RU" sz="1200" dirty="0" smtClean="0"/>
              <a:t>9</a:t>
            </a:r>
          </a:p>
        </p:txBody>
      </p:sp>
      <p:sp>
        <p:nvSpPr>
          <p:cNvPr id="11" name="TextBox 14"/>
          <p:cNvSpPr txBox="1">
            <a:spLocks noChangeArrowheads="1"/>
          </p:cNvSpPr>
          <p:nvPr/>
        </p:nvSpPr>
        <p:spPr bwMode="auto">
          <a:xfrm>
            <a:off x="1662789" y="2086427"/>
            <a:ext cx="5929354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2200" b="1" dirty="0">
                <a:solidFill>
                  <a:srgbClr val="990033"/>
                </a:solidFill>
                <a:latin typeface="+mn-lt"/>
                <a:cs typeface="+mn-cs"/>
              </a:rPr>
              <a:t>ИАС «</a:t>
            </a:r>
            <a:r>
              <a:rPr lang="ru-RU" sz="2200" b="1" dirty="0" err="1">
                <a:solidFill>
                  <a:srgbClr val="990033"/>
                </a:solidFill>
                <a:latin typeface="+mn-lt"/>
                <a:cs typeface="+mn-cs"/>
              </a:rPr>
              <a:t>Талдау</a:t>
            </a:r>
            <a:r>
              <a:rPr lang="ru-RU" sz="2200" b="1" dirty="0" smtClean="0">
                <a:solidFill>
                  <a:srgbClr val="990033"/>
                </a:solidFill>
                <a:latin typeface="+mn-lt"/>
                <a:cs typeface="+mn-cs"/>
              </a:rPr>
              <a:t>» </a:t>
            </a:r>
            <a:endParaRPr lang="ru-RU" sz="2200" b="1" dirty="0">
              <a:solidFill>
                <a:srgbClr val="002060"/>
              </a:solidFill>
              <a:latin typeface="+mn-lt"/>
              <a:cs typeface="+mn-cs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714876" y="3882853"/>
            <a:ext cx="4214842" cy="253915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ru-RU" sz="1500" b="1" dirty="0">
                <a:solidFill>
                  <a:srgbClr val="660033"/>
                </a:solidFill>
                <a:latin typeface="+mj-lt"/>
                <a:ea typeface="Segoe UI" pitchFamily="34" charset="0"/>
                <a:cs typeface="Times New Roman" pitchFamily="18" charset="0"/>
              </a:rPr>
              <a:t>Возможности пользователя в Личном кабинете :</a:t>
            </a:r>
          </a:p>
          <a:p>
            <a:pPr algn="just"/>
            <a:endParaRPr lang="en-US" sz="300" b="1" dirty="0">
              <a:latin typeface="+mj-lt"/>
              <a:ea typeface="Segoe UI" pitchFamily="34" charset="0"/>
              <a:cs typeface="Times New Roman" pitchFamily="18" charset="0"/>
            </a:endParaRPr>
          </a:p>
          <a:p>
            <a:pPr marL="176213" indent="-176213">
              <a:buFont typeface="Arial" charset="0"/>
              <a:buChar char="•"/>
            </a:pPr>
            <a:r>
              <a:rPr lang="kk-KZ" sz="1500" dirty="0" smtClean="0">
                <a:solidFill>
                  <a:srgbClr val="001236"/>
                </a:solidFill>
                <a:latin typeface="+mj-lt"/>
                <a:ea typeface="Segoe UI" pitchFamily="34" charset="0"/>
                <a:cs typeface="Times New Roman" pitchFamily="18" charset="0"/>
              </a:rPr>
              <a:t>сохранение </a:t>
            </a:r>
            <a:r>
              <a:rPr lang="kk-KZ" sz="1500" dirty="0">
                <a:solidFill>
                  <a:srgbClr val="001236"/>
                </a:solidFill>
                <a:latin typeface="+mj-lt"/>
                <a:ea typeface="Segoe UI" pitchFamily="34" charset="0"/>
                <a:cs typeface="Times New Roman" pitchFamily="18" charset="0"/>
              </a:rPr>
              <a:t>всех построенных и выбранных при просмотре системы графиков, карт, таблиц, классификаторов;</a:t>
            </a:r>
          </a:p>
          <a:p>
            <a:pPr marL="176213" indent="-176213">
              <a:buFont typeface="Arial" charset="0"/>
              <a:buChar char="•"/>
            </a:pPr>
            <a:endParaRPr lang="kk-KZ" sz="300" dirty="0">
              <a:solidFill>
                <a:srgbClr val="001236"/>
              </a:solidFill>
              <a:latin typeface="+mj-lt"/>
              <a:ea typeface="Segoe UI" pitchFamily="34" charset="0"/>
              <a:cs typeface="Times New Roman" pitchFamily="18" charset="0"/>
            </a:endParaRPr>
          </a:p>
          <a:p>
            <a:pPr marL="176213" indent="-176213">
              <a:buFont typeface="Arial" charset="0"/>
              <a:buChar char="•"/>
            </a:pPr>
            <a:r>
              <a:rPr lang="kk-KZ" sz="1500" dirty="0" smtClean="0">
                <a:solidFill>
                  <a:srgbClr val="001236"/>
                </a:solidFill>
                <a:latin typeface="+mj-lt"/>
                <a:ea typeface="Segoe UI" pitchFamily="34" charset="0"/>
                <a:cs typeface="Times New Roman" pitchFamily="18" charset="0"/>
              </a:rPr>
              <a:t>отслеживание </a:t>
            </a:r>
            <a:r>
              <a:rPr lang="kk-KZ" sz="1500" dirty="0">
                <a:solidFill>
                  <a:srgbClr val="001236"/>
                </a:solidFill>
                <a:latin typeface="+mj-lt"/>
                <a:ea typeface="Segoe UI" pitchFamily="34" charset="0"/>
                <a:cs typeface="Times New Roman" pitchFamily="18" charset="0"/>
              </a:rPr>
              <a:t>обновлений данных по показателям, которые интересуют пользователя;</a:t>
            </a:r>
          </a:p>
          <a:p>
            <a:pPr marL="176213" indent="-176213">
              <a:buFont typeface="Arial" charset="0"/>
              <a:buChar char="•"/>
            </a:pPr>
            <a:endParaRPr lang="kk-KZ" sz="300" dirty="0">
              <a:solidFill>
                <a:srgbClr val="001236"/>
              </a:solidFill>
              <a:latin typeface="+mj-lt"/>
              <a:ea typeface="Segoe UI" pitchFamily="34" charset="0"/>
              <a:cs typeface="Times New Roman" pitchFamily="18" charset="0"/>
            </a:endParaRPr>
          </a:p>
          <a:p>
            <a:pPr marL="176213" indent="-176213">
              <a:buFont typeface="Arial" charset="0"/>
              <a:buChar char="•"/>
            </a:pPr>
            <a:r>
              <a:rPr lang="kk-KZ" sz="1500" dirty="0" smtClean="0">
                <a:solidFill>
                  <a:srgbClr val="001236"/>
                </a:solidFill>
                <a:latin typeface="+mj-lt"/>
                <a:ea typeface="Segoe UI" pitchFamily="34" charset="0"/>
                <a:cs typeface="Times New Roman" pitchFamily="18" charset="0"/>
              </a:rPr>
              <a:t>автоматическая </a:t>
            </a:r>
            <a:r>
              <a:rPr lang="kk-KZ" sz="1500" dirty="0">
                <a:solidFill>
                  <a:srgbClr val="001236"/>
                </a:solidFill>
                <a:latin typeface="+mj-lt"/>
                <a:ea typeface="Segoe UI" pitchFamily="34" charset="0"/>
                <a:cs typeface="Times New Roman" pitchFamily="18" charset="0"/>
              </a:rPr>
              <a:t>актуализация построенных </a:t>
            </a:r>
            <a:r>
              <a:rPr lang="kk-KZ" sz="1500" dirty="0">
                <a:solidFill>
                  <a:srgbClr val="001236"/>
                </a:solidFill>
                <a:latin typeface="+mj-lt"/>
                <a:cs typeface="Times New Roman" pitchFamily="18" charset="0"/>
              </a:rPr>
              <a:t>графиков, карт, таблиц</a:t>
            </a:r>
            <a:r>
              <a:rPr lang="kk-KZ" sz="1500" dirty="0">
                <a:solidFill>
                  <a:srgbClr val="001236"/>
                </a:solidFill>
                <a:latin typeface="+mj-lt"/>
                <a:cs typeface="Segoe UI" pitchFamily="34" charset="0"/>
              </a:rPr>
              <a:t>.</a:t>
            </a:r>
            <a:endParaRPr lang="ru-RU" sz="1500" dirty="0">
              <a:solidFill>
                <a:srgbClr val="001236"/>
              </a:solidFill>
              <a:latin typeface="+mj-lt"/>
              <a:cs typeface="Segoe UI" pitchFamily="34" charset="0"/>
            </a:endParaRPr>
          </a:p>
        </p:txBody>
      </p:sp>
      <p:pic>
        <p:nvPicPr>
          <p:cNvPr id="9" name="Рисунок 8" descr="лк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42844" y="4000504"/>
            <a:ext cx="2643185" cy="1699789"/>
          </a:xfrm>
          <a:prstGeom prst="rect">
            <a:avLst/>
          </a:prstGeom>
          <a:ln>
            <a:solidFill>
              <a:schemeClr val="bg2">
                <a:lumMod val="25000"/>
              </a:schemeClr>
            </a:solidFill>
          </a:ln>
        </p:spPr>
      </p:pic>
      <p:pic>
        <p:nvPicPr>
          <p:cNvPr id="10" name="Рисунок 9" descr="лк_2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928794" y="4786322"/>
            <a:ext cx="2643184" cy="1780104"/>
          </a:xfrm>
          <a:prstGeom prst="rect">
            <a:avLst/>
          </a:prstGeom>
          <a:ln>
            <a:solidFill>
              <a:schemeClr val="bg2">
                <a:lumMod val="25000"/>
              </a:schemeClr>
            </a:solidFill>
          </a:ln>
        </p:spPr>
      </p:pic>
      <p:sp>
        <p:nvSpPr>
          <p:cNvPr id="12" name="Прямоугольник 38"/>
          <p:cNvSpPr>
            <a:spLocks noChangeArrowheads="1"/>
          </p:cNvSpPr>
          <p:nvPr/>
        </p:nvSpPr>
        <p:spPr bwMode="auto">
          <a:xfrm>
            <a:off x="1000100" y="1"/>
            <a:ext cx="8143900" cy="785794"/>
          </a:xfrm>
          <a:prstGeom prst="rect">
            <a:avLst/>
          </a:prstGeom>
          <a:solidFill>
            <a:srgbClr val="F0F5FA"/>
          </a:solidFill>
          <a:ln w="9525" algn="ctr">
            <a:noFill/>
            <a:prstDash val="dash"/>
            <a:round/>
            <a:headEnd/>
            <a:tailEnd type="triangle" w="med" len="med"/>
          </a:ln>
        </p:spPr>
        <p:txBody>
          <a:bodyPr/>
          <a:lstStyle/>
          <a:p>
            <a:endParaRPr lang="ru-RU" b="1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ru-RU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Агентство </a:t>
            </a:r>
            <a:r>
              <a:rPr lang="ru-RU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Республики Казахстан по статистике</a:t>
            </a:r>
          </a:p>
        </p:txBody>
      </p:sp>
      <p:sp>
        <p:nvSpPr>
          <p:cNvPr id="15" name="Прямоугольник 14"/>
          <p:cNvSpPr/>
          <p:nvPr/>
        </p:nvSpPr>
        <p:spPr bwMode="auto">
          <a:xfrm>
            <a:off x="0" y="824480"/>
            <a:ext cx="9144000" cy="18000"/>
          </a:xfrm>
          <a:prstGeom prst="rect">
            <a:avLst/>
          </a:prstGeom>
          <a:solidFill>
            <a:srgbClr val="002060"/>
          </a:solidFill>
          <a:ln w="9525" cap="flat" cmpd="sng" algn="ctr">
            <a:solidFill>
              <a:srgbClr val="00206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16" name="Прямоугольник 15"/>
          <p:cNvSpPr/>
          <p:nvPr/>
        </p:nvSpPr>
        <p:spPr bwMode="auto">
          <a:xfrm>
            <a:off x="-32" y="6625710"/>
            <a:ext cx="9144000" cy="18000"/>
          </a:xfrm>
          <a:prstGeom prst="rect">
            <a:avLst/>
          </a:prstGeom>
          <a:solidFill>
            <a:srgbClr val="002060"/>
          </a:solidFill>
          <a:ln w="9525" cap="flat" cmpd="sng" algn="ctr">
            <a:solidFill>
              <a:srgbClr val="00206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17" name="Прямоугольник 16"/>
          <p:cNvSpPr/>
          <p:nvPr/>
        </p:nvSpPr>
        <p:spPr bwMode="auto">
          <a:xfrm>
            <a:off x="0" y="6643710"/>
            <a:ext cx="9144000" cy="214290"/>
          </a:xfrm>
          <a:prstGeom prst="rect">
            <a:avLst/>
          </a:prstGeom>
          <a:solidFill>
            <a:srgbClr val="F0F5FA"/>
          </a:solidFill>
          <a:ln w="9525" cap="flat" cmpd="sng" algn="ctr">
            <a:noFill/>
            <a:prstDash val="dash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18" name="Rectangle 2"/>
          <p:cNvSpPr txBox="1">
            <a:spLocks noChangeArrowheads="1"/>
          </p:cNvSpPr>
          <p:nvPr/>
        </p:nvSpPr>
        <p:spPr>
          <a:xfrm>
            <a:off x="214282" y="813688"/>
            <a:ext cx="8786874" cy="1357322"/>
          </a:xfrm>
          <a:prstGeom prst="rect">
            <a:avLst/>
          </a:prstGeom>
          <a:effectLst/>
        </p:spPr>
        <p:txBody>
          <a:bodyPr lIns="84134" tIns="42067" rIns="84134" bIns="42067"/>
          <a:lstStyle/>
          <a:p>
            <a:pPr algn="just">
              <a:defRPr/>
            </a:pPr>
            <a:r>
              <a:rPr lang="ru-RU" sz="1600" b="1" dirty="0" smtClean="0">
                <a:solidFill>
                  <a:srgbClr val="0000A8"/>
                </a:solidFill>
                <a:latin typeface="Arial" pitchFamily="34" charset="0"/>
                <a:ea typeface="+mj-ea"/>
                <a:cs typeface="Arial" pitchFamily="34" charset="0"/>
              </a:rPr>
              <a:t>3. Увеличить количество статистических показателей в </a:t>
            </a:r>
            <a:r>
              <a:rPr lang="ru-RU" sz="1600" b="1" dirty="0" smtClean="0">
                <a:solidFill>
                  <a:srgbClr val="0000A8"/>
                </a:solidFill>
                <a:latin typeface="Arial" pitchFamily="34" charset="0"/>
                <a:ea typeface="+mj-ea"/>
                <a:cs typeface="Arial" pitchFamily="34" charset="0"/>
              </a:rPr>
              <a:t>информационно-аналитической </a:t>
            </a:r>
            <a:r>
              <a:rPr lang="ru-RU" sz="1600" b="1" dirty="0" smtClean="0">
                <a:solidFill>
                  <a:srgbClr val="0000A8"/>
                </a:solidFill>
                <a:latin typeface="Arial" pitchFamily="34" charset="0"/>
                <a:ea typeface="+mj-ea"/>
                <a:cs typeface="Arial" pitchFamily="34" charset="0"/>
              </a:rPr>
              <a:t>системе «</a:t>
            </a:r>
            <a:r>
              <a:rPr lang="ru-RU" sz="1600" b="1" dirty="0" err="1" smtClean="0">
                <a:solidFill>
                  <a:srgbClr val="0000A8"/>
                </a:solidFill>
                <a:latin typeface="Arial" pitchFamily="34" charset="0"/>
                <a:ea typeface="+mj-ea"/>
                <a:cs typeface="Arial" pitchFamily="34" charset="0"/>
              </a:rPr>
              <a:t>Талдау</a:t>
            </a:r>
            <a:r>
              <a:rPr lang="ru-RU" sz="1600" b="1" dirty="0" smtClean="0">
                <a:solidFill>
                  <a:srgbClr val="0000A8"/>
                </a:solidFill>
                <a:latin typeface="Arial" pitchFamily="34" charset="0"/>
                <a:ea typeface="+mj-ea"/>
                <a:cs typeface="Arial" pitchFamily="34" charset="0"/>
              </a:rPr>
              <a:t>» и расширить сферу ее распространения во всех регионах республики для удовлетворения потребности населения, малого и среднего предпринимательства в доступной и своевременной статистической информации.</a:t>
            </a:r>
            <a:endParaRPr lang="ru-RU" sz="1600" b="1" dirty="0">
              <a:solidFill>
                <a:srgbClr val="0000A8"/>
              </a:solidFill>
              <a:latin typeface="Arial" pitchFamily="34" charset="0"/>
              <a:ea typeface="+mj-ea"/>
              <a:cs typeface="Arial" pitchFamily="34" charset="0"/>
            </a:endParaRPr>
          </a:p>
        </p:txBody>
      </p:sp>
      <p:sp>
        <p:nvSpPr>
          <p:cNvPr id="14" name="TextBox 8"/>
          <p:cNvSpPr txBox="1">
            <a:spLocks noChangeArrowheads="1"/>
          </p:cNvSpPr>
          <p:nvPr/>
        </p:nvSpPr>
        <p:spPr bwMode="auto">
          <a:xfrm>
            <a:off x="214314" y="2486782"/>
            <a:ext cx="8643966" cy="8925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ru-RU" sz="1600" dirty="0" smtClean="0">
                <a:solidFill>
                  <a:srgbClr val="002060"/>
                </a:solidFill>
                <a:latin typeface="+mn-lt"/>
                <a:cs typeface="+mn-cs"/>
              </a:rPr>
              <a:t>Загружено</a:t>
            </a:r>
            <a:r>
              <a:rPr lang="ru-RU" sz="1600" b="1" dirty="0" smtClean="0">
                <a:solidFill>
                  <a:srgbClr val="990033"/>
                </a:solidFill>
                <a:latin typeface="+mn-lt"/>
                <a:cs typeface="+mn-cs"/>
              </a:rPr>
              <a:t> 600 показателей </a:t>
            </a:r>
            <a:r>
              <a:rPr lang="ru-RU" sz="1600" dirty="0" smtClean="0">
                <a:solidFill>
                  <a:srgbClr val="002060"/>
                </a:solidFill>
                <a:latin typeface="+mn-lt"/>
                <a:cs typeface="+mn-cs"/>
              </a:rPr>
              <a:t>в 2011 году.</a:t>
            </a:r>
          </a:p>
          <a:p>
            <a:pPr algn="just"/>
            <a:endParaRPr lang="ru-RU" sz="300" b="1" dirty="0" smtClean="0">
              <a:solidFill>
                <a:srgbClr val="990033"/>
              </a:solidFill>
              <a:latin typeface="+mn-lt"/>
              <a:cs typeface="+mn-cs"/>
            </a:endParaRPr>
          </a:p>
          <a:p>
            <a:pPr algn="just"/>
            <a:r>
              <a:rPr lang="ru-RU" sz="1600" dirty="0" smtClean="0">
                <a:solidFill>
                  <a:srgbClr val="002060"/>
                </a:solidFill>
                <a:latin typeface="+mn-lt"/>
                <a:cs typeface="+mn-cs"/>
              </a:rPr>
              <a:t>Загружено дополнительно </a:t>
            </a:r>
            <a:r>
              <a:rPr lang="ru-RU" sz="1600" b="1" dirty="0" smtClean="0">
                <a:solidFill>
                  <a:srgbClr val="990033"/>
                </a:solidFill>
                <a:latin typeface="+mn-lt"/>
                <a:cs typeface="+mn-cs"/>
              </a:rPr>
              <a:t>1400  показателей </a:t>
            </a:r>
            <a:r>
              <a:rPr lang="ru-RU" sz="1600" dirty="0" smtClean="0">
                <a:solidFill>
                  <a:srgbClr val="002060"/>
                </a:solidFill>
                <a:latin typeface="+mn-lt"/>
                <a:cs typeface="+mn-cs"/>
              </a:rPr>
              <a:t>в 2012 году в модернизированную версию ИАС «</a:t>
            </a:r>
            <a:r>
              <a:rPr lang="ru-RU" sz="1600" dirty="0" err="1" smtClean="0">
                <a:solidFill>
                  <a:srgbClr val="002060"/>
                </a:solidFill>
                <a:latin typeface="+mn-lt"/>
                <a:cs typeface="+mn-cs"/>
              </a:rPr>
              <a:t>Талдау</a:t>
            </a:r>
            <a:r>
              <a:rPr lang="ru-RU" sz="1600" dirty="0" smtClean="0">
                <a:solidFill>
                  <a:srgbClr val="002060"/>
                </a:solidFill>
                <a:latin typeface="+mn-lt"/>
                <a:cs typeface="+mn-cs"/>
              </a:rPr>
              <a:t>».</a:t>
            </a:r>
            <a:endParaRPr lang="ru-RU" sz="1600" dirty="0">
              <a:solidFill>
                <a:srgbClr val="002060"/>
              </a:solidFill>
              <a:latin typeface="+mn-lt"/>
              <a:cs typeface="+mn-cs"/>
            </a:endParaRPr>
          </a:p>
        </p:txBody>
      </p:sp>
      <p:sp>
        <p:nvSpPr>
          <p:cNvPr id="20" name="TextBox 14"/>
          <p:cNvSpPr txBox="1">
            <a:spLocks noChangeArrowheads="1"/>
          </p:cNvSpPr>
          <p:nvPr/>
        </p:nvSpPr>
        <p:spPr bwMode="auto">
          <a:xfrm>
            <a:off x="1582490" y="3488296"/>
            <a:ext cx="5929354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rgbClr val="002060"/>
                </a:solidFill>
                <a:latin typeface="+mn-lt"/>
                <a:cs typeface="+mn-cs"/>
              </a:rPr>
              <a:t>Модуль </a:t>
            </a:r>
            <a:r>
              <a:rPr lang="ru-RU" b="1" dirty="0">
                <a:solidFill>
                  <a:srgbClr val="002060"/>
                </a:solidFill>
                <a:latin typeface="+mn-lt"/>
                <a:cs typeface="+mn-cs"/>
              </a:rPr>
              <a:t>«Личный кабинет пользователя»</a:t>
            </a:r>
          </a:p>
        </p:txBody>
      </p:sp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АРКС_001">
  <a:themeElements>
    <a:clrScheme name="АРКС_001 2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FBDF53"/>
      </a:accent1>
      <a:accent2>
        <a:srgbClr val="FF9966"/>
      </a:accent2>
      <a:accent3>
        <a:srgbClr val="FFFFFF"/>
      </a:accent3>
      <a:accent4>
        <a:srgbClr val="000000"/>
      </a:accent4>
      <a:accent5>
        <a:srgbClr val="FDECB3"/>
      </a:accent5>
      <a:accent6>
        <a:srgbClr val="E78A5C"/>
      </a:accent6>
      <a:hlink>
        <a:srgbClr val="CC3300"/>
      </a:hlink>
      <a:folHlink>
        <a:srgbClr val="996600"/>
      </a:folHlink>
    </a:clrScheme>
    <a:fontScheme name="АРКС_001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dash"/>
          <a:round/>
          <a:headEnd type="none" w="med" len="med"/>
          <a:tailEnd type="triangl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dash"/>
          <a:round/>
          <a:headEnd type="none" w="med" len="med"/>
          <a:tailEnd type="triangl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lnDef>
  </a:objectDefaults>
  <a:extraClrSchemeLst>
    <a:extraClrScheme>
      <a:clrScheme name="АРКС_001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АРКС_001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АРКС_001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АРКС_001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АРКС_001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АРКС_001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АРКС_001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АРКС_001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АРКС_001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АРКС_001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АРКС_001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АРКС_001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Median</Template>
  <TotalTime>9144</TotalTime>
  <Words>2009</Words>
  <Application>Microsoft Office PowerPoint</Application>
  <PresentationFormat>Экран (4:3)</PresentationFormat>
  <Paragraphs>310</Paragraphs>
  <Slides>23</Slides>
  <Notes>10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23</vt:i4>
      </vt:variant>
    </vt:vector>
  </HeadingPairs>
  <TitlesOfParts>
    <vt:vector size="25" baseType="lpstr">
      <vt:lpstr>АРКС_001</vt:lpstr>
      <vt:lpstr>Visio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**</dc:creator>
  <cp:lastModifiedBy>pdauranova</cp:lastModifiedBy>
  <cp:revision>1699</cp:revision>
  <dcterms:created xsi:type="dcterms:W3CDTF">2008-09-13T02:23:05Z</dcterms:created>
  <dcterms:modified xsi:type="dcterms:W3CDTF">2013-01-25T09:40:47Z</dcterms:modified>
</cp:coreProperties>
</file>