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5"/>
  </p:notesMasterIdLst>
  <p:handoutMasterIdLst>
    <p:handoutMasterId r:id="rId26"/>
  </p:handoutMasterIdLst>
  <p:sldIdLst>
    <p:sldId id="479" r:id="rId2"/>
    <p:sldId id="480" r:id="rId3"/>
    <p:sldId id="481" r:id="rId4"/>
    <p:sldId id="505" r:id="rId5"/>
    <p:sldId id="482" r:id="rId6"/>
    <p:sldId id="506" r:id="rId7"/>
    <p:sldId id="502" r:id="rId8"/>
    <p:sldId id="478" r:id="rId9"/>
    <p:sldId id="483" r:id="rId10"/>
    <p:sldId id="484" r:id="rId11"/>
    <p:sldId id="485" r:id="rId12"/>
    <p:sldId id="486" r:id="rId13"/>
    <p:sldId id="487" r:id="rId14"/>
    <p:sldId id="490" r:id="rId15"/>
    <p:sldId id="488" r:id="rId16"/>
    <p:sldId id="489" r:id="rId17"/>
    <p:sldId id="498" r:id="rId18"/>
    <p:sldId id="500" r:id="rId19"/>
    <p:sldId id="501" r:id="rId20"/>
    <p:sldId id="507" r:id="rId21"/>
    <p:sldId id="508" r:id="rId22"/>
    <p:sldId id="509" r:id="rId23"/>
    <p:sldId id="497" r:id="rId24"/>
  </p:sldIdLst>
  <p:sldSz cx="9144000" cy="6858000" type="screen4x3"/>
  <p:notesSz cx="6805613" cy="99393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0033"/>
    <a:srgbClr val="4C0026"/>
    <a:srgbClr val="001746"/>
    <a:srgbClr val="DDE8FF"/>
    <a:srgbClr val="D9E6FF"/>
    <a:srgbClr val="001236"/>
    <a:srgbClr val="00008E"/>
    <a:srgbClr val="0000A8"/>
    <a:srgbClr val="0000B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45" autoAdjust="0"/>
    <p:restoredTop sz="98667" autoAdjust="0"/>
  </p:normalViewPr>
  <p:slideViewPr>
    <p:cSldViewPr>
      <p:cViewPr>
        <p:scale>
          <a:sx n="71" d="100"/>
          <a:sy n="71" d="100"/>
        </p:scale>
        <p:origin x="-1349"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998" y="-84"/>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6E41F-0004-4AF7-99D4-247094E6C38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u-RU"/>
        </a:p>
      </dgm:t>
    </dgm:pt>
    <dgm:pt modelId="{057C5077-EF2D-4F1B-A42B-0DF88EB6CF9D}">
      <dgm:prSet phldrT="[Текст]" custT="1"/>
      <dgm:spPr>
        <a:solidFill>
          <a:srgbClr val="ABC7FF"/>
        </a:solidFill>
      </dgm:spPr>
      <dgm:t>
        <a:bodyPr/>
        <a:lstStyle/>
        <a:p>
          <a:r>
            <a:rPr lang="ru-RU" sz="2000" b="1" dirty="0" smtClean="0">
              <a:solidFill>
                <a:srgbClr val="002060"/>
              </a:solidFill>
            </a:rPr>
            <a:t>10 </a:t>
          </a:r>
          <a:r>
            <a:rPr lang="ru-RU" sz="2000" b="1" dirty="0" err="1" smtClean="0">
              <a:solidFill>
                <a:srgbClr val="002060"/>
              </a:solidFill>
            </a:rPr>
            <a:t>есеге</a:t>
          </a:r>
          <a:r>
            <a:rPr lang="ru-RU" sz="2000" b="1" dirty="0" smtClean="0">
              <a:solidFill>
                <a:srgbClr val="002060"/>
              </a:solidFill>
            </a:rPr>
            <a:t> </a:t>
          </a:r>
          <a:r>
            <a:rPr lang="ru-RU" sz="2000" b="1" dirty="0" err="1" smtClean="0">
              <a:solidFill>
                <a:srgbClr val="002060"/>
              </a:solidFill>
            </a:rPr>
            <a:t>көп </a:t>
          </a:r>
          <a:r>
            <a:rPr lang="ru-RU" sz="2000" b="1" dirty="0" smtClean="0">
              <a:solidFill>
                <a:srgbClr val="002060"/>
              </a:solidFill>
            </a:rPr>
            <a:t>–  </a:t>
          </a:r>
        </a:p>
        <a:p>
          <a:r>
            <a:rPr lang="ru-RU" sz="1600" b="1" dirty="0" smtClean="0">
              <a:solidFill>
                <a:srgbClr val="002060"/>
              </a:solidFill>
            </a:rPr>
            <a:t>218 </a:t>
          </a:r>
          <a:r>
            <a:rPr lang="ru-RU" sz="1600" b="1" dirty="0" err="1" smtClean="0">
              <a:solidFill>
                <a:srgbClr val="002060"/>
              </a:solidFill>
            </a:rPr>
            <a:t>мың үй </a:t>
          </a:r>
          <a:r>
            <a:rPr lang="ru-RU" sz="1600" b="1" dirty="0" err="1" smtClean="0">
              <a:solidFill>
                <a:srgbClr val="002060"/>
              </a:solidFill>
            </a:rPr>
            <a:t>шаруашылығы</a:t>
          </a:r>
          <a:endParaRPr lang="ru-RU" sz="1600" b="1" dirty="0">
            <a:solidFill>
              <a:srgbClr val="002060"/>
            </a:solidFill>
          </a:endParaRPr>
        </a:p>
      </dgm:t>
    </dgm:pt>
    <dgm:pt modelId="{FC3264B2-48BF-42FD-A6B6-C5DCF63AE312}" type="parTrans" cxnId="{F395E4D6-75A4-4FFA-8595-BA88B00EDEE2}">
      <dgm:prSet/>
      <dgm:spPr>
        <a:ln>
          <a:solidFill>
            <a:srgbClr val="002060"/>
          </a:solidFill>
        </a:ln>
      </dgm:spPr>
      <dgm:t>
        <a:bodyPr/>
        <a:lstStyle/>
        <a:p>
          <a:endParaRPr lang="ru-RU"/>
        </a:p>
      </dgm:t>
    </dgm:pt>
    <dgm:pt modelId="{D061C170-4CF1-4DFF-81C2-EB4651B8E3AA}" type="sibTrans" cxnId="{F395E4D6-75A4-4FFA-8595-BA88B00EDEE2}">
      <dgm:prSet/>
      <dgm:spPr/>
      <dgm:t>
        <a:bodyPr/>
        <a:lstStyle/>
        <a:p>
          <a:endParaRPr lang="ru-RU"/>
        </a:p>
      </dgm:t>
    </dgm:pt>
    <dgm:pt modelId="{02E5588E-7149-4B36-AA75-3F6B741C0626}" type="pres">
      <dgm:prSet presAssocID="{9226E41F-0004-4AF7-99D4-247094E6C388}" presName="composite" presStyleCnt="0">
        <dgm:presLayoutVars>
          <dgm:chMax val="5"/>
          <dgm:dir/>
          <dgm:animLvl val="ctr"/>
          <dgm:resizeHandles val="exact"/>
        </dgm:presLayoutVars>
      </dgm:prSet>
      <dgm:spPr/>
      <dgm:t>
        <a:bodyPr/>
        <a:lstStyle/>
        <a:p>
          <a:endParaRPr lang="ru-RU"/>
        </a:p>
      </dgm:t>
    </dgm:pt>
    <dgm:pt modelId="{DC236F6F-931B-4E3D-9EC8-07D86163481C}" type="pres">
      <dgm:prSet presAssocID="{9226E41F-0004-4AF7-99D4-247094E6C388}" presName="cycle" presStyleCnt="0"/>
      <dgm:spPr/>
    </dgm:pt>
    <dgm:pt modelId="{99EA38E3-0769-4EDD-9AC5-50D58DCD18EB}" type="pres">
      <dgm:prSet presAssocID="{9226E41F-0004-4AF7-99D4-247094E6C388}" presName="centerShape" presStyleCnt="0"/>
      <dgm:spPr/>
    </dgm:pt>
    <dgm:pt modelId="{9247B4F4-FF55-480F-9122-A6C790C02D5F}" type="pres">
      <dgm:prSet presAssocID="{9226E41F-0004-4AF7-99D4-247094E6C388}" presName="connSite" presStyleLbl="node1" presStyleIdx="0" presStyleCnt="2"/>
      <dgm:spPr/>
    </dgm:pt>
    <dgm:pt modelId="{3E36DEE1-668D-4AAC-B928-04815AB1BE36}" type="pres">
      <dgm:prSet presAssocID="{9226E41F-0004-4AF7-99D4-247094E6C388}" presName="visible" presStyleLbl="node1" presStyleIdx="0" presStyleCnt="2" custScaleX="67405" custScaleY="69110"/>
      <dgm:spPr>
        <a:solidFill>
          <a:srgbClr val="C5D8FF"/>
        </a:solidFill>
      </dgm:spPr>
    </dgm:pt>
    <dgm:pt modelId="{571BCCDD-6D2B-421C-9E88-82DB8EC761D9}" type="pres">
      <dgm:prSet presAssocID="{FC3264B2-48BF-42FD-A6B6-C5DCF63AE312}" presName="Name25" presStyleLbl="parChTrans1D1" presStyleIdx="0" presStyleCnt="1"/>
      <dgm:spPr/>
      <dgm:t>
        <a:bodyPr/>
        <a:lstStyle/>
        <a:p>
          <a:endParaRPr lang="ru-RU"/>
        </a:p>
      </dgm:t>
    </dgm:pt>
    <dgm:pt modelId="{57DC9359-7CDC-460A-9D44-B04F1337895B}" type="pres">
      <dgm:prSet presAssocID="{057C5077-EF2D-4F1B-A42B-0DF88EB6CF9D}" presName="node" presStyleCnt="0"/>
      <dgm:spPr/>
    </dgm:pt>
    <dgm:pt modelId="{36170428-BF3D-47B9-8C4C-C7801AC5E533}" type="pres">
      <dgm:prSet presAssocID="{057C5077-EF2D-4F1B-A42B-0DF88EB6CF9D}" presName="parentNode" presStyleLbl="node1" presStyleIdx="1" presStyleCnt="2" custScaleX="193842" custScaleY="173360" custLinFactX="54188" custLinFactNeighborX="100000" custLinFactNeighborY="-1163">
        <dgm:presLayoutVars>
          <dgm:chMax val="1"/>
          <dgm:bulletEnabled val="1"/>
        </dgm:presLayoutVars>
      </dgm:prSet>
      <dgm:spPr/>
      <dgm:t>
        <a:bodyPr/>
        <a:lstStyle/>
        <a:p>
          <a:endParaRPr lang="ru-RU"/>
        </a:p>
      </dgm:t>
    </dgm:pt>
    <dgm:pt modelId="{4A453E12-6D81-4E5F-86A6-5C26598B8AA9}" type="pres">
      <dgm:prSet presAssocID="{057C5077-EF2D-4F1B-A42B-0DF88EB6CF9D}" presName="childNode" presStyleLbl="revTx" presStyleIdx="0" presStyleCnt="0">
        <dgm:presLayoutVars>
          <dgm:bulletEnabled val="1"/>
        </dgm:presLayoutVars>
      </dgm:prSet>
      <dgm:spPr/>
      <dgm:t>
        <a:bodyPr/>
        <a:lstStyle/>
        <a:p>
          <a:endParaRPr lang="ru-RU"/>
        </a:p>
      </dgm:t>
    </dgm:pt>
  </dgm:ptLst>
  <dgm:cxnLst>
    <dgm:cxn modelId="{F5A7BCE7-B62E-4D88-ABAC-89AFC3FE431A}" type="presOf" srcId="{057C5077-EF2D-4F1B-A42B-0DF88EB6CF9D}" destId="{36170428-BF3D-47B9-8C4C-C7801AC5E533}" srcOrd="0" destOrd="0" presId="urn:microsoft.com/office/officeart/2005/8/layout/radial2"/>
    <dgm:cxn modelId="{1576A8CB-E2E1-4C66-B445-768B9C18881F}" type="presOf" srcId="{FC3264B2-48BF-42FD-A6B6-C5DCF63AE312}" destId="{571BCCDD-6D2B-421C-9E88-82DB8EC761D9}" srcOrd="0" destOrd="0" presId="urn:microsoft.com/office/officeart/2005/8/layout/radial2"/>
    <dgm:cxn modelId="{F395E4D6-75A4-4FFA-8595-BA88B00EDEE2}" srcId="{9226E41F-0004-4AF7-99D4-247094E6C388}" destId="{057C5077-EF2D-4F1B-A42B-0DF88EB6CF9D}" srcOrd="0" destOrd="0" parTransId="{FC3264B2-48BF-42FD-A6B6-C5DCF63AE312}" sibTransId="{D061C170-4CF1-4DFF-81C2-EB4651B8E3AA}"/>
    <dgm:cxn modelId="{9D419048-AF3F-4150-AC6E-D20CC29802FD}" type="presOf" srcId="{9226E41F-0004-4AF7-99D4-247094E6C388}" destId="{02E5588E-7149-4B36-AA75-3F6B741C0626}" srcOrd="0" destOrd="0" presId="urn:microsoft.com/office/officeart/2005/8/layout/radial2"/>
    <dgm:cxn modelId="{33E5FB87-1521-4EFD-BECC-6B3223B03148}" type="presParOf" srcId="{02E5588E-7149-4B36-AA75-3F6B741C0626}" destId="{DC236F6F-931B-4E3D-9EC8-07D86163481C}" srcOrd="0" destOrd="0" presId="urn:microsoft.com/office/officeart/2005/8/layout/radial2"/>
    <dgm:cxn modelId="{EA8773C2-26BD-4AF9-BD66-D04227C2A9C3}" type="presParOf" srcId="{DC236F6F-931B-4E3D-9EC8-07D86163481C}" destId="{99EA38E3-0769-4EDD-9AC5-50D58DCD18EB}" srcOrd="0" destOrd="0" presId="urn:microsoft.com/office/officeart/2005/8/layout/radial2"/>
    <dgm:cxn modelId="{730135B1-8C26-4CFD-8CF0-85952A404DAE}" type="presParOf" srcId="{99EA38E3-0769-4EDD-9AC5-50D58DCD18EB}" destId="{9247B4F4-FF55-480F-9122-A6C790C02D5F}" srcOrd="0" destOrd="0" presId="urn:microsoft.com/office/officeart/2005/8/layout/radial2"/>
    <dgm:cxn modelId="{485CEB85-216E-43D0-9553-D9CE35D587C7}" type="presParOf" srcId="{99EA38E3-0769-4EDD-9AC5-50D58DCD18EB}" destId="{3E36DEE1-668D-4AAC-B928-04815AB1BE36}" srcOrd="1" destOrd="0" presId="urn:microsoft.com/office/officeart/2005/8/layout/radial2"/>
    <dgm:cxn modelId="{7CDA970F-4AF0-48E5-8CB9-9F711A206694}" type="presParOf" srcId="{DC236F6F-931B-4E3D-9EC8-07D86163481C}" destId="{571BCCDD-6D2B-421C-9E88-82DB8EC761D9}" srcOrd="1" destOrd="0" presId="urn:microsoft.com/office/officeart/2005/8/layout/radial2"/>
    <dgm:cxn modelId="{48A65CC2-E118-4B7D-BB6F-00D6351B7C6E}" type="presParOf" srcId="{DC236F6F-931B-4E3D-9EC8-07D86163481C}" destId="{57DC9359-7CDC-460A-9D44-B04F1337895B}" srcOrd="2" destOrd="0" presId="urn:microsoft.com/office/officeart/2005/8/layout/radial2"/>
    <dgm:cxn modelId="{8B8EBF58-EA2C-46E9-AEF7-F13C48293D7A}" type="presParOf" srcId="{57DC9359-7CDC-460A-9D44-B04F1337895B}" destId="{36170428-BF3D-47B9-8C4C-C7801AC5E533}" srcOrd="0" destOrd="0" presId="urn:microsoft.com/office/officeart/2005/8/layout/radial2"/>
    <dgm:cxn modelId="{B1D74A44-8F97-48E9-8BB2-0B9A5B244728}" type="presParOf" srcId="{57DC9359-7CDC-460A-9D44-B04F1337895B}" destId="{4A453E12-6D81-4E5F-86A6-5C26598B8AA9}"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49575" cy="495300"/>
          </a:xfrm>
          <a:prstGeom prst="rect">
            <a:avLst/>
          </a:prstGeom>
          <a:noFill/>
          <a:ln w="9525">
            <a:noFill/>
            <a:miter lim="800000"/>
            <a:headEnd/>
            <a:tailEnd/>
          </a:ln>
        </p:spPr>
        <p:txBody>
          <a:bodyPr vert="horz" wrap="square" lIns="95771" tIns="47887" rIns="95771" bIns="47887" numCol="1" anchor="t" anchorCtr="0" compatLnSpc="1">
            <a:prstTxWarp prst="textNoShape">
              <a:avLst/>
            </a:prstTxWarp>
          </a:bodyPr>
          <a:lstStyle>
            <a:lvl1pPr defTabSz="956353">
              <a:defRPr sz="1200">
                <a:latin typeface="Arial" charset="0"/>
                <a:cs typeface="Arial" charset="0"/>
              </a:defRPr>
            </a:lvl1pPr>
          </a:lstStyle>
          <a:p>
            <a:pPr>
              <a:defRPr/>
            </a:pPr>
            <a:endParaRPr lang="ru-RU"/>
          </a:p>
        </p:txBody>
      </p:sp>
      <p:sp>
        <p:nvSpPr>
          <p:cNvPr id="174083" name="Rectangle 3"/>
          <p:cNvSpPr>
            <a:spLocks noGrp="1" noChangeArrowheads="1"/>
          </p:cNvSpPr>
          <p:nvPr>
            <p:ph type="dt" sz="quarter" idx="1"/>
          </p:nvPr>
        </p:nvSpPr>
        <p:spPr bwMode="auto">
          <a:xfrm>
            <a:off x="3854450" y="0"/>
            <a:ext cx="2949575" cy="495300"/>
          </a:xfrm>
          <a:prstGeom prst="rect">
            <a:avLst/>
          </a:prstGeom>
          <a:noFill/>
          <a:ln w="9525">
            <a:noFill/>
            <a:miter lim="800000"/>
            <a:headEnd/>
            <a:tailEnd/>
          </a:ln>
        </p:spPr>
        <p:txBody>
          <a:bodyPr vert="horz" wrap="square" lIns="95771" tIns="47887" rIns="95771" bIns="47887" numCol="1" anchor="t" anchorCtr="0" compatLnSpc="1">
            <a:prstTxWarp prst="textNoShape">
              <a:avLst/>
            </a:prstTxWarp>
          </a:bodyPr>
          <a:lstStyle>
            <a:lvl1pPr algn="r" defTabSz="956353">
              <a:defRPr sz="1200">
                <a:latin typeface="Arial" charset="0"/>
                <a:cs typeface="Arial" charset="0"/>
              </a:defRPr>
            </a:lvl1pPr>
          </a:lstStyle>
          <a:p>
            <a:pPr>
              <a:defRPr/>
            </a:pPr>
            <a:endParaRPr lang="ru-RU"/>
          </a:p>
        </p:txBody>
      </p:sp>
      <p:sp>
        <p:nvSpPr>
          <p:cNvPr id="174084" name="Rectangle 4"/>
          <p:cNvSpPr>
            <a:spLocks noGrp="1" noChangeArrowheads="1"/>
          </p:cNvSpPr>
          <p:nvPr>
            <p:ph type="ftr" sz="quarter" idx="2"/>
          </p:nvPr>
        </p:nvSpPr>
        <p:spPr bwMode="auto">
          <a:xfrm>
            <a:off x="0" y="9439275"/>
            <a:ext cx="2949575" cy="498475"/>
          </a:xfrm>
          <a:prstGeom prst="rect">
            <a:avLst/>
          </a:prstGeom>
          <a:noFill/>
          <a:ln w="9525">
            <a:noFill/>
            <a:miter lim="800000"/>
            <a:headEnd/>
            <a:tailEnd/>
          </a:ln>
        </p:spPr>
        <p:txBody>
          <a:bodyPr vert="horz" wrap="square" lIns="95771" tIns="47887" rIns="95771" bIns="47887" numCol="1" anchor="b" anchorCtr="0" compatLnSpc="1">
            <a:prstTxWarp prst="textNoShape">
              <a:avLst/>
            </a:prstTxWarp>
          </a:bodyPr>
          <a:lstStyle>
            <a:lvl1pPr defTabSz="956353">
              <a:defRPr sz="1200">
                <a:latin typeface="Arial" charset="0"/>
                <a:cs typeface="Arial" charset="0"/>
              </a:defRPr>
            </a:lvl1pPr>
          </a:lstStyle>
          <a:p>
            <a:pPr>
              <a:defRPr/>
            </a:pPr>
            <a:endParaRPr lang="ru-RU"/>
          </a:p>
        </p:txBody>
      </p:sp>
      <p:sp>
        <p:nvSpPr>
          <p:cNvPr id="174085" name="Rectangle 5"/>
          <p:cNvSpPr>
            <a:spLocks noGrp="1" noChangeArrowheads="1"/>
          </p:cNvSpPr>
          <p:nvPr>
            <p:ph type="sldNum" sz="quarter" idx="3"/>
          </p:nvPr>
        </p:nvSpPr>
        <p:spPr bwMode="auto">
          <a:xfrm>
            <a:off x="3854450" y="9439275"/>
            <a:ext cx="2949575" cy="498475"/>
          </a:xfrm>
          <a:prstGeom prst="rect">
            <a:avLst/>
          </a:prstGeom>
          <a:noFill/>
          <a:ln w="9525">
            <a:noFill/>
            <a:miter lim="800000"/>
            <a:headEnd/>
            <a:tailEnd/>
          </a:ln>
        </p:spPr>
        <p:txBody>
          <a:bodyPr vert="horz" wrap="square" lIns="95771" tIns="47887" rIns="95771" bIns="47887" numCol="1" anchor="b" anchorCtr="0" compatLnSpc="1">
            <a:prstTxWarp prst="textNoShape">
              <a:avLst/>
            </a:prstTxWarp>
          </a:bodyPr>
          <a:lstStyle>
            <a:lvl1pPr algn="r" defTabSz="956353">
              <a:defRPr sz="1200">
                <a:latin typeface="Arial" charset="0"/>
                <a:cs typeface="Arial" charset="0"/>
              </a:defRPr>
            </a:lvl1pPr>
          </a:lstStyle>
          <a:p>
            <a:pPr>
              <a:defRPr/>
            </a:pPr>
            <a:fld id="{B00519DA-A9BB-4229-99DC-7C332CCC77BD}"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9575" cy="495300"/>
          </a:xfrm>
          <a:prstGeom prst="rect">
            <a:avLst/>
          </a:prstGeom>
          <a:noFill/>
          <a:ln w="9525">
            <a:noFill/>
            <a:miter lim="800000"/>
            <a:headEnd/>
            <a:tailEnd/>
          </a:ln>
        </p:spPr>
        <p:txBody>
          <a:bodyPr vert="horz" wrap="square" lIns="95771" tIns="47887" rIns="95771" bIns="47887" numCol="1" anchor="t" anchorCtr="0" compatLnSpc="1">
            <a:prstTxWarp prst="textNoShape">
              <a:avLst/>
            </a:prstTxWarp>
          </a:bodyPr>
          <a:lstStyle>
            <a:lvl1pPr defTabSz="956353">
              <a:defRPr sz="1200">
                <a:latin typeface="Arial" charset="0"/>
                <a:cs typeface="Arial" charset="0"/>
              </a:defRPr>
            </a:lvl1pPr>
          </a:lstStyle>
          <a:p>
            <a:pPr>
              <a:defRPr/>
            </a:pPr>
            <a:endParaRPr lang="ru-RU"/>
          </a:p>
        </p:txBody>
      </p:sp>
      <p:sp>
        <p:nvSpPr>
          <p:cNvPr id="68611" name="Rectangle 3"/>
          <p:cNvSpPr>
            <a:spLocks noGrp="1" noChangeArrowheads="1"/>
          </p:cNvSpPr>
          <p:nvPr>
            <p:ph type="dt" idx="1"/>
          </p:nvPr>
        </p:nvSpPr>
        <p:spPr bwMode="auto">
          <a:xfrm>
            <a:off x="3854450" y="0"/>
            <a:ext cx="2949575" cy="495300"/>
          </a:xfrm>
          <a:prstGeom prst="rect">
            <a:avLst/>
          </a:prstGeom>
          <a:noFill/>
          <a:ln w="9525">
            <a:noFill/>
            <a:miter lim="800000"/>
            <a:headEnd/>
            <a:tailEnd/>
          </a:ln>
        </p:spPr>
        <p:txBody>
          <a:bodyPr vert="horz" wrap="square" lIns="95771" tIns="47887" rIns="95771" bIns="47887" numCol="1" anchor="t" anchorCtr="0" compatLnSpc="1">
            <a:prstTxWarp prst="textNoShape">
              <a:avLst/>
            </a:prstTxWarp>
          </a:bodyPr>
          <a:lstStyle>
            <a:lvl1pPr algn="r" defTabSz="956353">
              <a:defRPr sz="1200">
                <a:latin typeface="Arial" charset="0"/>
                <a:cs typeface="Arial" charset="0"/>
              </a:defRPr>
            </a:lvl1pPr>
          </a:lstStyle>
          <a:p>
            <a:pPr>
              <a:defRPr/>
            </a:pPr>
            <a:endParaRPr lang="ru-RU"/>
          </a:p>
        </p:txBody>
      </p:sp>
      <p:sp>
        <p:nvSpPr>
          <p:cNvPr id="19460" name="Rectangle 4"/>
          <p:cNvSpPr>
            <a:spLocks noGrp="1" noRot="1" noChangeAspect="1" noChangeArrowheads="1" noTextEdit="1"/>
          </p:cNvSpPr>
          <p:nvPr>
            <p:ph type="sldImg" idx="2"/>
          </p:nvPr>
        </p:nvSpPr>
        <p:spPr bwMode="auto">
          <a:xfrm>
            <a:off x="920750" y="747713"/>
            <a:ext cx="4967288" cy="3725862"/>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1038" y="4719638"/>
            <a:ext cx="5443537" cy="4471987"/>
          </a:xfrm>
          <a:prstGeom prst="rect">
            <a:avLst/>
          </a:prstGeom>
          <a:noFill/>
          <a:ln w="9525">
            <a:noFill/>
            <a:miter lim="800000"/>
            <a:headEnd/>
            <a:tailEnd/>
          </a:ln>
        </p:spPr>
        <p:txBody>
          <a:bodyPr vert="horz" wrap="square" lIns="95771" tIns="47887" rIns="95771" bIns="47887"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8614" name="Rectangle 6"/>
          <p:cNvSpPr>
            <a:spLocks noGrp="1" noChangeArrowheads="1"/>
          </p:cNvSpPr>
          <p:nvPr>
            <p:ph type="ftr" sz="quarter" idx="4"/>
          </p:nvPr>
        </p:nvSpPr>
        <p:spPr bwMode="auto">
          <a:xfrm>
            <a:off x="0" y="9439275"/>
            <a:ext cx="2949575" cy="498475"/>
          </a:xfrm>
          <a:prstGeom prst="rect">
            <a:avLst/>
          </a:prstGeom>
          <a:noFill/>
          <a:ln w="9525">
            <a:noFill/>
            <a:miter lim="800000"/>
            <a:headEnd/>
            <a:tailEnd/>
          </a:ln>
        </p:spPr>
        <p:txBody>
          <a:bodyPr vert="horz" wrap="square" lIns="95771" tIns="47887" rIns="95771" bIns="47887" numCol="1" anchor="b" anchorCtr="0" compatLnSpc="1">
            <a:prstTxWarp prst="textNoShape">
              <a:avLst/>
            </a:prstTxWarp>
          </a:bodyPr>
          <a:lstStyle>
            <a:lvl1pPr defTabSz="956353">
              <a:defRPr sz="1200">
                <a:latin typeface="Arial" charset="0"/>
                <a:cs typeface="Arial" charset="0"/>
              </a:defRPr>
            </a:lvl1pPr>
          </a:lstStyle>
          <a:p>
            <a:pPr>
              <a:defRPr/>
            </a:pPr>
            <a:endParaRPr lang="ru-RU"/>
          </a:p>
        </p:txBody>
      </p:sp>
      <p:sp>
        <p:nvSpPr>
          <p:cNvPr id="68615" name="Rectangle 7"/>
          <p:cNvSpPr>
            <a:spLocks noGrp="1" noChangeArrowheads="1"/>
          </p:cNvSpPr>
          <p:nvPr>
            <p:ph type="sldNum" sz="quarter" idx="5"/>
          </p:nvPr>
        </p:nvSpPr>
        <p:spPr bwMode="auto">
          <a:xfrm>
            <a:off x="3854450" y="9439275"/>
            <a:ext cx="2949575" cy="498475"/>
          </a:xfrm>
          <a:prstGeom prst="rect">
            <a:avLst/>
          </a:prstGeom>
          <a:noFill/>
          <a:ln w="9525">
            <a:noFill/>
            <a:miter lim="800000"/>
            <a:headEnd/>
            <a:tailEnd/>
          </a:ln>
        </p:spPr>
        <p:txBody>
          <a:bodyPr vert="horz" wrap="square" lIns="95771" tIns="47887" rIns="95771" bIns="47887" numCol="1" anchor="b" anchorCtr="0" compatLnSpc="1">
            <a:prstTxWarp prst="textNoShape">
              <a:avLst/>
            </a:prstTxWarp>
          </a:bodyPr>
          <a:lstStyle>
            <a:lvl1pPr algn="r" defTabSz="956353">
              <a:defRPr sz="1200">
                <a:latin typeface="Arial" charset="0"/>
                <a:cs typeface="Arial" charset="0"/>
              </a:defRPr>
            </a:lvl1pPr>
          </a:lstStyle>
          <a:p>
            <a:pPr>
              <a:defRPr/>
            </a:pPr>
            <a:fld id="{983822C5-86D9-4282-A7D1-C80F734509E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p:spPr>
        <p:txBody>
          <a:bodyPr/>
          <a:lstStyle/>
          <a:p>
            <a:pPr eaLnBrk="1" hangingPunct="1"/>
            <a:endParaRPr lang="ru-RU" smtClean="0"/>
          </a:p>
        </p:txBody>
      </p:sp>
      <p:sp>
        <p:nvSpPr>
          <p:cNvPr id="17412" name="Номер слайда 3"/>
          <p:cNvSpPr>
            <a:spLocks noGrp="1"/>
          </p:cNvSpPr>
          <p:nvPr>
            <p:ph type="sldNum" sz="quarter" idx="5"/>
          </p:nvPr>
        </p:nvSpPr>
        <p:spPr>
          <a:noFill/>
        </p:spPr>
        <p:txBody>
          <a:bodyPr/>
          <a:lstStyle/>
          <a:p>
            <a:pPr defTabSz="953338"/>
            <a:fld id="{1BE6BD8B-F8EF-4B12-9884-5EAFBB475FBB}" type="slidenum">
              <a:rPr lang="ru-RU" smtClean="0"/>
              <a:pPr defTabSz="953338"/>
              <a:t>2</a:t>
            </a:fld>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lstStyle/>
          <a:p>
            <a:pPr eaLnBrk="1" hangingPunct="1"/>
            <a:endParaRPr lang="ru-RU" smtClean="0"/>
          </a:p>
        </p:txBody>
      </p:sp>
      <p:sp>
        <p:nvSpPr>
          <p:cNvPr id="28676" name="Номер слайда 3"/>
          <p:cNvSpPr>
            <a:spLocks noGrp="1"/>
          </p:cNvSpPr>
          <p:nvPr>
            <p:ph type="sldNum" sz="quarter" idx="5"/>
          </p:nvPr>
        </p:nvSpPr>
        <p:spPr>
          <a:noFill/>
        </p:spPr>
        <p:txBody>
          <a:bodyPr/>
          <a:lstStyle/>
          <a:p>
            <a:pPr defTabSz="954088"/>
            <a:fld id="{D3F9B70C-8E31-4A74-9803-C6A2D1CA3DBC}" type="slidenum">
              <a:rPr lang="ru-RU" smtClean="0"/>
              <a:pPr defTabSz="954088"/>
              <a:t>23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a:ln/>
        </p:spPr>
      </p:sp>
      <p:sp>
        <p:nvSpPr>
          <p:cNvPr id="18435" name="Заметки 2"/>
          <p:cNvSpPr>
            <a:spLocks noGrp="1"/>
          </p:cNvSpPr>
          <p:nvPr>
            <p:ph type="body" idx="1"/>
          </p:nvPr>
        </p:nvSpPr>
        <p:spPr>
          <a:noFill/>
          <a:ln/>
        </p:spPr>
        <p:txBody>
          <a:bodyPr/>
          <a:lstStyle/>
          <a:p>
            <a:pPr eaLnBrk="1" hangingPunct="1"/>
            <a:endParaRPr lang="ru-RU" smtClean="0"/>
          </a:p>
        </p:txBody>
      </p:sp>
      <p:sp>
        <p:nvSpPr>
          <p:cNvPr id="18436" name="Номер слайда 3"/>
          <p:cNvSpPr>
            <a:spLocks noGrp="1"/>
          </p:cNvSpPr>
          <p:nvPr>
            <p:ph type="sldNum" sz="quarter" idx="5"/>
          </p:nvPr>
        </p:nvSpPr>
        <p:spPr>
          <a:noFill/>
        </p:spPr>
        <p:txBody>
          <a:bodyPr/>
          <a:lstStyle/>
          <a:p>
            <a:pPr defTabSz="953338"/>
            <a:fld id="{74901625-3F17-4866-B076-24D4828DAE89}" type="slidenum">
              <a:rPr lang="ru-RU" smtClean="0"/>
              <a:pPr defTabSz="953338"/>
              <a:t>3</a:t>
            </a:fld>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ln/>
        </p:spPr>
      </p:sp>
      <p:sp>
        <p:nvSpPr>
          <p:cNvPr id="22531" name="Заметки 2"/>
          <p:cNvSpPr>
            <a:spLocks noGrp="1"/>
          </p:cNvSpPr>
          <p:nvPr>
            <p:ph type="body" idx="1"/>
          </p:nvPr>
        </p:nvSpPr>
        <p:spPr>
          <a:noFill/>
          <a:ln/>
        </p:spPr>
        <p:txBody>
          <a:bodyPr/>
          <a:lstStyle/>
          <a:p>
            <a:pPr eaLnBrk="1" hangingPunct="1">
              <a:spcBef>
                <a:spcPct val="0"/>
              </a:spcBef>
            </a:pPr>
            <a:endParaRPr lang="ru-RU" smtClean="0"/>
          </a:p>
        </p:txBody>
      </p:sp>
      <p:sp>
        <p:nvSpPr>
          <p:cNvPr id="22532" name="Номер слайда 3"/>
          <p:cNvSpPr>
            <a:spLocks noGrp="1"/>
          </p:cNvSpPr>
          <p:nvPr>
            <p:ph type="sldNum" sz="quarter" idx="5"/>
          </p:nvPr>
        </p:nvSpPr>
        <p:spPr>
          <a:noFill/>
        </p:spPr>
        <p:txBody>
          <a:bodyPr/>
          <a:lstStyle/>
          <a:p>
            <a:pPr defTabSz="954088"/>
            <a:fld id="{D1E63FCB-9191-47CE-95A2-1478C9A30C8E}" type="slidenum">
              <a:rPr lang="ru-RU" smtClean="0"/>
              <a:pPr defTabSz="954088"/>
              <a:t>5</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ln/>
        </p:spPr>
      </p:sp>
      <p:sp>
        <p:nvSpPr>
          <p:cNvPr id="20483" name="Заметки 2"/>
          <p:cNvSpPr>
            <a:spLocks noGrp="1"/>
          </p:cNvSpPr>
          <p:nvPr>
            <p:ph type="body" idx="1"/>
          </p:nvPr>
        </p:nvSpPr>
        <p:spPr>
          <a:noFill/>
          <a:ln/>
        </p:spPr>
        <p:txBody>
          <a:bodyPr/>
          <a:lstStyle/>
          <a:p>
            <a:pPr eaLnBrk="1" hangingPunct="1"/>
            <a:endParaRPr lang="ru-RU" smtClean="0"/>
          </a:p>
        </p:txBody>
      </p:sp>
      <p:sp>
        <p:nvSpPr>
          <p:cNvPr id="20484" name="Номер слайда 3"/>
          <p:cNvSpPr>
            <a:spLocks noGrp="1"/>
          </p:cNvSpPr>
          <p:nvPr>
            <p:ph type="sldNum" sz="quarter" idx="5"/>
          </p:nvPr>
        </p:nvSpPr>
        <p:spPr>
          <a:noFill/>
        </p:spPr>
        <p:txBody>
          <a:bodyPr/>
          <a:lstStyle/>
          <a:p>
            <a:pPr defTabSz="954088"/>
            <a:fld id="{BC20B13F-60FB-45ED-A7F5-AB48395FDB67}" type="slidenum">
              <a:rPr lang="ru-RU" smtClean="0"/>
              <a:pPr defTabSz="954088"/>
              <a:t>6</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p:spPr>
        <p:txBody>
          <a:bodyPr/>
          <a:lstStyle/>
          <a:p>
            <a:pPr eaLnBrk="1" hangingPunct="1">
              <a:spcBef>
                <a:spcPct val="0"/>
              </a:spcBef>
            </a:pPr>
            <a:endParaRPr lang="ru-RU" smtClean="0"/>
          </a:p>
        </p:txBody>
      </p:sp>
      <p:sp>
        <p:nvSpPr>
          <p:cNvPr id="23556" name="Номер слайда 3"/>
          <p:cNvSpPr>
            <a:spLocks noGrp="1"/>
          </p:cNvSpPr>
          <p:nvPr>
            <p:ph type="sldNum" sz="quarter" idx="5"/>
          </p:nvPr>
        </p:nvSpPr>
        <p:spPr>
          <a:noFill/>
        </p:spPr>
        <p:txBody>
          <a:bodyPr/>
          <a:lstStyle/>
          <a:p>
            <a:pPr defTabSz="954088"/>
            <a:fld id="{245AC7FA-4A42-4885-9477-9C4F07832FAC}" type="slidenum">
              <a:rPr lang="ru-RU" smtClean="0"/>
              <a:pPr defTabSz="954088"/>
              <a:t>9</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p:spPr>
        <p:txBody>
          <a:bodyPr/>
          <a:lstStyle/>
          <a:p>
            <a:pPr eaLnBrk="1" hangingPunct="1">
              <a:spcBef>
                <a:spcPct val="0"/>
              </a:spcBef>
            </a:pPr>
            <a:endParaRPr lang="ru-RU" smtClean="0"/>
          </a:p>
        </p:txBody>
      </p:sp>
      <p:sp>
        <p:nvSpPr>
          <p:cNvPr id="24580" name="Номер слайда 3"/>
          <p:cNvSpPr>
            <a:spLocks noGrp="1"/>
          </p:cNvSpPr>
          <p:nvPr>
            <p:ph type="sldNum" sz="quarter" idx="5"/>
          </p:nvPr>
        </p:nvSpPr>
        <p:spPr>
          <a:noFill/>
        </p:spPr>
        <p:txBody>
          <a:bodyPr/>
          <a:lstStyle/>
          <a:p>
            <a:pPr defTabSz="954088"/>
            <a:fld id="{629F7073-E428-4F29-8371-A9B410FC8B67}" type="slidenum">
              <a:rPr lang="ru-RU" smtClean="0"/>
              <a:pPr defTabSz="954088"/>
              <a:t>10</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a:ln/>
        </p:spPr>
        <p:txBody>
          <a:bodyPr/>
          <a:lstStyle/>
          <a:p>
            <a:pPr eaLnBrk="1" hangingPunct="1">
              <a:spcBef>
                <a:spcPct val="0"/>
              </a:spcBef>
            </a:pPr>
            <a:endParaRPr lang="ru-RU" smtClean="0"/>
          </a:p>
        </p:txBody>
      </p:sp>
      <p:sp>
        <p:nvSpPr>
          <p:cNvPr id="25604" name="Номер слайда 3"/>
          <p:cNvSpPr>
            <a:spLocks noGrp="1"/>
          </p:cNvSpPr>
          <p:nvPr>
            <p:ph type="sldNum" sz="quarter" idx="5"/>
          </p:nvPr>
        </p:nvSpPr>
        <p:spPr>
          <a:noFill/>
        </p:spPr>
        <p:txBody>
          <a:bodyPr/>
          <a:lstStyle/>
          <a:p>
            <a:pPr defTabSz="954088"/>
            <a:fld id="{B9FFF76A-DAD8-492B-AF1B-8A7AE6677659}" type="slidenum">
              <a:rPr lang="ru-RU" smtClean="0"/>
              <a:pPr defTabSz="954088"/>
              <a:t>11</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a:ln/>
        </p:spPr>
        <p:txBody>
          <a:bodyPr/>
          <a:lstStyle/>
          <a:p>
            <a:pPr eaLnBrk="1" hangingPunct="1"/>
            <a:endParaRPr lang="ru-RU" smtClean="0"/>
          </a:p>
        </p:txBody>
      </p:sp>
      <p:sp>
        <p:nvSpPr>
          <p:cNvPr id="26628" name="Номер слайда 3"/>
          <p:cNvSpPr>
            <a:spLocks noGrp="1"/>
          </p:cNvSpPr>
          <p:nvPr>
            <p:ph type="sldNum" sz="quarter" idx="5"/>
          </p:nvPr>
        </p:nvSpPr>
        <p:spPr>
          <a:noFill/>
        </p:spPr>
        <p:txBody>
          <a:bodyPr/>
          <a:lstStyle/>
          <a:p>
            <a:pPr defTabSz="954088"/>
            <a:fld id="{BFAE78E3-959A-42F9-A0A3-20CC130ABDB3}" type="slidenum">
              <a:rPr lang="ru-RU" smtClean="0"/>
              <a:pPr defTabSz="954088"/>
              <a:t>12</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a:ln/>
        </p:spPr>
        <p:txBody>
          <a:bodyPr/>
          <a:lstStyle/>
          <a:p>
            <a:pPr eaLnBrk="1" hangingPunct="1">
              <a:spcBef>
                <a:spcPct val="0"/>
              </a:spcBef>
            </a:pPr>
            <a:endParaRPr lang="ru-RU" smtClean="0"/>
          </a:p>
        </p:txBody>
      </p:sp>
      <p:sp>
        <p:nvSpPr>
          <p:cNvPr id="27652" name="Номер слайда 3"/>
          <p:cNvSpPr>
            <a:spLocks noGrp="1"/>
          </p:cNvSpPr>
          <p:nvPr>
            <p:ph type="sldNum" sz="quarter" idx="5"/>
          </p:nvPr>
        </p:nvSpPr>
        <p:spPr>
          <a:noFill/>
        </p:spPr>
        <p:txBody>
          <a:bodyPr/>
          <a:lstStyle/>
          <a:p>
            <a:pPr defTabSz="958850"/>
            <a:fld id="{39C12360-CB2C-4872-A311-2450845C3E17}" type="slidenum">
              <a:rPr lang="ru-RU" smtClean="0"/>
              <a:pPr defTabSz="958850"/>
              <a:t>13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ftr" sz="quarter" idx="10"/>
          </p:nvPr>
        </p:nvSpPr>
        <p:spPr>
          <a:ln/>
        </p:spPr>
        <p:txBody>
          <a:bodyPr/>
          <a:lstStyle>
            <a:lvl1pPr>
              <a:defRPr/>
            </a:lvl1pPr>
          </a:lstStyle>
          <a:p>
            <a:pPr>
              <a:defRPr/>
            </a:pPr>
            <a:endParaRPr lang="ru-RU"/>
          </a:p>
        </p:txBody>
      </p:sp>
      <p:sp>
        <p:nvSpPr>
          <p:cNvPr id="5" name="Rectangle 19"/>
          <p:cNvSpPr>
            <a:spLocks noGrp="1" noChangeArrowheads="1"/>
          </p:cNvSpPr>
          <p:nvPr>
            <p:ph type="sldNum" sz="quarter" idx="11"/>
          </p:nvPr>
        </p:nvSpPr>
        <p:spPr>
          <a:ln/>
        </p:spPr>
        <p:txBody>
          <a:bodyPr/>
          <a:lstStyle>
            <a:lvl1pPr>
              <a:defRPr/>
            </a:lvl1pPr>
          </a:lstStyle>
          <a:p>
            <a:pPr>
              <a:defRPr/>
            </a:pPr>
            <a:fld id="{AB672BDA-64F4-41EC-85C0-BB9C4462B6E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ftr" sz="quarter" idx="10"/>
          </p:nvPr>
        </p:nvSpPr>
        <p:spPr>
          <a:ln/>
        </p:spPr>
        <p:txBody>
          <a:bodyPr/>
          <a:lstStyle>
            <a:lvl1pPr>
              <a:defRPr/>
            </a:lvl1pPr>
          </a:lstStyle>
          <a:p>
            <a:pPr>
              <a:defRPr/>
            </a:pPr>
            <a:endParaRPr lang="ru-RU"/>
          </a:p>
        </p:txBody>
      </p:sp>
      <p:sp>
        <p:nvSpPr>
          <p:cNvPr id="5" name="Rectangle 19"/>
          <p:cNvSpPr>
            <a:spLocks noGrp="1" noChangeArrowheads="1"/>
          </p:cNvSpPr>
          <p:nvPr>
            <p:ph type="sldNum" sz="quarter" idx="11"/>
          </p:nvPr>
        </p:nvSpPr>
        <p:spPr>
          <a:ln/>
        </p:spPr>
        <p:txBody>
          <a:bodyPr/>
          <a:lstStyle>
            <a:lvl1pPr>
              <a:defRPr/>
            </a:lvl1pPr>
          </a:lstStyle>
          <a:p>
            <a:pPr>
              <a:defRPr/>
            </a:pPr>
            <a:fld id="{28896189-8EFE-4FDC-866E-2BB59DE2487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68413"/>
            <a:ext cx="8229600" cy="4857750"/>
          </a:xfrm>
        </p:spPr>
        <p:txBody>
          <a:bodyPr/>
          <a:lstStyle/>
          <a:p>
            <a:pPr lvl="0"/>
            <a:endParaRPr lang="ru-RU" noProof="0" smtClean="0"/>
          </a:p>
        </p:txBody>
      </p:sp>
      <p:sp>
        <p:nvSpPr>
          <p:cNvPr id="4" name="Rectangle 18"/>
          <p:cNvSpPr>
            <a:spLocks noGrp="1" noChangeArrowheads="1"/>
          </p:cNvSpPr>
          <p:nvPr>
            <p:ph type="ftr" sz="quarter" idx="10"/>
          </p:nvPr>
        </p:nvSpPr>
        <p:spPr>
          <a:ln/>
        </p:spPr>
        <p:txBody>
          <a:bodyPr/>
          <a:lstStyle>
            <a:lvl1pPr>
              <a:defRPr/>
            </a:lvl1pPr>
          </a:lstStyle>
          <a:p>
            <a:pPr>
              <a:defRPr/>
            </a:pPr>
            <a:endParaRPr lang="ru-RU"/>
          </a:p>
        </p:txBody>
      </p:sp>
      <p:sp>
        <p:nvSpPr>
          <p:cNvPr id="5" name="Rectangle 19"/>
          <p:cNvSpPr>
            <a:spLocks noGrp="1" noChangeArrowheads="1"/>
          </p:cNvSpPr>
          <p:nvPr>
            <p:ph type="sldNum" sz="quarter" idx="11"/>
          </p:nvPr>
        </p:nvSpPr>
        <p:spPr>
          <a:ln/>
        </p:spPr>
        <p:txBody>
          <a:bodyPr/>
          <a:lstStyle>
            <a:lvl1pPr>
              <a:defRPr/>
            </a:lvl1pPr>
          </a:lstStyle>
          <a:p>
            <a:pPr>
              <a:defRPr/>
            </a:pPr>
            <a:fld id="{7475AE21-1F63-405B-A12C-5873ACC7212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8"/>
          <p:cNvSpPr>
            <a:spLocks noGrp="1" noChangeArrowheads="1"/>
          </p:cNvSpPr>
          <p:nvPr>
            <p:ph type="ftr" sz="quarter" idx="10"/>
          </p:nvPr>
        </p:nvSpPr>
        <p:spPr>
          <a:ln/>
        </p:spPr>
        <p:txBody>
          <a:bodyPr/>
          <a:lstStyle>
            <a:lvl1pPr>
              <a:defRPr/>
            </a:lvl1pPr>
          </a:lstStyle>
          <a:p>
            <a:pPr>
              <a:defRPr/>
            </a:pPr>
            <a:endParaRPr lang="ru-RU"/>
          </a:p>
        </p:txBody>
      </p:sp>
      <p:sp>
        <p:nvSpPr>
          <p:cNvPr id="5" name="Rectangle 19"/>
          <p:cNvSpPr>
            <a:spLocks noGrp="1" noChangeArrowheads="1"/>
          </p:cNvSpPr>
          <p:nvPr>
            <p:ph type="sldNum" sz="quarter" idx="11"/>
          </p:nvPr>
        </p:nvSpPr>
        <p:spPr>
          <a:ln/>
        </p:spPr>
        <p:txBody>
          <a:bodyPr/>
          <a:lstStyle>
            <a:lvl1pPr>
              <a:defRPr/>
            </a:lvl1pPr>
          </a:lstStyle>
          <a:p>
            <a:pPr>
              <a:defRPr/>
            </a:pPr>
            <a:fld id="{15E182D3-0D78-498D-B420-124C2880C78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8"/>
          <p:cNvSpPr>
            <a:spLocks noGrp="1" noChangeArrowheads="1"/>
          </p:cNvSpPr>
          <p:nvPr>
            <p:ph type="ftr" sz="quarter" idx="10"/>
          </p:nvPr>
        </p:nvSpPr>
        <p:spPr>
          <a:ln/>
        </p:spPr>
        <p:txBody>
          <a:bodyPr/>
          <a:lstStyle>
            <a:lvl1pPr>
              <a:defRPr/>
            </a:lvl1pPr>
          </a:lstStyle>
          <a:p>
            <a:pPr>
              <a:defRPr/>
            </a:pPr>
            <a:endParaRPr lang="ru-RU"/>
          </a:p>
        </p:txBody>
      </p:sp>
      <p:sp>
        <p:nvSpPr>
          <p:cNvPr id="6" name="Rectangle 19"/>
          <p:cNvSpPr>
            <a:spLocks noGrp="1" noChangeArrowheads="1"/>
          </p:cNvSpPr>
          <p:nvPr>
            <p:ph type="sldNum" sz="quarter" idx="11"/>
          </p:nvPr>
        </p:nvSpPr>
        <p:spPr>
          <a:ln/>
        </p:spPr>
        <p:txBody>
          <a:bodyPr/>
          <a:lstStyle>
            <a:lvl1pPr>
              <a:defRPr/>
            </a:lvl1pPr>
          </a:lstStyle>
          <a:p>
            <a:pPr>
              <a:defRPr/>
            </a:pPr>
            <a:fld id="{1ECC9BEB-5A26-4F81-8E3F-21E1002B4A7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8"/>
          <p:cNvSpPr>
            <a:spLocks noGrp="1" noChangeArrowheads="1"/>
          </p:cNvSpPr>
          <p:nvPr>
            <p:ph type="ftr" sz="quarter" idx="10"/>
          </p:nvPr>
        </p:nvSpPr>
        <p:spPr>
          <a:ln/>
        </p:spPr>
        <p:txBody>
          <a:bodyPr/>
          <a:lstStyle>
            <a:lvl1pPr>
              <a:defRPr/>
            </a:lvl1pPr>
          </a:lstStyle>
          <a:p>
            <a:pPr>
              <a:defRPr/>
            </a:pPr>
            <a:endParaRPr lang="ru-RU"/>
          </a:p>
        </p:txBody>
      </p:sp>
      <p:sp>
        <p:nvSpPr>
          <p:cNvPr id="8" name="Rectangle 19"/>
          <p:cNvSpPr>
            <a:spLocks noGrp="1" noChangeArrowheads="1"/>
          </p:cNvSpPr>
          <p:nvPr>
            <p:ph type="sldNum" sz="quarter" idx="11"/>
          </p:nvPr>
        </p:nvSpPr>
        <p:spPr>
          <a:ln/>
        </p:spPr>
        <p:txBody>
          <a:bodyPr/>
          <a:lstStyle>
            <a:lvl1pPr>
              <a:defRPr/>
            </a:lvl1pPr>
          </a:lstStyle>
          <a:p>
            <a:pPr>
              <a:defRPr/>
            </a:pPr>
            <a:fld id="{52646A18-208E-41D2-8FA6-46B140EE516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18"/>
          <p:cNvSpPr>
            <a:spLocks noGrp="1" noChangeArrowheads="1"/>
          </p:cNvSpPr>
          <p:nvPr>
            <p:ph type="ftr" sz="quarter" idx="10"/>
          </p:nvPr>
        </p:nvSpPr>
        <p:spPr>
          <a:ln/>
        </p:spPr>
        <p:txBody>
          <a:bodyPr/>
          <a:lstStyle>
            <a:lvl1pPr>
              <a:defRPr/>
            </a:lvl1pPr>
          </a:lstStyle>
          <a:p>
            <a:pPr>
              <a:defRPr/>
            </a:pPr>
            <a:endParaRPr lang="ru-RU"/>
          </a:p>
        </p:txBody>
      </p:sp>
      <p:sp>
        <p:nvSpPr>
          <p:cNvPr id="4" name="Rectangle 19"/>
          <p:cNvSpPr>
            <a:spLocks noGrp="1" noChangeArrowheads="1"/>
          </p:cNvSpPr>
          <p:nvPr>
            <p:ph type="sldNum" sz="quarter" idx="11"/>
          </p:nvPr>
        </p:nvSpPr>
        <p:spPr>
          <a:ln/>
        </p:spPr>
        <p:txBody>
          <a:bodyPr/>
          <a:lstStyle>
            <a:lvl1pPr>
              <a:defRPr/>
            </a:lvl1pPr>
          </a:lstStyle>
          <a:p>
            <a:pPr>
              <a:defRPr/>
            </a:pPr>
            <a:fld id="{B2489BA0-1C32-4D58-B56B-1A693664D70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ln/>
        </p:spPr>
        <p:txBody>
          <a:bodyPr/>
          <a:lstStyle>
            <a:lvl1pPr>
              <a:defRPr/>
            </a:lvl1pPr>
          </a:lstStyle>
          <a:p>
            <a:pPr>
              <a:defRPr/>
            </a:pPr>
            <a:endParaRPr lang="ru-RU"/>
          </a:p>
        </p:txBody>
      </p:sp>
      <p:sp>
        <p:nvSpPr>
          <p:cNvPr id="3" name="Rectangle 19"/>
          <p:cNvSpPr>
            <a:spLocks noGrp="1" noChangeArrowheads="1"/>
          </p:cNvSpPr>
          <p:nvPr>
            <p:ph type="sldNum" sz="quarter" idx="11"/>
          </p:nvPr>
        </p:nvSpPr>
        <p:spPr>
          <a:ln/>
        </p:spPr>
        <p:txBody>
          <a:bodyPr/>
          <a:lstStyle>
            <a:lvl1pPr>
              <a:defRPr/>
            </a:lvl1pPr>
          </a:lstStyle>
          <a:p>
            <a:pPr>
              <a:defRPr/>
            </a:pPr>
            <a:fld id="{74B6049C-DBD5-4483-A1E2-90B4BFD383B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8"/>
          <p:cNvSpPr>
            <a:spLocks noGrp="1" noChangeArrowheads="1"/>
          </p:cNvSpPr>
          <p:nvPr>
            <p:ph type="ftr" sz="quarter" idx="10"/>
          </p:nvPr>
        </p:nvSpPr>
        <p:spPr>
          <a:ln/>
        </p:spPr>
        <p:txBody>
          <a:bodyPr/>
          <a:lstStyle>
            <a:lvl1pPr>
              <a:defRPr/>
            </a:lvl1pPr>
          </a:lstStyle>
          <a:p>
            <a:pPr>
              <a:defRPr/>
            </a:pPr>
            <a:endParaRPr lang="ru-RU"/>
          </a:p>
        </p:txBody>
      </p:sp>
      <p:sp>
        <p:nvSpPr>
          <p:cNvPr id="6" name="Rectangle 19"/>
          <p:cNvSpPr>
            <a:spLocks noGrp="1" noChangeArrowheads="1"/>
          </p:cNvSpPr>
          <p:nvPr>
            <p:ph type="sldNum" sz="quarter" idx="11"/>
          </p:nvPr>
        </p:nvSpPr>
        <p:spPr>
          <a:ln/>
        </p:spPr>
        <p:txBody>
          <a:bodyPr/>
          <a:lstStyle>
            <a:lvl1pPr>
              <a:defRPr/>
            </a:lvl1pPr>
          </a:lstStyle>
          <a:p>
            <a:pPr>
              <a:defRPr/>
            </a:pPr>
            <a:fld id="{54F2510B-A291-4A07-88A4-E7CAF434E06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8"/>
          <p:cNvSpPr>
            <a:spLocks noGrp="1" noChangeArrowheads="1"/>
          </p:cNvSpPr>
          <p:nvPr>
            <p:ph type="ftr" sz="quarter" idx="10"/>
          </p:nvPr>
        </p:nvSpPr>
        <p:spPr>
          <a:ln/>
        </p:spPr>
        <p:txBody>
          <a:bodyPr/>
          <a:lstStyle>
            <a:lvl1pPr>
              <a:defRPr/>
            </a:lvl1pPr>
          </a:lstStyle>
          <a:p>
            <a:pPr>
              <a:defRPr/>
            </a:pPr>
            <a:endParaRPr lang="ru-RU"/>
          </a:p>
        </p:txBody>
      </p:sp>
      <p:sp>
        <p:nvSpPr>
          <p:cNvPr id="6" name="Rectangle 19"/>
          <p:cNvSpPr>
            <a:spLocks noGrp="1" noChangeArrowheads="1"/>
          </p:cNvSpPr>
          <p:nvPr>
            <p:ph type="sldNum" sz="quarter" idx="11"/>
          </p:nvPr>
        </p:nvSpPr>
        <p:spPr>
          <a:ln/>
        </p:spPr>
        <p:txBody>
          <a:bodyPr/>
          <a:lstStyle>
            <a:lvl1pPr>
              <a:defRPr/>
            </a:lvl1pPr>
          </a:lstStyle>
          <a:p>
            <a:pPr>
              <a:defRPr/>
            </a:pPr>
            <a:fld id="{8455AB09-87EB-44FB-B497-6FEB4F03501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ftr" sz="quarter" idx="10"/>
          </p:nvPr>
        </p:nvSpPr>
        <p:spPr>
          <a:ln/>
        </p:spPr>
        <p:txBody>
          <a:bodyPr/>
          <a:lstStyle>
            <a:lvl1pPr>
              <a:defRPr/>
            </a:lvl1pPr>
          </a:lstStyle>
          <a:p>
            <a:pPr>
              <a:defRPr/>
            </a:pPr>
            <a:endParaRPr lang="ru-RU"/>
          </a:p>
        </p:txBody>
      </p:sp>
      <p:sp>
        <p:nvSpPr>
          <p:cNvPr id="5" name="Rectangle 19"/>
          <p:cNvSpPr>
            <a:spLocks noGrp="1" noChangeArrowheads="1"/>
          </p:cNvSpPr>
          <p:nvPr>
            <p:ph type="sldNum" sz="quarter" idx="11"/>
          </p:nvPr>
        </p:nvSpPr>
        <p:spPr>
          <a:ln/>
        </p:spPr>
        <p:txBody>
          <a:bodyPr/>
          <a:lstStyle>
            <a:lvl1pPr>
              <a:defRPr/>
            </a:lvl1pPr>
          </a:lstStyle>
          <a:p>
            <a:pPr>
              <a:defRPr/>
            </a:pPr>
            <a:fld id="{D2023315-D608-4DB2-BE24-BEDEC412F8E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5FA"/>
        </a:solidFill>
        <a:effectLst/>
      </p:bgPr>
    </p:bg>
    <p:spTree>
      <p:nvGrpSpPr>
        <p:cNvPr id="1" name=""/>
        <p:cNvGrpSpPr/>
        <p:nvPr/>
      </p:nvGrpSpPr>
      <p:grpSpPr>
        <a:xfrm>
          <a:off x="0" y="0"/>
          <a:ext cx="0" cy="0"/>
          <a:chOff x="0" y="0"/>
          <a:chExt cx="0" cy="0"/>
        </a:xfrm>
      </p:grpSpPr>
      <p:sp>
        <p:nvSpPr>
          <p:cNvPr id="3074" name="Rectangle 16"/>
          <p:cNvSpPr>
            <a:spLocks noGrp="1" noChangeArrowheads="1"/>
          </p:cNvSpPr>
          <p:nvPr>
            <p:ph type="body" idx="1"/>
          </p:nvPr>
        </p:nvSpPr>
        <p:spPr bwMode="auto">
          <a:xfrm>
            <a:off x="457200" y="1268413"/>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8018" name="Rectangle 1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ru-RU"/>
          </a:p>
        </p:txBody>
      </p:sp>
      <p:sp>
        <p:nvSpPr>
          <p:cNvPr id="128019" name="Rectangle 1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81CB17A-0417-46EE-A31E-F0D58ED52D40}" type="slidenum">
              <a:rPr lang="ru-RU"/>
              <a:pPr>
                <a:defRPr/>
              </a:pPr>
              <a:t>‹#›</a:t>
            </a:fld>
            <a:endParaRPr lang="ru-RU"/>
          </a:p>
        </p:txBody>
      </p:sp>
      <p:sp>
        <p:nvSpPr>
          <p:cNvPr id="128021" name="Rectangle 21"/>
          <p:cNvSpPr>
            <a:spLocks noChangeArrowheads="1"/>
          </p:cNvSpPr>
          <p:nvPr/>
        </p:nvSpPr>
        <p:spPr bwMode="auto">
          <a:xfrm>
            <a:off x="0" y="6669088"/>
            <a:ext cx="9144000" cy="188912"/>
          </a:xfrm>
          <a:prstGeom prst="rect">
            <a:avLst/>
          </a:prstGeom>
          <a:solidFill>
            <a:srgbClr val="F6B600"/>
          </a:solidFill>
          <a:ln w="9525" algn="ctr">
            <a:noFill/>
            <a:prstDash val="dash"/>
            <a:miter lim="800000"/>
            <a:headEnd/>
            <a:tailEnd/>
          </a:ln>
          <a:effectLst/>
        </p:spPr>
        <p:txBody>
          <a:bodyPr wrap="none" anchor="ctr"/>
          <a:lstStyle/>
          <a:p>
            <a:pPr>
              <a:defRPr/>
            </a:pPr>
            <a:endParaRPr lang="ru-RU"/>
          </a:p>
        </p:txBody>
      </p:sp>
      <p:sp>
        <p:nvSpPr>
          <p:cNvPr id="128023" name="Rectangle 23"/>
          <p:cNvSpPr>
            <a:spLocks noChangeArrowheads="1"/>
          </p:cNvSpPr>
          <p:nvPr/>
        </p:nvSpPr>
        <p:spPr bwMode="auto">
          <a:xfrm>
            <a:off x="0" y="0"/>
            <a:ext cx="9144000" cy="836613"/>
          </a:xfrm>
          <a:prstGeom prst="rect">
            <a:avLst/>
          </a:prstGeom>
          <a:solidFill>
            <a:srgbClr val="ACBCB9">
              <a:alpha val="50999"/>
            </a:srgbClr>
          </a:solidFill>
          <a:ln w="9525" algn="ctr">
            <a:noFill/>
            <a:prstDash val="dash"/>
            <a:miter lim="800000"/>
            <a:headEnd/>
            <a:tailEnd/>
          </a:ln>
          <a:effectLst/>
        </p:spPr>
        <p:txBody>
          <a:bodyPr wrap="none" anchor="ctr"/>
          <a:lstStyle/>
          <a:p>
            <a:pPr>
              <a:defRPr/>
            </a:pPr>
            <a:endParaRPr lang="ru-RU"/>
          </a:p>
        </p:txBody>
      </p:sp>
      <p:sp>
        <p:nvSpPr>
          <p:cNvPr id="128024" name="Line 24"/>
          <p:cNvSpPr>
            <a:spLocks noChangeShapeType="1"/>
          </p:cNvSpPr>
          <p:nvPr/>
        </p:nvSpPr>
        <p:spPr bwMode="auto">
          <a:xfrm>
            <a:off x="0" y="836613"/>
            <a:ext cx="9144000" cy="0"/>
          </a:xfrm>
          <a:prstGeom prst="line">
            <a:avLst/>
          </a:prstGeom>
          <a:noFill/>
          <a:ln w="25400">
            <a:solidFill>
              <a:srgbClr val="F6B600"/>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just" rtl="0" eaLnBrk="0" fontAlgn="base" hangingPunct="0">
        <a:spcBef>
          <a:spcPct val="0"/>
        </a:spcBef>
        <a:spcAft>
          <a:spcPct val="0"/>
        </a:spcAft>
        <a:defRPr sz="2800" b="1">
          <a:solidFill>
            <a:srgbClr val="0066CC"/>
          </a:solidFill>
          <a:latin typeface="+mj-lt"/>
          <a:ea typeface="+mj-ea"/>
          <a:cs typeface="+mj-cs"/>
        </a:defRPr>
      </a:lvl1pPr>
      <a:lvl2pPr algn="just" rtl="0" eaLnBrk="0" fontAlgn="base" hangingPunct="0">
        <a:spcBef>
          <a:spcPct val="0"/>
        </a:spcBef>
        <a:spcAft>
          <a:spcPct val="0"/>
        </a:spcAft>
        <a:defRPr sz="2800" b="1">
          <a:solidFill>
            <a:srgbClr val="0066CC"/>
          </a:solidFill>
          <a:latin typeface="Arial" charset="0"/>
          <a:cs typeface="Arial" charset="0"/>
        </a:defRPr>
      </a:lvl2pPr>
      <a:lvl3pPr algn="just" rtl="0" eaLnBrk="0" fontAlgn="base" hangingPunct="0">
        <a:spcBef>
          <a:spcPct val="0"/>
        </a:spcBef>
        <a:spcAft>
          <a:spcPct val="0"/>
        </a:spcAft>
        <a:defRPr sz="2800" b="1">
          <a:solidFill>
            <a:srgbClr val="0066CC"/>
          </a:solidFill>
          <a:latin typeface="Arial" charset="0"/>
          <a:cs typeface="Arial" charset="0"/>
        </a:defRPr>
      </a:lvl3pPr>
      <a:lvl4pPr algn="just" rtl="0" eaLnBrk="0" fontAlgn="base" hangingPunct="0">
        <a:spcBef>
          <a:spcPct val="0"/>
        </a:spcBef>
        <a:spcAft>
          <a:spcPct val="0"/>
        </a:spcAft>
        <a:defRPr sz="2800" b="1">
          <a:solidFill>
            <a:srgbClr val="0066CC"/>
          </a:solidFill>
          <a:latin typeface="Arial" charset="0"/>
          <a:cs typeface="Arial" charset="0"/>
        </a:defRPr>
      </a:lvl4pPr>
      <a:lvl5pPr algn="just" rtl="0" eaLnBrk="0" fontAlgn="base" hangingPunct="0">
        <a:spcBef>
          <a:spcPct val="0"/>
        </a:spcBef>
        <a:spcAft>
          <a:spcPct val="0"/>
        </a:spcAft>
        <a:defRPr sz="2800" b="1">
          <a:solidFill>
            <a:srgbClr val="0066CC"/>
          </a:solidFill>
          <a:latin typeface="Arial" charset="0"/>
          <a:cs typeface="Arial" charset="0"/>
        </a:defRPr>
      </a:lvl5pPr>
      <a:lvl6pPr marL="457200" algn="just" rtl="0" fontAlgn="base">
        <a:spcBef>
          <a:spcPct val="0"/>
        </a:spcBef>
        <a:spcAft>
          <a:spcPct val="0"/>
        </a:spcAft>
        <a:defRPr sz="2800" b="1">
          <a:solidFill>
            <a:srgbClr val="0066CC"/>
          </a:solidFill>
          <a:latin typeface="Arial" charset="0"/>
          <a:cs typeface="Arial" charset="0"/>
        </a:defRPr>
      </a:lvl6pPr>
      <a:lvl7pPr marL="914400" algn="just" rtl="0" fontAlgn="base">
        <a:spcBef>
          <a:spcPct val="0"/>
        </a:spcBef>
        <a:spcAft>
          <a:spcPct val="0"/>
        </a:spcAft>
        <a:defRPr sz="2800" b="1">
          <a:solidFill>
            <a:srgbClr val="0066CC"/>
          </a:solidFill>
          <a:latin typeface="Arial" charset="0"/>
          <a:cs typeface="Arial" charset="0"/>
        </a:defRPr>
      </a:lvl7pPr>
      <a:lvl8pPr marL="1371600" algn="just" rtl="0" fontAlgn="base">
        <a:spcBef>
          <a:spcPct val="0"/>
        </a:spcBef>
        <a:spcAft>
          <a:spcPct val="0"/>
        </a:spcAft>
        <a:defRPr sz="2800" b="1">
          <a:solidFill>
            <a:srgbClr val="0066CC"/>
          </a:solidFill>
          <a:latin typeface="Arial" charset="0"/>
          <a:cs typeface="Arial" charset="0"/>
        </a:defRPr>
      </a:lvl8pPr>
      <a:lvl9pPr marL="1828800" algn="just" rtl="0" fontAlgn="base">
        <a:spcBef>
          <a:spcPct val="0"/>
        </a:spcBef>
        <a:spcAft>
          <a:spcPct val="0"/>
        </a:spcAft>
        <a:defRPr sz="2800" b="1">
          <a:solidFill>
            <a:srgbClr val="0066CC"/>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Прямоугольник 6"/>
          <p:cNvSpPr>
            <a:spLocks noChangeArrowheads="1"/>
          </p:cNvSpPr>
          <p:nvPr/>
        </p:nvSpPr>
        <p:spPr bwMode="auto">
          <a:xfrm>
            <a:off x="227352" y="3857628"/>
            <a:ext cx="8715375" cy="769937"/>
          </a:xfrm>
          <a:prstGeom prst="rect">
            <a:avLst/>
          </a:prstGeom>
          <a:noFill/>
          <a:ln w="9525">
            <a:noFill/>
            <a:miter lim="800000"/>
            <a:headEnd/>
            <a:tailEnd/>
          </a:ln>
        </p:spPr>
        <p:txBody>
          <a:bodyPr>
            <a:spAutoFit/>
          </a:bodyPr>
          <a:lstStyle/>
          <a:p>
            <a:pPr algn="ctr">
              <a:defRPr/>
            </a:pPr>
            <a:r>
              <a:rPr lang="kk-KZ" sz="2200" b="1" dirty="0" smtClean="0">
                <a:solidFill>
                  <a:srgbClr val="002060"/>
                </a:solidFill>
                <a:effectLst>
                  <a:outerShdw blurRad="38100" dist="38100" dir="2700000" algn="tl">
                    <a:srgbClr val="000000">
                      <a:alpha val="43137"/>
                    </a:srgbClr>
                  </a:outerShdw>
                </a:effectLst>
              </a:rPr>
              <a:t>2012 жылғы 2 сәуірдегі Үкіметтік сағатта ҚР Парламентінің Мәжілісімен берілген ұсыныстарға сәйкес</a:t>
            </a:r>
            <a:endParaRPr lang="ru-RU" sz="2200" b="1" dirty="0">
              <a:solidFill>
                <a:srgbClr val="002060"/>
              </a:solidFill>
              <a:effectLst>
                <a:outerShdw blurRad="38100" dist="38100" dir="2700000" algn="tl">
                  <a:srgbClr val="000000">
                    <a:alpha val="43137"/>
                  </a:srgbClr>
                </a:outerShdw>
              </a:effectLst>
            </a:endParaRPr>
          </a:p>
        </p:txBody>
      </p:sp>
      <p:pic>
        <p:nvPicPr>
          <p:cNvPr id="13315" name="Picture 5"/>
          <p:cNvPicPr>
            <a:picLocks noChangeAspect="1" noChangeArrowheads="1"/>
          </p:cNvPicPr>
          <p:nvPr/>
        </p:nvPicPr>
        <p:blipFill>
          <a:blip r:embed="rId2"/>
          <a:srcRect/>
          <a:stretch>
            <a:fillRect/>
          </a:stretch>
        </p:blipFill>
        <p:spPr bwMode="auto">
          <a:xfrm>
            <a:off x="0" y="-6350"/>
            <a:ext cx="1000125" cy="836613"/>
          </a:xfrm>
          <a:prstGeom prst="rect">
            <a:avLst/>
          </a:prstGeom>
          <a:noFill/>
          <a:ln w="9525" algn="ctr">
            <a:noFill/>
            <a:prstDash val="dash"/>
            <a:miter lim="800000"/>
            <a:headEnd/>
            <a:tailEnd/>
          </a:ln>
        </p:spPr>
      </p:pic>
      <p:sp>
        <p:nvSpPr>
          <p:cNvPr id="8"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a:solidFill>
                  <a:srgbClr val="002060"/>
                </a:solidFill>
                <a:effectLst>
                  <a:outerShdw blurRad="38100" dist="38100" dir="2700000" algn="tl">
                    <a:srgbClr val="000000">
                      <a:alpha val="43137"/>
                    </a:srgbClr>
                  </a:outerShdw>
                </a:effectLst>
              </a:rPr>
              <a:t>Қазақстан Республикасы Статистика агенттігі</a:t>
            </a:r>
          </a:p>
        </p:txBody>
      </p:sp>
      <p:sp>
        <p:nvSpPr>
          <p:cNvPr id="13317" name="Прямоугольник 8"/>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3318" name="Прямоугольник 9"/>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3319" name="Прямоугольник 10"/>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2" name="Прямоугольник 6"/>
          <p:cNvSpPr>
            <a:spLocks noChangeArrowheads="1"/>
          </p:cNvSpPr>
          <p:nvPr/>
        </p:nvSpPr>
        <p:spPr bwMode="auto">
          <a:xfrm>
            <a:off x="3036888" y="6038850"/>
            <a:ext cx="3071812" cy="461963"/>
          </a:xfrm>
          <a:prstGeom prst="rect">
            <a:avLst/>
          </a:prstGeom>
          <a:noFill/>
          <a:ln w="9525">
            <a:noFill/>
            <a:miter lim="800000"/>
            <a:headEnd/>
            <a:tailEnd/>
          </a:ln>
        </p:spPr>
        <p:txBody>
          <a:bodyPr>
            <a:spAutoFit/>
          </a:bodyPr>
          <a:lstStyle/>
          <a:p>
            <a:pPr algn="ctr">
              <a:defRPr/>
            </a:pPr>
            <a:r>
              <a:rPr lang="ru-RU" sz="2400" b="1" dirty="0">
                <a:solidFill>
                  <a:srgbClr val="002060"/>
                </a:solidFill>
                <a:effectLst>
                  <a:outerShdw blurRad="38100" dist="38100" dir="2700000" algn="tl">
                    <a:srgbClr val="000000">
                      <a:alpha val="43137"/>
                    </a:srgbClr>
                  </a:outerShdw>
                </a:effectLst>
              </a:rPr>
              <a:t>Астана, 2013</a:t>
            </a:r>
            <a:endParaRPr lang="ru-RU" sz="2400" dirty="0">
              <a:solidFill>
                <a:srgbClr val="002060"/>
              </a:solidFill>
              <a:effectLst>
                <a:outerShdw blurRad="38100" dist="38100" dir="2700000" algn="tl">
                  <a:srgbClr val="000000">
                    <a:alpha val="43137"/>
                  </a:srgbClr>
                </a:outerShdw>
              </a:effectLst>
            </a:endParaRPr>
          </a:p>
        </p:txBody>
      </p:sp>
      <p:sp>
        <p:nvSpPr>
          <p:cNvPr id="13" name="Прямоугольник 6"/>
          <p:cNvSpPr>
            <a:spLocks noChangeArrowheads="1"/>
          </p:cNvSpPr>
          <p:nvPr/>
        </p:nvSpPr>
        <p:spPr bwMode="auto">
          <a:xfrm>
            <a:off x="214313" y="2071688"/>
            <a:ext cx="8715375" cy="1569660"/>
          </a:xfrm>
          <a:prstGeom prst="rect">
            <a:avLst/>
          </a:prstGeom>
          <a:noFill/>
          <a:ln w="9525">
            <a:noFill/>
            <a:miter lim="800000"/>
            <a:headEnd/>
            <a:tailEnd/>
          </a:ln>
        </p:spPr>
        <p:txBody>
          <a:bodyPr>
            <a:spAutoFit/>
          </a:bodyPr>
          <a:lstStyle/>
          <a:p>
            <a:pPr algn="ctr">
              <a:defRPr/>
            </a:pPr>
            <a:r>
              <a:rPr lang="kk-KZ" sz="3200" b="1" dirty="0" smtClean="0">
                <a:solidFill>
                  <a:srgbClr val="A40000"/>
                </a:solidFill>
                <a:effectLst>
                  <a:outerShdw blurRad="38100" dist="38100" dir="2700000" algn="tl">
                    <a:srgbClr val="000000">
                      <a:alpha val="43137"/>
                    </a:srgbClr>
                  </a:outerShdw>
                </a:effectLst>
              </a:rPr>
              <a:t>ҚР Статистика агенттігінің 2012 жылғы жұмысының қорытындылары </a:t>
            </a:r>
          </a:p>
          <a:p>
            <a:pPr algn="ctr">
              <a:defRPr/>
            </a:pPr>
            <a:r>
              <a:rPr lang="kk-KZ" sz="3200" b="1" dirty="0" smtClean="0">
                <a:solidFill>
                  <a:srgbClr val="A40000"/>
                </a:solidFill>
                <a:effectLst>
                  <a:outerShdw blurRad="38100" dist="38100" dir="2700000" algn="tl">
                    <a:srgbClr val="000000">
                      <a:alpha val="43137"/>
                    </a:srgbClr>
                  </a:outerShdw>
                </a:effectLst>
              </a:rPr>
              <a:t>және 2013 жылға қойылған міндеттері</a:t>
            </a:r>
            <a:endParaRPr lang="ru-RU" sz="3200" b="1" dirty="0">
              <a:solidFill>
                <a:srgbClr val="A40000"/>
              </a:solidFill>
              <a:effectLst>
                <a:outerShdw blurRad="38100" dist="38100" dir="2700000" algn="tl">
                  <a:srgbClr val="000000">
                    <a:alpha val="43137"/>
                  </a:srgbClr>
                </a:outerShdw>
              </a:effectLst>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0"/>
          <p:cNvGrpSpPr>
            <a:grpSpLocks/>
          </p:cNvGrpSpPr>
          <p:nvPr/>
        </p:nvGrpSpPr>
        <p:grpSpPr bwMode="auto">
          <a:xfrm>
            <a:off x="285750" y="1946275"/>
            <a:ext cx="2676525" cy="2324100"/>
            <a:chOff x="603433" y="4213446"/>
            <a:chExt cx="2676310" cy="2323401"/>
          </a:xfrm>
        </p:grpSpPr>
        <p:pic>
          <p:nvPicPr>
            <p:cNvPr id="17422" name="Picture 9" descr="D:\Documents and Settings\Ga.Sagandykova.STAT\Рабочий стол\Новая папка\phpThumb_cache_srcc5a8e5f5ee4cefcd848f9a33961cb64f_par249fc84f9b757251ca73fb3b3e949e60.jpeg"/>
            <p:cNvPicPr>
              <a:picLocks noChangeAspect="1" noChangeArrowheads="1"/>
            </p:cNvPicPr>
            <p:nvPr/>
          </p:nvPicPr>
          <p:blipFill>
            <a:blip r:embed="rId3"/>
            <a:srcRect/>
            <a:stretch>
              <a:fillRect/>
            </a:stretch>
          </p:blipFill>
          <p:spPr bwMode="auto">
            <a:xfrm rot="-595860">
              <a:off x="603433" y="4213446"/>
              <a:ext cx="2676310" cy="2323401"/>
            </a:xfrm>
            <a:prstGeom prst="rect">
              <a:avLst/>
            </a:prstGeom>
            <a:noFill/>
            <a:ln w="9525">
              <a:noFill/>
              <a:miter lim="800000"/>
              <a:headEnd/>
              <a:tailEnd/>
            </a:ln>
          </p:spPr>
        </p:pic>
        <p:pic>
          <p:nvPicPr>
            <p:cNvPr id="15" name="Рисунок 14" descr="аналитика_конструктор диаграммы_2.jpg"/>
            <p:cNvPicPr>
              <a:picLocks noChangeAspect="1"/>
            </p:cNvPicPr>
            <p:nvPr/>
          </p:nvPicPr>
          <p:blipFill>
            <a:blip r:embed="rId4"/>
            <a:stretch>
              <a:fillRect/>
            </a:stretch>
          </p:blipFill>
          <p:spPr>
            <a:xfrm rot="20733682">
              <a:off x="1044723" y="4551482"/>
              <a:ext cx="1361966" cy="887145"/>
            </a:xfrm>
            <a:prstGeom prst="rect">
              <a:avLst/>
            </a:prstGeom>
            <a:ln>
              <a:solidFill>
                <a:schemeClr val="bg2">
                  <a:lumMod val="50000"/>
                </a:schemeClr>
              </a:solidFill>
            </a:ln>
          </p:spPr>
        </p:pic>
        <p:pic>
          <p:nvPicPr>
            <p:cNvPr id="23" name="Рисунок 22" descr="аналитика_сравнительный анализ.jpg"/>
            <p:cNvPicPr>
              <a:picLocks noChangeAspect="1"/>
            </p:cNvPicPr>
            <p:nvPr/>
          </p:nvPicPr>
          <p:blipFill>
            <a:blip r:embed="rId5"/>
            <a:stretch>
              <a:fillRect/>
            </a:stretch>
          </p:blipFill>
          <p:spPr>
            <a:xfrm rot="20724621">
              <a:off x="1259018" y="5354516"/>
              <a:ext cx="1358791" cy="837948"/>
            </a:xfrm>
            <a:prstGeom prst="rect">
              <a:avLst/>
            </a:prstGeom>
            <a:ln>
              <a:solidFill>
                <a:schemeClr val="bg2">
                  <a:lumMod val="50000"/>
                </a:schemeClr>
              </a:solidFill>
            </a:ln>
          </p:spPr>
        </p:pic>
      </p:grpSp>
      <p:pic>
        <p:nvPicPr>
          <p:cNvPr id="17411" name="Picture 5"/>
          <p:cNvPicPr>
            <a:picLocks noChangeAspect="1" noChangeArrowheads="1"/>
          </p:cNvPicPr>
          <p:nvPr/>
        </p:nvPicPr>
        <p:blipFill>
          <a:blip r:embed="rId6"/>
          <a:srcRect/>
          <a:stretch>
            <a:fillRect/>
          </a:stretch>
        </p:blipFill>
        <p:spPr bwMode="auto">
          <a:xfrm>
            <a:off x="4763" y="-1588"/>
            <a:ext cx="1039812" cy="838201"/>
          </a:xfrm>
          <a:prstGeom prst="rect">
            <a:avLst/>
          </a:prstGeom>
          <a:noFill/>
          <a:ln w="9525" algn="ctr">
            <a:noFill/>
            <a:prstDash val="dash"/>
            <a:miter lim="800000"/>
            <a:headEnd/>
            <a:tailEnd/>
          </a:ln>
        </p:spPr>
      </p:pic>
      <p:sp>
        <p:nvSpPr>
          <p:cNvPr id="17412" name="Номер слайда 17"/>
          <p:cNvSpPr>
            <a:spLocks noGrp="1"/>
          </p:cNvSpPr>
          <p:nvPr>
            <p:ph type="sldNum" sz="quarter" idx="11"/>
          </p:nvPr>
        </p:nvSpPr>
        <p:spPr>
          <a:xfrm>
            <a:off x="8572500" y="6369050"/>
            <a:ext cx="419100" cy="365125"/>
          </a:xfrm>
          <a:noFill/>
        </p:spPr>
        <p:txBody>
          <a:bodyPr/>
          <a:lstStyle/>
          <a:p>
            <a:r>
              <a:rPr lang="kk-KZ" sz="1200" dirty="0" smtClean="0"/>
              <a:t>10</a:t>
            </a:r>
            <a:endParaRPr lang="ru-RU" sz="1200" dirty="0" smtClean="0"/>
          </a:p>
        </p:txBody>
      </p:sp>
      <p:sp>
        <p:nvSpPr>
          <p:cNvPr id="17413" name="TextBox 14"/>
          <p:cNvSpPr txBox="1">
            <a:spLocks noChangeArrowheads="1"/>
          </p:cNvSpPr>
          <p:nvPr/>
        </p:nvSpPr>
        <p:spPr bwMode="auto">
          <a:xfrm>
            <a:off x="1741507" y="868193"/>
            <a:ext cx="5616575" cy="923330"/>
          </a:xfrm>
          <a:prstGeom prst="rect">
            <a:avLst/>
          </a:prstGeom>
          <a:noFill/>
          <a:ln w="9525">
            <a:noFill/>
            <a:miter lim="800000"/>
            <a:headEnd/>
            <a:tailEnd/>
          </a:ln>
        </p:spPr>
        <p:txBody>
          <a:bodyPr>
            <a:spAutoFit/>
          </a:bodyPr>
          <a:lstStyle/>
          <a:p>
            <a:pPr algn="ctr"/>
            <a:r>
              <a:rPr lang="ru-RU" sz="2400" b="1" dirty="0">
                <a:solidFill>
                  <a:srgbClr val="990033"/>
                </a:solidFill>
              </a:rPr>
              <a:t>«</a:t>
            </a:r>
            <a:r>
              <a:rPr lang="ru-RU" sz="2400" b="1" dirty="0" err="1">
                <a:solidFill>
                  <a:srgbClr val="990033"/>
                </a:solidFill>
              </a:rPr>
              <a:t>Талдау</a:t>
            </a:r>
            <a:r>
              <a:rPr lang="ru-RU" sz="2400" b="1" dirty="0">
                <a:solidFill>
                  <a:srgbClr val="990033"/>
                </a:solidFill>
              </a:rPr>
              <a:t>» </a:t>
            </a:r>
            <a:r>
              <a:rPr lang="ru-RU" sz="2400" b="1" dirty="0" smtClean="0">
                <a:solidFill>
                  <a:srgbClr val="990033"/>
                </a:solidFill>
              </a:rPr>
              <a:t>АТЖ</a:t>
            </a:r>
          </a:p>
          <a:p>
            <a:pPr algn="ctr"/>
            <a:endParaRPr lang="en-US" sz="500" b="1" dirty="0" smtClean="0">
              <a:solidFill>
                <a:srgbClr val="990033"/>
              </a:solidFill>
            </a:endParaRPr>
          </a:p>
          <a:p>
            <a:pPr algn="ctr"/>
            <a:endParaRPr lang="ru-RU" sz="500" b="1" dirty="0">
              <a:solidFill>
                <a:srgbClr val="990033"/>
              </a:solidFill>
            </a:endParaRPr>
          </a:p>
          <a:p>
            <a:pPr algn="ctr"/>
            <a:r>
              <a:rPr lang="ru-RU" sz="2000" b="1" dirty="0" smtClean="0">
                <a:solidFill>
                  <a:srgbClr val="002060"/>
                </a:solidFill>
              </a:rPr>
              <a:t>«</a:t>
            </a:r>
            <a:r>
              <a:rPr lang="ru-RU" sz="2000" b="1" dirty="0" err="1" smtClean="0">
                <a:solidFill>
                  <a:srgbClr val="002060"/>
                </a:solidFill>
              </a:rPr>
              <a:t>Талдау</a:t>
            </a:r>
            <a:r>
              <a:rPr lang="ru-RU" sz="2000" b="1" dirty="0" smtClean="0">
                <a:solidFill>
                  <a:srgbClr val="002060"/>
                </a:solidFill>
              </a:rPr>
              <a:t>» </a:t>
            </a:r>
            <a:r>
              <a:rPr lang="ru-RU" sz="2000" b="1" dirty="0" err="1" smtClean="0">
                <a:solidFill>
                  <a:srgbClr val="002060"/>
                </a:solidFill>
              </a:rPr>
              <a:t>модулі</a:t>
            </a:r>
            <a:endParaRPr lang="ru-RU" sz="2000" b="1" dirty="0">
              <a:solidFill>
                <a:srgbClr val="002060"/>
              </a:solidFill>
            </a:endParaRPr>
          </a:p>
        </p:txBody>
      </p:sp>
      <p:sp>
        <p:nvSpPr>
          <p:cNvPr id="12" name="TextBox 20"/>
          <p:cNvSpPr txBox="1">
            <a:spLocks noChangeArrowheads="1"/>
          </p:cNvSpPr>
          <p:nvPr/>
        </p:nvSpPr>
        <p:spPr bwMode="auto">
          <a:xfrm>
            <a:off x="5429250" y="1928802"/>
            <a:ext cx="3571875" cy="4570482"/>
          </a:xfrm>
          <a:prstGeom prst="rect">
            <a:avLst/>
          </a:prstGeom>
          <a:noFill/>
          <a:ln w="9525">
            <a:noFill/>
            <a:miter lim="800000"/>
            <a:headEnd/>
            <a:tailEnd/>
          </a:ln>
        </p:spPr>
        <p:txBody>
          <a:bodyPr>
            <a:spAutoFit/>
          </a:bodyPr>
          <a:lstStyle/>
          <a:p>
            <a:pPr>
              <a:defRPr/>
            </a:pPr>
            <a:r>
              <a:rPr lang="ru-RU" b="1" dirty="0" err="1">
                <a:solidFill>
                  <a:srgbClr val="660033"/>
                </a:solidFill>
                <a:latin typeface="+mj-lt"/>
                <a:cs typeface="Segoe UI" pitchFamily="34" charset="0"/>
              </a:rPr>
              <a:t>Көрсеткіштің жиынтық талдауы</a:t>
            </a:r>
            <a:r>
              <a:rPr lang="ru-RU" b="1" dirty="0">
                <a:solidFill>
                  <a:srgbClr val="660033"/>
                </a:solidFill>
                <a:latin typeface="+mj-lt"/>
                <a:cs typeface="Segoe UI" pitchFamily="34" charset="0"/>
              </a:rPr>
              <a:t> </a:t>
            </a:r>
            <a:r>
              <a:rPr lang="ru-RU" b="1" dirty="0" err="1">
                <a:solidFill>
                  <a:srgbClr val="660033"/>
                </a:solidFill>
                <a:latin typeface="+mj-lt"/>
                <a:cs typeface="Segoe UI" pitchFamily="34" charset="0"/>
              </a:rPr>
              <a:t>жақсартылды</a:t>
            </a:r>
            <a:endParaRPr lang="ru-RU" b="1" dirty="0">
              <a:solidFill>
                <a:srgbClr val="660033"/>
              </a:solidFill>
              <a:latin typeface="+mj-lt"/>
              <a:cs typeface="Segoe UI" pitchFamily="34" charset="0"/>
            </a:endParaRPr>
          </a:p>
          <a:p>
            <a:pPr>
              <a:defRPr/>
            </a:pPr>
            <a:endParaRPr lang="en-US" sz="800" b="1" dirty="0">
              <a:solidFill>
                <a:srgbClr val="002060"/>
              </a:solidFill>
              <a:latin typeface="+mj-lt"/>
              <a:cs typeface="Times New Roman" pitchFamily="18" charset="0"/>
            </a:endParaRPr>
          </a:p>
          <a:p>
            <a:pPr>
              <a:defRPr/>
            </a:pPr>
            <a:r>
              <a:rPr lang="ru-RU" sz="1600" dirty="0" err="1">
                <a:solidFill>
                  <a:srgbClr val="001746"/>
                </a:solidFill>
                <a:latin typeface="+mj-lt"/>
                <a:cs typeface="Times New Roman" pitchFamily="18" charset="0"/>
              </a:rPr>
              <a:t>Кесте</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пайдаланушыға келесі</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мүмкіндіктерді береді</a:t>
            </a:r>
            <a:r>
              <a:rPr lang="ru-RU" sz="1600" dirty="0">
                <a:solidFill>
                  <a:srgbClr val="001746"/>
                </a:solidFill>
                <a:latin typeface="+mj-lt"/>
                <a:cs typeface="Times New Roman" pitchFamily="18" charset="0"/>
              </a:rPr>
              <a:t>:</a:t>
            </a:r>
          </a:p>
          <a:p>
            <a:pPr>
              <a:defRPr/>
            </a:pPr>
            <a:endParaRPr lang="ru-RU" sz="800" dirty="0">
              <a:solidFill>
                <a:srgbClr val="001746"/>
              </a:solidFill>
              <a:latin typeface="+mj-lt"/>
              <a:cs typeface="Times New Roman" pitchFamily="18" charset="0"/>
            </a:endParaRPr>
          </a:p>
          <a:p>
            <a:pPr marL="179388" indent="-179388">
              <a:buFont typeface="Arial" pitchFamily="34" charset="0"/>
              <a:buChar char="•"/>
              <a:defRPr/>
            </a:pPr>
            <a:r>
              <a:rPr lang="ru-RU" sz="1600" dirty="0" err="1">
                <a:solidFill>
                  <a:srgbClr val="001746"/>
                </a:solidFill>
                <a:latin typeface="+mj-lt"/>
                <a:cs typeface="Times New Roman" pitchFamily="18" charset="0"/>
              </a:rPr>
              <a:t>әртүрлі ұсынымдардағы көрсеткіштер бойынша</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деректерді</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қарау;</a:t>
            </a:r>
            <a:endParaRPr lang="ru-RU" sz="1600" dirty="0">
              <a:solidFill>
                <a:srgbClr val="001746"/>
              </a:solidFill>
              <a:latin typeface="+mj-lt"/>
              <a:cs typeface="Times New Roman" pitchFamily="18" charset="0"/>
            </a:endParaRPr>
          </a:p>
          <a:p>
            <a:pPr marL="179388" indent="-179388">
              <a:buFont typeface="Arial" pitchFamily="34" charset="0"/>
              <a:buChar char="•"/>
              <a:defRPr/>
            </a:pPr>
            <a:endParaRPr lang="ru-RU" sz="300" dirty="0">
              <a:solidFill>
                <a:srgbClr val="001746"/>
              </a:solidFill>
              <a:latin typeface="+mj-lt"/>
              <a:cs typeface="Times New Roman" pitchFamily="18" charset="0"/>
            </a:endParaRPr>
          </a:p>
          <a:p>
            <a:pPr marL="179388" indent="-179388">
              <a:buFont typeface="Arial" pitchFamily="34" charset="0"/>
              <a:buChar char="•"/>
              <a:defRPr/>
            </a:pPr>
            <a:r>
              <a:rPr lang="ru-RU" sz="1600" dirty="0" err="1">
                <a:solidFill>
                  <a:srgbClr val="001746"/>
                </a:solidFill>
                <a:latin typeface="+mj-lt"/>
                <a:cs typeface="Times New Roman" pitchFamily="18" charset="0"/>
              </a:rPr>
              <a:t>деректерді</a:t>
            </a:r>
            <a:r>
              <a:rPr lang="ru-RU" sz="1600" dirty="0">
                <a:solidFill>
                  <a:srgbClr val="001746"/>
                </a:solidFill>
                <a:latin typeface="+mj-lt"/>
                <a:cs typeface="Times New Roman" pitchFamily="18" charset="0"/>
              </a:rPr>
              <a:t> бар </a:t>
            </a:r>
            <a:r>
              <a:rPr lang="ru-RU" sz="1600" dirty="0" err="1">
                <a:solidFill>
                  <a:srgbClr val="001746"/>
                </a:solidFill>
                <a:latin typeface="+mj-lt"/>
                <a:cs typeface="Times New Roman" pitchFamily="18" charset="0"/>
              </a:rPr>
              <a:t>барлық жіктеуіштер</a:t>
            </a:r>
            <a:r>
              <a:rPr lang="ru-RU" sz="1600" dirty="0">
                <a:solidFill>
                  <a:srgbClr val="001746"/>
                </a:solidFill>
                <a:latin typeface="+mj-lt"/>
                <a:cs typeface="Times New Roman" pitchFamily="18" charset="0"/>
              </a:rPr>
              <a:t> мен </a:t>
            </a:r>
            <a:r>
              <a:rPr lang="ru-RU" sz="1600" dirty="0" err="1">
                <a:solidFill>
                  <a:srgbClr val="001746"/>
                </a:solidFill>
                <a:latin typeface="+mj-lt"/>
                <a:cs typeface="Times New Roman" pitchFamily="18" charset="0"/>
              </a:rPr>
              <a:t>анықтамалар бойынша</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қарау</a:t>
            </a:r>
            <a:r>
              <a:rPr lang="ru-RU" sz="1600" dirty="0">
                <a:solidFill>
                  <a:srgbClr val="001746"/>
                </a:solidFill>
                <a:latin typeface="+mj-lt"/>
                <a:cs typeface="Times New Roman" pitchFamily="18" charset="0"/>
              </a:rPr>
              <a:t>;</a:t>
            </a:r>
          </a:p>
          <a:p>
            <a:pPr marL="179388" indent="-179388">
              <a:buFont typeface="Arial" pitchFamily="34" charset="0"/>
              <a:buChar char="•"/>
              <a:defRPr/>
            </a:pPr>
            <a:endParaRPr lang="ru-RU" sz="400" dirty="0">
              <a:solidFill>
                <a:srgbClr val="001746"/>
              </a:solidFill>
              <a:latin typeface="+mj-lt"/>
              <a:cs typeface="Times New Roman" pitchFamily="18" charset="0"/>
            </a:endParaRPr>
          </a:p>
          <a:p>
            <a:pPr marL="179388" indent="-179388">
              <a:buFont typeface="Arial" pitchFamily="34" charset="0"/>
              <a:buChar char="•"/>
              <a:defRPr/>
            </a:pPr>
            <a:r>
              <a:rPr lang="ru-RU" sz="1600" dirty="0" err="1">
                <a:solidFill>
                  <a:srgbClr val="001746"/>
                </a:solidFill>
                <a:latin typeface="+mj-lt"/>
                <a:cs typeface="Times New Roman" pitchFamily="18" charset="0"/>
              </a:rPr>
              <a:t>жіктеуіштің және көрсеткіштің жеке</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бетіне</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өту;</a:t>
            </a:r>
            <a:endParaRPr lang="ru-RU" sz="1600" dirty="0">
              <a:solidFill>
                <a:srgbClr val="001746"/>
              </a:solidFill>
              <a:latin typeface="+mj-lt"/>
              <a:cs typeface="Times New Roman" pitchFamily="18" charset="0"/>
            </a:endParaRPr>
          </a:p>
          <a:p>
            <a:pPr marL="179388" indent="-179388">
              <a:buFont typeface="Arial" pitchFamily="34" charset="0"/>
              <a:buChar char="•"/>
              <a:defRPr/>
            </a:pPr>
            <a:endParaRPr lang="ru-RU" sz="400" dirty="0">
              <a:solidFill>
                <a:srgbClr val="001746"/>
              </a:solidFill>
              <a:latin typeface="+mj-lt"/>
              <a:cs typeface="Times New Roman" pitchFamily="18" charset="0"/>
            </a:endParaRPr>
          </a:p>
          <a:p>
            <a:pPr marL="179388" indent="-179388">
              <a:buFont typeface="Arial" pitchFamily="34" charset="0"/>
              <a:buChar char="•"/>
              <a:defRPr/>
            </a:pPr>
            <a:r>
              <a:rPr lang="ru-RU" sz="1600" dirty="0" err="1">
                <a:solidFill>
                  <a:srgbClr val="001746"/>
                </a:solidFill>
                <a:latin typeface="+mj-lt"/>
                <a:cs typeface="Times New Roman" pitchFamily="18" charset="0"/>
              </a:rPr>
              <a:t>кестелерді</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түзету;</a:t>
            </a:r>
            <a:endParaRPr lang="ru-RU" sz="1600" dirty="0">
              <a:solidFill>
                <a:srgbClr val="001746"/>
              </a:solidFill>
              <a:latin typeface="+mj-lt"/>
              <a:cs typeface="Times New Roman" pitchFamily="18" charset="0"/>
            </a:endParaRPr>
          </a:p>
          <a:p>
            <a:pPr marL="179388" indent="-179388">
              <a:buFont typeface="Arial" pitchFamily="34" charset="0"/>
              <a:buChar char="•"/>
              <a:defRPr/>
            </a:pPr>
            <a:endParaRPr lang="ru-RU" sz="400" dirty="0">
              <a:solidFill>
                <a:srgbClr val="001746"/>
              </a:solidFill>
              <a:latin typeface="+mj-lt"/>
              <a:cs typeface="Times New Roman" pitchFamily="18" charset="0"/>
            </a:endParaRPr>
          </a:p>
          <a:p>
            <a:pPr marL="179388" indent="-179388">
              <a:buFont typeface="Arial" pitchFamily="34" charset="0"/>
              <a:buChar char="•"/>
              <a:defRPr/>
            </a:pPr>
            <a:r>
              <a:rPr lang="ru-RU" sz="1600" dirty="0" err="1">
                <a:solidFill>
                  <a:srgbClr val="001746"/>
                </a:solidFill>
                <a:latin typeface="+mj-lt"/>
                <a:cs typeface="Times New Roman" pitchFamily="18" charset="0"/>
              </a:rPr>
              <a:t>қызықтырушы деректерді</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жеке</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кабинетте</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сақтау және әртүрлі форматта</a:t>
            </a:r>
            <a:r>
              <a:rPr lang="ru-RU" sz="1600" dirty="0">
                <a:solidFill>
                  <a:srgbClr val="001746"/>
                </a:solidFill>
                <a:latin typeface="+mj-lt"/>
                <a:cs typeface="Times New Roman" pitchFamily="18" charset="0"/>
              </a:rPr>
              <a:t> </a:t>
            </a:r>
            <a:r>
              <a:rPr lang="ru-RU" sz="1600" dirty="0" err="1">
                <a:solidFill>
                  <a:srgbClr val="001746"/>
                </a:solidFill>
                <a:latin typeface="+mj-lt"/>
                <a:cs typeface="Times New Roman" pitchFamily="18" charset="0"/>
              </a:rPr>
              <a:t>экспорттау</a:t>
            </a:r>
            <a:r>
              <a:rPr lang="ru-RU" sz="1600" dirty="0">
                <a:solidFill>
                  <a:srgbClr val="001746"/>
                </a:solidFill>
                <a:latin typeface="+mj-lt"/>
                <a:cs typeface="Times New Roman" pitchFamily="18" charset="0"/>
              </a:rPr>
              <a:t>. </a:t>
            </a:r>
          </a:p>
        </p:txBody>
      </p:sp>
      <p:pic>
        <p:nvPicPr>
          <p:cNvPr id="24" name="Рисунок 23" descr="аналитика_3.jpg"/>
          <p:cNvPicPr>
            <a:picLocks noChangeAspect="1"/>
          </p:cNvPicPr>
          <p:nvPr/>
        </p:nvPicPr>
        <p:blipFill>
          <a:blip r:embed="rId7"/>
          <a:stretch>
            <a:fillRect/>
          </a:stretch>
        </p:blipFill>
        <p:spPr>
          <a:xfrm>
            <a:off x="2500313" y="4921250"/>
            <a:ext cx="2500312" cy="1579563"/>
          </a:xfrm>
          <a:prstGeom prst="rect">
            <a:avLst/>
          </a:prstGeom>
          <a:ln>
            <a:solidFill>
              <a:schemeClr val="bg2">
                <a:lumMod val="50000"/>
              </a:schemeClr>
            </a:solidFill>
          </a:ln>
        </p:spPr>
      </p:pic>
      <p:pic>
        <p:nvPicPr>
          <p:cNvPr id="25" name="Рисунок 24" descr="сводная таблица.jpg"/>
          <p:cNvPicPr>
            <a:picLocks noChangeAspect="1"/>
          </p:cNvPicPr>
          <p:nvPr/>
        </p:nvPicPr>
        <p:blipFill>
          <a:blip r:embed="rId8"/>
          <a:stretch>
            <a:fillRect/>
          </a:stretch>
        </p:blipFill>
        <p:spPr>
          <a:xfrm>
            <a:off x="142875" y="4160838"/>
            <a:ext cx="2643188" cy="1928812"/>
          </a:xfrm>
          <a:prstGeom prst="rect">
            <a:avLst/>
          </a:prstGeom>
          <a:ln>
            <a:solidFill>
              <a:schemeClr val="bg2">
                <a:lumMod val="50000"/>
              </a:schemeClr>
            </a:solidFill>
          </a:ln>
        </p:spPr>
      </p:pic>
      <p:pic>
        <p:nvPicPr>
          <p:cNvPr id="26" name="Рисунок 25" descr="аналитика_сравнительный анализ.jpg"/>
          <p:cNvPicPr>
            <a:picLocks noChangeAspect="1"/>
          </p:cNvPicPr>
          <p:nvPr/>
        </p:nvPicPr>
        <p:blipFill>
          <a:blip r:embed="rId9"/>
          <a:stretch>
            <a:fillRect/>
          </a:stretch>
        </p:blipFill>
        <p:spPr>
          <a:xfrm>
            <a:off x="2571750" y="2660650"/>
            <a:ext cx="2714625" cy="1643063"/>
          </a:xfrm>
          <a:prstGeom prst="rect">
            <a:avLst/>
          </a:prstGeom>
          <a:ln>
            <a:solidFill>
              <a:schemeClr val="bg2">
                <a:lumMod val="50000"/>
              </a:schemeClr>
            </a:solidFill>
          </a:ln>
        </p:spPr>
      </p:pic>
      <p:sp>
        <p:nvSpPr>
          <p:cNvPr id="16"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a:solidFill>
                  <a:srgbClr val="002060"/>
                </a:solidFill>
                <a:effectLst>
                  <a:outerShdw blurRad="38100" dist="38100" dir="2700000" algn="tl">
                    <a:srgbClr val="000000">
                      <a:alpha val="43137"/>
                    </a:srgbClr>
                  </a:outerShdw>
                </a:effectLst>
              </a:rPr>
              <a:t>Қазақстан Республикасы</a:t>
            </a:r>
            <a:r>
              <a:rPr lang="ru-RU" b="1" dirty="0">
                <a:solidFill>
                  <a:srgbClr val="002060"/>
                </a:solidFill>
                <a:effectLst>
                  <a:outerShdw blurRad="38100" dist="38100" dir="2700000" algn="tl">
                    <a:srgbClr val="000000">
                      <a:alpha val="43137"/>
                    </a:srgbClr>
                  </a:outerShdw>
                </a:effectLst>
              </a:rPr>
              <a:t> Статистика </a:t>
            </a:r>
            <a:r>
              <a:rPr lang="ru-RU" b="1" dirty="0" err="1">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7419" name="Прямоугольник 17"/>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7420" name="Прямоугольник 18"/>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7421" name="Прямоугольник 19"/>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a:srcRect/>
          <a:stretch>
            <a:fillRect/>
          </a:stretch>
        </p:blipFill>
        <p:spPr bwMode="auto">
          <a:xfrm>
            <a:off x="4763" y="-1588"/>
            <a:ext cx="1039812" cy="838201"/>
          </a:xfrm>
          <a:prstGeom prst="rect">
            <a:avLst/>
          </a:prstGeom>
          <a:noFill/>
          <a:ln w="9525" algn="ctr">
            <a:noFill/>
            <a:prstDash val="dash"/>
            <a:miter lim="800000"/>
            <a:headEnd/>
            <a:tailEnd/>
          </a:ln>
        </p:spPr>
      </p:pic>
      <p:sp>
        <p:nvSpPr>
          <p:cNvPr id="18435" name="Номер слайда 17"/>
          <p:cNvSpPr>
            <a:spLocks noGrp="1"/>
          </p:cNvSpPr>
          <p:nvPr>
            <p:ph type="sldNum" sz="quarter" idx="11"/>
          </p:nvPr>
        </p:nvSpPr>
        <p:spPr>
          <a:xfrm>
            <a:off x="8358188" y="6356350"/>
            <a:ext cx="633412" cy="287338"/>
          </a:xfrm>
          <a:noFill/>
        </p:spPr>
        <p:txBody>
          <a:bodyPr/>
          <a:lstStyle/>
          <a:p>
            <a:r>
              <a:rPr lang="ru-RU" sz="1200" dirty="0" smtClean="0"/>
              <a:t>11</a:t>
            </a:r>
          </a:p>
        </p:txBody>
      </p:sp>
      <p:pic>
        <p:nvPicPr>
          <p:cNvPr id="16" name="Рисунок 15" descr="инфографика_2.jpg"/>
          <p:cNvPicPr>
            <a:picLocks noChangeAspect="1"/>
          </p:cNvPicPr>
          <p:nvPr/>
        </p:nvPicPr>
        <p:blipFill>
          <a:blip r:embed="rId4"/>
          <a:stretch>
            <a:fillRect/>
          </a:stretch>
        </p:blipFill>
        <p:spPr>
          <a:xfrm>
            <a:off x="1357313" y="2906713"/>
            <a:ext cx="1709737" cy="1379537"/>
          </a:xfrm>
          <a:prstGeom prst="rect">
            <a:avLst/>
          </a:prstGeom>
          <a:ln>
            <a:solidFill>
              <a:schemeClr val="bg2">
                <a:lumMod val="10000"/>
              </a:schemeClr>
            </a:solidFill>
          </a:ln>
        </p:spPr>
      </p:pic>
      <p:pic>
        <p:nvPicPr>
          <p:cNvPr id="18" name="Рисунок 17" descr="инфографика_1.jpg"/>
          <p:cNvPicPr>
            <a:picLocks noChangeAspect="1"/>
          </p:cNvPicPr>
          <p:nvPr/>
        </p:nvPicPr>
        <p:blipFill>
          <a:blip r:embed="rId5"/>
          <a:stretch>
            <a:fillRect/>
          </a:stretch>
        </p:blipFill>
        <p:spPr>
          <a:xfrm>
            <a:off x="290513" y="2143125"/>
            <a:ext cx="1781175" cy="1428750"/>
          </a:xfrm>
          <a:prstGeom prst="rect">
            <a:avLst/>
          </a:prstGeom>
          <a:ln>
            <a:solidFill>
              <a:schemeClr val="bg2">
                <a:lumMod val="10000"/>
              </a:schemeClr>
            </a:solidFill>
          </a:ln>
        </p:spPr>
      </p:pic>
      <p:sp>
        <p:nvSpPr>
          <p:cNvPr id="18438" name="TextBox 14"/>
          <p:cNvSpPr txBox="1">
            <a:spLocks noChangeArrowheads="1"/>
          </p:cNvSpPr>
          <p:nvPr/>
        </p:nvSpPr>
        <p:spPr bwMode="auto">
          <a:xfrm>
            <a:off x="1879600" y="903288"/>
            <a:ext cx="5357813" cy="846386"/>
          </a:xfrm>
          <a:prstGeom prst="rect">
            <a:avLst/>
          </a:prstGeom>
          <a:noFill/>
          <a:ln w="9525">
            <a:noFill/>
            <a:miter lim="800000"/>
            <a:headEnd/>
            <a:tailEnd/>
          </a:ln>
        </p:spPr>
        <p:txBody>
          <a:bodyPr>
            <a:spAutoFit/>
          </a:bodyPr>
          <a:lstStyle/>
          <a:p>
            <a:pPr algn="ctr"/>
            <a:r>
              <a:rPr lang="ru-RU" sz="2100" b="1" dirty="0">
                <a:solidFill>
                  <a:srgbClr val="990033"/>
                </a:solidFill>
              </a:rPr>
              <a:t>«</a:t>
            </a:r>
            <a:r>
              <a:rPr lang="ru-RU" sz="2100" b="1" dirty="0" err="1">
                <a:solidFill>
                  <a:srgbClr val="990033"/>
                </a:solidFill>
              </a:rPr>
              <a:t>Талдау</a:t>
            </a:r>
            <a:r>
              <a:rPr lang="ru-RU" sz="2100" b="1" dirty="0">
                <a:solidFill>
                  <a:srgbClr val="990033"/>
                </a:solidFill>
              </a:rPr>
              <a:t>» АТЖ</a:t>
            </a:r>
          </a:p>
          <a:p>
            <a:pPr algn="ctr"/>
            <a:endParaRPr lang="en-US" sz="400" b="1" dirty="0" smtClean="0">
              <a:solidFill>
                <a:srgbClr val="990033"/>
              </a:solidFill>
            </a:endParaRPr>
          </a:p>
          <a:p>
            <a:pPr algn="ctr"/>
            <a:endParaRPr lang="ru-RU" sz="400" b="1" dirty="0">
              <a:solidFill>
                <a:srgbClr val="990033"/>
              </a:solidFill>
            </a:endParaRPr>
          </a:p>
          <a:p>
            <a:pPr algn="ctr"/>
            <a:r>
              <a:rPr lang="ru-RU" sz="2000" b="1" dirty="0">
                <a:solidFill>
                  <a:srgbClr val="002060"/>
                </a:solidFill>
              </a:rPr>
              <a:t> </a:t>
            </a:r>
            <a:r>
              <a:rPr lang="ru-RU" sz="1900" b="1" dirty="0">
                <a:solidFill>
                  <a:srgbClr val="002060"/>
                </a:solidFill>
              </a:rPr>
              <a:t>«</a:t>
            </a:r>
            <a:r>
              <a:rPr lang="ru-RU" sz="1900" b="1" dirty="0" err="1">
                <a:solidFill>
                  <a:srgbClr val="002060"/>
                </a:solidFill>
              </a:rPr>
              <a:t>Инфографика</a:t>
            </a:r>
            <a:r>
              <a:rPr lang="ru-RU" sz="1900" b="1" dirty="0">
                <a:solidFill>
                  <a:srgbClr val="002060"/>
                </a:solidFill>
              </a:rPr>
              <a:t>» </a:t>
            </a:r>
            <a:r>
              <a:rPr lang="ru-RU" sz="1900" b="1" dirty="0" err="1">
                <a:solidFill>
                  <a:srgbClr val="002060"/>
                </a:solidFill>
              </a:rPr>
              <a:t>модулі</a:t>
            </a:r>
            <a:endParaRPr lang="ru-RU" sz="1900" b="1" dirty="0">
              <a:solidFill>
                <a:srgbClr val="002060"/>
              </a:solidFill>
            </a:endParaRPr>
          </a:p>
        </p:txBody>
      </p:sp>
      <p:sp>
        <p:nvSpPr>
          <p:cNvPr id="20" name="TextBox 6"/>
          <p:cNvSpPr txBox="1">
            <a:spLocks noChangeArrowheads="1"/>
          </p:cNvSpPr>
          <p:nvPr/>
        </p:nvSpPr>
        <p:spPr bwMode="auto">
          <a:xfrm>
            <a:off x="3429000" y="1928813"/>
            <a:ext cx="5500688" cy="2262187"/>
          </a:xfrm>
          <a:prstGeom prst="rect">
            <a:avLst/>
          </a:prstGeom>
          <a:noFill/>
          <a:ln w="9525">
            <a:noFill/>
            <a:miter lim="800000"/>
            <a:headEnd/>
            <a:tailEnd/>
          </a:ln>
        </p:spPr>
        <p:txBody>
          <a:bodyPr>
            <a:spAutoFit/>
          </a:bodyPr>
          <a:lstStyle/>
          <a:p>
            <a:pPr algn="just">
              <a:defRPr/>
            </a:pPr>
            <a:r>
              <a:rPr lang="ru-RU" sz="1600" b="1" dirty="0" err="1">
                <a:solidFill>
                  <a:srgbClr val="660033"/>
                </a:solidFill>
                <a:latin typeface="+mj-lt"/>
                <a:cs typeface="Segoe UI" pitchFamily="34" charset="0"/>
              </a:rPr>
              <a:t>Мүмкіндік:</a:t>
            </a:r>
            <a:endParaRPr lang="ru-RU" sz="1600" b="1" dirty="0">
              <a:solidFill>
                <a:srgbClr val="660033"/>
              </a:solidFill>
              <a:latin typeface="+mj-lt"/>
              <a:cs typeface="Segoe UI" pitchFamily="34" charset="0"/>
            </a:endParaRPr>
          </a:p>
          <a:p>
            <a:pPr algn="just">
              <a:defRPr/>
            </a:pPr>
            <a:endParaRPr lang="ru-RU" sz="500" dirty="0">
              <a:latin typeface="+mj-lt"/>
              <a:cs typeface="Times New Roman" pitchFamily="18" charset="0"/>
            </a:endParaRPr>
          </a:p>
          <a:p>
            <a:pPr marL="93663" indent="-93663" algn="just">
              <a:buFont typeface="Arial" charset="0"/>
              <a:buChar char="•"/>
              <a:defRPr/>
            </a:pPr>
            <a:r>
              <a:rPr lang="ru-RU" sz="1600" dirty="0" err="1">
                <a:solidFill>
                  <a:srgbClr val="001236"/>
                </a:solidFill>
                <a:latin typeface="+mj-lt"/>
                <a:cs typeface="Times New Roman" pitchFamily="18" charset="0"/>
              </a:rPr>
              <a:t>пайдаланушылардың қиын ақпараттарды, көрсеткіштерді, жіктеуіштерді</a:t>
            </a:r>
            <a:r>
              <a:rPr lang="ru-RU" sz="1600" dirty="0">
                <a:solidFill>
                  <a:srgbClr val="001236"/>
                </a:solidFill>
                <a:latin typeface="+mj-lt"/>
                <a:cs typeface="Times New Roman" pitchFamily="18" charset="0"/>
              </a:rPr>
              <a:t> </a:t>
            </a:r>
            <a:r>
              <a:rPr lang="ru-RU" sz="1600" dirty="0" err="1">
                <a:solidFill>
                  <a:srgbClr val="001236"/>
                </a:solidFill>
                <a:latin typeface="+mj-lt"/>
                <a:cs typeface="Times New Roman" pitchFamily="18" charset="0"/>
              </a:rPr>
              <a:t>түсіну </a:t>
            </a:r>
            <a:r>
              <a:rPr lang="ru-RU" sz="1600" dirty="0">
                <a:solidFill>
                  <a:srgbClr val="001236"/>
                </a:solidFill>
                <a:latin typeface="+mj-lt"/>
                <a:cs typeface="Times New Roman" pitchFamily="18" charset="0"/>
              </a:rPr>
              <a:t>мен </a:t>
            </a:r>
            <a:r>
              <a:rPr lang="ru-RU" sz="1600" dirty="0" err="1">
                <a:solidFill>
                  <a:srgbClr val="001236"/>
                </a:solidFill>
                <a:latin typeface="+mj-lt"/>
                <a:cs typeface="Times New Roman" pitchFamily="18" charset="0"/>
              </a:rPr>
              <a:t>қабылдауды жеңілдету</a:t>
            </a:r>
            <a:r>
              <a:rPr lang="ru-RU" sz="1600" dirty="0">
                <a:solidFill>
                  <a:srgbClr val="001236"/>
                </a:solidFill>
                <a:latin typeface="+mj-lt"/>
                <a:cs typeface="Times New Roman" pitchFamily="18" charset="0"/>
              </a:rPr>
              <a:t>;</a:t>
            </a:r>
          </a:p>
          <a:p>
            <a:pPr marL="93663" indent="-93663" algn="just">
              <a:buFont typeface="Arial" charset="0"/>
              <a:buChar char="•"/>
              <a:defRPr/>
            </a:pPr>
            <a:endParaRPr lang="ru-RU" sz="400" dirty="0">
              <a:solidFill>
                <a:srgbClr val="001236"/>
              </a:solidFill>
              <a:latin typeface="+mj-lt"/>
              <a:cs typeface="Times New Roman" pitchFamily="18" charset="0"/>
            </a:endParaRPr>
          </a:p>
          <a:p>
            <a:pPr marL="93663" indent="-93663" algn="just">
              <a:buFont typeface="Arial" charset="0"/>
              <a:buChar char="•"/>
              <a:defRPr/>
            </a:pPr>
            <a:r>
              <a:rPr lang="ru-RU" sz="1600" dirty="0" err="1">
                <a:solidFill>
                  <a:srgbClr val="001236"/>
                </a:solidFill>
                <a:latin typeface="+mj-lt"/>
                <a:cs typeface="Times New Roman" pitchFamily="18" charset="0"/>
              </a:rPr>
              <a:t>жіктеуіштер</a:t>
            </a:r>
            <a:r>
              <a:rPr lang="ru-RU" sz="1600" dirty="0">
                <a:solidFill>
                  <a:srgbClr val="001236"/>
                </a:solidFill>
                <a:latin typeface="+mj-lt"/>
                <a:cs typeface="Times New Roman" pitchFamily="18" charset="0"/>
              </a:rPr>
              <a:t> мен </a:t>
            </a:r>
            <a:r>
              <a:rPr lang="ru-RU" sz="1600" dirty="0" err="1">
                <a:solidFill>
                  <a:srgbClr val="001236"/>
                </a:solidFill>
                <a:latin typeface="+mj-lt"/>
                <a:cs typeface="Times New Roman" pitchFamily="18" charset="0"/>
              </a:rPr>
              <a:t>көрсеткіштердің сапалы</a:t>
            </a:r>
            <a:r>
              <a:rPr lang="ru-RU" sz="1600" dirty="0">
                <a:solidFill>
                  <a:srgbClr val="001236"/>
                </a:solidFill>
                <a:latin typeface="+mj-lt"/>
                <a:cs typeface="Times New Roman" pitchFamily="18" charset="0"/>
              </a:rPr>
              <a:t> </a:t>
            </a:r>
            <a:r>
              <a:rPr lang="ru-RU" sz="1600" dirty="0" err="1">
                <a:solidFill>
                  <a:srgbClr val="001236"/>
                </a:solidFill>
                <a:latin typeface="+mj-lt"/>
                <a:cs typeface="Times New Roman" pitchFamily="18" charset="0"/>
              </a:rPr>
              <a:t>қасиетін бейнелеу</a:t>
            </a:r>
            <a:r>
              <a:rPr lang="ru-RU" sz="1600" dirty="0">
                <a:solidFill>
                  <a:srgbClr val="001236"/>
                </a:solidFill>
                <a:latin typeface="+mj-lt"/>
                <a:cs typeface="Times New Roman" pitchFamily="18" charset="0"/>
              </a:rPr>
              <a:t>;</a:t>
            </a:r>
          </a:p>
          <a:p>
            <a:pPr marL="93663" indent="-93663" algn="just">
              <a:buFont typeface="Arial" charset="0"/>
              <a:buChar char="•"/>
              <a:defRPr/>
            </a:pPr>
            <a:endParaRPr lang="ru-RU" sz="400" dirty="0">
              <a:solidFill>
                <a:srgbClr val="001236"/>
              </a:solidFill>
              <a:latin typeface="+mj-lt"/>
              <a:cs typeface="Times New Roman" pitchFamily="18" charset="0"/>
            </a:endParaRPr>
          </a:p>
          <a:p>
            <a:pPr marL="93663" indent="-93663" algn="just">
              <a:buFont typeface="Arial" charset="0"/>
              <a:buChar char="•"/>
              <a:defRPr/>
            </a:pPr>
            <a:r>
              <a:rPr lang="ru-RU" sz="1600" dirty="0" err="1">
                <a:solidFill>
                  <a:srgbClr val="001236"/>
                </a:solidFill>
                <a:latin typeface="+mj-lt"/>
                <a:cs typeface="Times New Roman" pitchFamily="18" charset="0"/>
              </a:rPr>
              <a:t>пайдаланушыға статистикалық деректерді</a:t>
            </a:r>
            <a:r>
              <a:rPr lang="ru-RU" sz="1600" dirty="0">
                <a:solidFill>
                  <a:srgbClr val="001236"/>
                </a:solidFill>
                <a:latin typeface="+mj-lt"/>
                <a:cs typeface="Times New Roman" pitchFamily="18" charset="0"/>
              </a:rPr>
              <a:t> </a:t>
            </a:r>
            <a:r>
              <a:rPr lang="ru-RU" sz="1600" dirty="0" err="1">
                <a:solidFill>
                  <a:srgbClr val="001236"/>
                </a:solidFill>
                <a:latin typeface="+mj-lt"/>
                <a:cs typeface="Times New Roman" pitchFamily="18" charset="0"/>
              </a:rPr>
              <a:t>сәйкес тақырыпта қызықты графикалық түрде ұсыну.</a:t>
            </a:r>
            <a:r>
              <a:rPr lang="ru-RU" sz="1600" dirty="0">
                <a:solidFill>
                  <a:srgbClr val="001236"/>
                </a:solidFill>
                <a:latin typeface="+mj-lt"/>
                <a:cs typeface="Times New Roman" pitchFamily="18" charset="0"/>
              </a:rPr>
              <a:t> </a:t>
            </a:r>
          </a:p>
        </p:txBody>
      </p:sp>
      <p:pic>
        <p:nvPicPr>
          <p:cNvPr id="21" name="Рисунок 3" descr="новости_1.jpg"/>
          <p:cNvPicPr>
            <a:picLocks noChangeAspect="1"/>
          </p:cNvPicPr>
          <p:nvPr/>
        </p:nvPicPr>
        <p:blipFill>
          <a:blip r:embed="rId6"/>
          <a:srcRect/>
          <a:stretch>
            <a:fillRect/>
          </a:stretch>
        </p:blipFill>
        <p:spPr bwMode="auto">
          <a:xfrm>
            <a:off x="5643563" y="4429132"/>
            <a:ext cx="3214687" cy="1958975"/>
          </a:xfrm>
          <a:prstGeom prst="rect">
            <a:avLst/>
          </a:prstGeom>
          <a:noFill/>
          <a:ln w="9525">
            <a:solidFill>
              <a:schemeClr val="bg2">
                <a:lumMod val="25000"/>
              </a:schemeClr>
            </a:solidFill>
            <a:miter lim="800000"/>
            <a:headEnd/>
            <a:tailEnd/>
          </a:ln>
        </p:spPr>
      </p:pic>
      <p:sp>
        <p:nvSpPr>
          <p:cNvPr id="18441" name="TextBox 14"/>
          <p:cNvSpPr txBox="1">
            <a:spLocks noChangeArrowheads="1"/>
          </p:cNvSpPr>
          <p:nvPr/>
        </p:nvSpPr>
        <p:spPr bwMode="auto">
          <a:xfrm>
            <a:off x="285750" y="4457700"/>
            <a:ext cx="5286375" cy="369888"/>
          </a:xfrm>
          <a:prstGeom prst="rect">
            <a:avLst/>
          </a:prstGeom>
          <a:noFill/>
          <a:ln w="9525">
            <a:noFill/>
            <a:miter lim="800000"/>
            <a:headEnd/>
            <a:tailEnd/>
          </a:ln>
        </p:spPr>
        <p:txBody>
          <a:bodyPr>
            <a:spAutoFit/>
          </a:bodyPr>
          <a:lstStyle/>
          <a:p>
            <a:r>
              <a:rPr lang="ru-RU" b="1" dirty="0" err="1">
                <a:solidFill>
                  <a:srgbClr val="002060"/>
                </a:solidFill>
              </a:rPr>
              <a:t>«Автоматтандырылған жаңалықтар» модулі</a:t>
            </a:r>
            <a:endParaRPr lang="ru-RU" b="1" dirty="0">
              <a:solidFill>
                <a:srgbClr val="002060"/>
              </a:solidFill>
            </a:endParaRPr>
          </a:p>
        </p:txBody>
      </p:sp>
      <p:sp>
        <p:nvSpPr>
          <p:cNvPr id="27" name="TextBox 9"/>
          <p:cNvSpPr txBox="1">
            <a:spLocks noChangeArrowheads="1"/>
          </p:cNvSpPr>
          <p:nvPr/>
        </p:nvSpPr>
        <p:spPr bwMode="auto">
          <a:xfrm>
            <a:off x="214313" y="5000625"/>
            <a:ext cx="4643437" cy="1154113"/>
          </a:xfrm>
          <a:prstGeom prst="rect">
            <a:avLst/>
          </a:prstGeom>
          <a:noFill/>
          <a:ln w="9525">
            <a:noFill/>
            <a:miter lim="800000"/>
            <a:headEnd/>
            <a:tailEnd/>
          </a:ln>
        </p:spPr>
        <p:txBody>
          <a:bodyPr>
            <a:spAutoFit/>
          </a:bodyPr>
          <a:lstStyle/>
          <a:p>
            <a:pPr algn="just">
              <a:defRPr/>
            </a:pPr>
            <a:r>
              <a:rPr lang="ru-RU" sz="1600" b="1" dirty="0" err="1">
                <a:solidFill>
                  <a:srgbClr val="660033"/>
                </a:solidFill>
                <a:latin typeface="+mj-lt"/>
                <a:cs typeface="Segoe UI" pitchFamily="34" charset="0"/>
              </a:rPr>
              <a:t>Мүмкіндік:</a:t>
            </a:r>
            <a:endParaRPr lang="ru-RU" sz="1600" b="1" dirty="0">
              <a:solidFill>
                <a:srgbClr val="660033"/>
              </a:solidFill>
              <a:latin typeface="+mj-lt"/>
              <a:cs typeface="Segoe UI" pitchFamily="34" charset="0"/>
            </a:endParaRPr>
          </a:p>
          <a:p>
            <a:pPr algn="just">
              <a:defRPr/>
            </a:pPr>
            <a:endParaRPr lang="ru-RU" sz="500" dirty="0">
              <a:latin typeface="+mj-lt"/>
              <a:cs typeface="Times New Roman" pitchFamily="18" charset="0"/>
            </a:endParaRPr>
          </a:p>
          <a:p>
            <a:pPr algn="just">
              <a:defRPr/>
            </a:pPr>
            <a:r>
              <a:rPr lang="ru-RU" sz="1600" dirty="0" err="1">
                <a:solidFill>
                  <a:srgbClr val="001236"/>
                </a:solidFill>
                <a:latin typeface="+mj-lt"/>
                <a:cs typeface="Times New Roman" pitchFamily="18" charset="0"/>
              </a:rPr>
              <a:t>белгілі</a:t>
            </a:r>
            <a:r>
              <a:rPr lang="ru-RU" sz="1600" dirty="0">
                <a:solidFill>
                  <a:srgbClr val="001236"/>
                </a:solidFill>
                <a:latin typeface="+mj-lt"/>
                <a:cs typeface="Times New Roman" pitchFamily="18" charset="0"/>
              </a:rPr>
              <a:t> </a:t>
            </a:r>
            <a:r>
              <a:rPr lang="ru-RU" sz="1600" dirty="0" err="1">
                <a:solidFill>
                  <a:srgbClr val="001236"/>
                </a:solidFill>
                <a:latin typeface="+mj-lt"/>
                <a:cs typeface="Times New Roman" pitchFamily="18" charset="0"/>
              </a:rPr>
              <a:t>статистикалық көрсеткіштер бойынша</a:t>
            </a:r>
            <a:r>
              <a:rPr lang="ru-RU" sz="1600" dirty="0">
                <a:solidFill>
                  <a:srgbClr val="001236"/>
                </a:solidFill>
                <a:latin typeface="+mj-lt"/>
                <a:cs typeface="Times New Roman" pitchFamily="18" charset="0"/>
              </a:rPr>
              <a:t> </a:t>
            </a:r>
            <a:r>
              <a:rPr lang="ru-RU" sz="1600" dirty="0" err="1">
                <a:solidFill>
                  <a:srgbClr val="001236"/>
                </a:solidFill>
                <a:latin typeface="+mj-lt"/>
                <a:cs typeface="Times New Roman" pitchFamily="18" charset="0"/>
              </a:rPr>
              <a:t>Республиканың өңірлеріндегі өзгерістер туралы</a:t>
            </a:r>
            <a:r>
              <a:rPr lang="ru-RU" sz="1600" dirty="0">
                <a:solidFill>
                  <a:srgbClr val="001236"/>
                </a:solidFill>
                <a:latin typeface="+mj-lt"/>
                <a:cs typeface="Times New Roman" pitchFamily="18" charset="0"/>
              </a:rPr>
              <a:t> </a:t>
            </a:r>
            <a:r>
              <a:rPr lang="ru-RU" sz="1600" dirty="0" err="1">
                <a:solidFill>
                  <a:srgbClr val="001236"/>
                </a:solidFill>
                <a:latin typeface="+mj-lt"/>
                <a:cs typeface="Times New Roman" pitchFamily="18" charset="0"/>
              </a:rPr>
              <a:t>хабарламаның автоматты</a:t>
            </a:r>
            <a:r>
              <a:rPr lang="ru-RU" sz="1600" dirty="0">
                <a:solidFill>
                  <a:srgbClr val="001236"/>
                </a:solidFill>
                <a:latin typeface="+mj-lt"/>
                <a:cs typeface="Times New Roman" pitchFamily="18" charset="0"/>
              </a:rPr>
              <a:t> </a:t>
            </a:r>
            <a:r>
              <a:rPr lang="ru-RU" sz="1600" dirty="0" err="1">
                <a:solidFill>
                  <a:srgbClr val="001236"/>
                </a:solidFill>
                <a:latin typeface="+mj-lt"/>
                <a:cs typeface="Times New Roman" pitchFamily="18" charset="0"/>
              </a:rPr>
              <a:t>шығарылуы.</a:t>
            </a:r>
            <a:endParaRPr lang="ru-RU" sz="1600" dirty="0">
              <a:solidFill>
                <a:srgbClr val="001236"/>
              </a:solidFill>
              <a:latin typeface="+mj-lt"/>
              <a:cs typeface="Times New Roman" pitchFamily="18" charset="0"/>
            </a:endParaRPr>
          </a:p>
        </p:txBody>
      </p:sp>
      <p:sp>
        <p:nvSpPr>
          <p:cNvPr id="12"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a:solidFill>
                  <a:srgbClr val="002060"/>
                </a:solidFill>
                <a:effectLst>
                  <a:outerShdw blurRad="38100" dist="38100" dir="2700000" algn="tl">
                    <a:srgbClr val="000000">
                      <a:alpha val="43137"/>
                    </a:srgbClr>
                  </a:outerShdw>
                </a:effectLst>
              </a:rPr>
              <a:t>Қазақстан Республикасы</a:t>
            </a:r>
            <a:r>
              <a:rPr lang="ru-RU" b="1" dirty="0">
                <a:solidFill>
                  <a:srgbClr val="002060"/>
                </a:solidFill>
                <a:effectLst>
                  <a:outerShdw blurRad="38100" dist="38100" dir="2700000" algn="tl">
                    <a:srgbClr val="000000">
                      <a:alpha val="43137"/>
                    </a:srgbClr>
                  </a:outerShdw>
                </a:effectLst>
              </a:rPr>
              <a:t> Статистика </a:t>
            </a:r>
            <a:r>
              <a:rPr lang="ru-RU" b="1" dirty="0" err="1">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8444" name="Прямоугольник 12"/>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8445" name="Прямоугольник 13"/>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8446" name="Прямоугольник 14"/>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0" y="1643063"/>
          <a:ext cx="9072563" cy="5214937"/>
        </p:xfrm>
        <a:graphic>
          <a:graphicData uri="http://schemas.openxmlformats.org/presentationml/2006/ole">
            <p:oleObj spid="_x0000_s95234" name="Visio" r:id="rId4" imgW="10656846" imgH="6932488" progId="">
              <p:embed/>
            </p:oleObj>
          </a:graphicData>
        </a:graphic>
      </p:graphicFrame>
      <p:sp>
        <p:nvSpPr>
          <p:cNvPr id="1027" name="Номер слайда 11"/>
          <p:cNvSpPr>
            <a:spLocks noGrp="1"/>
          </p:cNvSpPr>
          <p:nvPr>
            <p:ph type="sldNum" sz="quarter" idx="11"/>
          </p:nvPr>
        </p:nvSpPr>
        <p:spPr>
          <a:xfrm>
            <a:off x="8577263" y="6361113"/>
            <a:ext cx="366712" cy="365125"/>
          </a:xfrm>
          <a:noFill/>
        </p:spPr>
        <p:txBody>
          <a:bodyPr lIns="84134" tIns="42067" rIns="84134" bIns="42067"/>
          <a:lstStyle/>
          <a:p>
            <a:r>
              <a:rPr lang="ru-RU" sz="1200" dirty="0" smtClean="0"/>
              <a:t>12</a:t>
            </a:r>
          </a:p>
        </p:txBody>
      </p:sp>
      <p:pic>
        <p:nvPicPr>
          <p:cNvPr id="1028" name="Picture 5"/>
          <p:cNvPicPr>
            <a:picLocks noChangeAspect="1" noChangeArrowheads="1"/>
          </p:cNvPicPr>
          <p:nvPr/>
        </p:nvPicPr>
        <p:blipFill>
          <a:blip r:embed="rId5"/>
          <a:srcRect/>
          <a:stretch>
            <a:fillRect/>
          </a:stretch>
        </p:blipFill>
        <p:spPr bwMode="auto">
          <a:xfrm>
            <a:off x="0" y="-6350"/>
            <a:ext cx="1000125" cy="836613"/>
          </a:xfrm>
          <a:prstGeom prst="rect">
            <a:avLst/>
          </a:prstGeom>
          <a:noFill/>
          <a:ln w="9525" algn="ctr">
            <a:noFill/>
            <a:prstDash val="dash"/>
            <a:miter lim="800000"/>
            <a:headEnd/>
            <a:tailEnd/>
          </a:ln>
        </p:spPr>
      </p:pic>
      <p:sp>
        <p:nvSpPr>
          <p:cNvPr id="5" name="Rectangle 2"/>
          <p:cNvSpPr txBox="1">
            <a:spLocks noChangeArrowheads="1"/>
          </p:cNvSpPr>
          <p:nvPr/>
        </p:nvSpPr>
        <p:spPr>
          <a:xfrm>
            <a:off x="214313" y="928688"/>
            <a:ext cx="8786812" cy="1143000"/>
          </a:xfrm>
          <a:prstGeom prst="rect">
            <a:avLst/>
          </a:prstGeom>
          <a:effectLst/>
        </p:spPr>
        <p:txBody>
          <a:bodyPr lIns="84134" tIns="42067" rIns="84134" bIns="42067"/>
          <a:lstStyle/>
          <a:p>
            <a:pPr algn="just">
              <a:defRPr/>
            </a:pPr>
            <a:r>
              <a:rPr lang="ru-RU" sz="1700" b="1" dirty="0">
                <a:solidFill>
                  <a:srgbClr val="0000A8"/>
                </a:solidFill>
                <a:latin typeface="Arial" pitchFamily="34" charset="0"/>
                <a:ea typeface="+mj-ea"/>
                <a:cs typeface="Arial" pitchFamily="34" charset="0"/>
              </a:rPr>
              <a:t>4. </a:t>
            </a:r>
            <a:r>
              <a:rPr lang="kk-KZ" sz="1700" b="1" dirty="0">
                <a:solidFill>
                  <a:srgbClr val="0000A8"/>
                </a:solidFill>
                <a:latin typeface="Arial" pitchFamily="34" charset="0"/>
                <a:ea typeface="+mj-ea"/>
                <a:cs typeface="Arial" pitchFamily="34" charset="0"/>
              </a:rPr>
              <a:t>Мемлекеттік статистика органдары ұсынатын статистикалық ақпараттың сапасын және оның объективтілігін арттыру, сондай-ақ респонденттерден алынған статистикалық  деректердің сенімділігін және қорғалуын қамтамасыз ету</a:t>
            </a:r>
            <a:r>
              <a:rPr lang="ru-RU" sz="1700" b="1" dirty="0">
                <a:solidFill>
                  <a:srgbClr val="0000A8"/>
                </a:solidFill>
                <a:latin typeface="Arial" pitchFamily="34" charset="0"/>
                <a:ea typeface="+mj-ea"/>
                <a:cs typeface="Arial" pitchFamily="34" charset="0"/>
              </a:rPr>
              <a:t>.</a:t>
            </a:r>
          </a:p>
        </p:txBody>
      </p:sp>
      <p:sp>
        <p:nvSpPr>
          <p:cNvPr id="12"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031" name="Прямоугольник 14"/>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032" name="Прямоугольник 15"/>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033" name="Прямоугольник 8"/>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034" name="Прямоугольник 2"/>
          <p:cNvSpPr>
            <a:spLocks noChangeArrowheads="1"/>
          </p:cNvSpPr>
          <p:nvPr/>
        </p:nvSpPr>
        <p:spPr bwMode="auto">
          <a:xfrm>
            <a:off x="2214563" y="2028825"/>
            <a:ext cx="5500687" cy="400050"/>
          </a:xfrm>
          <a:prstGeom prst="rect">
            <a:avLst/>
          </a:prstGeom>
          <a:noFill/>
          <a:ln w="9525">
            <a:noFill/>
            <a:miter lim="800000"/>
            <a:headEnd/>
            <a:tailEnd/>
          </a:ln>
        </p:spPr>
        <p:txBody>
          <a:bodyPr lIns="91423" tIns="45710" rIns="91423" bIns="45710">
            <a:spAutoFit/>
          </a:bodyPr>
          <a:lstStyle/>
          <a:p>
            <a:pPr algn="ctr"/>
            <a:r>
              <a:rPr lang="ru-RU" sz="2000" b="1">
                <a:solidFill>
                  <a:srgbClr val="990033"/>
                </a:solidFill>
              </a:rPr>
              <a:t>Агенттік АЖ 2011 жылға дейінгі сызбасы</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23825" y="1143000"/>
          <a:ext cx="8948738" cy="5702300"/>
        </p:xfrm>
        <a:graphic>
          <a:graphicData uri="http://schemas.openxmlformats.org/presentationml/2006/ole">
            <p:oleObj spid="_x0000_s96258" name="Visio" r:id="rId4" imgW="10656846" imgH="6932488" progId="">
              <p:embed/>
            </p:oleObj>
          </a:graphicData>
        </a:graphic>
      </p:graphicFrame>
      <p:sp>
        <p:nvSpPr>
          <p:cNvPr id="2051" name="Номер слайда 5"/>
          <p:cNvSpPr>
            <a:spLocks noGrp="1"/>
          </p:cNvSpPr>
          <p:nvPr>
            <p:ph type="sldNum" sz="quarter" idx="11"/>
          </p:nvPr>
        </p:nvSpPr>
        <p:spPr>
          <a:xfrm>
            <a:off x="8572500" y="6421438"/>
            <a:ext cx="428625" cy="365125"/>
          </a:xfrm>
          <a:noFill/>
        </p:spPr>
        <p:txBody>
          <a:bodyPr/>
          <a:lstStyle/>
          <a:p>
            <a:pPr algn="ctr"/>
            <a:fld id="{5042D9CC-8E6B-4AFC-8A7D-1CC167CC9706}" type="slidenum">
              <a:rPr lang="ru-RU" sz="1200" smtClean="0"/>
              <a:pPr algn="ctr"/>
              <a:t>13</a:t>
            </a:fld>
            <a:endParaRPr lang="ru-RU" sz="1200" smtClean="0"/>
          </a:p>
        </p:txBody>
      </p:sp>
      <p:pic>
        <p:nvPicPr>
          <p:cNvPr id="2052" name="Picture 5"/>
          <p:cNvPicPr>
            <a:picLocks noChangeAspect="1" noChangeArrowheads="1"/>
          </p:cNvPicPr>
          <p:nvPr/>
        </p:nvPicPr>
        <p:blipFill>
          <a:blip r:embed="rId5"/>
          <a:srcRect/>
          <a:stretch>
            <a:fillRect/>
          </a:stretch>
        </p:blipFill>
        <p:spPr bwMode="auto">
          <a:xfrm>
            <a:off x="4763" y="-1588"/>
            <a:ext cx="1039812" cy="838201"/>
          </a:xfrm>
          <a:prstGeom prst="rect">
            <a:avLst/>
          </a:prstGeom>
          <a:noFill/>
          <a:ln w="9525" algn="ctr">
            <a:noFill/>
            <a:prstDash val="dash"/>
            <a:miter lim="800000"/>
            <a:headEnd/>
            <a:tailEnd/>
          </a:ln>
        </p:spPr>
      </p:pic>
      <p:sp>
        <p:nvSpPr>
          <p:cNvPr id="2053" name="Прямоугольник 8"/>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2054" name="Прямоугольник 9"/>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2055" name="Прямоугольник 10"/>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2056" name="Прямоугольник 11"/>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3"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2058" name="Прямоугольник 2"/>
          <p:cNvSpPr>
            <a:spLocks noChangeArrowheads="1"/>
          </p:cNvSpPr>
          <p:nvPr/>
        </p:nvSpPr>
        <p:spPr bwMode="auto">
          <a:xfrm>
            <a:off x="78296" y="899219"/>
            <a:ext cx="9001156" cy="369312"/>
          </a:xfrm>
          <a:prstGeom prst="rect">
            <a:avLst/>
          </a:prstGeom>
          <a:noFill/>
          <a:ln w="9525">
            <a:noFill/>
            <a:miter lim="800000"/>
            <a:headEnd/>
            <a:tailEnd/>
          </a:ln>
        </p:spPr>
        <p:txBody>
          <a:bodyPr wrap="square" lIns="91423" tIns="45710" rIns="91423" bIns="45710">
            <a:spAutoFit/>
          </a:bodyPr>
          <a:lstStyle/>
          <a:p>
            <a:pPr algn="ctr"/>
            <a:r>
              <a:rPr lang="ru-RU" b="1" dirty="0">
                <a:solidFill>
                  <a:srgbClr val="990033"/>
                </a:solidFill>
              </a:rPr>
              <a:t>«е-Статистика» ИАЖ </a:t>
            </a:r>
            <a:r>
              <a:rPr lang="ru-RU" b="1" dirty="0" err="1">
                <a:solidFill>
                  <a:srgbClr val="990033"/>
                </a:solidFill>
              </a:rPr>
              <a:t>жобасының нәтижесінде болатын</a:t>
            </a:r>
            <a:r>
              <a:rPr lang="ru-RU" b="1" dirty="0">
                <a:solidFill>
                  <a:srgbClr val="990033"/>
                </a:solidFill>
              </a:rPr>
              <a:t> Агенттік АЖ </a:t>
            </a:r>
            <a:r>
              <a:rPr lang="ru-RU" b="1" dirty="0" err="1">
                <a:solidFill>
                  <a:srgbClr val="990033"/>
                </a:solidFill>
              </a:rPr>
              <a:t>сызбасы</a:t>
            </a:r>
            <a:endParaRPr lang="ru-RU" b="1" dirty="0">
              <a:solidFill>
                <a:srgbClr val="990033"/>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928802"/>
            <a:ext cx="8813753" cy="1469950"/>
          </a:xfrm>
          <a:prstGeom prst="rect">
            <a:avLst/>
          </a:prstGeom>
        </p:spPr>
        <p:txBody>
          <a:bodyPr wrap="square" lIns="84134" tIns="42067" rIns="84134" bIns="42067">
            <a:spAutoFit/>
          </a:bodyPr>
          <a:lstStyle/>
          <a:p>
            <a:pPr algn="just">
              <a:defRPr/>
            </a:pPr>
            <a:r>
              <a:rPr lang="ru-RU" b="1" dirty="0" smtClean="0">
                <a:solidFill>
                  <a:srgbClr val="00008E"/>
                </a:solidFill>
              </a:rPr>
              <a:t>«</a:t>
            </a:r>
            <a:r>
              <a:rPr lang="ru-RU" b="1" dirty="0" err="1" smtClean="0">
                <a:solidFill>
                  <a:srgbClr val="00008E"/>
                </a:solidFill>
              </a:rPr>
              <a:t>Мемлекеттік</a:t>
            </a:r>
            <a:r>
              <a:rPr lang="ru-RU" b="1" dirty="0" smtClean="0">
                <a:solidFill>
                  <a:srgbClr val="00008E"/>
                </a:solidFill>
              </a:rPr>
              <a:t> статистика </a:t>
            </a:r>
            <a:r>
              <a:rPr lang="ru-RU" b="1" dirty="0" err="1" smtClean="0">
                <a:solidFill>
                  <a:srgbClr val="00008E"/>
                </a:solidFill>
              </a:rPr>
              <a:t>туралы</a:t>
            </a:r>
            <a:r>
              <a:rPr lang="ru-RU" b="1" dirty="0" smtClean="0">
                <a:solidFill>
                  <a:srgbClr val="00008E"/>
                </a:solidFill>
              </a:rPr>
              <a:t>» </a:t>
            </a:r>
            <a:r>
              <a:rPr lang="ru-RU" b="1" dirty="0" err="1" smtClean="0">
                <a:solidFill>
                  <a:srgbClr val="00008E"/>
                </a:solidFill>
              </a:rPr>
              <a:t>Қазақстан</a:t>
            </a:r>
            <a:r>
              <a:rPr lang="ru-RU" b="1" dirty="0" smtClean="0">
                <a:solidFill>
                  <a:srgbClr val="00008E"/>
                </a:solidFill>
              </a:rPr>
              <a:t> </a:t>
            </a:r>
            <a:r>
              <a:rPr lang="ru-RU" b="1" dirty="0" err="1" smtClean="0">
                <a:solidFill>
                  <a:srgbClr val="00008E"/>
                </a:solidFill>
              </a:rPr>
              <a:t>Республикасының</a:t>
            </a:r>
            <a:r>
              <a:rPr lang="ru-RU" b="1" dirty="0" smtClean="0">
                <a:solidFill>
                  <a:srgbClr val="00008E"/>
                </a:solidFill>
              </a:rPr>
              <a:t> </a:t>
            </a:r>
            <a:r>
              <a:rPr lang="ru-RU" b="1" dirty="0" err="1" smtClean="0">
                <a:solidFill>
                  <a:srgbClr val="00008E"/>
                </a:solidFill>
              </a:rPr>
              <a:t>Заңы</a:t>
            </a:r>
            <a:r>
              <a:rPr lang="ru-RU" b="1" dirty="0" smtClean="0">
                <a:solidFill>
                  <a:srgbClr val="00008E"/>
                </a:solidFill>
              </a:rPr>
              <a:t> </a:t>
            </a:r>
            <a:r>
              <a:rPr lang="ru-RU" dirty="0" smtClean="0">
                <a:solidFill>
                  <a:srgbClr val="00008E"/>
                </a:solidFill>
              </a:rPr>
              <a:t>–</a:t>
            </a:r>
            <a:r>
              <a:rPr lang="ru-RU" dirty="0" err="1" smtClean="0">
                <a:solidFill>
                  <a:srgbClr val="001236"/>
                </a:solidFill>
              </a:rPr>
              <a:t>статистикалық</a:t>
            </a:r>
            <a:r>
              <a:rPr lang="ru-RU" dirty="0" smtClean="0">
                <a:solidFill>
                  <a:srgbClr val="001236"/>
                </a:solidFill>
              </a:rPr>
              <a:t> </a:t>
            </a:r>
            <a:r>
              <a:rPr lang="ru-RU" dirty="0" err="1" smtClean="0">
                <a:solidFill>
                  <a:srgbClr val="001236"/>
                </a:solidFill>
              </a:rPr>
              <a:t>қызмет</a:t>
            </a:r>
            <a:r>
              <a:rPr lang="kk-KZ" dirty="0" smtClean="0">
                <a:solidFill>
                  <a:srgbClr val="001236"/>
                </a:solidFill>
              </a:rPr>
              <a:t>ті  жүзеге асыратын мемлекеттік органдармен алғашқы деректердің құпиялылығын, </a:t>
            </a:r>
            <a:r>
              <a:rPr lang="kk-KZ" b="1" dirty="0" smtClean="0">
                <a:solidFill>
                  <a:srgbClr val="00008E"/>
                </a:solidFill>
              </a:rPr>
              <a:t>алғашқы статистикалық деректерді статистикалық ақпаратты түзуден басқа  мақсаттарда пайдаланбауға жол бермеуді</a:t>
            </a:r>
            <a:r>
              <a:rPr lang="kk-KZ" b="1" dirty="0" smtClean="0">
                <a:solidFill>
                  <a:srgbClr val="C00000"/>
                </a:solidFill>
              </a:rPr>
              <a:t> </a:t>
            </a:r>
            <a:r>
              <a:rPr lang="kk-KZ" dirty="0" smtClean="0">
                <a:solidFill>
                  <a:srgbClr val="001236"/>
                </a:solidFill>
              </a:rPr>
              <a:t>қамтамасыз ету.</a:t>
            </a:r>
            <a:endParaRPr lang="kk-KZ" b="1" dirty="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6387" name="Picture 5"/>
          <p:cNvPicPr>
            <a:picLocks noChangeAspect="1" noChangeArrowheads="1"/>
          </p:cNvPicPr>
          <p:nvPr/>
        </p:nvPicPr>
        <p:blipFill>
          <a:blip r:embed="rId2"/>
          <a:srcRect/>
          <a:stretch>
            <a:fillRect/>
          </a:stretch>
        </p:blipFill>
        <p:spPr bwMode="auto">
          <a:xfrm>
            <a:off x="4290" y="-1504"/>
            <a:ext cx="1040780" cy="836379"/>
          </a:xfrm>
          <a:prstGeom prst="rect">
            <a:avLst/>
          </a:prstGeom>
          <a:noFill/>
          <a:ln w="9525" algn="ctr">
            <a:noFill/>
            <a:prstDash val="dash"/>
            <a:miter lim="800000"/>
            <a:headEnd/>
            <a:tailEnd/>
          </a:ln>
        </p:spPr>
      </p:pic>
      <p:sp>
        <p:nvSpPr>
          <p:cNvPr id="11" name="Прямоугольник 38"/>
          <p:cNvSpPr>
            <a:spLocks noChangeArrowheads="1"/>
          </p:cNvSpPr>
          <p:nvPr/>
        </p:nvSpPr>
        <p:spPr bwMode="auto">
          <a:xfrm>
            <a:off x="1000100" y="1"/>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kk-KZ" b="1" dirty="0" smtClean="0">
                <a:solidFill>
                  <a:srgbClr val="002060"/>
                </a:solidFill>
                <a:effectLst>
                  <a:outerShdw blurRad="38100" dist="38100" dir="2700000" algn="tl">
                    <a:srgbClr val="000000">
                      <a:alpha val="43137"/>
                    </a:srgbClr>
                  </a:outerShdw>
                </a:effectLst>
              </a:rPr>
              <a:t>Қазақстан Республикасы Статистика агенттігі </a:t>
            </a:r>
            <a:endParaRPr lang="ru-RU" b="1" dirty="0">
              <a:solidFill>
                <a:srgbClr val="002060"/>
              </a:solidFill>
              <a:effectLst>
                <a:outerShdw blurRad="38100" dist="38100" dir="2700000" algn="tl">
                  <a:srgbClr val="000000">
                    <a:alpha val="43137"/>
                  </a:srgbClr>
                </a:outerShdw>
              </a:effectLst>
            </a:endParaRPr>
          </a:p>
        </p:txBody>
      </p:sp>
      <p:sp>
        <p:nvSpPr>
          <p:cNvPr id="12" name="Прямоугольник 11"/>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3" name="Прямоугольник 12"/>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4" name="Прямоугольник 13"/>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5" name="Номер слайда 3"/>
          <p:cNvSpPr>
            <a:spLocks noGrp="1"/>
          </p:cNvSpPr>
          <p:nvPr>
            <p:ph type="sldNum" sz="quarter" idx="11"/>
          </p:nvPr>
        </p:nvSpPr>
        <p:spPr>
          <a:xfrm>
            <a:off x="8458200" y="6364654"/>
            <a:ext cx="542925" cy="327025"/>
          </a:xfrm>
          <a:noFill/>
        </p:spPr>
        <p:txBody>
          <a:bodyPr/>
          <a:lstStyle/>
          <a:p>
            <a:r>
              <a:rPr lang="en-US" sz="1200" dirty="0" smtClean="0"/>
              <a:t>1</a:t>
            </a:r>
            <a:r>
              <a:rPr lang="kk-KZ" sz="1200" dirty="0" smtClean="0"/>
              <a:t>4</a:t>
            </a:r>
            <a:endParaRPr lang="ru-RU" sz="1200" dirty="0" smtClean="0"/>
          </a:p>
        </p:txBody>
      </p:sp>
      <p:sp>
        <p:nvSpPr>
          <p:cNvPr id="16" name="Прямоугольник 2"/>
          <p:cNvSpPr>
            <a:spLocks noChangeArrowheads="1"/>
          </p:cNvSpPr>
          <p:nvPr/>
        </p:nvSpPr>
        <p:spPr bwMode="auto">
          <a:xfrm>
            <a:off x="785786" y="928670"/>
            <a:ext cx="7500990" cy="769421"/>
          </a:xfrm>
          <a:prstGeom prst="rect">
            <a:avLst/>
          </a:prstGeom>
          <a:noFill/>
          <a:ln w="9525">
            <a:noFill/>
            <a:miter lim="800000"/>
            <a:headEnd/>
            <a:tailEnd/>
          </a:ln>
        </p:spPr>
        <p:txBody>
          <a:bodyPr wrap="square" lIns="91423" tIns="45710" rIns="91423" bIns="45710">
            <a:spAutoFit/>
          </a:bodyPr>
          <a:lstStyle/>
          <a:p>
            <a:pPr algn="ctr" fontAlgn="auto">
              <a:spcBef>
                <a:spcPts val="0"/>
              </a:spcBef>
              <a:spcAft>
                <a:spcPts val="0"/>
              </a:spcAft>
              <a:defRPr/>
            </a:pPr>
            <a:r>
              <a:rPr lang="ru-RU" sz="2200" b="1" dirty="0" err="1" smtClean="0">
                <a:solidFill>
                  <a:srgbClr val="990033"/>
                </a:solidFill>
              </a:rPr>
              <a:t>Қазақстан</a:t>
            </a:r>
            <a:r>
              <a:rPr lang="ru-RU" sz="2200" b="1" dirty="0" smtClean="0">
                <a:solidFill>
                  <a:srgbClr val="990033"/>
                </a:solidFill>
              </a:rPr>
              <a:t> </a:t>
            </a:r>
            <a:r>
              <a:rPr lang="ru-RU" sz="2200" b="1" dirty="0" err="1" smtClean="0">
                <a:solidFill>
                  <a:srgbClr val="990033"/>
                </a:solidFill>
              </a:rPr>
              <a:t>Республикасы</a:t>
            </a:r>
            <a:r>
              <a:rPr lang="ru-RU" sz="2200" b="1" dirty="0" smtClean="0">
                <a:solidFill>
                  <a:srgbClr val="990033"/>
                </a:solidFill>
              </a:rPr>
              <a:t> </a:t>
            </a:r>
            <a:r>
              <a:rPr lang="ru-RU" sz="2200" b="1" dirty="0" err="1" smtClean="0">
                <a:solidFill>
                  <a:srgbClr val="990033"/>
                </a:solidFill>
              </a:rPr>
              <a:t>заңнамасындағы</a:t>
            </a:r>
            <a:r>
              <a:rPr lang="ru-RU" sz="2200" b="1" dirty="0" smtClean="0">
                <a:solidFill>
                  <a:srgbClr val="990033"/>
                </a:solidFill>
              </a:rPr>
              <a:t> </a:t>
            </a:r>
            <a:r>
              <a:rPr lang="ru-RU" sz="2200" b="1" dirty="0" err="1" smtClean="0">
                <a:solidFill>
                  <a:srgbClr val="990033"/>
                </a:solidFill>
              </a:rPr>
              <a:t>алғашқы</a:t>
            </a:r>
            <a:r>
              <a:rPr lang="ru-RU" sz="2200" b="1" dirty="0" smtClean="0">
                <a:solidFill>
                  <a:srgbClr val="990033"/>
                </a:solidFill>
              </a:rPr>
              <a:t> </a:t>
            </a:r>
            <a:r>
              <a:rPr lang="ru-RU" sz="2200" b="1" dirty="0" err="1" smtClean="0">
                <a:solidFill>
                  <a:srgbClr val="990033"/>
                </a:solidFill>
              </a:rPr>
              <a:t>деректердің</a:t>
            </a:r>
            <a:r>
              <a:rPr lang="ru-RU" sz="2200" b="1" dirty="0" smtClean="0">
                <a:solidFill>
                  <a:srgbClr val="990033"/>
                </a:solidFill>
              </a:rPr>
              <a:t> </a:t>
            </a:r>
            <a:r>
              <a:rPr lang="ru-RU" sz="2200" b="1" dirty="0" err="1" smtClean="0">
                <a:solidFill>
                  <a:srgbClr val="990033"/>
                </a:solidFill>
              </a:rPr>
              <a:t>құпиялылығы</a:t>
            </a:r>
            <a:r>
              <a:rPr lang="ru-RU" sz="2200" b="1" dirty="0" smtClean="0">
                <a:solidFill>
                  <a:srgbClr val="990033"/>
                </a:solidFill>
              </a:rPr>
              <a:t> </a:t>
            </a:r>
            <a:r>
              <a:rPr lang="ru-RU" sz="2200" b="1" dirty="0" err="1" smtClean="0">
                <a:solidFill>
                  <a:srgbClr val="990033"/>
                </a:solidFill>
              </a:rPr>
              <a:t>туралы</a:t>
            </a:r>
            <a:r>
              <a:rPr lang="ru-RU" sz="2200" b="1" dirty="0" smtClean="0">
                <a:solidFill>
                  <a:srgbClr val="990033"/>
                </a:solidFill>
              </a:rPr>
              <a:t> </a:t>
            </a:r>
            <a:r>
              <a:rPr lang="ru-RU" sz="2200" b="1" dirty="0" err="1" smtClean="0">
                <a:solidFill>
                  <a:srgbClr val="990033"/>
                </a:solidFill>
              </a:rPr>
              <a:t>нормалар</a:t>
            </a:r>
            <a:r>
              <a:rPr lang="ru-RU" sz="2200" b="1" dirty="0" smtClean="0">
                <a:solidFill>
                  <a:srgbClr val="990033"/>
                </a:solidFill>
              </a:rPr>
              <a:t> </a:t>
            </a:r>
            <a:endParaRPr lang="ru-RU" sz="2200" b="1" dirty="0">
              <a:solidFill>
                <a:srgbClr val="990033"/>
              </a:solidFill>
            </a:endParaRPr>
          </a:p>
        </p:txBody>
      </p:sp>
      <p:sp>
        <p:nvSpPr>
          <p:cNvPr id="17" name="Прямоугольник 16"/>
          <p:cNvSpPr/>
          <p:nvPr/>
        </p:nvSpPr>
        <p:spPr>
          <a:xfrm>
            <a:off x="142844" y="3571877"/>
            <a:ext cx="8813753" cy="1192951"/>
          </a:xfrm>
          <a:prstGeom prst="rect">
            <a:avLst/>
          </a:prstGeom>
        </p:spPr>
        <p:txBody>
          <a:bodyPr wrap="square" lIns="84134" tIns="42067" rIns="84134" bIns="42067">
            <a:spAutoFit/>
          </a:bodyPr>
          <a:lstStyle/>
          <a:p>
            <a:pPr algn="just">
              <a:defRPr/>
            </a:pPr>
            <a:r>
              <a:rPr lang="kk-KZ" b="1" dirty="0" smtClean="0">
                <a:solidFill>
                  <a:srgbClr val="00008E"/>
                </a:solidFill>
              </a:rPr>
              <a:t>«Әкімшілік құқық бұзушылық туралы» Қазақстан Республикасы Кодексі</a:t>
            </a:r>
            <a:r>
              <a:rPr lang="ru-RU" b="1" dirty="0" smtClean="0">
                <a:solidFill>
                  <a:srgbClr val="00008E"/>
                </a:solidFill>
              </a:rPr>
              <a:t> </a:t>
            </a:r>
            <a:r>
              <a:rPr lang="ru-RU" dirty="0" smtClean="0"/>
              <a:t>– </a:t>
            </a:r>
            <a:r>
              <a:rPr lang="ru-RU" dirty="0" err="1" smtClean="0"/>
              <a:t>алғашқы статистикалық ақпаратты және дерекқорын жоғалтқаны, біреулерге</a:t>
            </a:r>
            <a:r>
              <a:rPr lang="ru-RU" dirty="0" smtClean="0"/>
              <a:t> </a:t>
            </a:r>
            <a:r>
              <a:rPr lang="ru-RU" dirty="0" err="1" smtClean="0"/>
              <a:t>беруі</a:t>
            </a:r>
            <a:r>
              <a:rPr lang="ru-RU" dirty="0" smtClean="0"/>
              <a:t> </a:t>
            </a:r>
            <a:r>
              <a:rPr lang="ru-RU" dirty="0" err="1" smtClean="0"/>
              <a:t>немесе</a:t>
            </a:r>
            <a:r>
              <a:rPr lang="ru-RU" dirty="0" smtClean="0"/>
              <a:t> </a:t>
            </a:r>
            <a:r>
              <a:rPr lang="ru-RU" dirty="0" err="1" smtClean="0"/>
              <a:t>заңсыз жария</a:t>
            </a:r>
            <a:r>
              <a:rPr lang="ru-RU" dirty="0" smtClean="0"/>
              <a:t> </a:t>
            </a:r>
            <a:r>
              <a:rPr lang="ru-RU" dirty="0" err="1" smtClean="0"/>
              <a:t>еткені</a:t>
            </a:r>
            <a:r>
              <a:rPr lang="ru-RU" dirty="0" smtClean="0"/>
              <a:t> </a:t>
            </a:r>
            <a:r>
              <a:rPr lang="ru-RU" dirty="0" err="1" smtClean="0"/>
              <a:t>үшін лауазымды</a:t>
            </a:r>
            <a:r>
              <a:rPr lang="ru-RU" dirty="0" smtClean="0"/>
              <a:t> </a:t>
            </a:r>
            <a:r>
              <a:rPr lang="ru-RU" dirty="0" err="1" smtClean="0"/>
              <a:t>тұлғаларға қатысты жауапкершілік</a:t>
            </a:r>
            <a:r>
              <a:rPr lang="ru-RU" dirty="0" smtClean="0"/>
              <a:t> </a:t>
            </a:r>
            <a:r>
              <a:rPr lang="ru-RU" dirty="0" err="1" smtClean="0"/>
              <a:t>туралы</a:t>
            </a:r>
            <a:r>
              <a:rPr lang="ru-RU" dirty="0" smtClean="0"/>
              <a:t> норма</a:t>
            </a:r>
            <a:r>
              <a:rPr lang="ru-RU" dirty="0" smtClean="0">
                <a:solidFill>
                  <a:srgbClr val="001236"/>
                </a:solidFill>
              </a:rPr>
              <a:t>.</a:t>
            </a:r>
            <a:endParaRPr lang="kk-KZ" dirty="0">
              <a:solidFill>
                <a:srgbClr val="001236"/>
              </a:solidFill>
            </a:endParaRPr>
          </a:p>
        </p:txBody>
      </p:sp>
      <p:sp>
        <p:nvSpPr>
          <p:cNvPr id="18" name="Прямоугольник 17"/>
          <p:cNvSpPr/>
          <p:nvPr/>
        </p:nvSpPr>
        <p:spPr>
          <a:xfrm>
            <a:off x="142844" y="5103451"/>
            <a:ext cx="8813753" cy="1192951"/>
          </a:xfrm>
          <a:prstGeom prst="rect">
            <a:avLst/>
          </a:prstGeom>
        </p:spPr>
        <p:txBody>
          <a:bodyPr wrap="square" lIns="84134" tIns="42067" rIns="84134" bIns="42067">
            <a:spAutoFit/>
          </a:bodyPr>
          <a:lstStyle/>
          <a:p>
            <a:pPr algn="just">
              <a:defRPr/>
            </a:pPr>
            <a:r>
              <a:rPr lang="kk-KZ" b="1" dirty="0" smtClean="0">
                <a:solidFill>
                  <a:srgbClr val="00008E"/>
                </a:solidFill>
              </a:rPr>
              <a:t>Дерекқорды қайта сәйкестендірілген түрде ғылыми мақсатта ұсыну және пайдалану ережесі </a:t>
            </a:r>
            <a:r>
              <a:rPr lang="ru-RU" dirty="0" smtClean="0"/>
              <a:t>– </a:t>
            </a:r>
            <a:r>
              <a:rPr lang="ru-RU" dirty="0" smtClean="0">
                <a:solidFill>
                  <a:srgbClr val="001236"/>
                </a:solidFill>
              </a:rPr>
              <a:t>тек </a:t>
            </a:r>
            <a:r>
              <a:rPr lang="ru-RU" dirty="0" err="1" smtClean="0">
                <a:solidFill>
                  <a:srgbClr val="001236"/>
                </a:solidFill>
              </a:rPr>
              <a:t>қана ғылыми мақсатта жоғары </a:t>
            </a:r>
            <a:r>
              <a:rPr lang="ru-RU" dirty="0" smtClean="0">
                <a:solidFill>
                  <a:srgbClr val="001236"/>
                </a:solidFill>
              </a:rPr>
              <a:t>және </a:t>
            </a:r>
            <a:r>
              <a:rPr lang="kk-KZ" dirty="0" smtClean="0"/>
              <a:t>жоғары оқу орнынан кейінгі білім беру </a:t>
            </a:r>
            <a:r>
              <a:rPr lang="ru-RU" dirty="0" err="1" smtClean="0">
                <a:solidFill>
                  <a:srgbClr val="001236"/>
                </a:solidFill>
              </a:rPr>
              <a:t>бағдарламасын іске</a:t>
            </a:r>
            <a:r>
              <a:rPr lang="ru-RU" dirty="0" smtClean="0">
                <a:solidFill>
                  <a:srgbClr val="001236"/>
                </a:solidFill>
              </a:rPr>
              <a:t> </a:t>
            </a:r>
            <a:r>
              <a:rPr lang="ru-RU" dirty="0" err="1" smtClean="0">
                <a:solidFill>
                  <a:srgbClr val="001236"/>
                </a:solidFill>
              </a:rPr>
              <a:t>асыратын</a:t>
            </a:r>
            <a:r>
              <a:rPr lang="ru-RU" dirty="0" smtClean="0">
                <a:solidFill>
                  <a:srgbClr val="001236"/>
                </a:solidFill>
              </a:rPr>
              <a:t> </a:t>
            </a:r>
            <a:r>
              <a:rPr lang="ru-RU" dirty="0" err="1" smtClean="0">
                <a:solidFill>
                  <a:srgbClr val="001236"/>
                </a:solidFill>
              </a:rPr>
              <a:t>заңды тұлғаларға беріледі</a:t>
            </a:r>
            <a:r>
              <a:rPr lang="ru-RU" dirty="0" smtClean="0">
                <a:solidFill>
                  <a:srgbClr val="001236"/>
                </a:solidFill>
              </a:rPr>
              <a:t>.</a:t>
            </a:r>
            <a:endParaRPr lang="kk-KZ" dirty="0">
              <a:solidFill>
                <a:srgbClr val="001236"/>
              </a:solidFill>
            </a:endParaRP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srcRect/>
          <a:stretch>
            <a:fillRect/>
          </a:stretch>
        </p:blipFill>
        <p:spPr bwMode="auto">
          <a:xfrm>
            <a:off x="4763" y="-1588"/>
            <a:ext cx="1039812" cy="836613"/>
          </a:xfrm>
          <a:prstGeom prst="rect">
            <a:avLst/>
          </a:prstGeom>
          <a:noFill/>
          <a:ln w="9525" algn="ctr">
            <a:noFill/>
            <a:prstDash val="dash"/>
            <a:miter lim="800000"/>
            <a:headEnd/>
            <a:tailEnd/>
          </a:ln>
        </p:spPr>
      </p:pic>
      <p:sp>
        <p:nvSpPr>
          <p:cNvPr id="11"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9460" name="Прямоугольник 11"/>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9461" name="Прямоугольник 12"/>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9462" name="Прямоугольник 13"/>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9463" name="Номер слайда 3"/>
          <p:cNvSpPr>
            <a:spLocks noGrp="1"/>
          </p:cNvSpPr>
          <p:nvPr>
            <p:ph type="sldNum" sz="quarter" idx="11"/>
          </p:nvPr>
        </p:nvSpPr>
        <p:spPr>
          <a:xfrm>
            <a:off x="8458200" y="6364288"/>
            <a:ext cx="542925" cy="327025"/>
          </a:xfrm>
          <a:noFill/>
        </p:spPr>
        <p:txBody>
          <a:bodyPr/>
          <a:lstStyle/>
          <a:p>
            <a:r>
              <a:rPr lang="en-US" sz="1200" smtClean="0"/>
              <a:t>1</a:t>
            </a:r>
            <a:r>
              <a:rPr lang="ru-RU" sz="1200" smtClean="0"/>
              <a:t>5</a:t>
            </a:r>
          </a:p>
        </p:txBody>
      </p:sp>
      <p:sp>
        <p:nvSpPr>
          <p:cNvPr id="19464" name="TextBox 34"/>
          <p:cNvSpPr txBox="1">
            <a:spLocks noChangeArrowheads="1"/>
          </p:cNvSpPr>
          <p:nvPr/>
        </p:nvSpPr>
        <p:spPr bwMode="auto">
          <a:xfrm>
            <a:off x="560573" y="2495381"/>
            <a:ext cx="8501062" cy="323165"/>
          </a:xfrm>
          <a:prstGeom prst="rect">
            <a:avLst/>
          </a:prstGeom>
          <a:noFill/>
          <a:ln w="9525">
            <a:noFill/>
            <a:miter lim="800000"/>
            <a:headEnd/>
            <a:tailEnd/>
          </a:ln>
        </p:spPr>
        <p:txBody>
          <a:bodyPr>
            <a:spAutoFit/>
          </a:bodyPr>
          <a:lstStyle/>
          <a:p>
            <a:r>
              <a:rPr lang="ru-RU" sz="1500" dirty="0">
                <a:solidFill>
                  <a:srgbClr val="002060"/>
                </a:solidFill>
              </a:rPr>
              <a:t>1. ӘМ «</a:t>
            </a:r>
            <a:r>
              <a:rPr lang="ru-RU" sz="1500" dirty="0" err="1">
                <a:solidFill>
                  <a:srgbClr val="002060"/>
                </a:solidFill>
              </a:rPr>
              <a:t>Заңды тұлғалар</a:t>
            </a:r>
            <a:r>
              <a:rPr lang="ru-RU" sz="1500" dirty="0">
                <a:solidFill>
                  <a:srgbClr val="002060"/>
                </a:solidFill>
              </a:rPr>
              <a:t>» МДҚ</a:t>
            </a:r>
            <a:r>
              <a:rPr lang="kk-KZ" sz="1500" dirty="0" smtClean="0">
                <a:solidFill>
                  <a:srgbClr val="002060"/>
                </a:solidFill>
              </a:rPr>
              <a:t>;</a:t>
            </a:r>
            <a:endParaRPr lang="ru-RU" sz="1500" dirty="0">
              <a:solidFill>
                <a:srgbClr val="002060"/>
              </a:solidFill>
            </a:endParaRPr>
          </a:p>
        </p:txBody>
      </p:sp>
      <p:sp>
        <p:nvSpPr>
          <p:cNvPr id="22" name="TextBox 15"/>
          <p:cNvSpPr txBox="1">
            <a:spLocks noChangeArrowheads="1"/>
          </p:cNvSpPr>
          <p:nvPr/>
        </p:nvSpPr>
        <p:spPr bwMode="auto">
          <a:xfrm>
            <a:off x="201613" y="2275242"/>
            <a:ext cx="1012825" cy="322053"/>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90337" tIns="45169" rIns="90337" bIns="45169">
            <a:spAutoFit/>
          </a:bodyPr>
          <a:lstStyle/>
          <a:p>
            <a:pPr>
              <a:defRPr/>
            </a:pPr>
            <a:r>
              <a:rPr lang="en-US" sz="1500" b="1" dirty="0">
                <a:solidFill>
                  <a:srgbClr val="660033"/>
                </a:solidFill>
              </a:rPr>
              <a:t> </a:t>
            </a:r>
            <a:r>
              <a:rPr lang="ru-RU" sz="1500" b="1" dirty="0">
                <a:solidFill>
                  <a:srgbClr val="660033"/>
                </a:solidFill>
              </a:rPr>
              <a:t>2009</a:t>
            </a:r>
          </a:p>
        </p:txBody>
      </p:sp>
      <p:sp>
        <p:nvSpPr>
          <p:cNvPr id="24" name="TextBox 29"/>
          <p:cNvSpPr txBox="1">
            <a:spLocks noChangeArrowheads="1"/>
          </p:cNvSpPr>
          <p:nvPr/>
        </p:nvSpPr>
        <p:spPr bwMode="auto">
          <a:xfrm>
            <a:off x="268103" y="3312431"/>
            <a:ext cx="1014412" cy="323165"/>
          </a:xfrm>
          <a:prstGeom prst="rect">
            <a:avLst/>
          </a:prstGeom>
          <a:noFill/>
          <a:ln w="9525">
            <a:noFill/>
            <a:miter lim="800000"/>
            <a:headEnd/>
            <a:tailEnd/>
          </a:ln>
        </p:spPr>
        <p:txBody>
          <a:bodyPr>
            <a:spAutoFit/>
          </a:bodyPr>
          <a:lstStyle/>
          <a:p>
            <a:pPr>
              <a:defRPr/>
            </a:pPr>
            <a:r>
              <a:rPr lang="ru-RU" sz="1500" b="1" dirty="0">
                <a:solidFill>
                  <a:srgbClr val="660033"/>
                </a:solidFill>
                <a:latin typeface="+mn-lt"/>
              </a:rPr>
              <a:t>2011 </a:t>
            </a:r>
          </a:p>
        </p:txBody>
      </p:sp>
      <p:sp>
        <p:nvSpPr>
          <p:cNvPr id="19467" name="TextBox 34"/>
          <p:cNvSpPr txBox="1">
            <a:spLocks noChangeArrowheads="1"/>
          </p:cNvSpPr>
          <p:nvPr/>
        </p:nvSpPr>
        <p:spPr bwMode="auto">
          <a:xfrm>
            <a:off x="579083" y="3527283"/>
            <a:ext cx="8147050" cy="1476375"/>
          </a:xfrm>
          <a:prstGeom prst="rect">
            <a:avLst/>
          </a:prstGeom>
          <a:noFill/>
          <a:ln w="9525">
            <a:noFill/>
            <a:miter lim="800000"/>
            <a:headEnd/>
            <a:tailEnd/>
          </a:ln>
        </p:spPr>
        <p:txBody>
          <a:bodyPr>
            <a:spAutoFit/>
          </a:bodyPr>
          <a:lstStyle/>
          <a:p>
            <a:r>
              <a:rPr lang="kk-KZ" sz="1500" dirty="0" smtClean="0">
                <a:solidFill>
                  <a:srgbClr val="002060"/>
                </a:solidFill>
              </a:rPr>
              <a:t>3. </a:t>
            </a:r>
            <a:r>
              <a:rPr lang="kk-KZ" sz="1500" dirty="0">
                <a:solidFill>
                  <a:srgbClr val="002060"/>
                </a:solidFill>
              </a:rPr>
              <a:t>ӘМ «Жеке тұлғалар» МДҚ;</a:t>
            </a:r>
            <a:endParaRPr lang="ru-RU" sz="1500" dirty="0">
              <a:solidFill>
                <a:srgbClr val="002060"/>
              </a:solidFill>
            </a:endParaRPr>
          </a:p>
          <a:p>
            <a:r>
              <a:rPr lang="kk-KZ" sz="1500" dirty="0" smtClean="0">
                <a:solidFill>
                  <a:srgbClr val="002060"/>
                </a:solidFill>
              </a:rPr>
              <a:t>4. </a:t>
            </a:r>
            <a:r>
              <a:rPr lang="kk-KZ" sz="1500" dirty="0">
                <a:solidFill>
                  <a:srgbClr val="002060"/>
                </a:solidFill>
              </a:rPr>
              <a:t>ӘМ АХАЖ АЖ;</a:t>
            </a:r>
            <a:endParaRPr lang="ru-RU" sz="1500" dirty="0">
              <a:solidFill>
                <a:srgbClr val="002060"/>
              </a:solidFill>
            </a:endParaRPr>
          </a:p>
          <a:p>
            <a:r>
              <a:rPr lang="kk-KZ" sz="1500" dirty="0" smtClean="0">
                <a:solidFill>
                  <a:srgbClr val="002060"/>
                </a:solidFill>
              </a:rPr>
              <a:t>5. </a:t>
            </a:r>
            <a:r>
              <a:rPr lang="kk-KZ" sz="1500" dirty="0">
                <a:solidFill>
                  <a:srgbClr val="002060"/>
                </a:solidFill>
              </a:rPr>
              <a:t>ӘМ «Жылжымайтын мүлік тіркелімі» МДҚ;</a:t>
            </a:r>
            <a:endParaRPr lang="ru-RU" sz="1500" dirty="0">
              <a:solidFill>
                <a:srgbClr val="002060"/>
              </a:solidFill>
            </a:endParaRPr>
          </a:p>
          <a:p>
            <a:r>
              <a:rPr lang="kk-KZ" sz="1500" dirty="0" smtClean="0">
                <a:solidFill>
                  <a:srgbClr val="002060"/>
                </a:solidFill>
              </a:rPr>
              <a:t>6. </a:t>
            </a:r>
            <a:r>
              <a:rPr lang="kk-KZ" sz="1500" dirty="0">
                <a:solidFill>
                  <a:srgbClr val="002060"/>
                </a:solidFill>
              </a:rPr>
              <a:t>ДСМ «Денсаулық сақтаудың бірыңғай ақпараттық жүйесі»;</a:t>
            </a:r>
            <a:endParaRPr lang="ru-RU" sz="1500" dirty="0">
              <a:solidFill>
                <a:srgbClr val="002060"/>
              </a:solidFill>
            </a:endParaRPr>
          </a:p>
          <a:p>
            <a:r>
              <a:rPr lang="kk-KZ" sz="1500" dirty="0" smtClean="0">
                <a:solidFill>
                  <a:srgbClr val="002060"/>
                </a:solidFill>
              </a:rPr>
              <a:t>7. </a:t>
            </a:r>
            <a:r>
              <a:rPr lang="kk-KZ" sz="1500" dirty="0">
                <a:solidFill>
                  <a:srgbClr val="002060"/>
                </a:solidFill>
              </a:rPr>
              <a:t>ККМ «Мекен-жай тіркелімі» АЖ;</a:t>
            </a:r>
            <a:endParaRPr lang="ru-RU" sz="1500" dirty="0">
              <a:solidFill>
                <a:srgbClr val="002060"/>
              </a:solidFill>
            </a:endParaRPr>
          </a:p>
          <a:p>
            <a:r>
              <a:rPr lang="kk-KZ" sz="1500" dirty="0" smtClean="0">
                <a:solidFill>
                  <a:srgbClr val="002060"/>
                </a:solidFill>
              </a:rPr>
              <a:t>8. </a:t>
            </a:r>
            <a:r>
              <a:rPr lang="kk-KZ" sz="1500" dirty="0">
                <a:solidFill>
                  <a:srgbClr val="002060"/>
                </a:solidFill>
              </a:rPr>
              <a:t>ЕХӘҚМ «Міндетті зейнетақы салымдары» </a:t>
            </a:r>
            <a:r>
              <a:rPr lang="kk-KZ" sz="1500" dirty="0" smtClean="0">
                <a:solidFill>
                  <a:srgbClr val="002060"/>
                </a:solidFill>
              </a:rPr>
              <a:t>АЖ</a:t>
            </a:r>
            <a:r>
              <a:rPr lang="ru-RU" sz="1500" dirty="0" smtClean="0">
                <a:solidFill>
                  <a:srgbClr val="002060"/>
                </a:solidFill>
              </a:rPr>
              <a:t>;</a:t>
            </a:r>
            <a:endParaRPr lang="ru-RU" sz="1500" dirty="0">
              <a:solidFill>
                <a:srgbClr val="002060"/>
              </a:solidFill>
            </a:endParaRPr>
          </a:p>
        </p:txBody>
      </p:sp>
      <p:sp>
        <p:nvSpPr>
          <p:cNvPr id="16" name="TextBox 15"/>
          <p:cNvSpPr txBox="1">
            <a:spLocks noChangeArrowheads="1"/>
          </p:cNvSpPr>
          <p:nvPr/>
        </p:nvSpPr>
        <p:spPr bwMode="auto">
          <a:xfrm>
            <a:off x="569558" y="1907297"/>
            <a:ext cx="8013700" cy="368300"/>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90337" tIns="45169" rIns="90337" bIns="45169">
            <a:spAutoFit/>
          </a:bodyPr>
          <a:lstStyle/>
          <a:p>
            <a:pPr>
              <a:defRPr/>
            </a:pPr>
            <a:r>
              <a:rPr lang="en-US" b="1" dirty="0">
                <a:solidFill>
                  <a:srgbClr val="660033"/>
                </a:solidFill>
              </a:rPr>
              <a:t> </a:t>
            </a:r>
            <a:r>
              <a:rPr lang="kk-KZ" b="1" dirty="0">
                <a:solidFill>
                  <a:srgbClr val="660033"/>
                </a:solidFill>
              </a:rPr>
              <a:t>Басқа меморгандардың 1</a:t>
            </a:r>
            <a:r>
              <a:rPr lang="ru-RU" b="1" dirty="0">
                <a:solidFill>
                  <a:srgbClr val="660033"/>
                </a:solidFill>
              </a:rPr>
              <a:t>3 </a:t>
            </a:r>
            <a:r>
              <a:rPr lang="ru-RU" b="1" dirty="0" err="1">
                <a:solidFill>
                  <a:srgbClr val="660033"/>
                </a:solidFill>
              </a:rPr>
              <a:t>АЖ-мен</a:t>
            </a:r>
            <a:r>
              <a:rPr lang="ru-RU" b="1" dirty="0">
                <a:solidFill>
                  <a:srgbClr val="660033"/>
                </a:solidFill>
              </a:rPr>
              <a:t> интеграция </a:t>
            </a:r>
            <a:r>
              <a:rPr lang="ru-RU" b="1" dirty="0" err="1">
                <a:solidFill>
                  <a:srgbClr val="660033"/>
                </a:solidFill>
              </a:rPr>
              <a:t>іске</a:t>
            </a:r>
            <a:r>
              <a:rPr lang="ru-RU" b="1" dirty="0">
                <a:solidFill>
                  <a:srgbClr val="660033"/>
                </a:solidFill>
              </a:rPr>
              <a:t> </a:t>
            </a:r>
            <a:r>
              <a:rPr lang="ru-RU" b="1" dirty="0" err="1">
                <a:solidFill>
                  <a:srgbClr val="660033"/>
                </a:solidFill>
              </a:rPr>
              <a:t>асырылды</a:t>
            </a:r>
            <a:r>
              <a:rPr lang="ru-RU" b="1" dirty="0">
                <a:solidFill>
                  <a:srgbClr val="660033"/>
                </a:solidFill>
              </a:rPr>
              <a:t>:</a:t>
            </a:r>
          </a:p>
        </p:txBody>
      </p:sp>
      <p:sp>
        <p:nvSpPr>
          <p:cNvPr id="17" name="TextBox 29"/>
          <p:cNvSpPr txBox="1">
            <a:spLocks noChangeArrowheads="1"/>
          </p:cNvSpPr>
          <p:nvPr/>
        </p:nvSpPr>
        <p:spPr bwMode="auto">
          <a:xfrm>
            <a:off x="235829" y="4999192"/>
            <a:ext cx="1071562" cy="323165"/>
          </a:xfrm>
          <a:prstGeom prst="rect">
            <a:avLst/>
          </a:prstGeom>
          <a:noFill/>
          <a:ln w="9525">
            <a:noFill/>
            <a:miter lim="800000"/>
            <a:headEnd/>
            <a:tailEnd/>
          </a:ln>
        </p:spPr>
        <p:txBody>
          <a:bodyPr>
            <a:spAutoFit/>
          </a:bodyPr>
          <a:lstStyle/>
          <a:p>
            <a:pPr>
              <a:defRPr/>
            </a:pPr>
            <a:r>
              <a:rPr lang="ru-RU" sz="1500" b="1" dirty="0">
                <a:solidFill>
                  <a:srgbClr val="660033"/>
                </a:solidFill>
                <a:latin typeface="+mn-lt"/>
              </a:rPr>
              <a:t>2012 </a:t>
            </a:r>
          </a:p>
        </p:txBody>
      </p:sp>
      <p:sp>
        <p:nvSpPr>
          <p:cNvPr id="18" name="TextBox 34"/>
          <p:cNvSpPr txBox="1">
            <a:spLocks noChangeArrowheads="1"/>
          </p:cNvSpPr>
          <p:nvPr/>
        </p:nvSpPr>
        <p:spPr bwMode="auto">
          <a:xfrm>
            <a:off x="478377" y="5195703"/>
            <a:ext cx="8333003" cy="1477962"/>
          </a:xfrm>
          <a:prstGeom prst="rect">
            <a:avLst/>
          </a:prstGeom>
          <a:noFill/>
          <a:ln w="9525">
            <a:noFill/>
            <a:miter lim="800000"/>
            <a:headEnd/>
            <a:tailEnd/>
          </a:ln>
        </p:spPr>
        <p:txBody>
          <a:bodyPr wrap="square">
            <a:spAutoFit/>
          </a:bodyPr>
          <a:lstStyle/>
          <a:p>
            <a:pPr>
              <a:defRPr/>
            </a:pPr>
            <a:r>
              <a:rPr lang="kk-KZ" sz="1500" dirty="0" smtClean="0">
                <a:solidFill>
                  <a:srgbClr val="002060"/>
                </a:solidFill>
              </a:rPr>
              <a:t>  9. </a:t>
            </a:r>
            <a:r>
              <a:rPr lang="kk-KZ" sz="1500" dirty="0">
                <a:solidFill>
                  <a:srgbClr val="002060"/>
                </a:solidFill>
              </a:rPr>
              <a:t>АШМ «e-Agriculture» АЖ;</a:t>
            </a:r>
            <a:endParaRPr lang="ru-RU" sz="1500" dirty="0">
              <a:solidFill>
                <a:srgbClr val="002060"/>
              </a:solidFill>
            </a:endParaRPr>
          </a:p>
          <a:p>
            <a:pPr marL="182563" indent="-182563">
              <a:defRPr/>
            </a:pPr>
            <a:r>
              <a:rPr lang="kk-KZ" sz="1500" dirty="0" smtClean="0">
                <a:solidFill>
                  <a:srgbClr val="002060"/>
                </a:solidFill>
              </a:rPr>
              <a:t>10. </a:t>
            </a:r>
            <a:r>
              <a:rPr lang="kk-KZ" sz="1500" dirty="0">
                <a:solidFill>
                  <a:srgbClr val="002060"/>
                </a:solidFill>
              </a:rPr>
              <a:t>ІІМ Тіркеу қызметі мен құқықтық көмек көрсету комитетінің «</a:t>
            </a:r>
            <a:r>
              <a:rPr lang="kk-KZ" sz="1500" dirty="0" smtClean="0">
                <a:solidFill>
                  <a:srgbClr val="002060"/>
                </a:solidFill>
              </a:rPr>
              <a:t>Халықты құжаттандыру </a:t>
            </a:r>
            <a:br>
              <a:rPr lang="kk-KZ" sz="1500" dirty="0" smtClean="0">
                <a:solidFill>
                  <a:srgbClr val="002060"/>
                </a:solidFill>
              </a:rPr>
            </a:br>
            <a:r>
              <a:rPr lang="kk-KZ" sz="1500" dirty="0" smtClean="0">
                <a:solidFill>
                  <a:srgbClr val="002060"/>
                </a:solidFill>
              </a:rPr>
              <a:t>   және </a:t>
            </a:r>
            <a:r>
              <a:rPr lang="kk-KZ" sz="1500" dirty="0">
                <a:solidFill>
                  <a:srgbClr val="002060"/>
                </a:solidFill>
              </a:rPr>
              <a:t>тіркеудің тіркелім пункті» АЖ; </a:t>
            </a:r>
            <a:endParaRPr lang="ru-RU" sz="1500" dirty="0">
              <a:solidFill>
                <a:srgbClr val="002060"/>
              </a:solidFill>
            </a:endParaRPr>
          </a:p>
          <a:p>
            <a:pPr>
              <a:defRPr/>
            </a:pPr>
            <a:r>
              <a:rPr lang="ru-RU" sz="1500" dirty="0" smtClean="0">
                <a:solidFill>
                  <a:srgbClr val="002060"/>
                </a:solidFill>
              </a:rPr>
              <a:t>11. </a:t>
            </a:r>
            <a:r>
              <a:rPr lang="ru-RU" sz="1500" dirty="0">
                <a:solidFill>
                  <a:srgbClr val="002060"/>
                </a:solidFill>
              </a:rPr>
              <a:t>ҰҚК «</a:t>
            </a:r>
            <a:r>
              <a:rPr lang="ru-RU" sz="1500" dirty="0" err="1">
                <a:solidFill>
                  <a:srgbClr val="002060"/>
                </a:solidFill>
              </a:rPr>
              <a:t>Бүркіт</a:t>
            </a:r>
            <a:r>
              <a:rPr lang="ru-RU" sz="1500" dirty="0">
                <a:solidFill>
                  <a:srgbClr val="002060"/>
                </a:solidFill>
              </a:rPr>
              <a:t>» АЖ;</a:t>
            </a:r>
          </a:p>
          <a:p>
            <a:pPr>
              <a:defRPr/>
            </a:pPr>
            <a:r>
              <a:rPr lang="ru-RU" sz="1500" dirty="0" smtClean="0">
                <a:solidFill>
                  <a:srgbClr val="002060"/>
                </a:solidFill>
              </a:rPr>
              <a:t>12. </a:t>
            </a:r>
            <a:r>
              <a:rPr lang="ru-RU" sz="1500" dirty="0">
                <a:solidFill>
                  <a:srgbClr val="002060"/>
                </a:solidFill>
              </a:rPr>
              <a:t>БҒМ «</a:t>
            </a:r>
            <a:r>
              <a:rPr lang="ru-RU" sz="1500" dirty="0" err="1">
                <a:solidFill>
                  <a:srgbClr val="002060"/>
                </a:solidFill>
              </a:rPr>
              <a:t>Бірыңғай ұлттық тестілеу</a:t>
            </a:r>
            <a:r>
              <a:rPr lang="ru-RU" sz="1500" dirty="0">
                <a:solidFill>
                  <a:srgbClr val="002060"/>
                </a:solidFill>
              </a:rPr>
              <a:t>» АЖ;</a:t>
            </a:r>
          </a:p>
          <a:p>
            <a:pPr>
              <a:defRPr/>
            </a:pPr>
            <a:r>
              <a:rPr lang="kk-KZ" sz="1500" dirty="0" smtClean="0">
                <a:solidFill>
                  <a:srgbClr val="002060"/>
                </a:solidFill>
              </a:rPr>
              <a:t>13. </a:t>
            </a:r>
            <a:r>
              <a:rPr lang="kk-KZ" sz="1500" dirty="0">
                <a:solidFill>
                  <a:srgbClr val="002060"/>
                </a:solidFill>
              </a:rPr>
              <a:t>ҚМ</a:t>
            </a:r>
            <a:r>
              <a:rPr lang="ru-RU" sz="1500" dirty="0">
                <a:solidFill>
                  <a:srgbClr val="002060"/>
                </a:solidFill>
              </a:rPr>
              <a:t> </a:t>
            </a:r>
            <a:r>
              <a:rPr lang="ru-RU" sz="1500" dirty="0" err="1">
                <a:solidFill>
                  <a:srgbClr val="002060"/>
                </a:solidFill>
              </a:rPr>
              <a:t>«е-ҚаржыМині» </a:t>
            </a:r>
            <a:r>
              <a:rPr lang="ru-RU" sz="1500" dirty="0">
                <a:solidFill>
                  <a:srgbClr val="002060"/>
                </a:solidFill>
              </a:rPr>
              <a:t>АЖ.</a:t>
            </a:r>
          </a:p>
        </p:txBody>
      </p:sp>
      <p:sp>
        <p:nvSpPr>
          <p:cNvPr id="23" name="Rectangle 2"/>
          <p:cNvSpPr txBox="1">
            <a:spLocks noChangeArrowheads="1"/>
          </p:cNvSpPr>
          <p:nvPr/>
        </p:nvSpPr>
        <p:spPr>
          <a:xfrm>
            <a:off x="285750" y="857250"/>
            <a:ext cx="8786813" cy="1143000"/>
          </a:xfrm>
          <a:prstGeom prst="rect">
            <a:avLst/>
          </a:prstGeom>
          <a:effectLst/>
        </p:spPr>
        <p:txBody>
          <a:bodyPr lIns="84134" tIns="42067" rIns="84134" bIns="42067"/>
          <a:lstStyle/>
          <a:p>
            <a:pPr algn="just">
              <a:defRPr/>
            </a:pPr>
            <a:r>
              <a:rPr lang="ru-RU" sz="1600" b="1" dirty="0">
                <a:solidFill>
                  <a:srgbClr val="0000A8"/>
                </a:solidFill>
                <a:latin typeface="Arial" pitchFamily="34" charset="0"/>
                <a:ea typeface="+mj-ea"/>
                <a:cs typeface="Arial" pitchFamily="34" charset="0"/>
              </a:rPr>
              <a:t>5. </a:t>
            </a:r>
            <a:r>
              <a:rPr lang="kk-KZ" sz="1600" b="1" dirty="0">
                <a:solidFill>
                  <a:srgbClr val="0000A8"/>
                </a:solidFill>
                <a:latin typeface="Arial" pitchFamily="34" charset="0"/>
                <a:ea typeface="+mj-ea"/>
                <a:cs typeface="Arial" pitchFamily="34" charset="0"/>
              </a:rPr>
              <a:t>«е-Статистика» біртұтас ақпараттық-талдау жүйесін қалыптастыру үшін статистикалық деректердің қайталануын болдырмау, сондай-ақ одан әрі интеграциялау мақсатында мемлекеттік органдар арасында ақпарат алмасу мен оны тұрақты жаңғыртып отыру бойынша өзара іс-қимылды күшейту</a:t>
            </a:r>
            <a:endParaRPr lang="ru-RU" sz="1600" b="1" dirty="0">
              <a:solidFill>
                <a:srgbClr val="0000A8"/>
              </a:solidFill>
              <a:latin typeface="Arial" pitchFamily="34" charset="0"/>
              <a:ea typeface="+mj-ea"/>
              <a:cs typeface="Arial" pitchFamily="34" charset="0"/>
            </a:endParaRPr>
          </a:p>
        </p:txBody>
      </p:sp>
      <p:sp>
        <p:nvSpPr>
          <p:cNvPr id="19" name="TextBox 34"/>
          <p:cNvSpPr txBox="1">
            <a:spLocks noChangeArrowheads="1"/>
          </p:cNvSpPr>
          <p:nvPr/>
        </p:nvSpPr>
        <p:spPr bwMode="auto">
          <a:xfrm>
            <a:off x="567604" y="2988029"/>
            <a:ext cx="8501062" cy="323165"/>
          </a:xfrm>
          <a:prstGeom prst="rect">
            <a:avLst/>
          </a:prstGeom>
          <a:noFill/>
          <a:ln w="9525">
            <a:noFill/>
            <a:miter lim="800000"/>
            <a:headEnd/>
            <a:tailEnd/>
          </a:ln>
        </p:spPr>
        <p:txBody>
          <a:bodyPr>
            <a:spAutoFit/>
          </a:bodyPr>
          <a:lstStyle/>
          <a:p>
            <a:r>
              <a:rPr lang="kk-KZ" sz="1500" dirty="0" smtClean="0">
                <a:solidFill>
                  <a:srgbClr val="002060"/>
                </a:solidFill>
              </a:rPr>
              <a:t>2</a:t>
            </a:r>
            <a:r>
              <a:rPr lang="kk-KZ" sz="1500" dirty="0">
                <a:solidFill>
                  <a:srgbClr val="002060"/>
                </a:solidFill>
              </a:rPr>
              <a:t>. ҚМ СК «Салықтөлеушілер мен салық салынатын объектілер тізбесі» </a:t>
            </a:r>
            <a:r>
              <a:rPr lang="kk-KZ" sz="1500" dirty="0" smtClean="0">
                <a:solidFill>
                  <a:srgbClr val="002060"/>
                </a:solidFill>
              </a:rPr>
              <a:t>АЖ</a:t>
            </a:r>
            <a:r>
              <a:rPr lang="ru-RU" sz="1500" dirty="0" smtClean="0">
                <a:solidFill>
                  <a:srgbClr val="002060"/>
                </a:solidFill>
              </a:rPr>
              <a:t>;</a:t>
            </a:r>
            <a:endParaRPr lang="ru-RU" sz="1500" dirty="0">
              <a:solidFill>
                <a:srgbClr val="002060"/>
              </a:solidFill>
            </a:endParaRPr>
          </a:p>
        </p:txBody>
      </p:sp>
      <p:sp>
        <p:nvSpPr>
          <p:cNvPr id="20" name="TextBox 15"/>
          <p:cNvSpPr txBox="1">
            <a:spLocks noChangeArrowheads="1"/>
          </p:cNvSpPr>
          <p:nvPr/>
        </p:nvSpPr>
        <p:spPr bwMode="auto">
          <a:xfrm>
            <a:off x="214282" y="2779168"/>
            <a:ext cx="1012825" cy="322053"/>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90337" tIns="45169" rIns="90337" bIns="45169">
            <a:spAutoFit/>
          </a:bodyPr>
          <a:lstStyle/>
          <a:p>
            <a:pPr>
              <a:defRPr/>
            </a:pPr>
            <a:r>
              <a:rPr lang="en-US" sz="1500" b="1" dirty="0">
                <a:solidFill>
                  <a:srgbClr val="660033"/>
                </a:solidFill>
              </a:rPr>
              <a:t> </a:t>
            </a:r>
            <a:r>
              <a:rPr lang="ru-RU" sz="1500" b="1" dirty="0" smtClean="0">
                <a:solidFill>
                  <a:srgbClr val="660033"/>
                </a:solidFill>
              </a:rPr>
              <a:t>20</a:t>
            </a:r>
            <a:r>
              <a:rPr lang="en-US" sz="1500" b="1" dirty="0" smtClean="0">
                <a:solidFill>
                  <a:srgbClr val="660033"/>
                </a:solidFill>
              </a:rPr>
              <a:t>10</a:t>
            </a:r>
            <a:endParaRPr lang="ru-RU" sz="1500" b="1" dirty="0">
              <a:solidFill>
                <a:srgbClr val="660033"/>
              </a:solidFill>
            </a:endParaRP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srcRect/>
          <a:stretch>
            <a:fillRect/>
          </a:stretch>
        </p:blipFill>
        <p:spPr bwMode="auto">
          <a:xfrm>
            <a:off x="4763" y="-1588"/>
            <a:ext cx="1039812" cy="836613"/>
          </a:xfrm>
          <a:prstGeom prst="rect">
            <a:avLst/>
          </a:prstGeom>
          <a:noFill/>
          <a:ln w="9525" algn="ctr">
            <a:noFill/>
            <a:prstDash val="dash"/>
            <a:miter lim="800000"/>
            <a:headEnd/>
            <a:tailEnd/>
          </a:ln>
        </p:spPr>
      </p:pic>
      <p:sp>
        <p:nvSpPr>
          <p:cNvPr id="11"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20484" name="Прямоугольник 11"/>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20485" name="Прямоугольник 12"/>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20486" name="Прямоугольник 13"/>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20487" name="Номер слайда 3"/>
          <p:cNvSpPr>
            <a:spLocks noGrp="1"/>
          </p:cNvSpPr>
          <p:nvPr>
            <p:ph type="sldNum" sz="quarter" idx="11"/>
          </p:nvPr>
        </p:nvSpPr>
        <p:spPr>
          <a:xfrm>
            <a:off x="8458200" y="6364288"/>
            <a:ext cx="542925" cy="327025"/>
          </a:xfrm>
          <a:noFill/>
        </p:spPr>
        <p:txBody>
          <a:bodyPr/>
          <a:lstStyle/>
          <a:p>
            <a:r>
              <a:rPr lang="en-US" sz="1200" smtClean="0"/>
              <a:t>1</a:t>
            </a:r>
            <a:r>
              <a:rPr lang="ru-RU" sz="1200" smtClean="0"/>
              <a:t>6</a:t>
            </a:r>
          </a:p>
        </p:txBody>
      </p:sp>
      <p:sp>
        <p:nvSpPr>
          <p:cNvPr id="16" name="TextBox 29"/>
          <p:cNvSpPr txBox="1">
            <a:spLocks noChangeArrowheads="1"/>
          </p:cNvSpPr>
          <p:nvPr/>
        </p:nvSpPr>
        <p:spPr bwMode="auto">
          <a:xfrm>
            <a:off x="285750" y="3148013"/>
            <a:ext cx="5572125" cy="400050"/>
          </a:xfrm>
          <a:prstGeom prst="rect">
            <a:avLst/>
          </a:prstGeom>
          <a:noFill/>
          <a:ln w="9525">
            <a:noFill/>
            <a:miter lim="800000"/>
            <a:headEnd/>
            <a:tailEnd/>
          </a:ln>
        </p:spPr>
        <p:txBody>
          <a:bodyPr>
            <a:spAutoFit/>
          </a:bodyPr>
          <a:lstStyle/>
          <a:p>
            <a:pPr>
              <a:defRPr/>
            </a:pPr>
            <a:r>
              <a:rPr lang="ru-RU" sz="2000" b="1" dirty="0">
                <a:solidFill>
                  <a:srgbClr val="660033"/>
                </a:solidFill>
                <a:latin typeface="+mn-lt"/>
              </a:rPr>
              <a:t>2013 </a:t>
            </a:r>
            <a:r>
              <a:rPr lang="ru-RU" sz="2000" b="1" dirty="0" err="1">
                <a:solidFill>
                  <a:srgbClr val="660033"/>
                </a:solidFill>
                <a:latin typeface="+mn-lt"/>
              </a:rPr>
              <a:t>жылы</a:t>
            </a:r>
            <a:r>
              <a:rPr lang="ru-RU" sz="2000" b="1" dirty="0">
                <a:solidFill>
                  <a:srgbClr val="660033"/>
                </a:solidFill>
                <a:latin typeface="+mn-lt"/>
              </a:rPr>
              <a:t> интеграция </a:t>
            </a:r>
            <a:r>
              <a:rPr lang="ru-RU" sz="2000" b="1" dirty="0" err="1">
                <a:solidFill>
                  <a:srgbClr val="660033"/>
                </a:solidFill>
                <a:latin typeface="+mn-lt"/>
              </a:rPr>
              <a:t>жоспарланған</a:t>
            </a:r>
            <a:r>
              <a:rPr lang="ru-RU" sz="2000" b="1" dirty="0">
                <a:solidFill>
                  <a:srgbClr val="660033"/>
                </a:solidFill>
                <a:latin typeface="+mn-lt"/>
              </a:rPr>
              <a:t>: </a:t>
            </a:r>
          </a:p>
        </p:txBody>
      </p:sp>
      <p:sp>
        <p:nvSpPr>
          <p:cNvPr id="20489" name="TextBox 34"/>
          <p:cNvSpPr txBox="1">
            <a:spLocks noChangeArrowheads="1"/>
          </p:cNvSpPr>
          <p:nvPr/>
        </p:nvSpPr>
        <p:spPr bwMode="auto">
          <a:xfrm>
            <a:off x="407988" y="3576638"/>
            <a:ext cx="8736012" cy="1662112"/>
          </a:xfrm>
          <a:prstGeom prst="rect">
            <a:avLst/>
          </a:prstGeom>
          <a:noFill/>
          <a:ln w="9525">
            <a:noFill/>
            <a:miter lim="800000"/>
            <a:headEnd/>
            <a:tailEnd/>
          </a:ln>
        </p:spPr>
        <p:txBody>
          <a:bodyPr>
            <a:spAutoFit/>
          </a:bodyPr>
          <a:lstStyle/>
          <a:p>
            <a:r>
              <a:rPr lang="ru-RU" sz="1700">
                <a:solidFill>
                  <a:srgbClr val="002060"/>
                </a:solidFill>
              </a:rPr>
              <a:t>1. Астана қ. «е-Әкімдік» АЖ;</a:t>
            </a:r>
          </a:p>
          <a:p>
            <a:r>
              <a:rPr lang="ru-RU" sz="1700">
                <a:solidFill>
                  <a:srgbClr val="002060"/>
                </a:solidFill>
              </a:rPr>
              <a:t>2. Алматы қ. «е-Әкімдік» АЖ;</a:t>
            </a:r>
          </a:p>
          <a:p>
            <a:r>
              <a:rPr lang="ru-RU" sz="1700">
                <a:solidFill>
                  <a:srgbClr val="002060"/>
                </a:solidFill>
              </a:rPr>
              <a:t>3. Есеп жөніндегі комитеттің АЖ;</a:t>
            </a:r>
            <a:br>
              <a:rPr lang="ru-RU" sz="1700">
                <a:solidFill>
                  <a:srgbClr val="002060"/>
                </a:solidFill>
              </a:rPr>
            </a:br>
            <a:r>
              <a:rPr lang="ru-RU" sz="1700">
                <a:solidFill>
                  <a:srgbClr val="002060"/>
                </a:solidFill>
              </a:rPr>
              <a:t>4. ҚТКШ комитетінің АЖ;</a:t>
            </a:r>
            <a:br>
              <a:rPr lang="ru-RU" sz="1700">
                <a:solidFill>
                  <a:srgbClr val="002060"/>
                </a:solidFill>
              </a:rPr>
            </a:br>
            <a:r>
              <a:rPr lang="ru-RU" sz="1700">
                <a:solidFill>
                  <a:srgbClr val="002060"/>
                </a:solidFill>
              </a:rPr>
              <a:t>5. Еуразиялық экономикалық комиссияның сыртқы және өзара сауданың интеграцияланған ақпараттық жүйесі үшін Кеден Одағының Ұлттық шлюзі.</a:t>
            </a:r>
          </a:p>
        </p:txBody>
      </p:sp>
      <p:sp>
        <p:nvSpPr>
          <p:cNvPr id="18" name="TextBox 17"/>
          <p:cNvSpPr txBox="1">
            <a:spLocks noChangeArrowheads="1"/>
          </p:cNvSpPr>
          <p:nvPr/>
        </p:nvSpPr>
        <p:spPr bwMode="auto">
          <a:xfrm>
            <a:off x="214313" y="1100138"/>
            <a:ext cx="8858250" cy="706437"/>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90337" tIns="45169" rIns="90337" bIns="45169">
            <a:spAutoFit/>
          </a:bodyPr>
          <a:lstStyle/>
          <a:p>
            <a:pPr algn="just">
              <a:defRPr/>
            </a:pPr>
            <a:r>
              <a:rPr lang="en-US" sz="2000" b="1" dirty="0">
                <a:solidFill>
                  <a:srgbClr val="660033"/>
                </a:solidFill>
              </a:rPr>
              <a:t> </a:t>
            </a:r>
            <a:r>
              <a:rPr lang="kk-KZ" sz="2000" b="1" dirty="0">
                <a:solidFill>
                  <a:srgbClr val="660033"/>
                </a:solidFill>
              </a:rPr>
              <a:t>Электронды өзара әрекеттесу іске </a:t>
            </a:r>
            <a:r>
              <a:rPr lang="kk-KZ" sz="2000" b="1" dirty="0" smtClean="0">
                <a:solidFill>
                  <a:srgbClr val="660033"/>
                </a:solidFill>
              </a:rPr>
              <a:t>асырылады</a:t>
            </a:r>
            <a:r>
              <a:rPr lang="ru-RU" sz="2000" b="1" dirty="0">
                <a:solidFill>
                  <a:srgbClr val="660033"/>
                </a:solidFill>
              </a:rPr>
              <a:t>:</a:t>
            </a:r>
          </a:p>
          <a:p>
            <a:pPr algn="just">
              <a:defRPr/>
            </a:pPr>
            <a:r>
              <a:rPr lang="ru-RU" sz="2000" dirty="0">
                <a:solidFill>
                  <a:srgbClr val="002060"/>
                </a:solidFill>
              </a:rPr>
              <a:t> </a:t>
            </a:r>
            <a:endParaRPr lang="ru-RU" sz="2000" b="1" dirty="0">
              <a:solidFill>
                <a:srgbClr val="002060"/>
              </a:solidFill>
            </a:endParaRPr>
          </a:p>
        </p:txBody>
      </p:sp>
      <p:sp>
        <p:nvSpPr>
          <p:cNvPr id="20491" name="TextBox 34"/>
          <p:cNvSpPr txBox="1">
            <a:spLocks noChangeArrowheads="1"/>
          </p:cNvSpPr>
          <p:nvPr/>
        </p:nvSpPr>
        <p:spPr bwMode="auto">
          <a:xfrm>
            <a:off x="463550" y="1528763"/>
            <a:ext cx="8147050" cy="1400175"/>
          </a:xfrm>
          <a:prstGeom prst="rect">
            <a:avLst/>
          </a:prstGeom>
          <a:noFill/>
          <a:ln w="9525">
            <a:noFill/>
            <a:miter lim="800000"/>
            <a:headEnd/>
            <a:tailEnd/>
          </a:ln>
        </p:spPr>
        <p:txBody>
          <a:bodyPr>
            <a:spAutoFit/>
          </a:bodyPr>
          <a:lstStyle/>
          <a:p>
            <a:r>
              <a:rPr lang="kk-KZ" sz="1700">
                <a:solidFill>
                  <a:srgbClr val="002060"/>
                </a:solidFill>
              </a:rPr>
              <a:t>1. ҚМ СК Интеграцияланған салықтық ақпараттық жүйесі;</a:t>
            </a:r>
            <a:endParaRPr lang="ru-RU" sz="1700">
              <a:solidFill>
                <a:srgbClr val="002060"/>
              </a:solidFill>
            </a:endParaRPr>
          </a:p>
          <a:p>
            <a:r>
              <a:rPr lang="kk-KZ" sz="1700">
                <a:solidFill>
                  <a:srgbClr val="002060"/>
                </a:solidFill>
              </a:rPr>
              <a:t>2. ҚМ СК АЖ; </a:t>
            </a:r>
            <a:endParaRPr lang="ru-RU" sz="1700">
              <a:solidFill>
                <a:srgbClr val="002060"/>
              </a:solidFill>
            </a:endParaRPr>
          </a:p>
          <a:p>
            <a:r>
              <a:rPr lang="kk-KZ" sz="1700">
                <a:solidFill>
                  <a:srgbClr val="002060"/>
                </a:solidFill>
              </a:rPr>
              <a:t>3. ҚМ КБК АЖ;</a:t>
            </a:r>
            <a:endParaRPr lang="ru-RU" sz="1700">
              <a:solidFill>
                <a:srgbClr val="002060"/>
              </a:solidFill>
            </a:endParaRPr>
          </a:p>
          <a:p>
            <a:r>
              <a:rPr lang="kk-KZ" sz="1700">
                <a:solidFill>
                  <a:srgbClr val="002060"/>
                </a:solidFill>
              </a:rPr>
              <a:t>4. ІІМ Автокөлік құралдары ДҚ;</a:t>
            </a:r>
            <a:endParaRPr lang="ru-RU" sz="1700">
              <a:solidFill>
                <a:srgbClr val="002060"/>
              </a:solidFill>
            </a:endParaRPr>
          </a:p>
          <a:p>
            <a:r>
              <a:rPr lang="kk-KZ" sz="1700">
                <a:solidFill>
                  <a:srgbClr val="002060"/>
                </a:solidFill>
              </a:rPr>
              <a:t>5. ККМ Көліктік бақылау комитетінің Көліктік деректер қорларының АТЖ. </a:t>
            </a:r>
            <a:endParaRPr lang="ru-RU" sz="1700">
              <a:solidFill>
                <a:srgbClr val="002060"/>
              </a:solidFill>
            </a:endParaRP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srcRect/>
          <a:stretch>
            <a:fillRect/>
          </a:stretch>
        </p:blipFill>
        <p:spPr bwMode="auto">
          <a:xfrm>
            <a:off x="0" y="-9525"/>
            <a:ext cx="973138" cy="836613"/>
          </a:xfrm>
          <a:prstGeom prst="rect">
            <a:avLst/>
          </a:prstGeom>
          <a:noFill/>
          <a:ln w="9525" algn="ctr">
            <a:noFill/>
            <a:prstDash val="dash"/>
            <a:miter lim="800000"/>
            <a:headEnd/>
            <a:tailEnd/>
          </a:ln>
        </p:spPr>
      </p:pic>
      <p:sp>
        <p:nvSpPr>
          <p:cNvPr id="14" name="Прямоугольник 38"/>
          <p:cNvSpPr>
            <a:spLocks noChangeArrowheads="1"/>
          </p:cNvSpPr>
          <p:nvPr/>
        </p:nvSpPr>
        <p:spPr bwMode="auto">
          <a:xfrm>
            <a:off x="1000100" y="0"/>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7" name="Прямоугольник 16"/>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8" name="Прямоугольник 17"/>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9" name="Прямоугольник 18"/>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6154" name="Номер слайда 60"/>
          <p:cNvSpPr>
            <a:spLocks noGrp="1"/>
          </p:cNvSpPr>
          <p:nvPr>
            <p:ph type="sldNum" sz="quarter" idx="11"/>
          </p:nvPr>
        </p:nvSpPr>
        <p:spPr>
          <a:xfrm>
            <a:off x="8429625" y="6358304"/>
            <a:ext cx="571500" cy="333375"/>
          </a:xfrm>
          <a:noFill/>
        </p:spPr>
        <p:txBody>
          <a:bodyPr/>
          <a:lstStyle/>
          <a:p>
            <a:r>
              <a:rPr lang="ru-RU" sz="1200" dirty="0" smtClean="0"/>
              <a:t>1</a:t>
            </a:r>
            <a:r>
              <a:rPr lang="en-US" sz="1200" dirty="0" smtClean="0"/>
              <a:t>7</a:t>
            </a:r>
            <a:endParaRPr lang="ru-RU" sz="1200" dirty="0" smtClean="0"/>
          </a:p>
        </p:txBody>
      </p:sp>
      <p:sp>
        <p:nvSpPr>
          <p:cNvPr id="16" name="Rectangle 2"/>
          <p:cNvSpPr txBox="1">
            <a:spLocks noChangeArrowheads="1"/>
          </p:cNvSpPr>
          <p:nvPr/>
        </p:nvSpPr>
        <p:spPr>
          <a:xfrm>
            <a:off x="117460" y="928670"/>
            <a:ext cx="8929718" cy="1143008"/>
          </a:xfrm>
          <a:prstGeom prst="rect">
            <a:avLst/>
          </a:prstGeom>
          <a:effectLst/>
        </p:spPr>
        <p:txBody>
          <a:bodyPr lIns="84134" tIns="42067" rIns="84134" bIns="42067"/>
          <a:lstStyle/>
          <a:p>
            <a:pPr algn="just">
              <a:defRPr/>
            </a:pPr>
            <a:r>
              <a:rPr lang="ru-RU" sz="1700" b="1" dirty="0" smtClean="0">
                <a:solidFill>
                  <a:srgbClr val="0000A8"/>
                </a:solidFill>
                <a:latin typeface="Arial" pitchFamily="34" charset="0"/>
                <a:ea typeface="+mj-ea"/>
                <a:cs typeface="Arial" pitchFamily="34" charset="0"/>
              </a:rPr>
              <a:t>6. </a:t>
            </a:r>
            <a:r>
              <a:rPr lang="ru-RU" sz="1700" b="1" dirty="0" err="1" smtClean="0">
                <a:solidFill>
                  <a:srgbClr val="0000A8"/>
                </a:solidFill>
                <a:latin typeface="Arial" pitchFamily="34" charset="0"/>
                <a:ea typeface="+mj-ea"/>
                <a:cs typeface="Arial" pitchFamily="34" charset="0"/>
              </a:rPr>
              <a:t>Қолда</a:t>
            </a:r>
            <a:r>
              <a:rPr lang="ru-RU" sz="1700" b="1" dirty="0" smtClean="0">
                <a:solidFill>
                  <a:srgbClr val="0000A8"/>
                </a:solidFill>
                <a:latin typeface="Arial" pitchFamily="34" charset="0"/>
                <a:ea typeface="+mj-ea"/>
                <a:cs typeface="Arial" pitchFamily="34" charset="0"/>
              </a:rPr>
              <a:t> бар </a:t>
            </a:r>
            <a:r>
              <a:rPr lang="ru-RU" sz="1700" b="1" dirty="0" err="1" smtClean="0">
                <a:solidFill>
                  <a:srgbClr val="0000A8"/>
                </a:solidFill>
                <a:latin typeface="Arial" pitchFamily="34" charset="0"/>
                <a:ea typeface="+mj-ea"/>
                <a:cs typeface="Arial" pitchFamily="34" charset="0"/>
              </a:rPr>
              <a:t>және</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мемлекеттік</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органдармен</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cs typeface="Arial" pitchFamily="34" charset="0"/>
              </a:rPr>
              <a:t>әзірленетін</a:t>
            </a:r>
            <a:r>
              <a:rPr lang="ru-RU" sz="1700" b="1" dirty="0" smtClean="0">
                <a:solidFill>
                  <a:srgbClr val="0000A8"/>
                </a:solidFill>
                <a:latin typeface="Arial" pitchFamily="34" charset="0"/>
                <a:cs typeface="Arial" pitchFamily="34" charset="0"/>
              </a:rPr>
              <a:t> </a:t>
            </a:r>
            <a:r>
              <a:rPr lang="ru-RU" sz="1700" b="1" dirty="0" err="1" smtClean="0">
                <a:solidFill>
                  <a:srgbClr val="0000A8"/>
                </a:solidFill>
                <a:latin typeface="Arial" pitchFamily="34" charset="0"/>
                <a:ea typeface="+mj-ea"/>
                <a:cs typeface="Arial" pitchFamily="34" charset="0"/>
              </a:rPr>
              <a:t>анықтамалықтарды</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жинақтарды</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бюллетеньдерді</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біріздендіру</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мақсатында</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Ведомстволық</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жіктелімдердің</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бірыңғай</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әдістемесін</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әзірлеу</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және</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енгізу</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бойынша</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шаралар</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қабылдау</a:t>
            </a:r>
            <a:endParaRPr lang="ru-RU" sz="1700" b="1" dirty="0" smtClean="0">
              <a:solidFill>
                <a:srgbClr val="0000A8"/>
              </a:solidFill>
              <a:latin typeface="Arial" pitchFamily="34" charset="0"/>
              <a:ea typeface="+mj-ea"/>
              <a:cs typeface="Arial" pitchFamily="34" charset="0"/>
            </a:endParaRPr>
          </a:p>
          <a:p>
            <a:pPr algn="just">
              <a:defRPr/>
            </a:pPr>
            <a:endParaRPr lang="ru-RU" sz="1700" b="1" dirty="0">
              <a:solidFill>
                <a:srgbClr val="0000A8"/>
              </a:solidFill>
              <a:latin typeface="Arial" pitchFamily="34" charset="0"/>
              <a:ea typeface="+mj-ea"/>
              <a:cs typeface="Arial" pitchFamily="34" charset="0"/>
            </a:endParaRPr>
          </a:p>
        </p:txBody>
      </p:sp>
      <p:sp>
        <p:nvSpPr>
          <p:cNvPr id="22" name="TextBox 15"/>
          <p:cNvSpPr txBox="1">
            <a:spLocks noChangeArrowheads="1"/>
          </p:cNvSpPr>
          <p:nvPr/>
        </p:nvSpPr>
        <p:spPr bwMode="auto">
          <a:xfrm>
            <a:off x="423180" y="2007130"/>
            <a:ext cx="8292224" cy="645218"/>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lIns="90337" tIns="45169" rIns="90337" bIns="45169">
            <a:spAutoFit/>
          </a:bodyPr>
          <a:lstStyle/>
          <a:p>
            <a:pPr algn="ctr">
              <a:defRPr/>
            </a:pPr>
            <a:r>
              <a:rPr lang="kk-KZ" b="1" dirty="0" smtClean="0">
                <a:solidFill>
                  <a:srgbClr val="660033"/>
                </a:solidFill>
              </a:rPr>
              <a:t>Агенттікпен </a:t>
            </a:r>
            <a:r>
              <a:rPr lang="ru-RU" b="1" dirty="0" err="1" smtClean="0">
                <a:solidFill>
                  <a:srgbClr val="660033"/>
                </a:solidFill>
                <a:latin typeface="Arial" pitchFamily="34" charset="0"/>
                <a:cs typeface="Arial" pitchFamily="34" charset="0"/>
              </a:rPr>
              <a:t>Ведомстволық</a:t>
            </a:r>
            <a:r>
              <a:rPr lang="ru-RU" b="1" dirty="0" smtClean="0">
                <a:solidFill>
                  <a:srgbClr val="660033"/>
                </a:solidFill>
                <a:latin typeface="Arial" pitchFamily="34" charset="0"/>
                <a:cs typeface="Arial" pitchFamily="34" charset="0"/>
              </a:rPr>
              <a:t> </a:t>
            </a:r>
            <a:r>
              <a:rPr lang="ru-RU" b="1" dirty="0" err="1" smtClean="0">
                <a:solidFill>
                  <a:srgbClr val="660033"/>
                </a:solidFill>
                <a:latin typeface="Arial" pitchFamily="34" charset="0"/>
                <a:cs typeface="Arial" pitchFamily="34" charset="0"/>
              </a:rPr>
              <a:t>жіктелімдерді</a:t>
            </a:r>
            <a:r>
              <a:rPr lang="ru-RU" b="1" dirty="0" smtClean="0">
                <a:solidFill>
                  <a:srgbClr val="660033"/>
                </a:solidFill>
                <a:latin typeface="Arial" pitchFamily="34" charset="0"/>
                <a:cs typeface="Arial" pitchFamily="34" charset="0"/>
              </a:rPr>
              <a:t> </a:t>
            </a:r>
            <a:r>
              <a:rPr lang="ru-RU" b="1" dirty="0" err="1" smtClean="0">
                <a:solidFill>
                  <a:srgbClr val="660033"/>
                </a:solidFill>
                <a:latin typeface="Arial" pitchFamily="34" charset="0"/>
                <a:cs typeface="Arial" pitchFamily="34" charset="0"/>
              </a:rPr>
              <a:t>жүргізудің</a:t>
            </a:r>
            <a:r>
              <a:rPr lang="ru-RU" b="1" dirty="0" smtClean="0">
                <a:solidFill>
                  <a:srgbClr val="660033"/>
                </a:solidFill>
                <a:latin typeface="Arial" pitchFamily="34" charset="0"/>
                <a:cs typeface="Arial" pitchFamily="34" charset="0"/>
              </a:rPr>
              <a:t> </a:t>
            </a:r>
            <a:r>
              <a:rPr lang="ru-RU" b="1" dirty="0" err="1" smtClean="0">
                <a:solidFill>
                  <a:srgbClr val="4C0026"/>
                </a:solidFill>
                <a:latin typeface="Arial" pitchFamily="34" charset="0"/>
                <a:cs typeface="Arial" pitchFamily="34" charset="0"/>
              </a:rPr>
              <a:t>үлгілік</a:t>
            </a:r>
            <a:r>
              <a:rPr lang="ru-RU" b="1" dirty="0" smtClean="0">
                <a:solidFill>
                  <a:srgbClr val="4C0026"/>
                </a:solidFill>
                <a:latin typeface="Arial" pitchFamily="34" charset="0"/>
                <a:cs typeface="Arial" pitchFamily="34" charset="0"/>
              </a:rPr>
              <a:t> </a:t>
            </a:r>
            <a:r>
              <a:rPr lang="ru-RU" b="1" dirty="0" err="1" smtClean="0">
                <a:solidFill>
                  <a:srgbClr val="4C0026"/>
                </a:solidFill>
                <a:latin typeface="Arial" pitchFamily="34" charset="0"/>
                <a:cs typeface="Arial" pitchFamily="34" charset="0"/>
              </a:rPr>
              <a:t>әдістемесінің</a:t>
            </a:r>
            <a:r>
              <a:rPr lang="ru-RU" b="1" dirty="0" smtClean="0">
                <a:solidFill>
                  <a:srgbClr val="4C0026"/>
                </a:solidFill>
                <a:latin typeface="Arial" pitchFamily="34" charset="0"/>
                <a:cs typeface="Arial" pitchFamily="34" charset="0"/>
              </a:rPr>
              <a:t> </a:t>
            </a:r>
            <a:r>
              <a:rPr lang="ru-RU" b="1" dirty="0" err="1" smtClean="0">
                <a:solidFill>
                  <a:srgbClr val="4C0026"/>
                </a:solidFill>
                <a:latin typeface="Arial" pitchFamily="34" charset="0"/>
                <a:cs typeface="Arial" pitchFamily="34" charset="0"/>
              </a:rPr>
              <a:t>жобасы</a:t>
            </a:r>
            <a:r>
              <a:rPr lang="ru-RU" b="1" dirty="0" smtClean="0">
                <a:solidFill>
                  <a:srgbClr val="4C0026"/>
                </a:solidFill>
                <a:latin typeface="Arial" pitchFamily="34" charset="0"/>
                <a:cs typeface="Arial" pitchFamily="34" charset="0"/>
              </a:rPr>
              <a:t> </a:t>
            </a:r>
            <a:r>
              <a:rPr lang="kk-KZ" b="1" dirty="0" smtClean="0">
                <a:solidFill>
                  <a:srgbClr val="660033"/>
                </a:solidFill>
              </a:rPr>
              <a:t>әзірленді</a:t>
            </a:r>
            <a:endParaRPr lang="ru-RU" b="1" dirty="0">
              <a:solidFill>
                <a:srgbClr val="4C0026"/>
              </a:solidFill>
            </a:endParaRPr>
          </a:p>
        </p:txBody>
      </p:sp>
      <p:sp>
        <p:nvSpPr>
          <p:cNvPr id="23" name="TextBox 15"/>
          <p:cNvSpPr txBox="1">
            <a:spLocks noChangeArrowheads="1"/>
          </p:cNvSpPr>
          <p:nvPr/>
        </p:nvSpPr>
        <p:spPr bwMode="auto">
          <a:xfrm>
            <a:off x="1173470" y="2643182"/>
            <a:ext cx="6786610" cy="337441"/>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lIns="90337" tIns="45169" rIns="90337" bIns="45169">
            <a:spAutoFit/>
          </a:bodyPr>
          <a:lstStyle/>
          <a:p>
            <a:pPr algn="ctr">
              <a:defRPr/>
            </a:pPr>
            <a:r>
              <a:rPr lang="kk-KZ" sz="1600" i="1" dirty="0" smtClean="0">
                <a:solidFill>
                  <a:srgbClr val="002060"/>
                </a:solidFill>
              </a:rPr>
              <a:t>Мемлекеттік органдар мен Ұлттық банк үшін</a:t>
            </a:r>
            <a:endParaRPr lang="ru-RU" sz="1600" b="1" i="1" dirty="0">
              <a:solidFill>
                <a:srgbClr val="002060"/>
              </a:solidFill>
            </a:endParaRPr>
          </a:p>
        </p:txBody>
      </p:sp>
      <p:sp>
        <p:nvSpPr>
          <p:cNvPr id="24" name="TextBox 15"/>
          <p:cNvSpPr txBox="1">
            <a:spLocks noChangeArrowheads="1"/>
          </p:cNvSpPr>
          <p:nvPr/>
        </p:nvSpPr>
        <p:spPr bwMode="auto">
          <a:xfrm>
            <a:off x="285720" y="3276213"/>
            <a:ext cx="8715436" cy="2430322"/>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lIns="90337" tIns="45169" rIns="90337" bIns="45169">
            <a:spAutoFit/>
          </a:bodyPr>
          <a:lstStyle/>
          <a:p>
            <a:pPr marL="177800" lvl="0" indent="-177800">
              <a:buFont typeface="Arial" pitchFamily="34" charset="0"/>
              <a:buChar char="•"/>
            </a:pPr>
            <a:r>
              <a:rPr lang="kk-KZ" sz="1700" dirty="0" smtClean="0">
                <a:solidFill>
                  <a:srgbClr val="002060"/>
                </a:solidFill>
              </a:rPr>
              <a:t>ұлттық және ведомстволық жіктеуіштер, номенклатуралар мен анықтамалықтарды жүйелеуді және олардың арасында қайталауды болдырмауды;</a:t>
            </a:r>
            <a:endParaRPr lang="ru-RU" sz="1700" dirty="0" smtClean="0">
              <a:solidFill>
                <a:srgbClr val="002060"/>
              </a:solidFill>
            </a:endParaRPr>
          </a:p>
          <a:p>
            <a:pPr marL="177800" indent="-177800">
              <a:buFont typeface="Arial" pitchFamily="34" charset="0"/>
              <a:buChar char="•"/>
            </a:pPr>
            <a:endParaRPr lang="ru-RU" sz="400" dirty="0" smtClean="0">
              <a:solidFill>
                <a:srgbClr val="002060"/>
              </a:solidFill>
            </a:endParaRPr>
          </a:p>
          <a:p>
            <a:pPr marL="177800" lvl="0" indent="-177800">
              <a:buFont typeface="Arial" pitchFamily="34" charset="0"/>
              <a:buChar char="•"/>
            </a:pPr>
            <a:r>
              <a:rPr lang="kk-KZ" sz="1700" dirty="0" smtClean="0">
                <a:solidFill>
                  <a:srgbClr val="002060"/>
                </a:solidFill>
              </a:rPr>
              <a:t>мемлекеттік органдармен қалыптасатын ақпараттың салғастырымдылығына әкелетін ведомстволық жіктелімдерді ретке келтіруді;</a:t>
            </a:r>
            <a:endParaRPr lang="ru-RU" sz="1700" dirty="0" smtClean="0">
              <a:solidFill>
                <a:srgbClr val="002060"/>
              </a:solidFill>
            </a:endParaRPr>
          </a:p>
          <a:p>
            <a:pPr marL="177800" indent="-177800">
              <a:buFont typeface="Arial" pitchFamily="34" charset="0"/>
              <a:buChar char="•"/>
            </a:pPr>
            <a:endParaRPr lang="ru-RU" sz="400" dirty="0" smtClean="0">
              <a:solidFill>
                <a:srgbClr val="002060"/>
              </a:solidFill>
            </a:endParaRPr>
          </a:p>
          <a:p>
            <a:pPr marL="177800" indent="-177800">
              <a:buFont typeface="Arial" pitchFamily="34" charset="0"/>
              <a:buChar char="•"/>
            </a:pPr>
            <a:r>
              <a:rPr lang="kk-KZ" sz="1700" dirty="0" smtClean="0">
                <a:solidFill>
                  <a:srgbClr val="002060"/>
                </a:solidFill>
              </a:rPr>
              <a:t>серпінді қатарлардың үздіксіздігін ; </a:t>
            </a:r>
            <a:endParaRPr lang="ru-RU" sz="1700" dirty="0" smtClean="0">
              <a:solidFill>
                <a:srgbClr val="002060"/>
              </a:solidFill>
            </a:endParaRPr>
          </a:p>
          <a:p>
            <a:pPr marL="177800" indent="-177800">
              <a:buFont typeface="Arial" pitchFamily="34" charset="0"/>
              <a:buChar char="•"/>
            </a:pPr>
            <a:endParaRPr lang="ru-RU" sz="400" dirty="0" smtClean="0">
              <a:solidFill>
                <a:srgbClr val="002060"/>
              </a:solidFill>
            </a:endParaRPr>
          </a:p>
          <a:p>
            <a:pPr marL="177800" indent="-177800">
              <a:buFont typeface="Arial" pitchFamily="34" charset="0"/>
              <a:buChar char="•"/>
            </a:pPr>
            <a:r>
              <a:rPr lang="kk-KZ" sz="1700" dirty="0" smtClean="0">
                <a:solidFill>
                  <a:srgbClr val="002060"/>
                </a:solidFill>
              </a:rPr>
              <a:t>нормативтік-анықтамалық ақпараттың орталықтандырылған сақтау орнын құруды ;</a:t>
            </a:r>
            <a:endParaRPr lang="ru-RU" sz="1700" dirty="0" smtClean="0">
              <a:solidFill>
                <a:srgbClr val="002060"/>
              </a:solidFill>
            </a:endParaRPr>
          </a:p>
          <a:p>
            <a:pPr marL="177800" indent="-177800">
              <a:buFont typeface="Arial" pitchFamily="34" charset="0"/>
              <a:buChar char="•"/>
            </a:pPr>
            <a:endParaRPr lang="ru-RU" sz="400" dirty="0" smtClean="0">
              <a:solidFill>
                <a:srgbClr val="002060"/>
              </a:solidFill>
            </a:endParaRPr>
          </a:p>
          <a:p>
            <a:pPr marL="177800" indent="-177800">
              <a:buFont typeface="Arial" pitchFamily="34" charset="0"/>
              <a:buChar char="•"/>
            </a:pPr>
            <a:r>
              <a:rPr lang="kk-KZ" sz="1700" dirty="0" smtClean="0">
                <a:solidFill>
                  <a:srgbClr val="002060"/>
                </a:solidFill>
              </a:rPr>
              <a:t>әртүрлі мемлекеттік органдардың ақпараттық жүйелерінің интеграциясын жеделдетуді </a:t>
            </a:r>
            <a:r>
              <a:rPr lang="kk-KZ" sz="1700" b="1" dirty="0" smtClean="0">
                <a:solidFill>
                  <a:srgbClr val="4C0026"/>
                </a:solidFill>
              </a:rPr>
              <a:t>қамтамасыз етеді</a:t>
            </a:r>
            <a:r>
              <a:rPr lang="kk-KZ" sz="1600" dirty="0" smtClean="0">
                <a:solidFill>
                  <a:srgbClr val="0000BC"/>
                </a:solidFill>
              </a:rPr>
              <a:t>.</a:t>
            </a:r>
            <a:endParaRPr lang="ru-RU" sz="1600" dirty="0" smtClean="0">
              <a:solidFill>
                <a:srgbClr val="0000BC"/>
              </a:solidFill>
            </a:endParaRPr>
          </a:p>
        </p:txBody>
      </p:sp>
      <p:sp>
        <p:nvSpPr>
          <p:cNvPr id="25" name="TextBox 15"/>
          <p:cNvSpPr txBox="1">
            <a:spLocks noChangeArrowheads="1"/>
          </p:cNvSpPr>
          <p:nvPr/>
        </p:nvSpPr>
        <p:spPr bwMode="auto">
          <a:xfrm>
            <a:off x="285720" y="2974988"/>
            <a:ext cx="6143668" cy="352830"/>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lIns="90337" tIns="45169" rIns="90337" bIns="45169">
            <a:spAutoFit/>
          </a:bodyPr>
          <a:lstStyle/>
          <a:p>
            <a:pPr>
              <a:defRPr/>
            </a:pPr>
            <a:r>
              <a:rPr lang="kk-KZ" sz="1700" b="1" dirty="0" smtClean="0">
                <a:solidFill>
                  <a:srgbClr val="4C0026"/>
                </a:solidFill>
              </a:rPr>
              <a:t>Қолдану  төмендегілерді :</a:t>
            </a:r>
            <a:endParaRPr lang="ru-RU" sz="1700" b="1" dirty="0">
              <a:solidFill>
                <a:srgbClr val="4C0026"/>
              </a:solidFill>
            </a:endParaRPr>
          </a:p>
        </p:txBody>
      </p:sp>
      <p:sp>
        <p:nvSpPr>
          <p:cNvPr id="26" name="TextBox 15"/>
          <p:cNvSpPr txBox="1">
            <a:spLocks noChangeArrowheads="1"/>
          </p:cNvSpPr>
          <p:nvPr/>
        </p:nvSpPr>
        <p:spPr bwMode="auto">
          <a:xfrm>
            <a:off x="598768" y="5752271"/>
            <a:ext cx="7929618" cy="891439"/>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lIns="90337" tIns="45169" rIns="90337" bIns="45169">
            <a:spAutoFit/>
          </a:bodyPr>
          <a:lstStyle/>
          <a:p>
            <a:pPr algn="ctr">
              <a:defRPr/>
            </a:pPr>
            <a:r>
              <a:rPr lang="kk-KZ" sz="1600" b="1" dirty="0" smtClean="0">
                <a:solidFill>
                  <a:srgbClr val="990033"/>
                </a:solidFill>
              </a:rPr>
              <a:t>Бекіту 2013 жылдың сәуір айына жоспарлануда</a:t>
            </a:r>
          </a:p>
          <a:p>
            <a:pPr algn="ctr">
              <a:defRPr/>
            </a:pPr>
            <a:endParaRPr lang="kk-KZ" sz="400" b="1" dirty="0" smtClean="0">
              <a:solidFill>
                <a:srgbClr val="990033"/>
              </a:solidFill>
            </a:endParaRPr>
          </a:p>
          <a:p>
            <a:pPr algn="ctr">
              <a:defRPr/>
            </a:pPr>
            <a:r>
              <a:rPr lang="kk-KZ" sz="1600" b="1" dirty="0" smtClean="0">
                <a:solidFill>
                  <a:srgbClr val="990033"/>
                </a:solidFill>
              </a:rPr>
              <a:t>Мемлекеттік органдармен ведомстволық жіктелімдерді әзірлеу – </a:t>
            </a:r>
          </a:p>
          <a:p>
            <a:pPr algn="ctr">
              <a:defRPr/>
            </a:pPr>
            <a:r>
              <a:rPr lang="kk-KZ" sz="1600" b="1" dirty="0" smtClean="0">
                <a:solidFill>
                  <a:srgbClr val="990033"/>
                </a:solidFill>
              </a:rPr>
              <a:t>2013 жылдың шілдесінде</a:t>
            </a:r>
            <a:endParaRPr lang="ru-RU" sz="1600" b="1" dirty="0">
              <a:solidFill>
                <a:srgbClr val="990033"/>
              </a:solidFill>
            </a:endParaRPr>
          </a:p>
        </p:txBody>
      </p:sp>
    </p:spTree>
  </p:cSld>
  <p:clrMapOvr>
    <a:masterClrMapping/>
  </p:clrMapOvr>
  <p:transition spd="slow" advTm="7000">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srcRect/>
          <a:stretch>
            <a:fillRect/>
          </a:stretch>
        </p:blipFill>
        <p:spPr bwMode="auto">
          <a:xfrm>
            <a:off x="0" y="-9525"/>
            <a:ext cx="973138" cy="836613"/>
          </a:xfrm>
          <a:prstGeom prst="rect">
            <a:avLst/>
          </a:prstGeom>
          <a:noFill/>
          <a:ln w="9525" algn="ctr">
            <a:noFill/>
            <a:prstDash val="dash"/>
            <a:miter lim="800000"/>
            <a:headEnd/>
            <a:tailEnd/>
          </a:ln>
        </p:spPr>
      </p:pic>
      <p:sp>
        <p:nvSpPr>
          <p:cNvPr id="14"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a:solidFill>
                  <a:srgbClr val="002060"/>
                </a:solidFill>
                <a:effectLst>
                  <a:outerShdw blurRad="38100" dist="38100" dir="2700000" algn="tl">
                    <a:srgbClr val="000000">
                      <a:alpha val="43137"/>
                    </a:srgbClr>
                  </a:outerShdw>
                </a:effectLst>
              </a:rPr>
              <a:t>Қазақстан Республикасы</a:t>
            </a:r>
            <a:r>
              <a:rPr lang="ru-RU" b="1" dirty="0">
                <a:solidFill>
                  <a:srgbClr val="002060"/>
                </a:solidFill>
                <a:effectLst>
                  <a:outerShdw blurRad="38100" dist="38100" dir="2700000" algn="tl">
                    <a:srgbClr val="000000">
                      <a:alpha val="43137"/>
                    </a:srgbClr>
                  </a:outerShdw>
                </a:effectLst>
              </a:rPr>
              <a:t> Статистика </a:t>
            </a:r>
            <a:r>
              <a:rPr lang="ru-RU" b="1" dirty="0" err="1">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3316" name="Прямоугольник 16"/>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3317" name="Прямоугольник 17"/>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3318" name="Прямоугольник 18"/>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3319" name="Номер слайда 60"/>
          <p:cNvSpPr>
            <a:spLocks noGrp="1"/>
          </p:cNvSpPr>
          <p:nvPr>
            <p:ph type="sldNum" sz="quarter" idx="11"/>
          </p:nvPr>
        </p:nvSpPr>
        <p:spPr>
          <a:xfrm>
            <a:off x="8429625" y="6357938"/>
            <a:ext cx="571500" cy="333375"/>
          </a:xfrm>
          <a:noFill/>
        </p:spPr>
        <p:txBody>
          <a:bodyPr/>
          <a:lstStyle/>
          <a:p>
            <a:r>
              <a:rPr lang="ru-RU" sz="1200" smtClean="0"/>
              <a:t>18</a:t>
            </a:r>
          </a:p>
        </p:txBody>
      </p:sp>
      <p:sp>
        <p:nvSpPr>
          <p:cNvPr id="16" name="Rectangle 2"/>
          <p:cNvSpPr txBox="1">
            <a:spLocks noChangeArrowheads="1"/>
          </p:cNvSpPr>
          <p:nvPr/>
        </p:nvSpPr>
        <p:spPr>
          <a:xfrm>
            <a:off x="214313" y="1000125"/>
            <a:ext cx="8786812" cy="1143000"/>
          </a:xfrm>
          <a:prstGeom prst="rect">
            <a:avLst/>
          </a:prstGeom>
          <a:effectLst/>
        </p:spPr>
        <p:txBody>
          <a:bodyPr lIns="84134" tIns="42067" rIns="84134" bIns="42067"/>
          <a:lstStyle/>
          <a:p>
            <a:pPr algn="just">
              <a:defRPr/>
            </a:pPr>
            <a:r>
              <a:rPr lang="ru-RU" sz="1700" b="1" dirty="0">
                <a:solidFill>
                  <a:srgbClr val="0000A8"/>
                </a:solidFill>
                <a:latin typeface="Arial" pitchFamily="34" charset="0"/>
                <a:ea typeface="+mj-ea"/>
                <a:cs typeface="Arial" pitchFamily="34" charset="0"/>
              </a:rPr>
              <a:t>7. </a:t>
            </a:r>
            <a:r>
              <a:rPr lang="ru-RU" sz="1700" b="1" dirty="0" err="1">
                <a:solidFill>
                  <a:srgbClr val="0000A8"/>
                </a:solidFill>
                <a:latin typeface="Arial" pitchFamily="34" charset="0"/>
                <a:ea typeface="+mj-ea"/>
                <a:cs typeface="Arial" pitchFamily="34" charset="0"/>
              </a:rPr>
              <a:t>Экономиканы</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жоспарлау</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және болжамдауды</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одан</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әрі жетілдіру</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мақсатында мемлекеттік</a:t>
            </a:r>
            <a:r>
              <a:rPr lang="ru-RU" sz="1700" b="1" dirty="0">
                <a:solidFill>
                  <a:srgbClr val="0000A8"/>
                </a:solidFill>
                <a:latin typeface="Arial" pitchFamily="34" charset="0"/>
                <a:ea typeface="+mj-ea"/>
                <a:cs typeface="Arial" pitchFamily="34" charset="0"/>
              </a:rPr>
              <a:t> статистика </a:t>
            </a:r>
            <a:r>
              <a:rPr lang="ru-RU" sz="1700" b="1" dirty="0" err="1">
                <a:solidFill>
                  <a:srgbClr val="0000A8"/>
                </a:solidFill>
                <a:latin typeface="Arial" pitchFamily="34" charset="0"/>
                <a:ea typeface="+mj-ea"/>
                <a:cs typeface="Arial" pitchFamily="34" charset="0"/>
              </a:rPr>
              <a:t>әлеуетін тиімді</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қолдана отырып</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сапалы</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статистикалық байқауларды және зерттеулерді</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жүргізуді қарастыру</a:t>
            </a:r>
            <a:r>
              <a:rPr lang="ru-RU" sz="1700" b="1" dirty="0">
                <a:solidFill>
                  <a:srgbClr val="0000A8"/>
                </a:solidFill>
                <a:latin typeface="Arial" pitchFamily="34" charset="0"/>
                <a:ea typeface="+mj-ea"/>
                <a:cs typeface="Arial" pitchFamily="34" charset="0"/>
              </a:rPr>
              <a:t>  </a:t>
            </a:r>
          </a:p>
          <a:p>
            <a:pPr algn="just">
              <a:defRPr/>
            </a:pPr>
            <a:endParaRPr lang="kk-KZ" sz="1700" b="1" dirty="0">
              <a:solidFill>
                <a:srgbClr val="0000A8"/>
              </a:solidFill>
              <a:latin typeface="Arial" pitchFamily="34" charset="0"/>
              <a:ea typeface="+mj-ea"/>
              <a:cs typeface="Arial" pitchFamily="34" charset="0"/>
            </a:endParaRPr>
          </a:p>
          <a:p>
            <a:pPr algn="just">
              <a:defRPr/>
            </a:pPr>
            <a:endParaRPr lang="ru-RU" sz="1700" b="1" dirty="0">
              <a:solidFill>
                <a:srgbClr val="0000A8"/>
              </a:solidFill>
              <a:latin typeface="Arial" pitchFamily="34" charset="0"/>
              <a:ea typeface="+mj-ea"/>
              <a:cs typeface="Arial" pitchFamily="34" charset="0"/>
            </a:endParaRPr>
          </a:p>
          <a:p>
            <a:pPr algn="just">
              <a:defRPr/>
            </a:pPr>
            <a:endParaRPr lang="ru-RU" sz="1700" b="1" dirty="0">
              <a:solidFill>
                <a:srgbClr val="0000A8"/>
              </a:solidFill>
              <a:latin typeface="Arial" pitchFamily="34" charset="0"/>
              <a:ea typeface="+mj-ea"/>
              <a:cs typeface="Arial" pitchFamily="34" charset="0"/>
            </a:endParaRPr>
          </a:p>
        </p:txBody>
      </p:sp>
      <p:sp>
        <p:nvSpPr>
          <p:cNvPr id="15" name="Rectangle 2"/>
          <p:cNvSpPr txBox="1">
            <a:spLocks noChangeArrowheads="1"/>
          </p:cNvSpPr>
          <p:nvPr/>
        </p:nvSpPr>
        <p:spPr>
          <a:xfrm>
            <a:off x="285750" y="2901950"/>
            <a:ext cx="3851275" cy="965200"/>
          </a:xfrm>
          <a:prstGeom prst="rect">
            <a:avLst/>
          </a:prstGeom>
          <a:effectLst/>
        </p:spPr>
        <p:txBody>
          <a:bodyPr lIns="84134" tIns="42067" rIns="84134" bIns="42067"/>
          <a:lstStyle/>
          <a:p>
            <a:pPr algn="ctr">
              <a:defRPr/>
            </a:pPr>
            <a:r>
              <a:rPr lang="ru-RU" b="1" dirty="0" err="1">
                <a:solidFill>
                  <a:srgbClr val="660033"/>
                </a:solidFill>
              </a:rPr>
              <a:t>статистикалық байқауларды сапалы</a:t>
            </a:r>
            <a:r>
              <a:rPr lang="ru-RU" b="1" dirty="0">
                <a:solidFill>
                  <a:srgbClr val="660033"/>
                </a:solidFill>
              </a:rPr>
              <a:t> </a:t>
            </a:r>
            <a:r>
              <a:rPr lang="ru-RU" b="1" dirty="0" err="1">
                <a:solidFill>
                  <a:srgbClr val="660033"/>
                </a:solidFill>
              </a:rPr>
              <a:t>жүргізу</a:t>
            </a:r>
            <a:endParaRPr lang="ru-RU" b="1" dirty="0">
              <a:solidFill>
                <a:srgbClr val="660033"/>
              </a:solidFill>
              <a:latin typeface="Arial" pitchFamily="34" charset="0"/>
              <a:ea typeface="+mj-ea"/>
              <a:cs typeface="Arial" pitchFamily="34" charset="0"/>
            </a:endParaRPr>
          </a:p>
        </p:txBody>
      </p:sp>
      <p:sp>
        <p:nvSpPr>
          <p:cNvPr id="20" name="Rectangle 2"/>
          <p:cNvSpPr txBox="1">
            <a:spLocks noChangeArrowheads="1"/>
          </p:cNvSpPr>
          <p:nvPr/>
        </p:nvSpPr>
        <p:spPr>
          <a:xfrm>
            <a:off x="5286375" y="2901950"/>
            <a:ext cx="3571875" cy="1285875"/>
          </a:xfrm>
          <a:prstGeom prst="rect">
            <a:avLst/>
          </a:prstGeom>
          <a:effectLst/>
        </p:spPr>
        <p:txBody>
          <a:bodyPr lIns="84134" tIns="42067" rIns="84134" bIns="42067"/>
          <a:lstStyle/>
          <a:p>
            <a:pPr algn="ctr">
              <a:defRPr/>
            </a:pPr>
            <a:r>
              <a:rPr lang="ru-RU" b="1" dirty="0" err="1">
                <a:solidFill>
                  <a:srgbClr val="660033"/>
                </a:solidFill>
              </a:rPr>
              <a:t>жоспарлау</a:t>
            </a:r>
            <a:r>
              <a:rPr lang="ru-RU" b="1" dirty="0">
                <a:solidFill>
                  <a:srgbClr val="660033"/>
                </a:solidFill>
              </a:rPr>
              <a:t> </a:t>
            </a:r>
            <a:r>
              <a:rPr lang="ru-RU" b="1" dirty="0" err="1">
                <a:solidFill>
                  <a:srgbClr val="660033"/>
                </a:solidFill>
              </a:rPr>
              <a:t>және болжамдау</a:t>
            </a:r>
            <a:r>
              <a:rPr lang="ru-RU" b="1" dirty="0">
                <a:solidFill>
                  <a:srgbClr val="660033"/>
                </a:solidFill>
              </a:rPr>
              <a:t> </a:t>
            </a:r>
            <a:r>
              <a:rPr lang="ru-RU" b="1" dirty="0" err="1">
                <a:solidFill>
                  <a:srgbClr val="660033"/>
                </a:solidFill>
              </a:rPr>
              <a:t>қажеттіліктеріне жауап</a:t>
            </a:r>
            <a:r>
              <a:rPr lang="ru-RU" b="1" dirty="0">
                <a:solidFill>
                  <a:srgbClr val="660033"/>
                </a:solidFill>
              </a:rPr>
              <a:t> </a:t>
            </a:r>
            <a:r>
              <a:rPr lang="ru-RU" b="1" dirty="0" err="1">
                <a:solidFill>
                  <a:srgbClr val="660033"/>
                </a:solidFill>
              </a:rPr>
              <a:t>беретін</a:t>
            </a:r>
            <a:r>
              <a:rPr lang="ru-RU" b="1" dirty="0">
                <a:solidFill>
                  <a:srgbClr val="660033"/>
                </a:solidFill>
              </a:rPr>
              <a:t> </a:t>
            </a:r>
            <a:r>
              <a:rPr lang="ru-RU" b="1" dirty="0" err="1">
                <a:solidFill>
                  <a:srgbClr val="660033"/>
                </a:solidFill>
              </a:rPr>
              <a:t>статистиканы</a:t>
            </a:r>
            <a:r>
              <a:rPr lang="ru-RU" b="1" dirty="0">
                <a:solidFill>
                  <a:srgbClr val="660033"/>
                </a:solidFill>
              </a:rPr>
              <a:t> </a:t>
            </a:r>
            <a:r>
              <a:rPr lang="ru-RU" b="1" dirty="0" err="1">
                <a:solidFill>
                  <a:srgbClr val="660033"/>
                </a:solidFill>
              </a:rPr>
              <a:t>қалыптастыру</a:t>
            </a:r>
            <a:r>
              <a:rPr lang="ru-RU" b="1" dirty="0">
                <a:solidFill>
                  <a:srgbClr val="660033"/>
                </a:solidFill>
              </a:rPr>
              <a:t> </a:t>
            </a:r>
            <a:endParaRPr lang="ru-RU" b="1" dirty="0">
              <a:solidFill>
                <a:srgbClr val="660033"/>
              </a:solidFill>
              <a:latin typeface="Arial" pitchFamily="34" charset="0"/>
              <a:ea typeface="+mj-ea"/>
              <a:cs typeface="Arial" pitchFamily="34" charset="0"/>
            </a:endParaRPr>
          </a:p>
        </p:txBody>
      </p:sp>
      <p:sp>
        <p:nvSpPr>
          <p:cNvPr id="13323" name="Стрелка вниз 20"/>
          <p:cNvSpPr>
            <a:spLocks noChangeArrowheads="1"/>
          </p:cNvSpPr>
          <p:nvPr/>
        </p:nvSpPr>
        <p:spPr bwMode="auto">
          <a:xfrm>
            <a:off x="3994150" y="1995488"/>
            <a:ext cx="1255713" cy="500062"/>
          </a:xfrm>
          <a:prstGeom prst="downArrow">
            <a:avLst>
              <a:gd name="adj1" fmla="val 50000"/>
              <a:gd name="adj2" fmla="val 50000"/>
            </a:avLst>
          </a:prstGeom>
          <a:solidFill>
            <a:srgbClr val="E5EEFF"/>
          </a:solidFill>
          <a:ln w="9525" algn="ctr">
            <a:solidFill>
              <a:srgbClr val="002060"/>
            </a:solidFill>
            <a:round/>
            <a:headEnd/>
            <a:tailEnd type="triangle" w="med" len="med"/>
          </a:ln>
        </p:spPr>
        <p:txBody>
          <a:bodyPr/>
          <a:lstStyle/>
          <a:p>
            <a:endParaRPr lang="ru-RU"/>
          </a:p>
        </p:txBody>
      </p:sp>
      <p:sp>
        <p:nvSpPr>
          <p:cNvPr id="27" name="Rectangle 2"/>
          <p:cNvSpPr txBox="1">
            <a:spLocks noChangeArrowheads="1"/>
          </p:cNvSpPr>
          <p:nvPr/>
        </p:nvSpPr>
        <p:spPr>
          <a:xfrm>
            <a:off x="2922588" y="2609850"/>
            <a:ext cx="3357562" cy="500063"/>
          </a:xfrm>
          <a:prstGeom prst="rect">
            <a:avLst/>
          </a:prstGeom>
          <a:effectLst/>
        </p:spPr>
        <p:txBody>
          <a:bodyPr lIns="84134" tIns="42067" rIns="84134" bIns="42067"/>
          <a:lstStyle/>
          <a:p>
            <a:pPr algn="ctr">
              <a:defRPr/>
            </a:pPr>
            <a:r>
              <a:rPr lang="ru-RU" sz="2000" dirty="0">
                <a:solidFill>
                  <a:srgbClr val="002060"/>
                </a:solidFill>
                <a:latin typeface="Arial" pitchFamily="34" charset="0"/>
                <a:ea typeface="+mj-ea"/>
                <a:cs typeface="Arial" pitchFamily="34" charset="0"/>
              </a:rPr>
              <a:t> 2 </a:t>
            </a:r>
            <a:r>
              <a:rPr lang="ru-RU" sz="2000" dirty="0" err="1" smtClean="0">
                <a:solidFill>
                  <a:srgbClr val="002060"/>
                </a:solidFill>
                <a:latin typeface="Arial" pitchFamily="34" charset="0"/>
                <a:ea typeface="+mj-ea"/>
                <a:cs typeface="Arial" pitchFamily="34" charset="0"/>
              </a:rPr>
              <a:t>аспекті</a:t>
            </a:r>
            <a:endParaRPr lang="ru-RU" sz="2000" dirty="0">
              <a:solidFill>
                <a:srgbClr val="002060"/>
              </a:solidFill>
              <a:latin typeface="Arial" pitchFamily="34" charset="0"/>
              <a:ea typeface="+mj-ea"/>
              <a:cs typeface="Arial" pitchFamily="34" charset="0"/>
            </a:endParaRPr>
          </a:p>
        </p:txBody>
      </p:sp>
      <p:sp>
        <p:nvSpPr>
          <p:cNvPr id="13325" name="Стрелка вниз 27"/>
          <p:cNvSpPr>
            <a:spLocks noChangeArrowheads="1"/>
          </p:cNvSpPr>
          <p:nvPr/>
        </p:nvSpPr>
        <p:spPr bwMode="auto">
          <a:xfrm>
            <a:off x="6996113" y="4143375"/>
            <a:ext cx="214312" cy="428625"/>
          </a:xfrm>
          <a:prstGeom prst="downArrow">
            <a:avLst>
              <a:gd name="adj1" fmla="val 50000"/>
              <a:gd name="adj2" fmla="val 50000"/>
            </a:avLst>
          </a:prstGeom>
          <a:solidFill>
            <a:srgbClr val="D9E6FF"/>
          </a:solidFill>
          <a:ln w="9525" algn="ctr">
            <a:solidFill>
              <a:srgbClr val="002060"/>
            </a:solidFill>
            <a:round/>
            <a:headEnd/>
            <a:tailEnd type="triangle" w="med" len="med"/>
          </a:ln>
        </p:spPr>
        <p:txBody>
          <a:bodyPr/>
          <a:lstStyle/>
          <a:p>
            <a:endParaRPr lang="ru-RU"/>
          </a:p>
        </p:txBody>
      </p:sp>
      <p:sp>
        <p:nvSpPr>
          <p:cNvPr id="29" name="Rectangle 2"/>
          <p:cNvSpPr txBox="1">
            <a:spLocks noChangeArrowheads="1"/>
          </p:cNvSpPr>
          <p:nvPr/>
        </p:nvSpPr>
        <p:spPr>
          <a:xfrm>
            <a:off x="5357813" y="4572000"/>
            <a:ext cx="3643312" cy="785813"/>
          </a:xfrm>
          <a:prstGeom prst="rect">
            <a:avLst/>
          </a:prstGeom>
          <a:effectLst/>
        </p:spPr>
        <p:txBody>
          <a:bodyPr lIns="84134" tIns="42067" rIns="84134" bIns="42067"/>
          <a:lstStyle/>
          <a:p>
            <a:pPr algn="ctr">
              <a:defRPr/>
            </a:pPr>
            <a:r>
              <a:rPr lang="ru-RU" sz="1500" b="1" dirty="0" err="1">
                <a:solidFill>
                  <a:srgbClr val="002060"/>
                </a:solidFill>
              </a:rPr>
              <a:t>Мемжоспарлау</a:t>
            </a:r>
            <a:r>
              <a:rPr lang="ru-RU" sz="1500" b="1" dirty="0">
                <a:solidFill>
                  <a:srgbClr val="002060"/>
                </a:solidFill>
              </a:rPr>
              <a:t> </a:t>
            </a:r>
            <a:r>
              <a:rPr lang="ru-RU" sz="1500" b="1" dirty="0" err="1">
                <a:solidFill>
                  <a:srgbClr val="002060"/>
                </a:solidFill>
              </a:rPr>
              <a:t>жүйесін мемстатистикамен</a:t>
            </a:r>
            <a:r>
              <a:rPr lang="ru-RU" sz="1500" b="1" dirty="0">
                <a:solidFill>
                  <a:srgbClr val="002060"/>
                </a:solidFill>
              </a:rPr>
              <a:t> </a:t>
            </a:r>
            <a:r>
              <a:rPr lang="ru-RU" sz="1500" b="1" dirty="0" err="1">
                <a:solidFill>
                  <a:srgbClr val="002060"/>
                </a:solidFill>
              </a:rPr>
              <a:t>үйлестіру бойынша</a:t>
            </a:r>
            <a:r>
              <a:rPr lang="ru-RU" sz="1500" b="1" dirty="0">
                <a:solidFill>
                  <a:srgbClr val="002060"/>
                </a:solidFill>
              </a:rPr>
              <a:t> </a:t>
            </a:r>
            <a:r>
              <a:rPr lang="ru-RU" sz="1500" b="1" dirty="0" err="1">
                <a:solidFill>
                  <a:srgbClr val="002060"/>
                </a:solidFill>
              </a:rPr>
              <a:t>Жол</a:t>
            </a:r>
            <a:r>
              <a:rPr lang="ru-RU" sz="1500" b="1" dirty="0">
                <a:solidFill>
                  <a:srgbClr val="002060"/>
                </a:solidFill>
              </a:rPr>
              <a:t> </a:t>
            </a:r>
            <a:r>
              <a:rPr lang="ru-RU" sz="1500" b="1" dirty="0" err="1">
                <a:solidFill>
                  <a:srgbClr val="002060"/>
                </a:solidFill>
              </a:rPr>
              <a:t>картасын</a:t>
            </a:r>
            <a:r>
              <a:rPr lang="ru-RU" sz="1500" b="1" dirty="0">
                <a:solidFill>
                  <a:srgbClr val="002060"/>
                </a:solidFill>
              </a:rPr>
              <a:t> </a:t>
            </a:r>
            <a:r>
              <a:rPr lang="ru-RU" sz="1500" b="1" dirty="0" err="1">
                <a:solidFill>
                  <a:srgbClr val="002060"/>
                </a:solidFill>
              </a:rPr>
              <a:t>іске</a:t>
            </a:r>
            <a:r>
              <a:rPr lang="ru-RU" sz="1500" b="1" dirty="0">
                <a:solidFill>
                  <a:srgbClr val="002060"/>
                </a:solidFill>
              </a:rPr>
              <a:t> </a:t>
            </a:r>
            <a:r>
              <a:rPr lang="ru-RU" sz="1500" b="1" dirty="0" err="1">
                <a:solidFill>
                  <a:srgbClr val="002060"/>
                </a:solidFill>
              </a:rPr>
              <a:t>асыру</a:t>
            </a:r>
            <a:endParaRPr lang="ru-RU" sz="1500" b="1" dirty="0">
              <a:solidFill>
                <a:srgbClr val="002060"/>
              </a:solidFill>
              <a:latin typeface="Arial" pitchFamily="34" charset="0"/>
              <a:ea typeface="+mj-ea"/>
              <a:cs typeface="Arial" pitchFamily="34" charset="0"/>
            </a:endParaRPr>
          </a:p>
        </p:txBody>
      </p:sp>
      <p:sp>
        <p:nvSpPr>
          <p:cNvPr id="13327" name="Стрелка вниз 29"/>
          <p:cNvSpPr>
            <a:spLocks noChangeArrowheads="1"/>
          </p:cNvSpPr>
          <p:nvPr/>
        </p:nvSpPr>
        <p:spPr bwMode="auto">
          <a:xfrm>
            <a:off x="1995488" y="3571875"/>
            <a:ext cx="214312" cy="428625"/>
          </a:xfrm>
          <a:prstGeom prst="downArrow">
            <a:avLst>
              <a:gd name="adj1" fmla="val 50000"/>
              <a:gd name="adj2" fmla="val 50000"/>
            </a:avLst>
          </a:prstGeom>
          <a:solidFill>
            <a:srgbClr val="DDE8FF"/>
          </a:solidFill>
          <a:ln w="9525" algn="ctr">
            <a:solidFill>
              <a:srgbClr val="002060"/>
            </a:solidFill>
            <a:round/>
            <a:headEnd/>
            <a:tailEnd type="triangle" w="med" len="med"/>
          </a:ln>
        </p:spPr>
        <p:txBody>
          <a:bodyPr/>
          <a:lstStyle/>
          <a:p>
            <a:endParaRPr lang="ru-RU"/>
          </a:p>
        </p:txBody>
      </p:sp>
      <p:sp>
        <p:nvSpPr>
          <p:cNvPr id="31" name="Rectangle 2"/>
          <p:cNvSpPr txBox="1">
            <a:spLocks noChangeArrowheads="1"/>
          </p:cNvSpPr>
          <p:nvPr/>
        </p:nvSpPr>
        <p:spPr>
          <a:xfrm>
            <a:off x="285750" y="4143375"/>
            <a:ext cx="4143375" cy="2286000"/>
          </a:xfrm>
          <a:prstGeom prst="rect">
            <a:avLst/>
          </a:prstGeom>
          <a:effectLst/>
        </p:spPr>
        <p:txBody>
          <a:bodyPr lIns="84134" tIns="42067" rIns="84134" bIns="42067"/>
          <a:lstStyle/>
          <a:p>
            <a:pPr>
              <a:defRPr/>
            </a:pPr>
            <a:r>
              <a:rPr lang="ru-RU" sz="1500" b="1" dirty="0" err="1">
                <a:solidFill>
                  <a:srgbClr val="001746"/>
                </a:solidFill>
              </a:rPr>
              <a:t>Шаруашылық  жүргізуші субъектілердің Статистикалық тіркелімін</a:t>
            </a:r>
            <a:r>
              <a:rPr lang="ru-RU" sz="1500" b="1" dirty="0">
                <a:solidFill>
                  <a:srgbClr val="001746"/>
                </a:solidFill>
              </a:rPr>
              <a:t> </a:t>
            </a:r>
            <a:r>
              <a:rPr lang="ru-RU" sz="1500" b="1" dirty="0" err="1">
                <a:solidFill>
                  <a:srgbClr val="001746"/>
                </a:solidFill>
              </a:rPr>
              <a:t>жандандыру</a:t>
            </a:r>
            <a:r>
              <a:rPr lang="ru-RU" sz="1500" b="1" dirty="0">
                <a:solidFill>
                  <a:srgbClr val="001746"/>
                </a:solidFill>
              </a:rPr>
              <a:t>:</a:t>
            </a:r>
          </a:p>
          <a:p>
            <a:pPr>
              <a:defRPr/>
            </a:pPr>
            <a:endParaRPr lang="ru-RU" sz="300" b="1" dirty="0">
              <a:solidFill>
                <a:srgbClr val="001746"/>
              </a:solidFill>
            </a:endParaRPr>
          </a:p>
          <a:p>
            <a:pPr>
              <a:defRPr/>
            </a:pPr>
            <a:endParaRPr lang="ru-RU" sz="200" b="1" dirty="0">
              <a:solidFill>
                <a:srgbClr val="001746"/>
              </a:solidFill>
            </a:endParaRPr>
          </a:p>
          <a:p>
            <a:pPr marL="177800" indent="-177800">
              <a:buFont typeface="Arial" pitchFamily="34" charset="0"/>
              <a:buChar char="•"/>
              <a:defRPr/>
            </a:pPr>
            <a:r>
              <a:rPr lang="ru-RU" sz="1500" dirty="0">
                <a:solidFill>
                  <a:srgbClr val="001746"/>
                </a:solidFill>
              </a:rPr>
              <a:t>ӘМ ЗТ ДҚ  АЖ </a:t>
            </a:r>
            <a:r>
              <a:rPr lang="ru-RU" sz="1500" dirty="0" err="1">
                <a:solidFill>
                  <a:srgbClr val="001746"/>
                </a:solidFill>
              </a:rPr>
              <a:t>және салық төлеушілердің Тізілімімен</a:t>
            </a:r>
            <a:r>
              <a:rPr lang="ru-RU" sz="1500" dirty="0">
                <a:solidFill>
                  <a:srgbClr val="001746"/>
                </a:solidFill>
              </a:rPr>
              <a:t> </a:t>
            </a:r>
            <a:r>
              <a:rPr lang="ru-RU" sz="1500" dirty="0" err="1">
                <a:solidFill>
                  <a:srgbClr val="001746"/>
                </a:solidFill>
              </a:rPr>
              <a:t>және </a:t>
            </a:r>
            <a:r>
              <a:rPr lang="ru-RU" sz="1500" dirty="0">
                <a:solidFill>
                  <a:srgbClr val="001746"/>
                </a:solidFill>
              </a:rPr>
              <a:t>ҚМ СК </a:t>
            </a:r>
            <a:r>
              <a:rPr lang="ru-RU" sz="1500" dirty="0" err="1">
                <a:solidFill>
                  <a:srgbClr val="001746"/>
                </a:solidFill>
              </a:rPr>
              <a:t>салық </a:t>
            </a:r>
            <a:r>
              <a:rPr lang="ru-RU" sz="1500" dirty="0">
                <a:solidFill>
                  <a:srgbClr val="001746"/>
                </a:solidFill>
              </a:rPr>
              <a:t>салу </a:t>
            </a:r>
            <a:r>
              <a:rPr lang="ru-RU" sz="1500" dirty="0" err="1">
                <a:solidFill>
                  <a:srgbClr val="001746"/>
                </a:solidFill>
              </a:rPr>
              <a:t>объектілерімен</a:t>
            </a:r>
            <a:r>
              <a:rPr lang="ru-RU" sz="1500" dirty="0">
                <a:solidFill>
                  <a:srgbClr val="001746"/>
                </a:solidFill>
              </a:rPr>
              <a:t> </a:t>
            </a:r>
            <a:r>
              <a:rPr lang="ru-RU" sz="1500" dirty="0" err="1">
                <a:solidFill>
                  <a:srgbClr val="001746"/>
                </a:solidFill>
              </a:rPr>
              <a:t>интеграциялау</a:t>
            </a:r>
            <a:endParaRPr lang="ru-RU" sz="1500" dirty="0">
              <a:solidFill>
                <a:srgbClr val="001746"/>
              </a:solidFill>
            </a:endParaRPr>
          </a:p>
          <a:p>
            <a:pPr marL="177800" indent="-177800">
              <a:buFont typeface="Arial" pitchFamily="34" charset="0"/>
              <a:buChar char="•"/>
              <a:defRPr/>
            </a:pPr>
            <a:endParaRPr lang="ru-RU" sz="300" dirty="0">
              <a:solidFill>
                <a:srgbClr val="001746"/>
              </a:solidFill>
            </a:endParaRPr>
          </a:p>
          <a:p>
            <a:pPr marL="177800" indent="-177800">
              <a:buFont typeface="Arial" pitchFamily="34" charset="0"/>
              <a:buChar char="•"/>
              <a:defRPr/>
            </a:pPr>
            <a:r>
              <a:rPr lang="ru-RU" sz="1500" dirty="0">
                <a:solidFill>
                  <a:srgbClr val="001746"/>
                </a:solidFill>
              </a:rPr>
              <a:t>ККМ «</a:t>
            </a:r>
            <a:r>
              <a:rPr lang="ru-RU" sz="1500" dirty="0" err="1">
                <a:solidFill>
                  <a:srgbClr val="001746"/>
                </a:solidFill>
              </a:rPr>
              <a:t>Е-лицензиялау</a:t>
            </a:r>
            <a:r>
              <a:rPr lang="ru-RU" sz="1500" dirty="0">
                <a:solidFill>
                  <a:srgbClr val="001746"/>
                </a:solidFill>
              </a:rPr>
              <a:t>» АЖ </a:t>
            </a:r>
            <a:r>
              <a:rPr lang="ru-RU" sz="1500" dirty="0" err="1">
                <a:solidFill>
                  <a:srgbClr val="001746"/>
                </a:solidFill>
              </a:rPr>
              <a:t>электрондық өзара іс-қимыл</a:t>
            </a:r>
            <a:endParaRPr lang="ru-RU" sz="1500" dirty="0">
              <a:solidFill>
                <a:srgbClr val="001746"/>
              </a:solidFill>
            </a:endParaRPr>
          </a:p>
          <a:p>
            <a:pPr marL="177800" indent="-177800">
              <a:defRPr/>
            </a:pPr>
            <a:endParaRPr lang="ru-RU" sz="300" dirty="0">
              <a:solidFill>
                <a:srgbClr val="001746"/>
              </a:solidFill>
            </a:endParaRPr>
          </a:p>
          <a:p>
            <a:pPr>
              <a:defRPr/>
            </a:pPr>
            <a:r>
              <a:rPr lang="ru-RU" sz="1500" b="1" dirty="0" err="1">
                <a:solidFill>
                  <a:srgbClr val="001746"/>
                </a:solidFill>
                <a:latin typeface="Arial" pitchFamily="34" charset="0"/>
                <a:ea typeface="+mj-ea"/>
                <a:cs typeface="Arial" pitchFamily="34" charset="0"/>
              </a:rPr>
              <a:t>Статистикалық  әдіснаманы жетілдіру</a:t>
            </a:r>
            <a:endParaRPr lang="ru-RU" sz="1500" b="1" dirty="0">
              <a:solidFill>
                <a:srgbClr val="001746"/>
              </a:solidFill>
              <a:latin typeface="Arial" pitchFamily="34" charset="0"/>
              <a:ea typeface="+mj-ea"/>
              <a:cs typeface="Arial" pitchFamily="34" charset="0"/>
            </a:endParaRPr>
          </a:p>
        </p:txBody>
      </p:sp>
      <p:sp>
        <p:nvSpPr>
          <p:cNvPr id="22" name="Rectangle 2"/>
          <p:cNvSpPr txBox="1">
            <a:spLocks noChangeArrowheads="1"/>
          </p:cNvSpPr>
          <p:nvPr/>
        </p:nvSpPr>
        <p:spPr>
          <a:xfrm>
            <a:off x="5000625" y="5478463"/>
            <a:ext cx="4078288" cy="1000125"/>
          </a:xfrm>
          <a:prstGeom prst="rect">
            <a:avLst/>
          </a:prstGeom>
          <a:effectLst/>
        </p:spPr>
        <p:txBody>
          <a:bodyPr lIns="84134" tIns="42067" rIns="84134" bIns="42067"/>
          <a:lstStyle/>
          <a:p>
            <a:pPr marL="177800" indent="-177800" algn="ctr">
              <a:defRPr/>
            </a:pPr>
            <a:endParaRPr lang="ru-RU" sz="300" dirty="0">
              <a:solidFill>
                <a:srgbClr val="001746"/>
              </a:solidFill>
            </a:endParaRPr>
          </a:p>
          <a:p>
            <a:pPr marL="177800" indent="-177800" algn="ctr">
              <a:defRPr/>
            </a:pPr>
            <a:r>
              <a:rPr lang="kk-KZ" sz="1500" dirty="0">
                <a:solidFill>
                  <a:srgbClr val="001746"/>
                </a:solidFill>
              </a:rPr>
              <a:t> ҮИИДМБ шеңберінде </a:t>
            </a:r>
            <a:r>
              <a:rPr lang="kk-KZ" sz="1500" b="1" dirty="0">
                <a:solidFill>
                  <a:srgbClr val="001746"/>
                </a:solidFill>
              </a:rPr>
              <a:t>111 индикатордың және салалық  бағдарламалардың   200 статистикалық көрсеткіші</a:t>
            </a:r>
            <a:r>
              <a:rPr lang="kk-KZ" sz="1500" dirty="0">
                <a:solidFill>
                  <a:srgbClr val="001746"/>
                </a:solidFill>
              </a:rPr>
              <a:t> көлемінде   мониторинг  жүргізіледі</a:t>
            </a:r>
            <a:endParaRPr lang="ru-RU" sz="1500" b="1" dirty="0">
              <a:solidFill>
                <a:srgbClr val="001746"/>
              </a:solidFill>
              <a:latin typeface="Arial" pitchFamily="34" charset="0"/>
              <a:ea typeface="+mj-ea"/>
              <a:cs typeface="Arial" pitchFamily="34" charset="0"/>
            </a:endParaRPr>
          </a:p>
        </p:txBody>
      </p:sp>
    </p:spTree>
  </p:cSld>
  <p:clrMapOvr>
    <a:masterClrMapping/>
  </p:clrMapOvr>
  <p:transition spd="slow" advTm="7000">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srcRect/>
          <a:stretch>
            <a:fillRect/>
          </a:stretch>
        </p:blipFill>
        <p:spPr bwMode="auto">
          <a:xfrm>
            <a:off x="0" y="-9525"/>
            <a:ext cx="973138" cy="836613"/>
          </a:xfrm>
          <a:prstGeom prst="rect">
            <a:avLst/>
          </a:prstGeom>
          <a:noFill/>
          <a:ln w="9525" algn="ctr">
            <a:noFill/>
            <a:prstDash val="dash"/>
            <a:miter lim="800000"/>
            <a:headEnd/>
            <a:tailEnd/>
          </a:ln>
        </p:spPr>
      </p:pic>
      <p:sp>
        <p:nvSpPr>
          <p:cNvPr id="14"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a:solidFill>
                  <a:srgbClr val="002060"/>
                </a:solidFill>
                <a:effectLst>
                  <a:outerShdw blurRad="38100" dist="38100" dir="2700000" algn="tl">
                    <a:srgbClr val="000000">
                      <a:alpha val="43137"/>
                    </a:srgbClr>
                  </a:outerShdw>
                </a:effectLst>
              </a:rPr>
              <a:t>Қазақстан Республикасы</a:t>
            </a:r>
            <a:r>
              <a:rPr lang="ru-RU" b="1" dirty="0">
                <a:solidFill>
                  <a:srgbClr val="002060"/>
                </a:solidFill>
                <a:effectLst>
                  <a:outerShdw blurRad="38100" dist="38100" dir="2700000" algn="tl">
                    <a:srgbClr val="000000">
                      <a:alpha val="43137"/>
                    </a:srgbClr>
                  </a:outerShdw>
                </a:effectLst>
              </a:rPr>
              <a:t> Статистика </a:t>
            </a:r>
            <a:r>
              <a:rPr lang="ru-RU" b="1" dirty="0" err="1">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4340" name="Прямоугольник 16"/>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4341" name="Прямоугольник 17"/>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4342" name="Прямоугольник 18"/>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4343" name="Номер слайда 60"/>
          <p:cNvSpPr>
            <a:spLocks noGrp="1"/>
          </p:cNvSpPr>
          <p:nvPr>
            <p:ph type="sldNum" sz="quarter" idx="11"/>
          </p:nvPr>
        </p:nvSpPr>
        <p:spPr>
          <a:xfrm>
            <a:off x="8429625" y="6357938"/>
            <a:ext cx="571500" cy="333375"/>
          </a:xfrm>
          <a:noFill/>
        </p:spPr>
        <p:txBody>
          <a:bodyPr/>
          <a:lstStyle/>
          <a:p>
            <a:r>
              <a:rPr lang="ru-RU" sz="1200" smtClean="0"/>
              <a:t>19</a:t>
            </a:r>
          </a:p>
        </p:txBody>
      </p:sp>
      <p:sp>
        <p:nvSpPr>
          <p:cNvPr id="16" name="Rectangle 2"/>
          <p:cNvSpPr txBox="1">
            <a:spLocks noChangeArrowheads="1"/>
          </p:cNvSpPr>
          <p:nvPr/>
        </p:nvSpPr>
        <p:spPr>
          <a:xfrm>
            <a:off x="214313" y="1285875"/>
            <a:ext cx="8786812" cy="857250"/>
          </a:xfrm>
          <a:prstGeom prst="rect">
            <a:avLst/>
          </a:prstGeom>
          <a:effectLst/>
        </p:spPr>
        <p:txBody>
          <a:bodyPr lIns="84134" tIns="42067" rIns="84134" bIns="42067"/>
          <a:lstStyle/>
          <a:p>
            <a:pPr algn="just">
              <a:defRPr/>
            </a:pPr>
            <a:r>
              <a:rPr lang="ru-RU" sz="1700" b="1" dirty="0">
                <a:solidFill>
                  <a:srgbClr val="0000A8"/>
                </a:solidFill>
                <a:latin typeface="Arial" pitchFamily="34" charset="0"/>
                <a:ea typeface="+mj-ea"/>
                <a:cs typeface="Arial" pitchFamily="34" charset="0"/>
              </a:rPr>
              <a:t>8. </a:t>
            </a:r>
            <a:r>
              <a:rPr lang="ru-RU" sz="1700" b="1" dirty="0" err="1">
                <a:solidFill>
                  <a:srgbClr val="0000A8"/>
                </a:solidFill>
                <a:latin typeface="Arial" pitchFamily="34" charset="0"/>
                <a:ea typeface="+mj-ea"/>
                <a:cs typeface="Arial" pitchFamily="34" charset="0"/>
              </a:rPr>
              <a:t>Іс-шараларды</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ақпараттық-статистикалық  сүйемелдеуге және статистикалық байқаулар </a:t>
            </a:r>
            <a:r>
              <a:rPr lang="ru-RU" sz="1700" b="1" dirty="0">
                <a:solidFill>
                  <a:srgbClr val="0000A8"/>
                </a:solidFill>
                <a:latin typeface="Arial" pitchFamily="34" charset="0"/>
                <a:ea typeface="+mj-ea"/>
                <a:cs typeface="Arial" pitchFamily="34" charset="0"/>
              </a:rPr>
              <a:t>мен </a:t>
            </a:r>
            <a:r>
              <a:rPr lang="ru-RU" sz="1700" b="1" dirty="0" err="1">
                <a:solidFill>
                  <a:srgbClr val="0000A8"/>
                </a:solidFill>
                <a:latin typeface="Arial" pitchFamily="34" charset="0"/>
                <a:ea typeface="+mj-ea"/>
                <a:cs typeface="Arial" pitchFamily="34" charset="0"/>
              </a:rPr>
              <a:t>зерттеулерді</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жүргізуге уәкілетті мемлекеттік</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органдардың жауапкершілігін</a:t>
            </a:r>
            <a:r>
              <a:rPr lang="ru-RU" sz="1700" b="1" dirty="0">
                <a:solidFill>
                  <a:srgbClr val="0000A8"/>
                </a:solidFill>
                <a:latin typeface="Arial" pitchFamily="34" charset="0"/>
                <a:ea typeface="+mj-ea"/>
                <a:cs typeface="Arial" pitchFamily="34" charset="0"/>
              </a:rPr>
              <a:t> </a:t>
            </a:r>
            <a:r>
              <a:rPr lang="ru-RU" sz="1700" b="1" dirty="0" err="1">
                <a:solidFill>
                  <a:srgbClr val="0000A8"/>
                </a:solidFill>
                <a:latin typeface="Arial" pitchFamily="34" charset="0"/>
                <a:ea typeface="+mj-ea"/>
                <a:cs typeface="Arial" pitchFamily="34" charset="0"/>
              </a:rPr>
              <a:t>жоғарылату</a:t>
            </a:r>
            <a:endParaRPr lang="ru-RU" sz="1700" b="1" dirty="0">
              <a:solidFill>
                <a:srgbClr val="0000A8"/>
              </a:solidFill>
              <a:latin typeface="Arial" pitchFamily="34" charset="0"/>
              <a:ea typeface="+mj-ea"/>
              <a:cs typeface="Arial" pitchFamily="34" charset="0"/>
            </a:endParaRPr>
          </a:p>
        </p:txBody>
      </p:sp>
      <p:sp>
        <p:nvSpPr>
          <p:cNvPr id="14345" name="Rectangle 2"/>
          <p:cNvSpPr txBox="1">
            <a:spLocks noChangeArrowheads="1"/>
          </p:cNvSpPr>
          <p:nvPr/>
        </p:nvSpPr>
        <p:spPr bwMode="auto">
          <a:xfrm>
            <a:off x="285750" y="3286125"/>
            <a:ext cx="8643938" cy="1428750"/>
          </a:xfrm>
          <a:prstGeom prst="rect">
            <a:avLst/>
          </a:prstGeom>
          <a:noFill/>
          <a:ln w="9525">
            <a:noFill/>
            <a:miter lim="800000"/>
            <a:headEnd/>
            <a:tailEnd/>
          </a:ln>
        </p:spPr>
        <p:txBody>
          <a:bodyPr lIns="84134" tIns="42067" rIns="84134" bIns="42067"/>
          <a:lstStyle/>
          <a:p>
            <a:pPr algn="just" defTabSz="863600">
              <a:tabLst>
                <a:tab pos="179388" algn="l"/>
              </a:tabLst>
            </a:pPr>
            <a:r>
              <a:rPr lang="ru-RU" b="1" dirty="0">
                <a:solidFill>
                  <a:srgbClr val="002060"/>
                </a:solidFill>
              </a:rPr>
              <a:t>1. </a:t>
            </a:r>
            <a:r>
              <a:rPr lang="ru-RU" dirty="0" err="1">
                <a:solidFill>
                  <a:srgbClr val="002060"/>
                </a:solidFill>
              </a:rPr>
              <a:t>«Қазақстан Республикасының кейбір</a:t>
            </a:r>
            <a:r>
              <a:rPr lang="ru-RU" dirty="0">
                <a:solidFill>
                  <a:srgbClr val="002060"/>
                </a:solidFill>
              </a:rPr>
              <a:t> </a:t>
            </a:r>
            <a:r>
              <a:rPr lang="ru-RU" dirty="0" err="1">
                <a:solidFill>
                  <a:srgbClr val="002060"/>
                </a:solidFill>
              </a:rPr>
              <a:t>заңнамалық актілеріне</a:t>
            </a:r>
            <a:r>
              <a:rPr lang="ru-RU" dirty="0">
                <a:solidFill>
                  <a:srgbClr val="002060"/>
                </a:solidFill>
              </a:rPr>
              <a:t> </a:t>
            </a:r>
            <a:r>
              <a:rPr lang="ru-RU" dirty="0" err="1">
                <a:solidFill>
                  <a:srgbClr val="002060"/>
                </a:solidFill>
              </a:rPr>
              <a:t>астық нарығын реттеу</a:t>
            </a:r>
            <a:r>
              <a:rPr lang="ru-RU" dirty="0">
                <a:solidFill>
                  <a:srgbClr val="002060"/>
                </a:solidFill>
              </a:rPr>
              <a:t> </a:t>
            </a:r>
            <a:r>
              <a:rPr lang="ru-RU" dirty="0" err="1">
                <a:solidFill>
                  <a:srgbClr val="002060"/>
                </a:solidFill>
              </a:rPr>
              <a:t>мәселелері бойынша</a:t>
            </a:r>
            <a:r>
              <a:rPr lang="ru-RU" dirty="0">
                <a:solidFill>
                  <a:srgbClr val="002060"/>
                </a:solidFill>
              </a:rPr>
              <a:t> </a:t>
            </a:r>
            <a:r>
              <a:rPr lang="ru-RU" dirty="0" err="1">
                <a:solidFill>
                  <a:srgbClr val="002060"/>
                </a:solidFill>
              </a:rPr>
              <a:t>өзгерістер </a:t>
            </a:r>
            <a:r>
              <a:rPr lang="ru-RU" dirty="0">
                <a:solidFill>
                  <a:srgbClr val="002060"/>
                </a:solidFill>
              </a:rPr>
              <a:t>мен </a:t>
            </a:r>
            <a:r>
              <a:rPr lang="ru-RU" dirty="0" err="1">
                <a:solidFill>
                  <a:srgbClr val="002060"/>
                </a:solidFill>
              </a:rPr>
              <a:t>толықтырулар енгізу</a:t>
            </a:r>
            <a:r>
              <a:rPr lang="ru-RU" dirty="0">
                <a:solidFill>
                  <a:srgbClr val="002060"/>
                </a:solidFill>
              </a:rPr>
              <a:t> </a:t>
            </a:r>
            <a:r>
              <a:rPr lang="ru-RU" dirty="0" err="1">
                <a:solidFill>
                  <a:srgbClr val="002060"/>
                </a:solidFill>
              </a:rPr>
              <a:t>туралы</a:t>
            </a:r>
            <a:r>
              <a:rPr lang="ru-RU" dirty="0">
                <a:solidFill>
                  <a:srgbClr val="002060"/>
                </a:solidFill>
              </a:rPr>
              <a:t>» ҚР </a:t>
            </a:r>
            <a:r>
              <a:rPr lang="ru-RU" dirty="0" err="1">
                <a:solidFill>
                  <a:srgbClr val="002060"/>
                </a:solidFill>
              </a:rPr>
              <a:t>Заңы жобасына</a:t>
            </a:r>
            <a:r>
              <a:rPr lang="ru-RU" dirty="0">
                <a:solidFill>
                  <a:srgbClr val="002060"/>
                </a:solidFill>
              </a:rPr>
              <a:t> </a:t>
            </a:r>
            <a:r>
              <a:rPr lang="ru-RU" dirty="0" err="1">
                <a:solidFill>
                  <a:srgbClr val="002060"/>
                </a:solidFill>
              </a:rPr>
              <a:t>шеңберінде </a:t>
            </a:r>
            <a:r>
              <a:rPr lang="ru-RU" b="1" dirty="0">
                <a:solidFill>
                  <a:srgbClr val="002060"/>
                </a:solidFill>
              </a:rPr>
              <a:t>«</a:t>
            </a:r>
            <a:r>
              <a:rPr lang="ru-RU" b="1" dirty="0" err="1">
                <a:solidFill>
                  <a:srgbClr val="002060"/>
                </a:solidFill>
              </a:rPr>
              <a:t>Әкімшілік құқық бұзушылық туралы</a:t>
            </a:r>
            <a:r>
              <a:rPr lang="ru-RU" b="1" dirty="0">
                <a:solidFill>
                  <a:srgbClr val="002060"/>
                </a:solidFill>
              </a:rPr>
              <a:t>» ҚР </a:t>
            </a:r>
            <a:r>
              <a:rPr lang="ru-RU" b="1" dirty="0" err="1">
                <a:solidFill>
                  <a:srgbClr val="002060"/>
                </a:solidFill>
              </a:rPr>
              <a:t>Кодексінің </a:t>
            </a:r>
            <a:r>
              <a:rPr lang="ru-RU" b="1" dirty="0" smtClean="0">
                <a:solidFill>
                  <a:srgbClr val="002060"/>
                </a:solidFill>
              </a:rPr>
              <a:t>381-2-бабына </a:t>
            </a:r>
            <a:r>
              <a:rPr lang="kk-KZ" dirty="0" smtClean="0">
                <a:solidFill>
                  <a:srgbClr val="002060"/>
                </a:solidFill>
              </a:rPr>
              <a:t>әкімшілік айыппұлдың көлемін үлкейту бойынша</a:t>
            </a:r>
            <a:r>
              <a:rPr lang="ru-RU" b="1" dirty="0" smtClean="0">
                <a:solidFill>
                  <a:srgbClr val="002060"/>
                </a:solidFill>
              </a:rPr>
              <a:t> </a:t>
            </a:r>
            <a:r>
              <a:rPr lang="ru-RU" b="1" dirty="0" err="1">
                <a:solidFill>
                  <a:srgbClr val="002060"/>
                </a:solidFill>
              </a:rPr>
              <a:t>өзгерістер </a:t>
            </a:r>
            <a:r>
              <a:rPr lang="ru-RU" b="1" dirty="0" err="1" smtClean="0">
                <a:solidFill>
                  <a:srgbClr val="002060"/>
                </a:solidFill>
              </a:rPr>
              <a:t>енгізу</a:t>
            </a:r>
            <a:r>
              <a:rPr lang="ru-RU" dirty="0" smtClean="0">
                <a:solidFill>
                  <a:srgbClr val="002060"/>
                </a:solidFill>
              </a:rPr>
              <a:t>.</a:t>
            </a:r>
            <a:endParaRPr lang="ru-RU" dirty="0">
              <a:solidFill>
                <a:srgbClr val="002060"/>
              </a:solidFill>
            </a:endParaRPr>
          </a:p>
        </p:txBody>
      </p:sp>
      <p:sp>
        <p:nvSpPr>
          <p:cNvPr id="14346" name="Rectangle 2"/>
          <p:cNvSpPr txBox="1">
            <a:spLocks noChangeArrowheads="1"/>
          </p:cNvSpPr>
          <p:nvPr/>
        </p:nvSpPr>
        <p:spPr bwMode="auto">
          <a:xfrm>
            <a:off x="173038" y="2286000"/>
            <a:ext cx="8786812" cy="857250"/>
          </a:xfrm>
          <a:prstGeom prst="rect">
            <a:avLst/>
          </a:prstGeom>
          <a:noFill/>
          <a:ln w="9525">
            <a:noFill/>
            <a:miter lim="800000"/>
            <a:headEnd/>
            <a:tailEnd/>
          </a:ln>
        </p:spPr>
        <p:txBody>
          <a:bodyPr lIns="84134" tIns="42067" rIns="84134" bIns="42067"/>
          <a:lstStyle/>
          <a:p>
            <a:pPr algn="ctr" defTabSz="863600">
              <a:tabLst>
                <a:tab pos="179388" algn="l"/>
              </a:tabLst>
            </a:pPr>
            <a:r>
              <a:rPr lang="ru-RU" sz="2000" b="1" dirty="0" err="1">
                <a:solidFill>
                  <a:srgbClr val="990033"/>
                </a:solidFill>
              </a:rPr>
              <a:t>Әкімшілік деректерді</a:t>
            </a:r>
            <a:r>
              <a:rPr lang="ru-RU" sz="2000" b="1" dirty="0">
                <a:solidFill>
                  <a:srgbClr val="990033"/>
                </a:solidFill>
              </a:rPr>
              <a:t>  </a:t>
            </a:r>
            <a:r>
              <a:rPr lang="ru-RU" sz="2000" b="1" dirty="0" err="1">
                <a:solidFill>
                  <a:srgbClr val="990033"/>
                </a:solidFill>
              </a:rPr>
              <a:t>ұсыну бөлігінде</a:t>
            </a:r>
            <a:r>
              <a:rPr lang="ru-RU" sz="2000" b="1" dirty="0">
                <a:solidFill>
                  <a:srgbClr val="990033"/>
                </a:solidFill>
              </a:rPr>
              <a:t> </a:t>
            </a:r>
          </a:p>
          <a:p>
            <a:pPr algn="ctr" defTabSz="863600">
              <a:tabLst>
                <a:tab pos="179388" algn="l"/>
              </a:tabLst>
            </a:pPr>
            <a:r>
              <a:rPr lang="ru-RU" sz="2000" b="1" dirty="0" err="1">
                <a:solidFill>
                  <a:srgbClr val="990033"/>
                </a:solidFill>
              </a:rPr>
              <a:t>жауапкершілікті</a:t>
            </a:r>
            <a:r>
              <a:rPr lang="ru-RU" sz="2000" b="1" dirty="0">
                <a:solidFill>
                  <a:srgbClr val="990033"/>
                </a:solidFill>
              </a:rPr>
              <a:t> </a:t>
            </a:r>
            <a:r>
              <a:rPr lang="ru-RU" sz="2000" b="1" dirty="0" err="1">
                <a:solidFill>
                  <a:srgbClr val="990033"/>
                </a:solidFill>
              </a:rPr>
              <a:t>күшейту</a:t>
            </a:r>
            <a:endParaRPr lang="ru-RU" sz="2000" b="1" dirty="0">
              <a:solidFill>
                <a:srgbClr val="990033"/>
              </a:solidFill>
            </a:endParaRPr>
          </a:p>
        </p:txBody>
      </p:sp>
      <p:sp>
        <p:nvSpPr>
          <p:cNvPr id="14347" name="Rectangle 2"/>
          <p:cNvSpPr txBox="1">
            <a:spLocks noChangeArrowheads="1"/>
          </p:cNvSpPr>
          <p:nvPr/>
        </p:nvSpPr>
        <p:spPr bwMode="auto">
          <a:xfrm>
            <a:off x="285750" y="4857750"/>
            <a:ext cx="8643938" cy="1357313"/>
          </a:xfrm>
          <a:prstGeom prst="rect">
            <a:avLst/>
          </a:prstGeom>
          <a:noFill/>
          <a:ln w="9525">
            <a:noFill/>
            <a:miter lim="800000"/>
            <a:headEnd/>
            <a:tailEnd/>
          </a:ln>
        </p:spPr>
        <p:txBody>
          <a:bodyPr lIns="84134" tIns="42067" rIns="84134" bIns="42067"/>
          <a:lstStyle/>
          <a:p>
            <a:pPr algn="just" defTabSz="863600">
              <a:tabLst>
                <a:tab pos="179388" algn="l"/>
              </a:tabLst>
            </a:pPr>
            <a:r>
              <a:rPr lang="ru-RU" b="1">
                <a:solidFill>
                  <a:srgbClr val="002060"/>
                </a:solidFill>
              </a:rPr>
              <a:t>2. МЖЖ мемлекеттік статистикамен үйлестіру бойынша Жол картасын іске асыру шеңберінде – </a:t>
            </a:r>
            <a:r>
              <a:rPr lang="ru-RU">
                <a:solidFill>
                  <a:srgbClr val="002060"/>
                </a:solidFill>
              </a:rPr>
              <a:t>мемлекеттік жоспарлау жүйесінің құжаттары бойынша индикаторлар тізбесі бойынша әр көрсеткішті қалыптастыруға жауапты мемлекеттік органдарды бекіту.</a:t>
            </a:r>
            <a:endParaRPr lang="ru-RU" b="1">
              <a:solidFill>
                <a:srgbClr val="002060"/>
              </a:solidFill>
            </a:endParaRPr>
          </a:p>
        </p:txBody>
      </p:sp>
    </p:spTree>
  </p:cSld>
  <p:clrMapOvr>
    <a:masterClrMapping/>
  </p:clrMapOvr>
  <p:transition spd="slow" advTm="7000">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4497221" y="5003800"/>
            <a:ext cx="4429125" cy="1285875"/>
          </a:xfrm>
          <a:prstGeom prst="rect">
            <a:avLst/>
          </a:prstGeom>
          <a:effectLst/>
        </p:spPr>
        <p:txBody>
          <a:bodyPr lIns="84134" tIns="42067" rIns="84134" bIns="42067"/>
          <a:lstStyle/>
          <a:p>
            <a:pPr algn="ctr">
              <a:defRPr/>
            </a:pPr>
            <a:r>
              <a:rPr lang="ru-RU" sz="2000" b="1" dirty="0" err="1" smtClean="0">
                <a:solidFill>
                  <a:srgbClr val="660033"/>
                </a:solidFill>
              </a:rPr>
              <a:t>статистикалық  </a:t>
            </a:r>
            <a:r>
              <a:rPr lang="ru-RU" sz="2000" b="1" dirty="0" err="1">
                <a:solidFill>
                  <a:srgbClr val="660033"/>
                </a:solidFill>
              </a:rPr>
              <a:t>ақпаратпен жұмыс  істеудің  қолжетімділігін  және  қолайлылығын қамтамасыз ету</a:t>
            </a:r>
            <a:endParaRPr lang="ru-RU" sz="2000" b="1" dirty="0">
              <a:solidFill>
                <a:srgbClr val="660033"/>
              </a:solidFill>
              <a:latin typeface="Arial" pitchFamily="34" charset="0"/>
              <a:ea typeface="+mj-ea"/>
              <a:cs typeface="Arial" pitchFamily="34" charset="0"/>
            </a:endParaRPr>
          </a:p>
        </p:txBody>
      </p:sp>
      <p:pic>
        <p:nvPicPr>
          <p:cNvPr id="14339" name="Picture 5"/>
          <p:cNvPicPr>
            <a:picLocks noChangeAspect="1" noChangeArrowheads="1"/>
          </p:cNvPicPr>
          <p:nvPr/>
        </p:nvPicPr>
        <p:blipFill>
          <a:blip r:embed="rId3"/>
          <a:srcRect/>
          <a:stretch>
            <a:fillRect/>
          </a:stretch>
        </p:blipFill>
        <p:spPr bwMode="auto">
          <a:xfrm>
            <a:off x="0" y="-6350"/>
            <a:ext cx="1000125" cy="836613"/>
          </a:xfrm>
          <a:prstGeom prst="rect">
            <a:avLst/>
          </a:prstGeom>
          <a:noFill/>
          <a:ln w="9525" algn="ctr">
            <a:noFill/>
            <a:prstDash val="dash"/>
            <a:miter lim="800000"/>
            <a:headEnd/>
            <a:tailEnd/>
          </a:ln>
        </p:spPr>
      </p:pic>
      <p:sp>
        <p:nvSpPr>
          <p:cNvPr id="14340" name="Номер слайда 11"/>
          <p:cNvSpPr>
            <a:spLocks noGrp="1"/>
          </p:cNvSpPr>
          <p:nvPr>
            <p:ph type="sldNum" sz="quarter" idx="11"/>
          </p:nvPr>
        </p:nvSpPr>
        <p:spPr>
          <a:xfrm>
            <a:off x="8577263" y="6361113"/>
            <a:ext cx="366712" cy="365125"/>
          </a:xfrm>
          <a:noFill/>
        </p:spPr>
        <p:txBody>
          <a:bodyPr lIns="84134" tIns="42067" rIns="84134" bIns="42067"/>
          <a:lstStyle/>
          <a:p>
            <a:r>
              <a:rPr lang="ru-RU" sz="1200" smtClean="0"/>
              <a:t>2</a:t>
            </a:r>
          </a:p>
        </p:txBody>
      </p:sp>
      <p:sp>
        <p:nvSpPr>
          <p:cNvPr id="5" name="Rectangle 2"/>
          <p:cNvSpPr txBox="1">
            <a:spLocks noChangeArrowheads="1"/>
          </p:cNvSpPr>
          <p:nvPr/>
        </p:nvSpPr>
        <p:spPr>
          <a:xfrm>
            <a:off x="214313" y="1714500"/>
            <a:ext cx="8786812" cy="1714500"/>
          </a:xfrm>
          <a:prstGeom prst="rect">
            <a:avLst/>
          </a:prstGeom>
          <a:effectLst/>
        </p:spPr>
        <p:txBody>
          <a:bodyPr lIns="84134" tIns="42067" rIns="84134" bIns="42067"/>
          <a:lstStyle/>
          <a:p>
            <a:pPr algn="just">
              <a:buFontTx/>
              <a:buAutoNum type="arabicPeriod"/>
              <a:defRPr/>
            </a:pPr>
            <a:r>
              <a:rPr lang="kk-KZ" sz="1900" b="1" dirty="0" smtClean="0">
                <a:solidFill>
                  <a:srgbClr val="0000A8"/>
                </a:solidFill>
                <a:latin typeface="Arial" pitchFamily="34" charset="0"/>
                <a:ea typeface="+mj-ea"/>
                <a:cs typeface="Arial" pitchFamily="34" charset="0"/>
              </a:rPr>
              <a:t> Статистикалық </a:t>
            </a:r>
            <a:r>
              <a:rPr lang="kk-KZ" sz="1900" b="1" dirty="0">
                <a:solidFill>
                  <a:srgbClr val="0000A8"/>
                </a:solidFill>
                <a:latin typeface="Arial" pitchFamily="34" charset="0"/>
                <a:ea typeface="+mj-ea"/>
                <a:cs typeface="Arial" pitchFamily="34" charset="0"/>
              </a:rPr>
              <a:t>ақпараттың құрылымын жетілдіру кешенін, соның ішінде пайдаланушыларды статистикалық деректермен жұмыс істеудің тиімді және ыңғайлы тәсілімен қамтамасыз ететін, жіктеудің тиімді жүйесін құру үшін  экономикалық қызмет түрлері және негізгі көрсеткіштердің топтары бойынша іс-шаралар кешенін әзірлеу.</a:t>
            </a:r>
          </a:p>
        </p:txBody>
      </p:sp>
      <p:sp>
        <p:nvSpPr>
          <p:cNvPr id="12"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a:solidFill>
                  <a:srgbClr val="002060"/>
                </a:solidFill>
                <a:effectLst>
                  <a:outerShdw blurRad="38100" dist="38100" dir="2700000" algn="tl">
                    <a:srgbClr val="000000">
                      <a:alpha val="43137"/>
                    </a:srgbClr>
                  </a:outerShdw>
                </a:effectLst>
              </a:rPr>
              <a:t>Қазақстан </a:t>
            </a:r>
            <a:r>
              <a:rPr lang="ru-RU" b="1" dirty="0">
                <a:solidFill>
                  <a:srgbClr val="002060"/>
                </a:solidFill>
                <a:effectLst>
                  <a:outerShdw blurRad="38100" dist="38100" dir="2700000" algn="tl">
                    <a:srgbClr val="000000">
                      <a:alpha val="43137"/>
                    </a:srgbClr>
                  </a:outerShdw>
                </a:effectLst>
              </a:rPr>
              <a:t>Республикасы Статистика агенттігі</a:t>
            </a:r>
          </a:p>
        </p:txBody>
      </p:sp>
      <p:sp>
        <p:nvSpPr>
          <p:cNvPr id="14343" name="Прямоугольник 14"/>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4344" name="Прямоугольник 15"/>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4345" name="Прямоугольник 16"/>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8" name="Rectangle 2"/>
          <p:cNvSpPr txBox="1">
            <a:spLocks noChangeArrowheads="1"/>
          </p:cNvSpPr>
          <p:nvPr/>
        </p:nvSpPr>
        <p:spPr>
          <a:xfrm>
            <a:off x="534988" y="1038225"/>
            <a:ext cx="8051800" cy="560388"/>
          </a:xfrm>
          <a:prstGeom prst="rect">
            <a:avLst/>
          </a:prstGeom>
          <a:effectLst/>
        </p:spPr>
        <p:txBody>
          <a:bodyPr lIns="84134" tIns="42067" rIns="84134" bIns="42067"/>
          <a:lstStyle/>
          <a:p>
            <a:pPr algn="ctr">
              <a:defRPr/>
            </a:pPr>
            <a:r>
              <a:rPr lang="ru-RU" sz="2300" b="1" dirty="0">
                <a:solidFill>
                  <a:srgbClr val="C00000"/>
                </a:solidFill>
                <a:latin typeface="Arial" pitchFamily="34" charset="0"/>
                <a:ea typeface="+mj-ea"/>
                <a:cs typeface="Arial" pitchFamily="34" charset="0"/>
              </a:rPr>
              <a:t>ҚР </a:t>
            </a:r>
            <a:r>
              <a:rPr lang="ru-RU" sz="2300" b="1" dirty="0" err="1">
                <a:solidFill>
                  <a:srgbClr val="C00000"/>
                </a:solidFill>
                <a:latin typeface="Arial" pitchFamily="34" charset="0"/>
                <a:ea typeface="+mj-ea"/>
                <a:cs typeface="Arial" pitchFamily="34" charset="0"/>
              </a:rPr>
              <a:t>Парламенті</a:t>
            </a:r>
            <a:r>
              <a:rPr lang="ru-RU" sz="2300" b="1" dirty="0">
                <a:solidFill>
                  <a:srgbClr val="C00000"/>
                </a:solidFill>
                <a:latin typeface="Arial" pitchFamily="34" charset="0"/>
                <a:ea typeface="+mj-ea"/>
                <a:cs typeface="Arial" pitchFamily="34" charset="0"/>
              </a:rPr>
              <a:t> </a:t>
            </a:r>
            <a:r>
              <a:rPr lang="ru-RU" sz="2300" b="1" dirty="0" err="1">
                <a:solidFill>
                  <a:srgbClr val="C00000"/>
                </a:solidFill>
                <a:latin typeface="Arial" pitchFamily="34" charset="0"/>
                <a:ea typeface="+mj-ea"/>
                <a:cs typeface="Arial" pitchFamily="34" charset="0"/>
              </a:rPr>
              <a:t>Мәжілісінің ұсыныстары</a:t>
            </a:r>
            <a:r>
              <a:rPr lang="ru-RU" sz="2300" b="1" dirty="0">
                <a:solidFill>
                  <a:srgbClr val="C00000"/>
                </a:solidFill>
                <a:latin typeface="Arial" pitchFamily="34" charset="0"/>
                <a:ea typeface="+mj-ea"/>
                <a:cs typeface="Arial" pitchFamily="34" charset="0"/>
              </a:rPr>
              <a:t>:</a:t>
            </a:r>
          </a:p>
        </p:txBody>
      </p:sp>
      <p:sp>
        <p:nvSpPr>
          <p:cNvPr id="24" name="Rectangle 2"/>
          <p:cNvSpPr txBox="1">
            <a:spLocks noChangeArrowheads="1"/>
          </p:cNvSpPr>
          <p:nvPr/>
        </p:nvSpPr>
        <p:spPr>
          <a:xfrm>
            <a:off x="285750" y="5003800"/>
            <a:ext cx="3851275" cy="963613"/>
          </a:xfrm>
          <a:prstGeom prst="rect">
            <a:avLst/>
          </a:prstGeom>
          <a:effectLst/>
        </p:spPr>
        <p:txBody>
          <a:bodyPr lIns="84134" tIns="42067" rIns="84134" bIns="42067"/>
          <a:lstStyle/>
          <a:p>
            <a:pPr algn="ctr">
              <a:defRPr/>
            </a:pPr>
            <a:r>
              <a:rPr lang="kk-KZ" sz="2000" b="1" dirty="0">
                <a:solidFill>
                  <a:srgbClr val="660033"/>
                </a:solidFill>
                <a:latin typeface="Arial" pitchFamily="34" charset="0"/>
                <a:ea typeface="+mj-ea"/>
                <a:cs typeface="Arial" pitchFamily="34" charset="0"/>
              </a:rPr>
              <a:t>статистикалық ақпараттың құрылымын оңтайландыру</a:t>
            </a:r>
            <a:endParaRPr lang="ru-RU" sz="2000" b="1" dirty="0">
              <a:solidFill>
                <a:srgbClr val="660033"/>
              </a:solidFill>
              <a:latin typeface="Arial" pitchFamily="34" charset="0"/>
              <a:ea typeface="+mj-ea"/>
              <a:cs typeface="Arial" pitchFamily="34" charset="0"/>
            </a:endParaRPr>
          </a:p>
        </p:txBody>
      </p:sp>
      <p:sp>
        <p:nvSpPr>
          <p:cNvPr id="14348" name="Стрелка вниз 25"/>
          <p:cNvSpPr>
            <a:spLocks noChangeArrowheads="1"/>
          </p:cNvSpPr>
          <p:nvPr/>
        </p:nvSpPr>
        <p:spPr bwMode="auto">
          <a:xfrm>
            <a:off x="3994150" y="3714750"/>
            <a:ext cx="1255713" cy="500063"/>
          </a:xfrm>
          <a:prstGeom prst="downArrow">
            <a:avLst>
              <a:gd name="adj1" fmla="val 50000"/>
              <a:gd name="adj2" fmla="val 50000"/>
            </a:avLst>
          </a:prstGeom>
          <a:solidFill>
            <a:srgbClr val="E5EEFF"/>
          </a:solidFill>
          <a:ln w="9525" algn="ctr">
            <a:solidFill>
              <a:srgbClr val="002060"/>
            </a:solidFill>
            <a:round/>
            <a:headEnd/>
            <a:tailEnd type="triangle" w="med" len="med"/>
          </a:ln>
        </p:spPr>
        <p:txBody>
          <a:bodyPr/>
          <a:lstStyle/>
          <a:p>
            <a:endParaRPr lang="ru-RU"/>
          </a:p>
        </p:txBody>
      </p:sp>
      <p:sp>
        <p:nvSpPr>
          <p:cNvPr id="13" name="Rectangle 2"/>
          <p:cNvSpPr txBox="1">
            <a:spLocks noChangeArrowheads="1"/>
          </p:cNvSpPr>
          <p:nvPr/>
        </p:nvSpPr>
        <p:spPr>
          <a:xfrm>
            <a:off x="2922588" y="4349750"/>
            <a:ext cx="3357562" cy="500063"/>
          </a:xfrm>
          <a:prstGeom prst="rect">
            <a:avLst/>
          </a:prstGeom>
          <a:effectLst/>
        </p:spPr>
        <p:txBody>
          <a:bodyPr lIns="84134" tIns="42067" rIns="84134" bIns="42067"/>
          <a:lstStyle/>
          <a:p>
            <a:pPr algn="ctr">
              <a:defRPr/>
            </a:pPr>
            <a:r>
              <a:rPr lang="ru-RU" sz="2000" dirty="0">
                <a:solidFill>
                  <a:srgbClr val="002060"/>
                </a:solidFill>
                <a:latin typeface="Arial" pitchFamily="34" charset="0"/>
                <a:ea typeface="+mj-ea"/>
                <a:cs typeface="Arial" pitchFamily="34" charset="0"/>
              </a:rPr>
              <a:t>2 </a:t>
            </a:r>
            <a:r>
              <a:rPr lang="ru-RU" sz="2000" dirty="0" err="1">
                <a:solidFill>
                  <a:srgbClr val="002060"/>
                </a:solidFill>
                <a:latin typeface="Arial" pitchFamily="34" charset="0"/>
                <a:ea typeface="+mj-ea"/>
                <a:cs typeface="Arial" pitchFamily="34" charset="0"/>
              </a:rPr>
              <a:t>аспекті</a:t>
            </a:r>
            <a:endParaRPr lang="ru-RU" sz="2000" dirty="0">
              <a:solidFill>
                <a:srgbClr val="002060"/>
              </a:solidFill>
              <a:latin typeface="Arial" pitchFamily="34" charset="0"/>
              <a:ea typeface="+mj-ea"/>
              <a:cs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srcRect/>
          <a:stretch>
            <a:fillRect/>
          </a:stretch>
        </p:blipFill>
        <p:spPr bwMode="auto">
          <a:xfrm>
            <a:off x="0" y="-9525"/>
            <a:ext cx="973138" cy="836613"/>
          </a:xfrm>
          <a:prstGeom prst="rect">
            <a:avLst/>
          </a:prstGeom>
          <a:noFill/>
          <a:ln w="9525" algn="ctr">
            <a:noFill/>
            <a:prstDash val="dash"/>
            <a:miter lim="800000"/>
            <a:headEnd/>
            <a:tailEnd/>
          </a:ln>
        </p:spPr>
      </p:pic>
      <p:sp>
        <p:nvSpPr>
          <p:cNvPr id="14" name="Прямоугольник 38"/>
          <p:cNvSpPr>
            <a:spLocks noChangeArrowheads="1"/>
          </p:cNvSpPr>
          <p:nvPr/>
        </p:nvSpPr>
        <p:spPr bwMode="auto">
          <a:xfrm>
            <a:off x="1000100" y="1"/>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kk-KZ" b="1" dirty="0" smtClean="0">
                <a:solidFill>
                  <a:srgbClr val="002060"/>
                </a:solidFill>
                <a:effectLst>
                  <a:outerShdw blurRad="38100" dist="38100" dir="2700000" algn="tl">
                    <a:srgbClr val="000000">
                      <a:alpha val="43137"/>
                    </a:srgbClr>
                  </a:outerShdw>
                </a:effectLst>
              </a:rPr>
              <a:t>Қазақстан Республикасы Статистика агенттігі </a:t>
            </a:r>
            <a:endParaRPr lang="ru-RU" b="1" dirty="0">
              <a:solidFill>
                <a:srgbClr val="002060"/>
              </a:solidFill>
              <a:effectLst>
                <a:outerShdw blurRad="38100" dist="38100" dir="2700000" algn="tl">
                  <a:srgbClr val="000000">
                    <a:alpha val="43137"/>
                  </a:srgbClr>
                </a:outerShdw>
              </a:effectLst>
            </a:endParaRPr>
          </a:p>
        </p:txBody>
      </p:sp>
      <p:sp>
        <p:nvSpPr>
          <p:cNvPr id="17" name="Прямоугольник 16"/>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8" name="Прямоугольник 17"/>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9" name="Прямоугольник 18"/>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6154" name="Номер слайда 60"/>
          <p:cNvSpPr>
            <a:spLocks noGrp="1"/>
          </p:cNvSpPr>
          <p:nvPr>
            <p:ph type="sldNum" sz="quarter" idx="11"/>
          </p:nvPr>
        </p:nvSpPr>
        <p:spPr>
          <a:xfrm>
            <a:off x="8429625" y="6358304"/>
            <a:ext cx="571500" cy="333375"/>
          </a:xfrm>
          <a:noFill/>
        </p:spPr>
        <p:txBody>
          <a:bodyPr/>
          <a:lstStyle/>
          <a:p>
            <a:r>
              <a:rPr lang="ru-RU" sz="1200" dirty="0" smtClean="0"/>
              <a:t>20</a:t>
            </a:r>
          </a:p>
        </p:txBody>
      </p:sp>
      <p:sp>
        <p:nvSpPr>
          <p:cNvPr id="16" name="Rectangle 2"/>
          <p:cNvSpPr txBox="1">
            <a:spLocks noChangeArrowheads="1"/>
          </p:cNvSpPr>
          <p:nvPr/>
        </p:nvSpPr>
        <p:spPr>
          <a:xfrm>
            <a:off x="214282" y="1000108"/>
            <a:ext cx="8786874" cy="1285884"/>
          </a:xfrm>
          <a:prstGeom prst="rect">
            <a:avLst/>
          </a:prstGeom>
          <a:effectLst/>
        </p:spPr>
        <p:txBody>
          <a:bodyPr lIns="84134" tIns="42067" rIns="84134" bIns="42067"/>
          <a:lstStyle/>
          <a:p>
            <a:pPr algn="just">
              <a:defRPr/>
            </a:pPr>
            <a:r>
              <a:rPr lang="ru-RU" sz="1700" b="1" dirty="0" smtClean="0">
                <a:solidFill>
                  <a:srgbClr val="0000A8"/>
                </a:solidFill>
                <a:latin typeface="Arial" pitchFamily="34" charset="0"/>
                <a:ea typeface="+mj-ea"/>
                <a:cs typeface="Arial" pitchFamily="34" charset="0"/>
              </a:rPr>
              <a:t>9. </a:t>
            </a:r>
            <a:r>
              <a:rPr lang="ru-RU" sz="1700" b="1" dirty="0" err="1" smtClean="0">
                <a:solidFill>
                  <a:srgbClr val="0000A8"/>
                </a:solidFill>
                <a:latin typeface="Arial" pitchFamily="34" charset="0"/>
                <a:ea typeface="+mj-ea"/>
                <a:cs typeface="Arial" pitchFamily="34" charset="0"/>
              </a:rPr>
              <a:t>Статистикалық ақпарат</a:t>
            </a:r>
            <a:r>
              <a:rPr lang="kk-KZ" sz="1700" b="1" dirty="0" smtClean="0">
                <a:solidFill>
                  <a:srgbClr val="0000A8"/>
                </a:solidFill>
                <a:latin typeface="Arial" pitchFamily="34" charset="0"/>
                <a:ea typeface="+mj-ea"/>
                <a:cs typeface="Arial" pitchFamily="34" charset="0"/>
              </a:rPr>
              <a:t>ты түзу кезінде</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мемлекеттік</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органдардың әкімшілік деректерін</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қолдануды қамтамасыз ету</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және зерттеулердің респонденттерге</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жүктемесін азайту</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мақсатында статистикалық есептер</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нысандарының санын</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қысқарту бойынша</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жүйелік жұмыс жүргізу</a:t>
            </a:r>
            <a:endParaRPr lang="ru-RU" sz="1700" b="1" dirty="0">
              <a:solidFill>
                <a:srgbClr val="0000A8"/>
              </a:solidFill>
              <a:latin typeface="Arial" pitchFamily="34" charset="0"/>
              <a:ea typeface="+mj-ea"/>
              <a:cs typeface="Arial" pitchFamily="34" charset="0"/>
            </a:endParaRPr>
          </a:p>
        </p:txBody>
      </p:sp>
      <p:sp>
        <p:nvSpPr>
          <p:cNvPr id="12" name="Rectangle 2"/>
          <p:cNvSpPr txBox="1">
            <a:spLocks noChangeArrowheads="1"/>
          </p:cNvSpPr>
          <p:nvPr/>
        </p:nvSpPr>
        <p:spPr bwMode="auto">
          <a:xfrm>
            <a:off x="149734" y="2285992"/>
            <a:ext cx="8572560" cy="1071570"/>
          </a:xfrm>
          <a:prstGeom prst="rect">
            <a:avLst/>
          </a:prstGeom>
          <a:noFill/>
          <a:ln w="9525">
            <a:noFill/>
            <a:miter lim="800000"/>
            <a:headEnd/>
            <a:tailEnd/>
          </a:ln>
        </p:spPr>
        <p:txBody>
          <a:bodyPr lIns="84134" tIns="42067" rIns="84134" bIns="42067"/>
          <a:lstStyle/>
          <a:p>
            <a:pPr algn="just"/>
            <a:r>
              <a:rPr lang="ru-RU" sz="1600" b="1" dirty="0" err="1" smtClean="0">
                <a:solidFill>
                  <a:srgbClr val="660033"/>
                </a:solidFill>
              </a:rPr>
              <a:t>Статистикалық әкімшілік деректерді</a:t>
            </a:r>
            <a:r>
              <a:rPr lang="ru-RU" sz="1600" b="1" dirty="0" smtClean="0">
                <a:solidFill>
                  <a:srgbClr val="660033"/>
                </a:solidFill>
              </a:rPr>
              <a:t> </a:t>
            </a:r>
            <a:r>
              <a:rPr lang="ru-RU" sz="1600" b="1" dirty="0" err="1" smtClean="0">
                <a:solidFill>
                  <a:srgbClr val="660033"/>
                </a:solidFill>
              </a:rPr>
              <a:t>қолданудың негізі</a:t>
            </a:r>
            <a:r>
              <a:rPr lang="ru-RU" sz="1600" b="1" dirty="0" smtClean="0">
                <a:solidFill>
                  <a:srgbClr val="660033"/>
                </a:solidFill>
              </a:rPr>
              <a:t> :</a:t>
            </a:r>
          </a:p>
          <a:p>
            <a:pPr algn="just"/>
            <a:endParaRPr lang="ru-RU" sz="400" dirty="0" smtClean="0">
              <a:solidFill>
                <a:srgbClr val="002060"/>
              </a:solidFill>
            </a:endParaRPr>
          </a:p>
          <a:p>
            <a:pPr algn="just">
              <a:buFont typeface="Arial" pitchFamily="34" charset="0"/>
              <a:buChar char="•"/>
            </a:pPr>
            <a:r>
              <a:rPr lang="ru-RU" sz="1600" dirty="0" smtClean="0">
                <a:solidFill>
                  <a:srgbClr val="002060"/>
                </a:solidFill>
              </a:rPr>
              <a:t> «</a:t>
            </a:r>
            <a:r>
              <a:rPr lang="ru-RU" sz="1600" dirty="0" err="1" smtClean="0">
                <a:solidFill>
                  <a:srgbClr val="002060"/>
                </a:solidFill>
              </a:rPr>
              <a:t>Мемлекеттік</a:t>
            </a:r>
            <a:r>
              <a:rPr lang="ru-RU" sz="1600" dirty="0" smtClean="0">
                <a:solidFill>
                  <a:srgbClr val="002060"/>
                </a:solidFill>
              </a:rPr>
              <a:t> статистика </a:t>
            </a:r>
            <a:r>
              <a:rPr lang="ru-RU" sz="1600" dirty="0" err="1" smtClean="0">
                <a:solidFill>
                  <a:srgbClr val="002060"/>
                </a:solidFill>
              </a:rPr>
              <a:t>туралы</a:t>
            </a:r>
            <a:r>
              <a:rPr lang="ru-RU" sz="1600" dirty="0" smtClean="0">
                <a:solidFill>
                  <a:srgbClr val="002060"/>
                </a:solidFill>
              </a:rPr>
              <a:t>» ҚР </a:t>
            </a:r>
            <a:r>
              <a:rPr lang="ru-RU" sz="1600" dirty="0" err="1" smtClean="0">
                <a:solidFill>
                  <a:srgbClr val="002060"/>
                </a:solidFill>
              </a:rPr>
              <a:t>Заңының </a:t>
            </a:r>
            <a:r>
              <a:rPr lang="ru-RU" sz="1600" dirty="0" smtClean="0">
                <a:solidFill>
                  <a:srgbClr val="002060"/>
                </a:solidFill>
              </a:rPr>
              <a:t>16-бабы;</a:t>
            </a:r>
          </a:p>
          <a:p>
            <a:pPr algn="just">
              <a:buFont typeface="Arial" pitchFamily="34" charset="0"/>
              <a:buChar char="•"/>
            </a:pPr>
            <a:endParaRPr lang="ru-RU" sz="500" dirty="0" smtClean="0">
              <a:solidFill>
                <a:srgbClr val="002060"/>
              </a:solidFill>
            </a:endParaRPr>
          </a:p>
          <a:p>
            <a:pPr algn="just">
              <a:buFont typeface="Arial" pitchFamily="34" charset="0"/>
              <a:buChar char="•"/>
            </a:pPr>
            <a:r>
              <a:rPr lang="ru-RU" sz="1600" dirty="0" smtClean="0">
                <a:solidFill>
                  <a:srgbClr val="002060"/>
                </a:solidFill>
              </a:rPr>
              <a:t> </a:t>
            </a:r>
            <a:r>
              <a:rPr lang="ru-RU" sz="1600" dirty="0" err="1" smtClean="0">
                <a:solidFill>
                  <a:srgbClr val="002060"/>
                </a:solidFill>
              </a:rPr>
              <a:t>басқа </a:t>
            </a:r>
            <a:r>
              <a:rPr lang="ru-RU" sz="1600" dirty="0" err="1" smtClean="0">
                <a:solidFill>
                  <a:srgbClr val="002060"/>
                </a:solidFill>
              </a:rPr>
              <a:t>мемлекеттік</a:t>
            </a:r>
            <a:r>
              <a:rPr lang="ru-RU" sz="1600" dirty="0" smtClean="0">
                <a:solidFill>
                  <a:srgbClr val="002060"/>
                </a:solidFill>
              </a:rPr>
              <a:t>  </a:t>
            </a:r>
            <a:r>
              <a:rPr lang="ru-RU" sz="1600" dirty="0" err="1" smtClean="0">
                <a:solidFill>
                  <a:srgbClr val="002060"/>
                </a:solidFill>
              </a:rPr>
              <a:t>органдардың ақпараттық жүйелерімен </a:t>
            </a:r>
            <a:r>
              <a:rPr lang="ru-RU" sz="1600" dirty="0" smtClean="0">
                <a:solidFill>
                  <a:srgbClr val="002060"/>
                </a:solidFill>
              </a:rPr>
              <a:t>интеграция. </a:t>
            </a:r>
            <a:endParaRPr lang="ru-RU" sz="1600" dirty="0">
              <a:solidFill>
                <a:srgbClr val="002060"/>
              </a:solidFill>
            </a:endParaRPr>
          </a:p>
        </p:txBody>
      </p:sp>
      <p:sp>
        <p:nvSpPr>
          <p:cNvPr id="13" name="Rectangle 2"/>
          <p:cNvSpPr txBox="1">
            <a:spLocks noChangeArrowheads="1"/>
          </p:cNvSpPr>
          <p:nvPr/>
        </p:nvSpPr>
        <p:spPr bwMode="auto">
          <a:xfrm>
            <a:off x="579208" y="3571876"/>
            <a:ext cx="7964914" cy="642942"/>
          </a:xfrm>
          <a:prstGeom prst="rect">
            <a:avLst/>
          </a:prstGeom>
          <a:noFill/>
          <a:ln w="9525">
            <a:noFill/>
            <a:miter lim="800000"/>
            <a:headEnd/>
            <a:tailEnd/>
          </a:ln>
        </p:spPr>
        <p:txBody>
          <a:bodyPr lIns="84134" tIns="42067" rIns="84134" bIns="42067"/>
          <a:lstStyle/>
          <a:p>
            <a:pPr algn="ctr"/>
            <a:r>
              <a:rPr lang="ru-RU" sz="1600" b="1" dirty="0" smtClean="0">
                <a:solidFill>
                  <a:srgbClr val="660033"/>
                </a:solidFill>
              </a:rPr>
              <a:t>ҚР </a:t>
            </a:r>
            <a:r>
              <a:rPr lang="ru-RU" sz="1600" b="1" dirty="0" err="1" smtClean="0">
                <a:solidFill>
                  <a:srgbClr val="660033"/>
                </a:solidFill>
              </a:rPr>
              <a:t>Президентінің </a:t>
            </a:r>
            <a:r>
              <a:rPr lang="ru-RU" sz="1600" b="1" dirty="0" smtClean="0">
                <a:solidFill>
                  <a:srgbClr val="660033"/>
                </a:solidFill>
              </a:rPr>
              <a:t>2012 </a:t>
            </a:r>
            <a:r>
              <a:rPr lang="ru-RU" sz="1600" b="1" dirty="0" err="1" smtClean="0">
                <a:solidFill>
                  <a:srgbClr val="660033"/>
                </a:solidFill>
              </a:rPr>
              <a:t>жылғы </a:t>
            </a:r>
            <a:r>
              <a:rPr lang="ru-RU" sz="1600" b="1" dirty="0" smtClean="0">
                <a:solidFill>
                  <a:srgbClr val="660033"/>
                </a:solidFill>
              </a:rPr>
              <a:t>28 </a:t>
            </a:r>
            <a:r>
              <a:rPr lang="ru-RU" sz="1600" b="1" dirty="0" err="1" smtClean="0">
                <a:solidFill>
                  <a:srgbClr val="660033"/>
                </a:solidFill>
              </a:rPr>
              <a:t>қарашадағы есептілік</a:t>
            </a:r>
            <a:r>
              <a:rPr lang="ru-RU" sz="1600" b="1" dirty="0" smtClean="0">
                <a:solidFill>
                  <a:srgbClr val="660033"/>
                </a:solidFill>
              </a:rPr>
              <a:t> </a:t>
            </a:r>
            <a:r>
              <a:rPr lang="ru-RU" sz="1600" b="1" dirty="0" err="1" smtClean="0">
                <a:solidFill>
                  <a:srgbClr val="660033"/>
                </a:solidFill>
              </a:rPr>
              <a:t>нысандарын</a:t>
            </a:r>
            <a:r>
              <a:rPr lang="ru-RU" sz="1600" b="1" dirty="0" smtClean="0">
                <a:solidFill>
                  <a:srgbClr val="660033"/>
                </a:solidFill>
              </a:rPr>
              <a:t> </a:t>
            </a:r>
            <a:r>
              <a:rPr lang="ru-RU" sz="1600" b="1" dirty="0" err="1" smtClean="0">
                <a:solidFill>
                  <a:srgbClr val="660033"/>
                </a:solidFill>
              </a:rPr>
              <a:t>азайту</a:t>
            </a:r>
            <a:r>
              <a:rPr lang="ru-RU" sz="1600" b="1" dirty="0" smtClean="0">
                <a:solidFill>
                  <a:srgbClr val="660033"/>
                </a:solidFill>
              </a:rPr>
              <a:t> </a:t>
            </a:r>
            <a:r>
              <a:rPr lang="ru-RU" sz="1600" b="1" dirty="0" err="1" smtClean="0">
                <a:solidFill>
                  <a:srgbClr val="660033"/>
                </a:solidFill>
              </a:rPr>
              <a:t>бойынша</a:t>
            </a:r>
            <a:r>
              <a:rPr lang="ru-RU" sz="1600" b="1" dirty="0" smtClean="0">
                <a:solidFill>
                  <a:srgbClr val="660033"/>
                </a:solidFill>
              </a:rPr>
              <a:t> </a:t>
            </a:r>
            <a:r>
              <a:rPr lang="ru-RU" sz="1600" b="1" dirty="0" err="1" smtClean="0">
                <a:solidFill>
                  <a:srgbClr val="660033"/>
                </a:solidFill>
              </a:rPr>
              <a:t>әкімдермен өткен </a:t>
            </a:r>
            <a:r>
              <a:rPr lang="ru-RU" sz="1600" b="1" dirty="0" err="1" smtClean="0">
                <a:solidFill>
                  <a:srgbClr val="660033"/>
                </a:solidFill>
              </a:rPr>
              <a:t>жиналыста</a:t>
            </a:r>
            <a:r>
              <a:rPr lang="ru-RU" sz="1600" b="1" dirty="0" smtClean="0">
                <a:solidFill>
                  <a:srgbClr val="660033"/>
                </a:solidFill>
              </a:rPr>
              <a:t>  </a:t>
            </a:r>
            <a:r>
              <a:rPr lang="kk-KZ" sz="1600" b="1" dirty="0" smtClean="0">
                <a:solidFill>
                  <a:srgbClr val="660033"/>
                </a:solidFill>
              </a:rPr>
              <a:t>берілген </a:t>
            </a:r>
            <a:r>
              <a:rPr lang="ru-RU" sz="1600" b="1" dirty="0" err="1" smtClean="0">
                <a:solidFill>
                  <a:srgbClr val="660033"/>
                </a:solidFill>
              </a:rPr>
              <a:t>тапсырмасын</a:t>
            </a:r>
            <a:r>
              <a:rPr lang="ru-RU" sz="1600" b="1" dirty="0" smtClean="0">
                <a:solidFill>
                  <a:srgbClr val="660033"/>
                </a:solidFill>
              </a:rPr>
              <a:t> </a:t>
            </a:r>
            <a:r>
              <a:rPr lang="ru-RU" sz="1600" b="1" dirty="0" err="1" smtClean="0">
                <a:solidFill>
                  <a:srgbClr val="660033"/>
                </a:solidFill>
              </a:rPr>
              <a:t>орындау</a:t>
            </a:r>
            <a:r>
              <a:rPr lang="ru-RU" sz="1600" b="1" dirty="0" smtClean="0">
                <a:solidFill>
                  <a:srgbClr val="660033"/>
                </a:solidFill>
              </a:rPr>
              <a:t>  </a:t>
            </a:r>
            <a:endParaRPr lang="ru-RU" sz="1600" b="1" dirty="0">
              <a:solidFill>
                <a:srgbClr val="660033"/>
              </a:solidFill>
            </a:endParaRPr>
          </a:p>
        </p:txBody>
      </p:sp>
      <p:sp>
        <p:nvSpPr>
          <p:cNvPr id="15" name="Rectangle 2"/>
          <p:cNvSpPr txBox="1">
            <a:spLocks noChangeArrowheads="1"/>
          </p:cNvSpPr>
          <p:nvPr/>
        </p:nvSpPr>
        <p:spPr bwMode="auto">
          <a:xfrm>
            <a:off x="142844" y="4429132"/>
            <a:ext cx="8429684" cy="418178"/>
          </a:xfrm>
          <a:prstGeom prst="rect">
            <a:avLst/>
          </a:prstGeom>
          <a:noFill/>
          <a:ln w="9525">
            <a:noFill/>
            <a:miter lim="800000"/>
            <a:headEnd/>
            <a:tailEnd/>
          </a:ln>
        </p:spPr>
        <p:txBody>
          <a:bodyPr lIns="84134" tIns="42067" rIns="84134" bIns="42067"/>
          <a:lstStyle/>
          <a:p>
            <a:pPr algn="just">
              <a:buFont typeface="Arial" pitchFamily="34" charset="0"/>
              <a:buChar char="•"/>
            </a:pPr>
            <a:r>
              <a:rPr lang="ru-RU" sz="1600" b="1" dirty="0" smtClean="0">
                <a:solidFill>
                  <a:srgbClr val="002060"/>
                </a:solidFill>
              </a:rPr>
              <a:t> </a:t>
            </a:r>
            <a:r>
              <a:rPr lang="ru-RU" sz="1600" b="1" dirty="0" err="1" smtClean="0">
                <a:solidFill>
                  <a:srgbClr val="002060"/>
                </a:solidFill>
              </a:rPr>
              <a:t>әкімшілік </a:t>
            </a:r>
            <a:r>
              <a:rPr lang="ru-RU" sz="1600" b="1" dirty="0" err="1" smtClean="0">
                <a:solidFill>
                  <a:srgbClr val="002060"/>
                </a:solidFill>
              </a:rPr>
              <a:t>есеп</a:t>
            </a:r>
            <a:r>
              <a:rPr lang="ru-RU" sz="1600" b="1" dirty="0" smtClean="0">
                <a:solidFill>
                  <a:srgbClr val="002060"/>
                </a:solidFill>
              </a:rPr>
              <a:t> </a:t>
            </a:r>
            <a:r>
              <a:rPr lang="ru-RU" sz="1600" b="1" dirty="0" err="1" smtClean="0">
                <a:solidFill>
                  <a:srgbClr val="002060"/>
                </a:solidFill>
              </a:rPr>
              <a:t>және есептілік</a:t>
            </a:r>
            <a:r>
              <a:rPr lang="ru-RU" sz="1600" b="1" dirty="0" smtClean="0">
                <a:solidFill>
                  <a:srgbClr val="002060"/>
                </a:solidFill>
              </a:rPr>
              <a:t> </a:t>
            </a:r>
            <a:r>
              <a:rPr lang="ru-RU" sz="1600" b="1" dirty="0" err="1" smtClean="0">
                <a:solidFill>
                  <a:srgbClr val="002060"/>
                </a:solidFill>
              </a:rPr>
              <a:t>нысандарының мақсатты критерийлері</a:t>
            </a:r>
            <a:r>
              <a:rPr lang="ru-RU" sz="1600" b="1" dirty="0" smtClean="0">
                <a:solidFill>
                  <a:srgbClr val="002060"/>
                </a:solidFill>
              </a:rPr>
              <a:t> </a:t>
            </a:r>
            <a:r>
              <a:rPr lang="ru-RU" sz="1600" dirty="0" err="1" smtClean="0">
                <a:solidFill>
                  <a:srgbClr val="002060"/>
                </a:solidFill>
              </a:rPr>
              <a:t>әзірленді;</a:t>
            </a:r>
            <a:endParaRPr lang="ru-RU" sz="1600" b="1" dirty="0">
              <a:solidFill>
                <a:srgbClr val="002060"/>
              </a:solidFill>
            </a:endParaRPr>
          </a:p>
        </p:txBody>
      </p:sp>
      <p:sp>
        <p:nvSpPr>
          <p:cNvPr id="20" name="Rectangle 2"/>
          <p:cNvSpPr txBox="1">
            <a:spLocks noChangeArrowheads="1"/>
          </p:cNvSpPr>
          <p:nvPr/>
        </p:nvSpPr>
        <p:spPr bwMode="auto">
          <a:xfrm>
            <a:off x="142844" y="4957604"/>
            <a:ext cx="8786874" cy="642942"/>
          </a:xfrm>
          <a:prstGeom prst="rect">
            <a:avLst/>
          </a:prstGeom>
          <a:noFill/>
          <a:ln w="9525">
            <a:noFill/>
            <a:miter lim="800000"/>
            <a:headEnd/>
            <a:tailEnd/>
          </a:ln>
        </p:spPr>
        <p:txBody>
          <a:bodyPr lIns="84134" tIns="42067" rIns="84134" bIns="42067"/>
          <a:lstStyle/>
          <a:p>
            <a:pPr algn="just">
              <a:buFont typeface="Arial" pitchFamily="34" charset="0"/>
              <a:buChar char="•"/>
            </a:pPr>
            <a:r>
              <a:rPr lang="ru-RU" sz="1600" dirty="0" smtClean="0">
                <a:solidFill>
                  <a:srgbClr val="002060"/>
                </a:solidFill>
              </a:rPr>
              <a:t> ҚР </a:t>
            </a:r>
            <a:r>
              <a:rPr lang="ru-RU" sz="1600" dirty="0" err="1" smtClean="0">
                <a:solidFill>
                  <a:srgbClr val="002060"/>
                </a:solidFill>
              </a:rPr>
              <a:t>ПӘ-мен бірлесіп</a:t>
            </a:r>
            <a:r>
              <a:rPr lang="ru-RU" sz="1600" dirty="0" smtClean="0">
                <a:solidFill>
                  <a:srgbClr val="002060"/>
                </a:solidFill>
              </a:rPr>
              <a:t>, БҒМ, ДСМ, ЕХӘҚ </a:t>
            </a:r>
            <a:r>
              <a:rPr lang="ru-RU" sz="1600" dirty="0" err="1" smtClean="0">
                <a:solidFill>
                  <a:srgbClr val="002060"/>
                </a:solidFill>
              </a:rPr>
              <a:t>нысандары</a:t>
            </a:r>
            <a:r>
              <a:rPr lang="ru-RU" sz="1600" dirty="0" smtClean="0">
                <a:solidFill>
                  <a:srgbClr val="002060"/>
                </a:solidFill>
              </a:rPr>
              <a:t> </a:t>
            </a:r>
            <a:r>
              <a:rPr lang="ru-RU" sz="1600" dirty="0" err="1" smtClean="0">
                <a:solidFill>
                  <a:srgbClr val="002060"/>
                </a:solidFill>
              </a:rPr>
              <a:t>қарастырылды.</a:t>
            </a:r>
            <a:r>
              <a:rPr lang="ru-RU" sz="1600" dirty="0" smtClean="0">
                <a:solidFill>
                  <a:srgbClr val="002060"/>
                </a:solidFill>
              </a:rPr>
              <a:t> </a:t>
            </a:r>
            <a:r>
              <a:rPr lang="ru-RU" sz="1600" b="1" dirty="0" err="1" smtClean="0">
                <a:solidFill>
                  <a:srgbClr val="002060"/>
                </a:solidFill>
              </a:rPr>
              <a:t>Нәтиже</a:t>
            </a:r>
            <a:r>
              <a:rPr lang="ru-RU" sz="1600" dirty="0" err="1" smtClean="0">
                <a:solidFill>
                  <a:srgbClr val="002060"/>
                </a:solidFill>
              </a:rPr>
              <a:t> </a:t>
            </a:r>
            <a:r>
              <a:rPr lang="ru-RU" sz="1600" dirty="0" smtClean="0">
                <a:solidFill>
                  <a:srgbClr val="002060"/>
                </a:solidFill>
              </a:rPr>
              <a:t>– </a:t>
            </a:r>
            <a:r>
              <a:rPr lang="ru-RU" sz="1600" b="1" dirty="0" smtClean="0">
                <a:solidFill>
                  <a:srgbClr val="002060"/>
                </a:solidFill>
              </a:rPr>
              <a:t>361</a:t>
            </a:r>
            <a:br>
              <a:rPr lang="ru-RU" sz="1600" b="1" dirty="0" smtClean="0">
                <a:solidFill>
                  <a:srgbClr val="002060"/>
                </a:solidFill>
              </a:rPr>
            </a:br>
            <a:r>
              <a:rPr lang="ru-RU" sz="1600" b="1" dirty="0" smtClean="0">
                <a:solidFill>
                  <a:srgbClr val="002060"/>
                </a:solidFill>
              </a:rPr>
              <a:t>  </a:t>
            </a:r>
            <a:r>
              <a:rPr lang="ru-RU" sz="1600" b="1" dirty="0" err="1" smtClean="0">
                <a:solidFill>
                  <a:srgbClr val="002060"/>
                </a:solidFill>
              </a:rPr>
              <a:t>нысанды</a:t>
            </a:r>
            <a:r>
              <a:rPr lang="ru-RU" sz="1600" b="1" dirty="0" smtClean="0">
                <a:solidFill>
                  <a:srgbClr val="002060"/>
                </a:solidFill>
              </a:rPr>
              <a:t> </a:t>
            </a:r>
            <a:r>
              <a:rPr lang="ru-RU" sz="1600" b="1" dirty="0" err="1" smtClean="0">
                <a:solidFill>
                  <a:srgbClr val="002060"/>
                </a:solidFill>
              </a:rPr>
              <a:t>қысқарту ұсынылды</a:t>
            </a:r>
            <a:r>
              <a:rPr lang="ru-RU" sz="1600" dirty="0" smtClean="0">
                <a:solidFill>
                  <a:srgbClr val="002060"/>
                </a:solidFill>
              </a:rPr>
              <a:t>, </a:t>
            </a:r>
            <a:r>
              <a:rPr lang="ru-RU" sz="1600" dirty="0" err="1" smtClean="0">
                <a:solidFill>
                  <a:srgbClr val="002060"/>
                </a:solidFill>
              </a:rPr>
              <a:t>соның ішінде</a:t>
            </a:r>
            <a:r>
              <a:rPr lang="ru-RU" sz="1600" dirty="0" smtClean="0">
                <a:solidFill>
                  <a:srgbClr val="002060"/>
                </a:solidFill>
              </a:rPr>
              <a:t> БҒМ – 301, ДСМ – 40, ЕХӘҚ – 20 </a:t>
            </a:r>
            <a:r>
              <a:rPr lang="ru-RU" sz="1600" dirty="0" err="1" smtClean="0">
                <a:solidFill>
                  <a:srgbClr val="002060"/>
                </a:solidFill>
              </a:rPr>
              <a:t>нысан</a:t>
            </a:r>
            <a:r>
              <a:rPr lang="ru-RU" sz="1600" dirty="0" smtClean="0">
                <a:solidFill>
                  <a:srgbClr val="002060"/>
                </a:solidFill>
              </a:rPr>
              <a:t>;</a:t>
            </a:r>
            <a:endParaRPr lang="ru-RU" sz="1600" dirty="0" smtClean="0">
              <a:solidFill>
                <a:srgbClr val="002060"/>
              </a:solidFill>
            </a:endParaRPr>
          </a:p>
          <a:p>
            <a:pPr algn="just">
              <a:buFont typeface="Arial" pitchFamily="34" charset="0"/>
              <a:buChar char="•"/>
            </a:pPr>
            <a:endParaRPr lang="ru-RU" sz="1600" dirty="0">
              <a:solidFill>
                <a:srgbClr val="002060"/>
              </a:solidFill>
            </a:endParaRPr>
          </a:p>
        </p:txBody>
      </p:sp>
      <p:sp>
        <p:nvSpPr>
          <p:cNvPr id="21" name="Rectangle 2"/>
          <p:cNvSpPr txBox="1">
            <a:spLocks noChangeArrowheads="1"/>
          </p:cNvSpPr>
          <p:nvPr/>
        </p:nvSpPr>
        <p:spPr bwMode="auto">
          <a:xfrm>
            <a:off x="141633" y="5715016"/>
            <a:ext cx="8788085" cy="642942"/>
          </a:xfrm>
          <a:prstGeom prst="rect">
            <a:avLst/>
          </a:prstGeom>
          <a:noFill/>
          <a:ln w="9525">
            <a:noFill/>
            <a:miter lim="800000"/>
            <a:headEnd/>
            <a:tailEnd/>
          </a:ln>
        </p:spPr>
        <p:txBody>
          <a:bodyPr lIns="84134" tIns="42067" rIns="84134" bIns="42067"/>
          <a:lstStyle/>
          <a:p>
            <a:pPr algn="just">
              <a:buFont typeface="Arial" pitchFamily="34" charset="0"/>
              <a:buChar char="•"/>
            </a:pPr>
            <a:r>
              <a:rPr lang="ru-RU" sz="1600" dirty="0" smtClean="0">
                <a:solidFill>
                  <a:srgbClr val="002060"/>
                </a:solidFill>
              </a:rPr>
              <a:t> </a:t>
            </a:r>
            <a:r>
              <a:rPr lang="ru-RU" sz="1600" dirty="0" err="1" smtClean="0">
                <a:solidFill>
                  <a:srgbClr val="002060"/>
                </a:solidFill>
              </a:rPr>
              <a:t>соңғы </a:t>
            </a:r>
            <a:r>
              <a:rPr lang="ru-RU" sz="1600" dirty="0" err="1" smtClean="0">
                <a:solidFill>
                  <a:srgbClr val="002060"/>
                </a:solidFill>
              </a:rPr>
              <a:t>үш жылда</a:t>
            </a:r>
            <a:r>
              <a:rPr lang="ru-RU" sz="1600" dirty="0" smtClean="0">
                <a:solidFill>
                  <a:srgbClr val="002060"/>
                </a:solidFill>
              </a:rPr>
              <a:t> </a:t>
            </a:r>
            <a:r>
              <a:rPr lang="ru-RU" sz="1600" dirty="0" err="1" smtClean="0">
                <a:solidFill>
                  <a:srgbClr val="002060"/>
                </a:solidFill>
              </a:rPr>
              <a:t>Агенттікпен</a:t>
            </a:r>
            <a:r>
              <a:rPr lang="ru-RU" sz="1600" dirty="0" smtClean="0">
                <a:solidFill>
                  <a:srgbClr val="002060"/>
                </a:solidFill>
              </a:rPr>
              <a:t> </a:t>
            </a:r>
            <a:r>
              <a:rPr lang="ru-RU" sz="1600" b="1" dirty="0" err="1" smtClean="0">
                <a:solidFill>
                  <a:srgbClr val="002060"/>
                </a:solidFill>
              </a:rPr>
              <a:t>жалпымемлекеттік</a:t>
            </a:r>
            <a:r>
              <a:rPr lang="ru-RU" sz="1600" b="1" dirty="0" smtClean="0">
                <a:solidFill>
                  <a:srgbClr val="002060"/>
                </a:solidFill>
              </a:rPr>
              <a:t> </a:t>
            </a:r>
            <a:r>
              <a:rPr lang="ru-RU" sz="1600" b="1" dirty="0" err="1" smtClean="0">
                <a:solidFill>
                  <a:srgbClr val="002060"/>
                </a:solidFill>
              </a:rPr>
              <a:t>байқаудың </a:t>
            </a:r>
            <a:r>
              <a:rPr lang="ru-RU" sz="1600" b="1" dirty="0" smtClean="0">
                <a:solidFill>
                  <a:srgbClr val="002060"/>
                </a:solidFill>
              </a:rPr>
              <a:t>16 </a:t>
            </a:r>
            <a:r>
              <a:rPr lang="ru-RU" sz="1600" b="1" dirty="0" err="1" smtClean="0">
                <a:solidFill>
                  <a:srgbClr val="002060"/>
                </a:solidFill>
              </a:rPr>
              <a:t>стат</a:t>
            </a:r>
            <a:r>
              <a:rPr lang="kk-KZ" sz="1600" b="1" dirty="0" smtClean="0">
                <a:solidFill>
                  <a:srgbClr val="002060"/>
                </a:solidFill>
              </a:rPr>
              <a:t>истикалық</a:t>
            </a:r>
            <a:br>
              <a:rPr lang="kk-KZ" sz="1600" b="1" dirty="0" smtClean="0">
                <a:solidFill>
                  <a:srgbClr val="002060"/>
                </a:solidFill>
              </a:rPr>
            </a:br>
            <a:r>
              <a:rPr lang="kk-KZ" sz="1600" b="1" dirty="0" smtClean="0">
                <a:solidFill>
                  <a:srgbClr val="002060"/>
                </a:solidFill>
              </a:rPr>
              <a:t>  </a:t>
            </a:r>
            <a:r>
              <a:rPr lang="ru-RU" sz="1600" b="1" dirty="0" err="1" smtClean="0">
                <a:solidFill>
                  <a:srgbClr val="002060"/>
                </a:solidFill>
              </a:rPr>
              <a:t>нысаны</a:t>
            </a:r>
            <a:r>
              <a:rPr lang="ru-RU" sz="1600" b="1" dirty="0" smtClean="0">
                <a:solidFill>
                  <a:srgbClr val="002060"/>
                </a:solidFill>
              </a:rPr>
              <a:t> </a:t>
            </a:r>
            <a:r>
              <a:rPr lang="ru-RU" sz="1600" b="1" dirty="0" err="1" smtClean="0">
                <a:solidFill>
                  <a:srgbClr val="002060"/>
                </a:solidFill>
              </a:rPr>
              <a:t>жойылды</a:t>
            </a:r>
            <a:r>
              <a:rPr lang="ru-RU" sz="1600" b="1" dirty="0" smtClean="0">
                <a:solidFill>
                  <a:srgbClr val="002060"/>
                </a:solidFill>
              </a:rPr>
              <a:t>.</a:t>
            </a:r>
            <a:endParaRPr lang="ru-RU" sz="1600" b="1" dirty="0">
              <a:solidFill>
                <a:srgbClr val="002060"/>
              </a:solidFill>
            </a:endParaRPr>
          </a:p>
        </p:txBody>
      </p:sp>
    </p:spTree>
  </p:cSld>
  <p:clrMapOvr>
    <a:masterClrMapping/>
  </p:clrMapOvr>
  <p:transition spd="slow" advTm="7000">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srcRect/>
          <a:stretch>
            <a:fillRect/>
          </a:stretch>
        </p:blipFill>
        <p:spPr bwMode="auto">
          <a:xfrm>
            <a:off x="0" y="-9525"/>
            <a:ext cx="973138" cy="836613"/>
          </a:xfrm>
          <a:prstGeom prst="rect">
            <a:avLst/>
          </a:prstGeom>
          <a:noFill/>
          <a:ln w="9525" algn="ctr">
            <a:noFill/>
            <a:prstDash val="dash"/>
            <a:miter lim="800000"/>
            <a:headEnd/>
            <a:tailEnd/>
          </a:ln>
        </p:spPr>
      </p:pic>
      <p:sp>
        <p:nvSpPr>
          <p:cNvPr id="14" name="Прямоугольник 38"/>
          <p:cNvSpPr>
            <a:spLocks noChangeArrowheads="1"/>
          </p:cNvSpPr>
          <p:nvPr/>
        </p:nvSpPr>
        <p:spPr bwMode="auto">
          <a:xfrm>
            <a:off x="1000100" y="1"/>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r>
              <a:rPr lang="ru-RU" b="1" dirty="0" smtClean="0">
                <a:solidFill>
                  <a:srgbClr val="002060"/>
                </a:solidFill>
                <a:effectLst>
                  <a:outerShdw blurRad="38100" dist="38100" dir="2700000" algn="tl">
                    <a:srgbClr val="000000">
                      <a:alpha val="43137"/>
                    </a:srgbClr>
                  </a:outerShdw>
                </a:effectLst>
              </a:rPr>
              <a:t> </a:t>
            </a:r>
            <a:endParaRPr lang="ru-RU" b="1" dirty="0">
              <a:solidFill>
                <a:srgbClr val="002060"/>
              </a:solidFill>
              <a:effectLst>
                <a:outerShdw blurRad="38100" dist="38100" dir="2700000" algn="tl">
                  <a:srgbClr val="000000">
                    <a:alpha val="43137"/>
                  </a:srgbClr>
                </a:outerShdw>
              </a:effectLst>
            </a:endParaRPr>
          </a:p>
        </p:txBody>
      </p:sp>
      <p:sp>
        <p:nvSpPr>
          <p:cNvPr id="17" name="Прямоугольник 16"/>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8" name="Прямоугольник 17"/>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9" name="Прямоугольник 18"/>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6154" name="Номер слайда 60"/>
          <p:cNvSpPr>
            <a:spLocks noGrp="1"/>
          </p:cNvSpPr>
          <p:nvPr>
            <p:ph type="sldNum" sz="quarter" idx="11"/>
          </p:nvPr>
        </p:nvSpPr>
        <p:spPr>
          <a:xfrm>
            <a:off x="8429625" y="6358304"/>
            <a:ext cx="571500" cy="333375"/>
          </a:xfrm>
          <a:noFill/>
        </p:spPr>
        <p:txBody>
          <a:bodyPr/>
          <a:lstStyle/>
          <a:p>
            <a:r>
              <a:rPr lang="ru-RU" sz="1200" dirty="0" smtClean="0"/>
              <a:t>21</a:t>
            </a:r>
          </a:p>
        </p:txBody>
      </p:sp>
      <p:sp>
        <p:nvSpPr>
          <p:cNvPr id="16" name="Rectangle 2"/>
          <p:cNvSpPr txBox="1">
            <a:spLocks noChangeArrowheads="1"/>
          </p:cNvSpPr>
          <p:nvPr/>
        </p:nvSpPr>
        <p:spPr>
          <a:xfrm>
            <a:off x="214282" y="1000108"/>
            <a:ext cx="8786874" cy="1285884"/>
          </a:xfrm>
          <a:prstGeom prst="rect">
            <a:avLst/>
          </a:prstGeom>
          <a:effectLst/>
        </p:spPr>
        <p:txBody>
          <a:bodyPr lIns="84134" tIns="42067" rIns="84134" bIns="42067"/>
          <a:lstStyle/>
          <a:p>
            <a:pPr algn="just">
              <a:defRPr/>
            </a:pPr>
            <a:r>
              <a:rPr lang="ru-RU" sz="1700" b="1" dirty="0" smtClean="0">
                <a:solidFill>
                  <a:srgbClr val="0000A8"/>
                </a:solidFill>
                <a:latin typeface="Arial" pitchFamily="34" charset="0"/>
                <a:ea typeface="+mj-ea"/>
                <a:cs typeface="Arial" pitchFamily="34" charset="0"/>
              </a:rPr>
              <a:t>10. </a:t>
            </a:r>
            <a:r>
              <a:rPr lang="ru-RU" sz="1700" b="1" dirty="0" err="1" smtClean="0">
                <a:solidFill>
                  <a:srgbClr val="0000A8"/>
                </a:solidFill>
                <a:latin typeface="Arial" pitchFamily="34" charset="0"/>
                <a:ea typeface="+mj-ea"/>
                <a:cs typeface="Arial" pitchFamily="34" charset="0"/>
              </a:rPr>
              <a:t>Барлық өңірлер бойынша</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аудан</a:t>
            </a:r>
            <a:r>
              <a:rPr lang="ru-RU" sz="1700" b="1" dirty="0" smtClean="0">
                <a:solidFill>
                  <a:srgbClr val="0000A8"/>
                </a:solidFill>
                <a:latin typeface="Arial" pitchFamily="34" charset="0"/>
                <a:ea typeface="+mj-ea"/>
                <a:cs typeface="Arial" pitchFamily="34" charset="0"/>
              </a:rPr>
              <a:t> мен </a:t>
            </a:r>
            <a:r>
              <a:rPr lang="ru-RU" sz="1700" b="1" dirty="0" err="1" smtClean="0">
                <a:solidFill>
                  <a:srgbClr val="0000A8"/>
                </a:solidFill>
                <a:latin typeface="Arial" pitchFamily="34" charset="0"/>
                <a:ea typeface="+mj-ea"/>
                <a:cs typeface="Arial" pitchFamily="34" charset="0"/>
              </a:rPr>
              <a:t>жергілікті</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аумақ бөлінісінде жұмыссыз және өз бетінше</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жұмыспен қамтылған халықтың </a:t>
            </a:r>
            <a:r>
              <a:rPr lang="ru-RU" sz="1700" b="1" dirty="0" smtClean="0">
                <a:solidFill>
                  <a:srgbClr val="0000A8"/>
                </a:solidFill>
                <a:latin typeface="Arial" pitchFamily="34" charset="0"/>
                <a:ea typeface="+mj-ea"/>
                <a:cs typeface="Arial" pitchFamily="34" charset="0"/>
              </a:rPr>
              <a:t>саны </a:t>
            </a:r>
            <a:r>
              <a:rPr lang="ru-RU" sz="1700" b="1" dirty="0" err="1" smtClean="0">
                <a:solidFill>
                  <a:srgbClr val="0000A8"/>
                </a:solidFill>
                <a:latin typeface="Arial" pitchFamily="34" charset="0"/>
                <a:ea typeface="+mj-ea"/>
                <a:cs typeface="Arial" pitchFamily="34" charset="0"/>
              </a:rPr>
              <a:t>бойынша</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статистикалық деректерді</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зерттеу</a:t>
            </a:r>
            <a:r>
              <a:rPr lang="ru-RU" sz="1700" b="1" dirty="0" smtClean="0">
                <a:solidFill>
                  <a:srgbClr val="0000A8"/>
                </a:solidFill>
                <a:latin typeface="Arial" pitchFamily="34" charset="0"/>
                <a:ea typeface="+mj-ea"/>
                <a:cs typeface="Arial" pitchFamily="34" charset="0"/>
              </a:rPr>
              <a:t> </a:t>
            </a:r>
            <a:r>
              <a:rPr lang="ru-RU" sz="1700" b="1" dirty="0" err="1" smtClean="0">
                <a:solidFill>
                  <a:srgbClr val="0000A8"/>
                </a:solidFill>
                <a:latin typeface="Arial" pitchFamily="34" charset="0"/>
                <a:ea typeface="+mj-ea"/>
                <a:cs typeface="Arial" pitchFamily="34" charset="0"/>
              </a:rPr>
              <a:t>және анықтау бағдарламасын әзірлеу және енгізу</a:t>
            </a:r>
            <a:r>
              <a:rPr lang="ru-RU" sz="1700" b="1" dirty="0" smtClean="0">
                <a:solidFill>
                  <a:srgbClr val="0000A8"/>
                </a:solidFill>
                <a:latin typeface="Arial" pitchFamily="34" charset="0"/>
                <a:ea typeface="+mj-ea"/>
                <a:cs typeface="Arial" pitchFamily="34" charset="0"/>
              </a:rPr>
              <a:t>    </a:t>
            </a:r>
            <a:endParaRPr lang="ru-RU" sz="1700" b="1" dirty="0">
              <a:solidFill>
                <a:srgbClr val="0000A8"/>
              </a:solidFill>
              <a:latin typeface="Arial" pitchFamily="34" charset="0"/>
              <a:ea typeface="+mj-ea"/>
              <a:cs typeface="Arial" pitchFamily="34" charset="0"/>
            </a:endParaRPr>
          </a:p>
        </p:txBody>
      </p:sp>
      <p:sp>
        <p:nvSpPr>
          <p:cNvPr id="22" name="Rectangle 2"/>
          <p:cNvSpPr txBox="1">
            <a:spLocks noChangeArrowheads="1"/>
          </p:cNvSpPr>
          <p:nvPr/>
        </p:nvSpPr>
        <p:spPr>
          <a:xfrm>
            <a:off x="197436" y="2214554"/>
            <a:ext cx="8715436" cy="2500330"/>
          </a:xfrm>
          <a:prstGeom prst="rect">
            <a:avLst/>
          </a:prstGeom>
          <a:effectLst/>
        </p:spPr>
        <p:txBody>
          <a:bodyPr lIns="84134" tIns="42067" rIns="84134" bIns="42067"/>
          <a:lstStyle/>
          <a:p>
            <a:pPr algn="just">
              <a:defRPr/>
            </a:pPr>
            <a:r>
              <a:rPr lang="ru-RU" sz="1600" dirty="0" smtClean="0">
                <a:solidFill>
                  <a:srgbClr val="660033"/>
                </a:solidFill>
              </a:rPr>
              <a:t>ҚР </a:t>
            </a:r>
            <a:r>
              <a:rPr lang="ru-RU" sz="1600" dirty="0" err="1" smtClean="0">
                <a:solidFill>
                  <a:srgbClr val="660033"/>
                </a:solidFill>
              </a:rPr>
              <a:t>Президентінің </a:t>
            </a:r>
            <a:r>
              <a:rPr lang="ru-RU" sz="1600" dirty="0" smtClean="0">
                <a:solidFill>
                  <a:srgbClr val="660033"/>
                </a:solidFill>
              </a:rPr>
              <a:t>«</a:t>
            </a:r>
            <a:r>
              <a:rPr lang="ru-RU" sz="1600" b="1" dirty="0" smtClean="0">
                <a:solidFill>
                  <a:srgbClr val="660033"/>
                </a:solidFill>
              </a:rPr>
              <a:t>ҚАЗАҚСТАННЫҢ ӘЛЕУМЕТТІК ЖАҢҒЫРТЫЛУЫ: </a:t>
            </a:r>
            <a:r>
              <a:rPr lang="ru-RU" sz="1600" b="1" dirty="0" err="1" smtClean="0">
                <a:solidFill>
                  <a:srgbClr val="660033"/>
                </a:solidFill>
              </a:rPr>
              <a:t>Жалпыға Ортақ Еңбек Қоғамына қарай </a:t>
            </a:r>
            <a:r>
              <a:rPr lang="ru-RU" sz="1600" b="1" dirty="0" smtClean="0">
                <a:solidFill>
                  <a:srgbClr val="660033"/>
                </a:solidFill>
              </a:rPr>
              <a:t>20 </a:t>
            </a:r>
            <a:r>
              <a:rPr lang="ru-RU" sz="1600" b="1" dirty="0" err="1" smtClean="0">
                <a:solidFill>
                  <a:srgbClr val="660033"/>
                </a:solidFill>
              </a:rPr>
              <a:t>қадам</a:t>
            </a:r>
            <a:r>
              <a:rPr lang="ru-RU" sz="1600" b="1" dirty="0" smtClean="0">
                <a:solidFill>
                  <a:srgbClr val="660033"/>
                </a:solidFill>
              </a:rPr>
              <a:t>» </a:t>
            </a:r>
            <a:r>
              <a:rPr lang="ru-RU" sz="1600" b="1" dirty="0" err="1" smtClean="0">
                <a:solidFill>
                  <a:srgbClr val="660033"/>
                </a:solidFill>
              </a:rPr>
              <a:t>тапсырмасын</a:t>
            </a:r>
            <a:r>
              <a:rPr lang="ru-RU" sz="1600" b="1" dirty="0" smtClean="0">
                <a:solidFill>
                  <a:srgbClr val="660033"/>
                </a:solidFill>
              </a:rPr>
              <a:t> </a:t>
            </a:r>
            <a:r>
              <a:rPr lang="ru-RU" sz="1600" b="1" dirty="0" err="1" smtClean="0">
                <a:solidFill>
                  <a:srgbClr val="660033"/>
                </a:solidFill>
              </a:rPr>
              <a:t>орындау</a:t>
            </a:r>
            <a:r>
              <a:rPr lang="ru-RU" sz="1600" b="1" dirty="0" smtClean="0">
                <a:solidFill>
                  <a:srgbClr val="660033"/>
                </a:solidFill>
              </a:rPr>
              <a:t> </a:t>
            </a:r>
            <a:r>
              <a:rPr lang="ru-RU" sz="1600" b="1" dirty="0" err="1" smtClean="0">
                <a:solidFill>
                  <a:srgbClr val="660033"/>
                </a:solidFill>
              </a:rPr>
              <a:t>тұрғысында</a:t>
            </a:r>
            <a:endParaRPr lang="ru-RU" sz="1600" b="1" dirty="0" smtClean="0">
              <a:solidFill>
                <a:srgbClr val="660033"/>
              </a:solidFill>
            </a:endParaRPr>
          </a:p>
          <a:p>
            <a:pPr algn="just">
              <a:defRPr/>
            </a:pPr>
            <a:r>
              <a:rPr lang="ru-RU" sz="1600" dirty="0" smtClean="0">
                <a:solidFill>
                  <a:srgbClr val="660033"/>
                </a:solidFill>
              </a:rPr>
              <a:t>ЕХӘҚ, ЭДСМ, АШМ </a:t>
            </a:r>
            <a:r>
              <a:rPr lang="ru-RU" sz="1600" dirty="0" err="1" smtClean="0">
                <a:solidFill>
                  <a:srgbClr val="660033"/>
                </a:solidFill>
              </a:rPr>
              <a:t>келісіліп</a:t>
            </a:r>
            <a:r>
              <a:rPr lang="ru-RU" sz="1600" dirty="0" smtClean="0">
                <a:solidFill>
                  <a:srgbClr val="660033"/>
                </a:solidFill>
              </a:rPr>
              <a:t>, </a:t>
            </a:r>
            <a:r>
              <a:rPr lang="ru-RU" sz="1600" dirty="0" err="1" smtClean="0">
                <a:solidFill>
                  <a:srgbClr val="660033"/>
                </a:solidFill>
              </a:rPr>
              <a:t>Агенттіктің бұйрығымен</a:t>
            </a:r>
            <a:endParaRPr lang="ru-RU" sz="1600" dirty="0" smtClean="0">
              <a:solidFill>
                <a:srgbClr val="660033"/>
              </a:solidFill>
            </a:endParaRPr>
          </a:p>
          <a:p>
            <a:pPr algn="just">
              <a:defRPr/>
            </a:pPr>
            <a:endParaRPr lang="ru-RU" sz="800" dirty="0" smtClean="0">
              <a:solidFill>
                <a:srgbClr val="660033"/>
              </a:solidFill>
            </a:endParaRPr>
          </a:p>
          <a:p>
            <a:pPr algn="ctr">
              <a:defRPr/>
            </a:pPr>
            <a:r>
              <a:rPr lang="ru-RU" sz="1600" b="1" dirty="0" smtClean="0">
                <a:solidFill>
                  <a:srgbClr val="002060"/>
                </a:solidFill>
              </a:rPr>
              <a:t>«ҚР </a:t>
            </a:r>
            <a:r>
              <a:rPr lang="ru-RU" sz="1600" b="1" dirty="0" err="1" smtClean="0">
                <a:solidFill>
                  <a:srgbClr val="002060"/>
                </a:solidFill>
              </a:rPr>
              <a:t>өз бетінше</a:t>
            </a:r>
            <a:r>
              <a:rPr lang="ru-RU" sz="1600" b="1" dirty="0" smtClean="0">
                <a:solidFill>
                  <a:srgbClr val="002060"/>
                </a:solidFill>
              </a:rPr>
              <a:t> </a:t>
            </a:r>
            <a:r>
              <a:rPr lang="ru-RU" sz="1600" b="1" dirty="0" err="1" smtClean="0">
                <a:solidFill>
                  <a:srgbClr val="002060"/>
                </a:solidFill>
              </a:rPr>
              <a:t>жұмыспен қамтылғандардың санын</a:t>
            </a:r>
            <a:r>
              <a:rPr lang="ru-RU" sz="1600" b="1" dirty="0" smtClean="0">
                <a:solidFill>
                  <a:srgbClr val="002060"/>
                </a:solidFill>
              </a:rPr>
              <a:t>, </a:t>
            </a:r>
            <a:r>
              <a:rPr lang="ru-RU" sz="1600" b="1" dirty="0" err="1" smtClean="0">
                <a:solidFill>
                  <a:srgbClr val="002060"/>
                </a:solidFill>
              </a:rPr>
              <a:t>олардың орташа</a:t>
            </a:r>
            <a:r>
              <a:rPr lang="ru-RU" sz="1600" b="1" dirty="0" smtClean="0">
                <a:solidFill>
                  <a:srgbClr val="002060"/>
                </a:solidFill>
              </a:rPr>
              <a:t> </a:t>
            </a:r>
            <a:r>
              <a:rPr lang="ru-RU" sz="1600" b="1" dirty="0" err="1" smtClean="0">
                <a:solidFill>
                  <a:srgbClr val="002060"/>
                </a:solidFill>
              </a:rPr>
              <a:t>айлық табыстарының деңгейін және жұмыссыз халықтың санын</a:t>
            </a:r>
            <a:r>
              <a:rPr lang="ru-RU" sz="1600" b="1" dirty="0" smtClean="0">
                <a:solidFill>
                  <a:srgbClr val="002060"/>
                </a:solidFill>
              </a:rPr>
              <a:t> </a:t>
            </a:r>
            <a:r>
              <a:rPr lang="ru-RU" sz="1600" b="1" dirty="0" err="1" smtClean="0">
                <a:solidFill>
                  <a:srgbClr val="002060"/>
                </a:solidFill>
              </a:rPr>
              <a:t>анықтау әдістемесі</a:t>
            </a:r>
            <a:r>
              <a:rPr lang="ru-RU" sz="1600" b="1" dirty="0" smtClean="0">
                <a:solidFill>
                  <a:srgbClr val="002060"/>
                </a:solidFill>
              </a:rPr>
              <a:t>»</a:t>
            </a:r>
            <a:r>
              <a:rPr lang="ru-RU" sz="1600" i="1" dirty="0" smtClean="0">
                <a:solidFill>
                  <a:srgbClr val="660033"/>
                </a:solidFill>
              </a:rPr>
              <a:t>   </a:t>
            </a:r>
            <a:r>
              <a:rPr lang="ru-RU" sz="1600" i="1" dirty="0" err="1" smtClean="0">
                <a:solidFill>
                  <a:srgbClr val="660033"/>
                </a:solidFill>
              </a:rPr>
              <a:t>бекітілді</a:t>
            </a:r>
            <a:endParaRPr lang="ru-RU" sz="1600" b="1" dirty="0" smtClean="0">
              <a:solidFill>
                <a:srgbClr val="002060"/>
              </a:solidFill>
            </a:endParaRPr>
          </a:p>
          <a:p>
            <a:pPr algn="ctr">
              <a:defRPr/>
            </a:pPr>
            <a:endParaRPr lang="ru-RU" sz="800" b="1" dirty="0" smtClean="0">
              <a:solidFill>
                <a:srgbClr val="660033"/>
              </a:solidFill>
            </a:endParaRPr>
          </a:p>
          <a:p>
            <a:pPr algn="ctr">
              <a:defRPr/>
            </a:pPr>
            <a:r>
              <a:rPr lang="ru-RU" sz="1600" i="1" dirty="0" err="1" smtClean="0">
                <a:solidFill>
                  <a:srgbClr val="660033"/>
                </a:solidFill>
              </a:rPr>
              <a:t>Агенттік</a:t>
            </a:r>
            <a:r>
              <a:rPr lang="ru-RU" sz="1600" i="1" dirty="0" smtClean="0">
                <a:solidFill>
                  <a:srgbClr val="660033"/>
                </a:solidFill>
              </a:rPr>
              <a:t> </a:t>
            </a:r>
            <a:r>
              <a:rPr lang="ru-RU" sz="1600" i="1" dirty="0" err="1" smtClean="0">
                <a:solidFill>
                  <a:srgbClr val="660033"/>
                </a:solidFill>
              </a:rPr>
              <a:t>жаңа Әдістемеге сәйкес статистикалық көрсеткіштерді қалыптастыруды </a:t>
            </a:r>
            <a:r>
              <a:rPr lang="ru-RU" sz="1600" i="1" dirty="0" smtClean="0">
                <a:solidFill>
                  <a:srgbClr val="660033"/>
                </a:solidFill>
              </a:rPr>
              <a:t>2013 </a:t>
            </a:r>
            <a:r>
              <a:rPr lang="ru-RU" sz="1600" i="1" dirty="0" err="1" smtClean="0">
                <a:solidFill>
                  <a:srgbClr val="660033"/>
                </a:solidFill>
              </a:rPr>
              <a:t>жылғы </a:t>
            </a:r>
            <a:r>
              <a:rPr lang="ru-RU" sz="1600" i="1" dirty="0" smtClean="0">
                <a:solidFill>
                  <a:srgbClr val="660033"/>
                </a:solidFill>
              </a:rPr>
              <a:t>1 </a:t>
            </a:r>
            <a:r>
              <a:rPr lang="ru-RU" sz="1600" i="1" dirty="0" err="1" smtClean="0">
                <a:solidFill>
                  <a:srgbClr val="660033"/>
                </a:solidFill>
              </a:rPr>
              <a:t>тоқсан қорытындылары бойынша</a:t>
            </a:r>
            <a:r>
              <a:rPr lang="ru-RU" sz="1600" i="1" dirty="0" smtClean="0">
                <a:solidFill>
                  <a:srgbClr val="660033"/>
                </a:solidFill>
              </a:rPr>
              <a:t> </a:t>
            </a:r>
            <a:r>
              <a:rPr lang="ru-RU" sz="1600" i="1" dirty="0" err="1" smtClean="0">
                <a:solidFill>
                  <a:srgbClr val="660033"/>
                </a:solidFill>
              </a:rPr>
              <a:t>бастайды</a:t>
            </a:r>
            <a:endParaRPr lang="ru-RU" sz="1600" i="1" dirty="0" smtClean="0">
              <a:solidFill>
                <a:srgbClr val="660033"/>
              </a:solidFill>
            </a:endParaRPr>
          </a:p>
          <a:p>
            <a:pPr algn="ctr">
              <a:defRPr/>
            </a:pPr>
            <a:endParaRPr lang="ru-RU" sz="1600" i="1" dirty="0" smtClean="0">
              <a:solidFill>
                <a:srgbClr val="660033"/>
              </a:solidFill>
            </a:endParaRPr>
          </a:p>
          <a:p>
            <a:pPr>
              <a:defRPr/>
            </a:pPr>
            <a:endParaRPr lang="ru-RU" sz="1600" dirty="0" smtClean="0">
              <a:solidFill>
                <a:srgbClr val="002060"/>
              </a:solidFill>
            </a:endParaRPr>
          </a:p>
          <a:p>
            <a:pPr>
              <a:defRPr/>
            </a:pPr>
            <a:endParaRPr lang="ru-RU" sz="1600" dirty="0">
              <a:solidFill>
                <a:srgbClr val="660033"/>
              </a:solidFill>
            </a:endParaRPr>
          </a:p>
        </p:txBody>
      </p:sp>
      <p:sp>
        <p:nvSpPr>
          <p:cNvPr id="23" name="Rectangle 2"/>
          <p:cNvSpPr txBox="1">
            <a:spLocks noChangeArrowheads="1"/>
          </p:cNvSpPr>
          <p:nvPr/>
        </p:nvSpPr>
        <p:spPr>
          <a:xfrm>
            <a:off x="214282" y="4857760"/>
            <a:ext cx="8715436" cy="1500198"/>
          </a:xfrm>
          <a:prstGeom prst="rect">
            <a:avLst/>
          </a:prstGeom>
          <a:effectLst/>
        </p:spPr>
        <p:txBody>
          <a:bodyPr lIns="84134" tIns="42067" rIns="84134" bIns="42067"/>
          <a:lstStyle/>
          <a:p>
            <a:pPr algn="just">
              <a:defRPr/>
            </a:pPr>
            <a:r>
              <a:rPr lang="ru-RU" sz="1600" b="1" dirty="0" err="1" smtClean="0">
                <a:solidFill>
                  <a:srgbClr val="002060"/>
                </a:solidFill>
              </a:rPr>
              <a:t>Мақсат </a:t>
            </a:r>
            <a:r>
              <a:rPr lang="ru-RU" sz="1600" dirty="0" smtClean="0">
                <a:solidFill>
                  <a:srgbClr val="002060"/>
                </a:solidFill>
              </a:rPr>
              <a:t>– </a:t>
            </a:r>
            <a:r>
              <a:rPr lang="ru-RU" sz="1600" dirty="0" err="1" smtClean="0">
                <a:solidFill>
                  <a:srgbClr val="002060"/>
                </a:solidFill>
              </a:rPr>
              <a:t>еңбекпен қамту </a:t>
            </a:r>
            <a:r>
              <a:rPr lang="ru-RU" sz="1600" dirty="0" smtClean="0">
                <a:solidFill>
                  <a:srgbClr val="002060"/>
                </a:solidFill>
              </a:rPr>
              <a:t>-2020 </a:t>
            </a:r>
            <a:r>
              <a:rPr lang="ru-RU" sz="1600" dirty="0" err="1" smtClean="0">
                <a:solidFill>
                  <a:srgbClr val="002060"/>
                </a:solidFill>
              </a:rPr>
              <a:t>бағдарламасының тетіктері</a:t>
            </a:r>
            <a:r>
              <a:rPr lang="ru-RU" sz="1600" dirty="0" smtClean="0">
                <a:solidFill>
                  <a:srgbClr val="002060"/>
                </a:solidFill>
              </a:rPr>
              <a:t> </a:t>
            </a:r>
            <a:r>
              <a:rPr lang="ru-RU" sz="1600" dirty="0" err="1" smtClean="0">
                <a:solidFill>
                  <a:srgbClr val="002060"/>
                </a:solidFill>
              </a:rPr>
              <a:t>арқылы</a:t>
            </a:r>
            <a:r>
              <a:rPr lang="ru-RU" sz="1600" dirty="0" smtClean="0">
                <a:solidFill>
                  <a:srgbClr val="002060"/>
                </a:solidFill>
              </a:rPr>
              <a:t>, </a:t>
            </a:r>
            <a:r>
              <a:rPr lang="ru-RU" sz="1600" dirty="0" err="1" smtClean="0">
                <a:solidFill>
                  <a:srgbClr val="002060"/>
                </a:solidFill>
              </a:rPr>
              <a:t>нәтижелі еңбекпен қамтуға тарту</a:t>
            </a:r>
            <a:r>
              <a:rPr lang="ru-RU" sz="1600" dirty="0" smtClean="0">
                <a:solidFill>
                  <a:srgbClr val="002060"/>
                </a:solidFill>
              </a:rPr>
              <a:t> </a:t>
            </a:r>
            <a:r>
              <a:rPr lang="ru-RU" sz="1600" dirty="0" err="1" smtClean="0">
                <a:solidFill>
                  <a:srgbClr val="002060"/>
                </a:solidFill>
              </a:rPr>
              <a:t>қажет тұлғалар санаттарын</a:t>
            </a:r>
            <a:r>
              <a:rPr lang="ru-RU" sz="1600" dirty="0" smtClean="0">
                <a:solidFill>
                  <a:srgbClr val="002060"/>
                </a:solidFill>
              </a:rPr>
              <a:t> </a:t>
            </a:r>
            <a:r>
              <a:rPr lang="ru-RU" sz="1600" dirty="0" err="1" smtClean="0">
                <a:solidFill>
                  <a:srgbClr val="002060"/>
                </a:solidFill>
              </a:rPr>
              <a:t>анықтауға мүмкіндік беретін</a:t>
            </a:r>
            <a:r>
              <a:rPr lang="ru-RU" sz="1600" dirty="0" smtClean="0">
                <a:solidFill>
                  <a:srgbClr val="002060"/>
                </a:solidFill>
              </a:rPr>
              <a:t>, </a:t>
            </a:r>
            <a:r>
              <a:rPr lang="ru-RU" sz="1600" dirty="0" err="1" smtClean="0">
                <a:solidFill>
                  <a:srgbClr val="002060"/>
                </a:solidFill>
              </a:rPr>
              <a:t>сондай-ақ оларды</a:t>
            </a:r>
            <a:r>
              <a:rPr lang="ru-RU" sz="1600" dirty="0" smtClean="0">
                <a:solidFill>
                  <a:srgbClr val="002060"/>
                </a:solidFill>
              </a:rPr>
              <a:t> </a:t>
            </a:r>
            <a:r>
              <a:rPr lang="ru-RU" sz="1600" dirty="0" err="1" smtClean="0">
                <a:solidFill>
                  <a:srgbClr val="002060"/>
                </a:solidFill>
              </a:rPr>
              <a:t>заңдастыру және зейнетақылық қамтамасыз ету</a:t>
            </a:r>
            <a:r>
              <a:rPr lang="ru-RU" sz="1600" dirty="0" smtClean="0">
                <a:solidFill>
                  <a:srgbClr val="002060"/>
                </a:solidFill>
              </a:rPr>
              <a:t> </a:t>
            </a:r>
            <a:r>
              <a:rPr lang="ru-RU" sz="1600" dirty="0" err="1" smtClean="0">
                <a:solidFill>
                  <a:srgbClr val="002060"/>
                </a:solidFill>
              </a:rPr>
              <a:t>және әлеуметтік сақтандыру жүйесіне тарту</a:t>
            </a:r>
            <a:r>
              <a:rPr lang="ru-RU" sz="1600" dirty="0" smtClean="0">
                <a:solidFill>
                  <a:srgbClr val="002060"/>
                </a:solidFill>
              </a:rPr>
              <a:t> </a:t>
            </a:r>
            <a:r>
              <a:rPr lang="ru-RU" sz="1600" dirty="0" err="1" smtClean="0">
                <a:solidFill>
                  <a:srgbClr val="002060"/>
                </a:solidFill>
              </a:rPr>
              <a:t>бойынша</a:t>
            </a:r>
            <a:r>
              <a:rPr lang="ru-RU" sz="1600" dirty="0" smtClean="0">
                <a:solidFill>
                  <a:srgbClr val="002060"/>
                </a:solidFill>
              </a:rPr>
              <a:t> </a:t>
            </a:r>
            <a:r>
              <a:rPr lang="ru-RU" sz="1600" dirty="0" err="1" smtClean="0">
                <a:solidFill>
                  <a:srgbClr val="002060"/>
                </a:solidFill>
              </a:rPr>
              <a:t>бұдан арғы іс-шараларды</a:t>
            </a:r>
            <a:r>
              <a:rPr lang="ru-RU" sz="1600" dirty="0" smtClean="0">
                <a:solidFill>
                  <a:srgbClr val="002060"/>
                </a:solidFill>
              </a:rPr>
              <a:t> </a:t>
            </a:r>
            <a:r>
              <a:rPr lang="ru-RU" sz="1600" dirty="0" err="1" smtClean="0">
                <a:solidFill>
                  <a:srgbClr val="002060"/>
                </a:solidFill>
              </a:rPr>
              <a:t>жоспарлауды</a:t>
            </a:r>
            <a:r>
              <a:rPr lang="ru-RU" sz="1600" dirty="0" smtClean="0">
                <a:solidFill>
                  <a:srgbClr val="002060"/>
                </a:solidFill>
              </a:rPr>
              <a:t> </a:t>
            </a:r>
            <a:r>
              <a:rPr lang="ru-RU" sz="1600" dirty="0" err="1" smtClean="0">
                <a:solidFill>
                  <a:srgbClr val="002060"/>
                </a:solidFill>
              </a:rPr>
              <a:t>жүзеге асыру</a:t>
            </a:r>
            <a:r>
              <a:rPr lang="ru-RU" sz="1600" dirty="0" smtClean="0">
                <a:solidFill>
                  <a:srgbClr val="002060"/>
                </a:solidFill>
              </a:rPr>
              <a:t> </a:t>
            </a:r>
            <a:r>
              <a:rPr lang="ru-RU" sz="1600" dirty="0" err="1" smtClean="0">
                <a:solidFill>
                  <a:srgbClr val="002060"/>
                </a:solidFill>
              </a:rPr>
              <a:t>үшін өз бетінше</a:t>
            </a:r>
            <a:r>
              <a:rPr lang="ru-RU" sz="1600" dirty="0" smtClean="0">
                <a:solidFill>
                  <a:srgbClr val="002060"/>
                </a:solidFill>
              </a:rPr>
              <a:t> </a:t>
            </a:r>
            <a:r>
              <a:rPr lang="ru-RU" sz="1600" dirty="0" err="1" smtClean="0">
                <a:solidFill>
                  <a:srgbClr val="002060"/>
                </a:solidFill>
              </a:rPr>
              <a:t>жұмыспен қамтылған халықтың құрылымын қалыптастыру</a:t>
            </a:r>
            <a:r>
              <a:rPr lang="ru-RU" sz="1600" dirty="0" smtClean="0">
                <a:solidFill>
                  <a:srgbClr val="002060"/>
                </a:solidFill>
              </a:rPr>
              <a:t> </a:t>
            </a:r>
          </a:p>
          <a:p>
            <a:pPr>
              <a:defRPr/>
            </a:pPr>
            <a:endParaRPr lang="ru-RU" sz="1600" dirty="0">
              <a:solidFill>
                <a:srgbClr val="002060"/>
              </a:solidFill>
            </a:endParaRPr>
          </a:p>
        </p:txBody>
      </p:sp>
    </p:spTree>
  </p:cSld>
  <p:clrMapOvr>
    <a:masterClrMapping/>
  </p:clrMapOvr>
  <p:transition spd="slow" advTm="7000">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descr="분야별"/>
          <p:cNvSpPr>
            <a:spLocks noChangeArrowheads="1"/>
          </p:cNvSpPr>
          <p:nvPr/>
        </p:nvSpPr>
        <p:spPr bwMode="auto">
          <a:xfrm>
            <a:off x="0" y="0"/>
            <a:ext cx="9124950" cy="369888"/>
          </a:xfrm>
          <a:prstGeom prst="rect">
            <a:avLst/>
          </a:prstGeom>
          <a:noFill/>
          <a:ln w="9525" algn="ctr">
            <a:noFill/>
            <a:miter lim="800000"/>
            <a:headEnd/>
            <a:tailEnd/>
          </a:ln>
        </p:spPr>
        <p:txBody>
          <a:bodyPr anchor="ctr">
            <a:spAutoFit/>
          </a:bodyPr>
          <a:lstStyle/>
          <a:p>
            <a:endParaRPr lang="ru-RU">
              <a:latin typeface="Calibri" pitchFamily="34" charset="0"/>
            </a:endParaRPr>
          </a:p>
        </p:txBody>
      </p:sp>
      <p:pic>
        <p:nvPicPr>
          <p:cNvPr id="12291" name="Picture 5"/>
          <p:cNvPicPr>
            <a:picLocks noChangeAspect="1" noChangeArrowheads="1"/>
          </p:cNvPicPr>
          <p:nvPr/>
        </p:nvPicPr>
        <p:blipFill>
          <a:blip r:embed="rId2"/>
          <a:srcRect/>
          <a:stretch>
            <a:fillRect/>
          </a:stretch>
        </p:blipFill>
        <p:spPr bwMode="auto">
          <a:xfrm>
            <a:off x="0" y="0"/>
            <a:ext cx="973138" cy="836613"/>
          </a:xfrm>
          <a:prstGeom prst="rect">
            <a:avLst/>
          </a:prstGeom>
          <a:noFill/>
          <a:ln w="9525" algn="ctr">
            <a:noFill/>
            <a:prstDash val="dash"/>
            <a:miter lim="800000"/>
            <a:headEnd/>
            <a:tailEnd/>
          </a:ln>
        </p:spPr>
      </p:pic>
      <p:sp>
        <p:nvSpPr>
          <p:cNvPr id="12292" name="Text Box 228"/>
          <p:cNvSpPr txBox="1">
            <a:spLocks noChangeArrowheads="1"/>
          </p:cNvSpPr>
          <p:nvPr/>
        </p:nvSpPr>
        <p:spPr bwMode="auto">
          <a:xfrm>
            <a:off x="514350" y="3889375"/>
            <a:ext cx="185738" cy="400050"/>
          </a:xfrm>
          <a:prstGeom prst="rect">
            <a:avLst/>
          </a:prstGeom>
          <a:noFill/>
          <a:ln w="38100" algn="ctr">
            <a:noFill/>
            <a:miter lim="800000"/>
            <a:headEnd/>
            <a:tailEnd/>
          </a:ln>
        </p:spPr>
        <p:txBody>
          <a:bodyPr wrap="none">
            <a:spAutoFit/>
          </a:bodyPr>
          <a:lstStyle/>
          <a:p>
            <a:endParaRPr lang="fr-FR" sz="2000">
              <a:latin typeface="Verdana" pitchFamily="34" charset="0"/>
              <a:cs typeface="Times New Roman" pitchFamily="18" charset="0"/>
            </a:endParaRPr>
          </a:p>
        </p:txBody>
      </p:sp>
      <p:sp>
        <p:nvSpPr>
          <p:cNvPr id="12293" name="Номер слайда 37"/>
          <p:cNvSpPr>
            <a:spLocks noGrp="1"/>
          </p:cNvSpPr>
          <p:nvPr>
            <p:ph type="sldNum" sz="quarter" idx="11"/>
          </p:nvPr>
        </p:nvSpPr>
        <p:spPr>
          <a:xfrm>
            <a:off x="8247996" y="6340930"/>
            <a:ext cx="709612" cy="428625"/>
          </a:xfrm>
          <a:noFill/>
        </p:spPr>
        <p:txBody>
          <a:bodyPr/>
          <a:lstStyle/>
          <a:p>
            <a:r>
              <a:rPr lang="ru-RU" sz="1200" dirty="0" smtClean="0"/>
              <a:t>22</a:t>
            </a:r>
          </a:p>
        </p:txBody>
      </p:sp>
      <p:sp>
        <p:nvSpPr>
          <p:cNvPr id="13" name="Rectangle 2"/>
          <p:cNvSpPr txBox="1">
            <a:spLocks noChangeArrowheads="1"/>
          </p:cNvSpPr>
          <p:nvPr/>
        </p:nvSpPr>
        <p:spPr bwMode="auto">
          <a:xfrm>
            <a:off x="907146" y="1142984"/>
            <a:ext cx="7379630" cy="785818"/>
          </a:xfrm>
          <a:prstGeom prst="rect">
            <a:avLst/>
          </a:prstGeom>
          <a:noFill/>
          <a:ln w="9525">
            <a:noFill/>
            <a:miter lim="800000"/>
            <a:headEnd/>
            <a:tailEnd/>
          </a:ln>
        </p:spPr>
        <p:txBody>
          <a:bodyPr lIns="84134" tIns="42067" rIns="84134" bIns="42067"/>
          <a:lstStyle/>
          <a:p>
            <a:pPr algn="ctr" defTabSz="863600">
              <a:tabLst>
                <a:tab pos="179388" algn="l"/>
              </a:tabLst>
            </a:pPr>
            <a:r>
              <a:rPr lang="ru-RU" sz="2000" b="1" dirty="0" smtClean="0">
                <a:solidFill>
                  <a:srgbClr val="990033"/>
                </a:solidFill>
              </a:rPr>
              <a:t> </a:t>
            </a:r>
            <a:r>
              <a:rPr lang="ru-RU" sz="2000" b="1" dirty="0" err="1" smtClean="0">
                <a:solidFill>
                  <a:srgbClr val="990033"/>
                </a:solidFill>
              </a:rPr>
              <a:t>Жұмыспен қамту және жұмыссыздық бойынша</a:t>
            </a:r>
            <a:r>
              <a:rPr lang="ru-RU" sz="2000" b="1" dirty="0" smtClean="0">
                <a:solidFill>
                  <a:srgbClr val="990033"/>
                </a:solidFill>
              </a:rPr>
              <a:t> </a:t>
            </a:r>
            <a:r>
              <a:rPr lang="ru-RU" sz="2000" b="1" dirty="0" err="1" smtClean="0">
                <a:solidFill>
                  <a:srgbClr val="990033"/>
                </a:solidFill>
              </a:rPr>
              <a:t>байқау жүргізуді жетілдіру</a:t>
            </a:r>
            <a:r>
              <a:rPr lang="ru-RU" sz="2000" b="1" dirty="0" smtClean="0">
                <a:solidFill>
                  <a:srgbClr val="990033"/>
                </a:solidFill>
              </a:rPr>
              <a:t>  </a:t>
            </a:r>
          </a:p>
          <a:p>
            <a:pPr algn="ctr" defTabSz="863600">
              <a:tabLst>
                <a:tab pos="179388" algn="l"/>
              </a:tabLst>
            </a:pPr>
            <a:endParaRPr lang="ru-RU" sz="2000" b="1" dirty="0" smtClean="0">
              <a:solidFill>
                <a:srgbClr val="990033"/>
              </a:solidFill>
            </a:endParaRPr>
          </a:p>
        </p:txBody>
      </p:sp>
      <p:graphicFrame>
        <p:nvGraphicFramePr>
          <p:cNvPr id="14" name="Схема 13"/>
          <p:cNvGraphicFramePr/>
          <p:nvPr/>
        </p:nvGraphicFramePr>
        <p:xfrm>
          <a:off x="1976462" y="2468570"/>
          <a:ext cx="6096000" cy="317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Прямоугольник 14"/>
          <p:cNvSpPr/>
          <p:nvPr/>
        </p:nvSpPr>
        <p:spPr bwMode="auto">
          <a:xfrm>
            <a:off x="1982576" y="3618468"/>
            <a:ext cx="1160664" cy="1003462"/>
          </a:xfrm>
          <a:prstGeom prst="rect">
            <a:avLst/>
          </a:prstGeom>
          <a:no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Arial" charset="0"/>
                <a:cs typeface="Arial" charset="0"/>
              </a:rPr>
              <a:t>21 000 </a:t>
            </a:r>
            <a:r>
              <a:rPr kumimoji="0" lang="ru-RU" sz="1500" b="1" i="0" u="none" strike="noStrike" cap="none" normalizeH="0" baseline="0" dirty="0" err="1" smtClean="0">
                <a:ln>
                  <a:noFill/>
                </a:ln>
                <a:solidFill>
                  <a:srgbClr val="002060"/>
                </a:solidFill>
                <a:effectLst/>
                <a:latin typeface="Arial" charset="0"/>
                <a:cs typeface="Arial" charset="0"/>
              </a:rPr>
              <a:t>үй </a:t>
            </a:r>
            <a:r>
              <a:rPr kumimoji="0" lang="ru-RU" sz="1500" b="1" i="0" u="none" strike="noStrike" cap="none" normalizeH="0" baseline="0" dirty="0" err="1" smtClean="0">
                <a:ln>
                  <a:noFill/>
                </a:ln>
                <a:solidFill>
                  <a:srgbClr val="002060"/>
                </a:solidFill>
                <a:effectLst/>
                <a:latin typeface="Arial" charset="0"/>
                <a:cs typeface="Arial" charset="0"/>
              </a:rPr>
              <a:t>шаруашы-лығы</a:t>
            </a:r>
            <a:r>
              <a:rPr kumimoji="0" lang="ru-RU" sz="1500" b="1" i="0" u="none" strike="noStrike" cap="none" normalizeH="0" baseline="0" dirty="0" smtClean="0">
                <a:ln>
                  <a:noFill/>
                </a:ln>
                <a:solidFill>
                  <a:srgbClr val="002060"/>
                </a:solidFill>
                <a:effectLst/>
                <a:latin typeface="Arial" charset="0"/>
                <a:cs typeface="Arial" charset="0"/>
              </a:rPr>
              <a:t> </a:t>
            </a:r>
            <a:endParaRPr kumimoji="0" lang="ru-RU" sz="1500" b="1" i="0" u="none" strike="noStrike" cap="none" normalizeH="0" baseline="0" dirty="0" smtClean="0">
              <a:ln>
                <a:noFill/>
              </a:ln>
              <a:solidFill>
                <a:srgbClr val="002060"/>
              </a:solidFill>
              <a:effectLst/>
              <a:latin typeface="Arial" charset="0"/>
              <a:cs typeface="Arial" charset="0"/>
            </a:endParaRPr>
          </a:p>
        </p:txBody>
      </p:sp>
      <p:sp>
        <p:nvSpPr>
          <p:cNvPr id="21" name="Rectangle 2"/>
          <p:cNvSpPr txBox="1">
            <a:spLocks noChangeArrowheads="1"/>
          </p:cNvSpPr>
          <p:nvPr/>
        </p:nvSpPr>
        <p:spPr bwMode="auto">
          <a:xfrm>
            <a:off x="87088" y="2000240"/>
            <a:ext cx="5500694" cy="642942"/>
          </a:xfrm>
          <a:prstGeom prst="rect">
            <a:avLst/>
          </a:prstGeom>
          <a:noFill/>
          <a:ln w="9525">
            <a:noFill/>
            <a:miter lim="800000"/>
            <a:headEnd/>
            <a:tailEnd/>
          </a:ln>
        </p:spPr>
        <p:txBody>
          <a:bodyPr lIns="84134" tIns="42067" rIns="84134" bIns="42067"/>
          <a:lstStyle/>
          <a:p>
            <a:pPr defTabSz="863600">
              <a:tabLst>
                <a:tab pos="179388" algn="l"/>
              </a:tabLst>
            </a:pPr>
            <a:r>
              <a:rPr lang="ru-RU" b="1" dirty="0" err="1" smtClean="0">
                <a:solidFill>
                  <a:srgbClr val="002060"/>
                </a:solidFill>
              </a:rPr>
              <a:t>Қазіргі уақытта қаржыландырудың шектеулігіне</a:t>
            </a:r>
            <a:r>
              <a:rPr lang="ru-RU" b="1" dirty="0" smtClean="0">
                <a:solidFill>
                  <a:srgbClr val="002060"/>
                </a:solidFill>
              </a:rPr>
              <a:t> </a:t>
            </a:r>
            <a:r>
              <a:rPr lang="ru-RU" b="1" dirty="0" err="1" smtClean="0">
                <a:solidFill>
                  <a:srgbClr val="002060"/>
                </a:solidFill>
              </a:rPr>
              <a:t>байланысты</a:t>
            </a:r>
            <a:r>
              <a:rPr lang="ru-RU" b="1" dirty="0" smtClean="0">
                <a:solidFill>
                  <a:srgbClr val="002060"/>
                </a:solidFill>
              </a:rPr>
              <a:t> </a:t>
            </a:r>
            <a:r>
              <a:rPr lang="ru-RU" b="1" dirty="0" err="1" smtClean="0">
                <a:solidFill>
                  <a:srgbClr val="002060"/>
                </a:solidFill>
              </a:rPr>
              <a:t>зерттелуде</a:t>
            </a:r>
            <a:r>
              <a:rPr lang="ru-RU" b="1" dirty="0" smtClean="0">
                <a:solidFill>
                  <a:srgbClr val="002060"/>
                </a:solidFill>
              </a:rPr>
              <a:t> </a:t>
            </a:r>
          </a:p>
        </p:txBody>
      </p:sp>
      <p:sp>
        <p:nvSpPr>
          <p:cNvPr id="22" name="Rectangle 2"/>
          <p:cNvSpPr txBox="1">
            <a:spLocks noChangeArrowheads="1"/>
          </p:cNvSpPr>
          <p:nvPr/>
        </p:nvSpPr>
        <p:spPr bwMode="auto">
          <a:xfrm>
            <a:off x="1231215" y="4929198"/>
            <a:ext cx="2615813" cy="1000132"/>
          </a:xfrm>
          <a:prstGeom prst="rect">
            <a:avLst/>
          </a:prstGeom>
          <a:noFill/>
          <a:ln w="9525">
            <a:noFill/>
            <a:miter lim="800000"/>
            <a:headEnd/>
            <a:tailEnd/>
          </a:ln>
        </p:spPr>
        <p:txBody>
          <a:bodyPr lIns="84134" tIns="42067" rIns="84134" bIns="42067"/>
          <a:lstStyle/>
          <a:p>
            <a:pPr algn="ctr" defTabSz="863600">
              <a:tabLst>
                <a:tab pos="179388" algn="l"/>
              </a:tabLst>
            </a:pPr>
            <a:r>
              <a:rPr lang="ru-RU" sz="1600" b="1" dirty="0" err="1" smtClean="0">
                <a:solidFill>
                  <a:srgbClr val="660033"/>
                </a:solidFill>
              </a:rPr>
              <a:t>облыстық деңгейдегі репрезентативтілік</a:t>
            </a:r>
            <a:r>
              <a:rPr lang="ru-RU" sz="1600" b="1" dirty="0" smtClean="0">
                <a:solidFill>
                  <a:srgbClr val="660033"/>
                </a:solidFill>
              </a:rPr>
              <a:t> </a:t>
            </a:r>
            <a:r>
              <a:rPr lang="ru-RU" sz="1600" b="1" dirty="0" smtClean="0">
                <a:solidFill>
                  <a:srgbClr val="660033"/>
                </a:solidFill>
              </a:rPr>
              <a:t> </a:t>
            </a:r>
            <a:r>
              <a:rPr lang="ru-RU" sz="1600" b="1" dirty="0" err="1" smtClean="0">
                <a:solidFill>
                  <a:srgbClr val="660033"/>
                </a:solidFill>
              </a:rPr>
              <a:t>қамтамасыз етіледі</a:t>
            </a:r>
            <a:endParaRPr lang="ru-RU" sz="1600" b="1" dirty="0" smtClean="0">
              <a:solidFill>
                <a:srgbClr val="660033"/>
              </a:solidFill>
            </a:endParaRPr>
          </a:p>
        </p:txBody>
      </p:sp>
      <p:sp>
        <p:nvSpPr>
          <p:cNvPr id="23" name="Rectangle 2"/>
          <p:cNvSpPr txBox="1">
            <a:spLocks noChangeArrowheads="1"/>
          </p:cNvSpPr>
          <p:nvPr/>
        </p:nvSpPr>
        <p:spPr bwMode="auto">
          <a:xfrm>
            <a:off x="4671844" y="5747290"/>
            <a:ext cx="3825378" cy="818092"/>
          </a:xfrm>
          <a:prstGeom prst="rect">
            <a:avLst/>
          </a:prstGeom>
          <a:noFill/>
          <a:ln w="9525">
            <a:noFill/>
            <a:miter lim="800000"/>
            <a:headEnd/>
            <a:tailEnd/>
          </a:ln>
        </p:spPr>
        <p:txBody>
          <a:bodyPr lIns="84134" tIns="42067" rIns="84134" bIns="42067"/>
          <a:lstStyle/>
          <a:p>
            <a:pPr algn="ctr" defTabSz="863600">
              <a:tabLst>
                <a:tab pos="179388" algn="l"/>
              </a:tabLst>
            </a:pPr>
            <a:r>
              <a:rPr lang="ru-RU" sz="1600" b="1" dirty="0" err="1" smtClean="0">
                <a:solidFill>
                  <a:srgbClr val="660033"/>
                </a:solidFill>
              </a:rPr>
              <a:t>қалалар және аудандар</a:t>
            </a:r>
            <a:r>
              <a:rPr lang="ru-RU" sz="1600" b="1" dirty="0" smtClean="0">
                <a:solidFill>
                  <a:srgbClr val="660033"/>
                </a:solidFill>
              </a:rPr>
              <a:t> </a:t>
            </a:r>
            <a:r>
              <a:rPr lang="ru-RU" sz="1600" b="1" dirty="0" err="1" smtClean="0">
                <a:solidFill>
                  <a:srgbClr val="660033"/>
                </a:solidFill>
              </a:rPr>
              <a:t>деңгейіндегі репрезентативтілік</a:t>
            </a:r>
            <a:r>
              <a:rPr lang="ru-RU" sz="1600" b="1" dirty="0" smtClean="0">
                <a:solidFill>
                  <a:srgbClr val="660033"/>
                </a:solidFill>
              </a:rPr>
              <a:t> </a:t>
            </a:r>
            <a:r>
              <a:rPr lang="ru-RU" sz="1600" b="1" dirty="0" smtClean="0">
                <a:solidFill>
                  <a:srgbClr val="660033"/>
                </a:solidFill>
              </a:rPr>
              <a:t> </a:t>
            </a:r>
            <a:r>
              <a:rPr lang="ru-RU" sz="1600" b="1" dirty="0" err="1" smtClean="0">
                <a:solidFill>
                  <a:srgbClr val="660033"/>
                </a:solidFill>
              </a:rPr>
              <a:t>қамтамасыз етіледі</a:t>
            </a:r>
            <a:endParaRPr lang="ru-RU" sz="1600" b="1" dirty="0" smtClean="0">
              <a:solidFill>
                <a:srgbClr val="660033"/>
              </a:solidFill>
            </a:endParaRPr>
          </a:p>
        </p:txBody>
      </p:sp>
      <p:sp>
        <p:nvSpPr>
          <p:cNvPr id="24" name="Rectangle 2"/>
          <p:cNvSpPr txBox="1">
            <a:spLocks noChangeArrowheads="1"/>
          </p:cNvSpPr>
          <p:nvPr/>
        </p:nvSpPr>
        <p:spPr bwMode="auto">
          <a:xfrm>
            <a:off x="3428992" y="3418780"/>
            <a:ext cx="1785950" cy="549988"/>
          </a:xfrm>
          <a:prstGeom prst="rect">
            <a:avLst/>
          </a:prstGeom>
          <a:noFill/>
          <a:ln w="9525">
            <a:noFill/>
            <a:miter lim="800000"/>
            <a:headEnd/>
            <a:tailEnd/>
          </a:ln>
        </p:spPr>
        <p:txBody>
          <a:bodyPr lIns="84134" tIns="42067" rIns="84134" bIns="42067"/>
          <a:lstStyle/>
          <a:p>
            <a:pPr algn="ctr" defTabSz="863600">
              <a:tabLst>
                <a:tab pos="179388" algn="l"/>
              </a:tabLst>
            </a:pPr>
            <a:r>
              <a:rPr lang="ru-RU" sz="1500" b="1" dirty="0" err="1" smtClean="0">
                <a:solidFill>
                  <a:srgbClr val="660033"/>
                </a:solidFill>
              </a:rPr>
              <a:t>зерттеу</a:t>
            </a:r>
            <a:r>
              <a:rPr lang="ru-RU" sz="1500" b="1" dirty="0" smtClean="0">
                <a:solidFill>
                  <a:srgbClr val="660033"/>
                </a:solidFill>
              </a:rPr>
              <a:t> </a:t>
            </a:r>
            <a:r>
              <a:rPr lang="ru-RU" sz="1500" b="1" dirty="0" err="1" smtClean="0">
                <a:solidFill>
                  <a:srgbClr val="660033"/>
                </a:solidFill>
              </a:rPr>
              <a:t>қажет</a:t>
            </a:r>
            <a:r>
              <a:rPr lang="ru-RU" sz="1500" b="1" dirty="0" smtClean="0">
                <a:solidFill>
                  <a:srgbClr val="660033"/>
                </a:solidFill>
              </a:rPr>
              <a:t> </a:t>
            </a:r>
          </a:p>
        </p:txBody>
      </p:sp>
      <p:cxnSp>
        <p:nvCxnSpPr>
          <p:cNvPr id="26" name="Прямая со стрелкой 25"/>
          <p:cNvCxnSpPr/>
          <p:nvPr/>
        </p:nvCxnSpPr>
        <p:spPr bwMode="auto">
          <a:xfrm>
            <a:off x="1571604" y="2714620"/>
            <a:ext cx="642942" cy="428628"/>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cxnSp>
        <p:nvCxnSpPr>
          <p:cNvPr id="29" name="Прямая со стрелкой 28"/>
          <p:cNvCxnSpPr/>
          <p:nvPr/>
        </p:nvCxnSpPr>
        <p:spPr bwMode="auto">
          <a:xfrm>
            <a:off x="4857752" y="4043536"/>
            <a:ext cx="428628" cy="1588"/>
          </a:xfrm>
          <a:prstGeom prst="straightConnector1">
            <a:avLst/>
          </a:prstGeom>
          <a:solidFill>
            <a:schemeClr val="accent1"/>
          </a:solidFill>
          <a:ln w="15875" cap="flat" cmpd="sng" algn="ctr">
            <a:solidFill>
              <a:schemeClr val="tx1"/>
            </a:solidFill>
            <a:prstDash val="dash"/>
            <a:round/>
            <a:headEnd type="none" w="med" len="med"/>
            <a:tailEnd type="arrow"/>
          </a:ln>
          <a:effectLst/>
        </p:spPr>
      </p:cxnSp>
      <p:cxnSp>
        <p:nvCxnSpPr>
          <p:cNvPr id="34" name="Прямая со стрелкой 33"/>
          <p:cNvCxnSpPr/>
          <p:nvPr/>
        </p:nvCxnSpPr>
        <p:spPr bwMode="auto">
          <a:xfrm rot="5400000">
            <a:off x="6287306" y="5493018"/>
            <a:ext cx="571504" cy="1588"/>
          </a:xfrm>
          <a:prstGeom prst="straightConnector1">
            <a:avLst/>
          </a:prstGeom>
          <a:solidFill>
            <a:schemeClr val="accent1"/>
          </a:solidFill>
          <a:ln w="22225" cap="flat" cmpd="sng" algn="ctr">
            <a:solidFill>
              <a:srgbClr val="002060"/>
            </a:solidFill>
            <a:prstDash val="solid"/>
            <a:round/>
            <a:headEnd type="none" w="med" len="med"/>
            <a:tailEnd type="arrow"/>
          </a:ln>
          <a:effectLst/>
        </p:spPr>
      </p:cxnSp>
      <p:sp>
        <p:nvSpPr>
          <p:cNvPr id="18" name="Прямоугольник 17"/>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9" name="Прямоугольник 38"/>
          <p:cNvSpPr>
            <a:spLocks noChangeArrowheads="1"/>
          </p:cNvSpPr>
          <p:nvPr/>
        </p:nvSpPr>
        <p:spPr bwMode="auto">
          <a:xfrm>
            <a:off x="1000100" y="1"/>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r>
              <a:rPr lang="ru-RU" b="1" dirty="0" smtClean="0">
                <a:solidFill>
                  <a:srgbClr val="002060"/>
                </a:solidFill>
                <a:effectLst>
                  <a:outerShdw blurRad="38100" dist="38100" dir="2700000" algn="tl">
                    <a:srgbClr val="000000">
                      <a:alpha val="43137"/>
                    </a:srgbClr>
                  </a:outerShdw>
                </a:effectLst>
              </a:rPr>
              <a:t> </a:t>
            </a:r>
            <a:endParaRPr lang="ru-RU" b="1" dirty="0">
              <a:solidFill>
                <a:srgbClr val="002060"/>
              </a:solidFill>
              <a:effectLst>
                <a:outerShdw blurRad="38100" dist="38100" dir="2700000" algn="tl">
                  <a:srgbClr val="000000">
                    <a:alpha val="43137"/>
                  </a:srgbClr>
                </a:outerShdw>
              </a:effectLst>
            </a:endParaRPr>
          </a:p>
        </p:txBody>
      </p:sp>
      <p:sp>
        <p:nvSpPr>
          <p:cNvPr id="20" name="Прямоугольник 19"/>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5" name="Прямоугольник 24"/>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advTm="7000">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p:cNvSpPr>
          <p:nvPr/>
        </p:nvSpPr>
        <p:spPr bwMode="auto">
          <a:xfrm>
            <a:off x="2039396" y="2278063"/>
            <a:ext cx="5056207" cy="1963737"/>
          </a:xfrm>
          <a:prstGeom prst="rect">
            <a:avLst/>
          </a:prstGeom>
          <a:noFill/>
          <a:ln w="9525">
            <a:noFill/>
            <a:miter lim="800000"/>
            <a:headEnd/>
            <a:tailEnd/>
          </a:ln>
        </p:spPr>
        <p:txBody>
          <a:bodyPr lIns="90337" tIns="45169" rIns="90337" bIns="45169"/>
          <a:lstStyle/>
          <a:p>
            <a:pPr marL="360721" indent="-252503" algn="ctr" eaLnBrk="0" hangingPunct="0">
              <a:buClr>
                <a:schemeClr val="accent1"/>
              </a:buClr>
              <a:buSzPct val="68000"/>
              <a:defRPr/>
            </a:pPr>
            <a:r>
              <a:rPr lang="ru-RU" sz="3300" b="1" dirty="0" smtClean="0">
                <a:solidFill>
                  <a:srgbClr val="000066"/>
                </a:solidFill>
                <a:effectLst>
                  <a:outerShdw blurRad="38100" dist="38100" dir="2700000" algn="tl">
                    <a:srgbClr val="000000">
                      <a:alpha val="43137"/>
                    </a:srgbClr>
                  </a:outerShdw>
                </a:effectLst>
                <a:latin typeface="Arial" pitchFamily="34" charset="0"/>
                <a:cs typeface="Arial" pitchFamily="34" charset="0"/>
              </a:rPr>
              <a:t>НАЗАРЛАРЫҢЫЗҒА</a:t>
            </a:r>
            <a:endParaRPr lang="ru-RU" sz="3300" b="1" dirty="0">
              <a:solidFill>
                <a:srgbClr val="000066"/>
              </a:solidFill>
              <a:effectLst>
                <a:outerShdw blurRad="38100" dist="38100" dir="2700000" algn="tl">
                  <a:srgbClr val="000000">
                    <a:alpha val="43137"/>
                  </a:srgbClr>
                </a:outerShdw>
              </a:effectLst>
              <a:latin typeface="Arial" pitchFamily="34" charset="0"/>
              <a:cs typeface="Arial" pitchFamily="34" charset="0"/>
            </a:endParaRPr>
          </a:p>
          <a:p>
            <a:pPr marL="360721" indent="-252503" algn="ctr" eaLnBrk="0" hangingPunct="0">
              <a:buClr>
                <a:schemeClr val="accent1"/>
              </a:buClr>
              <a:buSzPct val="68000"/>
              <a:defRPr/>
            </a:pPr>
            <a:endParaRPr lang="ru-RU" sz="1400" b="1" dirty="0">
              <a:solidFill>
                <a:srgbClr val="000066"/>
              </a:solidFill>
              <a:effectLst>
                <a:outerShdw blurRad="38100" dist="38100" dir="2700000" algn="tl">
                  <a:srgbClr val="000000">
                    <a:alpha val="43137"/>
                  </a:srgbClr>
                </a:outerShdw>
              </a:effectLst>
              <a:latin typeface="Arial" pitchFamily="34" charset="0"/>
              <a:cs typeface="Arial" pitchFamily="34" charset="0"/>
            </a:endParaRPr>
          </a:p>
          <a:p>
            <a:pPr marL="360721" indent="-252503" algn="ctr" eaLnBrk="0" hangingPunct="0">
              <a:buClr>
                <a:schemeClr val="accent1"/>
              </a:buClr>
              <a:buSzPct val="68000"/>
              <a:defRPr/>
            </a:pPr>
            <a:r>
              <a:rPr lang="ru-RU" sz="3300" b="1" dirty="0" smtClean="0">
                <a:solidFill>
                  <a:srgbClr val="000066"/>
                </a:solidFill>
                <a:effectLst>
                  <a:outerShdw blurRad="38100" dist="38100" dir="2700000" algn="tl">
                    <a:srgbClr val="000000">
                      <a:alpha val="43137"/>
                    </a:srgbClr>
                  </a:outerShdw>
                </a:effectLst>
                <a:latin typeface="Arial" pitchFamily="34" charset="0"/>
                <a:cs typeface="Arial" pitchFamily="34" charset="0"/>
              </a:rPr>
              <a:t>РАХМЕТ!</a:t>
            </a:r>
            <a:endParaRPr lang="ru-RU" sz="3300" b="1" dirty="0">
              <a:solidFill>
                <a:srgbClr val="000066"/>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Прямоугольник 38"/>
          <p:cNvSpPr>
            <a:spLocks noChangeArrowheads="1"/>
          </p:cNvSpPr>
          <p:nvPr/>
        </p:nvSpPr>
        <p:spPr bwMode="auto">
          <a:xfrm>
            <a:off x="0" y="1"/>
            <a:ext cx="9144000" cy="785794"/>
          </a:xfrm>
          <a:prstGeom prst="rect">
            <a:avLst/>
          </a:prstGeom>
          <a:solidFill>
            <a:srgbClr val="F0F5FA"/>
          </a:solidFill>
          <a:ln w="9525" algn="ctr">
            <a:noFill/>
            <a:prstDash val="dash"/>
            <a:round/>
            <a:headEnd/>
            <a:tailEnd type="triangle" w="med" len="med"/>
          </a:ln>
        </p:spPr>
        <p:txBody>
          <a:bodyPr/>
          <a:lstStyle/>
          <a:p>
            <a:pPr algn="ctr"/>
            <a:endParaRPr lang="ru-RU" b="1" dirty="0" smtClean="0">
              <a:solidFill>
                <a:srgbClr val="002060"/>
              </a:solidFill>
              <a:effectLst>
                <a:outerShdw blurRad="38100" dist="38100" dir="2700000" algn="tl">
                  <a:srgbClr val="000000">
                    <a:alpha val="43137"/>
                  </a:srgbClr>
                </a:outerShdw>
              </a:effectLst>
            </a:endParaRPr>
          </a:p>
          <a:p>
            <a:pPr algn="ctr">
              <a:defRPr/>
            </a:pPr>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4" name="Прямоугольник 3"/>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5" name="Прямоугольник 4"/>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6" name="Прямоугольник 5"/>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0" y="-6350"/>
            <a:ext cx="1000125" cy="836613"/>
          </a:xfrm>
          <a:prstGeom prst="rect">
            <a:avLst/>
          </a:prstGeom>
          <a:noFill/>
          <a:ln w="9525" algn="ctr">
            <a:noFill/>
            <a:prstDash val="dash"/>
            <a:miter lim="800000"/>
            <a:headEnd/>
            <a:tailEnd/>
          </a:ln>
        </p:spPr>
      </p:pic>
      <p:sp>
        <p:nvSpPr>
          <p:cNvPr id="15363" name="Номер слайда 11"/>
          <p:cNvSpPr>
            <a:spLocks noGrp="1"/>
          </p:cNvSpPr>
          <p:nvPr>
            <p:ph type="sldNum" sz="quarter" idx="11"/>
          </p:nvPr>
        </p:nvSpPr>
        <p:spPr>
          <a:xfrm>
            <a:off x="8577263" y="6361113"/>
            <a:ext cx="366712" cy="365125"/>
          </a:xfrm>
          <a:noFill/>
        </p:spPr>
        <p:txBody>
          <a:bodyPr lIns="84134" tIns="42067" rIns="84134" bIns="42067"/>
          <a:lstStyle/>
          <a:p>
            <a:r>
              <a:rPr lang="ru-RU" sz="1200" smtClean="0"/>
              <a:t>3</a:t>
            </a:r>
          </a:p>
        </p:txBody>
      </p:sp>
      <p:sp>
        <p:nvSpPr>
          <p:cNvPr id="5" name="Rectangle 2"/>
          <p:cNvSpPr txBox="1">
            <a:spLocks noChangeArrowheads="1"/>
          </p:cNvSpPr>
          <p:nvPr/>
        </p:nvSpPr>
        <p:spPr>
          <a:xfrm>
            <a:off x="381000" y="928688"/>
            <a:ext cx="8548688" cy="500062"/>
          </a:xfrm>
          <a:prstGeom prst="rect">
            <a:avLst/>
          </a:prstGeom>
          <a:effectLst/>
        </p:spPr>
        <p:txBody>
          <a:bodyPr lIns="84134" tIns="42067" rIns="84134" bIns="42067"/>
          <a:lstStyle/>
          <a:p>
            <a:pPr algn="ctr">
              <a:defRPr/>
            </a:pPr>
            <a:r>
              <a:rPr lang="ru-RU" sz="2000" b="1" dirty="0">
                <a:solidFill>
                  <a:srgbClr val="C00000"/>
                </a:solidFill>
                <a:latin typeface="Arial" pitchFamily="34" charset="0"/>
                <a:ea typeface="+mj-ea"/>
                <a:cs typeface="Arial" pitchFamily="34" charset="0"/>
              </a:rPr>
              <a:t>1 аспект - </a:t>
            </a:r>
            <a:r>
              <a:rPr lang="kk-KZ" sz="2000" b="1" dirty="0">
                <a:solidFill>
                  <a:srgbClr val="C00000"/>
                </a:solidFill>
                <a:latin typeface="Arial" pitchFamily="34" charset="0"/>
                <a:ea typeface="+mj-ea"/>
                <a:cs typeface="Arial" pitchFamily="34" charset="0"/>
              </a:rPr>
              <a:t>статистикалық ақпараттың құрылымын оңтайландыру</a:t>
            </a:r>
            <a:endParaRPr lang="ru-RU" sz="2000" b="1" dirty="0">
              <a:solidFill>
                <a:srgbClr val="C00000"/>
              </a:solidFill>
              <a:latin typeface="Arial" pitchFamily="34" charset="0"/>
              <a:ea typeface="+mj-ea"/>
              <a:cs typeface="Arial" pitchFamily="34" charset="0"/>
            </a:endParaRPr>
          </a:p>
          <a:p>
            <a:pPr algn="ctr">
              <a:defRPr/>
            </a:pPr>
            <a:endParaRPr lang="ru-RU" sz="2000" b="1" dirty="0">
              <a:solidFill>
                <a:srgbClr val="C00000"/>
              </a:solidFill>
              <a:latin typeface="Arial" pitchFamily="34" charset="0"/>
              <a:ea typeface="+mj-ea"/>
              <a:cs typeface="Arial" pitchFamily="34" charset="0"/>
            </a:endParaRPr>
          </a:p>
        </p:txBody>
      </p:sp>
      <p:sp>
        <p:nvSpPr>
          <p:cNvPr id="12"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a:solidFill>
                  <a:srgbClr val="002060"/>
                </a:solidFill>
                <a:effectLst>
                  <a:outerShdw blurRad="38100" dist="38100" dir="2700000" algn="tl">
                    <a:srgbClr val="000000">
                      <a:alpha val="43137"/>
                    </a:srgbClr>
                  </a:outerShdw>
                </a:effectLst>
              </a:rPr>
              <a:t>Қазақстан </a:t>
            </a:r>
            <a:r>
              <a:rPr lang="ru-RU" b="1" dirty="0">
                <a:solidFill>
                  <a:srgbClr val="002060"/>
                </a:solidFill>
                <a:effectLst>
                  <a:outerShdw blurRad="38100" dist="38100" dir="2700000" algn="tl">
                    <a:srgbClr val="000000">
                      <a:alpha val="43137"/>
                    </a:srgbClr>
                  </a:outerShdw>
                </a:effectLst>
              </a:rPr>
              <a:t>Республикасы Статистика агенттігі</a:t>
            </a:r>
          </a:p>
        </p:txBody>
      </p:sp>
      <p:sp>
        <p:nvSpPr>
          <p:cNvPr id="15366" name="Прямоугольник 14"/>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5367" name="Прямоугольник 15"/>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5368" name="Прямоугольник 16"/>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24" name="Rectangle 2"/>
          <p:cNvSpPr txBox="1">
            <a:spLocks noChangeArrowheads="1"/>
          </p:cNvSpPr>
          <p:nvPr/>
        </p:nvSpPr>
        <p:spPr>
          <a:xfrm>
            <a:off x="441695" y="1357312"/>
            <a:ext cx="8643937" cy="857241"/>
          </a:xfrm>
          <a:prstGeom prst="rect">
            <a:avLst/>
          </a:prstGeom>
          <a:effectLst/>
        </p:spPr>
        <p:txBody>
          <a:bodyPr lIns="84134" tIns="42067" rIns="84134" bIns="42067"/>
          <a:lstStyle/>
          <a:p>
            <a:pPr algn="just">
              <a:defRPr/>
            </a:pPr>
            <a:r>
              <a:rPr lang="ru-RU" b="1" dirty="0" err="1">
                <a:solidFill>
                  <a:srgbClr val="002060"/>
                </a:solidFill>
                <a:latin typeface="Arial" pitchFamily="34" charset="0"/>
                <a:ea typeface="+mj-ea"/>
                <a:cs typeface="Arial" pitchFamily="34" charset="0"/>
              </a:rPr>
              <a:t>статистиканың негізгі</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салалары</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бойынша</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Статистикалық жұмыстар жоспарын</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әзірлеу шеңберінде </a:t>
            </a:r>
            <a:r>
              <a:rPr lang="ru-RU" b="1" dirty="0">
                <a:solidFill>
                  <a:srgbClr val="002060"/>
                </a:solidFill>
                <a:latin typeface="Arial" pitchFamily="34" charset="0"/>
                <a:ea typeface="+mj-ea"/>
                <a:cs typeface="Arial" pitchFamily="34" charset="0"/>
              </a:rPr>
              <a:t>105 </a:t>
            </a:r>
            <a:r>
              <a:rPr lang="ru-RU" b="1" dirty="0" err="1">
                <a:solidFill>
                  <a:srgbClr val="002060"/>
                </a:solidFill>
                <a:latin typeface="Arial" pitchFamily="34" charset="0"/>
                <a:ea typeface="+mj-ea"/>
                <a:cs typeface="Arial" pitchFamily="34" charset="0"/>
              </a:rPr>
              <a:t>статистикалық нысандар</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қайта қарастырылды</a:t>
            </a:r>
            <a:r>
              <a:rPr lang="ru-RU" b="1" dirty="0">
                <a:solidFill>
                  <a:srgbClr val="002060"/>
                </a:solidFill>
                <a:latin typeface="Arial" pitchFamily="34" charset="0"/>
                <a:ea typeface="+mj-ea"/>
                <a:cs typeface="Arial" pitchFamily="34" charset="0"/>
              </a:rPr>
              <a:t>.</a:t>
            </a:r>
          </a:p>
        </p:txBody>
      </p:sp>
      <p:sp>
        <p:nvSpPr>
          <p:cNvPr id="13" name="Rectangle 2"/>
          <p:cNvSpPr txBox="1">
            <a:spLocks noChangeArrowheads="1"/>
          </p:cNvSpPr>
          <p:nvPr/>
        </p:nvSpPr>
        <p:spPr>
          <a:xfrm>
            <a:off x="1071563" y="2214563"/>
            <a:ext cx="7500937" cy="714375"/>
          </a:xfrm>
          <a:prstGeom prst="rect">
            <a:avLst/>
          </a:prstGeom>
          <a:effectLst/>
        </p:spPr>
        <p:txBody>
          <a:bodyPr lIns="84134" tIns="42067" rIns="84134" bIns="42067"/>
          <a:lstStyle/>
          <a:p>
            <a:pPr algn="just">
              <a:defRPr/>
            </a:pPr>
            <a:r>
              <a:rPr lang="ru-RU" sz="1400" i="1" dirty="0" err="1">
                <a:solidFill>
                  <a:srgbClr val="660033"/>
                </a:solidFill>
              </a:rPr>
              <a:t>еңбек және тұрмыс деңгейі, баға, </a:t>
            </a:r>
            <a:r>
              <a:rPr lang="ru-RU" sz="1400" i="1" dirty="0">
                <a:solidFill>
                  <a:srgbClr val="660033"/>
                </a:solidFill>
              </a:rPr>
              <a:t>инновация, </a:t>
            </a:r>
            <a:r>
              <a:rPr lang="ru-RU" sz="1400" i="1" dirty="0" err="1">
                <a:solidFill>
                  <a:srgbClr val="660033"/>
                </a:solidFill>
              </a:rPr>
              <a:t>тіркелімдер</a:t>
            </a:r>
            <a:r>
              <a:rPr lang="ru-RU" sz="1400" i="1" dirty="0">
                <a:solidFill>
                  <a:srgbClr val="660033"/>
                </a:solidFill>
              </a:rPr>
              <a:t>, </a:t>
            </a:r>
            <a:r>
              <a:rPr lang="ru-RU" sz="1400" i="1" dirty="0" err="1">
                <a:solidFill>
                  <a:srgbClr val="660033"/>
                </a:solidFill>
              </a:rPr>
              <a:t>көлік және байланыс</a:t>
            </a:r>
            <a:r>
              <a:rPr lang="ru-RU" sz="1400" i="1" dirty="0">
                <a:solidFill>
                  <a:srgbClr val="660033"/>
                </a:solidFill>
              </a:rPr>
              <a:t>, </a:t>
            </a:r>
            <a:r>
              <a:rPr lang="ru-RU" sz="1400" i="1" dirty="0" err="1">
                <a:solidFill>
                  <a:srgbClr val="660033"/>
                </a:solidFill>
              </a:rPr>
              <a:t>өндіріс, ауыл</a:t>
            </a:r>
            <a:r>
              <a:rPr lang="ru-RU" sz="1400" i="1" dirty="0">
                <a:solidFill>
                  <a:srgbClr val="660033"/>
                </a:solidFill>
              </a:rPr>
              <a:t> </a:t>
            </a:r>
            <a:r>
              <a:rPr lang="ru-RU" sz="1400" i="1" dirty="0" err="1">
                <a:solidFill>
                  <a:srgbClr val="660033"/>
                </a:solidFill>
              </a:rPr>
              <a:t>шаруашылығы, сауда</a:t>
            </a:r>
            <a:r>
              <a:rPr lang="ru-RU" sz="1400" i="1" dirty="0">
                <a:solidFill>
                  <a:srgbClr val="660033"/>
                </a:solidFill>
              </a:rPr>
              <a:t> </a:t>
            </a:r>
            <a:r>
              <a:rPr lang="ru-RU" sz="1400" i="1" dirty="0" err="1">
                <a:solidFill>
                  <a:srgbClr val="660033"/>
                </a:solidFill>
              </a:rPr>
              <a:t>және қызмет көрсету, </a:t>
            </a:r>
            <a:r>
              <a:rPr lang="ru-RU" sz="1400" i="1" dirty="0">
                <a:solidFill>
                  <a:srgbClr val="660033"/>
                </a:solidFill>
              </a:rPr>
              <a:t>туризм, экология статистикасы, </a:t>
            </a:r>
            <a:r>
              <a:rPr lang="ru-RU" sz="1400" i="1" dirty="0" err="1">
                <a:solidFill>
                  <a:srgbClr val="660033"/>
                </a:solidFill>
              </a:rPr>
              <a:t>құрылымдық </a:t>
            </a:r>
            <a:r>
              <a:rPr lang="ru-RU" sz="1400" i="1" dirty="0">
                <a:solidFill>
                  <a:srgbClr val="660033"/>
                </a:solidFill>
              </a:rPr>
              <a:t>статистика,  </a:t>
            </a:r>
            <a:r>
              <a:rPr lang="ru-RU" sz="1400" i="1" dirty="0" err="1">
                <a:solidFill>
                  <a:srgbClr val="660033"/>
                </a:solidFill>
              </a:rPr>
              <a:t>конъюктуралық зерттеулер</a:t>
            </a:r>
            <a:r>
              <a:rPr lang="ru-RU" sz="1400" i="1" dirty="0">
                <a:solidFill>
                  <a:srgbClr val="660033"/>
                </a:solidFill>
              </a:rPr>
              <a:t>, </a:t>
            </a:r>
            <a:r>
              <a:rPr lang="ru-RU" sz="1400" i="1" dirty="0" err="1">
                <a:solidFill>
                  <a:srgbClr val="660033"/>
                </a:solidFill>
              </a:rPr>
              <a:t>әлеуметтік </a:t>
            </a:r>
            <a:r>
              <a:rPr lang="ru-RU" sz="1400" i="1" dirty="0">
                <a:solidFill>
                  <a:srgbClr val="660033"/>
                </a:solidFill>
              </a:rPr>
              <a:t>статистика</a:t>
            </a:r>
            <a:endParaRPr lang="ru-RU" sz="1400" i="1" dirty="0">
              <a:solidFill>
                <a:srgbClr val="660033"/>
              </a:solidFill>
              <a:latin typeface="Arial" pitchFamily="34" charset="0"/>
              <a:ea typeface="+mj-ea"/>
              <a:cs typeface="Arial" pitchFamily="34" charset="0"/>
            </a:endParaRPr>
          </a:p>
        </p:txBody>
      </p:sp>
      <p:sp>
        <p:nvSpPr>
          <p:cNvPr id="14" name="Rectangle 2"/>
          <p:cNvSpPr txBox="1">
            <a:spLocks noChangeArrowheads="1"/>
          </p:cNvSpPr>
          <p:nvPr/>
        </p:nvSpPr>
        <p:spPr>
          <a:xfrm>
            <a:off x="441695" y="3214707"/>
            <a:ext cx="8643937" cy="642937"/>
          </a:xfrm>
          <a:prstGeom prst="rect">
            <a:avLst/>
          </a:prstGeom>
          <a:effectLst/>
        </p:spPr>
        <p:txBody>
          <a:bodyPr lIns="84134" tIns="42067" rIns="84134" bIns="42067"/>
          <a:lstStyle/>
          <a:p>
            <a:pPr algn="just">
              <a:defRPr/>
            </a:pPr>
            <a:r>
              <a:rPr lang="ru-RU" b="1" dirty="0" err="1">
                <a:solidFill>
                  <a:srgbClr val="002060"/>
                </a:solidFill>
                <a:latin typeface="Arial" pitchFamily="34" charset="0"/>
                <a:ea typeface="+mj-ea"/>
                <a:cs typeface="Arial" pitchFamily="34" charset="0"/>
              </a:rPr>
              <a:t>әр түрлі кәсіпорындардың және ұйымдардың қатысуымен </a:t>
            </a:r>
            <a:r>
              <a:rPr lang="ru-RU" b="1" dirty="0">
                <a:solidFill>
                  <a:srgbClr val="002060"/>
                </a:solidFill>
                <a:latin typeface="Arial" pitchFamily="34" charset="0"/>
                <a:ea typeface="+mj-ea"/>
                <a:cs typeface="Arial" pitchFamily="34" charset="0"/>
              </a:rPr>
              <a:t>5 </a:t>
            </a:r>
            <a:r>
              <a:rPr lang="ru-RU" b="1" dirty="0" err="1">
                <a:solidFill>
                  <a:srgbClr val="002060"/>
                </a:solidFill>
                <a:latin typeface="Arial" pitchFamily="34" charset="0"/>
                <a:ea typeface="+mj-ea"/>
                <a:cs typeface="Arial" pitchFamily="34" charset="0"/>
              </a:rPr>
              <a:t>дөңгелек үстел өткізілді</a:t>
            </a:r>
            <a:endParaRPr lang="ru-RU" b="1" dirty="0">
              <a:solidFill>
                <a:srgbClr val="002060"/>
              </a:solidFill>
              <a:latin typeface="Arial" pitchFamily="34" charset="0"/>
              <a:ea typeface="+mj-ea"/>
              <a:cs typeface="Arial" pitchFamily="34" charset="0"/>
            </a:endParaRPr>
          </a:p>
        </p:txBody>
      </p:sp>
      <p:sp>
        <p:nvSpPr>
          <p:cNvPr id="19" name="Rectangle 2"/>
          <p:cNvSpPr txBox="1">
            <a:spLocks noChangeArrowheads="1"/>
          </p:cNvSpPr>
          <p:nvPr/>
        </p:nvSpPr>
        <p:spPr>
          <a:xfrm>
            <a:off x="1143000" y="3857644"/>
            <a:ext cx="7500938" cy="500063"/>
          </a:xfrm>
          <a:prstGeom prst="rect">
            <a:avLst/>
          </a:prstGeom>
          <a:effectLst/>
        </p:spPr>
        <p:txBody>
          <a:bodyPr lIns="84134" tIns="42067" rIns="84134" bIns="42067"/>
          <a:lstStyle/>
          <a:p>
            <a:pPr algn="just">
              <a:defRPr/>
            </a:pPr>
            <a:r>
              <a:rPr lang="ru-RU" sz="1400" i="1" dirty="0" err="1">
                <a:solidFill>
                  <a:srgbClr val="660033"/>
                </a:solidFill>
              </a:rPr>
              <a:t>бірқатар статистикалық нысандарды</a:t>
            </a:r>
            <a:r>
              <a:rPr lang="ru-RU" sz="1400" i="1" dirty="0">
                <a:solidFill>
                  <a:srgbClr val="660033"/>
                </a:solidFill>
              </a:rPr>
              <a:t> </a:t>
            </a:r>
            <a:r>
              <a:rPr lang="ru-RU" sz="1400" i="1" dirty="0" err="1">
                <a:solidFill>
                  <a:srgbClr val="660033"/>
                </a:solidFill>
              </a:rPr>
              <a:t>оңтайлату және олардағы көрсеткіштердің өзектілігі мәніне талқылау</a:t>
            </a:r>
            <a:endParaRPr lang="ru-RU" sz="1400" i="1" dirty="0">
              <a:solidFill>
                <a:srgbClr val="660033"/>
              </a:solidFill>
              <a:latin typeface="Arial" pitchFamily="34" charset="0"/>
              <a:ea typeface="+mj-ea"/>
              <a:cs typeface="Arial" pitchFamily="34" charset="0"/>
            </a:endParaRPr>
          </a:p>
        </p:txBody>
      </p:sp>
      <p:sp>
        <p:nvSpPr>
          <p:cNvPr id="20" name="Rectangle 2"/>
          <p:cNvSpPr txBox="1">
            <a:spLocks noChangeArrowheads="1"/>
          </p:cNvSpPr>
          <p:nvPr/>
        </p:nvSpPr>
        <p:spPr>
          <a:xfrm>
            <a:off x="451423" y="4533101"/>
            <a:ext cx="8643937" cy="642937"/>
          </a:xfrm>
          <a:prstGeom prst="rect">
            <a:avLst/>
          </a:prstGeom>
          <a:effectLst/>
        </p:spPr>
        <p:txBody>
          <a:bodyPr lIns="84134" tIns="42067" rIns="84134" bIns="42067"/>
          <a:lstStyle/>
          <a:p>
            <a:pPr algn="just">
              <a:defRPr/>
            </a:pPr>
            <a:r>
              <a:rPr lang="kk-KZ" b="1" dirty="0">
                <a:solidFill>
                  <a:srgbClr val="002060"/>
                </a:solidFill>
                <a:latin typeface="Arial" pitchFamily="34" charset="0"/>
                <a:ea typeface="+mj-ea"/>
                <a:cs typeface="Arial" pitchFamily="34" charset="0"/>
              </a:rPr>
              <a:t>статистикалық нысандар </a:t>
            </a:r>
            <a:r>
              <a:rPr lang="ru-RU" b="1" dirty="0">
                <a:solidFill>
                  <a:srgbClr val="002060"/>
                </a:solidFill>
                <a:latin typeface="+mn-lt"/>
                <a:ea typeface="+mj-ea"/>
                <a:cs typeface="Times New Roman" pitchFamily="18" charset="0"/>
              </a:rPr>
              <a:t>«</a:t>
            </a:r>
            <a:r>
              <a:rPr lang="kk-KZ" b="1" dirty="0">
                <a:solidFill>
                  <a:srgbClr val="002060"/>
                </a:solidFill>
                <a:latin typeface="+mn-lt"/>
                <a:ea typeface="+mj-ea"/>
                <a:cs typeface="Times New Roman" pitchFamily="18" charset="0"/>
              </a:rPr>
              <a:t>Атамекен</a:t>
            </a:r>
            <a:r>
              <a:rPr lang="ru-RU" b="1" dirty="0">
                <a:solidFill>
                  <a:srgbClr val="002060"/>
                </a:solidFill>
                <a:latin typeface="+mn-lt"/>
                <a:ea typeface="+mj-ea"/>
                <a:cs typeface="Times New Roman" pitchFamily="18" charset="0"/>
              </a:rPr>
              <a:t>» ҰЭП </a:t>
            </a:r>
            <a:r>
              <a:rPr lang="ru-RU" b="1" dirty="0" err="1">
                <a:solidFill>
                  <a:srgbClr val="002060"/>
                </a:solidFill>
                <a:latin typeface="+mn-lt"/>
                <a:ea typeface="+mj-ea"/>
                <a:cs typeface="Times New Roman" pitchFamily="18" charset="0"/>
              </a:rPr>
              <a:t>сараптамасынан</a:t>
            </a:r>
            <a:r>
              <a:rPr lang="ru-RU" b="1" dirty="0">
                <a:solidFill>
                  <a:srgbClr val="002060"/>
                </a:solidFill>
                <a:latin typeface="+mn-lt"/>
                <a:ea typeface="+mj-ea"/>
                <a:cs typeface="Times New Roman" pitchFamily="18" charset="0"/>
              </a:rPr>
              <a:t> </a:t>
            </a:r>
            <a:r>
              <a:rPr lang="ru-RU" b="1" dirty="0" err="1">
                <a:solidFill>
                  <a:srgbClr val="002060"/>
                </a:solidFill>
                <a:latin typeface="+mn-lt"/>
                <a:ea typeface="+mj-ea"/>
                <a:cs typeface="Times New Roman" pitchFamily="18" charset="0"/>
              </a:rPr>
              <a:t>өткізілді</a:t>
            </a:r>
            <a:r>
              <a:rPr lang="ru-RU" b="1" dirty="0">
                <a:solidFill>
                  <a:srgbClr val="002060"/>
                </a:solidFill>
                <a:latin typeface="+mn-lt"/>
                <a:ea typeface="+mj-ea"/>
                <a:cs typeface="Times New Roman" pitchFamily="18" charset="0"/>
              </a:rPr>
              <a:t>, </a:t>
            </a:r>
            <a:r>
              <a:rPr lang="ru-RU" b="1" dirty="0" err="1">
                <a:solidFill>
                  <a:srgbClr val="002060"/>
                </a:solidFill>
                <a:latin typeface="+mn-lt"/>
                <a:ea typeface="+mj-ea"/>
                <a:cs typeface="Times New Roman" pitchFamily="18" charset="0"/>
              </a:rPr>
              <a:t>сыбайлас</a:t>
            </a:r>
            <a:r>
              <a:rPr lang="ru-RU" b="1" dirty="0">
                <a:solidFill>
                  <a:srgbClr val="002060"/>
                </a:solidFill>
                <a:latin typeface="+mn-lt"/>
                <a:ea typeface="+mj-ea"/>
                <a:cs typeface="Times New Roman" pitchFamily="18" charset="0"/>
              </a:rPr>
              <a:t> </a:t>
            </a:r>
            <a:r>
              <a:rPr lang="ru-RU" b="1" dirty="0" err="1">
                <a:solidFill>
                  <a:srgbClr val="002060"/>
                </a:solidFill>
                <a:latin typeface="+mn-lt"/>
                <a:ea typeface="+mj-ea"/>
                <a:cs typeface="Times New Roman" pitchFamily="18" charset="0"/>
              </a:rPr>
              <a:t>жемқорлыққа қарсы ғылыми</a:t>
            </a:r>
            <a:r>
              <a:rPr lang="ru-RU" b="1" dirty="0">
                <a:solidFill>
                  <a:srgbClr val="002060"/>
                </a:solidFill>
                <a:latin typeface="+mn-lt"/>
                <a:ea typeface="+mj-ea"/>
                <a:cs typeface="Times New Roman" pitchFamily="18" charset="0"/>
              </a:rPr>
              <a:t> </a:t>
            </a:r>
            <a:r>
              <a:rPr lang="kk-KZ" b="1" dirty="0">
                <a:solidFill>
                  <a:srgbClr val="002060"/>
                </a:solidFill>
                <a:latin typeface="Arial" pitchFamily="34" charset="0"/>
                <a:ea typeface="+mj-ea"/>
                <a:cs typeface="Arial" pitchFamily="34" charset="0"/>
              </a:rPr>
              <a:t> сараптамалары алынды.</a:t>
            </a:r>
            <a:endParaRPr lang="ru-RU" b="1" dirty="0">
              <a:solidFill>
                <a:srgbClr val="002060"/>
              </a:solidFill>
              <a:latin typeface="Arial" pitchFamily="34" charset="0"/>
              <a:ea typeface="+mj-ea"/>
              <a:cs typeface="Arial" pitchFamily="34" charset="0"/>
            </a:endParaRPr>
          </a:p>
        </p:txBody>
      </p:sp>
      <p:sp>
        <p:nvSpPr>
          <p:cNvPr id="21" name="Rectangle 2"/>
          <p:cNvSpPr txBox="1">
            <a:spLocks noChangeArrowheads="1"/>
          </p:cNvSpPr>
          <p:nvPr/>
        </p:nvSpPr>
        <p:spPr>
          <a:xfrm>
            <a:off x="451423" y="5286394"/>
            <a:ext cx="8643937" cy="928688"/>
          </a:xfrm>
          <a:prstGeom prst="rect">
            <a:avLst/>
          </a:prstGeom>
          <a:effectLst/>
        </p:spPr>
        <p:txBody>
          <a:bodyPr lIns="84134" tIns="42067" rIns="84134" bIns="42067"/>
          <a:lstStyle/>
          <a:p>
            <a:pPr algn="just">
              <a:defRPr/>
            </a:pPr>
            <a:r>
              <a:rPr lang="ru-RU" b="1" dirty="0">
                <a:solidFill>
                  <a:srgbClr val="002060"/>
                </a:solidFill>
                <a:latin typeface="Arial" pitchFamily="34" charset="0"/>
                <a:ea typeface="+mj-ea"/>
                <a:cs typeface="Arial" pitchFamily="34" charset="0"/>
              </a:rPr>
              <a:t>ҚР </a:t>
            </a:r>
            <a:r>
              <a:rPr lang="ru-RU" b="1" dirty="0" err="1">
                <a:solidFill>
                  <a:srgbClr val="002060"/>
                </a:solidFill>
                <a:latin typeface="Arial" pitchFamily="34" charset="0"/>
                <a:ea typeface="+mj-ea"/>
                <a:cs typeface="Arial" pitchFamily="34" charset="0"/>
              </a:rPr>
              <a:t>Президентінің жолдауы</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шеңберіндегі тапсырмаларды</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және іске</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асырылып</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жатқан мемлекеттік</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және салалық бағдарламаларды есепке</a:t>
            </a:r>
            <a:r>
              <a:rPr lang="ru-RU" b="1" dirty="0">
                <a:solidFill>
                  <a:srgbClr val="002060"/>
                </a:solidFill>
                <a:latin typeface="Arial" pitchFamily="34" charset="0"/>
                <a:ea typeface="+mj-ea"/>
                <a:cs typeface="Arial" pitchFamily="34" charset="0"/>
              </a:rPr>
              <a:t> ала </a:t>
            </a:r>
            <a:r>
              <a:rPr lang="ru-RU" b="1" dirty="0" err="1">
                <a:solidFill>
                  <a:srgbClr val="002060"/>
                </a:solidFill>
                <a:latin typeface="Arial" pitchFamily="34" charset="0"/>
                <a:ea typeface="+mj-ea"/>
                <a:cs typeface="Arial" pitchFamily="34" charset="0"/>
              </a:rPr>
              <a:t>отырып</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жаңа </a:t>
            </a:r>
            <a:r>
              <a:rPr lang="ru-RU" b="1" dirty="0">
                <a:solidFill>
                  <a:srgbClr val="002060"/>
                </a:solidFill>
                <a:latin typeface="Arial" pitchFamily="34" charset="0"/>
                <a:ea typeface="+mj-ea"/>
                <a:cs typeface="Arial" pitchFamily="34" charset="0"/>
              </a:rPr>
              <a:t>12 </a:t>
            </a:r>
            <a:r>
              <a:rPr lang="ru-RU" b="1" dirty="0" err="1">
                <a:solidFill>
                  <a:srgbClr val="002060"/>
                </a:solidFill>
                <a:latin typeface="Arial" pitchFamily="34" charset="0"/>
                <a:ea typeface="+mj-ea"/>
                <a:cs typeface="Arial" pitchFamily="34" charset="0"/>
              </a:rPr>
              <a:t>статистикалық нысан</a:t>
            </a:r>
            <a:r>
              <a:rPr lang="ru-RU" b="1" dirty="0">
                <a:solidFill>
                  <a:srgbClr val="002060"/>
                </a:solidFill>
                <a:latin typeface="Arial" pitchFamily="34" charset="0"/>
                <a:ea typeface="+mj-ea"/>
                <a:cs typeface="Arial" pitchFamily="34" charset="0"/>
              </a:rPr>
              <a:t> </a:t>
            </a:r>
            <a:r>
              <a:rPr lang="ru-RU" b="1" dirty="0" err="1">
                <a:solidFill>
                  <a:srgbClr val="002060"/>
                </a:solidFill>
                <a:latin typeface="Arial" pitchFamily="34" charset="0"/>
                <a:ea typeface="+mj-ea"/>
                <a:cs typeface="Arial" pitchFamily="34" charset="0"/>
              </a:rPr>
              <a:t>қосылды</a:t>
            </a:r>
            <a:r>
              <a:rPr lang="ru-RU" b="1" dirty="0">
                <a:solidFill>
                  <a:srgbClr val="002060"/>
                </a:solidFill>
                <a:latin typeface="Arial" pitchFamily="34" charset="0"/>
                <a:ea typeface="+mj-ea"/>
                <a:cs typeface="Arial" pitchFamily="34" charset="0"/>
              </a:rPr>
              <a:t>. </a:t>
            </a:r>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srcRect/>
          <a:stretch>
            <a:fillRect/>
          </a:stretch>
        </p:blipFill>
        <p:spPr bwMode="auto">
          <a:xfrm>
            <a:off x="0" y="0"/>
            <a:ext cx="973138" cy="836613"/>
          </a:xfrm>
          <a:prstGeom prst="rect">
            <a:avLst/>
          </a:prstGeom>
          <a:noFill/>
          <a:ln w="9525" algn="ctr">
            <a:noFill/>
            <a:prstDash val="dash"/>
            <a:miter lim="800000"/>
            <a:headEnd/>
            <a:tailEnd/>
          </a:ln>
        </p:spPr>
      </p:pic>
      <p:sp>
        <p:nvSpPr>
          <p:cNvPr id="7171" name="Номер слайда 60"/>
          <p:cNvSpPr>
            <a:spLocks noGrp="1"/>
          </p:cNvSpPr>
          <p:nvPr>
            <p:ph type="sldNum" sz="quarter" idx="11"/>
          </p:nvPr>
        </p:nvSpPr>
        <p:spPr>
          <a:xfrm>
            <a:off x="8358188" y="6370027"/>
            <a:ext cx="642937" cy="333375"/>
          </a:xfrm>
          <a:noFill/>
        </p:spPr>
        <p:txBody>
          <a:bodyPr/>
          <a:lstStyle/>
          <a:p>
            <a:r>
              <a:rPr lang="ru-RU" sz="1200" dirty="0" smtClean="0"/>
              <a:t>4</a:t>
            </a:r>
          </a:p>
        </p:txBody>
      </p:sp>
      <p:sp>
        <p:nvSpPr>
          <p:cNvPr id="7" name="TextBox 15"/>
          <p:cNvSpPr txBox="1">
            <a:spLocks noChangeArrowheads="1"/>
          </p:cNvSpPr>
          <p:nvPr/>
        </p:nvSpPr>
        <p:spPr bwMode="auto">
          <a:xfrm>
            <a:off x="1785918" y="1785926"/>
            <a:ext cx="5643602" cy="552885"/>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lIns="90337" tIns="45169" rIns="90337" bIns="45169">
            <a:spAutoFit/>
          </a:bodyPr>
          <a:lstStyle/>
          <a:p>
            <a:pPr>
              <a:defRPr/>
            </a:pPr>
            <a:r>
              <a:rPr lang="kk-KZ" sz="3000" b="1" dirty="0" smtClean="0">
                <a:solidFill>
                  <a:srgbClr val="002060"/>
                </a:solidFill>
              </a:rPr>
              <a:t>Жол картасының жобасы</a:t>
            </a:r>
            <a:endParaRPr lang="ru-RU" sz="3000" b="1" dirty="0">
              <a:solidFill>
                <a:srgbClr val="002060"/>
              </a:solidFill>
            </a:endParaRPr>
          </a:p>
        </p:txBody>
      </p:sp>
      <p:sp>
        <p:nvSpPr>
          <p:cNvPr id="11" name="Rectangle 2"/>
          <p:cNvSpPr txBox="1">
            <a:spLocks noChangeArrowheads="1"/>
          </p:cNvSpPr>
          <p:nvPr/>
        </p:nvSpPr>
        <p:spPr bwMode="auto">
          <a:xfrm>
            <a:off x="357158" y="1071546"/>
            <a:ext cx="8215370" cy="785818"/>
          </a:xfrm>
          <a:prstGeom prst="rect">
            <a:avLst/>
          </a:prstGeom>
          <a:noFill/>
          <a:ln w="9525">
            <a:noFill/>
            <a:miter lim="800000"/>
            <a:headEnd/>
            <a:tailEnd/>
          </a:ln>
        </p:spPr>
        <p:txBody>
          <a:bodyPr lIns="84134" tIns="42067" rIns="84134" bIns="42067"/>
          <a:lstStyle/>
          <a:p>
            <a:pPr algn="ctr"/>
            <a:r>
              <a:rPr lang="kk-KZ" sz="2100" b="1" dirty="0" smtClean="0">
                <a:solidFill>
                  <a:srgbClr val="660033"/>
                </a:solidFill>
                <a:latin typeface="Arial" pitchFamily="34" charset="0"/>
                <a:ea typeface="+mj-ea"/>
                <a:cs typeface="Arial" pitchFamily="34" charset="0"/>
              </a:rPr>
              <a:t>Мемлекеттік статистикамен мемлекеттік жоспарлау жүйесін үйлестіруді  қамтамасыз ету бойынша</a:t>
            </a:r>
            <a:endParaRPr lang="ru-RU" sz="2100" b="1" dirty="0">
              <a:solidFill>
                <a:srgbClr val="660033"/>
              </a:solidFill>
              <a:latin typeface="Arial" pitchFamily="34" charset="0"/>
              <a:ea typeface="+mj-ea"/>
              <a:cs typeface="Arial" pitchFamily="34" charset="0"/>
            </a:endParaRPr>
          </a:p>
          <a:p>
            <a:pPr algn="ctr"/>
            <a:endParaRPr lang="ru-RU" dirty="0">
              <a:solidFill>
                <a:srgbClr val="000099"/>
              </a:solidFill>
            </a:endParaRPr>
          </a:p>
          <a:p>
            <a:pPr algn="ctr"/>
            <a:endParaRPr lang="ru-RU" dirty="0">
              <a:solidFill>
                <a:srgbClr val="000099"/>
              </a:solidFill>
            </a:endParaRPr>
          </a:p>
          <a:p>
            <a:pPr algn="ctr"/>
            <a:endParaRPr lang="ru-RU" b="1" dirty="0">
              <a:solidFill>
                <a:srgbClr val="000099"/>
              </a:solidFill>
            </a:endParaRPr>
          </a:p>
          <a:p>
            <a:pPr algn="ctr"/>
            <a:endParaRPr lang="ru-RU" dirty="0">
              <a:solidFill>
                <a:srgbClr val="000099"/>
              </a:solidFill>
            </a:endParaRPr>
          </a:p>
        </p:txBody>
      </p:sp>
      <p:sp>
        <p:nvSpPr>
          <p:cNvPr id="12" name="Rectangle 2"/>
          <p:cNvSpPr txBox="1">
            <a:spLocks noChangeArrowheads="1"/>
          </p:cNvSpPr>
          <p:nvPr/>
        </p:nvSpPr>
        <p:spPr>
          <a:xfrm>
            <a:off x="190836" y="3071810"/>
            <a:ext cx="1571636" cy="571504"/>
          </a:xfrm>
          <a:prstGeom prst="rect">
            <a:avLst/>
          </a:prstGeom>
          <a:effectLst/>
        </p:spPr>
        <p:txBody>
          <a:bodyPr lIns="84134" tIns="42067" rIns="84134" bIns="42067"/>
          <a:lstStyle/>
          <a:p>
            <a:pPr>
              <a:defRPr/>
            </a:pPr>
            <a:r>
              <a:rPr lang="kk-KZ" sz="2000" b="1" dirty="0" smtClean="0">
                <a:solidFill>
                  <a:srgbClr val="660033"/>
                </a:solidFill>
                <a:latin typeface="Arial" pitchFamily="34" charset="0"/>
                <a:ea typeface="+mj-ea"/>
                <a:cs typeface="Arial" pitchFamily="34" charset="0"/>
              </a:rPr>
              <a:t>Тапсырма</a:t>
            </a:r>
            <a:endParaRPr lang="ru-RU" sz="2000" b="1" dirty="0">
              <a:solidFill>
                <a:srgbClr val="660033"/>
              </a:solidFill>
              <a:latin typeface="Arial" pitchFamily="34" charset="0"/>
              <a:ea typeface="+mj-ea"/>
              <a:cs typeface="Arial" pitchFamily="34" charset="0"/>
            </a:endParaRPr>
          </a:p>
        </p:txBody>
      </p:sp>
      <p:sp>
        <p:nvSpPr>
          <p:cNvPr id="13" name="Rectangle 2"/>
          <p:cNvSpPr txBox="1">
            <a:spLocks noChangeArrowheads="1"/>
          </p:cNvSpPr>
          <p:nvPr/>
        </p:nvSpPr>
        <p:spPr bwMode="auto">
          <a:xfrm>
            <a:off x="2714612" y="3103678"/>
            <a:ext cx="6250275" cy="1396891"/>
          </a:xfrm>
          <a:prstGeom prst="rect">
            <a:avLst/>
          </a:prstGeom>
          <a:noFill/>
          <a:ln w="9525">
            <a:noFill/>
            <a:miter lim="800000"/>
            <a:headEnd/>
            <a:tailEnd/>
          </a:ln>
        </p:spPr>
        <p:txBody>
          <a:bodyPr lIns="84134" tIns="42067" rIns="84134" bIns="42067"/>
          <a:lstStyle/>
          <a:p>
            <a:pPr algn="just"/>
            <a:r>
              <a:rPr lang="kk-KZ" dirty="0" smtClean="0">
                <a:solidFill>
                  <a:srgbClr val="002060"/>
                </a:solidFill>
              </a:rPr>
              <a:t>Мониторингілеуге жататын МЖЖ құжаттарының, индикаторлар мен көрсеткіштердің тізімін, оларға сәйкес СА-мен келісім бойынша әдістемені әзірлеу мен бекітуге жауапты мемлекеттік органдарды анықтау.</a:t>
            </a:r>
            <a:endParaRPr lang="ru-RU" dirty="0">
              <a:solidFill>
                <a:srgbClr val="002060"/>
              </a:solidFill>
            </a:endParaRPr>
          </a:p>
        </p:txBody>
      </p:sp>
      <p:sp>
        <p:nvSpPr>
          <p:cNvPr id="15" name="Rectangle 2"/>
          <p:cNvSpPr txBox="1">
            <a:spLocks noChangeArrowheads="1"/>
          </p:cNvSpPr>
          <p:nvPr/>
        </p:nvSpPr>
        <p:spPr>
          <a:xfrm>
            <a:off x="166290" y="4714884"/>
            <a:ext cx="2643206" cy="857256"/>
          </a:xfrm>
          <a:prstGeom prst="rect">
            <a:avLst/>
          </a:prstGeom>
          <a:effectLst/>
        </p:spPr>
        <p:txBody>
          <a:bodyPr lIns="84134" tIns="42067" rIns="84134" bIns="42067"/>
          <a:lstStyle/>
          <a:p>
            <a:pPr>
              <a:defRPr/>
            </a:pPr>
            <a:r>
              <a:rPr lang="ru-RU" sz="2000" b="1" dirty="0" err="1" smtClean="0">
                <a:solidFill>
                  <a:srgbClr val="660033"/>
                </a:solidFill>
                <a:latin typeface="Arial" pitchFamily="34" charset="0"/>
                <a:ea typeface="+mj-ea"/>
                <a:cs typeface="Arial" pitchFamily="34" charset="0"/>
              </a:rPr>
              <a:t>Ықпал етеді</a:t>
            </a:r>
            <a:endParaRPr lang="ru-RU" sz="2000" b="1" dirty="0">
              <a:solidFill>
                <a:srgbClr val="660033"/>
              </a:solidFill>
              <a:latin typeface="Arial" pitchFamily="34" charset="0"/>
              <a:ea typeface="+mj-ea"/>
              <a:cs typeface="Arial" pitchFamily="34" charset="0"/>
            </a:endParaRPr>
          </a:p>
        </p:txBody>
      </p:sp>
      <p:sp>
        <p:nvSpPr>
          <p:cNvPr id="16" name="Rectangle 2"/>
          <p:cNvSpPr txBox="1">
            <a:spLocks noChangeArrowheads="1"/>
          </p:cNvSpPr>
          <p:nvPr/>
        </p:nvSpPr>
        <p:spPr bwMode="auto">
          <a:xfrm>
            <a:off x="2714612" y="4714884"/>
            <a:ext cx="6133045" cy="1215546"/>
          </a:xfrm>
          <a:prstGeom prst="rect">
            <a:avLst/>
          </a:prstGeom>
          <a:noFill/>
          <a:ln w="9525">
            <a:noFill/>
            <a:miter lim="800000"/>
            <a:headEnd/>
            <a:tailEnd/>
          </a:ln>
        </p:spPr>
        <p:txBody>
          <a:bodyPr lIns="84134" tIns="42067" rIns="84134" bIns="42067"/>
          <a:lstStyle/>
          <a:p>
            <a:pPr algn="just"/>
            <a:r>
              <a:rPr lang="kk-KZ" dirty="0" smtClean="0">
                <a:solidFill>
                  <a:srgbClr val="002060"/>
                </a:solidFill>
              </a:rPr>
              <a:t>Мемлекет пен қоғамның қажеттіліктеріне </a:t>
            </a:r>
            <a:r>
              <a:rPr lang="kk-KZ" smtClean="0">
                <a:solidFill>
                  <a:srgbClr val="002060"/>
                </a:solidFill>
              </a:rPr>
              <a:t>сәйкес статистикалық </a:t>
            </a:r>
            <a:r>
              <a:rPr lang="kk-KZ" dirty="0" smtClean="0">
                <a:solidFill>
                  <a:srgbClr val="002060"/>
                </a:solidFill>
              </a:rPr>
              <a:t>көрсеткіштерді  мониторингілеуді жүйелеу.</a:t>
            </a:r>
            <a:endParaRPr lang="ru-RU" dirty="0">
              <a:solidFill>
                <a:srgbClr val="002060"/>
              </a:solidFill>
            </a:endParaRPr>
          </a:p>
        </p:txBody>
      </p:sp>
      <p:sp>
        <p:nvSpPr>
          <p:cNvPr id="17" name="TextBox 15"/>
          <p:cNvSpPr txBox="1">
            <a:spLocks noChangeArrowheads="1"/>
          </p:cNvSpPr>
          <p:nvPr/>
        </p:nvSpPr>
        <p:spPr bwMode="auto">
          <a:xfrm>
            <a:off x="1071538" y="2500306"/>
            <a:ext cx="7143800" cy="337441"/>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lIns="90337" tIns="45169" rIns="90337" bIns="45169">
            <a:spAutoFit/>
          </a:bodyPr>
          <a:lstStyle/>
          <a:p>
            <a:pPr>
              <a:defRPr/>
            </a:pPr>
            <a:r>
              <a:rPr lang="kk-KZ" sz="1600" i="1" dirty="0" smtClean="0">
                <a:solidFill>
                  <a:srgbClr val="003366"/>
                </a:solidFill>
              </a:rPr>
              <a:t>( Жоба Агенттікпен әзірленген және бекітуге ПМК ға жіберілген)</a:t>
            </a:r>
            <a:endParaRPr lang="ru-RU" sz="1600" i="1" dirty="0">
              <a:solidFill>
                <a:srgbClr val="003366"/>
              </a:solidFill>
            </a:endParaRPr>
          </a:p>
        </p:txBody>
      </p:sp>
      <p:sp>
        <p:nvSpPr>
          <p:cNvPr id="18" name="Прямоугольник 38"/>
          <p:cNvSpPr>
            <a:spLocks noChangeArrowheads="1"/>
          </p:cNvSpPr>
          <p:nvPr/>
        </p:nvSpPr>
        <p:spPr bwMode="auto">
          <a:xfrm>
            <a:off x="1000100" y="1"/>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kk-KZ" b="1" dirty="0" smtClean="0">
                <a:solidFill>
                  <a:srgbClr val="002060"/>
                </a:solidFill>
                <a:effectLst>
                  <a:outerShdw blurRad="38100" dist="38100" dir="2700000" algn="tl">
                    <a:srgbClr val="000000">
                      <a:alpha val="43137"/>
                    </a:srgbClr>
                  </a:outerShdw>
                </a:effectLst>
              </a:rPr>
              <a:t>Қазақстан Республикасы Статистика агенттігі</a:t>
            </a:r>
            <a:endParaRPr lang="ru-RU" b="1" dirty="0">
              <a:solidFill>
                <a:srgbClr val="002060"/>
              </a:solidFill>
              <a:effectLst>
                <a:outerShdw blurRad="38100" dist="38100" dir="2700000" algn="tl">
                  <a:srgbClr val="000000">
                    <a:alpha val="43137"/>
                  </a:srgbClr>
                </a:outerShdw>
              </a:effectLst>
            </a:endParaRPr>
          </a:p>
        </p:txBody>
      </p:sp>
      <p:sp>
        <p:nvSpPr>
          <p:cNvPr id="19" name="Прямоугольник 18"/>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0" name="Прямоугольник 19"/>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1" name="Прямоугольник 20"/>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advTm="7000">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4763" y="-1588"/>
            <a:ext cx="1039812" cy="838201"/>
          </a:xfrm>
          <a:prstGeom prst="rect">
            <a:avLst/>
          </a:prstGeom>
          <a:noFill/>
          <a:ln w="9525" algn="ctr">
            <a:noFill/>
            <a:prstDash val="dash"/>
            <a:miter lim="800000"/>
            <a:headEnd/>
            <a:tailEnd/>
          </a:ln>
        </p:spPr>
      </p:pic>
      <p:sp>
        <p:nvSpPr>
          <p:cNvPr id="11" name="TextBox 10"/>
          <p:cNvSpPr txBox="1"/>
          <p:nvPr/>
        </p:nvSpPr>
        <p:spPr>
          <a:xfrm>
            <a:off x="1381125" y="1619250"/>
            <a:ext cx="6286500" cy="381000"/>
          </a:xfrm>
          <a:prstGeom prst="rect">
            <a:avLst/>
          </a:prstGeom>
          <a:noFill/>
        </p:spPr>
        <p:txBody>
          <a:bodyPr lIns="87280" tIns="43641" rIns="87280" bIns="43641">
            <a:spAutoFit/>
          </a:bodyPr>
          <a:lstStyle/>
          <a:p>
            <a:pPr algn="ctr" eaLnBrk="0" fontAlgn="auto" hangingPunct="0">
              <a:spcBef>
                <a:spcPts val="0"/>
              </a:spcBef>
              <a:spcAft>
                <a:spcPts val="0"/>
              </a:spcAft>
              <a:defRPr/>
            </a:pPr>
            <a:r>
              <a:rPr lang="ru-RU" sz="1900" b="1" dirty="0">
                <a:solidFill>
                  <a:srgbClr val="002060"/>
                </a:solidFill>
                <a:latin typeface="+mn-lt"/>
                <a:cs typeface="+mn-cs"/>
              </a:rPr>
              <a:t>«</a:t>
            </a:r>
            <a:r>
              <a:rPr lang="ru-RU" sz="1900" b="1" dirty="0" err="1">
                <a:solidFill>
                  <a:srgbClr val="002060"/>
                </a:solidFill>
                <a:latin typeface="+mn-lt"/>
                <a:cs typeface="+mn-cs"/>
              </a:rPr>
              <a:t>Талдау</a:t>
            </a:r>
            <a:r>
              <a:rPr lang="ru-RU" sz="1900" b="1" dirty="0">
                <a:solidFill>
                  <a:srgbClr val="002060"/>
                </a:solidFill>
                <a:latin typeface="+mn-lt"/>
                <a:cs typeface="+mn-cs"/>
              </a:rPr>
              <a:t>» </a:t>
            </a:r>
            <a:r>
              <a:rPr lang="ru-RU" sz="1900" b="1" dirty="0" err="1">
                <a:solidFill>
                  <a:srgbClr val="002060"/>
                </a:solidFill>
                <a:latin typeface="+mn-lt"/>
                <a:cs typeface="+mn-cs"/>
              </a:rPr>
              <a:t>ақпараттық-талдамалық жүйесі</a:t>
            </a:r>
            <a:endParaRPr lang="ru-RU" sz="1900" b="1" dirty="0">
              <a:solidFill>
                <a:srgbClr val="002060"/>
              </a:solidFill>
              <a:latin typeface="+mn-lt"/>
              <a:cs typeface="+mn-cs"/>
            </a:endParaRPr>
          </a:p>
        </p:txBody>
      </p:sp>
      <p:pic>
        <p:nvPicPr>
          <p:cNvPr id="14" name="Picture 13"/>
          <p:cNvPicPr>
            <a:picLocks noChangeAspect="1" noChangeArrowheads="1"/>
          </p:cNvPicPr>
          <p:nvPr/>
        </p:nvPicPr>
        <p:blipFill>
          <a:blip r:embed="rId4" cstate="print"/>
          <a:srcRect/>
          <a:stretch>
            <a:fillRect/>
          </a:stretch>
        </p:blipFill>
        <p:spPr bwMode="auto">
          <a:xfrm>
            <a:off x="285720" y="2357430"/>
            <a:ext cx="2397975" cy="1857388"/>
          </a:xfrm>
          <a:prstGeom prst="rect">
            <a:avLst/>
          </a:prstGeom>
          <a:noFill/>
          <a:ln w="9525">
            <a:noFill/>
            <a:miter lim="800000"/>
            <a:headEnd/>
            <a:tailEnd/>
          </a:ln>
          <a:effectLst/>
          <a:scene3d>
            <a:camera prst="orthographicFront"/>
            <a:lightRig rig="threePt" dir="t"/>
          </a:scene3d>
          <a:sp3d contourW="25400">
            <a:contourClr>
              <a:srgbClr val="0070C0"/>
            </a:contourClr>
          </a:sp3d>
        </p:spPr>
      </p:pic>
      <p:sp>
        <p:nvSpPr>
          <p:cNvPr id="15365" name="Номер слайда 17"/>
          <p:cNvSpPr>
            <a:spLocks noGrp="1"/>
          </p:cNvSpPr>
          <p:nvPr>
            <p:ph type="sldNum" sz="quarter" idx="11"/>
          </p:nvPr>
        </p:nvSpPr>
        <p:spPr>
          <a:xfrm>
            <a:off x="8501063" y="6369050"/>
            <a:ext cx="490537" cy="365125"/>
          </a:xfrm>
          <a:noFill/>
        </p:spPr>
        <p:txBody>
          <a:bodyPr/>
          <a:lstStyle/>
          <a:p>
            <a:r>
              <a:rPr lang="ru-RU" sz="1200" smtClean="0"/>
              <a:t>5</a:t>
            </a:r>
          </a:p>
        </p:txBody>
      </p:sp>
      <p:sp>
        <p:nvSpPr>
          <p:cNvPr id="15366" name="TextBox 12"/>
          <p:cNvSpPr txBox="1">
            <a:spLocks noChangeArrowheads="1"/>
          </p:cNvSpPr>
          <p:nvPr/>
        </p:nvSpPr>
        <p:spPr bwMode="auto">
          <a:xfrm>
            <a:off x="3714750" y="4474720"/>
            <a:ext cx="5429250" cy="830997"/>
          </a:xfrm>
          <a:prstGeom prst="rect">
            <a:avLst/>
          </a:prstGeom>
          <a:noFill/>
          <a:ln w="9525">
            <a:noFill/>
            <a:miter lim="800000"/>
            <a:headEnd/>
            <a:tailEnd/>
          </a:ln>
        </p:spPr>
        <p:txBody>
          <a:bodyPr>
            <a:spAutoFit/>
          </a:bodyPr>
          <a:lstStyle/>
          <a:p>
            <a:pPr>
              <a:buFont typeface="Arial" charset="0"/>
              <a:buChar char="•"/>
            </a:pPr>
            <a:r>
              <a:rPr lang="ru-RU" sz="1600" dirty="0">
                <a:solidFill>
                  <a:srgbClr val="001236"/>
                </a:solidFill>
              </a:rPr>
              <a:t>  </a:t>
            </a:r>
            <a:r>
              <a:rPr lang="ru-RU" sz="1600" dirty="0" err="1">
                <a:solidFill>
                  <a:srgbClr val="001236"/>
                </a:solidFill>
              </a:rPr>
              <a:t>қажетті көрсеткіштерден </a:t>
            </a:r>
            <a:r>
              <a:rPr lang="ru-RU" sz="1600" b="1" dirty="0" err="1">
                <a:solidFill>
                  <a:srgbClr val="001236"/>
                </a:solidFill>
              </a:rPr>
              <a:t>кестелерді</a:t>
            </a:r>
            <a:r>
              <a:rPr lang="ru-RU" sz="1600" dirty="0">
                <a:solidFill>
                  <a:srgbClr val="001236"/>
                </a:solidFill>
              </a:rPr>
              <a:t>, </a:t>
            </a:r>
            <a:r>
              <a:rPr lang="ru-RU" sz="1600" b="1" dirty="0" err="1">
                <a:solidFill>
                  <a:srgbClr val="001236"/>
                </a:solidFill>
              </a:rPr>
              <a:t>карталарды</a:t>
            </a:r>
            <a:r>
              <a:rPr lang="ru-RU" sz="1600" b="1" dirty="0" smtClean="0">
                <a:solidFill>
                  <a:srgbClr val="001236"/>
                </a:solidFill>
              </a:rPr>
              <a:t>,</a:t>
            </a:r>
            <a:br>
              <a:rPr lang="ru-RU" sz="1600" b="1" dirty="0" smtClean="0">
                <a:solidFill>
                  <a:srgbClr val="001236"/>
                </a:solidFill>
              </a:rPr>
            </a:br>
            <a:r>
              <a:rPr lang="ru-RU" sz="1600" b="1" dirty="0" smtClean="0">
                <a:solidFill>
                  <a:srgbClr val="001236"/>
                </a:solidFill>
              </a:rPr>
              <a:t>   </a:t>
            </a:r>
            <a:r>
              <a:rPr lang="ru-RU" sz="1600" b="1" dirty="0" err="1">
                <a:solidFill>
                  <a:srgbClr val="001236"/>
                </a:solidFill>
              </a:rPr>
              <a:t>диаграммаларды</a:t>
            </a:r>
            <a:r>
              <a:rPr lang="ru-RU" sz="1600" dirty="0">
                <a:solidFill>
                  <a:srgbClr val="001236"/>
                </a:solidFill>
              </a:rPr>
              <a:t>, </a:t>
            </a:r>
            <a:r>
              <a:rPr lang="ru-RU" sz="1600" b="1" dirty="0" err="1">
                <a:solidFill>
                  <a:srgbClr val="001236"/>
                </a:solidFill>
              </a:rPr>
              <a:t>графиктерді</a:t>
            </a:r>
            <a:r>
              <a:rPr lang="ru-RU" sz="1600" dirty="0">
                <a:solidFill>
                  <a:srgbClr val="001236"/>
                </a:solidFill>
              </a:rPr>
              <a:t> </a:t>
            </a:r>
            <a:r>
              <a:rPr lang="ru-RU" sz="1600" dirty="0" err="1" smtClean="0">
                <a:solidFill>
                  <a:srgbClr val="001236"/>
                </a:solidFill>
              </a:rPr>
              <a:t>құрастыру</a:t>
            </a:r>
            <a:r>
              <a:rPr lang="ru-RU" sz="1600" dirty="0" smtClean="0">
                <a:solidFill>
                  <a:srgbClr val="001236"/>
                </a:solidFill>
              </a:rPr>
              <a:t/>
            </a:r>
            <a:br>
              <a:rPr lang="ru-RU" sz="1600" dirty="0" smtClean="0">
                <a:solidFill>
                  <a:srgbClr val="001236"/>
                </a:solidFill>
              </a:rPr>
            </a:br>
            <a:r>
              <a:rPr lang="ru-RU" sz="1600" dirty="0" smtClean="0">
                <a:solidFill>
                  <a:srgbClr val="001236"/>
                </a:solidFill>
              </a:rPr>
              <a:t>   </a:t>
            </a:r>
            <a:r>
              <a:rPr lang="ru-RU" sz="1600" dirty="0" err="1" smtClean="0">
                <a:solidFill>
                  <a:srgbClr val="001236"/>
                </a:solidFill>
              </a:rPr>
              <a:t>мүмкіндігі</a:t>
            </a:r>
            <a:r>
              <a:rPr lang="ru-RU" sz="1600" dirty="0" err="1">
                <a:solidFill>
                  <a:srgbClr val="001236"/>
                </a:solidFill>
              </a:rPr>
              <a:t>;</a:t>
            </a:r>
            <a:r>
              <a:rPr lang="ru-RU" sz="1600" dirty="0">
                <a:solidFill>
                  <a:srgbClr val="001236"/>
                </a:solidFill>
              </a:rPr>
              <a:t> </a:t>
            </a:r>
          </a:p>
        </p:txBody>
      </p:sp>
      <p:sp>
        <p:nvSpPr>
          <p:cNvPr id="15367" name="TextBox 12"/>
          <p:cNvSpPr txBox="1">
            <a:spLocks noChangeArrowheads="1"/>
          </p:cNvSpPr>
          <p:nvPr/>
        </p:nvSpPr>
        <p:spPr bwMode="auto">
          <a:xfrm>
            <a:off x="3714750" y="2951163"/>
            <a:ext cx="2357438" cy="369332"/>
          </a:xfrm>
          <a:prstGeom prst="rect">
            <a:avLst/>
          </a:prstGeom>
          <a:noFill/>
          <a:ln w="9525">
            <a:noFill/>
            <a:miter lim="800000"/>
            <a:headEnd/>
            <a:tailEnd/>
          </a:ln>
        </p:spPr>
        <p:txBody>
          <a:bodyPr>
            <a:spAutoFit/>
          </a:bodyPr>
          <a:lstStyle/>
          <a:p>
            <a:r>
              <a:rPr lang="ru-RU" b="1" dirty="0" err="1">
                <a:solidFill>
                  <a:srgbClr val="660033"/>
                </a:solidFill>
              </a:rPr>
              <a:t>Артықшылық:</a:t>
            </a:r>
            <a:endParaRPr lang="ru-RU" dirty="0">
              <a:solidFill>
                <a:srgbClr val="660033"/>
              </a:solidFill>
            </a:endParaRPr>
          </a:p>
        </p:txBody>
      </p:sp>
      <p:sp>
        <p:nvSpPr>
          <p:cNvPr id="15368" name="TextBox 12"/>
          <p:cNvSpPr txBox="1">
            <a:spLocks noChangeArrowheads="1"/>
          </p:cNvSpPr>
          <p:nvPr/>
        </p:nvSpPr>
        <p:spPr bwMode="auto">
          <a:xfrm>
            <a:off x="3714750" y="5277039"/>
            <a:ext cx="5260975" cy="1323439"/>
          </a:xfrm>
          <a:prstGeom prst="rect">
            <a:avLst/>
          </a:prstGeom>
          <a:noFill/>
          <a:ln w="9525">
            <a:noFill/>
            <a:miter lim="800000"/>
            <a:headEnd/>
            <a:tailEnd/>
          </a:ln>
        </p:spPr>
        <p:txBody>
          <a:bodyPr wrap="square">
            <a:spAutoFit/>
          </a:bodyPr>
          <a:lstStyle/>
          <a:p>
            <a:pPr>
              <a:buFont typeface="Arial" charset="0"/>
              <a:buChar char="•"/>
            </a:pPr>
            <a:r>
              <a:rPr lang="ru-RU" sz="1600" dirty="0">
                <a:solidFill>
                  <a:srgbClr val="001236"/>
                </a:solidFill>
              </a:rPr>
              <a:t>  </a:t>
            </a:r>
            <a:r>
              <a:rPr lang="ru-RU" sz="1600" dirty="0" err="1">
                <a:solidFill>
                  <a:srgbClr val="001236"/>
                </a:solidFill>
              </a:rPr>
              <a:t>әр пайдаланушының статистикалық ақпаратты </a:t>
            </a:r>
            <a:r>
              <a:rPr lang="ru-RU" sz="1600" dirty="0" err="1" smtClean="0">
                <a:solidFill>
                  <a:srgbClr val="001236"/>
                </a:solidFill>
              </a:rPr>
              <a:t/>
            </a:r>
            <a:br>
              <a:rPr lang="ru-RU" sz="1600" dirty="0" err="1" smtClean="0">
                <a:solidFill>
                  <a:srgbClr val="001236"/>
                </a:solidFill>
              </a:rPr>
            </a:br>
            <a:r>
              <a:rPr lang="ru-RU" sz="1600" dirty="0" err="1" smtClean="0">
                <a:solidFill>
                  <a:srgbClr val="001236"/>
                </a:solidFill>
              </a:rPr>
              <a:t>   сақтап </a:t>
            </a:r>
            <a:r>
              <a:rPr lang="ru-RU" sz="1600" dirty="0" err="1">
                <a:solidFill>
                  <a:srgbClr val="001236"/>
                </a:solidFill>
              </a:rPr>
              <a:t>және автоматты</a:t>
            </a:r>
            <a:r>
              <a:rPr lang="ru-RU" sz="1600" dirty="0">
                <a:solidFill>
                  <a:srgbClr val="001236"/>
                </a:solidFill>
              </a:rPr>
              <a:t> </a:t>
            </a:r>
            <a:r>
              <a:rPr lang="ru-RU" sz="1600" dirty="0" err="1">
                <a:solidFill>
                  <a:srgbClr val="001236"/>
                </a:solidFill>
              </a:rPr>
              <a:t>түрде жаңартып отыратын</a:t>
            </a:r>
            <a:r>
              <a:rPr lang="ru-RU" sz="1600" dirty="0">
                <a:solidFill>
                  <a:srgbClr val="001236"/>
                </a:solidFill>
              </a:rPr>
              <a:t> </a:t>
            </a:r>
            <a:r>
              <a:rPr lang="ru-RU" sz="1600" dirty="0" smtClean="0">
                <a:solidFill>
                  <a:srgbClr val="001236"/>
                </a:solidFill>
              </a:rPr>
              <a:t/>
            </a:r>
            <a:br>
              <a:rPr lang="ru-RU" sz="1600" dirty="0" smtClean="0">
                <a:solidFill>
                  <a:srgbClr val="001236"/>
                </a:solidFill>
              </a:rPr>
            </a:br>
            <a:r>
              <a:rPr lang="ru-RU" sz="1600" dirty="0" smtClean="0">
                <a:solidFill>
                  <a:srgbClr val="001236"/>
                </a:solidFill>
              </a:rPr>
              <a:t>   </a:t>
            </a:r>
            <a:r>
              <a:rPr lang="ru-RU" sz="1600" dirty="0" err="1" smtClean="0">
                <a:solidFill>
                  <a:srgbClr val="001236"/>
                </a:solidFill>
              </a:rPr>
              <a:t>өз </a:t>
            </a:r>
            <a:r>
              <a:rPr lang="ru-RU" sz="1600" b="1" dirty="0" err="1">
                <a:solidFill>
                  <a:srgbClr val="001236"/>
                </a:solidFill>
              </a:rPr>
              <a:t>Жеке</a:t>
            </a:r>
            <a:r>
              <a:rPr lang="ru-RU" sz="1600" b="1" dirty="0">
                <a:solidFill>
                  <a:srgbClr val="001236"/>
                </a:solidFill>
              </a:rPr>
              <a:t> </a:t>
            </a:r>
            <a:r>
              <a:rPr lang="ru-RU" sz="1600" b="1" dirty="0" err="1">
                <a:solidFill>
                  <a:srgbClr val="001236"/>
                </a:solidFill>
              </a:rPr>
              <a:t>кабинетін</a:t>
            </a:r>
            <a:r>
              <a:rPr lang="ru-RU" sz="1600" b="1" dirty="0">
                <a:solidFill>
                  <a:srgbClr val="001236"/>
                </a:solidFill>
              </a:rPr>
              <a:t> </a:t>
            </a:r>
            <a:r>
              <a:rPr lang="ru-RU" sz="1600" dirty="0" err="1">
                <a:solidFill>
                  <a:srgbClr val="001236"/>
                </a:solidFill>
              </a:rPr>
              <a:t>ашу</a:t>
            </a:r>
            <a:r>
              <a:rPr lang="ru-RU" sz="1600" dirty="0">
                <a:solidFill>
                  <a:srgbClr val="001236"/>
                </a:solidFill>
              </a:rPr>
              <a:t> </a:t>
            </a:r>
            <a:r>
              <a:rPr lang="ru-RU" sz="1600" dirty="0" err="1">
                <a:solidFill>
                  <a:srgbClr val="001236"/>
                </a:solidFill>
              </a:rPr>
              <a:t>мүмкіндігі;</a:t>
            </a:r>
            <a:endParaRPr lang="ru-RU" sz="1600" dirty="0">
              <a:solidFill>
                <a:srgbClr val="001236"/>
              </a:solidFill>
            </a:endParaRPr>
          </a:p>
          <a:p>
            <a:endParaRPr lang="ru-RU" sz="1600" dirty="0"/>
          </a:p>
          <a:p>
            <a:pPr>
              <a:buFont typeface="Arial" charset="0"/>
              <a:buChar char="•"/>
            </a:pPr>
            <a:endParaRPr lang="ru-RU" sz="1600" dirty="0">
              <a:solidFill>
                <a:srgbClr val="001236"/>
              </a:solidFill>
            </a:endParaRPr>
          </a:p>
        </p:txBody>
      </p:sp>
      <p:pic>
        <p:nvPicPr>
          <p:cNvPr id="15369" name="Picture 3"/>
          <p:cNvPicPr>
            <a:picLocks noChangeAspect="1" noChangeArrowheads="1"/>
          </p:cNvPicPr>
          <p:nvPr/>
        </p:nvPicPr>
        <p:blipFill>
          <a:blip r:embed="rId5"/>
          <a:srcRect/>
          <a:stretch>
            <a:fillRect/>
          </a:stretch>
        </p:blipFill>
        <p:spPr bwMode="auto">
          <a:xfrm>
            <a:off x="714375" y="3429000"/>
            <a:ext cx="2524125" cy="1879600"/>
          </a:xfrm>
          <a:prstGeom prst="rect">
            <a:avLst/>
          </a:prstGeom>
          <a:noFill/>
          <a:ln w="19050">
            <a:solidFill>
              <a:srgbClr val="0070C0"/>
            </a:solidFill>
            <a:miter lim="800000"/>
            <a:headEnd/>
            <a:tailEnd/>
          </a:ln>
        </p:spPr>
      </p:pic>
      <p:sp>
        <p:nvSpPr>
          <p:cNvPr id="15370" name="TextBox 12"/>
          <p:cNvSpPr txBox="1">
            <a:spLocks noChangeArrowheads="1"/>
          </p:cNvSpPr>
          <p:nvPr/>
        </p:nvSpPr>
        <p:spPr bwMode="auto">
          <a:xfrm>
            <a:off x="3714750" y="6072580"/>
            <a:ext cx="5072063" cy="584200"/>
          </a:xfrm>
          <a:prstGeom prst="rect">
            <a:avLst/>
          </a:prstGeom>
          <a:noFill/>
          <a:ln w="9525">
            <a:noFill/>
            <a:miter lim="800000"/>
            <a:headEnd/>
            <a:tailEnd/>
          </a:ln>
        </p:spPr>
        <p:txBody>
          <a:bodyPr>
            <a:spAutoFit/>
          </a:bodyPr>
          <a:lstStyle/>
          <a:p>
            <a:pPr>
              <a:buFont typeface="Arial" charset="0"/>
              <a:buChar char="•"/>
            </a:pPr>
            <a:r>
              <a:rPr lang="ru-RU" sz="1600" dirty="0">
                <a:solidFill>
                  <a:srgbClr val="001236"/>
                </a:solidFill>
              </a:rPr>
              <a:t>  </a:t>
            </a:r>
            <a:r>
              <a:rPr lang="ru-RU" sz="1600" dirty="0" err="1">
                <a:solidFill>
                  <a:srgbClr val="001236"/>
                </a:solidFill>
              </a:rPr>
              <a:t>статистикалық көрсеткіштерге </a:t>
            </a:r>
            <a:r>
              <a:rPr lang="ru-RU" sz="1600" b="1" dirty="0" err="1">
                <a:solidFill>
                  <a:srgbClr val="001236"/>
                </a:solidFill>
              </a:rPr>
              <a:t>талдау</a:t>
            </a:r>
            <a:r>
              <a:rPr lang="ru-RU" sz="1600" dirty="0">
                <a:solidFill>
                  <a:srgbClr val="001236"/>
                </a:solidFill>
              </a:rPr>
              <a:t> </a:t>
            </a:r>
            <a:r>
              <a:rPr lang="ru-RU" sz="1600" dirty="0" err="1" smtClean="0">
                <a:solidFill>
                  <a:srgbClr val="001236"/>
                </a:solidFill>
              </a:rPr>
              <a:t>жүргізу</a:t>
            </a:r>
            <a:r>
              <a:rPr lang="ru-RU" sz="1600" dirty="0" smtClean="0">
                <a:solidFill>
                  <a:srgbClr val="001236"/>
                </a:solidFill>
              </a:rPr>
              <a:t/>
            </a:r>
            <a:br>
              <a:rPr lang="ru-RU" sz="1600" dirty="0" smtClean="0">
                <a:solidFill>
                  <a:srgbClr val="001236"/>
                </a:solidFill>
              </a:rPr>
            </a:br>
            <a:r>
              <a:rPr lang="ru-RU" sz="1600" dirty="0" smtClean="0">
                <a:solidFill>
                  <a:srgbClr val="001236"/>
                </a:solidFill>
              </a:rPr>
              <a:t>   </a:t>
            </a:r>
            <a:r>
              <a:rPr lang="ru-RU" sz="1600" dirty="0" err="1">
                <a:solidFill>
                  <a:srgbClr val="001236"/>
                </a:solidFill>
              </a:rPr>
              <a:t>мүмкіндігі.</a:t>
            </a:r>
            <a:endParaRPr lang="ru-RU" sz="1600" dirty="0">
              <a:solidFill>
                <a:srgbClr val="001236"/>
              </a:solidFill>
            </a:endParaRPr>
          </a:p>
        </p:txBody>
      </p:sp>
      <p:pic>
        <p:nvPicPr>
          <p:cNvPr id="15371" name="Picture 2"/>
          <p:cNvPicPr>
            <a:picLocks noChangeAspect="1" noChangeArrowheads="1"/>
          </p:cNvPicPr>
          <p:nvPr/>
        </p:nvPicPr>
        <p:blipFill>
          <a:blip r:embed="rId6"/>
          <a:srcRect/>
          <a:stretch>
            <a:fillRect/>
          </a:stretch>
        </p:blipFill>
        <p:spPr bwMode="auto">
          <a:xfrm>
            <a:off x="1228725" y="4643438"/>
            <a:ext cx="2428875" cy="1951037"/>
          </a:xfrm>
          <a:prstGeom prst="rect">
            <a:avLst/>
          </a:prstGeom>
          <a:noFill/>
          <a:ln w="19050">
            <a:solidFill>
              <a:srgbClr val="0070C0">
                <a:alpha val="98822"/>
              </a:srgbClr>
            </a:solidFill>
            <a:miter lim="800000"/>
            <a:headEnd/>
            <a:tailEnd/>
          </a:ln>
        </p:spPr>
      </p:pic>
      <p:sp>
        <p:nvSpPr>
          <p:cNvPr id="15372" name="TextBox 12"/>
          <p:cNvSpPr txBox="1">
            <a:spLocks noChangeArrowheads="1"/>
          </p:cNvSpPr>
          <p:nvPr/>
        </p:nvSpPr>
        <p:spPr bwMode="auto">
          <a:xfrm>
            <a:off x="3714750" y="3357563"/>
            <a:ext cx="5286375" cy="862012"/>
          </a:xfrm>
          <a:prstGeom prst="rect">
            <a:avLst/>
          </a:prstGeom>
          <a:noFill/>
          <a:ln w="9525">
            <a:noFill/>
            <a:miter lim="800000"/>
            <a:headEnd/>
            <a:tailEnd/>
          </a:ln>
        </p:spPr>
        <p:txBody>
          <a:bodyPr>
            <a:spAutoFit/>
          </a:bodyPr>
          <a:lstStyle/>
          <a:p>
            <a:pPr algn="just">
              <a:buFont typeface="Arial" charset="0"/>
              <a:buChar char="•"/>
            </a:pPr>
            <a:endParaRPr lang="ru-RU" sz="200" dirty="0">
              <a:solidFill>
                <a:srgbClr val="001236"/>
              </a:solidFill>
            </a:endParaRPr>
          </a:p>
          <a:p>
            <a:pPr algn="just">
              <a:buFont typeface="Arial" charset="0"/>
              <a:buChar char="•"/>
            </a:pPr>
            <a:r>
              <a:rPr lang="ru-RU" sz="1600" b="1" dirty="0">
                <a:solidFill>
                  <a:srgbClr val="001236"/>
                </a:solidFill>
              </a:rPr>
              <a:t>  </a:t>
            </a:r>
            <a:r>
              <a:rPr lang="ru-RU" sz="1600" dirty="0" err="1" smtClean="0">
                <a:solidFill>
                  <a:srgbClr val="001236"/>
                </a:solidFill>
              </a:rPr>
              <a:t>барлық </a:t>
            </a:r>
            <a:r>
              <a:rPr lang="ru-RU" sz="1600" dirty="0" err="1">
                <a:solidFill>
                  <a:srgbClr val="001236"/>
                </a:solidFill>
              </a:rPr>
              <a:t>пайдаланушылар</a:t>
            </a:r>
            <a:r>
              <a:rPr lang="ru-RU" sz="1600" dirty="0">
                <a:solidFill>
                  <a:srgbClr val="001236"/>
                </a:solidFill>
              </a:rPr>
              <a:t> </a:t>
            </a:r>
            <a:r>
              <a:rPr lang="ru-RU" sz="1600" dirty="0" err="1">
                <a:solidFill>
                  <a:srgbClr val="001236"/>
                </a:solidFill>
              </a:rPr>
              <a:t>үшін оларға </a:t>
            </a:r>
            <a:r>
              <a:rPr lang="ru-RU" sz="1600" dirty="0" err="1" smtClean="0">
                <a:solidFill>
                  <a:srgbClr val="001236"/>
                </a:solidFill>
              </a:rPr>
              <a:t>ыңғайлы</a:t>
            </a:r>
            <a:r>
              <a:rPr lang="ru-RU" sz="1600" dirty="0" smtClean="0">
                <a:solidFill>
                  <a:srgbClr val="001236"/>
                </a:solidFill>
              </a:rPr>
              <a:t/>
            </a:r>
            <a:br>
              <a:rPr lang="ru-RU" sz="1600" dirty="0" smtClean="0">
                <a:solidFill>
                  <a:srgbClr val="001236"/>
                </a:solidFill>
              </a:rPr>
            </a:br>
            <a:r>
              <a:rPr lang="ru-RU" sz="1600" dirty="0" smtClean="0">
                <a:solidFill>
                  <a:srgbClr val="001236"/>
                </a:solidFill>
              </a:rPr>
              <a:t>   </a:t>
            </a:r>
            <a:r>
              <a:rPr lang="ru-RU" sz="1600" dirty="0" err="1" smtClean="0">
                <a:solidFill>
                  <a:srgbClr val="001236"/>
                </a:solidFill>
              </a:rPr>
              <a:t>уақытта  </a:t>
            </a:r>
            <a:r>
              <a:rPr lang="ru-RU" sz="1600" dirty="0" err="1">
                <a:solidFill>
                  <a:srgbClr val="001236"/>
                </a:solidFill>
              </a:rPr>
              <a:t>статистикалық ақпараттың </a:t>
            </a:r>
            <a:r>
              <a:rPr lang="ru-RU" sz="1600" b="1" dirty="0" err="1" smtClean="0">
                <a:solidFill>
                  <a:srgbClr val="001236"/>
                </a:solidFill>
              </a:rPr>
              <a:t>қолжетімді</a:t>
            </a:r>
            <a:r>
              <a:rPr lang="ru-RU" sz="1600" b="1" dirty="0" smtClean="0">
                <a:solidFill>
                  <a:srgbClr val="001236"/>
                </a:solidFill>
              </a:rPr>
              <a:t/>
            </a:r>
            <a:br>
              <a:rPr lang="ru-RU" sz="1600" b="1" dirty="0" smtClean="0">
                <a:solidFill>
                  <a:srgbClr val="001236"/>
                </a:solidFill>
              </a:rPr>
            </a:br>
            <a:r>
              <a:rPr lang="ru-RU" sz="1600" b="1" dirty="0" smtClean="0">
                <a:solidFill>
                  <a:srgbClr val="001236"/>
                </a:solidFill>
              </a:rPr>
              <a:t>   </a:t>
            </a:r>
            <a:r>
              <a:rPr lang="ru-RU" sz="1600" dirty="0" err="1" smtClean="0">
                <a:solidFill>
                  <a:srgbClr val="001236"/>
                </a:solidFill>
              </a:rPr>
              <a:t>болуы</a:t>
            </a:r>
            <a:r>
              <a:rPr lang="ru-RU" sz="1600" dirty="0">
                <a:solidFill>
                  <a:srgbClr val="001236"/>
                </a:solidFill>
              </a:rPr>
              <a:t>;</a:t>
            </a:r>
          </a:p>
        </p:txBody>
      </p:sp>
      <p:sp>
        <p:nvSpPr>
          <p:cNvPr id="15373" name="TextBox 12"/>
          <p:cNvSpPr txBox="1">
            <a:spLocks noChangeArrowheads="1"/>
          </p:cNvSpPr>
          <p:nvPr/>
        </p:nvSpPr>
        <p:spPr bwMode="auto">
          <a:xfrm>
            <a:off x="3714750" y="2144713"/>
            <a:ext cx="5286406" cy="784225"/>
          </a:xfrm>
          <a:prstGeom prst="rect">
            <a:avLst/>
          </a:prstGeom>
          <a:noFill/>
          <a:ln w="9525">
            <a:noFill/>
            <a:miter lim="800000"/>
            <a:headEnd/>
            <a:tailEnd/>
          </a:ln>
        </p:spPr>
        <p:txBody>
          <a:bodyPr wrap="square">
            <a:spAutoFit/>
          </a:bodyPr>
          <a:lstStyle/>
          <a:p>
            <a:pPr algn="just"/>
            <a:r>
              <a:rPr lang="ru-RU" sz="1500" i="1" dirty="0" err="1">
                <a:solidFill>
                  <a:srgbClr val="660033"/>
                </a:solidFill>
              </a:rPr>
              <a:t>Агрегатталған көрсеткіштер деректер</a:t>
            </a:r>
            <a:r>
              <a:rPr lang="ru-RU" sz="1500" i="1" dirty="0">
                <a:solidFill>
                  <a:srgbClr val="660033"/>
                </a:solidFill>
              </a:rPr>
              <a:t> </a:t>
            </a:r>
            <a:r>
              <a:rPr lang="ru-RU" sz="1500" i="1" dirty="0" err="1">
                <a:solidFill>
                  <a:srgbClr val="660033"/>
                </a:solidFill>
              </a:rPr>
              <a:t>қорымен серпінде</a:t>
            </a:r>
            <a:r>
              <a:rPr lang="ru-RU" sz="1500" i="1" dirty="0">
                <a:solidFill>
                  <a:srgbClr val="660033"/>
                </a:solidFill>
              </a:rPr>
              <a:t> </a:t>
            </a:r>
            <a:r>
              <a:rPr lang="ru-RU" sz="1500" i="1" dirty="0" err="1">
                <a:solidFill>
                  <a:srgbClr val="660033"/>
                </a:solidFill>
              </a:rPr>
              <a:t>және әртүрлі бөліністерде жұмыс істеуге</a:t>
            </a:r>
            <a:r>
              <a:rPr lang="ru-RU" sz="1500" i="1" dirty="0">
                <a:solidFill>
                  <a:srgbClr val="660033"/>
                </a:solidFill>
              </a:rPr>
              <a:t> </a:t>
            </a:r>
            <a:r>
              <a:rPr lang="ru-RU" sz="1500" i="1" dirty="0" err="1">
                <a:solidFill>
                  <a:srgbClr val="660033"/>
                </a:solidFill>
              </a:rPr>
              <a:t>ыңғайлы </a:t>
            </a:r>
            <a:r>
              <a:rPr lang="ru-RU" sz="1500" i="1" dirty="0">
                <a:solidFill>
                  <a:srgbClr val="660033"/>
                </a:solidFill>
              </a:rPr>
              <a:t>интерфейс.</a:t>
            </a:r>
          </a:p>
        </p:txBody>
      </p:sp>
      <p:sp>
        <p:nvSpPr>
          <p:cNvPr id="17"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a:solidFill>
                  <a:srgbClr val="002060"/>
                </a:solidFill>
                <a:effectLst>
                  <a:outerShdw blurRad="38100" dist="38100" dir="2700000" algn="tl">
                    <a:srgbClr val="000000">
                      <a:alpha val="43137"/>
                    </a:srgbClr>
                  </a:outerShdw>
                </a:effectLst>
              </a:rPr>
              <a:t>Қазақстан Республикасы</a:t>
            </a:r>
            <a:r>
              <a:rPr lang="ru-RU" b="1" dirty="0">
                <a:solidFill>
                  <a:srgbClr val="002060"/>
                </a:solidFill>
                <a:effectLst>
                  <a:outerShdw blurRad="38100" dist="38100" dir="2700000" algn="tl">
                    <a:srgbClr val="000000">
                      <a:alpha val="43137"/>
                    </a:srgbClr>
                  </a:outerShdw>
                </a:effectLst>
              </a:rPr>
              <a:t> Статистика </a:t>
            </a:r>
            <a:r>
              <a:rPr lang="ru-RU" b="1" dirty="0" err="1">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5375" name="Прямоугольник 17"/>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5376" name="Прямоугольник 18"/>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5377" name="Прямоугольник 19"/>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5378" name="Rectangle 2"/>
          <p:cNvSpPr txBox="1">
            <a:spLocks noChangeArrowheads="1"/>
          </p:cNvSpPr>
          <p:nvPr/>
        </p:nvSpPr>
        <p:spPr bwMode="auto">
          <a:xfrm>
            <a:off x="846138" y="857250"/>
            <a:ext cx="7869237" cy="642938"/>
          </a:xfrm>
          <a:prstGeom prst="rect">
            <a:avLst/>
          </a:prstGeom>
          <a:noFill/>
          <a:ln w="9525">
            <a:noFill/>
            <a:miter lim="800000"/>
            <a:headEnd/>
            <a:tailEnd/>
          </a:ln>
        </p:spPr>
        <p:txBody>
          <a:bodyPr lIns="84134" tIns="42067" rIns="84134" bIns="42067"/>
          <a:lstStyle/>
          <a:p>
            <a:pPr algn="ctr"/>
            <a:r>
              <a:rPr lang="en-US" sz="2100" b="1">
                <a:solidFill>
                  <a:srgbClr val="A20000"/>
                </a:solidFill>
              </a:rPr>
              <a:t>2</a:t>
            </a:r>
            <a:r>
              <a:rPr lang="kk-KZ" sz="2100" b="1">
                <a:solidFill>
                  <a:srgbClr val="A20000"/>
                </a:solidFill>
              </a:rPr>
              <a:t>-ші</a:t>
            </a:r>
            <a:r>
              <a:rPr lang="ru-RU" sz="2100" b="1">
                <a:solidFill>
                  <a:srgbClr val="A20000"/>
                </a:solidFill>
              </a:rPr>
              <a:t> аспект –статистикалық ақпаратпен жұмыс істеуде қолжетімділік пен ыңғайлықты қамтамасыз ету</a:t>
            </a:r>
          </a:p>
        </p:txBody>
      </p:sp>
      <p:sp>
        <p:nvSpPr>
          <p:cNvPr id="15379" name="TextBox 12"/>
          <p:cNvSpPr txBox="1">
            <a:spLocks noChangeArrowheads="1"/>
          </p:cNvSpPr>
          <p:nvPr/>
        </p:nvSpPr>
        <p:spPr bwMode="auto">
          <a:xfrm>
            <a:off x="3714750" y="4166173"/>
            <a:ext cx="5429250" cy="338137"/>
          </a:xfrm>
          <a:prstGeom prst="rect">
            <a:avLst/>
          </a:prstGeom>
          <a:noFill/>
          <a:ln w="9525">
            <a:noFill/>
            <a:miter lim="800000"/>
            <a:headEnd/>
            <a:tailEnd/>
          </a:ln>
        </p:spPr>
        <p:txBody>
          <a:bodyPr>
            <a:spAutoFit/>
          </a:bodyPr>
          <a:lstStyle/>
          <a:p>
            <a:pPr>
              <a:buFont typeface="Arial" charset="0"/>
              <a:buChar char="•"/>
            </a:pPr>
            <a:r>
              <a:rPr lang="ru-RU" sz="1600" dirty="0">
                <a:solidFill>
                  <a:srgbClr val="001236"/>
                </a:solidFill>
              </a:rPr>
              <a:t>  </a:t>
            </a:r>
            <a:r>
              <a:rPr lang="ru-RU" sz="1600" dirty="0" err="1">
                <a:solidFill>
                  <a:srgbClr val="001236"/>
                </a:solidFill>
              </a:rPr>
              <a:t>көрсеткіштерді іздеудің ыңғайлы жүйесі;</a:t>
            </a:r>
            <a:endParaRPr lang="ru-RU" sz="600" dirty="0">
              <a:solidFill>
                <a:srgbClr val="001236"/>
              </a:solidFill>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srcRect/>
          <a:stretch>
            <a:fillRect/>
          </a:stretch>
        </p:blipFill>
        <p:spPr bwMode="auto">
          <a:xfrm>
            <a:off x="0" y="-6350"/>
            <a:ext cx="1000125" cy="836613"/>
          </a:xfrm>
          <a:prstGeom prst="rect">
            <a:avLst/>
          </a:prstGeom>
          <a:noFill/>
          <a:ln w="9525" algn="ctr">
            <a:noFill/>
            <a:prstDash val="dash"/>
            <a:miter lim="800000"/>
            <a:headEnd/>
            <a:tailEnd/>
          </a:ln>
        </p:spPr>
      </p:pic>
      <p:sp>
        <p:nvSpPr>
          <p:cNvPr id="5123" name="Номер слайда 11"/>
          <p:cNvSpPr>
            <a:spLocks noGrp="1"/>
          </p:cNvSpPr>
          <p:nvPr>
            <p:ph type="sldNum" sz="quarter" idx="11"/>
          </p:nvPr>
        </p:nvSpPr>
        <p:spPr>
          <a:xfrm>
            <a:off x="8576775" y="6361846"/>
            <a:ext cx="366712" cy="365125"/>
          </a:xfrm>
          <a:noFill/>
        </p:spPr>
        <p:txBody>
          <a:bodyPr lIns="84134" tIns="42067" rIns="84134" bIns="42067"/>
          <a:lstStyle/>
          <a:p>
            <a:r>
              <a:rPr lang="ru-RU" sz="1200" dirty="0" smtClean="0"/>
              <a:t>6</a:t>
            </a:r>
          </a:p>
        </p:txBody>
      </p:sp>
      <p:sp>
        <p:nvSpPr>
          <p:cNvPr id="5" name="Rectangle 2"/>
          <p:cNvSpPr txBox="1">
            <a:spLocks noChangeArrowheads="1"/>
          </p:cNvSpPr>
          <p:nvPr/>
        </p:nvSpPr>
        <p:spPr>
          <a:xfrm>
            <a:off x="214282" y="976798"/>
            <a:ext cx="8786874" cy="1428760"/>
          </a:xfrm>
          <a:prstGeom prst="rect">
            <a:avLst/>
          </a:prstGeom>
          <a:effectLst/>
        </p:spPr>
        <p:txBody>
          <a:bodyPr lIns="84134" tIns="42067" rIns="84134" bIns="42067"/>
          <a:lstStyle/>
          <a:p>
            <a:pPr algn="just">
              <a:defRPr/>
            </a:pPr>
            <a:r>
              <a:rPr lang="ru-RU" sz="1900" b="1" dirty="0" smtClean="0">
                <a:solidFill>
                  <a:srgbClr val="0000A8"/>
                </a:solidFill>
                <a:latin typeface="Arial" pitchFamily="34" charset="0"/>
                <a:ea typeface="+mj-ea"/>
                <a:cs typeface="Arial" pitchFamily="34" charset="0"/>
              </a:rPr>
              <a:t>2. </a:t>
            </a:r>
            <a:r>
              <a:rPr lang="ru-RU" sz="1900" b="1" dirty="0" err="1" smtClean="0">
                <a:solidFill>
                  <a:srgbClr val="0000A8"/>
                </a:solidFill>
                <a:latin typeface="Arial" pitchFamily="34" charset="0"/>
                <a:ea typeface="+mj-ea"/>
                <a:cs typeface="Arial" pitchFamily="34" charset="0"/>
              </a:rPr>
              <a:t>Пайдаланушыларды</a:t>
            </a:r>
            <a:r>
              <a:rPr lang="ru-RU" sz="1900" b="1" dirty="0" smtClean="0">
                <a:solidFill>
                  <a:srgbClr val="0000A8"/>
                </a:solidFill>
                <a:latin typeface="Arial" pitchFamily="34" charset="0"/>
                <a:ea typeface="+mj-ea"/>
                <a:cs typeface="Arial" pitchFamily="34" charset="0"/>
              </a:rPr>
              <a:t> </a:t>
            </a:r>
            <a:r>
              <a:rPr lang="ru-RU" sz="1900" b="1" dirty="0" err="1" smtClean="0">
                <a:solidFill>
                  <a:srgbClr val="0000A8"/>
                </a:solidFill>
                <a:latin typeface="Arial" pitchFamily="34" charset="0"/>
                <a:ea typeface="+mj-ea"/>
                <a:cs typeface="Arial" pitchFamily="34" charset="0"/>
              </a:rPr>
              <a:t>дәйекті және өзекті ақпаратпен қамтамасыз ету</a:t>
            </a:r>
            <a:r>
              <a:rPr lang="ru-RU" sz="1900" b="1" dirty="0" smtClean="0">
                <a:solidFill>
                  <a:srgbClr val="0000A8"/>
                </a:solidFill>
                <a:latin typeface="Arial" pitchFamily="34" charset="0"/>
                <a:ea typeface="+mj-ea"/>
                <a:cs typeface="Arial" pitchFamily="34" charset="0"/>
              </a:rPr>
              <a:t> </a:t>
            </a:r>
            <a:r>
              <a:rPr lang="ru-RU" sz="1900" b="1" dirty="0" err="1" smtClean="0">
                <a:solidFill>
                  <a:srgbClr val="0000A8"/>
                </a:solidFill>
                <a:latin typeface="Arial" pitchFamily="34" charset="0"/>
                <a:ea typeface="+mj-ea"/>
                <a:cs typeface="Arial" pitchFamily="34" charset="0"/>
              </a:rPr>
              <a:t>мақсатында мемлекеттік</a:t>
            </a:r>
            <a:r>
              <a:rPr lang="ru-RU" sz="1900" b="1" dirty="0" smtClean="0">
                <a:solidFill>
                  <a:srgbClr val="0000A8"/>
                </a:solidFill>
                <a:latin typeface="Arial" pitchFamily="34" charset="0"/>
                <a:ea typeface="+mj-ea"/>
                <a:cs typeface="Arial" pitchFamily="34" charset="0"/>
              </a:rPr>
              <a:t> </a:t>
            </a:r>
            <a:r>
              <a:rPr lang="ru-RU" sz="1900" b="1" dirty="0" err="1" smtClean="0">
                <a:solidFill>
                  <a:srgbClr val="0000A8"/>
                </a:solidFill>
                <a:latin typeface="Arial" pitchFamily="34" charset="0"/>
                <a:ea typeface="+mj-ea"/>
                <a:cs typeface="Arial" pitchFamily="34" charset="0"/>
              </a:rPr>
              <a:t>органдар</a:t>
            </a:r>
            <a:r>
              <a:rPr lang="ru-RU" sz="1900" b="1" dirty="0" smtClean="0">
                <a:solidFill>
                  <a:srgbClr val="0000A8"/>
                </a:solidFill>
                <a:latin typeface="Arial" pitchFamily="34" charset="0"/>
                <a:ea typeface="+mj-ea"/>
                <a:cs typeface="Arial" pitchFamily="34" charset="0"/>
              </a:rPr>
              <a:t> мен </a:t>
            </a:r>
            <a:r>
              <a:rPr lang="ru-RU" sz="1900" b="1" dirty="0" err="1" smtClean="0">
                <a:solidFill>
                  <a:srgbClr val="0000A8"/>
                </a:solidFill>
                <a:latin typeface="Arial" pitchFamily="34" charset="0"/>
                <a:ea typeface="+mj-ea"/>
                <a:cs typeface="Arial" pitchFamily="34" charset="0"/>
              </a:rPr>
              <a:t>респонденттерден</a:t>
            </a:r>
            <a:r>
              <a:rPr lang="ru-RU" sz="1900" b="1" dirty="0" smtClean="0">
                <a:solidFill>
                  <a:srgbClr val="0000A8"/>
                </a:solidFill>
                <a:latin typeface="Arial" pitchFamily="34" charset="0"/>
                <a:ea typeface="+mj-ea"/>
                <a:cs typeface="Arial" pitchFamily="34" charset="0"/>
              </a:rPr>
              <a:t> </a:t>
            </a:r>
            <a:r>
              <a:rPr lang="ru-RU" sz="1900" b="1" dirty="0" err="1" smtClean="0">
                <a:solidFill>
                  <a:srgbClr val="0000A8"/>
                </a:solidFill>
                <a:latin typeface="Arial" pitchFamily="34" charset="0"/>
                <a:ea typeface="+mj-ea"/>
                <a:cs typeface="Arial" pitchFamily="34" charset="0"/>
              </a:rPr>
              <a:t>алынған статистикалық деректерді</a:t>
            </a:r>
            <a:r>
              <a:rPr lang="ru-RU" sz="1900" b="1" dirty="0" smtClean="0">
                <a:solidFill>
                  <a:srgbClr val="0000A8"/>
                </a:solidFill>
                <a:latin typeface="Arial" pitchFamily="34" charset="0"/>
                <a:ea typeface="+mj-ea"/>
                <a:cs typeface="Arial" pitchFamily="34" charset="0"/>
              </a:rPr>
              <a:t> </a:t>
            </a:r>
            <a:r>
              <a:rPr lang="ru-RU" sz="1900" b="1" dirty="0" err="1" smtClean="0">
                <a:solidFill>
                  <a:srgbClr val="0000A8"/>
                </a:solidFill>
                <a:latin typeface="Arial" pitchFamily="34" charset="0"/>
                <a:ea typeface="+mj-ea"/>
                <a:cs typeface="Arial" pitchFamily="34" charset="0"/>
              </a:rPr>
              <a:t>есептеу</a:t>
            </a:r>
            <a:r>
              <a:rPr lang="ru-RU" sz="1900" b="1" dirty="0" smtClean="0">
                <a:solidFill>
                  <a:srgbClr val="0000A8"/>
                </a:solidFill>
                <a:latin typeface="Arial" pitchFamily="34" charset="0"/>
                <a:ea typeface="+mj-ea"/>
                <a:cs typeface="Arial" pitchFamily="34" charset="0"/>
              </a:rPr>
              <a:t>, </a:t>
            </a:r>
            <a:r>
              <a:rPr lang="ru-RU" sz="1900" b="1" dirty="0" err="1" smtClean="0">
                <a:solidFill>
                  <a:srgbClr val="0000A8"/>
                </a:solidFill>
                <a:latin typeface="Arial" pitchFamily="34" charset="0"/>
                <a:ea typeface="+mj-ea"/>
                <a:cs typeface="Arial" pitchFamily="34" charset="0"/>
              </a:rPr>
              <a:t>талдау</a:t>
            </a:r>
            <a:r>
              <a:rPr lang="ru-RU" sz="1900" b="1" dirty="0" smtClean="0">
                <a:solidFill>
                  <a:srgbClr val="0000A8"/>
                </a:solidFill>
                <a:latin typeface="Arial" pitchFamily="34" charset="0"/>
                <a:ea typeface="+mj-ea"/>
                <a:cs typeface="Arial" pitchFamily="34" charset="0"/>
              </a:rPr>
              <a:t> </a:t>
            </a:r>
            <a:r>
              <a:rPr lang="ru-RU" sz="1900" b="1" dirty="0" err="1" smtClean="0">
                <a:solidFill>
                  <a:srgbClr val="0000A8"/>
                </a:solidFill>
                <a:latin typeface="Arial" pitchFamily="34" charset="0"/>
                <a:ea typeface="+mj-ea"/>
                <a:cs typeface="Arial" pitchFamily="34" charset="0"/>
              </a:rPr>
              <a:t>және өңдеу әдіснамасын</a:t>
            </a:r>
            <a:endParaRPr lang="ru-RU" sz="2000" dirty="0" smtClean="0"/>
          </a:p>
          <a:p>
            <a:pPr algn="just">
              <a:defRPr/>
            </a:pPr>
            <a:r>
              <a:rPr lang="ru-RU" sz="1900" b="1" dirty="0" err="1" smtClean="0">
                <a:solidFill>
                  <a:srgbClr val="0000A8"/>
                </a:solidFill>
                <a:latin typeface="Arial" pitchFamily="34" charset="0"/>
                <a:ea typeface="+mj-ea"/>
                <a:cs typeface="Arial" pitchFamily="34" charset="0"/>
              </a:rPr>
              <a:t>жақсарту бойынша</a:t>
            </a:r>
            <a:r>
              <a:rPr lang="ru-RU" sz="1900" b="1" dirty="0" smtClean="0">
                <a:solidFill>
                  <a:srgbClr val="0000A8"/>
                </a:solidFill>
                <a:latin typeface="Arial" pitchFamily="34" charset="0"/>
                <a:ea typeface="+mj-ea"/>
                <a:cs typeface="Arial" pitchFamily="34" charset="0"/>
              </a:rPr>
              <a:t> </a:t>
            </a:r>
            <a:r>
              <a:rPr lang="ru-RU" sz="1900" b="1" dirty="0" err="1" smtClean="0">
                <a:solidFill>
                  <a:srgbClr val="0000A8"/>
                </a:solidFill>
                <a:latin typeface="Arial" pitchFamily="34" charset="0"/>
                <a:ea typeface="+mj-ea"/>
                <a:cs typeface="Arial" pitchFamily="34" charset="0"/>
              </a:rPr>
              <a:t>жұмысты жалғастыру.</a:t>
            </a:r>
            <a:endParaRPr lang="ru-RU" sz="1900" b="1" dirty="0">
              <a:solidFill>
                <a:srgbClr val="0000A8"/>
              </a:solidFill>
              <a:latin typeface="Arial" pitchFamily="34" charset="0"/>
              <a:ea typeface="+mj-ea"/>
              <a:cs typeface="Arial" pitchFamily="34" charset="0"/>
            </a:endParaRPr>
          </a:p>
        </p:txBody>
      </p:sp>
      <p:sp>
        <p:nvSpPr>
          <p:cNvPr id="12" name="Прямоугольник 38"/>
          <p:cNvSpPr>
            <a:spLocks noChangeArrowheads="1"/>
          </p:cNvSpPr>
          <p:nvPr/>
        </p:nvSpPr>
        <p:spPr bwMode="auto">
          <a:xfrm>
            <a:off x="1000100" y="1"/>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kk-KZ" b="1" dirty="0" smtClean="0">
                <a:solidFill>
                  <a:srgbClr val="002060"/>
                </a:solidFill>
                <a:effectLst>
                  <a:outerShdw blurRad="38100" dist="38100" dir="2700000" algn="tl">
                    <a:srgbClr val="000000">
                      <a:alpha val="43137"/>
                    </a:srgbClr>
                  </a:outerShdw>
                </a:effectLst>
              </a:rPr>
              <a:t>Қазақстан Республикасы Статистика агенттігі</a:t>
            </a:r>
            <a:endParaRPr lang="ru-RU" b="1" dirty="0">
              <a:solidFill>
                <a:srgbClr val="002060"/>
              </a:solidFill>
              <a:effectLst>
                <a:outerShdw blurRad="38100" dist="38100" dir="2700000" algn="tl">
                  <a:srgbClr val="000000">
                    <a:alpha val="43137"/>
                  </a:srgbClr>
                </a:outerShdw>
              </a:effectLst>
            </a:endParaRPr>
          </a:p>
        </p:txBody>
      </p:sp>
      <p:sp>
        <p:nvSpPr>
          <p:cNvPr id="15" name="Прямоугольник 14"/>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6" name="Прямоугольник 15"/>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7" name="Прямоугольник 16"/>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3" name="Rectangle 2"/>
          <p:cNvSpPr txBox="1">
            <a:spLocks noChangeArrowheads="1"/>
          </p:cNvSpPr>
          <p:nvPr/>
        </p:nvSpPr>
        <p:spPr>
          <a:xfrm>
            <a:off x="500034" y="2643182"/>
            <a:ext cx="8501122" cy="571504"/>
          </a:xfrm>
          <a:prstGeom prst="rect">
            <a:avLst/>
          </a:prstGeom>
          <a:effectLst/>
        </p:spPr>
        <p:txBody>
          <a:bodyPr lIns="84134" tIns="42067" rIns="84134" bIns="42067"/>
          <a:lstStyle/>
          <a:p>
            <a:pPr algn="just">
              <a:defRPr/>
            </a:pPr>
            <a:r>
              <a:rPr lang="ru-RU" b="1" dirty="0" smtClean="0">
                <a:solidFill>
                  <a:srgbClr val="660033"/>
                </a:solidFill>
                <a:latin typeface="Arial" pitchFamily="34" charset="0"/>
                <a:ea typeface="+mj-ea"/>
                <a:cs typeface="Arial" pitchFamily="34" charset="0"/>
              </a:rPr>
              <a:t>2012 </a:t>
            </a:r>
            <a:r>
              <a:rPr lang="ru-RU" b="1" dirty="0" err="1" smtClean="0">
                <a:solidFill>
                  <a:srgbClr val="660033"/>
                </a:solidFill>
                <a:latin typeface="Arial" pitchFamily="34" charset="0"/>
                <a:ea typeface="+mj-ea"/>
                <a:cs typeface="Arial" pitchFamily="34" charset="0"/>
              </a:rPr>
              <a:t>жылы</a:t>
            </a:r>
            <a:r>
              <a:rPr lang="ru-RU" b="1" dirty="0" smtClean="0">
                <a:solidFill>
                  <a:srgbClr val="660033"/>
                </a:solidFill>
                <a:latin typeface="Arial" pitchFamily="34" charset="0"/>
                <a:ea typeface="+mj-ea"/>
                <a:cs typeface="Arial" pitchFamily="34" charset="0"/>
              </a:rPr>
              <a:t> </a:t>
            </a:r>
            <a:r>
              <a:rPr lang="ru-RU" b="1" dirty="0" err="1" smtClean="0">
                <a:solidFill>
                  <a:srgbClr val="660033"/>
                </a:solidFill>
                <a:latin typeface="Arial" pitchFamily="34" charset="0"/>
                <a:ea typeface="+mj-ea"/>
                <a:cs typeface="Arial" pitchFamily="34" charset="0"/>
              </a:rPr>
              <a:t>статистиканың түрлі салаларындағы  есептеулер</a:t>
            </a:r>
            <a:r>
              <a:rPr lang="ru-RU" b="1" dirty="0" smtClean="0">
                <a:solidFill>
                  <a:srgbClr val="660033"/>
                </a:solidFill>
                <a:latin typeface="Arial" pitchFamily="34" charset="0"/>
                <a:ea typeface="+mj-ea"/>
                <a:cs typeface="Arial" pitchFamily="34" charset="0"/>
              </a:rPr>
              <a:t> </a:t>
            </a:r>
            <a:r>
              <a:rPr lang="ru-RU" b="1" dirty="0" err="1" smtClean="0">
                <a:solidFill>
                  <a:srgbClr val="660033"/>
                </a:solidFill>
                <a:latin typeface="Arial" pitchFamily="34" charset="0"/>
                <a:ea typeface="+mj-ea"/>
                <a:cs typeface="Arial" pitchFamily="34" charset="0"/>
              </a:rPr>
              <a:t>бойынша</a:t>
            </a:r>
            <a:r>
              <a:rPr lang="ru-RU" b="1" dirty="0" smtClean="0">
                <a:solidFill>
                  <a:srgbClr val="660033"/>
                </a:solidFill>
                <a:latin typeface="Arial" pitchFamily="34" charset="0"/>
                <a:ea typeface="+mj-ea"/>
                <a:cs typeface="Arial" pitchFamily="34" charset="0"/>
              </a:rPr>
              <a:t> 10 </a:t>
            </a:r>
            <a:r>
              <a:rPr lang="ru-RU" b="1" dirty="0" err="1" smtClean="0">
                <a:solidFill>
                  <a:srgbClr val="660033"/>
                </a:solidFill>
                <a:latin typeface="Arial" pitchFamily="34" charset="0"/>
                <a:ea typeface="+mj-ea"/>
                <a:cs typeface="Arial" pitchFamily="34" charset="0"/>
              </a:rPr>
              <a:t>әдістеме әзірленді және қайта қаралды</a:t>
            </a:r>
            <a:r>
              <a:rPr lang="ru-RU" b="1" dirty="0" smtClean="0">
                <a:solidFill>
                  <a:srgbClr val="660033"/>
                </a:solidFill>
                <a:latin typeface="Arial" pitchFamily="34" charset="0"/>
                <a:ea typeface="+mj-ea"/>
                <a:cs typeface="Arial" pitchFamily="34" charset="0"/>
              </a:rPr>
              <a:t>.</a:t>
            </a:r>
            <a:endParaRPr lang="ru-RU" b="1" dirty="0">
              <a:solidFill>
                <a:srgbClr val="660033"/>
              </a:solidFill>
              <a:latin typeface="Arial" pitchFamily="34" charset="0"/>
              <a:ea typeface="+mj-ea"/>
              <a:cs typeface="Arial" pitchFamily="34" charset="0"/>
            </a:endParaRPr>
          </a:p>
        </p:txBody>
      </p:sp>
      <p:sp>
        <p:nvSpPr>
          <p:cNvPr id="14" name="Rectangle 2"/>
          <p:cNvSpPr txBox="1">
            <a:spLocks noChangeArrowheads="1"/>
          </p:cNvSpPr>
          <p:nvPr/>
        </p:nvSpPr>
        <p:spPr>
          <a:xfrm>
            <a:off x="1000100" y="3357562"/>
            <a:ext cx="7500990" cy="857256"/>
          </a:xfrm>
          <a:prstGeom prst="rect">
            <a:avLst/>
          </a:prstGeom>
          <a:effectLst/>
        </p:spPr>
        <p:txBody>
          <a:bodyPr lIns="84134" tIns="42067" rIns="84134" bIns="42067"/>
          <a:lstStyle/>
          <a:p>
            <a:pPr algn="just">
              <a:defRPr/>
            </a:pPr>
            <a:r>
              <a:rPr lang="ru-RU" sz="1400" i="1" dirty="0" smtClean="0">
                <a:solidFill>
                  <a:srgbClr val="002060"/>
                </a:solidFill>
              </a:rPr>
              <a:t>мал </a:t>
            </a:r>
            <a:r>
              <a:rPr lang="ru-RU" sz="1400" i="1" dirty="0" err="1" smtClean="0">
                <a:solidFill>
                  <a:srgbClr val="002060"/>
                </a:solidFill>
              </a:rPr>
              <a:t>шаруашылығы стастикасы</a:t>
            </a:r>
            <a:r>
              <a:rPr lang="ru-RU" sz="1400" i="1" dirty="0" smtClean="0">
                <a:solidFill>
                  <a:srgbClr val="002060"/>
                </a:solidFill>
              </a:rPr>
              <a:t>, </a:t>
            </a:r>
            <a:r>
              <a:rPr lang="ru-RU" sz="1400" i="1" dirty="0" err="1" smtClean="0">
                <a:solidFill>
                  <a:srgbClr val="002060"/>
                </a:solidFill>
              </a:rPr>
              <a:t>ақпараттық қоғам</a:t>
            </a:r>
            <a:r>
              <a:rPr lang="ru-RU" sz="1400" i="1" dirty="0" smtClean="0">
                <a:solidFill>
                  <a:srgbClr val="002060"/>
                </a:solidFill>
              </a:rPr>
              <a:t>, </a:t>
            </a:r>
            <a:r>
              <a:rPr lang="ru-RU" sz="1400" i="1" dirty="0" err="1" smtClean="0">
                <a:solidFill>
                  <a:srgbClr val="002060"/>
                </a:solidFill>
              </a:rPr>
              <a:t>ғылым және </a:t>
            </a:r>
            <a:r>
              <a:rPr lang="ru-RU" sz="1400" i="1" dirty="0" smtClean="0">
                <a:solidFill>
                  <a:srgbClr val="002060"/>
                </a:solidFill>
              </a:rPr>
              <a:t>инновация, </a:t>
            </a:r>
            <a:r>
              <a:rPr lang="ru-RU" sz="1400" i="1" dirty="0" err="1" smtClean="0">
                <a:solidFill>
                  <a:srgbClr val="002060"/>
                </a:solidFill>
              </a:rPr>
              <a:t>зейнетақы қорларының қызметін есепке</a:t>
            </a:r>
            <a:r>
              <a:rPr lang="ru-RU" sz="1400" i="1" dirty="0" smtClean="0">
                <a:solidFill>
                  <a:srgbClr val="002060"/>
                </a:solidFill>
              </a:rPr>
              <a:t> </a:t>
            </a:r>
            <a:r>
              <a:rPr lang="ru-RU" sz="1400" i="1" dirty="0" err="1" smtClean="0">
                <a:solidFill>
                  <a:srgbClr val="002060"/>
                </a:solidFill>
              </a:rPr>
              <a:t>алу</a:t>
            </a:r>
            <a:r>
              <a:rPr lang="ru-RU" sz="1400" i="1" dirty="0" smtClean="0">
                <a:solidFill>
                  <a:srgbClr val="002060"/>
                </a:solidFill>
              </a:rPr>
              <a:t>, </a:t>
            </a:r>
            <a:r>
              <a:rPr lang="ru-RU" sz="1400" i="1" dirty="0" err="1" smtClean="0">
                <a:solidFill>
                  <a:srgbClr val="002060"/>
                </a:solidFill>
              </a:rPr>
              <a:t>азық-түлікке және импортқа салынатын</a:t>
            </a:r>
            <a:r>
              <a:rPr lang="ru-RU" sz="1400" i="1" dirty="0" smtClean="0">
                <a:solidFill>
                  <a:srgbClr val="002060"/>
                </a:solidFill>
              </a:rPr>
              <a:t> </a:t>
            </a:r>
            <a:r>
              <a:rPr lang="ru-RU" sz="1400" i="1" dirty="0" err="1" smtClean="0">
                <a:solidFill>
                  <a:srgbClr val="002060"/>
                </a:solidFill>
              </a:rPr>
              <a:t>салықтар, туу</a:t>
            </a:r>
            <a:r>
              <a:rPr lang="ru-RU" sz="1400" i="1" dirty="0" smtClean="0">
                <a:solidFill>
                  <a:srgbClr val="002060"/>
                </a:solidFill>
              </a:rPr>
              <a:t> </a:t>
            </a:r>
            <a:r>
              <a:rPr lang="ru-RU" sz="1400" i="1" dirty="0" err="1" smtClean="0">
                <a:solidFill>
                  <a:srgbClr val="002060"/>
                </a:solidFill>
              </a:rPr>
              <a:t>және өлім  бойынша</a:t>
            </a:r>
            <a:r>
              <a:rPr lang="ru-RU" sz="1400" i="1" dirty="0" smtClean="0">
                <a:solidFill>
                  <a:srgbClr val="002060"/>
                </a:solidFill>
              </a:rPr>
              <a:t> </a:t>
            </a:r>
            <a:r>
              <a:rPr lang="ru-RU" sz="1400" i="1" dirty="0" err="1" smtClean="0">
                <a:solidFill>
                  <a:srgbClr val="002060"/>
                </a:solidFill>
              </a:rPr>
              <a:t>және </a:t>
            </a:r>
            <a:r>
              <a:rPr lang="ru-RU" sz="1400" i="1" dirty="0" smtClean="0">
                <a:solidFill>
                  <a:srgbClr val="002060"/>
                </a:solidFill>
              </a:rPr>
              <a:t>т.б</a:t>
            </a:r>
            <a:endParaRPr lang="ru-RU" sz="1400" i="1" dirty="0">
              <a:solidFill>
                <a:srgbClr val="002060"/>
              </a:solidFill>
            </a:endParaRPr>
          </a:p>
        </p:txBody>
      </p:sp>
      <p:sp>
        <p:nvSpPr>
          <p:cNvPr id="19" name="Rectangle 2"/>
          <p:cNvSpPr txBox="1">
            <a:spLocks noChangeArrowheads="1"/>
          </p:cNvSpPr>
          <p:nvPr/>
        </p:nvSpPr>
        <p:spPr>
          <a:xfrm>
            <a:off x="500034" y="4285502"/>
            <a:ext cx="8643966" cy="571504"/>
          </a:xfrm>
          <a:prstGeom prst="rect">
            <a:avLst/>
          </a:prstGeom>
          <a:effectLst/>
        </p:spPr>
        <p:txBody>
          <a:bodyPr lIns="84134" tIns="42067" rIns="84134" bIns="42067"/>
          <a:lstStyle/>
          <a:p>
            <a:pPr>
              <a:defRPr/>
            </a:pPr>
            <a:r>
              <a:rPr lang="ru-RU" b="1" dirty="0" smtClean="0">
                <a:solidFill>
                  <a:srgbClr val="660033"/>
                </a:solidFill>
                <a:latin typeface="Arial" pitchFamily="34" charset="0"/>
                <a:ea typeface="+mj-ea"/>
                <a:cs typeface="Arial" pitchFamily="34" charset="0"/>
              </a:rPr>
              <a:t>2013 </a:t>
            </a:r>
            <a:r>
              <a:rPr lang="ru-RU" b="1" dirty="0" err="1" smtClean="0">
                <a:solidFill>
                  <a:srgbClr val="660033"/>
                </a:solidFill>
                <a:latin typeface="Arial" pitchFamily="34" charset="0"/>
                <a:ea typeface="+mj-ea"/>
                <a:cs typeface="Arial" pitchFamily="34" charset="0"/>
              </a:rPr>
              <a:t>жылғы </a:t>
            </a:r>
            <a:r>
              <a:rPr lang="ru-RU" b="1" dirty="0" smtClean="0">
                <a:solidFill>
                  <a:srgbClr val="660033"/>
                </a:solidFill>
                <a:latin typeface="Arial" pitchFamily="34" charset="0"/>
                <a:ea typeface="+mj-ea"/>
                <a:cs typeface="Arial" pitchFamily="34" charset="0"/>
              </a:rPr>
              <a:t>11 </a:t>
            </a:r>
            <a:r>
              <a:rPr lang="ru-RU" b="1" dirty="0" err="1" smtClean="0">
                <a:solidFill>
                  <a:srgbClr val="660033"/>
                </a:solidFill>
                <a:latin typeface="Arial" pitchFamily="34" charset="0"/>
                <a:ea typeface="+mj-ea"/>
                <a:cs typeface="Arial" pitchFamily="34" charset="0"/>
              </a:rPr>
              <a:t>әдістемені әзірлеу және қайта қарау жоспарланған</a:t>
            </a:r>
            <a:endParaRPr lang="ru-RU" b="1" dirty="0">
              <a:solidFill>
                <a:srgbClr val="660033"/>
              </a:solidFill>
              <a:latin typeface="Arial" pitchFamily="34" charset="0"/>
              <a:ea typeface="+mj-ea"/>
              <a:cs typeface="Arial" pitchFamily="34" charset="0"/>
            </a:endParaRPr>
          </a:p>
        </p:txBody>
      </p:sp>
      <p:sp>
        <p:nvSpPr>
          <p:cNvPr id="20" name="Rectangle 2"/>
          <p:cNvSpPr txBox="1">
            <a:spLocks noChangeArrowheads="1"/>
          </p:cNvSpPr>
          <p:nvPr/>
        </p:nvSpPr>
        <p:spPr>
          <a:xfrm>
            <a:off x="1142976" y="4803330"/>
            <a:ext cx="7500990" cy="642942"/>
          </a:xfrm>
          <a:prstGeom prst="rect">
            <a:avLst/>
          </a:prstGeom>
          <a:effectLst/>
        </p:spPr>
        <p:txBody>
          <a:bodyPr lIns="84134" tIns="42067" rIns="84134" bIns="42067"/>
          <a:lstStyle/>
          <a:p>
            <a:pPr algn="just">
              <a:defRPr/>
            </a:pPr>
            <a:r>
              <a:rPr lang="ru-RU" sz="1400" i="1" dirty="0" smtClean="0">
                <a:solidFill>
                  <a:srgbClr val="002060"/>
                </a:solidFill>
              </a:rPr>
              <a:t>Туризм </a:t>
            </a:r>
            <a:r>
              <a:rPr lang="ru-RU" sz="1400" i="1" dirty="0" err="1" smtClean="0">
                <a:solidFill>
                  <a:srgbClr val="002060"/>
                </a:solidFill>
              </a:rPr>
              <a:t>статистикасы</a:t>
            </a:r>
            <a:r>
              <a:rPr lang="ru-RU" sz="1400" i="1" dirty="0" smtClean="0">
                <a:solidFill>
                  <a:srgbClr val="002060"/>
                </a:solidFill>
              </a:rPr>
              <a:t>, </a:t>
            </a:r>
            <a:r>
              <a:rPr lang="ru-RU" sz="1400" i="1" dirty="0" err="1" smtClean="0">
                <a:solidFill>
                  <a:srgbClr val="002060"/>
                </a:solidFill>
              </a:rPr>
              <a:t>еңбекпен қамту</a:t>
            </a:r>
            <a:r>
              <a:rPr lang="ru-RU" sz="1400" i="1" dirty="0" smtClean="0">
                <a:solidFill>
                  <a:srgbClr val="002060"/>
                </a:solidFill>
              </a:rPr>
              <a:t>, </a:t>
            </a:r>
            <a:r>
              <a:rPr lang="ru-RU" sz="1400" i="1" dirty="0" err="1" smtClean="0">
                <a:solidFill>
                  <a:srgbClr val="002060"/>
                </a:solidFill>
              </a:rPr>
              <a:t>тұрғын үй нарығындағы баға индексі</a:t>
            </a:r>
            <a:r>
              <a:rPr lang="ru-RU" sz="1400" i="1" dirty="0" smtClean="0">
                <a:solidFill>
                  <a:srgbClr val="002060"/>
                </a:solidFill>
              </a:rPr>
              <a:t>, </a:t>
            </a:r>
            <a:r>
              <a:rPr lang="ru-RU" sz="1400" i="1" dirty="0" err="1" smtClean="0">
                <a:solidFill>
                  <a:srgbClr val="002060"/>
                </a:solidFill>
              </a:rPr>
              <a:t>үй шаруашылықтарының шығысы </a:t>
            </a:r>
            <a:r>
              <a:rPr lang="ru-RU" sz="1400" i="1" dirty="0" smtClean="0">
                <a:solidFill>
                  <a:srgbClr val="002060"/>
                </a:solidFill>
              </a:rPr>
              <a:t>мен </a:t>
            </a:r>
            <a:r>
              <a:rPr lang="ru-RU" sz="1400" i="1" dirty="0" err="1" smtClean="0">
                <a:solidFill>
                  <a:srgbClr val="002060"/>
                </a:solidFill>
              </a:rPr>
              <a:t>кірісі</a:t>
            </a:r>
            <a:r>
              <a:rPr lang="ru-RU" sz="1400" i="1" dirty="0" smtClean="0">
                <a:solidFill>
                  <a:srgbClr val="002060"/>
                </a:solidFill>
              </a:rPr>
              <a:t>  </a:t>
            </a:r>
            <a:r>
              <a:rPr lang="ru-RU" sz="1400" i="1" dirty="0" err="1" smtClean="0">
                <a:solidFill>
                  <a:srgbClr val="002060"/>
                </a:solidFill>
              </a:rPr>
              <a:t>статистикасы</a:t>
            </a:r>
            <a:r>
              <a:rPr lang="ru-RU" sz="1400" i="1" dirty="0" smtClean="0">
                <a:solidFill>
                  <a:srgbClr val="002060"/>
                </a:solidFill>
              </a:rPr>
              <a:t> </a:t>
            </a:r>
            <a:r>
              <a:rPr lang="ru-RU" sz="1400" i="1" dirty="0" err="1" smtClean="0">
                <a:solidFill>
                  <a:srgbClr val="002060"/>
                </a:solidFill>
              </a:rPr>
              <a:t>және </a:t>
            </a:r>
            <a:r>
              <a:rPr lang="ru-RU" sz="1400" i="1" dirty="0" smtClean="0">
                <a:solidFill>
                  <a:srgbClr val="002060"/>
                </a:solidFill>
              </a:rPr>
              <a:t>т.б </a:t>
            </a:r>
            <a:endParaRPr lang="ru-RU" sz="1400" i="1" dirty="0">
              <a:solidFill>
                <a:srgbClr val="002060"/>
              </a:solidFill>
            </a:endParaRPr>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1"/>
          </p:nvPr>
        </p:nvSpPr>
        <p:spPr>
          <a:xfrm>
            <a:off x="8458200" y="6364654"/>
            <a:ext cx="542925" cy="327025"/>
          </a:xfrm>
          <a:noFill/>
        </p:spPr>
        <p:txBody>
          <a:bodyPr/>
          <a:lstStyle/>
          <a:p>
            <a:r>
              <a:rPr lang="ru-RU" sz="1200" dirty="0" smtClean="0"/>
              <a:t>7</a:t>
            </a:r>
          </a:p>
        </p:txBody>
      </p:sp>
      <p:pic>
        <p:nvPicPr>
          <p:cNvPr id="14339" name="Picture 5"/>
          <p:cNvPicPr>
            <a:picLocks noChangeAspect="1" noChangeArrowheads="1"/>
          </p:cNvPicPr>
          <p:nvPr/>
        </p:nvPicPr>
        <p:blipFill>
          <a:blip r:embed="rId2"/>
          <a:srcRect/>
          <a:stretch>
            <a:fillRect/>
          </a:stretch>
        </p:blipFill>
        <p:spPr bwMode="auto">
          <a:xfrm>
            <a:off x="0" y="0"/>
            <a:ext cx="973138" cy="836613"/>
          </a:xfrm>
          <a:prstGeom prst="rect">
            <a:avLst/>
          </a:prstGeom>
          <a:noFill/>
          <a:ln w="9525" algn="ctr">
            <a:noFill/>
            <a:prstDash val="dash"/>
            <a:miter lim="800000"/>
            <a:headEnd/>
            <a:tailEnd/>
          </a:ln>
        </p:spPr>
      </p:pic>
      <p:sp>
        <p:nvSpPr>
          <p:cNvPr id="8" name="TextBox 7"/>
          <p:cNvSpPr txBox="1"/>
          <p:nvPr/>
        </p:nvSpPr>
        <p:spPr>
          <a:xfrm>
            <a:off x="0" y="1037380"/>
            <a:ext cx="9001155" cy="677108"/>
          </a:xfrm>
          <a:prstGeom prst="rect">
            <a:avLst/>
          </a:prstGeom>
          <a:noFill/>
        </p:spPr>
        <p:txBody>
          <a:bodyPr wrap="square">
            <a:spAutoFit/>
          </a:bodyPr>
          <a:lstStyle/>
          <a:p>
            <a:pPr algn="ctr">
              <a:defRPr/>
            </a:pPr>
            <a:r>
              <a:rPr lang="ru-RU" sz="1900" b="1" dirty="0" smtClean="0">
                <a:solidFill>
                  <a:srgbClr val="660033"/>
                </a:solidFill>
                <a:latin typeface="Arial" pitchFamily="34" charset="0"/>
                <a:cs typeface="Arial" pitchFamily="34" charset="0"/>
              </a:rPr>
              <a:t>«ҚАЗСТАТ: </a:t>
            </a:r>
            <a:r>
              <a:rPr lang="ru-RU" sz="1900" b="1" dirty="0" err="1" smtClean="0">
                <a:solidFill>
                  <a:srgbClr val="660033"/>
                </a:solidFill>
                <a:latin typeface="Arial" pitchFamily="34" charset="0"/>
                <a:cs typeface="Arial" pitchFamily="34" charset="0"/>
              </a:rPr>
              <a:t>Ұлттық </a:t>
            </a:r>
            <a:r>
              <a:rPr lang="ru-RU" sz="1900" b="1" dirty="0" smtClean="0">
                <a:solidFill>
                  <a:srgbClr val="660033"/>
                </a:solidFill>
                <a:latin typeface="Arial" pitchFamily="34" charset="0"/>
                <a:cs typeface="Arial" pitchFamily="34" charset="0"/>
              </a:rPr>
              <a:t>статистика </a:t>
            </a:r>
            <a:r>
              <a:rPr lang="ru-RU" sz="1900" b="1" dirty="0" err="1" smtClean="0">
                <a:solidFill>
                  <a:srgbClr val="660033"/>
                </a:solidFill>
                <a:latin typeface="Arial" pitchFamily="34" charset="0"/>
                <a:cs typeface="Arial" pitchFamily="34" charset="0"/>
              </a:rPr>
              <a:t>жүйесін нығайту</a:t>
            </a:r>
            <a:r>
              <a:rPr lang="ru-RU" sz="1900" b="1" dirty="0" smtClean="0">
                <a:solidFill>
                  <a:srgbClr val="660033"/>
                </a:solidFill>
                <a:latin typeface="Arial" pitchFamily="34" charset="0"/>
                <a:cs typeface="Arial" pitchFamily="34" charset="0"/>
              </a:rPr>
              <a:t>» </a:t>
            </a:r>
            <a:r>
              <a:rPr lang="ru-RU" sz="1900" b="1" dirty="0" err="1" smtClean="0">
                <a:solidFill>
                  <a:srgbClr val="660033"/>
                </a:solidFill>
                <a:latin typeface="Arial" pitchFamily="34" charset="0"/>
                <a:cs typeface="Arial" pitchFamily="34" charset="0"/>
              </a:rPr>
              <a:t>Дүниежүзілік Банкімен</a:t>
            </a:r>
            <a:r>
              <a:rPr lang="ru-RU" sz="1900" b="1" dirty="0" smtClean="0">
                <a:solidFill>
                  <a:srgbClr val="660033"/>
                </a:solidFill>
                <a:latin typeface="Arial" pitchFamily="34" charset="0"/>
                <a:cs typeface="Arial" pitchFamily="34" charset="0"/>
              </a:rPr>
              <a:t> </a:t>
            </a:r>
            <a:r>
              <a:rPr lang="ru-RU" sz="1900" b="1" dirty="0" err="1" smtClean="0">
                <a:solidFill>
                  <a:srgbClr val="660033"/>
                </a:solidFill>
                <a:latin typeface="Arial" pitchFamily="34" charset="0"/>
                <a:cs typeface="Arial" pitchFamily="34" charset="0"/>
              </a:rPr>
              <a:t>бірлескен</a:t>
            </a:r>
            <a:r>
              <a:rPr lang="ru-RU" sz="1900" b="1" dirty="0" smtClean="0">
                <a:solidFill>
                  <a:srgbClr val="660033"/>
                </a:solidFill>
                <a:latin typeface="Arial" pitchFamily="34" charset="0"/>
                <a:cs typeface="Arial" pitchFamily="34" charset="0"/>
              </a:rPr>
              <a:t> </a:t>
            </a:r>
            <a:r>
              <a:rPr lang="ru-RU" sz="1900" b="1" dirty="0" err="1" smtClean="0">
                <a:solidFill>
                  <a:srgbClr val="660033"/>
                </a:solidFill>
                <a:latin typeface="Arial" pitchFamily="34" charset="0"/>
                <a:cs typeface="Arial" pitchFamily="34" charset="0"/>
              </a:rPr>
              <a:t>жобасы</a:t>
            </a:r>
            <a:r>
              <a:rPr lang="ru-RU" sz="1900" b="1" dirty="0" smtClean="0">
                <a:solidFill>
                  <a:srgbClr val="660033"/>
                </a:solidFill>
                <a:latin typeface="Arial" pitchFamily="34" charset="0"/>
                <a:cs typeface="Arial" pitchFamily="34" charset="0"/>
              </a:rPr>
              <a:t> </a:t>
            </a:r>
            <a:endParaRPr lang="ru-RU" sz="1900" b="1" dirty="0">
              <a:solidFill>
                <a:srgbClr val="660033"/>
              </a:solidFill>
              <a:latin typeface="Arial" pitchFamily="34" charset="0"/>
              <a:cs typeface="Arial" pitchFamily="34" charset="0"/>
            </a:endParaRPr>
          </a:p>
        </p:txBody>
      </p:sp>
      <p:sp>
        <p:nvSpPr>
          <p:cNvPr id="14341" name="TextBox 8"/>
          <p:cNvSpPr txBox="1">
            <a:spLocks noChangeArrowheads="1"/>
          </p:cNvSpPr>
          <p:nvPr/>
        </p:nvSpPr>
        <p:spPr bwMode="auto">
          <a:xfrm>
            <a:off x="1928813" y="2609118"/>
            <a:ext cx="6429375" cy="338554"/>
          </a:xfrm>
          <a:prstGeom prst="rect">
            <a:avLst/>
          </a:prstGeom>
          <a:noFill/>
          <a:ln w="9525">
            <a:noFill/>
            <a:miter lim="800000"/>
            <a:headEnd/>
            <a:tailEnd/>
          </a:ln>
        </p:spPr>
        <p:txBody>
          <a:bodyPr>
            <a:spAutoFit/>
          </a:bodyPr>
          <a:lstStyle/>
          <a:p>
            <a:r>
              <a:rPr lang="ru-RU" sz="1600" b="1" dirty="0" err="1" smtClean="0">
                <a:solidFill>
                  <a:srgbClr val="001848"/>
                </a:solidFill>
              </a:rPr>
              <a:t>Қазақстанның </a:t>
            </a:r>
            <a:r>
              <a:rPr lang="ru-RU" sz="1600" b="1" dirty="0" smtClean="0">
                <a:solidFill>
                  <a:srgbClr val="001848"/>
                </a:solidFill>
              </a:rPr>
              <a:t>статистика </a:t>
            </a:r>
            <a:r>
              <a:rPr lang="ru-RU" sz="1600" b="1" dirty="0" err="1" smtClean="0">
                <a:solidFill>
                  <a:srgbClr val="001848"/>
                </a:solidFill>
              </a:rPr>
              <a:t>жүйесінің тиімділігін</a:t>
            </a:r>
            <a:r>
              <a:rPr lang="ru-RU" sz="1600" b="1" dirty="0" smtClean="0">
                <a:solidFill>
                  <a:srgbClr val="001848"/>
                </a:solidFill>
              </a:rPr>
              <a:t> </a:t>
            </a:r>
            <a:r>
              <a:rPr lang="ru-RU" sz="1600" b="1" dirty="0" err="1" smtClean="0">
                <a:solidFill>
                  <a:srgbClr val="001848"/>
                </a:solidFill>
              </a:rPr>
              <a:t>көтеру</a:t>
            </a:r>
            <a:endParaRPr lang="ru-RU" sz="1600" b="1" dirty="0">
              <a:solidFill>
                <a:srgbClr val="001848"/>
              </a:solidFill>
            </a:endParaRPr>
          </a:p>
        </p:txBody>
      </p:sp>
      <p:sp>
        <p:nvSpPr>
          <p:cNvPr id="14342" name="TextBox 9"/>
          <p:cNvSpPr txBox="1">
            <a:spLocks noChangeArrowheads="1"/>
          </p:cNvSpPr>
          <p:nvPr/>
        </p:nvSpPr>
        <p:spPr bwMode="auto">
          <a:xfrm>
            <a:off x="1928813" y="3251689"/>
            <a:ext cx="6286525" cy="1477328"/>
          </a:xfrm>
          <a:prstGeom prst="rect">
            <a:avLst/>
          </a:prstGeom>
          <a:noFill/>
          <a:ln w="9525">
            <a:noFill/>
            <a:miter lim="800000"/>
            <a:headEnd/>
            <a:tailEnd/>
          </a:ln>
        </p:spPr>
        <p:txBody>
          <a:bodyPr wrap="square">
            <a:spAutoFit/>
          </a:bodyPr>
          <a:lstStyle/>
          <a:p>
            <a:pPr marL="179388" indent="-179388" algn="just">
              <a:buFont typeface="Arial" charset="0"/>
              <a:buAutoNum type="arabicPeriod"/>
              <a:defRPr/>
            </a:pPr>
            <a:r>
              <a:rPr lang="ru-RU" sz="1500" dirty="0" smtClean="0">
                <a:solidFill>
                  <a:srgbClr val="001848"/>
                </a:solidFill>
                <a:latin typeface="Arial" pitchFamily="34" charset="0"/>
                <a:cs typeface="Arial" pitchFamily="34" charset="0"/>
              </a:rPr>
              <a:t>МО </a:t>
            </a:r>
            <a:r>
              <a:rPr lang="ru-RU" sz="1500" dirty="0" err="1" smtClean="0">
                <a:solidFill>
                  <a:srgbClr val="001848"/>
                </a:solidFill>
                <a:latin typeface="Arial" pitchFamily="34" charset="0"/>
                <a:cs typeface="Arial" pitchFamily="34" charset="0"/>
              </a:rPr>
              <a:t>арасындағы статистикалық жұмыстарды үйлестіруді жақсарту</a:t>
            </a:r>
            <a:r>
              <a:rPr lang="ru-RU" sz="1500" dirty="0" smtClean="0">
                <a:solidFill>
                  <a:srgbClr val="001848"/>
                </a:solidFill>
                <a:latin typeface="Arial" pitchFamily="34" charset="0"/>
                <a:cs typeface="Arial" pitchFamily="34" charset="0"/>
              </a:rPr>
              <a:t> </a:t>
            </a:r>
            <a:endParaRPr lang="ru-RU" sz="1500" dirty="0">
              <a:solidFill>
                <a:srgbClr val="001848"/>
              </a:solidFill>
              <a:latin typeface="Arial" pitchFamily="34" charset="0"/>
              <a:cs typeface="Arial" pitchFamily="34" charset="0"/>
            </a:endParaRPr>
          </a:p>
          <a:p>
            <a:pPr marL="179388" indent="-179388" algn="just">
              <a:buFont typeface="Arial" charset="0"/>
              <a:buAutoNum type="arabicPeriod"/>
              <a:defRPr/>
            </a:pPr>
            <a:r>
              <a:rPr lang="ru-RU" sz="1500" dirty="0" err="1" smtClean="0">
                <a:solidFill>
                  <a:srgbClr val="001848"/>
                </a:solidFill>
                <a:latin typeface="Arial" pitchFamily="34" charset="0"/>
                <a:cs typeface="Arial" pitchFamily="34" charset="0"/>
              </a:rPr>
              <a:t>Үздік ақпараттық-коммуникациялық технологияларды</a:t>
            </a:r>
            <a:r>
              <a:rPr lang="ru-RU" sz="1500" dirty="0" smtClean="0">
                <a:solidFill>
                  <a:srgbClr val="001848"/>
                </a:solidFill>
                <a:latin typeface="Arial" pitchFamily="34" charset="0"/>
                <a:cs typeface="Arial" pitchFamily="34" charset="0"/>
              </a:rPr>
              <a:t> </a:t>
            </a:r>
            <a:r>
              <a:rPr lang="ru-RU" sz="1500" dirty="0" err="1" smtClean="0">
                <a:solidFill>
                  <a:srgbClr val="001848"/>
                </a:solidFill>
                <a:latin typeface="Arial" pitchFamily="34" charset="0"/>
                <a:cs typeface="Arial" pitchFamily="34" charset="0"/>
              </a:rPr>
              <a:t>енгізу</a:t>
            </a:r>
            <a:endParaRPr lang="ru-RU" sz="1500" dirty="0" smtClean="0">
              <a:solidFill>
                <a:srgbClr val="001848"/>
              </a:solidFill>
              <a:latin typeface="Arial" pitchFamily="34" charset="0"/>
              <a:cs typeface="Arial" pitchFamily="34" charset="0"/>
            </a:endParaRPr>
          </a:p>
          <a:p>
            <a:pPr marL="179388" indent="-179388" algn="just">
              <a:buFont typeface="Arial" charset="0"/>
              <a:buAutoNum type="arabicPeriod"/>
              <a:defRPr/>
            </a:pPr>
            <a:r>
              <a:rPr lang="kk-KZ" sz="1500" dirty="0" smtClean="0">
                <a:solidFill>
                  <a:srgbClr val="001848"/>
                </a:solidFill>
                <a:latin typeface="Arial" pitchFamily="34" charset="0"/>
                <a:cs typeface="Arial" pitchFamily="34" charset="0"/>
              </a:rPr>
              <a:t>Кадрлық әлеуетті көтеру</a:t>
            </a:r>
            <a:endParaRPr lang="ru-RU" sz="1500" dirty="0">
              <a:solidFill>
                <a:srgbClr val="001848"/>
              </a:solidFill>
              <a:latin typeface="Arial" pitchFamily="34" charset="0"/>
              <a:cs typeface="Arial" pitchFamily="34" charset="0"/>
            </a:endParaRPr>
          </a:p>
          <a:p>
            <a:pPr marL="179388" indent="-179388" algn="just">
              <a:buFont typeface="Arial" charset="0"/>
              <a:buAutoNum type="arabicPeriod"/>
              <a:defRPr/>
            </a:pPr>
            <a:r>
              <a:rPr lang="kk-KZ" sz="1500" dirty="0" smtClean="0">
                <a:solidFill>
                  <a:srgbClr val="001848"/>
                </a:solidFill>
                <a:latin typeface="Arial" pitchFamily="34" charset="0"/>
                <a:cs typeface="Arial" pitchFamily="34" charset="0"/>
              </a:rPr>
              <a:t>Халықаралық стандарттар мен әдіснамаларды енгізу</a:t>
            </a:r>
            <a:endParaRPr lang="ru-RU" sz="1500" dirty="0">
              <a:solidFill>
                <a:srgbClr val="001848"/>
              </a:solidFill>
              <a:latin typeface="Arial" pitchFamily="34" charset="0"/>
              <a:cs typeface="Arial" pitchFamily="34" charset="0"/>
            </a:endParaRPr>
          </a:p>
          <a:p>
            <a:pPr marL="179388" indent="-179388" algn="just">
              <a:buFont typeface="Arial" charset="0"/>
              <a:buAutoNum type="arabicPeriod"/>
              <a:defRPr/>
            </a:pPr>
            <a:r>
              <a:rPr lang="kk-KZ" sz="1500" dirty="0" smtClean="0">
                <a:solidFill>
                  <a:srgbClr val="001848"/>
                </a:solidFill>
                <a:latin typeface="Arial" pitchFamily="34" charset="0"/>
                <a:cs typeface="Arial" pitchFamily="34" charset="0"/>
              </a:rPr>
              <a:t>Пайдаланушылар және респонденттермен жұмысты жетілдіру </a:t>
            </a:r>
            <a:endParaRPr lang="ru-RU" sz="1500" dirty="0">
              <a:solidFill>
                <a:srgbClr val="001848"/>
              </a:solidFill>
              <a:latin typeface="Arial" pitchFamily="34" charset="0"/>
              <a:cs typeface="Arial" pitchFamily="34" charset="0"/>
            </a:endParaRPr>
          </a:p>
          <a:p>
            <a:pPr marL="179388" indent="-179388" algn="just">
              <a:defRPr/>
            </a:pPr>
            <a:endParaRPr lang="ru-RU" sz="1500" dirty="0">
              <a:solidFill>
                <a:srgbClr val="001848"/>
              </a:solidFill>
              <a:latin typeface="Arial" pitchFamily="34" charset="0"/>
              <a:cs typeface="Arial" pitchFamily="34" charset="0"/>
            </a:endParaRPr>
          </a:p>
        </p:txBody>
      </p:sp>
      <p:sp>
        <p:nvSpPr>
          <p:cNvPr id="14343" name="TextBox 10"/>
          <p:cNvSpPr txBox="1">
            <a:spLocks noChangeArrowheads="1"/>
          </p:cNvSpPr>
          <p:nvPr/>
        </p:nvSpPr>
        <p:spPr bwMode="auto">
          <a:xfrm>
            <a:off x="1928813" y="4819650"/>
            <a:ext cx="6929467" cy="784830"/>
          </a:xfrm>
          <a:prstGeom prst="rect">
            <a:avLst/>
          </a:prstGeom>
          <a:noFill/>
          <a:ln w="9525">
            <a:noFill/>
            <a:miter lim="800000"/>
            <a:headEnd/>
            <a:tailEnd/>
          </a:ln>
        </p:spPr>
        <p:txBody>
          <a:bodyPr wrap="square">
            <a:spAutoFit/>
          </a:bodyPr>
          <a:lstStyle/>
          <a:p>
            <a:pPr indent="179388">
              <a:buFont typeface="Arial" pitchFamily="34" charset="0"/>
              <a:buChar char="•"/>
            </a:pPr>
            <a:r>
              <a:rPr lang="ru-RU" sz="1500" b="1" dirty="0" err="1" smtClean="0">
                <a:solidFill>
                  <a:srgbClr val="001848"/>
                </a:solidFill>
              </a:rPr>
              <a:t>есептер</a:t>
            </a:r>
            <a:r>
              <a:rPr lang="ru-RU" sz="1500" b="1" dirty="0" smtClean="0">
                <a:solidFill>
                  <a:srgbClr val="001848"/>
                </a:solidFill>
              </a:rPr>
              <a:t> </a:t>
            </a:r>
            <a:r>
              <a:rPr lang="ru-RU" sz="1500" b="1" dirty="0" err="1" smtClean="0">
                <a:solidFill>
                  <a:srgbClr val="001848"/>
                </a:solidFill>
              </a:rPr>
              <a:t>санын</a:t>
            </a:r>
            <a:r>
              <a:rPr lang="ru-RU" sz="1500" b="1" dirty="0" smtClean="0">
                <a:solidFill>
                  <a:srgbClr val="001848"/>
                </a:solidFill>
              </a:rPr>
              <a:t> 15 % </a:t>
            </a:r>
            <a:r>
              <a:rPr lang="ru-RU" sz="1500" b="1" dirty="0" err="1" smtClean="0">
                <a:solidFill>
                  <a:srgbClr val="001848"/>
                </a:solidFill>
              </a:rPr>
              <a:t>дейін</a:t>
            </a:r>
            <a:r>
              <a:rPr lang="ru-RU" sz="1500" b="1" dirty="0" smtClean="0">
                <a:solidFill>
                  <a:srgbClr val="001848"/>
                </a:solidFill>
              </a:rPr>
              <a:t> </a:t>
            </a:r>
            <a:r>
              <a:rPr lang="ru-RU" sz="1500" b="1" dirty="0" err="1" smtClean="0">
                <a:solidFill>
                  <a:srgbClr val="001848"/>
                </a:solidFill>
              </a:rPr>
              <a:t>азайту</a:t>
            </a:r>
            <a:r>
              <a:rPr lang="ru-RU" sz="1500" b="1" dirty="0" smtClean="0">
                <a:solidFill>
                  <a:srgbClr val="001848"/>
                </a:solidFill>
              </a:rPr>
              <a:t>; </a:t>
            </a:r>
            <a:endParaRPr lang="ru-RU" sz="1500" b="1" dirty="0">
              <a:solidFill>
                <a:srgbClr val="001848"/>
              </a:solidFill>
            </a:endParaRPr>
          </a:p>
          <a:p>
            <a:pPr indent="179388">
              <a:buFont typeface="Arial" pitchFamily="34" charset="0"/>
              <a:buChar char="•"/>
            </a:pPr>
            <a:r>
              <a:rPr lang="ru-RU" sz="1500" b="1" dirty="0" err="1" smtClean="0">
                <a:solidFill>
                  <a:srgbClr val="001848"/>
                </a:solidFill>
              </a:rPr>
              <a:t>кәсіпорындардың статистикалық нысандарды</a:t>
            </a:r>
            <a:r>
              <a:rPr lang="ru-RU" sz="1500" b="1" dirty="0" smtClean="0">
                <a:solidFill>
                  <a:srgbClr val="001848"/>
                </a:solidFill>
              </a:rPr>
              <a:t> </a:t>
            </a:r>
            <a:r>
              <a:rPr lang="ru-RU" sz="1500" b="1" dirty="0" err="1" smtClean="0">
                <a:solidFill>
                  <a:srgbClr val="001848"/>
                </a:solidFill>
              </a:rPr>
              <a:t>толтыруға</a:t>
            </a:r>
            <a:r>
              <a:rPr lang="en-US" sz="1500" b="1" dirty="0" smtClean="0">
                <a:solidFill>
                  <a:srgbClr val="001848"/>
                </a:solidFill>
              </a:rPr>
              <a:t/>
            </a:r>
            <a:br>
              <a:rPr lang="en-US" sz="1500" b="1" dirty="0" smtClean="0">
                <a:solidFill>
                  <a:srgbClr val="001848"/>
                </a:solidFill>
              </a:rPr>
            </a:br>
            <a:r>
              <a:rPr lang="en-US" sz="1500" b="1" dirty="0" smtClean="0">
                <a:solidFill>
                  <a:srgbClr val="001848"/>
                </a:solidFill>
              </a:rPr>
              <a:t>  </a:t>
            </a:r>
            <a:r>
              <a:rPr lang="ru-RU" sz="1500" b="1" dirty="0" smtClean="0">
                <a:solidFill>
                  <a:srgbClr val="001848"/>
                </a:solidFill>
              </a:rPr>
              <a:t> </a:t>
            </a:r>
            <a:r>
              <a:rPr lang="ru-RU" sz="1500" b="1" dirty="0" err="1" smtClean="0">
                <a:solidFill>
                  <a:srgbClr val="001848"/>
                </a:solidFill>
              </a:rPr>
              <a:t>жұмсалатын уақытын </a:t>
            </a:r>
            <a:r>
              <a:rPr lang="ru-RU" sz="1500" b="1" dirty="0" smtClean="0">
                <a:solidFill>
                  <a:srgbClr val="001848"/>
                </a:solidFill>
              </a:rPr>
              <a:t>40% - </a:t>
            </a:r>
            <a:r>
              <a:rPr lang="ru-RU" sz="1500" b="1" dirty="0" err="1" smtClean="0">
                <a:solidFill>
                  <a:srgbClr val="001848"/>
                </a:solidFill>
              </a:rPr>
              <a:t>ға қысқарту</a:t>
            </a:r>
            <a:r>
              <a:rPr lang="ru-RU" sz="1500" b="1" dirty="0" smtClean="0">
                <a:solidFill>
                  <a:srgbClr val="001848"/>
                </a:solidFill>
              </a:rPr>
              <a:t>; </a:t>
            </a:r>
            <a:endParaRPr lang="ru-RU" sz="1500" b="1" dirty="0">
              <a:solidFill>
                <a:srgbClr val="001848"/>
              </a:solidFill>
            </a:endParaRPr>
          </a:p>
        </p:txBody>
      </p:sp>
      <p:sp>
        <p:nvSpPr>
          <p:cNvPr id="14344" name="Прямоугольник 7"/>
          <p:cNvSpPr>
            <a:spLocks noChangeArrowheads="1"/>
          </p:cNvSpPr>
          <p:nvPr/>
        </p:nvSpPr>
        <p:spPr bwMode="auto">
          <a:xfrm>
            <a:off x="536303" y="6126529"/>
            <a:ext cx="8001000" cy="584775"/>
          </a:xfrm>
          <a:prstGeom prst="rect">
            <a:avLst/>
          </a:prstGeom>
          <a:noFill/>
          <a:ln w="9525">
            <a:noFill/>
            <a:miter lim="800000"/>
            <a:headEnd/>
            <a:tailEnd/>
          </a:ln>
        </p:spPr>
        <p:txBody>
          <a:bodyPr>
            <a:spAutoFit/>
          </a:bodyPr>
          <a:lstStyle/>
          <a:p>
            <a:pPr algn="ctr"/>
            <a:r>
              <a:rPr lang="ru-RU" sz="1600" i="1" dirty="0" smtClean="0">
                <a:solidFill>
                  <a:srgbClr val="001C54"/>
                </a:solidFill>
              </a:rPr>
              <a:t>2011 </a:t>
            </a:r>
            <a:r>
              <a:rPr lang="ru-RU" sz="1600" i="1" dirty="0" err="1" smtClean="0">
                <a:solidFill>
                  <a:srgbClr val="001C54"/>
                </a:solidFill>
              </a:rPr>
              <a:t>жылғы </a:t>
            </a:r>
            <a:r>
              <a:rPr lang="ru-RU" sz="1600" i="1" dirty="0" smtClean="0">
                <a:solidFill>
                  <a:srgbClr val="001C54"/>
                </a:solidFill>
              </a:rPr>
              <a:t>27 </a:t>
            </a:r>
            <a:r>
              <a:rPr lang="ru-RU" sz="1600" i="1" dirty="0" err="1" smtClean="0">
                <a:solidFill>
                  <a:srgbClr val="001C54"/>
                </a:solidFill>
              </a:rPr>
              <a:t>желтоқсанда </a:t>
            </a:r>
            <a:r>
              <a:rPr lang="ru-RU" sz="1600" i="1" dirty="0" smtClean="0">
                <a:solidFill>
                  <a:srgbClr val="001C54"/>
                </a:solidFill>
              </a:rPr>
              <a:t>«</a:t>
            </a:r>
            <a:r>
              <a:rPr lang="ru-RU" sz="1600" i="1" dirty="0" err="1" smtClean="0">
                <a:solidFill>
                  <a:srgbClr val="001C54"/>
                </a:solidFill>
              </a:rPr>
              <a:t>Қарыз алу</a:t>
            </a:r>
            <a:r>
              <a:rPr lang="ru-RU" sz="1600" i="1" dirty="0" smtClean="0">
                <a:solidFill>
                  <a:srgbClr val="001C54"/>
                </a:solidFill>
              </a:rPr>
              <a:t> </a:t>
            </a:r>
            <a:r>
              <a:rPr lang="ru-RU" sz="1600" i="1" dirty="0" err="1" smtClean="0">
                <a:solidFill>
                  <a:srgbClr val="001C54"/>
                </a:solidFill>
              </a:rPr>
              <a:t>келісімін</a:t>
            </a:r>
            <a:r>
              <a:rPr lang="ru-RU" sz="1600" i="1" dirty="0" smtClean="0">
                <a:solidFill>
                  <a:srgbClr val="001C54"/>
                </a:solidFill>
              </a:rPr>
              <a:t> </a:t>
            </a:r>
            <a:r>
              <a:rPr lang="ru-RU" sz="1600" i="1" dirty="0" err="1" smtClean="0">
                <a:solidFill>
                  <a:srgbClr val="001C54"/>
                </a:solidFill>
              </a:rPr>
              <a:t>ратификациялау</a:t>
            </a:r>
            <a:r>
              <a:rPr lang="ru-RU" sz="1600" i="1" dirty="0" smtClean="0">
                <a:solidFill>
                  <a:srgbClr val="001C54"/>
                </a:solidFill>
              </a:rPr>
              <a:t> </a:t>
            </a:r>
            <a:r>
              <a:rPr lang="ru-RU" sz="1600" i="1" dirty="0" err="1" smtClean="0">
                <a:solidFill>
                  <a:srgbClr val="001C54"/>
                </a:solidFill>
              </a:rPr>
              <a:t>туралы</a:t>
            </a:r>
            <a:r>
              <a:rPr lang="ru-RU" sz="1600" i="1" dirty="0" smtClean="0">
                <a:solidFill>
                  <a:srgbClr val="001C54"/>
                </a:solidFill>
              </a:rPr>
              <a:t>» </a:t>
            </a:r>
            <a:endParaRPr lang="en-US" sz="1600" i="1" dirty="0" smtClean="0">
              <a:solidFill>
                <a:srgbClr val="001C54"/>
              </a:solidFill>
            </a:endParaRPr>
          </a:p>
          <a:p>
            <a:pPr algn="ctr"/>
            <a:r>
              <a:rPr lang="ru-RU" sz="1600" i="1" dirty="0" smtClean="0">
                <a:solidFill>
                  <a:srgbClr val="001C54"/>
                </a:solidFill>
              </a:rPr>
              <a:t>ҚР </a:t>
            </a:r>
            <a:r>
              <a:rPr lang="ru-RU" sz="1600" i="1" dirty="0" err="1" smtClean="0">
                <a:solidFill>
                  <a:srgbClr val="001C54"/>
                </a:solidFill>
              </a:rPr>
              <a:t>Заңына қол қойылды</a:t>
            </a:r>
            <a:r>
              <a:rPr lang="ru-RU" sz="1600" i="1" dirty="0" smtClean="0">
                <a:solidFill>
                  <a:srgbClr val="001C54"/>
                </a:solidFill>
              </a:rPr>
              <a:t>.  </a:t>
            </a:r>
            <a:endParaRPr lang="ru-RU" sz="1600" i="1" dirty="0">
              <a:solidFill>
                <a:srgbClr val="001C54"/>
              </a:solidFill>
            </a:endParaRPr>
          </a:p>
        </p:txBody>
      </p:sp>
      <p:sp>
        <p:nvSpPr>
          <p:cNvPr id="14345" name="TextBox 8"/>
          <p:cNvSpPr txBox="1">
            <a:spLocks noChangeArrowheads="1"/>
          </p:cNvSpPr>
          <p:nvPr/>
        </p:nvSpPr>
        <p:spPr bwMode="auto">
          <a:xfrm>
            <a:off x="690902" y="1920631"/>
            <a:ext cx="7786688" cy="523220"/>
          </a:xfrm>
          <a:prstGeom prst="rect">
            <a:avLst/>
          </a:prstGeom>
          <a:noFill/>
          <a:ln w="9525">
            <a:noFill/>
            <a:miter lim="800000"/>
            <a:headEnd/>
            <a:tailEnd/>
          </a:ln>
        </p:spPr>
        <p:txBody>
          <a:bodyPr>
            <a:spAutoFit/>
          </a:bodyPr>
          <a:lstStyle/>
          <a:p>
            <a:pPr algn="ctr"/>
            <a:r>
              <a:rPr lang="ru-RU" sz="1400" dirty="0" smtClean="0">
                <a:solidFill>
                  <a:srgbClr val="001C54"/>
                </a:solidFill>
              </a:rPr>
              <a:t>«ДЕСТАТИС» </a:t>
            </a:r>
            <a:r>
              <a:rPr lang="ru-RU" sz="1400" dirty="0" err="1" smtClean="0">
                <a:solidFill>
                  <a:srgbClr val="001C54"/>
                </a:solidFill>
              </a:rPr>
              <a:t>консорциумымен</a:t>
            </a:r>
            <a:r>
              <a:rPr lang="ru-RU" sz="1400" dirty="0" smtClean="0">
                <a:solidFill>
                  <a:srgbClr val="001C54"/>
                </a:solidFill>
              </a:rPr>
              <a:t> </a:t>
            </a:r>
            <a:r>
              <a:rPr lang="ru-RU" sz="1400" dirty="0" err="1" smtClean="0">
                <a:solidFill>
                  <a:srgbClr val="001C54"/>
                </a:solidFill>
              </a:rPr>
              <a:t>келісім</a:t>
            </a:r>
            <a:r>
              <a:rPr lang="ru-RU" sz="1400" dirty="0" smtClean="0">
                <a:solidFill>
                  <a:srgbClr val="001C54"/>
                </a:solidFill>
              </a:rPr>
              <a:t> </a:t>
            </a:r>
            <a:r>
              <a:rPr lang="ru-RU" sz="1400" dirty="0" err="1" smtClean="0">
                <a:solidFill>
                  <a:srgbClr val="001C54"/>
                </a:solidFill>
              </a:rPr>
              <a:t>шартқа қол </a:t>
            </a:r>
            <a:r>
              <a:rPr lang="ru-RU" sz="1400" dirty="0" smtClean="0">
                <a:solidFill>
                  <a:srgbClr val="001C54"/>
                </a:solidFill>
              </a:rPr>
              <a:t>28.09.12  ж </a:t>
            </a:r>
            <a:r>
              <a:rPr lang="ru-RU" sz="1400" dirty="0" err="1" smtClean="0">
                <a:solidFill>
                  <a:srgbClr val="001C54"/>
                </a:solidFill>
              </a:rPr>
              <a:t>қойылды</a:t>
            </a:r>
            <a:endParaRPr lang="ru-RU" sz="1400" dirty="0" smtClean="0">
              <a:solidFill>
                <a:srgbClr val="001C54"/>
              </a:solidFill>
            </a:endParaRPr>
          </a:p>
          <a:p>
            <a:pPr algn="ctr"/>
            <a:r>
              <a:rPr lang="ru-RU" sz="1400" i="1" dirty="0" smtClean="0">
                <a:solidFill>
                  <a:srgbClr val="001C54"/>
                </a:solidFill>
              </a:rPr>
              <a:t>(Германия, </a:t>
            </a:r>
            <a:r>
              <a:rPr lang="ru-RU" sz="1400" i="1" dirty="0" err="1" smtClean="0">
                <a:solidFill>
                  <a:srgbClr val="001C54"/>
                </a:solidFill>
              </a:rPr>
              <a:t>Ресей</a:t>
            </a:r>
            <a:r>
              <a:rPr lang="ru-RU" sz="1400" i="1" dirty="0" smtClean="0">
                <a:solidFill>
                  <a:srgbClr val="001C54"/>
                </a:solidFill>
              </a:rPr>
              <a:t>, Словакия, Чехия, Финляндия </a:t>
            </a:r>
            <a:r>
              <a:rPr lang="ru-RU" sz="1400" i="1" dirty="0">
                <a:solidFill>
                  <a:srgbClr val="001C54"/>
                </a:solidFill>
              </a:rPr>
              <a:t>и </a:t>
            </a:r>
            <a:r>
              <a:rPr lang="ru-RU" sz="1400" i="1" dirty="0" err="1" smtClean="0">
                <a:solidFill>
                  <a:srgbClr val="001C54"/>
                </a:solidFill>
              </a:rPr>
              <a:t>Оңтүстік Кореяның статкеңселері</a:t>
            </a:r>
            <a:r>
              <a:rPr lang="ru-RU" sz="1400" i="1" dirty="0" smtClean="0">
                <a:solidFill>
                  <a:srgbClr val="001C54"/>
                </a:solidFill>
              </a:rPr>
              <a:t>)</a:t>
            </a:r>
            <a:endParaRPr lang="ru-RU" sz="1400" i="1" dirty="0">
              <a:solidFill>
                <a:srgbClr val="001C54"/>
              </a:solidFill>
            </a:endParaRPr>
          </a:p>
        </p:txBody>
      </p:sp>
      <p:sp>
        <p:nvSpPr>
          <p:cNvPr id="12" name="TextBox 8"/>
          <p:cNvSpPr txBox="1">
            <a:spLocks noChangeArrowheads="1"/>
          </p:cNvSpPr>
          <p:nvPr/>
        </p:nvSpPr>
        <p:spPr bwMode="auto">
          <a:xfrm>
            <a:off x="149224" y="2575781"/>
            <a:ext cx="1279504" cy="369332"/>
          </a:xfrm>
          <a:prstGeom prst="rect">
            <a:avLst/>
          </a:prstGeom>
          <a:noFill/>
          <a:ln w="9525">
            <a:noFill/>
            <a:miter lim="800000"/>
            <a:headEnd/>
            <a:tailEnd/>
          </a:ln>
        </p:spPr>
        <p:txBody>
          <a:bodyPr wrap="square">
            <a:spAutoFit/>
          </a:bodyPr>
          <a:lstStyle/>
          <a:p>
            <a:pPr>
              <a:defRPr/>
            </a:pPr>
            <a:r>
              <a:rPr lang="ru-RU" b="1" dirty="0">
                <a:solidFill>
                  <a:schemeClr val="accent6">
                    <a:lumMod val="50000"/>
                  </a:schemeClr>
                </a:solidFill>
                <a:effectLst>
                  <a:outerShdw blurRad="38100" dist="38100" dir="2700000" algn="tl">
                    <a:srgbClr val="000000">
                      <a:alpha val="43137"/>
                    </a:srgbClr>
                  </a:outerShdw>
                </a:effectLst>
              </a:rPr>
              <a:t> </a:t>
            </a:r>
            <a:r>
              <a:rPr lang="ru-RU" b="1" dirty="0" err="1" smtClean="0">
                <a:solidFill>
                  <a:srgbClr val="660033"/>
                </a:solidFill>
                <a:effectLst>
                  <a:outerShdw blurRad="38100" dist="38100" dir="2700000" algn="tl">
                    <a:srgbClr val="000000">
                      <a:alpha val="43137"/>
                    </a:srgbClr>
                  </a:outerShdw>
                </a:effectLst>
              </a:rPr>
              <a:t>Мақсаты</a:t>
            </a:r>
            <a:r>
              <a:rPr lang="ru-RU" b="1" dirty="0" smtClean="0">
                <a:solidFill>
                  <a:srgbClr val="660033"/>
                </a:solidFill>
                <a:effectLst>
                  <a:outerShdw blurRad="38100" dist="38100" dir="2700000" algn="tl">
                    <a:srgbClr val="000000">
                      <a:alpha val="43137"/>
                    </a:srgbClr>
                  </a:outerShdw>
                </a:effectLst>
              </a:rPr>
              <a:t> </a:t>
            </a:r>
            <a:endParaRPr lang="ru-RU" b="1" dirty="0">
              <a:solidFill>
                <a:srgbClr val="660033"/>
              </a:solidFill>
            </a:endParaRPr>
          </a:p>
        </p:txBody>
      </p:sp>
      <p:sp>
        <p:nvSpPr>
          <p:cNvPr id="13" name="TextBox 8"/>
          <p:cNvSpPr txBox="1">
            <a:spLocks noChangeArrowheads="1"/>
          </p:cNvSpPr>
          <p:nvPr/>
        </p:nvSpPr>
        <p:spPr bwMode="auto">
          <a:xfrm>
            <a:off x="142843" y="2786058"/>
            <a:ext cx="1346231" cy="384721"/>
          </a:xfrm>
          <a:prstGeom prst="rect">
            <a:avLst/>
          </a:prstGeom>
          <a:noFill/>
          <a:ln w="9525">
            <a:noFill/>
            <a:miter lim="800000"/>
            <a:headEnd/>
            <a:tailEnd/>
          </a:ln>
        </p:spPr>
        <p:txBody>
          <a:bodyPr wrap="square">
            <a:spAutoFit/>
          </a:bodyPr>
          <a:lstStyle/>
          <a:p>
            <a:pPr>
              <a:defRPr/>
            </a:pPr>
            <a:r>
              <a:rPr lang="ru-RU" b="1" dirty="0">
                <a:solidFill>
                  <a:schemeClr val="accent6">
                    <a:lumMod val="50000"/>
                  </a:schemeClr>
                </a:solidFill>
                <a:effectLst>
                  <a:outerShdw blurRad="38100" dist="38100" dir="2700000" algn="tl">
                    <a:srgbClr val="000000">
                      <a:alpha val="43137"/>
                    </a:srgbClr>
                  </a:outerShdw>
                </a:effectLst>
              </a:rPr>
              <a:t> </a:t>
            </a:r>
            <a:endParaRPr lang="ru-RU" sz="1900" b="1" dirty="0">
              <a:solidFill>
                <a:srgbClr val="660033"/>
              </a:solidFill>
            </a:endParaRPr>
          </a:p>
        </p:txBody>
      </p:sp>
      <p:sp>
        <p:nvSpPr>
          <p:cNvPr id="14" name="TextBox 8"/>
          <p:cNvSpPr txBox="1">
            <a:spLocks noChangeArrowheads="1"/>
          </p:cNvSpPr>
          <p:nvPr/>
        </p:nvSpPr>
        <p:spPr bwMode="auto">
          <a:xfrm>
            <a:off x="142875" y="4857750"/>
            <a:ext cx="1643063" cy="923330"/>
          </a:xfrm>
          <a:prstGeom prst="rect">
            <a:avLst/>
          </a:prstGeom>
          <a:noFill/>
          <a:ln w="9525">
            <a:noFill/>
            <a:miter lim="800000"/>
            <a:headEnd/>
            <a:tailEnd/>
          </a:ln>
        </p:spPr>
        <p:txBody>
          <a:bodyPr>
            <a:spAutoFit/>
          </a:bodyPr>
          <a:lstStyle/>
          <a:p>
            <a:pPr>
              <a:defRPr/>
            </a:pPr>
            <a:r>
              <a:rPr lang="ru-RU" b="1" dirty="0" err="1" smtClean="0">
                <a:solidFill>
                  <a:srgbClr val="660033"/>
                </a:solidFill>
                <a:effectLst>
                  <a:outerShdw blurRad="38100" dist="38100" dir="2700000" algn="tl">
                    <a:srgbClr val="000000">
                      <a:alpha val="43137"/>
                    </a:srgbClr>
                  </a:outerShdw>
                </a:effectLst>
              </a:rPr>
              <a:t>Күтілетін нәтижелер</a:t>
            </a:r>
            <a:endParaRPr lang="ru-RU" b="1" dirty="0">
              <a:solidFill>
                <a:srgbClr val="660033"/>
              </a:solidFill>
              <a:effectLst>
                <a:outerShdw blurRad="38100" dist="38100" dir="2700000" algn="tl">
                  <a:srgbClr val="000000">
                    <a:alpha val="43137"/>
                  </a:srgbClr>
                </a:outerShdw>
              </a:effectLst>
            </a:endParaRPr>
          </a:p>
          <a:p>
            <a:pPr>
              <a:defRPr/>
            </a:pPr>
            <a:endParaRPr lang="ru-RU" b="1" dirty="0"/>
          </a:p>
        </p:txBody>
      </p:sp>
      <p:sp>
        <p:nvSpPr>
          <p:cNvPr id="15" name="Прямоугольник 38"/>
          <p:cNvSpPr>
            <a:spLocks noChangeArrowheads="1"/>
          </p:cNvSpPr>
          <p:nvPr/>
        </p:nvSpPr>
        <p:spPr bwMode="auto">
          <a:xfrm>
            <a:off x="1000100" y="1"/>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kk-KZ" b="1" dirty="0" smtClean="0">
                <a:solidFill>
                  <a:srgbClr val="002060"/>
                </a:solidFill>
                <a:effectLst>
                  <a:outerShdw blurRad="38100" dist="38100" dir="2700000" algn="tl">
                    <a:srgbClr val="000000">
                      <a:alpha val="43137"/>
                    </a:srgbClr>
                  </a:outerShdw>
                </a:effectLst>
              </a:rPr>
              <a:t>Қазақстан Республикасы Статистика агенттігі </a:t>
            </a:r>
            <a:endParaRPr lang="ru-RU" b="1" dirty="0">
              <a:solidFill>
                <a:srgbClr val="002060"/>
              </a:solidFill>
              <a:effectLst>
                <a:outerShdw blurRad="38100" dist="38100" dir="2700000" algn="tl">
                  <a:srgbClr val="000000">
                    <a:alpha val="43137"/>
                  </a:srgbClr>
                </a:outerShdw>
              </a:effectLst>
            </a:endParaRPr>
          </a:p>
        </p:txBody>
      </p:sp>
      <p:sp>
        <p:nvSpPr>
          <p:cNvPr id="16" name="Прямоугольник 15"/>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7" name="Прямоугольник 16"/>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8" name="Прямоугольник 17"/>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9" name="Прямоугольник 18"/>
          <p:cNvSpPr/>
          <p:nvPr/>
        </p:nvSpPr>
        <p:spPr bwMode="auto">
          <a:xfrm>
            <a:off x="192766" y="3429000"/>
            <a:ext cx="1571636" cy="714380"/>
          </a:xfrm>
          <a:prstGeom prst="rect">
            <a:avLst/>
          </a:prstGeom>
          <a:no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kk-KZ" sz="1900" b="1" dirty="0" smtClean="0">
                <a:solidFill>
                  <a:srgbClr val="660033"/>
                </a:solidFill>
                <a:effectLst>
                  <a:outerShdw blurRad="38100" dist="38100" dir="2700000" algn="tl">
                    <a:srgbClr val="000000">
                      <a:alpha val="43137"/>
                    </a:srgbClr>
                  </a:outerShdw>
                </a:effectLst>
              </a:rPr>
              <a:t>Міндеттері </a:t>
            </a:r>
            <a:endParaRPr lang="ru-RU" sz="1900" b="1" dirty="0" smtClean="0">
              <a:solidFill>
                <a:srgbClr val="660033"/>
              </a:solidFill>
              <a:effectLst>
                <a:outerShdw blurRad="38100" dist="38100" dir="2700000" algn="tl">
                  <a:srgbClr val="000000">
                    <a:alpha val="43137"/>
                  </a:srgbClr>
                </a:outerShdw>
              </a:effectLst>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740" y="1750757"/>
            <a:ext cx="8813753" cy="2408669"/>
          </a:xfrm>
          <a:prstGeom prst="rect">
            <a:avLst/>
          </a:prstGeom>
        </p:spPr>
        <p:txBody>
          <a:bodyPr wrap="square" lIns="84134" tIns="42067" rIns="84134" bIns="42067">
            <a:spAutoFit/>
          </a:bodyPr>
          <a:lstStyle/>
          <a:p>
            <a:pPr algn="just" hangingPunct="0"/>
            <a:r>
              <a:rPr lang="ru-RU" sz="1600" b="1" dirty="0">
                <a:solidFill>
                  <a:srgbClr val="000099"/>
                </a:solidFill>
                <a:latin typeface="Arial" pitchFamily="34" charset="0"/>
                <a:ea typeface="+mj-ea"/>
                <a:cs typeface="Arial" pitchFamily="34" charset="0"/>
              </a:rPr>
              <a:t>22 </a:t>
            </a:r>
            <a:r>
              <a:rPr lang="ru-RU" sz="1600" b="1" dirty="0" err="1" smtClean="0">
                <a:solidFill>
                  <a:srgbClr val="000099"/>
                </a:solidFill>
                <a:latin typeface="Arial" pitchFamily="34" charset="0"/>
                <a:ea typeface="+mj-ea"/>
                <a:cs typeface="Arial" pitchFamily="34" charset="0"/>
              </a:rPr>
              <a:t>ақпан </a:t>
            </a:r>
            <a:r>
              <a:rPr lang="ru-RU" sz="1600" b="1" dirty="0">
                <a:solidFill>
                  <a:srgbClr val="000099"/>
                </a:solidFill>
              </a:rPr>
              <a:t>– </a:t>
            </a:r>
            <a:r>
              <a:rPr lang="kk-KZ" sz="1500" dirty="0" smtClean="0">
                <a:solidFill>
                  <a:srgbClr val="002060"/>
                </a:solidFill>
              </a:rPr>
              <a:t>«ҚАЗСТАТ</a:t>
            </a:r>
            <a:r>
              <a:rPr lang="ru-RU" sz="1500" dirty="0" smtClean="0">
                <a:solidFill>
                  <a:srgbClr val="002060"/>
                </a:solidFill>
              </a:rPr>
              <a:t>:</a:t>
            </a:r>
            <a:r>
              <a:rPr lang="kk-KZ" sz="1500" dirty="0" smtClean="0">
                <a:solidFill>
                  <a:srgbClr val="002060"/>
                </a:solidFill>
              </a:rPr>
              <a:t> Ұлттық статистика жүйесін нығайту жөніндегі жоба» жобасын іске асыру жөніндегі ведомствоаралық үйлестіру жұмыс тобын құру туралы Қазақстан Республикасы Үкіметінің қаулысы</a:t>
            </a:r>
            <a:r>
              <a:rPr lang="kk-KZ" sz="1500" dirty="0" smtClean="0">
                <a:solidFill>
                  <a:srgbClr val="001848"/>
                </a:solidFill>
              </a:rPr>
              <a:t>;</a:t>
            </a:r>
            <a:endParaRPr lang="kk-KZ" sz="1500" dirty="0">
              <a:solidFill>
                <a:srgbClr val="001848"/>
              </a:solidFill>
            </a:endParaRPr>
          </a:p>
          <a:p>
            <a:pPr algn="just">
              <a:defRPr/>
            </a:pPr>
            <a:endParaRPr lang="kk-KZ" sz="400" b="1" dirty="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a:p>
            <a:pPr algn="just">
              <a:defRPr/>
            </a:pPr>
            <a:r>
              <a:rPr lang="kk-KZ" sz="1600" b="1" dirty="0">
                <a:solidFill>
                  <a:srgbClr val="000099"/>
                </a:solidFill>
                <a:latin typeface="Arial" pitchFamily="34" charset="0"/>
                <a:ea typeface="+mj-ea"/>
                <a:cs typeface="Arial" pitchFamily="34" charset="0"/>
              </a:rPr>
              <a:t>12 </a:t>
            </a:r>
            <a:r>
              <a:rPr lang="kk-KZ" sz="1600" b="1" dirty="0" smtClean="0">
                <a:solidFill>
                  <a:srgbClr val="000099"/>
                </a:solidFill>
                <a:latin typeface="Arial" pitchFamily="34" charset="0"/>
                <a:ea typeface="+mj-ea"/>
                <a:cs typeface="Arial" pitchFamily="34" charset="0"/>
              </a:rPr>
              <a:t>шілде </a:t>
            </a:r>
            <a:r>
              <a:rPr lang="kk-KZ" sz="1600" b="1" dirty="0" smtClean="0">
                <a:solidFill>
                  <a:srgbClr val="000099"/>
                </a:solidFill>
              </a:rPr>
              <a:t>– </a:t>
            </a:r>
            <a:r>
              <a:rPr lang="kk-KZ" sz="1500" dirty="0" smtClean="0">
                <a:solidFill>
                  <a:srgbClr val="002060"/>
                </a:solidFill>
              </a:rPr>
              <a:t>«ҚАЗСТАТ</a:t>
            </a:r>
            <a:r>
              <a:rPr lang="ru-RU" sz="1500" dirty="0" smtClean="0">
                <a:solidFill>
                  <a:srgbClr val="002060"/>
                </a:solidFill>
              </a:rPr>
              <a:t>:</a:t>
            </a:r>
            <a:r>
              <a:rPr lang="kk-KZ" sz="1500" dirty="0" smtClean="0">
                <a:solidFill>
                  <a:srgbClr val="002060"/>
                </a:solidFill>
              </a:rPr>
              <a:t> Ұлттық статистика жүйесін нығайту жөніндегі жоба» жобасын ашу бойынша семинар</a:t>
            </a:r>
            <a:r>
              <a:rPr lang="kk-KZ" sz="1500" dirty="0" smtClean="0">
                <a:solidFill>
                  <a:srgbClr val="001848"/>
                </a:solidFill>
              </a:rPr>
              <a:t>;</a:t>
            </a:r>
            <a:endParaRPr lang="kk-KZ" sz="1500" dirty="0">
              <a:solidFill>
                <a:srgbClr val="001848"/>
              </a:solidFill>
            </a:endParaRPr>
          </a:p>
          <a:p>
            <a:pPr algn="just">
              <a:defRPr/>
            </a:pPr>
            <a:endParaRPr lang="kk-KZ" sz="400" b="1" dirty="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a:p>
            <a:pPr algn="just">
              <a:defRPr/>
            </a:pPr>
            <a:r>
              <a:rPr lang="kk-KZ" sz="1600" b="1" dirty="0">
                <a:solidFill>
                  <a:srgbClr val="000099"/>
                </a:solidFill>
                <a:latin typeface="Arial" pitchFamily="34" charset="0"/>
                <a:ea typeface="+mj-ea"/>
                <a:cs typeface="Arial" pitchFamily="34" charset="0"/>
              </a:rPr>
              <a:t>28 </a:t>
            </a:r>
            <a:r>
              <a:rPr lang="kk-KZ" sz="1600" b="1" dirty="0" smtClean="0">
                <a:solidFill>
                  <a:srgbClr val="000099"/>
                </a:solidFill>
                <a:latin typeface="Arial" pitchFamily="34" charset="0"/>
                <a:ea typeface="+mj-ea"/>
                <a:cs typeface="Arial" pitchFamily="34" charset="0"/>
              </a:rPr>
              <a:t>қыркүйек </a:t>
            </a:r>
            <a:r>
              <a:rPr lang="kk-KZ" sz="1600" b="1" dirty="0">
                <a:solidFill>
                  <a:srgbClr val="000099"/>
                </a:solidFill>
              </a:rPr>
              <a:t>– </a:t>
            </a:r>
            <a:r>
              <a:rPr lang="kk-KZ" sz="1500" dirty="0" smtClean="0">
                <a:solidFill>
                  <a:srgbClr val="001848"/>
                </a:solidFill>
              </a:rPr>
              <a:t>Германияның Федералды статистикалық кеңсесімен (Дестатис) келісім-шартқа қол қойылды, сондай-ақ олармен құрылған консорциумға Кореяның, Словакияның, Ресейдің, Чехияның және Финляндияның статистикалық кеңселері кірді;</a:t>
            </a:r>
            <a:endParaRPr lang="kk-KZ" sz="1500" dirty="0">
              <a:solidFill>
                <a:srgbClr val="001848"/>
              </a:solidFill>
            </a:endParaRPr>
          </a:p>
          <a:p>
            <a:pPr algn="just">
              <a:defRPr/>
            </a:pPr>
            <a:endParaRPr lang="kk-KZ" sz="400" b="1" dirty="0">
              <a:solidFill>
                <a:srgbClr val="0000DA"/>
              </a:solidFill>
            </a:endParaRPr>
          </a:p>
          <a:p>
            <a:pPr algn="just">
              <a:defRPr/>
            </a:pPr>
            <a:r>
              <a:rPr lang="kk-KZ" sz="1600" b="1" dirty="0" smtClean="0">
                <a:solidFill>
                  <a:srgbClr val="000099"/>
                </a:solidFill>
                <a:latin typeface="Arial" pitchFamily="34" charset="0"/>
                <a:ea typeface="+mj-ea"/>
                <a:cs typeface="Arial" pitchFamily="34" charset="0"/>
              </a:rPr>
              <a:t>Қазан-желтоқсан</a:t>
            </a:r>
            <a:r>
              <a:rPr lang="kk-KZ" sz="1600" b="1" dirty="0" smtClean="0">
                <a:solidFill>
                  <a:srgbClr val="000099"/>
                </a:solidFill>
              </a:rPr>
              <a:t> </a:t>
            </a:r>
            <a:r>
              <a:rPr lang="kk-KZ" sz="1600" b="1" dirty="0">
                <a:solidFill>
                  <a:srgbClr val="000099"/>
                </a:solidFill>
              </a:rPr>
              <a:t>– </a:t>
            </a:r>
            <a:r>
              <a:rPr lang="kk-KZ" sz="1500" dirty="0" smtClean="0">
                <a:solidFill>
                  <a:srgbClr val="001848"/>
                </a:solidFill>
              </a:rPr>
              <a:t>консорциумның халықаралық консультанттарының алғашқы сапарлары.</a:t>
            </a:r>
            <a:endParaRPr lang="kk-KZ" sz="1500" dirty="0">
              <a:solidFill>
                <a:srgbClr val="001848"/>
              </a:solidFill>
            </a:endParaRPr>
          </a:p>
        </p:txBody>
      </p:sp>
      <p:pic>
        <p:nvPicPr>
          <p:cNvPr id="16387" name="Picture 5"/>
          <p:cNvPicPr>
            <a:picLocks noChangeAspect="1" noChangeArrowheads="1"/>
          </p:cNvPicPr>
          <p:nvPr/>
        </p:nvPicPr>
        <p:blipFill>
          <a:blip r:embed="rId2"/>
          <a:srcRect/>
          <a:stretch>
            <a:fillRect/>
          </a:stretch>
        </p:blipFill>
        <p:spPr bwMode="auto">
          <a:xfrm>
            <a:off x="4290" y="-1504"/>
            <a:ext cx="1040780" cy="836379"/>
          </a:xfrm>
          <a:prstGeom prst="rect">
            <a:avLst/>
          </a:prstGeom>
          <a:noFill/>
          <a:ln w="9525" algn="ctr">
            <a:noFill/>
            <a:prstDash val="dash"/>
            <a:miter lim="800000"/>
            <a:headEnd/>
            <a:tailEnd/>
          </a:ln>
        </p:spPr>
      </p:pic>
      <p:sp>
        <p:nvSpPr>
          <p:cNvPr id="6" name="TextBox 5"/>
          <p:cNvSpPr txBox="1"/>
          <p:nvPr/>
        </p:nvSpPr>
        <p:spPr>
          <a:xfrm>
            <a:off x="214282" y="1477828"/>
            <a:ext cx="1500198" cy="338554"/>
          </a:xfrm>
          <a:prstGeom prst="rect">
            <a:avLst/>
          </a:prstGeom>
          <a:noFill/>
        </p:spPr>
        <p:txBody>
          <a:bodyPr wrap="square">
            <a:spAutoFit/>
          </a:bodyPr>
          <a:lstStyle/>
          <a:p>
            <a:pPr>
              <a:defRPr/>
            </a:pPr>
            <a:r>
              <a:rPr lang="ru-RU" sz="1600" b="1" dirty="0" smtClean="0">
                <a:solidFill>
                  <a:srgbClr val="660033"/>
                </a:solidFill>
                <a:latin typeface="Arial" pitchFamily="34" charset="0"/>
                <a:ea typeface="+mj-ea"/>
                <a:cs typeface="Arial" pitchFamily="34" charset="0"/>
              </a:rPr>
              <a:t>2012 </a:t>
            </a:r>
            <a:r>
              <a:rPr lang="ru-RU" sz="1600" b="1" dirty="0" err="1" smtClean="0">
                <a:solidFill>
                  <a:srgbClr val="660033"/>
                </a:solidFill>
                <a:latin typeface="Arial" pitchFamily="34" charset="0"/>
                <a:ea typeface="+mj-ea"/>
                <a:cs typeface="Arial" pitchFamily="34" charset="0"/>
              </a:rPr>
              <a:t>жыл</a:t>
            </a:r>
            <a:endParaRPr lang="ru-RU" sz="1600" b="1" dirty="0">
              <a:solidFill>
                <a:srgbClr val="660033"/>
              </a:solidFill>
              <a:latin typeface="Arial" pitchFamily="34" charset="0"/>
              <a:ea typeface="+mj-ea"/>
              <a:cs typeface="Arial" pitchFamily="34" charset="0"/>
            </a:endParaRPr>
          </a:p>
        </p:txBody>
      </p:sp>
      <p:sp>
        <p:nvSpPr>
          <p:cNvPr id="7" name="TextBox 6"/>
          <p:cNvSpPr txBox="1"/>
          <p:nvPr/>
        </p:nvSpPr>
        <p:spPr>
          <a:xfrm>
            <a:off x="214282" y="4214818"/>
            <a:ext cx="1500198" cy="338554"/>
          </a:xfrm>
          <a:prstGeom prst="rect">
            <a:avLst/>
          </a:prstGeom>
          <a:noFill/>
        </p:spPr>
        <p:txBody>
          <a:bodyPr wrap="square">
            <a:spAutoFit/>
          </a:bodyPr>
          <a:lstStyle/>
          <a:p>
            <a:pPr>
              <a:defRPr/>
            </a:pPr>
            <a:r>
              <a:rPr lang="ru-RU" sz="1600" b="1" dirty="0" smtClean="0">
                <a:solidFill>
                  <a:srgbClr val="660033"/>
                </a:solidFill>
                <a:latin typeface="Arial" pitchFamily="34" charset="0"/>
                <a:ea typeface="+mj-ea"/>
                <a:cs typeface="Arial" pitchFamily="34" charset="0"/>
              </a:rPr>
              <a:t>2013 </a:t>
            </a:r>
            <a:r>
              <a:rPr lang="ru-RU" sz="1600" b="1" dirty="0" err="1" smtClean="0">
                <a:solidFill>
                  <a:srgbClr val="660033"/>
                </a:solidFill>
                <a:latin typeface="Arial" pitchFamily="34" charset="0"/>
                <a:ea typeface="+mj-ea"/>
                <a:cs typeface="Arial" pitchFamily="34" charset="0"/>
              </a:rPr>
              <a:t>жыл</a:t>
            </a:r>
            <a:endParaRPr lang="ru-RU" sz="1600" b="1" dirty="0">
              <a:solidFill>
                <a:srgbClr val="660033"/>
              </a:solidFill>
              <a:latin typeface="Arial" pitchFamily="34" charset="0"/>
              <a:ea typeface="+mj-ea"/>
              <a:cs typeface="Arial" pitchFamily="34" charset="0"/>
            </a:endParaRPr>
          </a:p>
        </p:txBody>
      </p:sp>
      <p:sp>
        <p:nvSpPr>
          <p:cNvPr id="8" name="TextBox 7"/>
          <p:cNvSpPr txBox="1"/>
          <p:nvPr/>
        </p:nvSpPr>
        <p:spPr>
          <a:xfrm>
            <a:off x="204789" y="4478224"/>
            <a:ext cx="8786812" cy="569387"/>
          </a:xfrm>
          <a:prstGeom prst="rect">
            <a:avLst/>
          </a:prstGeom>
          <a:noFill/>
        </p:spPr>
        <p:txBody>
          <a:bodyPr>
            <a:spAutoFit/>
          </a:bodyPr>
          <a:lstStyle/>
          <a:p>
            <a:pPr algn="just">
              <a:defRPr/>
            </a:pPr>
            <a:r>
              <a:rPr lang="kk-KZ" sz="1600" b="1" dirty="0" smtClean="0">
                <a:solidFill>
                  <a:srgbClr val="000099"/>
                </a:solidFill>
                <a:latin typeface="Arial" pitchFamily="34" charset="0"/>
                <a:ea typeface="+mj-ea"/>
                <a:cs typeface="Arial" pitchFamily="34" charset="0"/>
              </a:rPr>
              <a:t>Ақпан </a:t>
            </a:r>
            <a:r>
              <a:rPr lang="kk-KZ" sz="1600" b="1" dirty="0">
                <a:solidFill>
                  <a:srgbClr val="000099"/>
                </a:solidFill>
                <a:latin typeface="Arial" pitchFamily="34" charset="0"/>
                <a:ea typeface="+mj-ea"/>
                <a:cs typeface="Arial" pitchFamily="34" charset="0"/>
              </a:rPr>
              <a:t>– </a:t>
            </a:r>
            <a:r>
              <a:rPr lang="kk-KZ" sz="1500" dirty="0" smtClean="0">
                <a:solidFill>
                  <a:srgbClr val="001848"/>
                </a:solidFill>
              </a:rPr>
              <a:t>ҚАЗСТАТ жобасы бойынша халықаралық әріптестермен бірлескен жұмыс жоспарын бекіту және оны 2016 жылға дейін жүзеге асыру.</a:t>
            </a:r>
            <a:endParaRPr lang="kk-KZ" sz="1500" dirty="0">
              <a:solidFill>
                <a:srgbClr val="001848"/>
              </a:solidFill>
            </a:endParaRPr>
          </a:p>
        </p:txBody>
      </p:sp>
      <p:sp>
        <p:nvSpPr>
          <p:cNvPr id="9" name="TextBox 8"/>
          <p:cNvSpPr txBox="1"/>
          <p:nvPr/>
        </p:nvSpPr>
        <p:spPr>
          <a:xfrm>
            <a:off x="214344" y="5072074"/>
            <a:ext cx="8786812" cy="1569660"/>
          </a:xfrm>
          <a:prstGeom prst="rect">
            <a:avLst/>
          </a:prstGeom>
          <a:noFill/>
        </p:spPr>
        <p:txBody>
          <a:bodyPr>
            <a:spAutoFit/>
          </a:bodyPr>
          <a:lstStyle/>
          <a:p>
            <a:pPr algn="just">
              <a:defRPr/>
            </a:pPr>
            <a:r>
              <a:rPr lang="ru-RU" sz="1500" b="1" dirty="0" err="1" smtClean="0">
                <a:solidFill>
                  <a:srgbClr val="002060"/>
                </a:solidFill>
              </a:rPr>
              <a:t>Жоспар</a:t>
            </a:r>
            <a:r>
              <a:rPr lang="ru-RU" sz="1500" b="1" dirty="0" smtClean="0">
                <a:solidFill>
                  <a:srgbClr val="002060"/>
                </a:solidFill>
              </a:rPr>
              <a:t> </a:t>
            </a:r>
            <a:r>
              <a:rPr lang="ru-RU" sz="1500" b="1" dirty="0" err="1" smtClean="0">
                <a:solidFill>
                  <a:srgbClr val="002060"/>
                </a:solidFill>
              </a:rPr>
              <a:t>шеңберінде қаралған:</a:t>
            </a:r>
            <a:endParaRPr lang="ru-RU" sz="1500" b="1" dirty="0" smtClean="0">
              <a:solidFill>
                <a:srgbClr val="002060"/>
              </a:solidFill>
            </a:endParaRPr>
          </a:p>
          <a:p>
            <a:pPr marL="176213" indent="-176213" algn="just">
              <a:buFont typeface="Arial" pitchFamily="34" charset="0"/>
              <a:buChar char="•"/>
              <a:defRPr/>
            </a:pPr>
            <a:r>
              <a:rPr lang="ru-RU" sz="1500" dirty="0" err="1" smtClean="0">
                <a:solidFill>
                  <a:srgbClr val="001236"/>
                </a:solidFill>
              </a:rPr>
              <a:t>халықаралық сарапшылардан</a:t>
            </a:r>
            <a:r>
              <a:rPr lang="ru-RU" sz="1500" dirty="0" smtClean="0">
                <a:solidFill>
                  <a:srgbClr val="001236"/>
                </a:solidFill>
              </a:rPr>
              <a:t> </a:t>
            </a:r>
            <a:r>
              <a:rPr lang="ru-RU" sz="1500" dirty="0" err="1" smtClean="0">
                <a:solidFill>
                  <a:srgbClr val="001236"/>
                </a:solidFill>
              </a:rPr>
              <a:t>консультациялық қызметтер алу</a:t>
            </a:r>
            <a:r>
              <a:rPr lang="ru-RU" sz="1500" dirty="0" smtClean="0">
                <a:solidFill>
                  <a:srgbClr val="001236"/>
                </a:solidFill>
              </a:rPr>
              <a:t>;</a:t>
            </a:r>
          </a:p>
          <a:p>
            <a:pPr marL="176213" indent="-176213" algn="just">
              <a:buFont typeface="Arial" pitchFamily="34" charset="0"/>
              <a:buChar char="•"/>
              <a:defRPr/>
            </a:pPr>
            <a:endParaRPr lang="ru-RU" sz="200" dirty="0" smtClean="0">
              <a:solidFill>
                <a:srgbClr val="001236"/>
              </a:solidFill>
            </a:endParaRPr>
          </a:p>
          <a:p>
            <a:pPr marL="176213" indent="-176213" algn="just">
              <a:buFont typeface="Arial" pitchFamily="34" charset="0"/>
              <a:buChar char="•"/>
              <a:defRPr/>
            </a:pPr>
            <a:r>
              <a:rPr lang="ru-RU" sz="1500" dirty="0" err="1" smtClean="0">
                <a:solidFill>
                  <a:srgbClr val="001236"/>
                </a:solidFill>
              </a:rPr>
              <a:t>Қазақстанда тренингтерді</a:t>
            </a:r>
            <a:r>
              <a:rPr lang="ru-RU" sz="1500" dirty="0" smtClean="0">
                <a:solidFill>
                  <a:srgbClr val="001236"/>
                </a:solidFill>
              </a:rPr>
              <a:t> </a:t>
            </a:r>
            <a:r>
              <a:rPr lang="ru-RU" sz="1500" dirty="0" err="1" smtClean="0">
                <a:solidFill>
                  <a:srgbClr val="001236"/>
                </a:solidFill>
              </a:rPr>
              <a:t>оқыту және жүргізу;</a:t>
            </a:r>
            <a:endParaRPr lang="ru-RU" sz="1500" dirty="0" smtClean="0">
              <a:solidFill>
                <a:srgbClr val="001236"/>
              </a:solidFill>
            </a:endParaRPr>
          </a:p>
          <a:p>
            <a:pPr marL="176213" indent="-176213" algn="just">
              <a:buFont typeface="Arial" pitchFamily="34" charset="0"/>
              <a:buChar char="•"/>
              <a:defRPr/>
            </a:pPr>
            <a:endParaRPr lang="ru-RU" sz="200" dirty="0" smtClean="0">
              <a:solidFill>
                <a:srgbClr val="001236"/>
              </a:solidFill>
            </a:endParaRPr>
          </a:p>
          <a:p>
            <a:pPr marL="176213" indent="-176213" algn="just">
              <a:buFont typeface="Arial" pitchFamily="34" charset="0"/>
              <a:buChar char="•"/>
              <a:defRPr/>
            </a:pPr>
            <a:r>
              <a:rPr lang="ru-RU" sz="1500" dirty="0" err="1" smtClean="0">
                <a:solidFill>
                  <a:srgbClr val="001236"/>
                </a:solidFill>
              </a:rPr>
              <a:t>шет</a:t>
            </a:r>
            <a:r>
              <a:rPr lang="ru-RU" sz="1500" dirty="0" smtClean="0">
                <a:solidFill>
                  <a:srgbClr val="001236"/>
                </a:solidFill>
              </a:rPr>
              <a:t> </a:t>
            </a:r>
            <a:r>
              <a:rPr lang="ru-RU" sz="1500" dirty="0" err="1" smtClean="0">
                <a:solidFill>
                  <a:srgbClr val="001236"/>
                </a:solidFill>
              </a:rPr>
              <a:t>елдерде</a:t>
            </a:r>
            <a:r>
              <a:rPr lang="ru-RU" sz="1500" dirty="0" smtClean="0">
                <a:solidFill>
                  <a:srgbClr val="001236"/>
                </a:solidFill>
              </a:rPr>
              <a:t> </a:t>
            </a:r>
            <a:r>
              <a:rPr lang="ru-RU" sz="1500" dirty="0" err="1" smtClean="0">
                <a:solidFill>
                  <a:srgbClr val="001236"/>
                </a:solidFill>
              </a:rPr>
              <a:t>халықаралық тәжірибені зерттеу</a:t>
            </a:r>
            <a:r>
              <a:rPr lang="ru-RU" sz="1500" dirty="0" smtClean="0">
                <a:solidFill>
                  <a:srgbClr val="001236"/>
                </a:solidFill>
              </a:rPr>
              <a:t>;</a:t>
            </a:r>
          </a:p>
          <a:p>
            <a:pPr marL="176213" indent="-176213" algn="just">
              <a:buFont typeface="Arial" pitchFamily="34" charset="0"/>
              <a:buChar char="•"/>
              <a:defRPr/>
            </a:pPr>
            <a:endParaRPr lang="ru-RU" sz="200" dirty="0" smtClean="0">
              <a:solidFill>
                <a:srgbClr val="001236"/>
              </a:solidFill>
            </a:endParaRPr>
          </a:p>
          <a:p>
            <a:pPr marL="176213" indent="-176213" algn="just">
              <a:buFont typeface="Arial" pitchFamily="34" charset="0"/>
              <a:buChar char="•"/>
              <a:defRPr/>
            </a:pPr>
            <a:r>
              <a:rPr lang="ru-RU" sz="1500" dirty="0" err="1" smtClean="0">
                <a:solidFill>
                  <a:srgbClr val="001236"/>
                </a:solidFill>
              </a:rPr>
              <a:t>статистикалық әдістемелерді, сұраунамаларды, статистикалық көрсеткіштерді әзірлеу үдерістерін жетілдіру</a:t>
            </a:r>
            <a:r>
              <a:rPr lang="ru-RU" sz="1500" dirty="0" smtClean="0">
                <a:solidFill>
                  <a:srgbClr val="001236"/>
                </a:solidFill>
              </a:rPr>
              <a:t>.</a:t>
            </a:r>
            <a:endParaRPr lang="ru-RU" sz="1900" i="1" dirty="0">
              <a:solidFill>
                <a:srgbClr val="001236"/>
              </a:solidFill>
              <a:latin typeface="Arial" pitchFamily="34" charset="0"/>
              <a:cs typeface="Arial" pitchFamily="34" charset="0"/>
            </a:endParaRPr>
          </a:p>
        </p:txBody>
      </p:sp>
      <p:sp>
        <p:nvSpPr>
          <p:cNvPr id="11" name="Прямоугольник 38"/>
          <p:cNvSpPr>
            <a:spLocks noChangeArrowheads="1"/>
          </p:cNvSpPr>
          <p:nvPr/>
        </p:nvSpPr>
        <p:spPr bwMode="auto">
          <a:xfrm>
            <a:off x="1000100" y="1"/>
            <a:ext cx="8143900" cy="785794"/>
          </a:xfrm>
          <a:prstGeom prst="rect">
            <a:avLst/>
          </a:prstGeom>
          <a:solidFill>
            <a:srgbClr val="F0F5FA"/>
          </a:solidFill>
          <a:ln w="9525" algn="ctr">
            <a:noFill/>
            <a:prstDash val="dash"/>
            <a:round/>
            <a:headEnd/>
            <a:tailEnd type="triangle" w="med" len="med"/>
          </a:ln>
        </p:spPr>
        <p:txBody>
          <a:bodyPr/>
          <a:lstStyle/>
          <a:p>
            <a:endParaRPr lang="ru-RU" b="1" dirty="0" smtClean="0">
              <a:solidFill>
                <a:srgbClr val="002060"/>
              </a:solidFill>
              <a:effectLst>
                <a:outerShdw blurRad="38100" dist="38100" dir="2700000" algn="tl">
                  <a:srgbClr val="000000">
                    <a:alpha val="43137"/>
                  </a:srgbClr>
                </a:outerShdw>
              </a:effectLst>
            </a:endParaRPr>
          </a:p>
          <a:p>
            <a:r>
              <a:rPr lang="ru-RU" b="1" dirty="0" err="1" smtClean="0">
                <a:solidFill>
                  <a:srgbClr val="002060"/>
                </a:solidFill>
                <a:effectLst>
                  <a:outerShdw blurRad="38100" dist="38100" dir="2700000" algn="tl">
                    <a:srgbClr val="000000">
                      <a:alpha val="43137"/>
                    </a:srgbClr>
                  </a:outerShdw>
                </a:effectLst>
              </a:rPr>
              <a:t>Қазақстан Республикасы</a:t>
            </a:r>
            <a:r>
              <a:rPr lang="ru-RU" b="1" dirty="0" smtClean="0">
                <a:solidFill>
                  <a:srgbClr val="002060"/>
                </a:solidFill>
                <a:effectLst>
                  <a:outerShdw blurRad="38100" dist="38100" dir="2700000" algn="tl">
                    <a:srgbClr val="000000">
                      <a:alpha val="43137"/>
                    </a:srgbClr>
                  </a:outerShdw>
                </a:effectLst>
              </a:rPr>
              <a:t> Статистика </a:t>
            </a:r>
            <a:r>
              <a:rPr lang="ru-RU" b="1" dirty="0" err="1" smtClean="0">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2" name="Прямоугольник 11"/>
          <p:cNvSpPr/>
          <p:nvPr/>
        </p:nvSpPr>
        <p:spPr bwMode="auto">
          <a:xfrm>
            <a:off x="0" y="82448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3" name="Прямоугольник 12"/>
          <p:cNvSpPr/>
          <p:nvPr/>
        </p:nvSpPr>
        <p:spPr bwMode="auto">
          <a:xfrm>
            <a:off x="-32" y="6625710"/>
            <a:ext cx="9144000" cy="18000"/>
          </a:xfrm>
          <a:prstGeom prst="rect">
            <a:avLst/>
          </a:prstGeom>
          <a:solidFill>
            <a:srgbClr val="002060"/>
          </a:solidFill>
          <a:ln w="952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4" name="Прямоугольник 13"/>
          <p:cNvSpPr/>
          <p:nvPr/>
        </p:nvSpPr>
        <p:spPr bwMode="auto">
          <a:xfrm>
            <a:off x="0" y="6643710"/>
            <a:ext cx="9144000" cy="214290"/>
          </a:xfrm>
          <a:prstGeom prst="rect">
            <a:avLst/>
          </a:prstGeom>
          <a:solidFill>
            <a:srgbClr val="F0F5FA"/>
          </a:solidFill>
          <a:ln w="9525" cap="flat" cmpd="sng" algn="ctr">
            <a:no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5" name="Номер слайда 3"/>
          <p:cNvSpPr>
            <a:spLocks noGrp="1"/>
          </p:cNvSpPr>
          <p:nvPr>
            <p:ph type="sldNum" sz="quarter" idx="11"/>
          </p:nvPr>
        </p:nvSpPr>
        <p:spPr>
          <a:xfrm>
            <a:off x="8458200" y="6364654"/>
            <a:ext cx="542925" cy="327025"/>
          </a:xfrm>
          <a:noFill/>
        </p:spPr>
        <p:txBody>
          <a:bodyPr/>
          <a:lstStyle/>
          <a:p>
            <a:r>
              <a:rPr lang="ru-RU" sz="1200" dirty="0" smtClean="0"/>
              <a:t>8</a:t>
            </a:r>
          </a:p>
        </p:txBody>
      </p:sp>
      <p:sp>
        <p:nvSpPr>
          <p:cNvPr id="16" name="TextBox 15"/>
          <p:cNvSpPr txBox="1"/>
          <p:nvPr/>
        </p:nvSpPr>
        <p:spPr>
          <a:xfrm>
            <a:off x="785818" y="899486"/>
            <a:ext cx="7572396" cy="646331"/>
          </a:xfrm>
          <a:prstGeom prst="rect">
            <a:avLst/>
          </a:prstGeom>
          <a:noFill/>
        </p:spPr>
        <p:txBody>
          <a:bodyPr wrap="square">
            <a:spAutoFit/>
          </a:bodyPr>
          <a:lstStyle/>
          <a:p>
            <a:pPr algn="ctr">
              <a:defRPr/>
            </a:pPr>
            <a:r>
              <a:rPr lang="ru-RU" b="1" dirty="0" smtClean="0">
                <a:solidFill>
                  <a:srgbClr val="660033"/>
                </a:solidFill>
                <a:latin typeface="Arial" pitchFamily="34" charset="0"/>
                <a:cs typeface="Arial" pitchFamily="34" charset="0"/>
              </a:rPr>
              <a:t>«ҚАЗСТАТ: </a:t>
            </a:r>
            <a:r>
              <a:rPr lang="ru-RU" b="1" dirty="0" err="1" smtClean="0">
                <a:solidFill>
                  <a:srgbClr val="660033"/>
                </a:solidFill>
                <a:latin typeface="Arial" pitchFamily="34" charset="0"/>
                <a:cs typeface="Arial" pitchFamily="34" charset="0"/>
              </a:rPr>
              <a:t>Ұлттық </a:t>
            </a:r>
            <a:r>
              <a:rPr lang="ru-RU" b="1" dirty="0" smtClean="0">
                <a:solidFill>
                  <a:srgbClr val="660033"/>
                </a:solidFill>
                <a:latin typeface="Arial" pitchFamily="34" charset="0"/>
                <a:cs typeface="Arial" pitchFamily="34" charset="0"/>
              </a:rPr>
              <a:t>статистика </a:t>
            </a:r>
            <a:r>
              <a:rPr lang="ru-RU" b="1" dirty="0" err="1" smtClean="0">
                <a:solidFill>
                  <a:srgbClr val="660033"/>
                </a:solidFill>
                <a:latin typeface="Arial" pitchFamily="34" charset="0"/>
                <a:cs typeface="Arial" pitchFamily="34" charset="0"/>
              </a:rPr>
              <a:t>жүйесін нығайту</a:t>
            </a:r>
            <a:r>
              <a:rPr lang="ru-RU" b="1" dirty="0" smtClean="0">
                <a:solidFill>
                  <a:srgbClr val="660033"/>
                </a:solidFill>
                <a:latin typeface="Arial" pitchFamily="34" charset="0"/>
                <a:cs typeface="Arial" pitchFamily="34" charset="0"/>
              </a:rPr>
              <a:t>» </a:t>
            </a:r>
          </a:p>
          <a:p>
            <a:pPr algn="ctr">
              <a:defRPr/>
            </a:pPr>
            <a:r>
              <a:rPr lang="ru-RU" b="1" dirty="0" err="1" smtClean="0">
                <a:solidFill>
                  <a:srgbClr val="660033"/>
                </a:solidFill>
                <a:latin typeface="Arial" pitchFamily="34" charset="0"/>
                <a:cs typeface="Arial" pitchFamily="34" charset="0"/>
              </a:rPr>
              <a:t>Дүниежүзілік Банкпен</a:t>
            </a:r>
            <a:r>
              <a:rPr lang="ru-RU" b="1" dirty="0" smtClean="0">
                <a:solidFill>
                  <a:srgbClr val="660033"/>
                </a:solidFill>
                <a:latin typeface="Arial" pitchFamily="34" charset="0"/>
                <a:cs typeface="Arial" pitchFamily="34" charset="0"/>
              </a:rPr>
              <a:t> </a:t>
            </a:r>
            <a:r>
              <a:rPr lang="ru-RU" b="1" dirty="0" err="1" smtClean="0">
                <a:solidFill>
                  <a:srgbClr val="660033"/>
                </a:solidFill>
                <a:latin typeface="Arial" pitchFamily="34" charset="0"/>
                <a:cs typeface="Arial" pitchFamily="34" charset="0"/>
              </a:rPr>
              <a:t>бірлескен</a:t>
            </a:r>
            <a:r>
              <a:rPr lang="ru-RU" b="1" dirty="0" smtClean="0">
                <a:solidFill>
                  <a:srgbClr val="660033"/>
                </a:solidFill>
                <a:latin typeface="Arial" pitchFamily="34" charset="0"/>
                <a:cs typeface="Arial" pitchFamily="34" charset="0"/>
              </a:rPr>
              <a:t> </a:t>
            </a:r>
            <a:r>
              <a:rPr lang="ru-RU" b="1" dirty="0" err="1" smtClean="0">
                <a:solidFill>
                  <a:srgbClr val="660033"/>
                </a:solidFill>
                <a:latin typeface="Arial" pitchFamily="34" charset="0"/>
                <a:cs typeface="Arial" pitchFamily="34" charset="0"/>
              </a:rPr>
              <a:t>Жобасы</a:t>
            </a:r>
            <a:endParaRPr lang="ru-RU" b="1" dirty="0">
              <a:solidFill>
                <a:srgbClr val="660033"/>
              </a:solidFill>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srcRect/>
          <a:stretch>
            <a:fillRect/>
          </a:stretch>
        </p:blipFill>
        <p:spPr bwMode="auto">
          <a:xfrm>
            <a:off x="4763" y="-1588"/>
            <a:ext cx="1039812" cy="838201"/>
          </a:xfrm>
          <a:prstGeom prst="rect">
            <a:avLst/>
          </a:prstGeom>
          <a:noFill/>
          <a:ln w="9525" algn="ctr">
            <a:noFill/>
            <a:prstDash val="dash"/>
            <a:miter lim="800000"/>
            <a:headEnd/>
            <a:tailEnd/>
          </a:ln>
        </p:spPr>
      </p:pic>
      <p:sp>
        <p:nvSpPr>
          <p:cNvPr id="16387" name="Номер слайда 17"/>
          <p:cNvSpPr>
            <a:spLocks noGrp="1"/>
          </p:cNvSpPr>
          <p:nvPr>
            <p:ph type="sldNum" sz="quarter" idx="11"/>
          </p:nvPr>
        </p:nvSpPr>
        <p:spPr>
          <a:xfrm>
            <a:off x="8429625" y="6369050"/>
            <a:ext cx="561975" cy="346075"/>
          </a:xfrm>
          <a:noFill/>
        </p:spPr>
        <p:txBody>
          <a:bodyPr/>
          <a:lstStyle/>
          <a:p>
            <a:r>
              <a:rPr lang="kk-KZ" sz="1200" dirty="0" smtClean="0"/>
              <a:t>9</a:t>
            </a:r>
            <a:endParaRPr lang="ru-RU" sz="1200" dirty="0" smtClean="0"/>
          </a:p>
        </p:txBody>
      </p:sp>
      <p:sp>
        <p:nvSpPr>
          <p:cNvPr id="11" name="TextBox 14"/>
          <p:cNvSpPr txBox="1">
            <a:spLocks noChangeArrowheads="1"/>
          </p:cNvSpPr>
          <p:nvPr/>
        </p:nvSpPr>
        <p:spPr bwMode="auto">
          <a:xfrm>
            <a:off x="1603919" y="2132837"/>
            <a:ext cx="5929313" cy="430887"/>
          </a:xfrm>
          <a:prstGeom prst="rect">
            <a:avLst/>
          </a:prstGeom>
          <a:noFill/>
          <a:ln w="9525">
            <a:noFill/>
            <a:miter lim="800000"/>
            <a:headEnd/>
            <a:tailEnd/>
          </a:ln>
        </p:spPr>
        <p:txBody>
          <a:bodyPr>
            <a:spAutoFit/>
          </a:bodyPr>
          <a:lstStyle/>
          <a:p>
            <a:pPr algn="ctr">
              <a:defRPr/>
            </a:pPr>
            <a:r>
              <a:rPr lang="ru-RU" sz="2200" b="1" dirty="0">
                <a:solidFill>
                  <a:srgbClr val="990033"/>
                </a:solidFill>
                <a:latin typeface="+mn-lt"/>
                <a:cs typeface="+mn-cs"/>
              </a:rPr>
              <a:t>«</a:t>
            </a:r>
            <a:r>
              <a:rPr lang="ru-RU" sz="2200" b="1" dirty="0" err="1">
                <a:solidFill>
                  <a:srgbClr val="990033"/>
                </a:solidFill>
                <a:latin typeface="+mn-lt"/>
                <a:cs typeface="+mn-cs"/>
              </a:rPr>
              <a:t>Талдау</a:t>
            </a:r>
            <a:r>
              <a:rPr lang="ru-RU" sz="2200" b="1" dirty="0">
                <a:solidFill>
                  <a:srgbClr val="990033"/>
                </a:solidFill>
                <a:latin typeface="+mn-lt"/>
                <a:cs typeface="+mn-cs"/>
              </a:rPr>
              <a:t>» </a:t>
            </a:r>
            <a:r>
              <a:rPr lang="ru-RU" sz="2200" b="1" dirty="0" smtClean="0">
                <a:solidFill>
                  <a:srgbClr val="990033"/>
                </a:solidFill>
                <a:latin typeface="+mn-lt"/>
                <a:cs typeface="+mn-cs"/>
              </a:rPr>
              <a:t>АТЖ</a:t>
            </a:r>
            <a:endParaRPr lang="ru-RU" sz="2200" b="1" dirty="0">
              <a:solidFill>
                <a:srgbClr val="002060"/>
              </a:solidFill>
              <a:latin typeface="+mn-lt"/>
              <a:cs typeface="+mn-cs"/>
            </a:endParaRPr>
          </a:p>
        </p:txBody>
      </p:sp>
      <p:sp>
        <p:nvSpPr>
          <p:cNvPr id="13" name="TextBox 12"/>
          <p:cNvSpPr txBox="1"/>
          <p:nvPr/>
        </p:nvSpPr>
        <p:spPr>
          <a:xfrm>
            <a:off x="4754040" y="3803413"/>
            <a:ext cx="4357686" cy="2554545"/>
          </a:xfrm>
          <a:prstGeom prst="rect">
            <a:avLst/>
          </a:prstGeom>
          <a:noFill/>
        </p:spPr>
        <p:txBody>
          <a:bodyPr wrap="square">
            <a:spAutoFit/>
          </a:bodyPr>
          <a:lstStyle/>
          <a:p>
            <a:pPr>
              <a:defRPr/>
            </a:pPr>
            <a:r>
              <a:rPr lang="ru-RU" sz="1500" b="1" dirty="0" err="1">
                <a:solidFill>
                  <a:srgbClr val="660033"/>
                </a:solidFill>
                <a:latin typeface="+mj-lt"/>
                <a:ea typeface="Segoe UI" pitchFamily="34" charset="0"/>
                <a:cs typeface="Times New Roman" pitchFamily="18" charset="0"/>
              </a:rPr>
              <a:t>Пайдаланушының Жеке</a:t>
            </a:r>
            <a:r>
              <a:rPr lang="ru-RU" sz="1500" b="1" dirty="0">
                <a:solidFill>
                  <a:srgbClr val="660033"/>
                </a:solidFill>
                <a:latin typeface="+mj-lt"/>
                <a:ea typeface="Segoe UI" pitchFamily="34" charset="0"/>
                <a:cs typeface="Times New Roman" pitchFamily="18" charset="0"/>
              </a:rPr>
              <a:t> </a:t>
            </a:r>
            <a:r>
              <a:rPr lang="ru-RU" sz="1500" b="1" dirty="0" err="1">
                <a:solidFill>
                  <a:srgbClr val="660033"/>
                </a:solidFill>
                <a:latin typeface="+mj-lt"/>
                <a:ea typeface="Segoe UI" pitchFamily="34" charset="0"/>
                <a:cs typeface="Times New Roman" pitchFamily="18" charset="0"/>
              </a:rPr>
              <a:t>кабинеттегі</a:t>
            </a:r>
            <a:r>
              <a:rPr lang="ru-RU" sz="1500" b="1" dirty="0">
                <a:solidFill>
                  <a:srgbClr val="660033"/>
                </a:solidFill>
                <a:latin typeface="+mj-lt"/>
                <a:ea typeface="Segoe UI" pitchFamily="34" charset="0"/>
                <a:cs typeface="Times New Roman" pitchFamily="18" charset="0"/>
              </a:rPr>
              <a:t> </a:t>
            </a:r>
            <a:r>
              <a:rPr lang="ru-RU" sz="1500" b="1" dirty="0" err="1">
                <a:solidFill>
                  <a:srgbClr val="660033"/>
                </a:solidFill>
                <a:latin typeface="+mj-lt"/>
                <a:ea typeface="Segoe UI" pitchFamily="34" charset="0"/>
                <a:cs typeface="Times New Roman" pitchFamily="18" charset="0"/>
              </a:rPr>
              <a:t>мүмкіндігі </a:t>
            </a:r>
            <a:r>
              <a:rPr lang="ru-RU" sz="1500" b="1" dirty="0">
                <a:solidFill>
                  <a:srgbClr val="660033"/>
                </a:solidFill>
                <a:latin typeface="+mj-lt"/>
                <a:ea typeface="Segoe UI" pitchFamily="34" charset="0"/>
                <a:cs typeface="Times New Roman" pitchFamily="18" charset="0"/>
              </a:rPr>
              <a:t>:</a:t>
            </a:r>
          </a:p>
          <a:p>
            <a:pPr>
              <a:defRPr/>
            </a:pPr>
            <a:endParaRPr lang="en-US" sz="400" b="1" dirty="0">
              <a:latin typeface="+mj-lt"/>
              <a:ea typeface="Segoe UI" pitchFamily="34" charset="0"/>
              <a:cs typeface="Times New Roman" pitchFamily="18" charset="0"/>
            </a:endParaRPr>
          </a:p>
          <a:p>
            <a:pPr marL="176213" indent="-176213">
              <a:buFont typeface="Arial" charset="0"/>
              <a:buChar char="•"/>
              <a:defRPr/>
            </a:pPr>
            <a:r>
              <a:rPr lang="kk-KZ" sz="1500" dirty="0">
                <a:solidFill>
                  <a:srgbClr val="001236"/>
                </a:solidFill>
                <a:latin typeface="+mj-lt"/>
                <a:ea typeface="Segoe UI" pitchFamily="34" charset="0"/>
                <a:cs typeface="Times New Roman" pitchFamily="18" charset="0"/>
              </a:rPr>
              <a:t>жүйені қарау кезінде құрастырылған және таңдалған барлық графиктерді, </a:t>
            </a:r>
            <a:r>
              <a:rPr lang="kk-KZ" sz="1500" dirty="0" smtClean="0">
                <a:solidFill>
                  <a:srgbClr val="001236"/>
                </a:solidFill>
                <a:latin typeface="+mj-lt"/>
                <a:ea typeface="Segoe UI" pitchFamily="34" charset="0"/>
                <a:cs typeface="Times New Roman" pitchFamily="18" charset="0"/>
              </a:rPr>
              <a:t>карталарды</a:t>
            </a:r>
            <a:r>
              <a:rPr lang="kk-KZ" sz="1500" dirty="0">
                <a:solidFill>
                  <a:srgbClr val="001236"/>
                </a:solidFill>
                <a:latin typeface="+mj-lt"/>
                <a:ea typeface="Segoe UI" pitchFamily="34" charset="0"/>
                <a:cs typeface="Times New Roman" pitchFamily="18" charset="0"/>
              </a:rPr>
              <a:t>, кестелерді, жіктеуіштерді сақтау;</a:t>
            </a:r>
          </a:p>
          <a:p>
            <a:pPr marL="176213" indent="-176213">
              <a:buFont typeface="Arial" charset="0"/>
              <a:buChar char="•"/>
              <a:defRPr/>
            </a:pPr>
            <a:endParaRPr lang="kk-KZ" sz="300" dirty="0">
              <a:solidFill>
                <a:srgbClr val="001236"/>
              </a:solidFill>
              <a:latin typeface="+mj-lt"/>
              <a:ea typeface="Segoe UI" pitchFamily="34" charset="0"/>
              <a:cs typeface="Times New Roman" pitchFamily="18" charset="0"/>
            </a:endParaRPr>
          </a:p>
          <a:p>
            <a:pPr marL="176213" indent="-176213">
              <a:buFont typeface="Arial" charset="0"/>
              <a:buChar char="•"/>
              <a:defRPr/>
            </a:pPr>
            <a:r>
              <a:rPr lang="kk-KZ" sz="1500" dirty="0">
                <a:solidFill>
                  <a:srgbClr val="001236"/>
                </a:solidFill>
                <a:latin typeface="+mj-lt"/>
                <a:ea typeface="Segoe UI" pitchFamily="34" charset="0"/>
                <a:cs typeface="Times New Roman" pitchFamily="18" charset="0"/>
              </a:rPr>
              <a:t>пайдаланушыға қызықты көрсеткіштер бойынша деректердің жаңартылуын бақылау;</a:t>
            </a:r>
          </a:p>
          <a:p>
            <a:pPr marL="176213" indent="-176213">
              <a:buFont typeface="Arial" charset="0"/>
              <a:buChar char="•"/>
              <a:defRPr/>
            </a:pPr>
            <a:endParaRPr lang="kk-KZ" sz="300" dirty="0">
              <a:solidFill>
                <a:srgbClr val="001236"/>
              </a:solidFill>
              <a:latin typeface="+mj-lt"/>
              <a:ea typeface="Segoe UI" pitchFamily="34" charset="0"/>
              <a:cs typeface="Times New Roman" pitchFamily="18" charset="0"/>
            </a:endParaRPr>
          </a:p>
          <a:p>
            <a:pPr marL="176213" indent="-176213">
              <a:buFont typeface="Arial" charset="0"/>
              <a:buChar char="•"/>
              <a:defRPr/>
            </a:pPr>
            <a:r>
              <a:rPr lang="kk-KZ" sz="1500" dirty="0">
                <a:solidFill>
                  <a:srgbClr val="001236"/>
                </a:solidFill>
                <a:latin typeface="+mj-lt"/>
                <a:ea typeface="Segoe UI" pitchFamily="34" charset="0"/>
                <a:cs typeface="Times New Roman" pitchFamily="18" charset="0"/>
              </a:rPr>
              <a:t>құрастырылған графиктердің, карталардың, кестелердің автоматты түрде өзектендірілуі</a:t>
            </a:r>
            <a:r>
              <a:rPr lang="kk-KZ" sz="1500" dirty="0">
                <a:solidFill>
                  <a:srgbClr val="001236"/>
                </a:solidFill>
                <a:latin typeface="+mj-lt"/>
                <a:cs typeface="Segoe UI" pitchFamily="34" charset="0"/>
              </a:rPr>
              <a:t>.</a:t>
            </a:r>
            <a:endParaRPr lang="ru-RU" sz="1500" dirty="0">
              <a:solidFill>
                <a:srgbClr val="001236"/>
              </a:solidFill>
              <a:latin typeface="+mj-lt"/>
              <a:cs typeface="Segoe UI" pitchFamily="34" charset="0"/>
            </a:endParaRPr>
          </a:p>
        </p:txBody>
      </p:sp>
      <p:pic>
        <p:nvPicPr>
          <p:cNvPr id="9" name="Рисунок 8" descr="лк.jpg"/>
          <p:cNvPicPr>
            <a:picLocks noChangeAspect="1"/>
          </p:cNvPicPr>
          <p:nvPr/>
        </p:nvPicPr>
        <p:blipFill>
          <a:blip r:embed="rId4"/>
          <a:stretch>
            <a:fillRect/>
          </a:stretch>
        </p:blipFill>
        <p:spPr>
          <a:xfrm>
            <a:off x="142844" y="4229100"/>
            <a:ext cx="2643187" cy="1700213"/>
          </a:xfrm>
          <a:prstGeom prst="rect">
            <a:avLst/>
          </a:prstGeom>
          <a:ln>
            <a:solidFill>
              <a:schemeClr val="bg2">
                <a:lumMod val="25000"/>
              </a:schemeClr>
            </a:solidFill>
          </a:ln>
        </p:spPr>
      </p:pic>
      <p:pic>
        <p:nvPicPr>
          <p:cNvPr id="10" name="Рисунок 9" descr="лк_2.jpg"/>
          <p:cNvPicPr>
            <a:picLocks noChangeAspect="1"/>
          </p:cNvPicPr>
          <p:nvPr/>
        </p:nvPicPr>
        <p:blipFill>
          <a:blip r:embed="rId5"/>
          <a:stretch>
            <a:fillRect/>
          </a:stretch>
        </p:blipFill>
        <p:spPr>
          <a:xfrm>
            <a:off x="2000232" y="4786313"/>
            <a:ext cx="2643187" cy="1779587"/>
          </a:xfrm>
          <a:prstGeom prst="rect">
            <a:avLst/>
          </a:prstGeom>
          <a:ln>
            <a:solidFill>
              <a:schemeClr val="bg2">
                <a:lumMod val="25000"/>
              </a:schemeClr>
            </a:solidFill>
          </a:ln>
        </p:spPr>
      </p:pic>
      <p:sp>
        <p:nvSpPr>
          <p:cNvPr id="12" name="Прямоугольник 38"/>
          <p:cNvSpPr>
            <a:spLocks noChangeArrowheads="1"/>
          </p:cNvSpPr>
          <p:nvPr/>
        </p:nvSpPr>
        <p:spPr bwMode="auto">
          <a:xfrm>
            <a:off x="1000125" y="0"/>
            <a:ext cx="8143875" cy="785813"/>
          </a:xfrm>
          <a:prstGeom prst="rect">
            <a:avLst/>
          </a:prstGeom>
          <a:solidFill>
            <a:srgbClr val="F0F5FA"/>
          </a:solidFill>
          <a:ln w="9525" algn="ctr">
            <a:noFill/>
            <a:prstDash val="dash"/>
            <a:round/>
            <a:headEnd/>
            <a:tailEnd type="triangle" w="med" len="med"/>
          </a:ln>
        </p:spPr>
        <p:txBody>
          <a:bodyPr/>
          <a:lstStyle/>
          <a:p>
            <a:pPr>
              <a:defRPr/>
            </a:pPr>
            <a:endParaRPr lang="ru-RU" b="1" dirty="0">
              <a:solidFill>
                <a:srgbClr val="002060"/>
              </a:solidFill>
              <a:effectLst>
                <a:outerShdw blurRad="38100" dist="38100" dir="2700000" algn="tl">
                  <a:srgbClr val="000000">
                    <a:alpha val="43137"/>
                  </a:srgbClr>
                </a:outerShdw>
              </a:effectLst>
            </a:endParaRPr>
          </a:p>
          <a:p>
            <a:pPr>
              <a:defRPr/>
            </a:pPr>
            <a:r>
              <a:rPr lang="ru-RU" b="1" dirty="0" err="1">
                <a:solidFill>
                  <a:srgbClr val="002060"/>
                </a:solidFill>
                <a:effectLst>
                  <a:outerShdw blurRad="38100" dist="38100" dir="2700000" algn="tl">
                    <a:srgbClr val="000000">
                      <a:alpha val="43137"/>
                    </a:srgbClr>
                  </a:outerShdw>
                </a:effectLst>
              </a:rPr>
              <a:t>Қазақстан Республикасы</a:t>
            </a:r>
            <a:r>
              <a:rPr lang="ru-RU" b="1" dirty="0">
                <a:solidFill>
                  <a:srgbClr val="002060"/>
                </a:solidFill>
                <a:effectLst>
                  <a:outerShdw blurRad="38100" dist="38100" dir="2700000" algn="tl">
                    <a:srgbClr val="000000">
                      <a:alpha val="43137"/>
                    </a:srgbClr>
                  </a:outerShdw>
                </a:effectLst>
              </a:rPr>
              <a:t> Статистика </a:t>
            </a:r>
            <a:r>
              <a:rPr lang="ru-RU" b="1" dirty="0" err="1">
                <a:solidFill>
                  <a:srgbClr val="002060"/>
                </a:solidFill>
                <a:effectLst>
                  <a:outerShdw blurRad="38100" dist="38100" dir="2700000" algn="tl">
                    <a:srgbClr val="000000">
                      <a:alpha val="43137"/>
                    </a:srgbClr>
                  </a:outerShdw>
                </a:effectLst>
              </a:rPr>
              <a:t>агенттігі</a:t>
            </a:r>
            <a:endParaRPr lang="ru-RU" b="1" dirty="0">
              <a:solidFill>
                <a:srgbClr val="002060"/>
              </a:solidFill>
              <a:effectLst>
                <a:outerShdw blurRad="38100" dist="38100" dir="2700000" algn="tl">
                  <a:srgbClr val="000000">
                    <a:alpha val="43137"/>
                  </a:srgbClr>
                </a:outerShdw>
              </a:effectLst>
            </a:endParaRPr>
          </a:p>
        </p:txBody>
      </p:sp>
      <p:sp>
        <p:nvSpPr>
          <p:cNvPr id="16393" name="Прямоугольник 14"/>
          <p:cNvSpPr>
            <a:spLocks noChangeArrowheads="1"/>
          </p:cNvSpPr>
          <p:nvPr/>
        </p:nvSpPr>
        <p:spPr bwMode="auto">
          <a:xfrm>
            <a:off x="0" y="823913"/>
            <a:ext cx="9144000" cy="19050"/>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6394" name="Прямоугольник 15"/>
          <p:cNvSpPr>
            <a:spLocks noChangeArrowheads="1"/>
          </p:cNvSpPr>
          <p:nvPr/>
        </p:nvSpPr>
        <p:spPr bwMode="auto">
          <a:xfrm>
            <a:off x="0" y="6626225"/>
            <a:ext cx="9144000" cy="17463"/>
          </a:xfrm>
          <a:prstGeom prst="rect">
            <a:avLst/>
          </a:prstGeom>
          <a:solidFill>
            <a:srgbClr val="002060"/>
          </a:solidFill>
          <a:ln w="9525" algn="ctr">
            <a:solidFill>
              <a:srgbClr val="002060"/>
            </a:solidFill>
            <a:round/>
            <a:headEnd/>
            <a:tailEnd type="triangle" w="med" len="med"/>
          </a:ln>
        </p:spPr>
        <p:txBody>
          <a:bodyPr/>
          <a:lstStyle/>
          <a:p>
            <a:endParaRPr lang="ru-RU"/>
          </a:p>
        </p:txBody>
      </p:sp>
      <p:sp>
        <p:nvSpPr>
          <p:cNvPr id="16395" name="Прямоугольник 16"/>
          <p:cNvSpPr>
            <a:spLocks noChangeArrowheads="1"/>
          </p:cNvSpPr>
          <p:nvPr/>
        </p:nvSpPr>
        <p:spPr bwMode="auto">
          <a:xfrm>
            <a:off x="0" y="6643688"/>
            <a:ext cx="9144000" cy="214312"/>
          </a:xfrm>
          <a:prstGeom prst="rect">
            <a:avLst/>
          </a:prstGeom>
          <a:solidFill>
            <a:srgbClr val="F0F5FA"/>
          </a:solidFill>
          <a:ln w="9525" algn="ctr">
            <a:noFill/>
            <a:prstDash val="dash"/>
            <a:round/>
            <a:headEnd/>
            <a:tailEnd type="triangle" w="med" len="med"/>
          </a:ln>
        </p:spPr>
        <p:txBody>
          <a:bodyPr/>
          <a:lstStyle/>
          <a:p>
            <a:endParaRPr lang="ru-RU"/>
          </a:p>
        </p:txBody>
      </p:sp>
      <p:sp>
        <p:nvSpPr>
          <p:cNvPr id="18" name="Rectangle 2"/>
          <p:cNvSpPr txBox="1">
            <a:spLocks noChangeArrowheads="1"/>
          </p:cNvSpPr>
          <p:nvPr/>
        </p:nvSpPr>
        <p:spPr>
          <a:xfrm>
            <a:off x="214313" y="928689"/>
            <a:ext cx="8786812" cy="1071552"/>
          </a:xfrm>
          <a:prstGeom prst="rect">
            <a:avLst/>
          </a:prstGeom>
          <a:effectLst/>
        </p:spPr>
        <p:txBody>
          <a:bodyPr lIns="84134" tIns="42067" rIns="84134" bIns="42067"/>
          <a:lstStyle/>
          <a:p>
            <a:pPr algn="just">
              <a:defRPr/>
            </a:pPr>
            <a:r>
              <a:rPr lang="ru-RU" sz="1600" b="1" dirty="0">
                <a:solidFill>
                  <a:srgbClr val="0000A8"/>
                </a:solidFill>
                <a:latin typeface="Arial" pitchFamily="34" charset="0"/>
                <a:ea typeface="+mj-ea"/>
                <a:cs typeface="Arial" pitchFamily="34" charset="0"/>
              </a:rPr>
              <a:t>3. «</a:t>
            </a:r>
            <a:r>
              <a:rPr lang="ru-RU" sz="1600" b="1" dirty="0" err="1">
                <a:solidFill>
                  <a:srgbClr val="0000A8"/>
                </a:solidFill>
                <a:latin typeface="Arial" pitchFamily="34" charset="0"/>
                <a:ea typeface="+mj-ea"/>
                <a:cs typeface="Arial" pitchFamily="34" charset="0"/>
              </a:rPr>
              <a:t>Талдау</a:t>
            </a:r>
            <a:r>
              <a:rPr lang="ru-RU" sz="1600" b="1" dirty="0">
                <a:solidFill>
                  <a:srgbClr val="0000A8"/>
                </a:solidFill>
                <a:latin typeface="Arial" pitchFamily="34" charset="0"/>
                <a:ea typeface="+mj-ea"/>
                <a:cs typeface="Arial" pitchFamily="34" charset="0"/>
              </a:rPr>
              <a:t>» </a:t>
            </a:r>
            <a:r>
              <a:rPr lang="ru-RU" sz="1600" b="1" dirty="0" err="1">
                <a:solidFill>
                  <a:srgbClr val="0000A8"/>
                </a:solidFill>
                <a:latin typeface="Arial" pitchFamily="34" charset="0"/>
                <a:ea typeface="+mj-ea"/>
                <a:cs typeface="Arial" pitchFamily="34" charset="0"/>
              </a:rPr>
              <a:t>ақпараттық-талдамалық жүйесінде статистикалық көрсеткіштер санын</a:t>
            </a:r>
            <a:r>
              <a:rPr lang="ru-RU" sz="1600" b="1" dirty="0">
                <a:solidFill>
                  <a:srgbClr val="0000A8"/>
                </a:solidFill>
                <a:latin typeface="Arial" pitchFamily="34" charset="0"/>
                <a:ea typeface="+mj-ea"/>
                <a:cs typeface="Arial" pitchFamily="34" charset="0"/>
              </a:rPr>
              <a:t> </a:t>
            </a:r>
            <a:r>
              <a:rPr lang="ru-RU" sz="1600" b="1" dirty="0" err="1">
                <a:solidFill>
                  <a:srgbClr val="0000A8"/>
                </a:solidFill>
                <a:latin typeface="Arial" pitchFamily="34" charset="0"/>
                <a:ea typeface="+mj-ea"/>
                <a:cs typeface="Arial" pitchFamily="34" charset="0"/>
              </a:rPr>
              <a:t>арттыру</a:t>
            </a:r>
            <a:r>
              <a:rPr lang="ru-RU" sz="1600" b="1" dirty="0">
                <a:solidFill>
                  <a:srgbClr val="0000A8"/>
                </a:solidFill>
                <a:latin typeface="Arial" pitchFamily="34" charset="0"/>
                <a:ea typeface="+mj-ea"/>
                <a:cs typeface="Arial" pitchFamily="34" charset="0"/>
              </a:rPr>
              <a:t>  </a:t>
            </a:r>
            <a:r>
              <a:rPr lang="ru-RU" sz="1600" b="1" dirty="0" err="1">
                <a:solidFill>
                  <a:srgbClr val="0000A8"/>
                </a:solidFill>
                <a:latin typeface="Arial" pitchFamily="34" charset="0"/>
                <a:ea typeface="+mj-ea"/>
                <a:cs typeface="Arial" pitchFamily="34" charset="0"/>
              </a:rPr>
              <a:t>және халықтың, кіші</a:t>
            </a:r>
            <a:r>
              <a:rPr lang="ru-RU" sz="1600" b="1" dirty="0">
                <a:solidFill>
                  <a:srgbClr val="0000A8"/>
                </a:solidFill>
                <a:latin typeface="Arial" pitchFamily="34" charset="0"/>
                <a:ea typeface="+mj-ea"/>
                <a:cs typeface="Arial" pitchFamily="34" charset="0"/>
              </a:rPr>
              <a:t> </a:t>
            </a:r>
            <a:r>
              <a:rPr lang="ru-RU" sz="1600" b="1" dirty="0" err="1">
                <a:solidFill>
                  <a:srgbClr val="0000A8"/>
                </a:solidFill>
                <a:latin typeface="Arial" pitchFamily="34" charset="0"/>
                <a:ea typeface="+mj-ea"/>
                <a:cs typeface="Arial" pitchFamily="34" charset="0"/>
              </a:rPr>
              <a:t>және </a:t>
            </a:r>
            <a:r>
              <a:rPr lang="ru-RU" sz="1600" b="1" dirty="0">
                <a:solidFill>
                  <a:srgbClr val="0000A8"/>
                </a:solidFill>
                <a:latin typeface="Arial" pitchFamily="34" charset="0"/>
                <a:ea typeface="+mj-ea"/>
                <a:cs typeface="Arial" pitchFamily="34" charset="0"/>
              </a:rPr>
              <a:t>орта </a:t>
            </a:r>
            <a:r>
              <a:rPr lang="ru-RU" sz="1600" b="1" dirty="0" err="1">
                <a:solidFill>
                  <a:srgbClr val="0000A8"/>
                </a:solidFill>
                <a:latin typeface="Arial" pitchFamily="34" charset="0"/>
                <a:ea typeface="+mj-ea"/>
                <a:cs typeface="Arial" pitchFamily="34" charset="0"/>
              </a:rPr>
              <a:t>кәсіпкерліктің қолжетімді және уақытылы статистикалық ақпаратқа қажеттілігін қанағаттандыру үшін республиканың барлық өңірлерінде оның таратылу</a:t>
            </a:r>
            <a:r>
              <a:rPr lang="ru-RU" sz="1600" b="1" dirty="0">
                <a:solidFill>
                  <a:srgbClr val="0000A8"/>
                </a:solidFill>
                <a:latin typeface="Arial" pitchFamily="34" charset="0"/>
                <a:ea typeface="+mj-ea"/>
                <a:cs typeface="Arial" pitchFamily="34" charset="0"/>
              </a:rPr>
              <a:t> </a:t>
            </a:r>
            <a:r>
              <a:rPr lang="ru-RU" sz="1600" b="1" dirty="0" err="1">
                <a:solidFill>
                  <a:srgbClr val="0000A8"/>
                </a:solidFill>
                <a:latin typeface="Arial" pitchFamily="34" charset="0"/>
                <a:ea typeface="+mj-ea"/>
                <a:cs typeface="Arial" pitchFamily="34" charset="0"/>
              </a:rPr>
              <a:t>өрісін кеңейту</a:t>
            </a:r>
            <a:r>
              <a:rPr lang="ru-RU" sz="1600" b="1" dirty="0">
                <a:solidFill>
                  <a:srgbClr val="0000A8"/>
                </a:solidFill>
                <a:latin typeface="Arial" pitchFamily="34" charset="0"/>
                <a:ea typeface="+mj-ea"/>
                <a:cs typeface="Arial" pitchFamily="34" charset="0"/>
              </a:rPr>
              <a:t>.</a:t>
            </a:r>
          </a:p>
        </p:txBody>
      </p:sp>
      <p:sp>
        <p:nvSpPr>
          <p:cNvPr id="16397" name="TextBox 8"/>
          <p:cNvSpPr txBox="1">
            <a:spLocks noChangeArrowheads="1"/>
          </p:cNvSpPr>
          <p:nvPr/>
        </p:nvSpPr>
        <p:spPr bwMode="auto">
          <a:xfrm>
            <a:off x="0" y="2496917"/>
            <a:ext cx="8858280" cy="646331"/>
          </a:xfrm>
          <a:prstGeom prst="rect">
            <a:avLst/>
          </a:prstGeom>
          <a:noFill/>
          <a:ln w="9525">
            <a:noFill/>
            <a:miter lim="800000"/>
            <a:headEnd/>
            <a:tailEnd/>
          </a:ln>
        </p:spPr>
        <p:txBody>
          <a:bodyPr wrap="square">
            <a:spAutoFit/>
          </a:bodyPr>
          <a:lstStyle/>
          <a:p>
            <a:r>
              <a:rPr lang="ru-RU" sz="1600" dirty="0">
                <a:solidFill>
                  <a:srgbClr val="002060"/>
                </a:solidFill>
              </a:rPr>
              <a:t>2011 </a:t>
            </a:r>
            <a:r>
              <a:rPr lang="ru-RU" sz="1600" dirty="0" err="1">
                <a:solidFill>
                  <a:srgbClr val="002060"/>
                </a:solidFill>
              </a:rPr>
              <a:t>жылы</a:t>
            </a:r>
            <a:r>
              <a:rPr lang="ru-RU" sz="1600" dirty="0">
                <a:solidFill>
                  <a:srgbClr val="002060"/>
                </a:solidFill>
              </a:rPr>
              <a:t> </a:t>
            </a:r>
            <a:r>
              <a:rPr lang="ru-RU" sz="1600" b="1" dirty="0">
                <a:solidFill>
                  <a:srgbClr val="990033"/>
                </a:solidFill>
                <a:latin typeface="+mn-lt"/>
                <a:cs typeface="+mn-cs"/>
              </a:rPr>
              <a:t>600 </a:t>
            </a:r>
            <a:r>
              <a:rPr lang="ru-RU" sz="1600" b="1" dirty="0" err="1">
                <a:solidFill>
                  <a:srgbClr val="990033"/>
                </a:solidFill>
                <a:latin typeface="+mn-lt"/>
                <a:cs typeface="+mn-cs"/>
              </a:rPr>
              <a:t>көрсеткіш </a:t>
            </a:r>
            <a:r>
              <a:rPr lang="ru-RU" sz="1600" dirty="0" err="1">
                <a:solidFill>
                  <a:srgbClr val="660033"/>
                </a:solidFill>
              </a:rPr>
              <a:t>жүктелді</a:t>
            </a:r>
            <a:r>
              <a:rPr lang="ru-RU" sz="1600" dirty="0">
                <a:solidFill>
                  <a:srgbClr val="660033"/>
                </a:solidFill>
              </a:rPr>
              <a:t>.</a:t>
            </a:r>
          </a:p>
          <a:p>
            <a:endParaRPr lang="ru-RU" sz="400" dirty="0">
              <a:solidFill>
                <a:srgbClr val="660033"/>
              </a:solidFill>
            </a:endParaRPr>
          </a:p>
          <a:p>
            <a:r>
              <a:rPr lang="ru-RU" sz="1600" dirty="0">
                <a:solidFill>
                  <a:srgbClr val="002060"/>
                </a:solidFill>
              </a:rPr>
              <a:t>2012 </a:t>
            </a:r>
            <a:r>
              <a:rPr lang="ru-RU" sz="1600" dirty="0" err="1">
                <a:solidFill>
                  <a:srgbClr val="002060"/>
                </a:solidFill>
              </a:rPr>
              <a:t>жылы</a:t>
            </a:r>
            <a:r>
              <a:rPr lang="ru-RU" sz="1600" dirty="0">
                <a:solidFill>
                  <a:srgbClr val="002060"/>
                </a:solidFill>
              </a:rPr>
              <a:t> «</a:t>
            </a:r>
            <a:r>
              <a:rPr lang="ru-RU" sz="1600" dirty="0" err="1">
                <a:solidFill>
                  <a:srgbClr val="002060"/>
                </a:solidFill>
              </a:rPr>
              <a:t>Талдау</a:t>
            </a:r>
            <a:r>
              <a:rPr lang="ru-RU" sz="1600" dirty="0">
                <a:solidFill>
                  <a:srgbClr val="002060"/>
                </a:solidFill>
              </a:rPr>
              <a:t>» АТЖ </a:t>
            </a:r>
            <a:r>
              <a:rPr lang="ru-RU" sz="1600" dirty="0" err="1">
                <a:solidFill>
                  <a:srgbClr val="002060"/>
                </a:solidFill>
              </a:rPr>
              <a:t>жаңартылған нұсқасына қосымша </a:t>
            </a:r>
            <a:r>
              <a:rPr lang="ru-RU" sz="1600" b="1" dirty="0">
                <a:solidFill>
                  <a:srgbClr val="990033"/>
                </a:solidFill>
                <a:latin typeface="+mn-lt"/>
                <a:cs typeface="+mn-cs"/>
              </a:rPr>
              <a:t>1400  </a:t>
            </a:r>
            <a:r>
              <a:rPr lang="ru-RU" sz="1600" b="1" dirty="0" err="1">
                <a:solidFill>
                  <a:srgbClr val="990033"/>
                </a:solidFill>
                <a:latin typeface="+mn-lt"/>
                <a:cs typeface="+mn-cs"/>
              </a:rPr>
              <a:t>көрсеткіш </a:t>
            </a:r>
            <a:r>
              <a:rPr lang="ru-RU" sz="1600" dirty="0" err="1">
                <a:solidFill>
                  <a:srgbClr val="002060"/>
                </a:solidFill>
              </a:rPr>
              <a:t>жүктелді</a:t>
            </a:r>
            <a:r>
              <a:rPr lang="ru-RU" sz="1600" dirty="0">
                <a:solidFill>
                  <a:srgbClr val="002060"/>
                </a:solidFill>
              </a:rPr>
              <a:t>».</a:t>
            </a:r>
          </a:p>
        </p:txBody>
      </p:sp>
      <p:sp>
        <p:nvSpPr>
          <p:cNvPr id="14" name="TextBox 14"/>
          <p:cNvSpPr txBox="1">
            <a:spLocks noChangeArrowheads="1"/>
          </p:cNvSpPr>
          <p:nvPr/>
        </p:nvSpPr>
        <p:spPr bwMode="auto">
          <a:xfrm>
            <a:off x="1603919" y="3308515"/>
            <a:ext cx="5929313" cy="369332"/>
          </a:xfrm>
          <a:prstGeom prst="rect">
            <a:avLst/>
          </a:prstGeom>
          <a:noFill/>
          <a:ln w="9525">
            <a:noFill/>
            <a:miter lim="800000"/>
            <a:headEnd/>
            <a:tailEnd/>
          </a:ln>
        </p:spPr>
        <p:txBody>
          <a:bodyPr>
            <a:spAutoFit/>
          </a:bodyPr>
          <a:lstStyle/>
          <a:p>
            <a:pPr algn="ctr">
              <a:defRPr/>
            </a:pPr>
            <a:r>
              <a:rPr lang="ru-RU" b="1" dirty="0" err="1" smtClean="0">
                <a:solidFill>
                  <a:srgbClr val="002060"/>
                </a:solidFill>
                <a:latin typeface="+mn-lt"/>
                <a:cs typeface="+mn-cs"/>
              </a:rPr>
              <a:t>«</a:t>
            </a:r>
            <a:r>
              <a:rPr lang="ru-RU" b="1" dirty="0" err="1">
                <a:solidFill>
                  <a:srgbClr val="002060"/>
                </a:solidFill>
                <a:latin typeface="+mn-lt"/>
                <a:cs typeface="+mn-cs"/>
              </a:rPr>
              <a:t>Пайдаланушының жеке</a:t>
            </a:r>
            <a:r>
              <a:rPr lang="ru-RU" b="1" dirty="0">
                <a:solidFill>
                  <a:srgbClr val="002060"/>
                </a:solidFill>
                <a:latin typeface="+mn-lt"/>
                <a:cs typeface="+mn-cs"/>
              </a:rPr>
              <a:t> </a:t>
            </a:r>
            <a:r>
              <a:rPr lang="ru-RU" b="1" dirty="0" err="1">
                <a:solidFill>
                  <a:srgbClr val="002060"/>
                </a:solidFill>
                <a:latin typeface="+mn-lt"/>
                <a:cs typeface="+mn-cs"/>
              </a:rPr>
              <a:t>кабинеті</a:t>
            </a:r>
            <a:r>
              <a:rPr lang="ru-RU" b="1" dirty="0">
                <a:solidFill>
                  <a:srgbClr val="002060"/>
                </a:solidFill>
                <a:latin typeface="+mn-lt"/>
                <a:cs typeface="+mn-cs"/>
              </a:rPr>
              <a:t>» </a:t>
            </a:r>
            <a:r>
              <a:rPr lang="ru-RU" b="1" dirty="0" err="1">
                <a:solidFill>
                  <a:srgbClr val="002060"/>
                </a:solidFill>
                <a:latin typeface="+mn-lt"/>
                <a:cs typeface="+mn-cs"/>
              </a:rPr>
              <a:t>модулі</a:t>
            </a:r>
            <a:endParaRPr lang="ru-RU" b="1" dirty="0">
              <a:solidFill>
                <a:srgbClr val="002060"/>
              </a:solidFill>
              <a:latin typeface="+mn-lt"/>
              <a:cs typeface="+mn-cs"/>
            </a:endParaRP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АРКС_001">
  <a:themeElements>
    <a:clrScheme name="АРКС_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АРКС_001">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АРКС_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АРКС_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АРКС_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АРКС_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АРКС_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АРКС_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АРКС_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АРКС_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АРКС_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АРКС_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АРКС_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АРКС_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9230</TotalTime>
  <Words>1967</Words>
  <Application>Microsoft Office PowerPoint</Application>
  <PresentationFormat>Экран (4:3)</PresentationFormat>
  <Paragraphs>305</Paragraphs>
  <Slides>23</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АРКС_001</vt:lpstr>
      <vt:lpstr>Visio</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pdauranova</cp:lastModifiedBy>
  <cp:revision>1772</cp:revision>
  <dcterms:created xsi:type="dcterms:W3CDTF">2008-09-13T02:23:05Z</dcterms:created>
  <dcterms:modified xsi:type="dcterms:W3CDTF">2013-01-25T09:59:08Z</dcterms:modified>
</cp:coreProperties>
</file>