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1"/>
  </p:notesMasterIdLst>
  <p:sldIdLst>
    <p:sldId id="257" r:id="rId2"/>
    <p:sldId id="276" r:id="rId3"/>
    <p:sldId id="300" r:id="rId4"/>
    <p:sldId id="269" r:id="rId5"/>
    <p:sldId id="272" r:id="rId6"/>
    <p:sldId id="291" r:id="rId7"/>
    <p:sldId id="292" r:id="rId8"/>
    <p:sldId id="297" r:id="rId9"/>
    <p:sldId id="302" r:id="rId10"/>
    <p:sldId id="296" r:id="rId11"/>
    <p:sldId id="293" r:id="rId12"/>
    <p:sldId id="279" r:id="rId13"/>
    <p:sldId id="260" r:id="rId14"/>
    <p:sldId id="277" r:id="rId15"/>
    <p:sldId id="286" r:id="rId16"/>
    <p:sldId id="285" r:id="rId17"/>
    <p:sldId id="298" r:id="rId18"/>
    <p:sldId id="301" r:id="rId19"/>
    <p:sldId id="27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D6171"/>
    <a:srgbClr val="CCECFF"/>
    <a:srgbClr val="99CCFF"/>
    <a:srgbClr val="0066FF"/>
    <a:srgbClr val="003399"/>
    <a:srgbClr val="66CCFF"/>
    <a:srgbClr val="0066CC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553" autoAdjust="0"/>
    <p:restoredTop sz="94709" autoAdjust="0"/>
  </p:normalViewPr>
  <p:slideViewPr>
    <p:cSldViewPr>
      <p:cViewPr>
        <p:scale>
          <a:sx n="100" d="100"/>
          <a:sy n="100" d="100"/>
        </p:scale>
        <p:origin x="-720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D8EE2F91-71B7-41A2-A326-0A75CBFB1F39}" type="datetimeFigureOut">
              <a:rPr lang="ru-RU"/>
              <a:pPr>
                <a:defRPr/>
              </a:pPr>
              <a:t>28.01.2013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232F9ADF-E775-40DB-A3B6-CDDE14270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36C384-AB5A-4C63-A647-F0DCF5D76FDB}" type="slidenum">
              <a:rPr lang="ru-RU">
                <a:latin typeface="Arial" charset="0"/>
              </a:rPr>
              <a:pPr/>
              <a:t>3</a:t>
            </a:fld>
            <a:endParaRPr lang="ru-RU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BDB5C-A824-491F-AF92-4D48727B4C41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A1490-DF64-4BF6-A375-6357CAEE44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8836E-22EB-4790-8EEB-9383B12922D6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107DD-726E-41AE-BC1F-1D86210638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84E2F-D0A5-480F-BD69-68227F385548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E43C-FA55-436E-99DB-8414D3807D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7155-9B2E-4D2C-BE40-9333C68A28D4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A4B42-882A-4838-A0B7-FF2A6FC46D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DCDDC-B4D0-4DA4-B704-63F9090875A0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E0A5-9B91-4038-93F7-DC72E3F8C8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E2AB2-922B-431F-B37D-A6D9C65B3B83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59893-9566-4001-A387-1221D4A855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ED2BE-188D-4B9C-93E6-41DA3CE55478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4E5A8-53FA-4C77-B2BD-F121AB1489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D9AB3-8CF7-4650-B32E-A508E32CC5A3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DB052-EDFF-47C1-A16B-F449392F4E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366DD-8FBB-4AB1-9E15-B1A8D2703804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D675F-1A89-4070-B650-DBB8EFB0C4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60650-D86B-4CD3-B1F5-BABF72BE36F6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8299-8E37-4AC6-843D-BB7BA89D4F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2519F-184B-4DF2-A444-029C6EC01DAC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B80F3-373C-4BDC-9BBF-3796D94304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FA5D83-15B7-4AEC-80A7-163F0DC18DB9}" type="datetime1">
              <a:rPr lang="ru-RU"/>
              <a:pPr>
                <a:defRPr/>
              </a:pPr>
              <a:t>28.01.2013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500A48-1698-4E98-9B85-2B20D06B01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AIbraev\Рабочий стол\Копия 033_domministerstv_biged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8122" y="1072113"/>
            <a:ext cx="4729072" cy="22128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250825" y="3086100"/>
            <a:ext cx="8642350" cy="368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>
              <a:latin typeface="Calibri" pitchFamily="34" charset="0"/>
            </a:endParaRPr>
          </a:p>
          <a:p>
            <a:pPr algn="ctr"/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charset="0"/>
              </a:rPr>
              <a:t>Проекты Законов Республики Казахстан </a:t>
            </a:r>
            <a:b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charset="0"/>
              </a:rPr>
            </a:br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charset="0"/>
              </a:rPr>
              <a:t>«О реабилитации и банкротстве»</a:t>
            </a:r>
          </a:p>
          <a:p>
            <a:pPr algn="ctr"/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charset="0"/>
              </a:rPr>
              <a:t>и</a:t>
            </a:r>
          </a:p>
          <a:p>
            <a:pPr algn="ctr"/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charset="0"/>
              </a:rPr>
              <a:t>«</a:t>
            </a:r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О внесении изменений и дополнений</a:t>
            </a:r>
            <a:endParaRPr lang="ru-RU" sz="240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algn="ctr"/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в некоторые законодательные акты Республики Казахстан</a:t>
            </a:r>
            <a:endParaRPr lang="ru-RU" sz="240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algn="ctr"/>
            <a:r>
              <a:rPr lang="ru-RU" sz="24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по вопросам банкротства»</a:t>
            </a:r>
            <a:endParaRPr lang="ru-RU" sz="240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  <a:p>
            <a:pPr algn="ctr"/>
            <a:endParaRPr lang="en-US" sz="2400" b="1">
              <a:solidFill>
                <a:schemeClr val="tx2"/>
              </a:solidFill>
              <a:latin typeface="Calibri" pitchFamily="34" charset="0"/>
              <a:cs typeface="Arial" charset="0"/>
            </a:endParaRPr>
          </a:p>
          <a:p>
            <a:pPr algn="ctr"/>
            <a:endParaRPr lang="en-US" sz="2400" b="1">
              <a:cs typeface="Arial" charset="0"/>
            </a:endParaRPr>
          </a:p>
          <a:p>
            <a:pPr algn="ctr"/>
            <a:r>
              <a:rPr lang="ru-RU" sz="2000" b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charset="0"/>
              </a:rPr>
              <a:t>г.Астана, 2013 год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986088" y="260350"/>
            <a:ext cx="3457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3399"/>
                </a:solidFill>
                <a:latin typeface="+mj-lt"/>
                <a:cs typeface="Arial" charset="0"/>
              </a:rPr>
              <a:t>Министерство финансов Республики Казахстан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251520" y="116632"/>
            <a:ext cx="8750746" cy="74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ПЕРЕДАЧА КРЕДИТОРАМ ПРАВ ПО </a:t>
            </a: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УПРАВЛЕНИЮ БИЗНЕС-ПРОЦЕССАМИ И ИХ СОГЛАСОВАНИЮ ПРИ </a:t>
            </a: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ПРОВЕДЕНИИ ПРОЦЕДУРЫ БАНКРОТСТВА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95288" y="1000125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УПОЛНОМОЧЕННЫЙ ОРГАН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03800" y="1073150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СОБРАНИЕ КРЕДИТОРОВ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0035" y="2285992"/>
            <a:ext cx="3286148" cy="71438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</a:rPr>
              <a:t> </a:t>
            </a:r>
            <a:r>
              <a:rPr lang="ru-RU" sz="1200" b="1" dirty="0">
                <a:solidFill>
                  <a:srgbClr val="003399"/>
                </a:solidFill>
              </a:rPr>
              <a:t>Назначает  конкурсного управляющего  самостоятельно по реестру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71472" y="3357562"/>
            <a:ext cx="3286148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</a:rPr>
              <a:t> </a:t>
            </a:r>
            <a:r>
              <a:rPr lang="ru-RU" sz="1200" b="1" dirty="0">
                <a:solidFill>
                  <a:srgbClr val="003399"/>
                </a:solidFill>
              </a:rPr>
              <a:t>Согласовывает заключительный отчет конкурсного управляющего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214438" y="1500188"/>
            <a:ext cx="2143125" cy="642937"/>
          </a:xfrm>
          <a:prstGeom prst="downArrow">
            <a:avLst>
              <a:gd name="adj1" fmla="val 50000"/>
              <a:gd name="adj2" fmla="val 7133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71472" y="4286256"/>
            <a:ext cx="3286148" cy="78581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</a:rPr>
              <a:t> </a:t>
            </a:r>
            <a:r>
              <a:rPr lang="ru-RU" sz="1200" b="1" dirty="0">
                <a:solidFill>
                  <a:srgbClr val="003399"/>
                </a:solidFill>
              </a:rPr>
              <a:t>Утверждает состав комитета кредиторов при конкурсном производстве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42910" y="5429264"/>
            <a:ext cx="3286148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Продлевает срок конкурсного производства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000628" y="2285992"/>
            <a:ext cx="3714776" cy="8572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</a:rPr>
              <a:t> </a:t>
            </a:r>
            <a:r>
              <a:rPr lang="ru-RU" sz="1200" b="1" dirty="0">
                <a:solidFill>
                  <a:schemeClr val="tx2"/>
                </a:solidFill>
              </a:rPr>
              <a:t>Выбирает кандидатуру </a:t>
            </a:r>
            <a:r>
              <a:rPr lang="ru-RU" sz="1200" b="1" dirty="0" err="1">
                <a:solidFill>
                  <a:schemeClr val="tx2"/>
                </a:solidFill>
              </a:rPr>
              <a:t>банкротного</a:t>
            </a:r>
            <a:r>
              <a:rPr lang="ru-RU" sz="1200" b="1" dirty="0">
                <a:solidFill>
                  <a:schemeClr val="tx2"/>
                </a:solidFill>
              </a:rPr>
              <a:t> управляющего из числа лиц, зарегистрированных в уполномоченном органе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72066" y="3357562"/>
            <a:ext cx="3643338" cy="50006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</a:rPr>
              <a:t>Согласовывает заключительный отчет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>
                <a:solidFill>
                  <a:schemeClr val="tx2"/>
                </a:solidFill>
              </a:rPr>
              <a:t>банкротного</a:t>
            </a:r>
            <a:r>
              <a:rPr lang="ru-RU" sz="1200" b="1" dirty="0">
                <a:solidFill>
                  <a:schemeClr val="tx2"/>
                </a:solidFill>
              </a:rPr>
              <a:t> управляющего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34" name="Стрелка вниз 33"/>
          <p:cNvSpPr/>
          <p:nvPr/>
        </p:nvSpPr>
        <p:spPr>
          <a:xfrm>
            <a:off x="5929313" y="1571625"/>
            <a:ext cx="2143125" cy="642938"/>
          </a:xfrm>
          <a:prstGeom prst="downArrow">
            <a:avLst>
              <a:gd name="adj1" fmla="val 50000"/>
              <a:gd name="adj2" fmla="val 7133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178594" y="2464594"/>
            <a:ext cx="4071937" cy="328612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V="1">
            <a:off x="142875" y="2286001"/>
            <a:ext cx="4143375" cy="37147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4000500" y="2643188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071938" y="3570288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071938" y="457041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4071938" y="571341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Скругленный прямоугольник 46"/>
          <p:cNvSpPr/>
          <p:nvPr/>
        </p:nvSpPr>
        <p:spPr>
          <a:xfrm>
            <a:off x="5072066" y="4357694"/>
            <a:ext cx="3643338" cy="50006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</a:rPr>
              <a:t>Формирует и утверждает состав комитета кредиторов в процедуре банкротства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5072066" y="5429264"/>
            <a:ext cx="3643338" cy="50006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</a:rPr>
              <a:t>Дает согласие на продление срока процедуры банкротства (продлевается судом)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251520" y="116632"/>
            <a:ext cx="8750746" cy="8361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ВВЕДЕНИЕ МЕХАНИЗМА ПО ПОГАШЕНИЮ ТРЕБОВАНИЙ  ЗАЛОГОВОГО КРЕДИТОРА ПУТЕМ ПЕРЕДАЧИ ИМУЩЕСТВА В НАТУРЕ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7950" y="1120775"/>
            <a:ext cx="4357688" cy="292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sz="1700" b="1" u="sng" dirty="0">
                <a:solidFill>
                  <a:schemeClr val="tx2"/>
                </a:solidFill>
              </a:rPr>
              <a:t>Действующий порядок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45025" y="1127125"/>
            <a:ext cx="4464050" cy="285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sz="1700" b="1" u="sng" dirty="0">
                <a:solidFill>
                  <a:schemeClr val="tx2"/>
                </a:solidFill>
              </a:rPr>
              <a:t>Предлагаемый порядок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427538" y="1120775"/>
            <a:ext cx="0" cy="5699125"/>
          </a:xfrm>
          <a:prstGeom prst="line">
            <a:avLst/>
          </a:prstGeom>
          <a:ln w="63500" cap="rnd" cmpd="sng">
            <a:solidFill>
              <a:schemeClr val="tx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Вертикальный свиток 24"/>
          <p:cNvSpPr/>
          <p:nvPr/>
        </p:nvSpPr>
        <p:spPr>
          <a:xfrm>
            <a:off x="5742384" y="3429000"/>
            <a:ext cx="2314664" cy="861514"/>
          </a:xfrm>
          <a:prstGeom prst="verticalScroll">
            <a:avLst/>
          </a:prstGeom>
          <a:solidFill>
            <a:schemeClr val="bg2"/>
          </a:solidFill>
          <a:ln w="15875">
            <a:solidFill>
              <a:srgbClr val="003399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3399"/>
                </a:solidFill>
              </a:rPr>
              <a:t>Решение </a:t>
            </a:r>
            <a:r>
              <a:rPr lang="ru-RU" sz="1400" b="1" i="1" dirty="0">
                <a:solidFill>
                  <a:srgbClr val="003399"/>
                </a:solidFill>
              </a:rPr>
              <a:t>о согласии (отказе) на передачу залогового </a:t>
            </a:r>
            <a:r>
              <a:rPr lang="ru-RU" sz="1400" b="1" i="1" dirty="0">
                <a:solidFill>
                  <a:srgbClr val="003399"/>
                </a:solidFill>
              </a:rPr>
              <a:t>имущества</a:t>
            </a:r>
            <a:endParaRPr lang="ru-RU" sz="1400" b="1" i="1" dirty="0">
              <a:solidFill>
                <a:srgbClr val="003399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0800000">
            <a:off x="2051721" y="2280293"/>
            <a:ext cx="21431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0800000">
            <a:off x="6769496" y="2132856"/>
            <a:ext cx="21431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Скругленный прямоугольник 36"/>
          <p:cNvSpPr/>
          <p:nvPr/>
        </p:nvSpPr>
        <p:spPr>
          <a:xfrm>
            <a:off x="6983809" y="5009067"/>
            <a:ext cx="2124695" cy="1811300"/>
          </a:xfrm>
          <a:prstGeom prst="roundRect">
            <a:avLst/>
          </a:prstGeom>
          <a:solidFill>
            <a:schemeClr val="bg1">
              <a:alpha val="29000"/>
            </a:schemeClr>
          </a:solidFill>
          <a:ln w="15875">
            <a:solidFill>
              <a:schemeClr val="tx2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Залоговое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имущество включается в имущественную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массу и требования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залогового кредитора подлежат удовлетворению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после социальной очереди и всех административных расходов</a:t>
            </a:r>
            <a:endParaRPr lang="ru-RU" sz="12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414963" y="4365625"/>
            <a:ext cx="638175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ДА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412306" y="2636912"/>
            <a:ext cx="92869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33" name="Прямоугольник 32"/>
          <p:cNvSpPr/>
          <p:nvPr/>
        </p:nvSpPr>
        <p:spPr>
          <a:xfrm>
            <a:off x="5741988" y="3141663"/>
            <a:ext cx="2286000" cy="354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2"/>
                </a:solidFill>
              </a:rPr>
              <a:t>СОБРАНИЕ КРЕДИТОРОВ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572000" y="4990457"/>
            <a:ext cx="2303503" cy="1829910"/>
          </a:xfrm>
          <a:prstGeom prst="roundRect">
            <a:avLst/>
          </a:prstGeom>
          <a:solidFill>
            <a:schemeClr val="bg1">
              <a:alpha val="29000"/>
            </a:schemeClr>
          </a:solidFill>
          <a:ln w="15875">
            <a:solidFill>
              <a:schemeClr val="tx2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В течении 30 дней залоговый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кредитор обязан погасить требования кредиторов первой очереди и административные расходы, связанные с сохранением и содержанием залогового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имущества, и получить залоговое имущество</a:t>
            </a:r>
            <a:endParaRPr lang="ru-RU" sz="12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751763" y="4365625"/>
            <a:ext cx="636587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НЕТ</a:t>
            </a:r>
            <a:endParaRPr lang="ru-RU" sz="2000" b="1" dirty="0">
              <a:solidFill>
                <a:schemeClr val="tx2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5492750" y="4724400"/>
            <a:ext cx="158750" cy="242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8172450" y="4724400"/>
            <a:ext cx="179388" cy="242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5076825" y="1628775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ОЦЕНКА ЗАЛОГОВОГО ИМУЩЕСТВА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04800" y="2792413"/>
            <a:ext cx="3708400" cy="8524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ЗАЛОГОВОЕ ИМУЩЕСТВО ПОДЛЕЖИТ РЕАЛИЗАЦИИ В СОСТАВЕ КОНКУРСНОЙ МАССЫ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58775" y="1778000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ОЦЕНКА ЗАЛОГОВОГО ИМУЩЕСТВА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0800000">
            <a:off x="2051721" y="3792461"/>
            <a:ext cx="21431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Скругленный прямоугольник 43"/>
          <p:cNvSpPr/>
          <p:nvPr/>
        </p:nvSpPr>
        <p:spPr>
          <a:xfrm>
            <a:off x="500034" y="4437112"/>
            <a:ext cx="3500462" cy="2206598"/>
          </a:xfrm>
          <a:prstGeom prst="roundRect">
            <a:avLst/>
          </a:prstGeom>
          <a:solidFill>
            <a:schemeClr val="bg1">
              <a:alpha val="29000"/>
            </a:schemeClr>
          </a:solidFill>
          <a:ln w="15875">
            <a:solidFill>
              <a:schemeClr val="tx2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Wingdings" pitchFamily="2" charset="2"/>
              <a:buChar char="Ø"/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   В СЛУЧАЕ, ЕСЛИ ИМУЩЕСТВО РЕАЛИЗОВАНО , ТРЕБОВАНИЯ ЗАЛОГОВОГО КРЕДИТОРА УДОВЛЕТВОРЯЮТСЯ ПОСЛЕ  ПОГАШЕНИЯ СОЦИАЛЬНОЙ ОЧЕРЕДИ И ВСЕХ АДМИНИСТРАТИВНЫХ РАСХОДОВ</a:t>
            </a:r>
          </a:p>
          <a:p>
            <a:pPr>
              <a:defRPr/>
            </a:pPr>
            <a:endParaRPr lang="ru-RU" sz="12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   В СЛУЧАЕ, ЕСЛИ ИМУЩЕСТВО НЕ РЕАЛИЗОВАНО ПОДЛЕЖИТ ПЕРЕДАЧЕ В НАТУРЕ В ПОРЯДКЕ ОЧЕРЕДНОСТИ</a:t>
            </a:r>
          </a:p>
          <a:p>
            <a:pPr>
              <a:defRPr/>
            </a:pPr>
            <a:endParaRPr lang="ru-RU" sz="12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6867525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357438"/>
            <a:ext cx="9144000" cy="1470025"/>
          </a:xfrm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Закона </a:t>
            </a:r>
            <a:br>
              <a:rPr lang="ru-RU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внесении изменений и дополнений</a:t>
            </a:r>
            <a:r>
              <a:rPr lang="ru-RU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некоторые законодательные акты Республики Казахстан</a:t>
            </a:r>
            <a:r>
              <a:rPr lang="ru-RU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вопросам банкротства»</a:t>
            </a:r>
            <a:endParaRPr lang="ru-RU" sz="3200" b="1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57158" y="142853"/>
            <a:ext cx="8572560" cy="571504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3399"/>
                </a:solidFill>
                <a:latin typeface="+mj-lt"/>
                <a:cs typeface="Arial" pitchFamily="34" charset="0"/>
              </a:rPr>
              <a:t>Проектом Закона предусматривается внесение изменений в:  </a:t>
            </a:r>
          </a:p>
        </p:txBody>
      </p:sp>
      <p:sp>
        <p:nvSpPr>
          <p:cNvPr id="6" name="Овал 5"/>
          <p:cNvSpPr/>
          <p:nvPr/>
        </p:nvSpPr>
        <p:spPr>
          <a:xfrm>
            <a:off x="71406" y="3143248"/>
            <a:ext cx="2357437" cy="121444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3399"/>
                </a:solidFill>
              </a:rPr>
              <a:t> </a:t>
            </a:r>
            <a:r>
              <a:rPr lang="ru-RU" sz="2000" b="1" dirty="0">
                <a:solidFill>
                  <a:srgbClr val="003399"/>
                </a:solidFill>
              </a:rPr>
              <a:t>КОДЕКСЫ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14678" y="857232"/>
            <a:ext cx="5000623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1D6171"/>
                </a:solidFill>
              </a:rPr>
              <a:t> </a:t>
            </a:r>
            <a:r>
              <a:rPr lang="ru-RU" b="1" dirty="0">
                <a:solidFill>
                  <a:srgbClr val="1D6171"/>
                </a:solidFill>
              </a:rPr>
              <a:t>Гражданский кодекс Республики </a:t>
            </a:r>
            <a:r>
              <a:rPr lang="ru-RU" b="1" dirty="0">
                <a:solidFill>
                  <a:srgbClr val="1D6171"/>
                </a:solidFill>
              </a:rPr>
              <a:t>Казахстан (Особенная часть)</a:t>
            </a:r>
            <a:endParaRPr lang="ru-RU" sz="2000" b="1" dirty="0">
              <a:solidFill>
                <a:srgbClr val="1D617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14678" y="1571612"/>
            <a:ext cx="5000660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1D6171"/>
                </a:solidFill>
              </a:rPr>
              <a:t> </a:t>
            </a:r>
            <a:r>
              <a:rPr lang="ru-RU" b="1" dirty="0">
                <a:solidFill>
                  <a:srgbClr val="1D6171"/>
                </a:solidFill>
              </a:rPr>
              <a:t>Гражданский процессуальный кодекс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1D6171"/>
                </a:solidFill>
              </a:rPr>
              <a:t>Республики Казахстан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14678" y="2285992"/>
            <a:ext cx="5000660" cy="50006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1D6171"/>
                </a:solidFill>
              </a:rPr>
              <a:t>Налоговый кодекс Республики Казахстан</a:t>
            </a:r>
          </a:p>
        </p:txBody>
      </p:sp>
      <p:cxnSp>
        <p:nvCxnSpPr>
          <p:cNvPr id="16" name="Прямая соединительная линия 15"/>
          <p:cNvCxnSpPr>
            <a:stCxn id="6" idx="6"/>
            <a:endCxn id="7" idx="1"/>
          </p:cNvCxnSpPr>
          <p:nvPr/>
        </p:nvCxnSpPr>
        <p:spPr>
          <a:xfrm flipV="1">
            <a:off x="2428843" y="1142984"/>
            <a:ext cx="785835" cy="2607487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6" idx="6"/>
            <a:endCxn id="8" idx="1"/>
          </p:cNvCxnSpPr>
          <p:nvPr/>
        </p:nvCxnSpPr>
        <p:spPr>
          <a:xfrm flipV="1">
            <a:off x="2428843" y="1857364"/>
            <a:ext cx="785835" cy="1893107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6" idx="6"/>
            <a:endCxn id="9" idx="1"/>
          </p:cNvCxnSpPr>
          <p:nvPr/>
        </p:nvCxnSpPr>
        <p:spPr>
          <a:xfrm flipV="1">
            <a:off x="2428843" y="2536025"/>
            <a:ext cx="785835" cy="121444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3214679" y="4357694"/>
            <a:ext cx="5072098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1D6171"/>
                </a:solidFill>
              </a:rPr>
              <a:t>Уголовный </a:t>
            </a:r>
            <a:r>
              <a:rPr lang="ru-RU" b="1" dirty="0">
                <a:solidFill>
                  <a:srgbClr val="1D6171"/>
                </a:solidFill>
              </a:rPr>
              <a:t>кодекс Республики Казахстан</a:t>
            </a:r>
          </a:p>
        </p:txBody>
      </p:sp>
      <p:cxnSp>
        <p:nvCxnSpPr>
          <p:cNvPr id="55" name="Прямая соединительная линия 54"/>
          <p:cNvCxnSpPr>
            <a:stCxn id="6" idx="6"/>
            <a:endCxn id="45" idx="1"/>
          </p:cNvCxnSpPr>
          <p:nvPr/>
        </p:nvCxnSpPr>
        <p:spPr>
          <a:xfrm>
            <a:off x="2428843" y="3750471"/>
            <a:ext cx="785836" cy="892975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Скругленный прямоугольник 81"/>
          <p:cNvSpPr/>
          <p:nvPr/>
        </p:nvSpPr>
        <p:spPr>
          <a:xfrm>
            <a:off x="3643306" y="5357826"/>
            <a:ext cx="5286375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3399"/>
                </a:solidFill>
              </a:rPr>
              <a:t>К</a:t>
            </a:r>
            <a:r>
              <a:rPr lang="ru-RU" b="1" dirty="0">
                <a:solidFill>
                  <a:srgbClr val="003399"/>
                </a:solidFill>
              </a:rPr>
              <a:t>одекс </a:t>
            </a:r>
            <a:r>
              <a:rPr lang="ru-RU" b="1" dirty="0">
                <a:solidFill>
                  <a:srgbClr val="003399"/>
                </a:solidFill>
              </a:rPr>
              <a:t>Республики </a:t>
            </a:r>
            <a:r>
              <a:rPr lang="ru-RU" b="1" dirty="0">
                <a:solidFill>
                  <a:srgbClr val="003399"/>
                </a:solidFill>
              </a:rPr>
              <a:t>Казахстан об административных правонарушениях</a:t>
            </a:r>
            <a:endParaRPr lang="ru-RU" b="1" dirty="0">
              <a:solidFill>
                <a:srgbClr val="003399"/>
              </a:solidFill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3214678" y="2928934"/>
            <a:ext cx="5000660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1D6171"/>
                </a:solidFill>
              </a:rPr>
              <a:t>Бюджетный кодекс Республики Казахстан</a:t>
            </a:r>
            <a:endParaRPr lang="ru-RU" b="1" dirty="0">
              <a:solidFill>
                <a:srgbClr val="1D6171"/>
              </a:solidFill>
            </a:endParaRPr>
          </a:p>
        </p:txBody>
      </p:sp>
      <p:cxnSp>
        <p:nvCxnSpPr>
          <p:cNvPr id="90" name="Прямая соединительная линия 89"/>
          <p:cNvCxnSpPr>
            <a:stCxn id="6" idx="6"/>
            <a:endCxn id="82" idx="1"/>
          </p:cNvCxnSpPr>
          <p:nvPr/>
        </p:nvCxnSpPr>
        <p:spPr>
          <a:xfrm>
            <a:off x="2428843" y="3750471"/>
            <a:ext cx="1214463" cy="1893107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>
            <a:stCxn id="6" idx="6"/>
            <a:endCxn id="89" idx="1"/>
          </p:cNvCxnSpPr>
          <p:nvPr/>
        </p:nvCxnSpPr>
        <p:spPr>
          <a:xfrm flipV="1">
            <a:off x="2428843" y="3214686"/>
            <a:ext cx="785835" cy="535785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3643306" y="6000768"/>
            <a:ext cx="5286375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99"/>
                </a:solidFill>
              </a:rPr>
              <a:t> </a:t>
            </a:r>
            <a:r>
              <a:rPr lang="ru-RU" b="1" dirty="0">
                <a:solidFill>
                  <a:srgbClr val="003399"/>
                </a:solidFill>
              </a:rPr>
              <a:t>Гражданский кодекс Республики </a:t>
            </a:r>
            <a:r>
              <a:rPr lang="ru-RU" b="1" dirty="0">
                <a:solidFill>
                  <a:srgbClr val="003399"/>
                </a:solidFill>
              </a:rPr>
              <a:t>Казахстан (Общая часть)</a:t>
            </a:r>
            <a:endParaRPr lang="ru-RU" sz="2000" b="1" dirty="0">
              <a:solidFill>
                <a:srgbClr val="003399"/>
              </a:solidFill>
            </a:endParaRPr>
          </a:p>
        </p:txBody>
      </p:sp>
      <p:cxnSp>
        <p:nvCxnSpPr>
          <p:cNvPr id="19" name="Прямая соединительная линия 18"/>
          <p:cNvCxnSpPr>
            <a:stCxn id="6" idx="6"/>
            <a:endCxn id="17" idx="1"/>
          </p:cNvCxnSpPr>
          <p:nvPr/>
        </p:nvCxnSpPr>
        <p:spPr>
          <a:xfrm>
            <a:off x="2428843" y="3750471"/>
            <a:ext cx="1214463" cy="2536049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3214678" y="3643314"/>
            <a:ext cx="5000660" cy="57150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1D6171"/>
                </a:solidFill>
              </a:rPr>
              <a:t>Таможенный кодекс Республики Казахстан</a:t>
            </a:r>
            <a:endParaRPr lang="ru-RU" b="1" dirty="0">
              <a:solidFill>
                <a:srgbClr val="1D6171"/>
              </a:solidFill>
            </a:endParaRPr>
          </a:p>
        </p:txBody>
      </p:sp>
      <p:cxnSp>
        <p:nvCxnSpPr>
          <p:cNvPr id="24" name="Прямая соединительная линия 23"/>
          <p:cNvCxnSpPr>
            <a:stCxn id="6" idx="6"/>
            <a:endCxn id="23" idx="1"/>
          </p:cNvCxnSpPr>
          <p:nvPr/>
        </p:nvCxnSpPr>
        <p:spPr>
          <a:xfrm>
            <a:off x="2428843" y="3750471"/>
            <a:ext cx="785835" cy="178595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>
          <a:xfrm>
            <a:off x="7010400" y="6564313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33" name="Правая фигурная скобка 32"/>
          <p:cNvSpPr/>
          <p:nvPr/>
        </p:nvSpPr>
        <p:spPr>
          <a:xfrm>
            <a:off x="8286750" y="785813"/>
            <a:ext cx="357188" cy="421481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8570269" y="1649548"/>
            <a:ext cx="430887" cy="2422394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rgbClr val="1D6171"/>
                </a:solidFill>
                <a:latin typeface="Arial" pitchFamily="34" charset="0"/>
              </a:rPr>
              <a:t>Редакционные поправки</a:t>
            </a:r>
            <a:endParaRPr lang="ru-RU" sz="1600" dirty="0">
              <a:solidFill>
                <a:srgbClr val="1D617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71423" y="2786058"/>
            <a:ext cx="2357437" cy="128587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3399"/>
                </a:solidFill>
              </a:rPr>
              <a:t> </a:t>
            </a:r>
            <a:r>
              <a:rPr lang="ru-RU" b="1" dirty="0">
                <a:solidFill>
                  <a:srgbClr val="003399"/>
                </a:solidFill>
              </a:rPr>
              <a:t>ЗАКОНЫ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868" y="5715016"/>
            <a:ext cx="528641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 </a:t>
            </a:r>
            <a:r>
              <a:rPr lang="ru-RU" sz="1200" b="1" dirty="0">
                <a:solidFill>
                  <a:srgbClr val="003399"/>
                </a:solidFill>
              </a:rPr>
              <a:t>хозяйственных товариществах»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868" y="6429396"/>
            <a:ext cx="528641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 </a:t>
            </a:r>
            <a:r>
              <a:rPr lang="ru-RU" sz="1200" b="1" dirty="0">
                <a:solidFill>
                  <a:srgbClr val="003399"/>
                </a:solidFill>
              </a:rPr>
              <a:t>товариществах с ограниченной и дополнительной ответственностью»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28993" y="1000108"/>
            <a:ext cx="492922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государственных закупках»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28992" y="3714752"/>
            <a:ext cx="492922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государственном имуществе»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8992" y="1571612"/>
            <a:ext cx="4929222" cy="214314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«Об исполнительном </a:t>
            </a:r>
            <a:r>
              <a:rPr lang="ru-RU" sz="1200" b="1" dirty="0">
                <a:solidFill>
                  <a:srgbClr val="1D6171"/>
                </a:solidFill>
              </a:rPr>
              <a:t>производстве и </a:t>
            </a:r>
            <a:r>
              <a:rPr lang="ru-RU" sz="1200" b="1" dirty="0">
                <a:solidFill>
                  <a:srgbClr val="1D6171"/>
                </a:solidFill>
              </a:rPr>
              <a:t>статусе судебных исполнителей»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868" y="4250539"/>
            <a:ext cx="5286375" cy="392907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 государственной регистрации юридических лиц и учетной регистрации филиалов и представительств»</a:t>
            </a:r>
            <a:endParaRPr lang="ru-RU" sz="1200" b="1" dirty="0">
              <a:solidFill>
                <a:srgbClr val="003399"/>
              </a:solidFill>
            </a:endParaRPr>
          </a:p>
        </p:txBody>
      </p:sp>
      <p:cxnSp>
        <p:nvCxnSpPr>
          <p:cNvPr id="11" name="Прямая соединительная линия 10"/>
          <p:cNvCxnSpPr>
            <a:stCxn id="4" idx="6"/>
            <a:endCxn id="5" idx="1"/>
          </p:cNvCxnSpPr>
          <p:nvPr/>
        </p:nvCxnSpPr>
        <p:spPr>
          <a:xfrm>
            <a:off x="2428860" y="3428996"/>
            <a:ext cx="1143008" cy="242889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4" idx="6"/>
            <a:endCxn id="6" idx="1"/>
          </p:cNvCxnSpPr>
          <p:nvPr/>
        </p:nvCxnSpPr>
        <p:spPr>
          <a:xfrm>
            <a:off x="2428860" y="3428996"/>
            <a:ext cx="1143008" cy="314327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6"/>
            <a:endCxn id="7" idx="1"/>
          </p:cNvCxnSpPr>
          <p:nvPr/>
        </p:nvCxnSpPr>
        <p:spPr>
          <a:xfrm flipV="1">
            <a:off x="2428860" y="1142984"/>
            <a:ext cx="1000133" cy="2286012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4" idx="6"/>
            <a:endCxn id="8" idx="1"/>
          </p:cNvCxnSpPr>
          <p:nvPr/>
        </p:nvCxnSpPr>
        <p:spPr>
          <a:xfrm>
            <a:off x="2428860" y="3428996"/>
            <a:ext cx="1000132" cy="428632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4" idx="6"/>
            <a:endCxn id="9" idx="1"/>
          </p:cNvCxnSpPr>
          <p:nvPr/>
        </p:nvCxnSpPr>
        <p:spPr>
          <a:xfrm flipV="1">
            <a:off x="2428860" y="1678769"/>
            <a:ext cx="1000132" cy="1750227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6"/>
            <a:endCxn id="10" idx="1"/>
          </p:cNvCxnSpPr>
          <p:nvPr/>
        </p:nvCxnSpPr>
        <p:spPr>
          <a:xfrm>
            <a:off x="2428860" y="3428996"/>
            <a:ext cx="1143008" cy="1017997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3428993" y="2000240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</a:t>
            </a:r>
            <a:r>
              <a:rPr lang="ru-RU" sz="1200" b="1" dirty="0">
                <a:solidFill>
                  <a:srgbClr val="1D6171"/>
                </a:solidFill>
              </a:rPr>
              <a:t>банках и банковской деятельности»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71868" y="5999082"/>
            <a:ext cx="5286375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 производственном кооперативе»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71868" y="4641760"/>
            <a:ext cx="5286375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«Об органах внутренних дел Республики Казахстан»</a:t>
            </a:r>
          </a:p>
        </p:txBody>
      </p:sp>
      <p:cxnSp>
        <p:nvCxnSpPr>
          <p:cNvPr id="20" name="Прямая соединительная линия 19"/>
          <p:cNvCxnSpPr>
            <a:stCxn id="4" idx="6"/>
            <a:endCxn id="17" idx="1"/>
          </p:cNvCxnSpPr>
          <p:nvPr/>
        </p:nvCxnSpPr>
        <p:spPr>
          <a:xfrm flipV="1">
            <a:off x="2428860" y="2108240"/>
            <a:ext cx="1000133" cy="132075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4" idx="6"/>
            <a:endCxn id="18" idx="1"/>
          </p:cNvCxnSpPr>
          <p:nvPr/>
        </p:nvCxnSpPr>
        <p:spPr>
          <a:xfrm>
            <a:off x="2428860" y="3428996"/>
            <a:ext cx="1143008" cy="267808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4" idx="6"/>
            <a:endCxn id="19" idx="1"/>
          </p:cNvCxnSpPr>
          <p:nvPr/>
        </p:nvCxnSpPr>
        <p:spPr>
          <a:xfrm>
            <a:off x="2428860" y="3428996"/>
            <a:ext cx="1143008" cy="1320764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3428993" y="2428868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пенсионном обеспечении в Республике Казахстан»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428993" y="142852"/>
            <a:ext cx="492922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</a:t>
            </a:r>
            <a:r>
              <a:rPr lang="ru-RU" sz="1200" b="1" dirty="0">
                <a:solidFill>
                  <a:srgbClr val="1D6171"/>
                </a:solidFill>
              </a:rPr>
              <a:t>естественных монополиях и регулируемых рынках»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cxnSp>
        <p:nvCxnSpPr>
          <p:cNvPr id="45" name="Прямая соединительная линия 44"/>
          <p:cNvCxnSpPr>
            <a:stCxn id="4" idx="6"/>
            <a:endCxn id="44" idx="1"/>
          </p:cNvCxnSpPr>
          <p:nvPr/>
        </p:nvCxnSpPr>
        <p:spPr>
          <a:xfrm flipV="1">
            <a:off x="2428860" y="285728"/>
            <a:ext cx="1000133" cy="3143268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4" idx="6"/>
            <a:endCxn id="49" idx="1"/>
          </p:cNvCxnSpPr>
          <p:nvPr/>
        </p:nvCxnSpPr>
        <p:spPr>
          <a:xfrm flipV="1">
            <a:off x="2428860" y="857232"/>
            <a:ext cx="1000133" cy="2571764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3428993" y="714356"/>
            <a:ext cx="492922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</a:t>
            </a:r>
            <a:r>
              <a:rPr lang="ru-RU" sz="1200" b="1" dirty="0">
                <a:solidFill>
                  <a:srgbClr val="1D6171"/>
                </a:solidFill>
              </a:rPr>
              <a:t>национальном архивном фонде и архивах»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28993" y="1285860"/>
            <a:ext cx="492922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</a:t>
            </a:r>
            <a:r>
              <a:rPr lang="ru-RU" sz="1200" b="1" dirty="0">
                <a:solidFill>
                  <a:srgbClr val="1D6171"/>
                </a:solidFill>
              </a:rPr>
              <a:t>финансовом лизинге»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cxnSp>
        <p:nvCxnSpPr>
          <p:cNvPr id="57" name="Прямая соединительная линия 56"/>
          <p:cNvCxnSpPr>
            <a:stCxn id="4" idx="6"/>
            <a:endCxn id="23" idx="1"/>
          </p:cNvCxnSpPr>
          <p:nvPr/>
        </p:nvCxnSpPr>
        <p:spPr>
          <a:xfrm flipV="1">
            <a:off x="2428860" y="2536868"/>
            <a:ext cx="1000133" cy="892128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4" idx="6"/>
            <a:endCxn id="53" idx="1"/>
          </p:cNvCxnSpPr>
          <p:nvPr/>
        </p:nvCxnSpPr>
        <p:spPr>
          <a:xfrm flipV="1">
            <a:off x="2428860" y="1428736"/>
            <a:ext cx="1000133" cy="200026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кругленный прямоугольник 74"/>
          <p:cNvSpPr/>
          <p:nvPr/>
        </p:nvSpPr>
        <p:spPr>
          <a:xfrm>
            <a:off x="3571868" y="4856074"/>
            <a:ext cx="5286375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«Об органах финансовой полиции Республики Казахстан»</a:t>
            </a:r>
          </a:p>
        </p:txBody>
      </p:sp>
      <p:cxnSp>
        <p:nvCxnSpPr>
          <p:cNvPr id="76" name="Прямая соединительная линия 75"/>
          <p:cNvCxnSpPr>
            <a:stCxn id="4" idx="6"/>
            <a:endCxn id="75" idx="1"/>
          </p:cNvCxnSpPr>
          <p:nvPr/>
        </p:nvCxnSpPr>
        <p:spPr>
          <a:xfrm>
            <a:off x="2428860" y="3428996"/>
            <a:ext cx="1143008" cy="1535078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Скругленный прямоугольник 97"/>
          <p:cNvSpPr/>
          <p:nvPr/>
        </p:nvSpPr>
        <p:spPr>
          <a:xfrm>
            <a:off x="3428993" y="2643182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«Об акционерных обществах»</a:t>
            </a:r>
          </a:p>
        </p:txBody>
      </p:sp>
      <p:sp>
        <p:nvSpPr>
          <p:cNvPr id="100" name="Скругленный прямоугольник 99"/>
          <p:cNvSpPr/>
          <p:nvPr/>
        </p:nvSpPr>
        <p:spPr>
          <a:xfrm>
            <a:off x="3571868" y="5070388"/>
            <a:ext cx="5286375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«О государственной регистрации прав на недвижимое имущество»</a:t>
            </a:r>
          </a:p>
        </p:txBody>
      </p:sp>
      <p:sp>
        <p:nvSpPr>
          <p:cNvPr id="101" name="Скругленный прямоугольник 100"/>
          <p:cNvSpPr/>
          <p:nvPr/>
        </p:nvSpPr>
        <p:spPr>
          <a:xfrm>
            <a:off x="3428993" y="3286124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</a:t>
            </a:r>
            <a:r>
              <a:rPr lang="ru-RU" sz="1200" b="1" dirty="0">
                <a:solidFill>
                  <a:srgbClr val="1D6171"/>
                </a:solidFill>
              </a:rPr>
              <a:t>О конкуренции»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3428993" y="3500438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</a:t>
            </a:r>
            <a:r>
              <a:rPr lang="ru-RU" sz="1200" b="1" dirty="0">
                <a:solidFill>
                  <a:srgbClr val="1D6171"/>
                </a:solidFill>
              </a:rPr>
              <a:t>О недрах и </a:t>
            </a:r>
            <a:r>
              <a:rPr lang="ru-RU" sz="1200" b="1" dirty="0" err="1">
                <a:solidFill>
                  <a:srgbClr val="1D6171"/>
                </a:solidFill>
              </a:rPr>
              <a:t>недропользовании</a:t>
            </a:r>
            <a:r>
              <a:rPr lang="ru-RU" sz="1200" b="1" dirty="0">
                <a:solidFill>
                  <a:srgbClr val="1D6171"/>
                </a:solidFill>
              </a:rPr>
              <a:t>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103" name="Скругленный прямоугольник 102"/>
          <p:cNvSpPr/>
          <p:nvPr/>
        </p:nvSpPr>
        <p:spPr>
          <a:xfrm>
            <a:off x="3571868" y="6215094"/>
            <a:ext cx="5286375" cy="21430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</a:t>
            </a:r>
            <a:r>
              <a:rPr lang="ru-RU" sz="1200" b="1" dirty="0">
                <a:solidFill>
                  <a:srgbClr val="003399"/>
                </a:solidFill>
              </a:rPr>
              <a:t>О государственном контроле и надзоре в Республике Казахстан»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3428993" y="428604"/>
            <a:ext cx="4929222" cy="28575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</a:t>
            </a:r>
            <a:r>
              <a:rPr lang="ru-RU" sz="1200" b="1" dirty="0">
                <a:solidFill>
                  <a:srgbClr val="1D6171"/>
                </a:solidFill>
              </a:rPr>
              <a:t>О Фонде национального благосостояния»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cxnSp>
        <p:nvCxnSpPr>
          <p:cNvPr id="149" name="Прямая соединительная линия 148"/>
          <p:cNvCxnSpPr>
            <a:stCxn id="4" idx="6"/>
            <a:endCxn id="104" idx="1"/>
          </p:cNvCxnSpPr>
          <p:nvPr/>
        </p:nvCxnSpPr>
        <p:spPr>
          <a:xfrm flipV="1">
            <a:off x="2428860" y="571480"/>
            <a:ext cx="1000133" cy="285751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>
            <a:stCxn id="4" idx="6"/>
            <a:endCxn id="98" idx="1"/>
          </p:cNvCxnSpPr>
          <p:nvPr/>
        </p:nvCxnSpPr>
        <p:spPr>
          <a:xfrm flipV="1">
            <a:off x="2428860" y="2751182"/>
            <a:ext cx="1000133" cy="677814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>
            <a:stCxn id="4" idx="6"/>
            <a:endCxn id="100" idx="1"/>
          </p:cNvCxnSpPr>
          <p:nvPr/>
        </p:nvCxnSpPr>
        <p:spPr>
          <a:xfrm>
            <a:off x="2428860" y="3428996"/>
            <a:ext cx="1143008" cy="1749392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>
            <a:stCxn id="4" idx="6"/>
            <a:endCxn id="101" idx="1"/>
          </p:cNvCxnSpPr>
          <p:nvPr/>
        </p:nvCxnSpPr>
        <p:spPr>
          <a:xfrm flipV="1">
            <a:off x="2428860" y="3394124"/>
            <a:ext cx="1000133" cy="34872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>
            <a:stCxn id="4" idx="6"/>
            <a:endCxn id="102" idx="1"/>
          </p:cNvCxnSpPr>
          <p:nvPr/>
        </p:nvCxnSpPr>
        <p:spPr>
          <a:xfrm>
            <a:off x="2428860" y="3428996"/>
            <a:ext cx="1000133" cy="179442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>
            <a:stCxn id="4" idx="6"/>
            <a:endCxn id="103" idx="1"/>
          </p:cNvCxnSpPr>
          <p:nvPr/>
        </p:nvCxnSpPr>
        <p:spPr>
          <a:xfrm>
            <a:off x="2428860" y="3428996"/>
            <a:ext cx="1143008" cy="2893249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Скругленный прямоугольник 55"/>
          <p:cNvSpPr/>
          <p:nvPr/>
        </p:nvSpPr>
        <p:spPr>
          <a:xfrm>
            <a:off x="3428993" y="3071810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 </a:t>
            </a:r>
            <a:r>
              <a:rPr lang="ru-RU" sz="1200" b="1" dirty="0">
                <a:solidFill>
                  <a:srgbClr val="1D6171"/>
                </a:solidFill>
              </a:rPr>
              <a:t>зерне»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3428993" y="2857496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«Об инвестиционных фондах»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3563888" y="5499016"/>
            <a:ext cx="5286375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</a:t>
            </a:r>
            <a:r>
              <a:rPr lang="ru-RU" sz="1200" b="1" dirty="0">
                <a:solidFill>
                  <a:srgbClr val="003399"/>
                </a:solidFill>
              </a:rPr>
              <a:t>О частном предпринимательстве»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3428993" y="2214554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</a:t>
            </a:r>
            <a:r>
              <a:rPr lang="ru-RU" sz="1200" b="1" dirty="0">
                <a:solidFill>
                  <a:srgbClr val="1D6171"/>
                </a:solidFill>
              </a:rPr>
              <a:t>О развитии хлопковой отрасли»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3563888" y="5284702"/>
            <a:ext cx="5286375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«</a:t>
            </a:r>
            <a:r>
              <a:rPr lang="ru-RU" sz="1200" b="1" dirty="0">
                <a:solidFill>
                  <a:srgbClr val="003399"/>
                </a:solidFill>
              </a:rPr>
              <a:t>О потребительском кооперативе»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428993" y="1785926"/>
            <a:ext cx="4929222" cy="21600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1D6171"/>
                </a:solidFill>
              </a:rPr>
              <a:t>«</a:t>
            </a:r>
            <a:r>
              <a:rPr lang="ru-RU" sz="1200" b="1" dirty="0">
                <a:solidFill>
                  <a:srgbClr val="1D6171"/>
                </a:solidFill>
              </a:rPr>
              <a:t>О страховой деятельности»</a:t>
            </a:r>
            <a:endParaRPr lang="ru-RU" sz="1200" b="1" dirty="0">
              <a:solidFill>
                <a:srgbClr val="1D6171"/>
              </a:solidFill>
            </a:endParaRPr>
          </a:p>
        </p:txBody>
      </p:sp>
      <p:cxnSp>
        <p:nvCxnSpPr>
          <p:cNvPr id="63" name="Прямая соединительная линия 62"/>
          <p:cNvCxnSpPr>
            <a:endCxn id="62" idx="1"/>
          </p:cNvCxnSpPr>
          <p:nvPr/>
        </p:nvCxnSpPr>
        <p:spPr>
          <a:xfrm rot="5400000" flipH="1" flipV="1">
            <a:off x="2197109" y="2125679"/>
            <a:ext cx="1463636" cy="1000131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61" idx="1"/>
          </p:cNvCxnSpPr>
          <p:nvPr/>
        </p:nvCxnSpPr>
        <p:spPr>
          <a:xfrm rot="16200000" flipH="1">
            <a:off x="2014523" y="3843337"/>
            <a:ext cx="1963702" cy="1135028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endCxn id="60" idx="1"/>
          </p:cNvCxnSpPr>
          <p:nvPr/>
        </p:nvCxnSpPr>
        <p:spPr>
          <a:xfrm rot="5400000" flipH="1" flipV="1">
            <a:off x="2375703" y="2375711"/>
            <a:ext cx="1106446" cy="1000133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stCxn id="58" idx="1"/>
            <a:endCxn id="4" idx="6"/>
          </p:cNvCxnSpPr>
          <p:nvPr/>
        </p:nvCxnSpPr>
        <p:spPr>
          <a:xfrm rot="10800000" flipV="1">
            <a:off x="2428861" y="2965496"/>
            <a:ext cx="1000133" cy="46350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stCxn id="56" idx="1"/>
          </p:cNvCxnSpPr>
          <p:nvPr/>
        </p:nvCxnSpPr>
        <p:spPr>
          <a:xfrm rot="10800000" flipV="1">
            <a:off x="2428861" y="3179810"/>
            <a:ext cx="1000133" cy="24919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stCxn id="59" idx="1"/>
          </p:cNvCxnSpPr>
          <p:nvPr/>
        </p:nvCxnSpPr>
        <p:spPr>
          <a:xfrm rot="10800000">
            <a:off x="2428860" y="3429000"/>
            <a:ext cx="1135028" cy="2178016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Номер слайда 6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131" name="Правая фигурная скобка 130"/>
          <p:cNvSpPr/>
          <p:nvPr/>
        </p:nvSpPr>
        <p:spPr>
          <a:xfrm>
            <a:off x="8501063" y="142875"/>
            <a:ext cx="214312" cy="392906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2" name="TextBox 131"/>
          <p:cNvSpPr txBox="1"/>
          <p:nvPr/>
        </p:nvSpPr>
        <p:spPr>
          <a:xfrm>
            <a:off x="8641707" y="935168"/>
            <a:ext cx="430887" cy="2422394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rgbClr val="1D6171"/>
                </a:solidFill>
                <a:latin typeface="Arial" pitchFamily="34" charset="0"/>
              </a:rPr>
              <a:t>Редакционные поправки</a:t>
            </a:r>
            <a:endParaRPr lang="ru-RU" sz="1600" dirty="0">
              <a:solidFill>
                <a:srgbClr val="1D617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2512"/>
            <a:ext cx="8929718" cy="1203348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rgbClr val="003399"/>
                </a:solidFill>
              </a:rPr>
              <a:t>РЕДАКЦИОННЫЕ ПРАВКИ, СВЯЗАННЫЕ С </a:t>
            </a:r>
            <a:r>
              <a:rPr lang="ru-RU" sz="2000" b="1" dirty="0" smtClean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ИЗМЕНЕНИЕМ НАИМЕНОВАНИЯ И ОПТИМИЗАЦЕЙ ПОНЯТИЙНОГО АППАРАТА ЗАКОНА «О РЕАБИЛИТАЦИИ И БАНКРОТСТВЕ»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143125" y="1500188"/>
            <a:ext cx="4786313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В ряд законодательных актов предполагается внести следующие изменения: 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5400000">
            <a:off x="4071934" y="2143116"/>
            <a:ext cx="42862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785813" y="2428875"/>
            <a:ext cx="24288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О банкротстве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0" y="2286000"/>
            <a:ext cx="25717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О </a:t>
            </a:r>
            <a:r>
              <a:rPr lang="ru-RU" b="1" dirty="0">
                <a:solidFill>
                  <a:srgbClr val="003399"/>
                </a:solidFill>
                <a:latin typeface="+mn-lt"/>
              </a:rPr>
              <a:t>реабилитации </a:t>
            </a:r>
            <a:r>
              <a:rPr lang="ru-RU" dirty="0">
                <a:solidFill>
                  <a:srgbClr val="003399"/>
                </a:solidFill>
                <a:latin typeface="+mn-lt"/>
              </a:rPr>
              <a:t>и банкротстве</a:t>
            </a:r>
            <a:endParaRPr lang="ru-RU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88" y="3286125"/>
            <a:ext cx="2286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Конкурсная масса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0" y="3286125"/>
            <a:ext cx="3429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3399"/>
                </a:solidFill>
                <a:latin typeface="+mn-lt"/>
              </a:rPr>
              <a:t>Имущественная</a:t>
            </a:r>
            <a:r>
              <a:rPr lang="ru-RU" dirty="0">
                <a:solidFill>
                  <a:srgbClr val="003399"/>
                </a:solidFill>
                <a:latin typeface="+mn-lt"/>
              </a:rPr>
              <a:t> масса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5400000">
            <a:off x="4071934" y="2928934"/>
            <a:ext cx="42862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857250" y="4000500"/>
            <a:ext cx="242887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Конкурсное производство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5400000">
            <a:off x="4071934" y="3714752"/>
            <a:ext cx="42862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/>
          <p:cNvSpPr txBox="1"/>
          <p:nvPr/>
        </p:nvSpPr>
        <p:spPr>
          <a:xfrm>
            <a:off x="5214938" y="4143375"/>
            <a:ext cx="264318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003399"/>
                </a:solidFill>
                <a:latin typeface="+mn-lt"/>
              </a:rPr>
              <a:t>Процедура банкротства</a:t>
            </a:r>
            <a:endParaRPr lang="ru-RU" b="1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50" y="4929188"/>
            <a:ext cx="242887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Конкурсный управляющий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6375" y="4929188"/>
            <a:ext cx="242887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 err="1">
                <a:solidFill>
                  <a:srgbClr val="003399"/>
                </a:solidFill>
                <a:latin typeface="+mn-lt"/>
              </a:rPr>
              <a:t>Банкротный</a:t>
            </a:r>
            <a:r>
              <a:rPr lang="ru-RU" dirty="0">
                <a:solidFill>
                  <a:srgbClr val="003399"/>
                </a:solidFill>
                <a:latin typeface="+mn-lt"/>
              </a:rPr>
              <a:t> управляющий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5400000">
            <a:off x="4071934" y="4643446"/>
            <a:ext cx="428628" cy="11430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22" name="Прямая соединительная линия 21"/>
          <p:cNvCxnSpPr/>
          <p:nvPr/>
        </p:nvCxnSpPr>
        <p:spPr>
          <a:xfrm>
            <a:off x="285750" y="3000375"/>
            <a:ext cx="8429625" cy="1588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5750" y="3857625"/>
            <a:ext cx="8429625" cy="1588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85750" y="4786313"/>
            <a:ext cx="8501063" cy="1587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57188" y="5715000"/>
            <a:ext cx="8429625" cy="1588"/>
          </a:xfrm>
          <a:prstGeom prst="lin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5720" y="1428736"/>
            <a:ext cx="1141389" cy="114300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>
          <a:xfrm>
            <a:off x="6796088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571500" y="357188"/>
            <a:ext cx="8229600" cy="50006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ОСНОВНЫЕ НАПРАВЛЕНИЯ ЗАКОНОПРОЕКТА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25" y="4852988"/>
            <a:ext cx="8001000" cy="1004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3399"/>
                </a:solidFill>
                <a:latin typeface="+mj-lt"/>
              </a:rPr>
              <a:t>КОНКРЕТИЗАЦИЯ В ЗАКОНАХ, РЕГУЛИРУЮЩИХ ДЕЯТЕЛЬНОСТЬ ПРЕДПРИЯТИЙ ПОЛОЖЕНИЙ О ПЕРЕХОДЕ ПОЛНОМОЧИЙ ПО УПРАВЛЕНИЮ ПРЕДПРИЯТИЕМ К УПРАВЛЯЮЩЕМУ</a:t>
            </a:r>
            <a:endParaRPr lang="ru-RU" sz="1600" b="1" dirty="0">
              <a:solidFill>
                <a:srgbClr val="003399"/>
              </a:solidFill>
              <a:latin typeface="+mj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5813" y="3643313"/>
            <a:ext cx="8001000" cy="714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2200" b="1" dirty="0">
              <a:solidFill>
                <a:srgbClr val="003399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25" y="5786438"/>
            <a:ext cx="7715250" cy="714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2200" b="1" dirty="0">
              <a:solidFill>
                <a:srgbClr val="003399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28625" y="2000250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428625" y="2786063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00125" y="2571750"/>
            <a:ext cx="771525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3399"/>
                </a:solidFill>
              </a:rPr>
              <a:t>ПРЕДОСТАВЛЕНИЕ  ПРАВООХРАНИТЕЛЬНЫМИ ОРГАНАМИ СВЕДЕНИЙ  О НАХОДЯЩИХСЯ В ПРОИЗВОДСТВЕ И ВОЗБУЖДЕННЫХ УГОЛОВНЫХ ДЕЛАХ</a:t>
            </a:r>
            <a:endParaRPr lang="ru-RU" sz="1600" b="1" dirty="0">
              <a:solidFill>
                <a:srgbClr val="003399"/>
              </a:solidFill>
            </a:endParaRPr>
          </a:p>
        </p:txBody>
      </p:sp>
      <p:sp>
        <p:nvSpPr>
          <p:cNvPr id="20" name="Нашивка 19"/>
          <p:cNvSpPr/>
          <p:nvPr/>
        </p:nvSpPr>
        <p:spPr>
          <a:xfrm>
            <a:off x="428625" y="3429000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0125" y="1000125"/>
            <a:ext cx="74295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3399"/>
                </a:solidFill>
              </a:rPr>
              <a:t>УСИЛЕНИЕ ОТВЕТСТВЕННОСТИ УЧАСТНИКОВ ПРОЦЕДУРЫ БАНКРОТСТВА   </a:t>
            </a:r>
            <a:r>
              <a:rPr lang="ru-RU" sz="1200" b="1" dirty="0">
                <a:solidFill>
                  <a:srgbClr val="003399"/>
                </a:solidFill>
              </a:rPr>
              <a:t>(ПОКАЗАНО НА СЛАЙДЕ 15,16)</a:t>
            </a:r>
            <a:endParaRPr lang="ru-RU" sz="1200" b="1" dirty="0">
              <a:solidFill>
                <a:srgbClr val="003399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25" y="4000500"/>
            <a:ext cx="8143875" cy="85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3399"/>
                </a:solidFill>
              </a:rPr>
              <a:t>ИСКЛЮЧЕНИЕ ИЗ ГРАЖДАНСКОГО КОДЕКСА НОРМ, РЕГУЛИРУЮЩИХ ОЧЕРЕДНОСТЬ УДОВЛЕТВОРЕНИЯ ТРЕБОВАНИЙ КРЕДИТОРОВ ПРИ БАНКРОТСТВЕ</a:t>
            </a:r>
            <a:endParaRPr lang="ru-RU" sz="1600" b="1" dirty="0">
              <a:solidFill>
                <a:srgbClr val="003399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428625" y="5214938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00125" y="1714500"/>
            <a:ext cx="7429500" cy="714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3399"/>
                </a:solidFill>
              </a:rPr>
              <a:t>ВВЕДЕНИЕ ЗАПРЕТА НА РЕГИСТРАЦИЮ ПРЕДПРИЯТИЙ В ТЕЧЕНИЕ ГОДА ДЛЯ ЛИЦ, ПРИВЛЕЧЕННЫХ В СУДЕБНОМ ПОРЯДКЕ К СУБСИДИАРНОЙ ОТВЕТСТВЕННОСТИ , ЛИБО ЗА ПРЕДНАМЕРЕННОЕ ИЛИ ЛОЖНОЕ БАНКРОТСТВО </a:t>
            </a:r>
            <a:endParaRPr lang="ru-RU" sz="1600" b="1" dirty="0">
              <a:solidFill>
                <a:srgbClr val="003399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00125" y="3286125"/>
            <a:ext cx="7858125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3399"/>
                </a:solidFill>
              </a:rPr>
              <a:t>ПРЕДОСТАВЛЕНИЕ ОРГАНАМИ ЮСТИЦИИ СВЕДЕНИЙ ИЗ ПРАВОВОГО КАДАСТРА ОБ ОБЪЕКТАХ НЕДВИЖИМОСТИ И КОПИЙ ДОКУМЕНТОВ ПО ЕГО ОТЧУЖДЕНИЮ</a:t>
            </a:r>
            <a:endParaRPr lang="ru-RU" sz="1600" b="1" dirty="0">
              <a:solidFill>
                <a:srgbClr val="003399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428625" y="1214438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428625" y="4286250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14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251520" y="210300"/>
            <a:ext cx="875074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УСИЛЕНИЕ ОТВЕТСТВЕННОСТИ </a:t>
            </a:r>
            <a:r>
              <a:rPr lang="ru-RU" sz="22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УЧАСТНИКОВ ПРОЦЕДУРЫ БАНКРОТСТВА</a:t>
            </a:r>
            <a:endParaRPr lang="ru-RU" sz="22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4348" y="857232"/>
            <a:ext cx="7929618" cy="42862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rgbClr val="003399"/>
                </a:solidFill>
              </a:rPr>
              <a:t>Расширены основания  для  привлечения к административной ответственности </a:t>
            </a:r>
            <a:endParaRPr lang="ru-RU" sz="1600" dirty="0">
              <a:solidFill>
                <a:srgbClr val="003399"/>
              </a:solidFill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714375" y="1428750"/>
          <a:ext cx="8001000" cy="4999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344"/>
                <a:gridCol w="3525829"/>
                <a:gridCol w="15728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СУБЪЕКТ</a:t>
                      </a:r>
                      <a:endParaRPr lang="ru-RU" baseline="0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СОСТАВ ПРАВОНАРУШЕНИЯ</a:t>
                      </a:r>
                      <a:endParaRPr lang="ru-RU" baseline="0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САНКЦИЯ, 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(в МРП)</a:t>
                      </a:r>
                      <a:endParaRPr lang="ru-RU" baseline="0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60250"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dirty="0" err="1" smtClean="0"/>
                        <a:t>Банкротный</a:t>
                      </a:r>
                      <a:r>
                        <a:rPr lang="ru-RU" sz="1600" dirty="0" smtClean="0"/>
                        <a:t> управляющий</a:t>
                      </a:r>
                    </a:p>
                    <a:p>
                      <a:pPr marL="228600" indent="-228600">
                        <a:buFont typeface="Wingdings" pitchFamily="2" charset="2"/>
                        <a:buNone/>
                      </a:pPr>
                      <a:endParaRPr lang="ru-RU" sz="16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Неисполнение либо ненадлежащее исполнение обязанности по проведению инвентаризации;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40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Непринятие либо ненадлежащее принятие под охрану и контроль имущества</a:t>
                      </a:r>
                      <a:r>
                        <a:rPr lang="ru-RU" sz="1400" baseline="0" dirty="0" smtClean="0"/>
                        <a:t> (активов) должника;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ru-RU" sz="1400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/>
                        <a:t> Непредставление уполномоченному органу и кредиторам информации о ходе осуществления процедуры;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ru-RU" sz="1400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/>
                        <a:t> Нарушение порядка составления плана продажи;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ru-RU" sz="1400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1400" baseline="0" dirty="0" smtClean="0"/>
                        <a:t> Непредставление, несвоевременное представление либо представление несоответствующего требованиям законодательства заключительного отчета в суд</a:t>
                      </a:r>
                      <a:endParaRPr lang="ru-RU" sz="14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50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50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15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15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15</a:t>
                      </a:r>
                      <a:endParaRPr lang="ru-RU" sz="16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858000" y="642143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251520" y="210300"/>
            <a:ext cx="875074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УСИЛЕНИЕ ОТВЕТСТВЕННОСТИ </a:t>
            </a:r>
            <a:r>
              <a:rPr lang="ru-RU" sz="22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УЧАСТНИКОВ ПРОЦЕДУРЫ БАНКРОТСТВА</a:t>
            </a:r>
            <a:endParaRPr lang="ru-RU" sz="22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4348" y="857232"/>
            <a:ext cx="8143932" cy="42862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rgbClr val="003399"/>
                </a:solidFill>
              </a:rPr>
              <a:t>Расширены основания  для  привлечения к административной ответственности </a:t>
            </a:r>
            <a:endParaRPr lang="ru-RU" sz="1600" dirty="0">
              <a:solidFill>
                <a:srgbClr val="003399"/>
              </a:solidFill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714375" y="1428750"/>
          <a:ext cx="8143875" cy="504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1809"/>
                <a:gridCol w="2391152"/>
                <a:gridCol w="1600970"/>
              </a:tblGrid>
              <a:tr h="600126"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СУБЪЕКТ</a:t>
                      </a:r>
                      <a:endParaRPr lang="ru-RU" baseline="0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СОСТАВ ПРАВОНАРУШЕНИЯ</a:t>
                      </a:r>
                      <a:endParaRPr lang="ru-RU" baseline="0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САНКЦИЯ, 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rgbClr val="003399"/>
                          </a:solidFill>
                        </a:rPr>
                        <a:t>(в МРП)</a:t>
                      </a:r>
                      <a:endParaRPr lang="ru-RU" baseline="0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43307">
                <a:tc>
                  <a:txBody>
                    <a:bodyPr/>
                    <a:lstStyle/>
                    <a:p>
                      <a:pPr marL="228600" indent="-2286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Должностные</a:t>
                      </a:r>
                      <a:r>
                        <a:rPr lang="ru-RU" sz="1600" baseline="0" dirty="0" smtClean="0"/>
                        <a:t> лица должника, собственники, индивидуальные предприниматели;</a:t>
                      </a:r>
                    </a:p>
                    <a:p>
                      <a:pPr marL="228600" indent="-228600">
                        <a:buFont typeface="Wingdings" pitchFamily="2" charset="2"/>
                        <a:buNone/>
                      </a:pPr>
                      <a:endParaRPr lang="ru-RU" sz="1600" baseline="0" dirty="0" smtClean="0"/>
                    </a:p>
                    <a:p>
                      <a:pPr marL="228600" indent="-228600">
                        <a:buFont typeface="Wingdings" pitchFamily="2" charset="2"/>
                        <a:buChar char="Ø"/>
                      </a:pPr>
                      <a:r>
                        <a:rPr lang="ru-RU" sz="1600" baseline="0" dirty="0" smtClean="0"/>
                        <a:t>Юридические лица – субъекты малого и среднего предпринимательства;</a:t>
                      </a:r>
                    </a:p>
                    <a:p>
                      <a:pPr marL="228600" indent="-228600">
                        <a:buFont typeface="Wingdings" pitchFamily="2" charset="2"/>
                        <a:buNone/>
                      </a:pPr>
                      <a:endParaRPr lang="ru-RU" sz="1600" baseline="0" dirty="0" smtClean="0"/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600" baseline="0" dirty="0" smtClean="0"/>
                        <a:t>Юридические лица – субъекты крупного предпринимательства;</a:t>
                      </a:r>
                      <a:endParaRPr lang="ru-RU" sz="16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/>
                        <a:t>Непредставление бухгалтерских и иных учетных документов и непринятие мер по их восстановлению</a:t>
                      </a:r>
                      <a:endParaRPr lang="ru-RU" sz="14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dirty="0" smtClean="0"/>
                        <a:t>60 - 80;</a:t>
                      </a:r>
                    </a:p>
                    <a:p>
                      <a:pPr marL="342900" indent="-342900">
                        <a:buFont typeface="Wingdings" pitchFamily="2" charset="2"/>
                        <a:buNone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None/>
                      </a:pPr>
                      <a:endParaRPr lang="ru-RU" sz="160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baseline="0" dirty="0" smtClean="0"/>
                        <a:t>200 - 300;</a:t>
                      </a:r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baseline="0" dirty="0" smtClean="0"/>
                    </a:p>
                    <a:p>
                      <a:pPr marL="342900" indent="-342900">
                        <a:buFont typeface="Wingdings" pitchFamily="2" charset="2"/>
                        <a:buNone/>
                      </a:pPr>
                      <a:endParaRPr lang="ru-RU" sz="1600" baseline="0" dirty="0" smtClean="0"/>
                    </a:p>
                    <a:p>
                      <a:pPr marL="342900" indent="-342900">
                        <a:buFont typeface="Wingdings" pitchFamily="2" charset="2"/>
                        <a:buChar char="Ø"/>
                      </a:pPr>
                      <a:r>
                        <a:rPr lang="ru-RU" sz="1600" baseline="0" dirty="0" smtClean="0"/>
                        <a:t>400 – 500.</a:t>
                      </a:r>
                      <a:endParaRPr lang="ru-RU" sz="1600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2114351">
                <a:tc gridSpan="3"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0066FF"/>
                        </a:solidFill>
                      </a:endParaRP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66FF"/>
                          </a:solidFill>
                        </a:rPr>
                        <a:t>      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66FF"/>
                          </a:solidFill>
                        </a:rPr>
                        <a:t>             Поправки в Кодекс РК «Об административных</a:t>
                      </a:r>
                      <a:r>
                        <a:rPr lang="ru-RU" sz="1600" b="1" baseline="0" dirty="0" smtClean="0">
                          <a:solidFill>
                            <a:srgbClr val="0066FF"/>
                          </a:solidFill>
                        </a:rPr>
                        <a:t> правонарушениях» одобрены на седьмом заседании Межведомственной комиссии по вопросам совершенствования административного законодательства (протокол от 09.11.2012 г.)</a:t>
                      </a:r>
                      <a:endParaRPr lang="ru-RU" sz="1600" b="1" dirty="0">
                        <a:solidFill>
                          <a:srgbClr val="0066FF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1400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Ø"/>
                      </a:pPr>
                      <a:endParaRPr lang="ru-RU" sz="1600" dirty="0"/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38963" y="64293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313" y="2857500"/>
            <a:ext cx="6500812" cy="928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i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БЛАГОДАРЮ  ЗА 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357438"/>
            <a:ext cx="9144000" cy="147002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Закона </a:t>
            </a:r>
            <a:br>
              <a:rPr lang="ru-RU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реабилитации и банкротстве»</a:t>
            </a:r>
            <a:endParaRPr lang="ru-RU" b="1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Номер слайда 5"/>
          <p:cNvSpPr txBox="1">
            <a:spLocks noGrp="1"/>
          </p:cNvSpPr>
          <p:nvPr/>
        </p:nvSpPr>
        <p:spPr bwMode="auto">
          <a:xfrm>
            <a:off x="8001000" y="6357938"/>
            <a:ext cx="9715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ru-RU" sz="1000" b="1">
                <a:latin typeface="Calibri" pitchFamily="34" charset="0"/>
                <a:cs typeface="Arial" charset="0"/>
              </a:rPr>
              <a:t>  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571500" y="285750"/>
            <a:ext cx="8229600" cy="5000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003399"/>
                </a:solidFill>
                <a:ea typeface="ＭＳ Ｐゴシック"/>
                <a:cs typeface="ＭＳ Ｐゴシック"/>
              </a:rPr>
              <a:t>ОСНОВАНИЯ РАЗРАБОТКИ ЗАКОНОПРОЕКТА</a:t>
            </a:r>
          </a:p>
        </p:txBody>
      </p:sp>
      <p:sp>
        <p:nvSpPr>
          <p:cNvPr id="10" name="Рамка 9"/>
          <p:cNvSpPr/>
          <p:nvPr/>
        </p:nvSpPr>
        <p:spPr>
          <a:xfrm>
            <a:off x="785813" y="1214438"/>
            <a:ext cx="7786687" cy="2286000"/>
          </a:xfrm>
          <a:prstGeom prst="frame">
            <a:avLst>
              <a:gd name="adj1" fmla="val 6226"/>
            </a:avLst>
          </a:prstGeom>
          <a:solidFill>
            <a:srgbClr val="003399">
              <a:alpha val="1800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ru-RU" b="1" dirty="0">
                <a:solidFill>
                  <a:srgbClr val="003399"/>
                </a:solidFill>
              </a:rPr>
              <a:t>Концепция законопроекта разработана </a:t>
            </a:r>
          </a:p>
          <a:p>
            <a:pPr algn="ctr">
              <a:defRPr/>
            </a:pPr>
            <a:r>
              <a:rPr lang="ru-RU" b="1" dirty="0">
                <a:solidFill>
                  <a:srgbClr val="003399"/>
                </a:solidFill>
              </a:rPr>
              <a:t>в соответствии с Планом мероприятий Правительства Республики Казахстан по реализации Государственной программы по форсированному индустриально-инновационному развитию                                             Республики Казахстан на 2010 – 2014 годы                              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3399"/>
                </a:solidFill>
              </a:rPr>
              <a:t>(Указ Президента Республики Казахстан от 1 февраля 2010 года № 923)</a:t>
            </a:r>
          </a:p>
          <a:p>
            <a:pPr algn="ctr">
              <a:defRPr/>
            </a:pP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8" name="Рамка 17"/>
          <p:cNvSpPr/>
          <p:nvPr/>
        </p:nvSpPr>
        <p:spPr>
          <a:xfrm>
            <a:off x="785813" y="4429125"/>
            <a:ext cx="7786687" cy="1500188"/>
          </a:xfrm>
          <a:prstGeom prst="frame">
            <a:avLst>
              <a:gd name="adj1" fmla="val 5329"/>
            </a:avLst>
          </a:prstGeom>
          <a:solidFill>
            <a:srgbClr val="003399">
              <a:alpha val="1800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3399"/>
                </a:solidFill>
              </a:rPr>
              <a:t>План законопроектных работ Правительства Республики Казахстан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3399"/>
                </a:solidFill>
              </a:rPr>
              <a:t>на 2012 год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rgbClr val="003399"/>
                </a:solidFill>
              </a:rPr>
              <a:t>(Постановление Правительства  Республики Казахстан от  30 декабря 2011 года №</a:t>
            </a:r>
            <a:r>
              <a:rPr lang="ru-RU" b="1" dirty="0">
                <a:solidFill>
                  <a:srgbClr val="003399"/>
                </a:solidFill>
              </a:rPr>
              <a:t> </a:t>
            </a:r>
            <a:r>
              <a:rPr lang="ru-RU" sz="1200" b="1" dirty="0">
                <a:solidFill>
                  <a:srgbClr val="003399"/>
                </a:solidFill>
              </a:rPr>
              <a:t>1680)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143372" y="3714752"/>
            <a:ext cx="78581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6563" y="635793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571500" y="285750"/>
            <a:ext cx="8229600" cy="5000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ОСНОВНЫЕ НАПРАВЛЕНИЯ ЗАКОНОПРОЕКТА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25" y="2927797"/>
            <a:ext cx="8143875" cy="35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+mj-lt"/>
                <a:ea typeface="+mj-ea"/>
                <a:cs typeface="+mj-cs"/>
              </a:rPr>
              <a:t>УСИЛЕНИЕ ОТВЕТСТВЕННОСТИ ДОЛЖНОСТНЫХ ЛИЦ ДОЛЖНИКА</a:t>
            </a:r>
            <a:endParaRPr lang="ru-RU" sz="20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484784"/>
            <a:ext cx="7604348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+mj-lt"/>
                <a:ea typeface="+mj-ea"/>
                <a:cs typeface="+mj-cs"/>
              </a:rPr>
              <a:t>ИСКЛЮЧЕНИЕ ПРОЦЕДУРЫ ВНЕШНЕГО НАБЛЮДЕНИЯ С ВВЕДЕНИЕМ ОБЯЗАТЕЛЬНОГО </a:t>
            </a: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+mj-lt"/>
                <a:ea typeface="+mj-ea"/>
                <a:cs typeface="+mj-cs"/>
              </a:rPr>
              <a:t>ОСУЩЕСТВЛЕНИЯ СБОРА СВЕДЕНИЙ О ФИНАНСОВОМ СОСТОЯНИИ ДОЛЖНИКА НА </a:t>
            </a: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+mj-lt"/>
                <a:ea typeface="+mj-ea"/>
                <a:cs typeface="+mj-cs"/>
              </a:rPr>
              <a:t>СТАДИИ РАССМОТРЕНИЯ СУДОМ ДЕЛА О БАНКРОТСТВЕ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5637308"/>
            <a:ext cx="7715250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+mj-lt"/>
                <a:ea typeface="+mj-ea"/>
                <a:cs typeface="+mj-cs"/>
              </a:rPr>
              <a:t>ВВЕДЕНИЕ МЕХАНИЗМА ПО ПОГАШЕНИЮ ТРЕБОВАНИЙ  ЗАЛОГОВОГО КРЕДИТОРА ПУТЕМ ПЕРЕДАЧИ ИМУЩЕСТВА В НАТУРЕ</a:t>
            </a:r>
            <a:endParaRPr lang="ru-RU" sz="20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+mj-lt"/>
              <a:ea typeface="+mj-ea"/>
              <a:cs typeface="+mj-cs"/>
            </a:endParaRPr>
          </a:p>
        </p:txBody>
      </p:sp>
      <p:sp>
        <p:nvSpPr>
          <p:cNvPr id="4103" name="Заголовок 1"/>
          <p:cNvSpPr>
            <a:spLocks noGrp="1"/>
          </p:cNvSpPr>
          <p:nvPr>
            <p:ph type="title"/>
          </p:nvPr>
        </p:nvSpPr>
        <p:spPr>
          <a:xfrm>
            <a:off x="1000100" y="908720"/>
            <a:ext cx="7000875" cy="37771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000" b="1" dirty="0" smtClean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ИЗМЕНЕНИЕ НАИМЕНОВАНИЯ ЗАКОНА</a:t>
            </a:r>
            <a:endParaRPr lang="ru-RU" sz="2000" b="1" dirty="0" smtClean="0">
              <a:solidFill>
                <a:srgbClr val="003399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25" y="5786438"/>
            <a:ext cx="7715250" cy="714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2200" b="1" dirty="0">
              <a:solidFill>
                <a:srgbClr val="003399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428625" y="1054100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428625" y="1755775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428625" y="3070225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428625" y="4857750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00100" y="3423300"/>
            <a:ext cx="79643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ВВЕДЕНИЕ ИНСТИТУТА СОБРАНИЯ КРЕДИТОРОВ В ПРОЦЕДУРЕ БАНКРОТСТВА, ИЗМЕНЕНИЕ ПРИНЦИПА ГОЛОСОВАНИЯ КРЕДИТОРОВ</a:t>
            </a:r>
            <a:endParaRPr lang="ru-RU" sz="20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20" name="Нашивка 19"/>
          <p:cNvSpPr/>
          <p:nvPr/>
        </p:nvSpPr>
        <p:spPr>
          <a:xfrm>
            <a:off x="428625" y="3646488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00100" y="4429132"/>
            <a:ext cx="811678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ПЕРЕДАЧА КРЕДИТОРАМ ПРАВ ПО УПРАВЛЕНИЮ БИЗНЕС-ПРОЦЕССАМИ И ИХ СОГЛАСОВАНИЮ ПРИ ПРОВЕДЕНИИ ПРОЦЕДУРЫ БАНКРОТСТВА</a:t>
            </a:r>
          </a:p>
        </p:txBody>
      </p:sp>
      <p:sp>
        <p:nvSpPr>
          <p:cNvPr id="28" name="Нашивка 27"/>
          <p:cNvSpPr/>
          <p:nvPr/>
        </p:nvSpPr>
        <p:spPr>
          <a:xfrm>
            <a:off x="428625" y="6000750"/>
            <a:ext cx="142875" cy="14287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3399"/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796088" y="642143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Выгнутая вправо стрелка 29"/>
          <p:cNvSpPr/>
          <p:nvPr/>
        </p:nvSpPr>
        <p:spPr>
          <a:xfrm rot="15785952">
            <a:off x="3636169" y="1427956"/>
            <a:ext cx="928688" cy="2968625"/>
          </a:xfrm>
          <a:prstGeom prst="curvedLeftArrow">
            <a:avLst>
              <a:gd name="adj1" fmla="val 25000"/>
              <a:gd name="adj2" fmla="val 42503"/>
              <a:gd name="adj3" fmla="val 30628"/>
            </a:avLst>
          </a:prstGeom>
          <a:solidFill>
            <a:srgbClr val="0033CC">
              <a:alpha val="29000"/>
            </a:srgbClr>
          </a:solidFill>
          <a:ln w="158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73063" y="300038"/>
            <a:ext cx="8342312" cy="392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ИЗМЕНЕНИЕ НАИМЕНОВАНИЯ ЗАКОНА</a:t>
            </a:r>
            <a:endParaRPr lang="ru-RU" sz="2400" b="1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1" name="Вертикальный свиток 40"/>
          <p:cNvSpPr/>
          <p:nvPr/>
        </p:nvSpPr>
        <p:spPr>
          <a:xfrm>
            <a:off x="1071538" y="3714752"/>
            <a:ext cx="2571768" cy="1928817"/>
          </a:xfrm>
          <a:prstGeom prst="verticalScroll">
            <a:avLst/>
          </a:prstGeom>
          <a:solidFill>
            <a:schemeClr val="bg2"/>
          </a:solidFill>
          <a:ln w="15875">
            <a:solidFill>
              <a:srgbClr val="003399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</a:rPr>
              <a:t> </a:t>
            </a:r>
          </a:p>
          <a:p>
            <a:pPr algn="ctr">
              <a:defRPr/>
            </a:pPr>
            <a:r>
              <a:rPr lang="ru-RU" b="1" i="1" dirty="0">
                <a:solidFill>
                  <a:srgbClr val="003399"/>
                </a:solidFill>
              </a:rPr>
              <a:t>«О банкротстве»</a:t>
            </a:r>
            <a:endParaRPr lang="ru-RU" b="1" i="1" dirty="0">
              <a:solidFill>
                <a:srgbClr val="003399"/>
              </a:solidFill>
            </a:endParaRPr>
          </a:p>
          <a:p>
            <a:pPr algn="ctr">
              <a:defRPr/>
            </a:pP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27" name="Вертикальный свиток 26"/>
          <p:cNvSpPr/>
          <p:nvPr/>
        </p:nvSpPr>
        <p:spPr>
          <a:xfrm>
            <a:off x="4500562" y="3429000"/>
            <a:ext cx="3071834" cy="2214569"/>
          </a:xfrm>
          <a:prstGeom prst="verticalScroll">
            <a:avLst/>
          </a:prstGeom>
          <a:solidFill>
            <a:schemeClr val="bg2"/>
          </a:solidFill>
          <a:ln w="15875">
            <a:solidFill>
              <a:srgbClr val="003399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3399"/>
                </a:solidFill>
              </a:rPr>
              <a:t> </a:t>
            </a:r>
          </a:p>
          <a:p>
            <a:pPr algn="ctr">
              <a:defRPr/>
            </a:pPr>
            <a:r>
              <a:rPr lang="ru-RU" sz="2000" b="1" i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реабилитации и банкротстве»</a:t>
            </a:r>
          </a:p>
          <a:p>
            <a:pPr algn="ctr">
              <a:defRPr/>
            </a:pP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8625" y="928688"/>
            <a:ext cx="8501063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ru-RU" dirty="0">
                <a:solidFill>
                  <a:srgbClr val="003399"/>
                </a:solidFill>
                <a:latin typeface="+mn-lt"/>
              </a:rPr>
              <a:t>  Законодательство должно в большей степени </a:t>
            </a:r>
            <a:r>
              <a:rPr lang="ru-RU" i="1" dirty="0">
                <a:solidFill>
                  <a:srgbClr val="003399"/>
                </a:solidFill>
                <a:latin typeface="+mn-lt"/>
              </a:rPr>
              <a:t>стимулировать процедуры оздоровления, </a:t>
            </a:r>
            <a:r>
              <a:rPr lang="ru-RU" dirty="0">
                <a:solidFill>
                  <a:srgbClr val="003399"/>
                </a:solidFill>
                <a:latin typeface="+mn-lt"/>
              </a:rPr>
              <a:t>в то время как название действующего законодательства о банкротстве акцентируется только на ликвидации должников</a:t>
            </a:r>
            <a:endParaRPr lang="ru-RU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867525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/>
          <p:cNvCxnSpPr>
            <a:endCxn id="34" idx="0"/>
          </p:cNvCxnSpPr>
          <p:nvPr/>
        </p:nvCxnSpPr>
        <p:spPr>
          <a:xfrm flipH="1">
            <a:off x="6911975" y="1557338"/>
            <a:ext cx="36513" cy="244792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251520" y="116632"/>
            <a:ext cx="8750746" cy="10263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ИСКЛЮЧЕНИЕ ПРОЦЕДУРЫ ВНЕШНЕГО НАБЛЮДЕНИЯ С ВВЕДЕНИЕМ ОБЯЗАТЕЛЬНОГО ОСУЩЕСТВЛЕНИЯ СБОРА СВЕДЕНИЙ О ФИНАНСОВОМ СОСТОЯНИИ ДОЛЖНИКА НА СТАДИИ РАССМОТРЕНИЯ СУДОМ ДЕЛА О </a:t>
            </a:r>
            <a:r>
              <a:rPr lang="ru-RU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БАНКРОТСТВЕ, ВОЗБУЖДЕННОГО ПО ЗАЯВЛЕНИЮ КРЕДИТОРА</a:t>
            </a:r>
            <a:endParaRPr lang="ru-RU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950" y="1279525"/>
            <a:ext cx="4357688" cy="292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sz="1700" b="1" u="sng" dirty="0">
                <a:solidFill>
                  <a:schemeClr val="tx2"/>
                </a:solidFill>
              </a:rPr>
              <a:t>Действующий порядок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45025" y="1214438"/>
            <a:ext cx="4464050" cy="285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sz="1700" b="1" u="sng" dirty="0">
                <a:solidFill>
                  <a:schemeClr val="tx2"/>
                </a:solidFill>
              </a:rPr>
              <a:t>Предлагаемый порядок</a:t>
            </a:r>
          </a:p>
        </p:txBody>
      </p:sp>
      <p:grpSp>
        <p:nvGrpSpPr>
          <p:cNvPr id="20485" name="Группа 1"/>
          <p:cNvGrpSpPr>
            <a:grpSpLocks/>
          </p:cNvGrpSpPr>
          <p:nvPr/>
        </p:nvGrpSpPr>
        <p:grpSpPr bwMode="auto">
          <a:xfrm>
            <a:off x="1619250" y="3357563"/>
            <a:ext cx="1344613" cy="1428750"/>
            <a:chOff x="1571604" y="2132856"/>
            <a:chExt cx="1428760" cy="1509886"/>
          </a:xfrm>
        </p:grpSpPr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71604" y="2132856"/>
              <a:ext cx="1428760" cy="14287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Прямоугольник 12"/>
            <p:cNvSpPr/>
            <p:nvPr/>
          </p:nvSpPr>
          <p:spPr>
            <a:xfrm>
              <a:off x="1836440" y="3357541"/>
              <a:ext cx="784383" cy="2852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2"/>
                  </a:solidFill>
                </a:rPr>
                <a:t>СУД</a:t>
              </a:r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>
            <a:off x="4627563" y="1120775"/>
            <a:ext cx="0" cy="5476875"/>
          </a:xfrm>
          <a:prstGeom prst="line">
            <a:avLst/>
          </a:prstGeom>
          <a:ln w="63500" cap="rnd" cmpd="sng">
            <a:solidFill>
              <a:schemeClr val="tx2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Вертикальный свиток 15"/>
          <p:cNvSpPr/>
          <p:nvPr/>
        </p:nvSpPr>
        <p:spPr>
          <a:xfrm>
            <a:off x="1134220" y="1844824"/>
            <a:ext cx="2213644" cy="576064"/>
          </a:xfrm>
          <a:prstGeom prst="verticalScroll">
            <a:avLst/>
          </a:prstGeom>
          <a:solidFill>
            <a:schemeClr val="bg2"/>
          </a:solidFill>
          <a:ln w="15875">
            <a:solidFill>
              <a:srgbClr val="003399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3399"/>
                </a:solidFill>
              </a:rPr>
              <a:t>Заявление должника, кредитора, прокурора</a:t>
            </a:r>
            <a:endParaRPr lang="ru-RU" sz="1400" dirty="0">
              <a:solidFill>
                <a:srgbClr val="003399"/>
              </a:solidFill>
            </a:endParaRPr>
          </a:p>
        </p:txBody>
      </p:sp>
      <p:sp>
        <p:nvSpPr>
          <p:cNvPr id="21" name="Вертикальный свиток 20"/>
          <p:cNvSpPr/>
          <p:nvPr/>
        </p:nvSpPr>
        <p:spPr>
          <a:xfrm>
            <a:off x="4766414" y="1565912"/>
            <a:ext cx="1605786" cy="720080"/>
          </a:xfrm>
          <a:prstGeom prst="verticalScroll">
            <a:avLst/>
          </a:prstGeom>
          <a:solidFill>
            <a:schemeClr val="bg2"/>
          </a:solidFill>
          <a:ln w="15875">
            <a:solidFill>
              <a:srgbClr val="003399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3399"/>
                </a:solidFill>
              </a:rPr>
              <a:t>Заявление должника </a:t>
            </a:r>
            <a:endParaRPr lang="ru-RU" sz="1400" dirty="0">
              <a:solidFill>
                <a:srgbClr val="003399"/>
              </a:solidFill>
            </a:endParaRPr>
          </a:p>
        </p:txBody>
      </p:sp>
      <p:grpSp>
        <p:nvGrpSpPr>
          <p:cNvPr id="20489" name="Группа 21"/>
          <p:cNvGrpSpPr>
            <a:grpSpLocks/>
          </p:cNvGrpSpPr>
          <p:nvPr/>
        </p:nvGrpSpPr>
        <p:grpSpPr bwMode="auto">
          <a:xfrm>
            <a:off x="6300788" y="2133600"/>
            <a:ext cx="1343025" cy="1428750"/>
            <a:chOff x="1571604" y="2132856"/>
            <a:chExt cx="1428760" cy="1509886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71604" y="2132856"/>
              <a:ext cx="1428760" cy="14287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4" name="Прямоугольник 23"/>
            <p:cNvSpPr/>
            <p:nvPr/>
          </p:nvSpPr>
          <p:spPr>
            <a:xfrm>
              <a:off x="1835063" y="3357541"/>
              <a:ext cx="787000" cy="2852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b="1" dirty="0">
                  <a:solidFill>
                    <a:schemeClr val="tx2"/>
                  </a:solidFill>
                </a:rPr>
                <a:t>СУД</a:t>
              </a:r>
            </a:p>
          </p:txBody>
        </p:sp>
      </p:grpSp>
      <p:sp>
        <p:nvSpPr>
          <p:cNvPr id="25" name="Вертикальный свиток 24"/>
          <p:cNvSpPr/>
          <p:nvPr/>
        </p:nvSpPr>
        <p:spPr>
          <a:xfrm>
            <a:off x="7430710" y="1565912"/>
            <a:ext cx="1605786" cy="720080"/>
          </a:xfrm>
          <a:prstGeom prst="verticalScroll">
            <a:avLst/>
          </a:prstGeom>
          <a:solidFill>
            <a:schemeClr val="bg2"/>
          </a:solidFill>
          <a:ln w="15875">
            <a:solidFill>
              <a:srgbClr val="003399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i="1" dirty="0">
                <a:solidFill>
                  <a:srgbClr val="003399"/>
                </a:solidFill>
              </a:rPr>
              <a:t>Заявление кредитора, прокурора</a:t>
            </a:r>
            <a:endParaRPr lang="ru-RU" sz="1400" dirty="0">
              <a:solidFill>
                <a:srgbClr val="003399"/>
              </a:solidFill>
            </a:endParaRPr>
          </a:p>
        </p:txBody>
      </p:sp>
      <p:sp>
        <p:nvSpPr>
          <p:cNvPr id="26" name="Выгнутая вправо стрелка 25"/>
          <p:cNvSpPr/>
          <p:nvPr/>
        </p:nvSpPr>
        <p:spPr>
          <a:xfrm rot="3232444">
            <a:off x="7956550" y="2212976"/>
            <a:ext cx="631825" cy="1568450"/>
          </a:xfrm>
          <a:prstGeom prst="curvedLeftArrow">
            <a:avLst>
              <a:gd name="adj1" fmla="val 25000"/>
              <a:gd name="adj2" fmla="val 42503"/>
              <a:gd name="adj3" fmla="val 30628"/>
            </a:avLst>
          </a:prstGeom>
          <a:solidFill>
            <a:schemeClr val="tx2">
              <a:alpha val="29000"/>
            </a:schemeClr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Выгнутая влево стрелка 27"/>
          <p:cNvSpPr/>
          <p:nvPr/>
        </p:nvSpPr>
        <p:spPr>
          <a:xfrm rot="17917934">
            <a:off x="5211762" y="2141538"/>
            <a:ext cx="563563" cy="1792288"/>
          </a:xfrm>
          <a:prstGeom prst="curvedRightArrow">
            <a:avLst>
              <a:gd name="adj1" fmla="val 25000"/>
              <a:gd name="adj2" fmla="val 53600"/>
              <a:gd name="adj3" fmla="val 25000"/>
            </a:avLst>
          </a:prstGeom>
          <a:solidFill>
            <a:schemeClr val="tx2">
              <a:alpha val="29000"/>
            </a:schemeClr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0800000">
            <a:off x="2195737" y="2712341"/>
            <a:ext cx="21431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94" name="TextBox 30"/>
          <p:cNvSpPr txBox="1">
            <a:spLocks noChangeArrowheads="1"/>
          </p:cNvSpPr>
          <p:nvPr/>
        </p:nvSpPr>
        <p:spPr bwMode="auto">
          <a:xfrm>
            <a:off x="5724525" y="4049713"/>
            <a:ext cx="2584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003399"/>
                </a:solidFill>
              </a:rPr>
              <a:t>Временный управляющий: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167226" y="4489740"/>
            <a:ext cx="1857375" cy="1368152"/>
          </a:xfrm>
          <a:prstGeom prst="roundRect">
            <a:avLst/>
          </a:prstGeom>
          <a:solidFill>
            <a:schemeClr val="bg1">
              <a:alpha val="29000"/>
            </a:schemeClr>
          </a:solidFill>
          <a:ln w="15875">
            <a:solidFill>
              <a:schemeClr val="tx2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- Осуществление сбора сведений о финансовом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состоянии должника</a:t>
            </a:r>
          </a:p>
          <a:p>
            <a:pPr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- Формирование реестра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требований кредиторов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0800000">
            <a:off x="6804249" y="3576438"/>
            <a:ext cx="21431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Скругленный прямоугольник 36"/>
          <p:cNvSpPr/>
          <p:nvPr/>
        </p:nvSpPr>
        <p:spPr>
          <a:xfrm>
            <a:off x="4860032" y="4489740"/>
            <a:ext cx="1857375" cy="1368152"/>
          </a:xfrm>
          <a:prstGeom prst="roundRect">
            <a:avLst/>
          </a:prstGeom>
          <a:solidFill>
            <a:schemeClr val="bg1">
              <a:alpha val="29000"/>
            </a:schemeClr>
          </a:solidFill>
          <a:ln w="15875">
            <a:solidFill>
              <a:schemeClr val="tx2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- Формирование реестра </a:t>
            </a:r>
            <a:r>
              <a:rPr lang="ru-RU" sz="12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требований кредиторов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815013" y="6165850"/>
            <a:ext cx="2286000" cy="35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РЕШЕНИЕ СУДА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6937375" y="4292600"/>
            <a:ext cx="0" cy="165735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1062038" y="5521325"/>
            <a:ext cx="22860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РЕШЕНИЕ СУДА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20501" name="TextBox 46"/>
          <p:cNvSpPr txBox="1">
            <a:spLocks noChangeArrowheads="1"/>
          </p:cNvSpPr>
          <p:nvPr/>
        </p:nvSpPr>
        <p:spPr bwMode="auto">
          <a:xfrm>
            <a:off x="5788025" y="5876925"/>
            <a:ext cx="2584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003399"/>
                </a:solidFill>
              </a:rPr>
              <a:t>Судебное разбирательство</a:t>
            </a:r>
          </a:p>
        </p:txBody>
      </p:sp>
      <p:sp>
        <p:nvSpPr>
          <p:cNvPr id="20502" name="TextBox 47"/>
          <p:cNvSpPr txBox="1">
            <a:spLocks noChangeArrowheads="1"/>
          </p:cNvSpPr>
          <p:nvPr/>
        </p:nvSpPr>
        <p:spPr bwMode="auto">
          <a:xfrm>
            <a:off x="1050925" y="5065713"/>
            <a:ext cx="2584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003399"/>
                </a:solidFill>
              </a:rPr>
              <a:t>Судебное разбирательство</a:t>
            </a:r>
          </a:p>
        </p:txBody>
      </p:sp>
      <p:sp>
        <p:nvSpPr>
          <p:cNvPr id="30" name="Номер слайда 29"/>
          <p:cNvSpPr>
            <a:spLocks noGrp="1"/>
          </p:cNvSpPr>
          <p:nvPr>
            <p:ph type="sldNum" sz="quarter" idx="12"/>
          </p:nvPr>
        </p:nvSpPr>
        <p:spPr>
          <a:xfrm>
            <a:off x="6796088" y="6421438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372591" y="299790"/>
            <a:ext cx="8375873" cy="464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2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УСИЛЕНИЕ ОТВЕТСТВЕННОСТИ ДОЛЖНОСТНЫХ ЛИЦ ДОЛЖНИКА</a:t>
            </a:r>
          </a:p>
        </p:txBody>
      </p:sp>
      <p:sp>
        <p:nvSpPr>
          <p:cNvPr id="21506" name="TextBox 15"/>
          <p:cNvSpPr txBox="1">
            <a:spLocks noChangeArrowheads="1"/>
          </p:cNvSpPr>
          <p:nvPr/>
        </p:nvSpPr>
        <p:spPr bwMode="auto">
          <a:xfrm>
            <a:off x="714375" y="1000125"/>
            <a:ext cx="7643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solidFill>
                  <a:srgbClr val="003399"/>
                </a:solidFill>
              </a:rPr>
              <a:t>Вводится  возможность привлечения в судебном порядке </a:t>
            </a:r>
            <a:r>
              <a:rPr lang="ru-RU" sz="1600">
                <a:solidFill>
                  <a:srgbClr val="FF0000"/>
                </a:solidFill>
              </a:rPr>
              <a:t>к субсидиарной ответственности</a:t>
            </a:r>
            <a:r>
              <a:rPr lang="ru-RU" sz="1600">
                <a:solidFill>
                  <a:srgbClr val="003399"/>
                </a:solidFill>
              </a:rPr>
              <a:t> должностных лиц должника </a:t>
            </a:r>
            <a:r>
              <a:rPr lang="ru-RU" sz="1600">
                <a:solidFill>
                  <a:srgbClr val="FF0000"/>
                </a:solidFill>
              </a:rPr>
              <a:t>в следующих случаях</a:t>
            </a:r>
            <a:r>
              <a:rPr lang="ru-RU" sz="1600">
                <a:solidFill>
                  <a:srgbClr val="003399"/>
                </a:solidFill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7544" y="1714488"/>
            <a:ext cx="8459862" cy="46935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не обращения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в суд о признании должника банкротом в случае, когда собственником его имущества, уполномоченным им органом, учредителями или компетентным органом юридического лица принято решение о его ликвидации, а стоимости имущества недостаточно для удовлетворения требований кредиторов в полном объеме</a:t>
            </a:r>
          </a:p>
          <a:p>
            <a:pPr marL="171450" indent="-171450">
              <a:buFontTx/>
              <a:buChar char="-"/>
              <a:defRPr/>
            </a:pP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н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е обращения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в суд о признании должника банкротом, если удовлетворение требований одного кредитора или нескольких кредиторов приводит к невозможности исполнения должником денежных обязательств или обязанностей по уплате обязательных платежей и (или) иных платежей в полном объеме перед другими кредиторами</a:t>
            </a:r>
          </a:p>
          <a:p>
            <a:pPr marL="171450" indent="-171450">
              <a:buFontTx/>
              <a:buChar char="-"/>
              <a:defRPr/>
            </a:pP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не обращения в суд о признании должника банкротом в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течение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шести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месяцев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с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момента, когда он знал или должен был знать о наступлении неплатежеспособности </a:t>
            </a:r>
          </a:p>
          <a:p>
            <a:pPr marL="171450" indent="-171450">
              <a:buFontTx/>
              <a:buChar char="-"/>
              <a:defRPr/>
            </a:pP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не предоставления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суду и администратору в течение трех рабочих дней с даты назначения администратора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информации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о финансово-хозяйственной деятельности</a:t>
            </a:r>
          </a:p>
          <a:p>
            <a:pPr marL="171450" indent="-171450">
              <a:buFontTx/>
              <a:buChar char="-"/>
              <a:defRPr/>
            </a:pP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не передачи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реабилитационному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управляющему в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течение трех рабочих дней с даты его назначения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учредительных документов, учетной  документации, печатей, штампов, материальных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и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иных ценностей</a:t>
            </a: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Tx/>
              <a:buChar char="-"/>
              <a:defRPr/>
            </a:pP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не передачи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временному управляющему в течение трех рабочих дней с даты его назначения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копий </a:t>
            </a: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учетной документации</a:t>
            </a:r>
          </a:p>
          <a:p>
            <a:pPr marL="171450" indent="-171450">
              <a:buFontTx/>
              <a:buChar char="-"/>
              <a:defRPr/>
            </a:pP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  <a:p>
            <a:pPr marL="171450" indent="-171450">
              <a:buFont typeface="Wingdings" pitchFamily="2" charset="2"/>
              <a:buChar char="Ø"/>
              <a:defRPr/>
            </a:pPr>
            <a:r>
              <a:rPr lang="ru-RU" sz="1300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atin typeface="Arial" pitchFamily="34" charset="0"/>
              </a:rPr>
              <a:t>привлечения должностных лиц к ответственности за преднамеренное или ложное банкротство</a:t>
            </a:r>
            <a:endParaRPr lang="ru-RU" sz="1300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atin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251520" y="116632"/>
            <a:ext cx="875074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ВВЕДЕНИЕ ИНСТИТУТА СОБРАНИЯ КРЕДИТОРОВ В ПРОЦЕДУРЕ БАНКРОТСТВА, ИЗМЕНЕНИЕ ПРИНЦИПА ГОЛОСОВАНИЯ КРЕДИТОРОВ</a:t>
            </a:r>
            <a:endParaRPr lang="ru-RU" sz="20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950" y="765175"/>
            <a:ext cx="4357688" cy="290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sz="1700" b="1" u="sng" dirty="0">
                <a:solidFill>
                  <a:schemeClr val="tx2"/>
                </a:solidFill>
              </a:rPr>
              <a:t>Действующий порядок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45025" y="695325"/>
            <a:ext cx="4464050" cy="285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</a:t>
            </a:r>
            <a:r>
              <a:rPr lang="ru-RU" sz="1700" b="1" u="sng" dirty="0">
                <a:solidFill>
                  <a:schemeClr val="tx2"/>
                </a:solidFill>
              </a:rPr>
              <a:t>Предлагаемый порядок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95288" y="1344613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КОМИТЕТ КРЕДИТОРОВ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643438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КОМИТЕТ КРЕДИТОРОВ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03800" y="1057275"/>
            <a:ext cx="3708400" cy="35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</a:rPr>
              <a:t>СОБРАНИЕ КРЕДИТОРОВ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1288" y="1573213"/>
            <a:ext cx="4286250" cy="2143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2"/>
                </a:solidFill>
              </a:rPr>
              <a:t> В состав входят:</a:t>
            </a:r>
          </a:p>
          <a:p>
            <a:pPr algn="ctr">
              <a:defRPr/>
            </a:pPr>
            <a:endParaRPr lang="ru-RU" sz="4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 Представитель </a:t>
            </a:r>
            <a:r>
              <a:rPr lang="ru-RU" sz="1600" dirty="0">
                <a:solidFill>
                  <a:schemeClr val="tx2"/>
                </a:solidFill>
              </a:rPr>
              <a:t>кредиторов по оплате </a:t>
            </a:r>
            <a:r>
              <a:rPr lang="ru-RU" sz="1600" dirty="0">
                <a:solidFill>
                  <a:schemeClr val="tx2"/>
                </a:solidFill>
              </a:rPr>
              <a:t>труда</a:t>
            </a:r>
            <a:endParaRPr lang="ru-RU" sz="1600" dirty="0">
              <a:solidFill>
                <a:schemeClr val="tx2"/>
              </a:solidFill>
            </a:endParaRPr>
          </a:p>
          <a:p>
            <a:pPr>
              <a:buFontTx/>
              <a:buChar char="-"/>
              <a:defRPr/>
            </a:pPr>
            <a:endParaRPr lang="ru-RU" sz="4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 Кредитор </a:t>
            </a:r>
            <a:r>
              <a:rPr lang="ru-RU" sz="1600" dirty="0">
                <a:solidFill>
                  <a:schemeClr val="tx2"/>
                </a:solidFill>
              </a:rPr>
              <a:t>по </a:t>
            </a:r>
            <a:r>
              <a:rPr lang="ru-RU" sz="1600" dirty="0">
                <a:solidFill>
                  <a:schemeClr val="tx2"/>
                </a:solidFill>
              </a:rPr>
              <a:t>налогам </a:t>
            </a:r>
            <a:endParaRPr lang="ru-RU" sz="1600" dirty="0">
              <a:solidFill>
                <a:schemeClr val="tx2"/>
              </a:solidFill>
            </a:endParaRPr>
          </a:p>
          <a:p>
            <a:pPr>
              <a:defRPr/>
            </a:pPr>
            <a:endParaRPr lang="ru-RU" sz="4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  Кредитор </a:t>
            </a:r>
            <a:r>
              <a:rPr lang="ru-RU" sz="1600" dirty="0">
                <a:solidFill>
                  <a:schemeClr val="tx2"/>
                </a:solidFill>
              </a:rPr>
              <a:t>по </a:t>
            </a:r>
            <a:r>
              <a:rPr lang="ru-RU" sz="1600" dirty="0" err="1">
                <a:solidFill>
                  <a:schemeClr val="tx2"/>
                </a:solidFill>
              </a:rPr>
              <a:t>госматрезерву</a:t>
            </a:r>
            <a:endParaRPr lang="ru-RU" sz="1600" dirty="0">
              <a:solidFill>
                <a:schemeClr val="tx2"/>
              </a:solidFill>
            </a:endParaRPr>
          </a:p>
          <a:p>
            <a:pPr>
              <a:defRPr/>
            </a:pPr>
            <a:endParaRPr lang="ru-RU" sz="400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  Конкурсные </a:t>
            </a:r>
            <a:r>
              <a:rPr lang="ru-RU" sz="1600" dirty="0">
                <a:solidFill>
                  <a:schemeClr val="tx2"/>
                </a:solidFill>
              </a:rPr>
              <a:t>и залоговые кредиторы,   </a:t>
            </a:r>
          </a:p>
          <a:p>
            <a:pPr>
              <a:defRPr/>
            </a:pPr>
            <a:r>
              <a:rPr lang="ru-RU" sz="1600" dirty="0">
                <a:solidFill>
                  <a:schemeClr val="tx2"/>
                </a:solidFill>
              </a:rPr>
              <a:t>  </a:t>
            </a:r>
            <a:r>
              <a:rPr lang="ru-RU" sz="1600" dirty="0">
                <a:solidFill>
                  <a:schemeClr val="tx2"/>
                </a:solidFill>
              </a:rPr>
              <a:t>     имеющие </a:t>
            </a:r>
            <a:r>
              <a:rPr lang="ru-RU" sz="1600" dirty="0">
                <a:solidFill>
                  <a:schemeClr val="tx2"/>
                </a:solidFill>
              </a:rPr>
              <a:t>наибольшие суммы требований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429125" y="5000625"/>
            <a:ext cx="4421188" cy="1857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Решение о создании комитета принимается собранием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кредиторов     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 Количественный </a:t>
            </a:r>
            <a:r>
              <a:rPr lang="ru-RU" sz="1300" dirty="0">
                <a:solidFill>
                  <a:schemeClr val="tx2"/>
                </a:solidFill>
              </a:rPr>
              <a:t>и качественный состав формируется </a:t>
            </a:r>
            <a:r>
              <a:rPr lang="ru-RU" sz="1300" dirty="0">
                <a:solidFill>
                  <a:schemeClr val="tx2"/>
                </a:solidFill>
              </a:rPr>
              <a:t>и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утверждается </a:t>
            </a:r>
            <a:r>
              <a:rPr lang="ru-RU" sz="1300" dirty="0">
                <a:solidFill>
                  <a:schemeClr val="tx2"/>
                </a:solidFill>
              </a:rPr>
              <a:t>собранием </a:t>
            </a:r>
            <a:r>
              <a:rPr lang="ru-RU" sz="1300" dirty="0">
                <a:solidFill>
                  <a:schemeClr val="tx2"/>
                </a:solidFill>
              </a:rPr>
              <a:t>кредиторов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  В </a:t>
            </a:r>
            <a:r>
              <a:rPr lang="ru-RU" sz="1300" dirty="0">
                <a:solidFill>
                  <a:schemeClr val="tx2"/>
                </a:solidFill>
              </a:rPr>
              <a:t>состав комитета кредиторов входят представители от </a:t>
            </a:r>
            <a:endParaRPr lang="ru-RU" sz="13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 каждой </a:t>
            </a:r>
            <a:r>
              <a:rPr lang="ru-RU" sz="1300" dirty="0">
                <a:solidFill>
                  <a:schemeClr val="tx2"/>
                </a:solidFill>
              </a:rPr>
              <a:t>группы однородных </a:t>
            </a:r>
            <a:r>
              <a:rPr lang="ru-RU" sz="1300" dirty="0">
                <a:solidFill>
                  <a:schemeClr val="tx2"/>
                </a:solidFill>
              </a:rPr>
              <a:t>кредиторов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 Минимальное </a:t>
            </a:r>
            <a:r>
              <a:rPr lang="ru-RU" sz="1300" dirty="0">
                <a:solidFill>
                  <a:schemeClr val="tx2"/>
                </a:solidFill>
              </a:rPr>
              <a:t>число членов в комитете кредиторов </a:t>
            </a:r>
            <a:r>
              <a:rPr lang="ru-RU" sz="1300" dirty="0">
                <a:solidFill>
                  <a:schemeClr val="tx2"/>
                </a:solidFill>
              </a:rPr>
              <a:t>не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 может </a:t>
            </a:r>
            <a:r>
              <a:rPr lang="ru-RU" sz="1300" dirty="0">
                <a:solidFill>
                  <a:schemeClr val="tx2"/>
                </a:solidFill>
              </a:rPr>
              <a:t>быть менее </a:t>
            </a:r>
            <a:r>
              <a:rPr lang="ru-RU" sz="1300" dirty="0">
                <a:solidFill>
                  <a:schemeClr val="tx2"/>
                </a:solidFill>
              </a:rPr>
              <a:t>трех</a:t>
            </a:r>
            <a:endParaRPr lang="ru-RU" sz="1300" dirty="0">
              <a:solidFill>
                <a:schemeClr val="tx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232275"/>
            <a:ext cx="4286250" cy="1357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2"/>
                </a:solidFill>
              </a:rPr>
              <a:t>Принятие решения осуществляется </a:t>
            </a:r>
          </a:p>
          <a:p>
            <a:pPr algn="ctr">
              <a:defRPr/>
            </a:pPr>
            <a:r>
              <a:rPr lang="ru-RU" sz="1600" dirty="0">
                <a:solidFill>
                  <a:srgbClr val="0066FF"/>
                </a:solidFill>
              </a:rPr>
              <a:t>без учета размера требований </a:t>
            </a:r>
          </a:p>
          <a:p>
            <a:pPr algn="ctr">
              <a:defRPr/>
            </a:pPr>
            <a:r>
              <a:rPr lang="ru-RU" sz="1600" dirty="0">
                <a:solidFill>
                  <a:schemeClr val="tx2"/>
                </a:solidFill>
              </a:rPr>
              <a:t>по принципу </a:t>
            </a:r>
          </a:p>
          <a:p>
            <a:pPr algn="ctr">
              <a:defRPr/>
            </a:pPr>
            <a:r>
              <a:rPr lang="ru-RU" sz="1600" dirty="0">
                <a:solidFill>
                  <a:srgbClr val="0066FF"/>
                </a:solidFill>
              </a:rPr>
              <a:t>«один член комитета – один голос»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392613" y="1370013"/>
            <a:ext cx="4643437" cy="34877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 В </a:t>
            </a:r>
            <a:r>
              <a:rPr lang="ru-RU" sz="1300" dirty="0">
                <a:solidFill>
                  <a:schemeClr val="tx2"/>
                </a:solidFill>
              </a:rPr>
              <a:t>работе собрания принимают участие </a:t>
            </a:r>
            <a:r>
              <a:rPr lang="ru-RU" sz="1300" b="1" dirty="0">
                <a:solidFill>
                  <a:srgbClr val="0066FF"/>
                </a:solidFill>
              </a:rPr>
              <a:t>все</a:t>
            </a:r>
            <a:r>
              <a:rPr lang="ru-RU" sz="1300" dirty="0">
                <a:solidFill>
                  <a:schemeClr val="tx2"/>
                </a:solidFill>
              </a:rPr>
              <a:t> кредиторы</a:t>
            </a:r>
            <a:r>
              <a:rPr lang="ru-RU" sz="1300" dirty="0">
                <a:solidFill>
                  <a:schemeClr val="tx2"/>
                </a:solidFill>
              </a:rPr>
              <a:t>,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имеющие </a:t>
            </a:r>
            <a:r>
              <a:rPr lang="ru-RU" sz="1300" dirty="0">
                <a:solidFill>
                  <a:schemeClr val="tx2"/>
                </a:solidFill>
              </a:rPr>
              <a:t>к должнику имущественные  требования</a:t>
            </a:r>
            <a:r>
              <a:rPr lang="ru-RU" sz="1300" dirty="0">
                <a:solidFill>
                  <a:schemeClr val="tx2"/>
                </a:solidFill>
              </a:rPr>
              <a:t>, </a:t>
            </a:r>
            <a:endParaRPr lang="ru-RU" sz="13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включенные </a:t>
            </a:r>
            <a:r>
              <a:rPr lang="ru-RU" sz="1300" dirty="0">
                <a:solidFill>
                  <a:schemeClr val="tx2"/>
                </a:solidFill>
              </a:rPr>
              <a:t>в реестр </a:t>
            </a:r>
          </a:p>
          <a:p>
            <a:pPr algn="ctr">
              <a:spcBef>
                <a:spcPts val="0"/>
              </a:spcBef>
              <a:defRPr/>
            </a:pPr>
            <a:endParaRPr lang="ru-RU" sz="4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 Кредиторы при голосовании обладают числом голосов,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</a:t>
            </a:r>
            <a:r>
              <a:rPr lang="ru-RU" sz="1300" b="1" dirty="0">
                <a:solidFill>
                  <a:srgbClr val="0066FF"/>
                </a:solidFill>
              </a:rPr>
              <a:t>пропорциональным </a:t>
            </a:r>
            <a:r>
              <a:rPr lang="ru-RU" sz="1300" dirty="0">
                <a:solidFill>
                  <a:schemeClr val="tx2"/>
                </a:solidFill>
              </a:rPr>
              <a:t>к общей сумме требований</a:t>
            </a:r>
          </a:p>
          <a:p>
            <a:pPr>
              <a:spcBef>
                <a:spcPts val="0"/>
              </a:spcBef>
              <a:defRPr/>
            </a:pPr>
            <a:r>
              <a:rPr lang="ru-RU" sz="1300" i="1" dirty="0">
                <a:solidFill>
                  <a:schemeClr val="tx2"/>
                </a:solidFill>
              </a:rPr>
              <a:t>      (1 тенге = 1 голос)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i="1" dirty="0">
                <a:solidFill>
                  <a:schemeClr val="tx2"/>
                </a:solidFill>
              </a:rPr>
              <a:t>    </a:t>
            </a:r>
            <a:r>
              <a:rPr lang="ru-RU" sz="1300" dirty="0">
                <a:solidFill>
                  <a:schemeClr val="tx2"/>
                </a:solidFill>
              </a:rPr>
              <a:t>Собрание </a:t>
            </a:r>
            <a:r>
              <a:rPr lang="ru-RU" sz="1300" dirty="0">
                <a:solidFill>
                  <a:schemeClr val="tx2"/>
                </a:solidFill>
              </a:rPr>
              <a:t>кредиторов правомочно в случае участия в </a:t>
            </a:r>
            <a:r>
              <a:rPr lang="ru-RU" sz="1300" dirty="0">
                <a:solidFill>
                  <a:schemeClr val="tx2"/>
                </a:solidFill>
              </a:rPr>
              <a:t>нем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 </a:t>
            </a:r>
            <a:r>
              <a:rPr lang="ru-RU" sz="1300" dirty="0">
                <a:solidFill>
                  <a:schemeClr val="tx2"/>
                </a:solidFill>
              </a:rPr>
              <a:t>кредиторов, обладающих количеством голосов</a:t>
            </a:r>
            <a:r>
              <a:rPr lang="ru-RU" sz="1300" dirty="0">
                <a:solidFill>
                  <a:schemeClr val="tx2"/>
                </a:solidFill>
              </a:rPr>
              <a:t>,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  </a:t>
            </a:r>
            <a:r>
              <a:rPr lang="ru-RU" sz="1300" dirty="0">
                <a:solidFill>
                  <a:schemeClr val="tx2"/>
                </a:solidFill>
              </a:rPr>
              <a:t>составляющим не менее 75% от общего числа </a:t>
            </a:r>
            <a:r>
              <a:rPr lang="ru-RU" sz="1300" dirty="0">
                <a:solidFill>
                  <a:schemeClr val="tx2"/>
                </a:solidFill>
              </a:rPr>
              <a:t>голосов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(50% +1 голос, при повторном проведении собрании)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300" dirty="0">
                <a:solidFill>
                  <a:schemeClr val="tx2"/>
                </a:solidFill>
              </a:rPr>
              <a:t>     Решения собранием </a:t>
            </a:r>
            <a:r>
              <a:rPr lang="ru-RU" sz="1300" dirty="0">
                <a:solidFill>
                  <a:schemeClr val="tx2"/>
                </a:solidFill>
              </a:rPr>
              <a:t>кредиторов </a:t>
            </a:r>
            <a:r>
              <a:rPr lang="ru-RU" sz="1300" dirty="0">
                <a:solidFill>
                  <a:schemeClr val="tx2"/>
                </a:solidFill>
              </a:rPr>
              <a:t>принимается </a:t>
            </a:r>
            <a:endParaRPr lang="ru-RU" sz="13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   большинством </a:t>
            </a:r>
            <a:r>
              <a:rPr lang="ru-RU" sz="1300" dirty="0">
                <a:solidFill>
                  <a:schemeClr val="tx2"/>
                </a:solidFill>
              </a:rPr>
              <a:t>голосов от числа </a:t>
            </a:r>
            <a:r>
              <a:rPr lang="ru-RU" sz="1300" dirty="0">
                <a:solidFill>
                  <a:schemeClr val="tx2"/>
                </a:solidFill>
              </a:rPr>
              <a:t>голосов кредиторов,</a:t>
            </a:r>
          </a:p>
          <a:p>
            <a:pPr>
              <a:spcBef>
                <a:spcPts val="0"/>
              </a:spcBef>
              <a:defRPr/>
            </a:pPr>
            <a:r>
              <a:rPr lang="ru-RU" sz="1300" dirty="0">
                <a:solidFill>
                  <a:schemeClr val="tx2"/>
                </a:solidFill>
              </a:rPr>
              <a:t>          участвующих </a:t>
            </a:r>
            <a:r>
              <a:rPr lang="ru-RU" sz="1300" dirty="0">
                <a:solidFill>
                  <a:schemeClr val="tx2"/>
                </a:solidFill>
              </a:rPr>
              <a:t>на </a:t>
            </a:r>
            <a:r>
              <a:rPr lang="ru-RU" sz="1300" dirty="0">
                <a:solidFill>
                  <a:schemeClr val="tx2"/>
                </a:solidFill>
              </a:rPr>
              <a:t>собрании</a:t>
            </a:r>
            <a:endParaRPr lang="ru-RU" sz="1400" i="1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ru-RU" sz="1400" i="1" dirty="0">
                <a:solidFill>
                  <a:schemeClr val="tx2"/>
                </a:solidFill>
              </a:rPr>
              <a:t>     </a:t>
            </a:r>
            <a:r>
              <a:rPr lang="ru-RU" sz="1300" dirty="0">
                <a:solidFill>
                  <a:schemeClr val="tx2"/>
                </a:solidFill>
              </a:rPr>
              <a:t>Предусмотрена </a:t>
            </a:r>
            <a:r>
              <a:rPr lang="ru-RU" sz="1300" dirty="0">
                <a:solidFill>
                  <a:schemeClr val="tx2"/>
                </a:solidFill>
              </a:rPr>
              <a:t>возможность заочного голосования.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1498600" y="3714750"/>
            <a:ext cx="5716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867525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14313" y="650875"/>
          <a:ext cx="8786812" cy="6135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08"/>
                <a:gridCol w="1974006"/>
                <a:gridCol w="1180260"/>
                <a:gridCol w="1802436"/>
                <a:gridCol w="1502028"/>
                <a:gridCol w="1802437"/>
              </a:tblGrid>
              <a:tr h="560737">
                <a:tc rowSpan="2">
                  <a:txBody>
                    <a:bodyPr/>
                    <a:lstStyle/>
                    <a:p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№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Показатели</a:t>
                      </a:r>
                      <a:endParaRPr lang="ru-RU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Действующий порядок</a:t>
                      </a:r>
                      <a:endParaRPr lang="ru-RU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Предлагаемый порядок</a:t>
                      </a:r>
                      <a:endParaRPr lang="ru-RU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79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Конкурсный</a:t>
                      </a:r>
                      <a:endParaRPr lang="ru-RU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Реабилитационный</a:t>
                      </a:r>
                      <a:endParaRPr lang="ru-RU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/>
                        <a:t>Банкротный</a:t>
                      </a:r>
                      <a:endParaRPr lang="ru-RU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Реабилитационный</a:t>
                      </a:r>
                      <a:endParaRPr lang="ru-RU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14207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/>
                        <a:t>1.</a:t>
                      </a:r>
                      <a:endParaRPr lang="ru-RU" sz="18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/>
                        <a:t>Принятие</a:t>
                      </a:r>
                      <a:r>
                        <a:rPr lang="ru-RU" sz="1400" b="1" baseline="0" dirty="0" smtClean="0"/>
                        <a:t> решения о выплате</a:t>
                      </a:r>
                      <a:endParaRPr lang="ru-RU" sz="1400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Комитет кредиторов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Каждый кредитор в отдельности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Кредиторы соответствующей очереди (путем голосования)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9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База исчисления</a:t>
                      </a:r>
                      <a:endParaRPr lang="ru-RU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 размера</a:t>
                      </a:r>
                      <a:r>
                        <a:rPr lang="ru-RU" sz="1200" baseline="0" dirty="0" smtClean="0"/>
                        <a:t> погашенных требований  кредиторов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не устанавливается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51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Размер</a:t>
                      </a:r>
                      <a:endParaRPr lang="ru-RU" sz="1400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не более 7%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от 2-х до 5%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не устанавливается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42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Источник выплаты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имущество должника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из средств кредитора</a:t>
                      </a:r>
                      <a:endParaRPr lang="ru-RU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из средств кредитора (причитающихся платежей)</a:t>
                      </a:r>
                      <a:endParaRPr lang="ru-RU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1420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2.</a:t>
                      </a:r>
                      <a:endParaRPr lang="ru-RU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Принятие</a:t>
                      </a:r>
                      <a:r>
                        <a:rPr lang="ru-RU" sz="1400" b="1" baseline="0" dirty="0" smtClean="0"/>
                        <a:t> решения о выплате</a:t>
                      </a:r>
                      <a:endParaRPr lang="ru-RU" sz="1400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Без принятия решения кредиторами</a:t>
                      </a:r>
                      <a:endParaRPr lang="ru-RU" sz="1400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81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База исчисления </a:t>
                      </a:r>
                    </a:p>
                    <a:p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1200" dirty="0" smtClean="0"/>
                        <a:t>От суммы реализации единым лотом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200" dirty="0" smtClean="0"/>
                        <a:t>От суммы реализации английским методом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200" dirty="0" smtClean="0"/>
                        <a:t>От суммы реализации незаконно выведенного и возвращенного имущества</a:t>
                      </a:r>
                      <a:endParaRPr lang="ru-RU" sz="1200" baseline="0" dirty="0" smtClean="0"/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200" baseline="0" dirty="0" smtClean="0"/>
                        <a:t>От суммы взысканной ДЗ</a:t>
                      </a:r>
                      <a:endParaRPr lang="ru-RU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7671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b="1" dirty="0" smtClean="0"/>
                        <a:t>Размер</a:t>
                      </a:r>
                      <a:endParaRPr lang="ru-RU" sz="1400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1%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1%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2%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2%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-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-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3%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ru-RU" sz="1400" dirty="0" smtClean="0"/>
                        <a:t>3%</a:t>
                      </a: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5053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</a:rPr>
                        <a:t>Максимальные суммы ограничены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endParaRPr lang="ru-RU" sz="140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029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Источник выплаты</a:t>
                      </a:r>
                      <a:endParaRPr lang="ru-RU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-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ru-RU" sz="1400" dirty="0" smtClean="0"/>
                        <a:t>имущество должника</a:t>
                      </a:r>
                      <a:endParaRPr lang="ru-RU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" name="Прямоугольник 54"/>
          <p:cNvSpPr/>
          <p:nvPr/>
        </p:nvSpPr>
        <p:spPr>
          <a:xfrm>
            <a:off x="251520" y="116632"/>
            <a:ext cx="875074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gradFill flip="none" rotWithShape="1">
                  <a:gsLst>
                    <a:gs pos="0">
                      <a:srgbClr val="003399">
                        <a:shade val="30000"/>
                        <a:satMod val="115000"/>
                      </a:srgbClr>
                    </a:gs>
                    <a:gs pos="50000">
                      <a:srgbClr val="003399">
                        <a:shade val="67500"/>
                        <a:satMod val="115000"/>
                      </a:srgbClr>
                    </a:gs>
                    <a:gs pos="100000">
                      <a:srgbClr val="003399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</a:rPr>
              <a:t>ИЗМЕНЕНИЕ ПОРЯДКА ИСЧИСЛЕНИЯ И ВЫПЛАТЫ ДОПОЛНИТЕЛЬНОГО ВОЗНАГРАЖДЕНИЯ УПРАВЛЯЮЩЕМУ</a:t>
            </a:r>
            <a:endParaRPr lang="ru-RU" sz="2000" b="1" dirty="0">
              <a:gradFill flip="none" rotWithShape="1">
                <a:gsLst>
                  <a:gs pos="0">
                    <a:srgbClr val="003399">
                      <a:shade val="30000"/>
                      <a:satMod val="115000"/>
                    </a:srgbClr>
                  </a:gs>
                  <a:gs pos="50000">
                    <a:srgbClr val="003399">
                      <a:shade val="67500"/>
                      <a:satMod val="115000"/>
                    </a:srgbClr>
                  </a:gs>
                  <a:gs pos="100000">
                    <a:srgbClr val="003399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1288" y="3286125"/>
            <a:ext cx="4286250" cy="430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6938963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7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rot="5400000">
            <a:off x="-2287587" y="3714750"/>
            <a:ext cx="6002338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-286543" y="3713956"/>
            <a:ext cx="6000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2713832" y="3713956"/>
            <a:ext cx="600075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14313" y="1571625"/>
            <a:ext cx="87868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14313" y="3498850"/>
            <a:ext cx="87868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14313" y="642938"/>
            <a:ext cx="8786812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-2856706" y="3713957"/>
            <a:ext cx="6143625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5930106" y="3713957"/>
            <a:ext cx="6143625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14313" y="6784975"/>
            <a:ext cx="87868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6ADAFA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9594</TotalTime>
  <Words>952</Words>
  <Application>Microsoft Office PowerPoint</Application>
  <PresentationFormat>Экран (4:3)</PresentationFormat>
  <Paragraphs>270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ＭＳ Ｐゴシック</vt:lpstr>
      <vt:lpstr>Wingdings</vt:lpstr>
      <vt:lpstr>Тема Office</vt:lpstr>
      <vt:lpstr>Слайд 1</vt:lpstr>
      <vt:lpstr>Проект Закона  «О реабилитации и банкротстве»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Проект Закона  «О внесении изменений и дополнений в некоторые законодательные акты Республики Казахстан по вопросам банкротства»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Minfin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Zhanashev</cp:lastModifiedBy>
  <cp:revision>759</cp:revision>
  <cp:lastPrinted>2012-12-04T12:58:15Z</cp:lastPrinted>
  <dcterms:created xsi:type="dcterms:W3CDTF">2011-08-05T04:57:58Z</dcterms:created>
  <dcterms:modified xsi:type="dcterms:W3CDTF">2013-01-28T12:14:59Z</dcterms:modified>
</cp:coreProperties>
</file>