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handoutMasterIdLst>
    <p:handoutMasterId r:id="rId24"/>
  </p:handoutMasterIdLst>
  <p:sldIdLst>
    <p:sldId id="359" r:id="rId2"/>
    <p:sldId id="360" r:id="rId3"/>
    <p:sldId id="361" r:id="rId4"/>
    <p:sldId id="38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85" r:id="rId15"/>
    <p:sldId id="374" r:id="rId16"/>
    <p:sldId id="382" r:id="rId17"/>
    <p:sldId id="376" r:id="rId18"/>
    <p:sldId id="383" r:id="rId19"/>
    <p:sldId id="378" r:id="rId20"/>
    <p:sldId id="379" r:id="rId21"/>
    <p:sldId id="384" r:id="rId2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Эсанбеков Мейржан Юсупбекович" initials="ЭМЮ" lastIdx="0" clrIdx="0">
    <p:extLst>
      <p:ext uri="{19B8F6BF-5375-455C-9EA6-DF929625EA0E}">
        <p15:presenceInfo xmlns:p15="http://schemas.microsoft.com/office/powerpoint/2012/main" userId="S-1-5-21-1177238915-2052111302-839522115-12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C"/>
    <a:srgbClr val="6699FF"/>
    <a:srgbClr val="0000FF"/>
    <a:srgbClr val="0065B0"/>
    <a:srgbClr val="003399"/>
    <a:srgbClr val="0033CC"/>
    <a:srgbClr val="5D7361"/>
    <a:srgbClr val="00AD4E"/>
    <a:srgbClr val="559991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3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0;.&#1040;.&#1040;\&#1054;%20&#1052;&#1045;&#1056;&#1040;&#1061;%20&#1055;&#1054;%20&#1056;&#1040;&#1047;&#1042;&#1048;&#1058;&#1048;&#1070;%20&#1054;&#1047;\&#1076;&#1080;&#1072;&#1075;&#1088;&#1072;&#1084;&#1084;&#109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anbekov.m\Desktop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isenbiev.k\Desktop\&#1051;&#1080;&#1089;&#1090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E:\&#1050;.&#1040;.&#1040;\&#1054;%20&#1052;&#1045;&#1056;&#1040;&#1061;%20&#1055;&#1054;%20&#1056;&#1040;&#1047;&#1042;&#1048;&#1058;&#1048;&#1070;%20&#1054;&#1047;\&#1076;&#1080;&#1072;&#1075;&#1088;&#1072;&#1084;&#1084;&#1099;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460703956308534"/>
          <c:y val="0.10879629629629635"/>
          <c:w val="0.70692284003126971"/>
          <c:h val="0.666770486295808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8000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spPr>
              <a:solidFill>
                <a:srgbClr val="6600FF"/>
              </a:solidFill>
            </c:spPr>
          </c:dPt>
          <c:dPt>
            <c:idx val="3"/>
            <c:bubble3D val="0"/>
            <c:spPr>
              <a:solidFill>
                <a:srgbClr val="CC0000"/>
              </a:solidFill>
            </c:spPr>
          </c:dPt>
          <c:dLbls>
            <c:dLbl>
              <c:idx val="0"/>
              <c:layout>
                <c:manualLayout>
                  <c:x val="6.5848643919510091E-2"/>
                  <c:y val="-0.10663786818314375"/>
                </c:manualLayout>
              </c:layout>
              <c:tx>
                <c:rich>
                  <a:bodyPr/>
                  <a:lstStyle/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Китай;</a:t>
                    </a:r>
                  </a:p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88867016622922E-2"/>
                  <c:y val="0.13457057451151933"/>
                </c:manualLayout>
              </c:layout>
              <c:tx>
                <c:rich>
                  <a:bodyPr/>
                  <a:lstStyle/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         Кыргызстан;</a:t>
                    </a:r>
                  </a:p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393044619422572E-2"/>
                  <c:y val="7.6543817439486725E-2"/>
                </c:manualLayout>
              </c:layout>
              <c:tx>
                <c:rich>
                  <a:bodyPr/>
                  <a:lstStyle/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Узбекистан;</a:t>
                    </a:r>
                  </a:p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4824584426946667E-2"/>
                  <c:y val="-2.4834135316418787E-2"/>
                </c:manualLayout>
              </c:layout>
              <c:tx>
                <c:rich>
                  <a:bodyPr/>
                  <a:lstStyle/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Россия;</a:t>
                    </a:r>
                  </a:p>
                  <a:p>
                    <a:r>
                      <a:rPr lang="ru-RU" sz="1000">
                        <a:latin typeface="Times New Roman" pitchFamily="18" charset="0"/>
                        <a:cs typeface="Times New Roman" pitchFamily="18" charset="0"/>
                      </a:rPr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Лист1!$D$8:$D$11</c:f>
              <c:strCache>
                <c:ptCount val="4"/>
                <c:pt idx="0">
                  <c:v>Узбекистан</c:v>
                </c:pt>
                <c:pt idx="1">
                  <c:v>Кыргызстан </c:v>
                </c:pt>
                <c:pt idx="2">
                  <c:v>Китай</c:v>
                </c:pt>
                <c:pt idx="3">
                  <c:v>Россия </c:v>
                </c:pt>
              </c:strCache>
            </c:strRef>
          </c:cat>
          <c:val>
            <c:numRef>
              <c:f>Лист1!$E$8:$E$11</c:f>
              <c:numCache>
                <c:formatCode>0%</c:formatCode>
                <c:ptCount val="4"/>
                <c:pt idx="0">
                  <c:v>0.33</c:v>
                </c:pt>
                <c:pt idx="1">
                  <c:v>7.0000000000000007E-2</c:v>
                </c:pt>
                <c:pt idx="2">
                  <c:v>0.43</c:v>
                </c:pt>
                <c:pt idx="3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74835418888371"/>
          <c:y val="8.6307120700821485E-2"/>
          <c:w val="0.4923502528795739"/>
          <c:h val="0.803106520775812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1.8262363832628879E-2"/>
                  <c:y val="-2.4871767710650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Лист1!$E$13:$E$17</c:f>
              <c:strCache>
                <c:ptCount val="5"/>
                <c:pt idx="0">
                  <c:v>агропромышленный комплекс</c:v>
                </c:pt>
                <c:pt idx="1">
                  <c:v>промышленность </c:v>
                </c:pt>
                <c:pt idx="2">
                  <c:v>комунально-бытовые нужды</c:v>
                </c:pt>
                <c:pt idx="3">
                  <c:v>рыбное хозяйство </c:v>
                </c:pt>
                <c:pt idx="4">
                  <c:v>прочие</c:v>
                </c:pt>
              </c:strCache>
            </c:strRef>
          </c:cat>
          <c:val>
            <c:numRef>
              <c:f>Лист1!$F$13:$F$17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5.2</c:v>
                </c:pt>
                <c:pt idx="2">
                  <c:v>0.93</c:v>
                </c:pt>
                <c:pt idx="3">
                  <c:v>0.27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77729682003852E-2"/>
          <c:y val="0.89381017607924951"/>
          <c:w val="0.84305846897885595"/>
          <c:h val="8.909888072799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10175773662492787"/>
          <c:w val="0.90694444444444444"/>
          <c:h val="0.6866443518864687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bubble3D val="0"/>
            <c:explosion val="27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29520691163604551"/>
                  <c:y val="-0.15799385408995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Лист1!$H$22:$I$22</c:f>
              <c:strCache>
                <c:ptCount val="2"/>
                <c:pt idx="0">
                  <c:v>Всего растениеводческой продукции с пахотных земель страны</c:v>
                </c:pt>
                <c:pt idx="1">
                  <c:v>Из них доля орошаемых земель</c:v>
                </c:pt>
              </c:strCache>
            </c:strRef>
          </c:cat>
          <c:val>
            <c:numRef>
              <c:f>Лист1!$H$23:$I$23</c:f>
              <c:numCache>
                <c:formatCode>General</c:formatCode>
                <c:ptCount val="2"/>
                <c:pt idx="0">
                  <c:v>100</c:v>
                </c:pt>
                <c:pt idx="1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357186211107E-2"/>
          <c:y val="8.8086622064655964E-2"/>
          <c:w val="0.88611152364643997"/>
          <c:h val="0.73137867731262385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explosion val="12"/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31889954146508975"/>
                  <c:y val="-0.25264539288548971"/>
                </c:manualLayout>
              </c:layout>
              <c:tx>
                <c:rich>
                  <a:bodyPr/>
                  <a:lstStyle/>
                  <a:p>
                    <a:fld id="{3398D7D1-6E7C-414F-A9A4-4D60C94CFA7F}" type="VALUE">
                      <a:rPr lang="en-US" sz="12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2.7360049798321753E-2"/>
                  <c:y val="-2.95070619955519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fld id="{9C085533-39B8-4E13-AC9A-77D764614564}" type="VALUE">
                      <a:rPr lang="en-US" sz="1200" b="1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>
                        <a:defRPr sz="12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t>[ЗНАЧЕНИЕ]</a:t>
                    </a:fld>
                    <a:r>
                      <a:rPr lang="en-US" sz="1200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(6,7%)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68629243215402"/>
                      <c:h val="5.949743848762535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Лист1!$I$29:$J$29</c:f>
              <c:strCache>
                <c:ptCount val="2"/>
                <c:pt idx="0">
                  <c:v>Всего пахотных земель, млн. га</c:v>
                </c:pt>
                <c:pt idx="1">
                  <c:v>Из них орошаемые земли, млн. га</c:v>
                </c:pt>
              </c:strCache>
            </c:strRef>
          </c:cat>
          <c:val>
            <c:numRef>
              <c:f>Лист1!$I$30:$J$30</c:f>
              <c:numCache>
                <c:formatCode>General</c:formatCode>
                <c:ptCount val="2"/>
                <c:pt idx="0">
                  <c:v>35.409999999999997</c:v>
                </c:pt>
                <c:pt idx="1">
                  <c:v>2.38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5222312409812415E-2"/>
          <c:w val="0.97594696969696981"/>
          <c:h val="0.6980681818181818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explosion val="10"/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20705997474747476"/>
                  <c:y val="-0.22266729797979803"/>
                </c:manualLayout>
              </c:layout>
              <c:tx>
                <c:rich>
                  <a:bodyPr/>
                  <a:lstStyle/>
                  <a:p>
                    <a:fld id="{ECC7BA0E-828C-4186-BA11-9B54643021A6}" type="VALUE">
                      <a:rPr lang="en-US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/>
                      <a:t>[ЗНАЧЕНИЕ]</a:t>
                    </a:fld>
                    <a:r>
                      <a:rPr lang="en-US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%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8531452318460186"/>
                      <c:h val="0.1005304966114876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2083898434765052E-2"/>
                  <c:y val="-1.3195448854163478E-2"/>
                </c:manualLayout>
              </c:layout>
              <c:tx>
                <c:rich>
                  <a:bodyPr/>
                  <a:lstStyle/>
                  <a:p>
                    <a:fld id="{4C42EC8F-EFCE-4807-BD76-B815EE168E99}" type="VALUE">
                      <a:rPr lang="en-US" b="1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pPr/>
                      <a:t>[ЗНАЧЕНИЕ]</a:t>
                    </a:fld>
                    <a:r>
                      <a:rPr lang="en-US" b="1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%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895822397200351"/>
                      <c:h val="0.10053049661148761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Лист1!$L$58:$M$58</c:f>
              <c:strCache>
                <c:ptCount val="2"/>
                <c:pt idx="0">
                  <c:v>Всего растениеводческая продукция с пахотных земель страны</c:v>
                </c:pt>
                <c:pt idx="1">
                  <c:v>Из них доля орошаемых земель</c:v>
                </c:pt>
              </c:strCache>
            </c:strRef>
          </c:cat>
          <c:val>
            <c:numRef>
              <c:f>Лист1!$L$59:$M$59</c:f>
              <c:numCache>
                <c:formatCode>General</c:formatCode>
                <c:ptCount val="2"/>
                <c:pt idx="0">
                  <c:v>100</c:v>
                </c:pt>
                <c:pt idx="1">
                  <c:v>30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32099002594057E-2"/>
          <c:w val="1"/>
          <c:h val="0.82388854068625494"/>
        </c:manualLayout>
      </c:layout>
      <c:pie3DChart>
        <c:varyColors val="1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dPt>
            <c:idx val="0"/>
            <c:bubble3D val="0"/>
            <c:explosion val="26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3716097492077633"/>
                  <c:y val="-0.148433327119286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25,0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94222147359972"/>
                      <c:h val="5.525696306280433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3682303541459203E-2"/>
                  <c:y val="-2.8028758912827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1,47</a:t>
                    </a:r>
                    <a:r>
                      <a:rPr lang="en-US" baseline="0" dirty="0" smtClean="0"/>
                      <a:t> (5,9%)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542181802480778"/>
                      <c:h val="0.1837655502664945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Лист1!$H$72:$I$72</c:f>
              <c:strCache>
                <c:ptCount val="2"/>
                <c:pt idx="0">
                  <c:v>Всего пахотных земель, млн. га</c:v>
                </c:pt>
                <c:pt idx="1">
                  <c:v>Из них орошаемые земли, млн. га</c:v>
                </c:pt>
              </c:strCache>
            </c:strRef>
          </c:cat>
          <c:val>
            <c:numRef>
              <c:f>Лист1!$H$73:$I$73</c:f>
              <c:numCache>
                <c:formatCode>General</c:formatCode>
                <c:ptCount val="2"/>
                <c:pt idx="0">
                  <c:v>25</c:v>
                </c:pt>
                <c:pt idx="1">
                  <c:v>1.47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935249213770449E-2"/>
          <c:y val="1.512801394524239E-2"/>
          <c:w val="0.93206475078622952"/>
          <c:h val="0.771424262718852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'Слайд 3'!$B$5</c:f>
              <c:strCache>
                <c:ptCount val="1"/>
                <c:pt idx="0">
                  <c:v>Площади регулярного орошения (в наличии)</c:v>
                </c:pt>
              </c:strCache>
            </c:strRef>
          </c:tx>
          <c:spPr>
            <a:solidFill>
              <a:srgbClr val="006BBC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6BBC"/>
              </a:solidFill>
              <a:ln>
                <a:solidFill>
                  <a:srgbClr val="5B9BD5"/>
                </a:solidFill>
              </a:ln>
            </c:spPr>
          </c:dPt>
          <c:dLbls>
            <c:dLbl>
              <c:idx val="0"/>
              <c:layout>
                <c:manualLayout>
                  <c:x val="1.1416584753931747E-2"/>
                  <c:y val="-4.084055499268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94075108691158E-2"/>
                  <c:y val="-3.36333982292716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2086,8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'Слайд 3'!$C$4:$D$4</c:f>
              <c:numCache>
                <c:formatCode>General</c:formatCode>
                <c:ptCount val="2"/>
                <c:pt idx="0">
                  <c:v>1991</c:v>
                </c:pt>
                <c:pt idx="1">
                  <c:v>2012</c:v>
                </c:pt>
              </c:numCache>
            </c:numRef>
          </c:cat>
          <c:val>
            <c:numRef>
              <c:f>'Слайд 3'!$C$5:$D$5</c:f>
              <c:numCache>
                <c:formatCode>General</c:formatCode>
                <c:ptCount val="2"/>
                <c:pt idx="0">
                  <c:v>2379.5</c:v>
                </c:pt>
                <c:pt idx="1">
                  <c:v>2093.6999999999998</c:v>
                </c:pt>
              </c:numCache>
            </c:numRef>
          </c:val>
        </c:ser>
        <c:ser>
          <c:idx val="1"/>
          <c:order val="1"/>
          <c:tx>
            <c:strRef>
              <c:f>'Слайд 3'!$B$6</c:f>
              <c:strCache>
                <c:ptCount val="1"/>
                <c:pt idx="0">
                  <c:v>Площади регулярного орошения (используемые по назначению)</c:v>
                </c:pt>
              </c:strCache>
            </c:strRef>
          </c:tx>
          <c:spPr>
            <a:solidFill>
              <a:srgbClr val="6699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2.9357592687673493E-2"/>
                  <c:y val="-3.363339822927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512479545360577E-2"/>
                  <c:y val="-4.324294058049199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1466,0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'Слайд 3'!$C$4:$D$4</c:f>
              <c:numCache>
                <c:formatCode>General</c:formatCode>
                <c:ptCount val="2"/>
                <c:pt idx="0">
                  <c:v>1991</c:v>
                </c:pt>
                <c:pt idx="1">
                  <c:v>2012</c:v>
                </c:pt>
              </c:numCache>
            </c:numRef>
          </c:cat>
          <c:val>
            <c:numRef>
              <c:f>'Слайд 3'!$C$6:$D$6</c:f>
              <c:numCache>
                <c:formatCode>General</c:formatCode>
                <c:ptCount val="2"/>
                <c:pt idx="0">
                  <c:v>2194.3000000000002</c:v>
                </c:pt>
                <c:pt idx="1">
                  <c:v>1422.5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0896896"/>
        <c:axId val="180897440"/>
        <c:axId val="0"/>
      </c:bar3DChart>
      <c:catAx>
        <c:axId val="18089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80897440"/>
        <c:crosses val="autoZero"/>
        <c:auto val="0"/>
        <c:lblAlgn val="ctr"/>
        <c:lblOffset val="100"/>
        <c:noMultiLvlLbl val="0"/>
      </c:catAx>
      <c:valAx>
        <c:axId val="180897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80896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7423908405141156E-2"/>
          <c:y val="0.88275207293086366"/>
          <c:w val="0.85348302689853217"/>
          <c:h val="0.10234347983244428"/>
        </c:manualLayout>
      </c:layout>
      <c:overlay val="0"/>
      <c:txPr>
        <a:bodyPr/>
        <a:lstStyle/>
        <a:p>
          <a:pPr>
            <a:defRPr sz="1400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366502098663235E-2"/>
          <c:y val="0.10685479669449306"/>
          <c:w val="0.92003001096606263"/>
          <c:h val="0.70948721959457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Китай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2.7777777777778598E-3"/>
                  <c:y val="-1.2851406706208103E-2"/>
                </c:manualLayout>
              </c:layout>
              <c:spPr/>
              <c:txPr>
                <a:bodyPr/>
                <a:lstStyle/>
                <a:p>
                  <a:pPr>
                    <a:defRPr sz="1368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7222222222222727E-3"/>
                  <c:y val="8.5676044708055243E-3"/>
                </c:manualLayout>
              </c:layout>
              <c:spPr/>
              <c:txPr>
                <a:bodyPr/>
                <a:lstStyle/>
                <a:p>
                  <a:pPr>
                    <a:defRPr sz="1368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8.5676044708055243E-3"/>
                </c:manualLayout>
              </c:layout>
              <c:tx>
                <c:rich>
                  <a:bodyPr/>
                  <a:lstStyle/>
                  <a:p>
                    <a:pPr>
                      <a:defRPr sz="1368" b="1"/>
                    </a:pPr>
                    <a:r>
                      <a:rPr lang="en-US" dirty="0" smtClean="0"/>
                      <a:t>14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666666666667681E-3"/>
                  <c:y val="-1.070950558850685E-2"/>
                </c:manualLayout>
              </c:layout>
              <c:tx>
                <c:rich>
                  <a:bodyPr/>
                  <a:lstStyle/>
                  <a:p>
                    <a:pPr>
                      <a:defRPr sz="1368" b="1"/>
                    </a:pPr>
                    <a:r>
                      <a:rPr lang="en-US" dirty="0" smtClean="0"/>
                      <a:t>60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4.2</c:v>
                </c:pt>
                <c:pt idx="1">
                  <c:v>4.5</c:v>
                </c:pt>
                <c:pt idx="2">
                  <c:v>8.5</c:v>
                </c:pt>
                <c:pt idx="3">
                  <c:v>7</c:v>
                </c:pt>
                <c:pt idx="4">
                  <c:v>14</c:v>
                </c:pt>
                <c:pt idx="6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Израиль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4.1666666666666814E-3"/>
                  <c:y val="-2.1419011177013985E-2"/>
                </c:manualLayout>
              </c:layout>
              <c:spPr/>
              <c:txPr>
                <a:bodyPr/>
                <a:lstStyle/>
                <a:p>
                  <a:pPr>
                    <a:defRPr sz="1368" b="1">
                      <a:solidFill>
                        <a:srgbClr val="0033CC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6.4257033531041532E-3"/>
                </c:manualLayout>
              </c:layout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0033CC"/>
                        </a:solidFill>
                      </a:defRPr>
                    </a:pPr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0033CC"/>
                        </a:solidFill>
                      </a:defRPr>
                    </a:pP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0033CC"/>
                        </a:solidFill>
                      </a:defRPr>
                    </a:pP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0033CC"/>
                        </a:solidFill>
                      </a:defRPr>
                    </a:pPr>
                    <a:r>
                      <a:rPr lang="en-US" smtClean="0"/>
                      <a:t>80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 b="1"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4.8</c:v>
                </c:pt>
                <c:pt idx="1">
                  <c:v>4</c:v>
                </c:pt>
                <c:pt idx="2">
                  <c:v>9</c:v>
                </c:pt>
                <c:pt idx="4">
                  <c:v>15</c:v>
                </c:pt>
                <c:pt idx="6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США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/>
                      <a:t>13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/>
                      <a:t>47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0000"/>
                        </a:solidFill>
                      </a:defRPr>
                    </a:pPr>
                    <a:r>
                      <a:rPr lang="en-US" smtClean="0"/>
                      <a:t>50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Лист1!$D$2:$D$8</c:f>
              <c:numCache>
                <c:formatCode>0.0</c:formatCode>
                <c:ptCount val="7"/>
                <c:pt idx="0" formatCode="General">
                  <c:v>3.8</c:v>
                </c:pt>
                <c:pt idx="1">
                  <c:v>4</c:v>
                </c:pt>
                <c:pt idx="2">
                  <c:v>8.5</c:v>
                </c:pt>
                <c:pt idx="3">
                  <c:v>6.8</c:v>
                </c:pt>
                <c:pt idx="4">
                  <c:v>13</c:v>
                </c:pt>
                <c:pt idx="5">
                  <c:v>47</c:v>
                </c:pt>
                <c:pt idx="6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Турция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2.7777777777778598E-3"/>
                  <c:y val="-2.9986615647818841E-2"/>
                </c:manualLayout>
              </c:layout>
              <c:spPr/>
              <c:txPr>
                <a:bodyPr/>
                <a:lstStyle/>
                <a:p>
                  <a:pPr>
                    <a:defRPr sz="1368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368">
                        <a:solidFill>
                          <a:srgbClr val="006600"/>
                        </a:solidFill>
                      </a:defRPr>
                    </a:pP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368">
                        <a:solidFill>
                          <a:srgbClr val="006600"/>
                        </a:solidFill>
                      </a:defRPr>
                    </a:pP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368">
                        <a:solidFill>
                          <a:srgbClr val="006600"/>
                        </a:solidFill>
                      </a:defRPr>
                    </a:pP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368">
                        <a:solidFill>
                          <a:srgbClr val="006600"/>
                        </a:solidFill>
                      </a:defRPr>
                    </a:pP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68">
                        <a:solidFill>
                          <a:srgbClr val="006600"/>
                        </a:solidFill>
                      </a:defRPr>
                    </a:pPr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>
                    <a:solidFill>
                      <a:srgbClr val="00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Лист1!$E$2:$E$8</c:f>
              <c:numCache>
                <c:formatCode>0.0</c:formatCode>
                <c:ptCount val="7"/>
                <c:pt idx="0" formatCode="General">
                  <c:v>3.8</c:v>
                </c:pt>
                <c:pt idx="1">
                  <c:v>4</c:v>
                </c:pt>
                <c:pt idx="2">
                  <c:v>7</c:v>
                </c:pt>
                <c:pt idx="4">
                  <c:v>11</c:v>
                </c:pt>
                <c:pt idx="5">
                  <c:v>45</c:v>
                </c:pt>
                <c:pt idx="6">
                  <c:v>40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Испания</c:v>
                </c:pt>
              </c:strCache>
            </c:strRef>
          </c:tx>
          <c:spPr>
            <a:solidFill>
              <a:srgbClr val="FF33CC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33CC"/>
                        </a:solidFill>
                      </a:defRPr>
                    </a:pP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33CC"/>
                        </a:solidFill>
                      </a:defRPr>
                    </a:pP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33CC"/>
                        </a:solidFill>
                      </a:defRPr>
                    </a:pP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33CC"/>
                        </a:solidFill>
                      </a:defRPr>
                    </a:pPr>
                    <a:r>
                      <a:rPr lang="en-US" smtClean="0"/>
                      <a:t>40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pPr>
                      <a:defRPr sz="1368" b="1">
                        <a:solidFill>
                          <a:srgbClr val="FF33CC"/>
                        </a:solidFill>
                      </a:defRPr>
                    </a:pPr>
                    <a:r>
                      <a:rPr lang="en-US" smtClean="0"/>
                      <a:t>45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 b="1">
                    <a:solidFill>
                      <a:srgbClr val="FF33CC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Лист1!$F$2:$F$8</c:f>
              <c:numCache>
                <c:formatCode>0.0</c:formatCode>
                <c:ptCount val="7"/>
                <c:pt idx="1">
                  <c:v>4</c:v>
                </c:pt>
                <c:pt idx="2">
                  <c:v>7</c:v>
                </c:pt>
                <c:pt idx="4">
                  <c:v>16</c:v>
                </c:pt>
                <c:pt idx="5">
                  <c:v>40</c:v>
                </c:pt>
                <c:pt idx="6">
                  <c:v>45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Казахстан</c:v>
                </c:pt>
              </c:strCache>
            </c:strRef>
          </c:tx>
          <c:spPr>
            <a:solidFill>
              <a:srgbClr val="00FFFF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layout>
                <c:manualLayout>
                  <c:x val="9.7222222222222727E-3"/>
                  <c:y val="2.1419011177014049E-3"/>
                </c:manualLayout>
              </c:layout>
              <c:spPr/>
              <c:txPr>
                <a:bodyPr/>
                <a:lstStyle/>
                <a:p>
                  <a:pPr>
                    <a:defRPr sz="1368"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7222222222222727E-3"/>
                  <c:y val="-4.2838022354027734E-3"/>
                </c:manualLayout>
              </c:layout>
              <c:spPr/>
              <c:txPr>
                <a:bodyPr/>
                <a:lstStyle/>
                <a:p>
                  <a:pPr>
                    <a:defRPr sz="1368"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944444444444539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68" b="1">
                      <a:solidFill>
                        <a:srgbClr val="0000FF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170">
                <a:noFill/>
              </a:ln>
            </c:spPr>
            <c:txPr>
              <a:bodyPr/>
              <a:lstStyle/>
              <a:p>
                <a:pPr>
                  <a:defRPr sz="1368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Хлопчатник</c:v>
                </c:pt>
                <c:pt idx="1">
                  <c:v>Зерновые колосовые</c:v>
                </c:pt>
                <c:pt idx="2">
                  <c:v>Кукуруза на зерно</c:v>
                </c:pt>
                <c:pt idx="3">
                  <c:v>Рис</c:v>
                </c:pt>
                <c:pt idx="4">
                  <c:v>Виноград</c:v>
                </c:pt>
                <c:pt idx="5">
                  <c:v>Сахарная свёкла</c:v>
                </c:pt>
                <c:pt idx="6">
                  <c:v>Овощи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1.8</c:v>
                </c:pt>
                <c:pt idx="1">
                  <c:v>2.2000000000000002</c:v>
                </c:pt>
                <c:pt idx="2">
                  <c:v>4.9000000000000004</c:v>
                </c:pt>
                <c:pt idx="3">
                  <c:v>4.0999999999999996</c:v>
                </c:pt>
                <c:pt idx="4">
                  <c:v>5.0999999999999996</c:v>
                </c:pt>
                <c:pt idx="5">
                  <c:v>20.6</c:v>
                </c:pt>
                <c:pt idx="6">
                  <c:v>21.3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83840032"/>
        <c:axId val="183840576"/>
      </c:barChart>
      <c:catAx>
        <c:axId val="1838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60" b="0"/>
            </a:pPr>
            <a:endParaRPr lang="ru-RU"/>
          </a:p>
        </c:txPr>
        <c:crossAx val="183840576"/>
        <c:crosses val="autoZero"/>
        <c:auto val="1"/>
        <c:lblAlgn val="ctr"/>
        <c:lblOffset val="100"/>
        <c:noMultiLvlLbl val="0"/>
      </c:catAx>
      <c:valAx>
        <c:axId val="18384057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68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3840032"/>
        <c:crosses val="autoZero"/>
        <c:crossBetween val="between"/>
      </c:valAx>
      <c:spPr>
        <a:noFill/>
        <a:ln w="25372">
          <a:noFill/>
        </a:ln>
      </c:spPr>
    </c:plotArea>
    <c:legend>
      <c:legendPos val="b"/>
      <c:layout>
        <c:manualLayout>
          <c:xMode val="edge"/>
          <c:yMode val="edge"/>
          <c:x val="0.13490687123291631"/>
          <c:y val="0.94214940170046479"/>
          <c:w val="0.7473231350763776"/>
          <c:h val="3.187228782208279E-2"/>
        </c:manualLayout>
      </c:layout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756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0.75998</cdr:x>
      <cdr:y>0</cdr:y>
    </cdr:from>
    <cdr:to>
      <cdr:x>1</cdr:x>
      <cdr:y>0.05627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23535" y="-810401"/>
          <a:ext cx="2091840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(Данные КВР за 2012 год) </a:t>
          </a:r>
          <a:endParaRPr lang="ru-RU" sz="1200" b="1" i="1" baseline="300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0.89098</cdr:x>
      <cdr:y>0.00994</cdr:y>
    </cdr:from>
    <cdr:to>
      <cdr:x>1</cdr:x>
      <cdr:y>0.06412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742062" y="50800"/>
          <a:ext cx="947333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(тыс. га) </a:t>
          </a:r>
          <a:endParaRPr lang="ru-RU" sz="1200" b="1" i="1" baseline="300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0.02576</cdr:x>
      <cdr:y>0.04412</cdr:y>
    </cdr:from>
    <cdr:to>
      <cdr:x>0.12255</cdr:x>
      <cdr:y>0.08183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8188" y="216024"/>
          <a:ext cx="857267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lIns="54000" tIns="0" rIns="0" bIns="0" anchor="ctr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50000"/>
            </a:spcBef>
            <a:buFontTx/>
            <a:buNone/>
          </a:pPr>
          <a:r>
            <a:rPr lang="kk-KZ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(тн/га)</a:t>
          </a:r>
          <a:endParaRPr lang="ru-RU" sz="12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16" cy="49465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66" y="0"/>
            <a:ext cx="2919516" cy="494655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602B8054-A617-4830-AEB8-51348B32454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659"/>
            <a:ext cx="2919516" cy="494655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66" y="9371659"/>
            <a:ext cx="2919516" cy="494655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C5E59FA3-48FB-4746-A387-737DCCD1C1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6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7A28D70-6249-4D6F-838B-096D4C49EE79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2" tIns="45441" rIns="90882" bIns="454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AB3755B7-787F-4003-9527-D979CAF644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2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36654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76038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45736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56764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31071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94688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21886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14616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0477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31506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3407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5883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12222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0076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0406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23830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60318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88130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72E7E-5B4B-45EE-9C4B-0DBD083700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8716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5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5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7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8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2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8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4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8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1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20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0777"/>
            <a:ext cx="8641655" cy="5127868"/>
          </a:xfrm>
          <a:prstGeom prst="rect">
            <a:avLst/>
          </a:prstGeom>
          <a:pattFill prst="ltDn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30200" dir="6000000" sx="81000" sy="81000" algn="ctr" rotWithShape="0">
              <a:srgbClr val="000000">
                <a:alpha val="56000"/>
              </a:srgbClr>
            </a:outerShdw>
            <a:softEdge rad="112500"/>
          </a:effectLst>
          <a:ex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3850" y="981075"/>
            <a:ext cx="8459788" cy="0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65881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 bwMode="auto">
          <a:xfrm>
            <a:off x="337760" y="6388345"/>
            <a:ext cx="2650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www. minagri.gov.kz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37760" y="4869160"/>
            <a:ext cx="8478862" cy="978729"/>
          </a:xfrm>
          <a:solidFill>
            <a:srgbClr val="003399">
              <a:alpha val="72000"/>
            </a:srgbClr>
          </a:solidFill>
        </p:spPr>
        <p:txBody>
          <a:bodyPr wrap="square" anchor="t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мелиорации земель </a:t>
            </a:r>
            <a:b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пути их решения</a:t>
            </a:r>
            <a:endParaRPr lang="ru-RU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259632" y="330478"/>
            <a:ext cx="7315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Министерство сельского хозяйства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5022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10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62424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Продуктивность и затраты поливной воды на единицу урожая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36890"/>
              </p:ext>
            </p:extLst>
          </p:nvPr>
        </p:nvGraphicFramePr>
        <p:xfrm>
          <a:off x="214313" y="1052737"/>
          <a:ext cx="8715374" cy="3672406"/>
        </p:xfrm>
        <a:graphic>
          <a:graphicData uri="http://schemas.openxmlformats.org/drawingml/2006/table">
            <a:tbl>
              <a:tblPr/>
              <a:tblGrid>
                <a:gridCol w="469255"/>
                <a:gridCol w="3358306"/>
                <a:gridCol w="2443049"/>
                <a:gridCol w="2444764"/>
              </a:tblGrid>
              <a:tr h="44852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BBC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Страны: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Зарубежные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Казахстан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4357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Продуктивность поливной воды,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lang="ru-RU" sz="2000" b="0" dirty="0" smtClean="0">
                          <a:solidFill>
                            <a:srgbClr val="006BB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кг/м</a:t>
                      </a:r>
                      <a:r>
                        <a:rPr lang="ru-RU" sz="2000" b="0" baseline="30000" dirty="0" smtClean="0">
                          <a:solidFill>
                            <a:srgbClr val="006BB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BBC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2,5 - 6,0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0,4 - 0,8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Затраты поливной воды на единицу урожая, </a:t>
                      </a:r>
                      <a:r>
                        <a:rPr lang="ru-RU" sz="2000" b="0" dirty="0" smtClean="0">
                          <a:solidFill>
                            <a:srgbClr val="006BB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</a:t>
                      </a:r>
                      <a:r>
                        <a:rPr lang="ru-RU" sz="2000" b="0" baseline="30000" dirty="0" smtClean="0">
                          <a:solidFill>
                            <a:srgbClr val="006BB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ru-RU" sz="2000" b="0" dirty="0" smtClean="0">
                          <a:solidFill>
                            <a:srgbClr val="006BBC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/кг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BBC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0,15 -  0,40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40100" algn="l"/>
                        </a:tabLst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BBC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1,25 - 2,50</a:t>
                      </a:r>
                    </a:p>
                  </a:txBody>
                  <a:tcPr marL="91449" marR="91449"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157"/>
          <p:cNvSpPr txBox="1">
            <a:spLocks noChangeArrowheads="1"/>
          </p:cNvSpPr>
          <p:nvPr/>
        </p:nvSpPr>
        <p:spPr bwMode="auto">
          <a:xfrm>
            <a:off x="363047" y="5046275"/>
            <a:ext cx="82809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1600" b="1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Казахстане по сравнению с зарубежными странами: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продуктивность </a:t>
            </a:r>
            <a:r>
              <a:rPr lang="ru-RU" sz="1600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поливной воды  ниже в 6-8 раз;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ru-RU" sz="1600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dirty="0" smtClean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затраты </a:t>
            </a:r>
            <a:r>
              <a:rPr lang="ru-RU" sz="1600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поливной воды на единицу урожая выше в 4-8 раз.</a:t>
            </a:r>
          </a:p>
        </p:txBody>
      </p:sp>
    </p:spTree>
    <p:extLst>
      <p:ext uri="{BB962C8B-B14F-4D97-AF65-F5344CB8AC3E}">
        <p14:creationId xmlns:p14="http://schemas.microsoft.com/office/powerpoint/2010/main" val="2008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11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99391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Средняя урожайность сельскохозяйственных культур на орошаемых землях по сравнению с другими странами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727977"/>
              </p:ext>
            </p:extLst>
          </p:nvPr>
        </p:nvGraphicFramePr>
        <p:xfrm>
          <a:off x="222292" y="836712"/>
          <a:ext cx="88569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6"/>
          <p:cNvSpPr>
            <a:spLocks noChangeArrowheads="1"/>
          </p:cNvSpPr>
          <p:nvPr/>
        </p:nvSpPr>
        <p:spPr bwMode="auto">
          <a:xfrm>
            <a:off x="435365" y="5836077"/>
            <a:ext cx="84969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Примечание: По всем видам культур урожайность в Казахстане в 2-4 раза ниже, чем в других странах</a:t>
            </a:r>
          </a:p>
        </p:txBody>
      </p:sp>
    </p:spTree>
    <p:extLst>
      <p:ext uri="{BB962C8B-B14F-4D97-AF65-F5344CB8AC3E}">
        <p14:creationId xmlns:p14="http://schemas.microsoft.com/office/powerpoint/2010/main" val="239829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99001"/>
            <a:chOff x="214282" y="714356"/>
            <a:chExt cx="8715436" cy="6099043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36398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12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99391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причины ухудшения мелиоративного состояния и снижения продуктивности орошаемых земель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14313" y="1151682"/>
            <a:ext cx="8715375" cy="4533481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just" defTabSz="912813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инвестиций для ремонта объектов водного хозяйства в период перехода от плановой к рыночной экономике;</a:t>
            </a:r>
          </a:p>
          <a:p>
            <a:pPr marL="265113" indent="-265113" algn="just" defTabSz="912813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Недостаточный уровень государственных и частных инвестиций в водохозяйственные сооружения в настоящее время;</a:t>
            </a:r>
          </a:p>
          <a:p>
            <a:pPr marL="265113" indent="-265113" algn="just" defTabSz="912813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у СХТП стимула к экономии воды в связи с низкими тарифами;</a:t>
            </a:r>
          </a:p>
          <a:p>
            <a:pPr marL="265113" indent="-265113" algn="just" defTabSz="912813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Недостаточный уровень контроля за состоянием орошаемых земель.</a:t>
            </a:r>
          </a:p>
          <a:p>
            <a:pPr marL="0" indent="0" algn="just" defTabSz="912813">
              <a:lnSpc>
                <a:spcPct val="80000"/>
              </a:lnSpc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58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13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08718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состояние оросительных и сбросных каналов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2301"/>
              </p:ext>
            </p:extLst>
          </p:nvPr>
        </p:nvGraphicFramePr>
        <p:xfrm>
          <a:off x="214314" y="1079468"/>
          <a:ext cx="8715374" cy="4952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6373"/>
                <a:gridCol w="2216375"/>
                <a:gridCol w="1000808"/>
                <a:gridCol w="1209310"/>
                <a:gridCol w="1042508"/>
              </a:tblGrid>
              <a:tr h="21710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Название каналов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</a:t>
                      </a:r>
                      <a:r>
                        <a:rPr lang="ru-RU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протяженность по формам собственности, </a:t>
                      </a: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Состояние, км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удовл</a:t>
                      </a:r>
                      <a:r>
                        <a:rPr lang="ru-RU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неудовл</a:t>
                      </a:r>
                      <a:r>
                        <a:rPr lang="ru-RU" sz="13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ru-RU" sz="13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км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71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Республиканская собственность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Магистральные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1325,3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1061,5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263,8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370,2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333,7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Внутрихозяйственные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7,1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1,7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19,3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Коллектора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495,3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346,7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148,6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1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Коммунальная собственность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Магистральные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2701,1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1748,7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952,4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4397,5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3112,6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1284,9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Внутрихозяйственные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3808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2436,3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1371,7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Коллектора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4574,1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381,4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4192,7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1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Частная собственность 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Магистральные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2173,9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1739,1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434,8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693,9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319,2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374,7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Внутрихозяйственные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13927,6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6963,8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6963,8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Коллектора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2664,4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701,9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1962,5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73,7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1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Бесхозная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Магистральные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1083,8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1083,8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607,8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607,8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Внутрихозяйственные каналы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4888,2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4888,2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Коллектора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lang="ru-RU" sz="13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056368" y="773243"/>
            <a:ext cx="2016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(Данные КВР за 2011 год) </a:t>
            </a:r>
            <a:endParaRPr lang="ru-RU" sz="1200" b="1" i="1" baseline="30000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14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 об орошаемых площадях и способах орошения по Республике Казахстан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Прямоугольник 3"/>
          <p:cNvSpPr>
            <a:spLocks noChangeArrowheads="1"/>
          </p:cNvSpPr>
          <p:nvPr/>
        </p:nvSpPr>
        <p:spPr bwMode="auto">
          <a:xfrm>
            <a:off x="214313" y="5972176"/>
            <a:ext cx="5445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данные акиматов областей на 1 сентября 2013 года.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568952" cy="5063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632"/>
                <a:gridCol w="1316552"/>
                <a:gridCol w="1368152"/>
                <a:gridCol w="1080120"/>
                <a:gridCol w="1224136"/>
                <a:gridCol w="1080120"/>
                <a:gridCol w="1110706"/>
                <a:gridCol w="1049534"/>
              </a:tblGrid>
              <a:tr h="2083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Области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Используемая орошаемая площадь, га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в.т.ч. по способам орошения, га</a:t>
                      </a:r>
                      <a:endParaRPr lang="ru-RU" sz="1200" b="1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сплошное затопление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дождевание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капельное орошение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бороздковое</a:t>
                      </a:r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орошение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спринкерное</a:t>
                      </a:r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орошение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5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Акмолинская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1877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Актюбинская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14300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2746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11482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Алматинская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507700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14180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7020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480300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3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Атырауская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136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В-Казахстанская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80000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26834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7853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814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44499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5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Жамбылская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152800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74965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1962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72961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З-Казахстанская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1817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3109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163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Карагандинская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62800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11787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118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50595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Кызылординская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172400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136873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35527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3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Костанайская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2976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2174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3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Мангистауская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Павлодарская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27400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27188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212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С-Казахстанская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2088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Ю-Казахстанская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437600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20800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416600</a:t>
                      </a:r>
                      <a:endParaRPr lang="ru-RU" sz="1200" b="0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6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республике: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1466000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252852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60698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31872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1118073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70C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2463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91" marR="7691" marT="769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5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15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08718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действующих тарифов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1020128"/>
            <a:ext cx="87153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 за 1 м</a:t>
            </a:r>
            <a:r>
              <a:rPr lang="en-US" sz="2000" b="1" baseline="30000" dirty="0" smtClean="0">
                <a:solidFill>
                  <a:srgbClr val="0065B0"/>
                </a:solidFill>
              </a:rPr>
              <a:t>3</a:t>
            </a:r>
            <a:r>
              <a:rPr lang="ru-RU" sz="2000" b="1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воды для орошения: 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ru-RU" sz="2000" b="1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Южно-Казахстанской области 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kk-KZ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0,5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тенге/куб;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dirty="0" err="1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Жамбылской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 – </a:t>
            </a:r>
            <a:r>
              <a:rPr lang="kk-KZ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тенге/куб;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000" dirty="0" err="1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Кызылординской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области – </a:t>
            </a:r>
            <a:r>
              <a:rPr lang="kk-KZ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0,2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тенге/куб. </a:t>
            </a:r>
            <a:endParaRPr lang="ru-RU" sz="2000" dirty="0" smtClean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</a:p>
          <a:p>
            <a:pPr lvl="0" algn="just">
              <a:spcAft>
                <a:spcPts val="0"/>
              </a:spcAft>
            </a:pP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2000" b="1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</a:t>
            </a:r>
            <a:r>
              <a:rPr lang="ru-RU" sz="2000" b="1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стоимости воды в себестоимости </a:t>
            </a:r>
            <a:r>
              <a:rPr lang="ru-RU" sz="2000" b="1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продукции: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 algn="just">
              <a:spcAft>
                <a:spcPts val="0"/>
              </a:spcAft>
            </a:pP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Южно-Казахстанской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области, на 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примере хлопчатника – </a:t>
            </a:r>
            <a:r>
              <a:rPr lang="kk-KZ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1,3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(расчет: 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себестоимость продукции на 1 га равна 130 000 тенге, при этом оросительная норма составляет 3500 м3/га. Стоимость воды равна 3500*0,5 тг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=1750 </a:t>
            </a:r>
            <a:r>
              <a:rPr lang="ru-RU" sz="1600" dirty="0" err="1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тг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6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err="1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стоимости воды в себестоимости продукции 1750тг/130 000тг.*100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=1,3</a:t>
            </a:r>
            <a:r>
              <a:rPr lang="ru-RU" sz="16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%);</a:t>
            </a:r>
          </a:p>
          <a:p>
            <a:pPr lvl="0" algn="just">
              <a:spcAft>
                <a:spcPts val="0"/>
              </a:spcAft>
            </a:pP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В </a:t>
            </a:r>
            <a:r>
              <a:rPr lang="ru-RU" sz="2000" dirty="0" err="1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Кызылординской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области, на </a:t>
            </a:r>
            <a:r>
              <a:rPr lang="ru-RU" sz="20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примере риса – 4,4 % </a:t>
            </a:r>
            <a:r>
              <a:rPr lang="ru-RU" sz="16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расчет: </a:t>
            </a:r>
            <a:r>
              <a:rPr lang="kk-KZ" sz="16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себестоимость продукции на 1 га равна 160 000 тенге, при этом фактическая оросительная норма составляет 35000 м3/га. Стоимость воды равна 35000*0,2 тг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=7000 </a:t>
            </a:r>
            <a:r>
              <a:rPr lang="ru-RU" sz="1600" dirty="0" err="1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тг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z="16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dirty="0" err="1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стоимости воды в себестоимости продукции 7000тг/160 000тг.*100</a:t>
            </a:r>
            <a:r>
              <a:rPr lang="kk-KZ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6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=4,4%). </a:t>
            </a:r>
          </a:p>
        </p:txBody>
      </p:sp>
    </p:spTree>
    <p:extLst>
      <p:ext uri="{BB962C8B-B14F-4D97-AF65-F5344CB8AC3E}">
        <p14:creationId xmlns:p14="http://schemas.microsoft.com/office/powerpoint/2010/main" val="20415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16</a:t>
            </a:fld>
            <a:endParaRPr lang="ru-RU" sz="1200" dirty="0">
              <a:solidFill>
                <a:schemeClr val="tx2"/>
              </a:solidFill>
            </a:endParaRPr>
          </a:p>
        </p:txBody>
      </p:sp>
      <p:cxnSp>
        <p:nvCxnSpPr>
          <p:cNvPr id="11" name="Прямая со стрелкой 10"/>
          <p:cNvCxnSpPr>
            <a:stCxn id="7" idx="3"/>
            <a:endCxn id="19" idx="1"/>
          </p:cNvCxnSpPr>
          <p:nvPr/>
        </p:nvCxnSpPr>
        <p:spPr>
          <a:xfrm>
            <a:off x="2719719" y="2242838"/>
            <a:ext cx="36524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альтернативный процесс 32"/>
          <p:cNvSpPr/>
          <p:nvPr/>
        </p:nvSpPr>
        <p:spPr>
          <a:xfrm>
            <a:off x="6380362" y="4178796"/>
            <a:ext cx="2541169" cy="1341921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214313" y="108718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Предлагаемый механизм стимулирования СХТП к внедрению водосберегающих технологий орошения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23528" y="1554976"/>
            <a:ext cx="8606160" cy="3976565"/>
            <a:chOff x="323528" y="2778778"/>
            <a:chExt cx="8606160" cy="2848628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323528" y="2778778"/>
              <a:ext cx="2396191" cy="98550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/>
                <a:t>Государство 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483062" y="2996033"/>
              <a:ext cx="2247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k-KZ" dirty="0" smtClean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Гарантирует тариф</a:t>
              </a:r>
              <a:endParaRPr lang="ru-RU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Блок-схема: альтернативный процесс 18"/>
            <p:cNvSpPr/>
            <p:nvPr/>
          </p:nvSpPr>
          <p:spPr>
            <a:xfrm>
              <a:off x="6372204" y="2778778"/>
              <a:ext cx="2557484" cy="985505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/>
                <a:t>Инвестор </a:t>
              </a:r>
              <a:endParaRPr lang="ru-RU" dirty="0"/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flipH="1">
              <a:off x="2799644" y="3458349"/>
              <a:ext cx="3572561" cy="155391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323528" y="4662311"/>
              <a:ext cx="2512571" cy="9650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/>
                <a:t>Системы мелиорации</a:t>
              </a: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 rot="19641455">
              <a:off x="3889264" y="3931386"/>
              <a:ext cx="15103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k-KZ" dirty="0" smtClean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Инвестиции </a:t>
              </a:r>
              <a:endParaRPr lang="ru-RU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>
              <a:off x="2870084" y="5139410"/>
              <a:ext cx="3518435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3244968" y="4886757"/>
              <a:ext cx="29370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k-KZ" dirty="0" smtClean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Гарантированная подача </a:t>
              </a:r>
              <a:endParaRPr lang="ru-RU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633745" y="5097336"/>
              <a:ext cx="19463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k-KZ" dirty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воды без потерь</a:t>
              </a:r>
              <a:endPara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42552" y="4753555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357931" y="4753555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101272" y="4755337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6732240" y="4089569"/>
              <a:ext cx="1371454" cy="264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dirty="0" smtClean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Оплата  за</a:t>
              </a:r>
              <a:endParaRPr lang="ru-RU" dirty="0">
                <a:solidFill>
                  <a:srgbClr val="006BB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453950" y="4261161"/>
              <a:ext cx="1885895" cy="2645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k-KZ" dirty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поливную </a:t>
              </a:r>
              <a:r>
                <a:rPr lang="kk-KZ" dirty="0" smtClean="0">
                  <a:solidFill>
                    <a:srgbClr val="006BB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воду</a:t>
              </a:r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660232" y="5185603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375611" y="5185603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8118952" y="5187385"/>
              <a:ext cx="602344" cy="32984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dirty="0" smtClean="0"/>
                <a:t>СХТП</a:t>
              </a:r>
              <a:endParaRPr lang="ru-RU" sz="1400" dirty="0"/>
            </a:p>
          </p:txBody>
        </p:sp>
      </p:grpSp>
      <p:cxnSp>
        <p:nvCxnSpPr>
          <p:cNvPr id="46" name="Прямая со стрелкой 45"/>
          <p:cNvCxnSpPr>
            <a:stCxn id="33" idx="0"/>
            <a:endCxn id="19" idx="2"/>
          </p:cNvCxnSpPr>
          <p:nvPr/>
        </p:nvCxnSpPr>
        <p:spPr>
          <a:xfrm flipH="1" flipV="1">
            <a:off x="7650946" y="2930700"/>
            <a:ext cx="1" cy="124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9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17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2" y="145082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поддержка СХТП по внедрению новых технологий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2" y="994419"/>
            <a:ext cx="87153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2014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 в рамках Программы «Агробизнес 2020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indent="450215" algn="just">
              <a:spcAft>
                <a:spcPts val="0"/>
              </a:spcAft>
              <a:tabLst>
                <a:tab pos="990600" algn="l"/>
              </a:tabLst>
            </a:pPr>
            <a:endParaRPr lang="ru-RU" sz="2400" dirty="0" smtClean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850" algn="just">
              <a:spcAft>
                <a:spcPts val="0"/>
              </a:spcAft>
              <a:buAutoNum type="arabicParenR"/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Инвестиционное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субсидирование,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 есть компенсация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 затрат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 на:</a:t>
            </a:r>
          </a:p>
          <a:p>
            <a:pPr marL="342900" indent="198438" algn="just">
              <a:buFont typeface="Wingdings" panose="05000000000000000000" pitchFamily="2" charset="2"/>
              <a:buChar char="§"/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восстановление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внутрихозяйственных оросительных систем;</a:t>
            </a:r>
          </a:p>
          <a:p>
            <a:pPr marL="342900" indent="198438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оборудования для капельного и дождевального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орошения;</a:t>
            </a:r>
          </a:p>
          <a:p>
            <a:pPr marL="342900" indent="198438" algn="just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мелиоративной техники.</a:t>
            </a:r>
          </a:p>
          <a:p>
            <a:pPr algn="just">
              <a:spcAft>
                <a:spcPts val="0"/>
              </a:spcAft>
              <a:tabLst>
                <a:tab pos="990600" algn="l"/>
              </a:tabLst>
            </a:pPr>
            <a:endParaRPr lang="ru-RU" sz="2400" dirty="0" smtClean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0"/>
              </a:spcAft>
              <a:tabLst>
                <a:tab pos="990600" algn="l"/>
              </a:tabLst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Субсидирование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процентной ставки по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лизингу, в целях обеспечения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доступности мелиоративной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техники. </a:t>
            </a:r>
            <a:endParaRPr lang="ru-RU" sz="2400" dirty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18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Мировой </a:t>
            </a:r>
            <a:r>
              <a:rPr lang="kk-KZ" sz="1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</a:t>
            </a:r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 на содержание мелиоративных </a:t>
            </a:r>
            <a:r>
              <a:rPr lang="kk-KZ" sz="18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 за счет государства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88" y="2381922"/>
            <a:ext cx="3744416" cy="33598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Применяется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гибкая система финансирования: </a:t>
            </a:r>
            <a:endParaRPr lang="ru-RU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средств выделяет государство, </a:t>
            </a:r>
            <a:endParaRPr lang="ru-RU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30-40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провинция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endParaRPr lang="ru-RU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-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крестьяне-водопользователи 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2348882"/>
            <a:ext cx="3744416" cy="33928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Источниками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служат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долгосрочные кредиты, выдаваемые на 15 лет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3,5-5,5% годовых с двумя годами отсрочки после завершения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строительства  </a:t>
            </a:r>
            <a:endParaRPr lang="ru-RU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Прямая со стрелкой 10"/>
          <p:cNvCxnSpPr>
            <a:stCxn id="17" idx="2"/>
            <a:endCxn id="6" idx="0"/>
          </p:cNvCxnSpPr>
          <p:nvPr/>
        </p:nvCxnSpPr>
        <p:spPr>
          <a:xfrm>
            <a:off x="2372296" y="1943524"/>
            <a:ext cx="0" cy="4383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8" idx="2"/>
            <a:endCxn id="16" idx="0"/>
          </p:cNvCxnSpPr>
          <p:nvPr/>
        </p:nvCxnSpPr>
        <p:spPr>
          <a:xfrm>
            <a:off x="6729229" y="1915946"/>
            <a:ext cx="3011" cy="4329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00088" y="1223444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Китай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021" y="1195866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Япония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19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08718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Сельские потребительские кооперативы водопользователей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77563" y="1119611"/>
            <a:ext cx="7625479" cy="1102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республике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зарегистрировано порядка 457 СПКВ, которые обслуживают </a:t>
            </a:r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715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га земель или </a:t>
            </a:r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от орошаемого фонда </a:t>
            </a:r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</a:t>
            </a:r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1897" y="3426163"/>
            <a:ext cx="7662841" cy="1947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Требуется совершенствование законодательства:</a:t>
            </a:r>
          </a:p>
          <a:p>
            <a:pPr algn="just">
              <a:buAutoNum type="arabicPeriod"/>
            </a:pP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Обеспечить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прозрачность деятельности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кооперативов для участников; </a:t>
            </a:r>
          </a:p>
          <a:p>
            <a:pPr algn="just">
              <a:buAutoNum type="arabicPeriod"/>
            </a:pP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Уменьшить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бюрократические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барьеры в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процессе создания кооперативов водопользователей.</a:t>
            </a:r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29282" y="2392961"/>
            <a:ext cx="64807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2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1800" b="1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азграничение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функций и полномочий в сфере мелиорации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6559" y="2348881"/>
            <a:ext cx="3744416" cy="33598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Сельскохозяйственная мелиорация </a:t>
            </a:r>
            <a:r>
              <a:rPr lang="ru-RU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60032" y="2348882"/>
            <a:ext cx="3744416" cy="33928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8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Подача </a:t>
            </a:r>
            <a:r>
              <a:rPr lang="ru-RU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воды до водопользователей или их объединений и её отвод в целях гидромелиорации земель </a:t>
            </a: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cxnSp>
        <p:nvCxnSpPr>
          <p:cNvPr id="11" name="Прямая со стрелкой 10"/>
          <p:cNvCxnSpPr>
            <a:endCxn id="6" idx="0"/>
          </p:cNvCxnSpPr>
          <p:nvPr/>
        </p:nvCxnSpPr>
        <p:spPr>
          <a:xfrm>
            <a:off x="2378767" y="1873593"/>
            <a:ext cx="0" cy="475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9" idx="2"/>
            <a:endCxn id="16" idx="0"/>
          </p:cNvCxnSpPr>
          <p:nvPr/>
        </p:nvCxnSpPr>
        <p:spPr>
          <a:xfrm>
            <a:off x="6732240" y="1864884"/>
            <a:ext cx="0" cy="48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506559" y="1156568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МСХ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60032" y="1144804"/>
            <a:ext cx="37444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МОСВР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20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08718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результаты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04924" y="1095592"/>
            <a:ext cx="853415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привести в подлежащее состояние водохозяйственные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системы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восстановить земли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выведенные из сельскохозяйственного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оборота; </a:t>
            </a:r>
            <a:endParaRPr lang="ru-RU" sz="2400" dirty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гарантировано обеспечить поливной водой до 2,1 млн. га орошаемых земель;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повысить урожайность </a:t>
            </a:r>
            <a:r>
              <a:rPr lang="ru-RU" sz="2400" dirty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с/х </a:t>
            </a: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культур в 2-4 раза;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уменьшить расход поливной воды в 3-4 раза; 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удвоить объёмы производства продукции растениеводства;</a:t>
            </a:r>
            <a:endParaRPr lang="ru-RU" sz="2400" dirty="0">
              <a:solidFill>
                <a:srgbClr val="0065B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0065B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довести долю орошаемого земледелия в валовой продукции растениеводства до 50%.</a:t>
            </a:r>
          </a:p>
        </p:txBody>
      </p:sp>
    </p:spTree>
    <p:extLst>
      <p:ext uri="{BB962C8B-B14F-4D97-AF65-F5344CB8AC3E}">
        <p14:creationId xmlns:p14="http://schemas.microsoft.com/office/powerpoint/2010/main" val="7384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0777"/>
            <a:ext cx="8641655" cy="5127868"/>
          </a:xfrm>
          <a:prstGeom prst="rect">
            <a:avLst/>
          </a:prstGeom>
          <a:pattFill prst="ltDn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14300" dist="330200" dir="6000000" sx="81000" sy="81000" algn="ctr" rotWithShape="0">
              <a:srgbClr val="000000">
                <a:alpha val="56000"/>
              </a:srgbClr>
            </a:outerShdw>
            <a:softEdge rad="112500"/>
          </a:effectLst>
          <a:ex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3850" y="981075"/>
            <a:ext cx="8459788" cy="0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658813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 bwMode="auto">
          <a:xfrm>
            <a:off x="337760" y="6388345"/>
            <a:ext cx="2650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5B9BD5">
                    <a:lumMod val="50000"/>
                  </a:srgbClr>
                </a:solidFill>
                <a:latin typeface="Tahoma" pitchFamily="34" charset="0"/>
                <a:cs typeface="Tahoma" pitchFamily="34" charset="0"/>
              </a:rPr>
              <a:t>www. minagri.gov.kz</a:t>
            </a:r>
            <a:endParaRPr lang="ru-RU" b="1" dirty="0">
              <a:solidFill>
                <a:srgbClr val="5B9BD5">
                  <a:lumMod val="50000"/>
                </a:srgb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37760" y="4869160"/>
            <a:ext cx="8478862" cy="978729"/>
          </a:xfrm>
          <a:solidFill>
            <a:srgbClr val="003399">
              <a:alpha val="72000"/>
            </a:srgbClr>
          </a:solidFill>
        </p:spPr>
        <p:txBody>
          <a:bodyPr wrap="square" anchor="t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мелиорации земель </a:t>
            </a:r>
            <a:b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пути их решения</a:t>
            </a:r>
            <a:endParaRPr lang="ru-RU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259632" y="330478"/>
            <a:ext cx="7315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ahoma" pitchFamily="34" charset="0"/>
                <a:cs typeface="Tahoma" pitchFamily="34" charset="0"/>
              </a:rPr>
              <a:t>Министерство сельского хозяйства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8804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3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Водные ресурсы Республики Казахстан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73981952"/>
              </p:ext>
            </p:extLst>
          </p:nvPr>
        </p:nvGraphicFramePr>
        <p:xfrm>
          <a:off x="-384405" y="908568"/>
          <a:ext cx="4083532" cy="1735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Содержимое 4" descr="Карта Казахстан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4116" y="2555266"/>
            <a:ext cx="4723248" cy="2938681"/>
          </a:xfrm>
          <a:prstGeom prst="rect">
            <a:avLst/>
          </a:prstGeom>
        </p:spPr>
      </p:pic>
      <p:sp>
        <p:nvSpPr>
          <p:cNvPr id="13" name="Штриховая стрелка вправо 12"/>
          <p:cNvSpPr/>
          <p:nvPr/>
        </p:nvSpPr>
        <p:spPr>
          <a:xfrm>
            <a:off x="395536" y="2798081"/>
            <a:ext cx="2160240" cy="2665625"/>
          </a:xfrm>
          <a:prstGeom prst="stripedRightArrow">
            <a:avLst>
              <a:gd name="adj1" fmla="val 49078"/>
              <a:gd name="adj2" fmla="val 500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7012814" y="2798081"/>
            <a:ext cx="1916874" cy="2665625"/>
          </a:xfrm>
          <a:prstGeom prst="stripedRightArrow">
            <a:avLst>
              <a:gd name="adj1" fmla="val 50000"/>
              <a:gd name="adj2" fmla="val 500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22"/>
          <p:cNvSpPr txBox="1">
            <a:spLocks noChangeArrowheads="1"/>
          </p:cNvSpPr>
          <p:nvPr/>
        </p:nvSpPr>
        <p:spPr bwMode="auto">
          <a:xfrm>
            <a:off x="2994636" y="3609749"/>
            <a:ext cx="3579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Формируется в пределах 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Казахстана 56,6 км</a:t>
            </a:r>
            <a:r>
              <a:rPr lang="ru-RU" sz="1400" b="1" baseline="300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b="1" baseline="30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731553" y="3584806"/>
            <a:ext cx="16225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Поступление с сопредельных территорий – </a:t>
            </a:r>
          </a:p>
          <a:p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43,9 км</a:t>
            </a:r>
            <a:r>
              <a:rPr lang="ru-RU" sz="1600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7" name="TextBox 15"/>
          <p:cNvSpPr txBox="1">
            <a:spLocks noChangeArrowheads="1"/>
          </p:cNvSpPr>
          <p:nvPr/>
        </p:nvSpPr>
        <p:spPr bwMode="auto">
          <a:xfrm>
            <a:off x="7286625" y="3442117"/>
            <a:ext cx="1643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Переток</a:t>
            </a:r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 Казахстана в сопредельные территории – </a:t>
            </a:r>
          </a:p>
          <a:p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42,4 км</a:t>
            </a:r>
            <a:r>
              <a:rPr lang="ru-RU" sz="1600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3962722" y="1612615"/>
            <a:ext cx="4857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Потери воды на фильтрацию и </a:t>
            </a:r>
            <a:r>
              <a:rPr lang="ru-RU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испарение      </a:t>
            </a:r>
            <a:r>
              <a:rPr lang="ru-RU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15,5 км</a:t>
            </a:r>
            <a:r>
              <a:rPr lang="ru-RU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5206016" y="937369"/>
            <a:ext cx="2371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ВСЕГО – 100,5 км</a:t>
            </a:r>
            <a:r>
              <a:rPr lang="ru-RU" b="1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20" name="Выноска со стрелкой влево 19"/>
          <p:cNvSpPr/>
          <p:nvPr/>
        </p:nvSpPr>
        <p:spPr>
          <a:xfrm rot="5400000">
            <a:off x="5872649" y="-829051"/>
            <a:ext cx="911694" cy="5202387"/>
          </a:xfrm>
          <a:prstGeom prst="leftArrowCallout">
            <a:avLst>
              <a:gd name="adj1" fmla="val 25000"/>
              <a:gd name="adj2" fmla="val 42504"/>
              <a:gd name="adj3" fmla="val 25000"/>
              <a:gd name="adj4" fmla="val 6497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3"/>
          <p:cNvSpPr txBox="1">
            <a:spLocks noChangeArrowheads="1"/>
          </p:cNvSpPr>
          <p:nvPr/>
        </p:nvSpPr>
        <p:spPr bwMode="auto">
          <a:xfrm>
            <a:off x="214313" y="5449675"/>
            <a:ext cx="88264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Возможны 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использованию – 42,6 км</a:t>
            </a:r>
            <a:r>
              <a:rPr lang="ru-RU" sz="1600" b="1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них 26,7 км</a:t>
            </a:r>
            <a:r>
              <a:rPr lang="ru-RU" sz="1600" b="1" baseline="30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лимит водопотребления по отраслям экономики и 15,9 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км</a:t>
            </a:r>
            <a:r>
              <a:rPr lang="ru-RU" sz="1600" b="1" baseline="30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экологические попуски и технологические потери </a:t>
            </a:r>
            <a:endParaRPr lang="ru-RU" sz="16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4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Водопотребление по отраслям экономики в Республике Казахстан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628811"/>
              </p:ext>
            </p:extLst>
          </p:nvPr>
        </p:nvGraphicFramePr>
        <p:xfrm>
          <a:off x="214313" y="810401"/>
          <a:ext cx="8715375" cy="49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566759" y="5830663"/>
            <a:ext cx="8286722" cy="39315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Лимит водных ресурсов - 26,7 км</a:t>
            </a:r>
            <a:r>
              <a:rPr lang="ru-RU" sz="1600" b="1" baseline="300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, водозабор – 21,4 км</a:t>
            </a:r>
            <a:r>
              <a:rPr lang="ru-RU" sz="1600" b="1" baseline="300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, использовано 18,4 км</a:t>
            </a:r>
            <a:r>
              <a:rPr lang="ru-RU" sz="1600" b="1" baseline="300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baseline="30000" dirty="0" smtClean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1115616" y="1706328"/>
            <a:ext cx="7072392" cy="2254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90732" y="1008966"/>
            <a:ext cx="1213280" cy="4495946"/>
          </a:xfrm>
          <a:custGeom>
            <a:avLst/>
            <a:gdLst>
              <a:gd name="connsiteX0" fmla="*/ 0 w 616516"/>
              <a:gd name="connsiteY0" fmla="*/ 0 h 4247587"/>
              <a:gd name="connsiteX1" fmla="*/ 616516 w 616516"/>
              <a:gd name="connsiteY1" fmla="*/ 0 h 4247587"/>
              <a:gd name="connsiteX2" fmla="*/ 616516 w 616516"/>
              <a:gd name="connsiteY2" fmla="*/ 4247587 h 4247587"/>
              <a:gd name="connsiteX3" fmla="*/ 0 w 616516"/>
              <a:gd name="connsiteY3" fmla="*/ 4247587 h 4247587"/>
              <a:gd name="connsiteX4" fmla="*/ 0 w 616516"/>
              <a:gd name="connsiteY4" fmla="*/ 0 h 4247587"/>
              <a:gd name="connsiteX0" fmla="*/ 0 w 896961"/>
              <a:gd name="connsiteY0" fmla="*/ 0 h 4247587"/>
              <a:gd name="connsiteX1" fmla="*/ 616516 w 896961"/>
              <a:gd name="connsiteY1" fmla="*/ 0 h 4247587"/>
              <a:gd name="connsiteX2" fmla="*/ 896961 w 896961"/>
              <a:gd name="connsiteY2" fmla="*/ 2162177 h 4247587"/>
              <a:gd name="connsiteX3" fmla="*/ 616516 w 896961"/>
              <a:gd name="connsiteY3" fmla="*/ 4247587 h 4247587"/>
              <a:gd name="connsiteX4" fmla="*/ 0 w 896961"/>
              <a:gd name="connsiteY4" fmla="*/ 4247587 h 4247587"/>
              <a:gd name="connsiteX5" fmla="*/ 0 w 896961"/>
              <a:gd name="connsiteY5" fmla="*/ 0 h 4247587"/>
              <a:gd name="connsiteX0" fmla="*/ 0 w 896961"/>
              <a:gd name="connsiteY0" fmla="*/ 0 h 4247587"/>
              <a:gd name="connsiteX1" fmla="*/ 548782 w 896961"/>
              <a:gd name="connsiteY1" fmla="*/ 11288 h 4247587"/>
              <a:gd name="connsiteX2" fmla="*/ 896961 w 896961"/>
              <a:gd name="connsiteY2" fmla="*/ 2162177 h 4247587"/>
              <a:gd name="connsiteX3" fmla="*/ 616516 w 896961"/>
              <a:gd name="connsiteY3" fmla="*/ 4247587 h 4247587"/>
              <a:gd name="connsiteX4" fmla="*/ 0 w 896961"/>
              <a:gd name="connsiteY4" fmla="*/ 4247587 h 4247587"/>
              <a:gd name="connsiteX5" fmla="*/ 0 w 896961"/>
              <a:gd name="connsiteY5" fmla="*/ 0 h 4247587"/>
              <a:gd name="connsiteX0" fmla="*/ 9 w 896970"/>
              <a:gd name="connsiteY0" fmla="*/ 0 h 4247587"/>
              <a:gd name="connsiteX1" fmla="*/ 548791 w 896970"/>
              <a:gd name="connsiteY1" fmla="*/ 11288 h 4247587"/>
              <a:gd name="connsiteX2" fmla="*/ 896970 w 896970"/>
              <a:gd name="connsiteY2" fmla="*/ 2162177 h 4247587"/>
              <a:gd name="connsiteX3" fmla="*/ 616525 w 896970"/>
              <a:gd name="connsiteY3" fmla="*/ 4247587 h 4247587"/>
              <a:gd name="connsiteX4" fmla="*/ 9 w 896970"/>
              <a:gd name="connsiteY4" fmla="*/ 4247587 h 4247587"/>
              <a:gd name="connsiteX5" fmla="*/ 321236 w 896970"/>
              <a:gd name="connsiteY5" fmla="*/ 2094444 h 4247587"/>
              <a:gd name="connsiteX6" fmla="*/ 9 w 896970"/>
              <a:gd name="connsiteY6" fmla="*/ 0 h 4247587"/>
              <a:gd name="connsiteX0" fmla="*/ 9 w 1090659"/>
              <a:gd name="connsiteY0" fmla="*/ 0 h 4247587"/>
              <a:gd name="connsiteX1" fmla="*/ 548791 w 1090659"/>
              <a:gd name="connsiteY1" fmla="*/ 11288 h 4247587"/>
              <a:gd name="connsiteX2" fmla="*/ 896970 w 1090659"/>
              <a:gd name="connsiteY2" fmla="*/ 2162177 h 4247587"/>
              <a:gd name="connsiteX3" fmla="*/ 1090659 w 1090659"/>
              <a:gd name="connsiteY3" fmla="*/ 4202432 h 4247587"/>
              <a:gd name="connsiteX4" fmla="*/ 9 w 1090659"/>
              <a:gd name="connsiteY4" fmla="*/ 4247587 h 4247587"/>
              <a:gd name="connsiteX5" fmla="*/ 321236 w 1090659"/>
              <a:gd name="connsiteY5" fmla="*/ 2094444 h 4247587"/>
              <a:gd name="connsiteX6" fmla="*/ 9 w 1090659"/>
              <a:gd name="connsiteY6" fmla="*/ 0 h 4247587"/>
              <a:gd name="connsiteX0" fmla="*/ 0 w 1090650"/>
              <a:gd name="connsiteY0" fmla="*/ 0 h 4281454"/>
              <a:gd name="connsiteX1" fmla="*/ 548782 w 1090650"/>
              <a:gd name="connsiteY1" fmla="*/ 11288 h 4281454"/>
              <a:gd name="connsiteX2" fmla="*/ 896961 w 1090650"/>
              <a:gd name="connsiteY2" fmla="*/ 2162177 h 4281454"/>
              <a:gd name="connsiteX3" fmla="*/ 1090650 w 1090650"/>
              <a:gd name="connsiteY3" fmla="*/ 4202432 h 4281454"/>
              <a:gd name="connsiteX4" fmla="*/ 417688 w 1090650"/>
              <a:gd name="connsiteY4" fmla="*/ 4281454 h 4281454"/>
              <a:gd name="connsiteX5" fmla="*/ 321227 w 1090650"/>
              <a:gd name="connsiteY5" fmla="*/ 2094444 h 4281454"/>
              <a:gd name="connsiteX6" fmla="*/ 0 w 1090650"/>
              <a:gd name="connsiteY6" fmla="*/ 0 h 4281454"/>
              <a:gd name="connsiteX0" fmla="*/ 0 w 1090650"/>
              <a:gd name="connsiteY0" fmla="*/ 112890 h 4394344"/>
              <a:gd name="connsiteX1" fmla="*/ 695538 w 1090650"/>
              <a:gd name="connsiteY1" fmla="*/ 0 h 4394344"/>
              <a:gd name="connsiteX2" fmla="*/ 896961 w 1090650"/>
              <a:gd name="connsiteY2" fmla="*/ 2275067 h 4394344"/>
              <a:gd name="connsiteX3" fmla="*/ 1090650 w 1090650"/>
              <a:gd name="connsiteY3" fmla="*/ 4315322 h 4394344"/>
              <a:gd name="connsiteX4" fmla="*/ 417688 w 1090650"/>
              <a:gd name="connsiteY4" fmla="*/ 4394344 h 4394344"/>
              <a:gd name="connsiteX5" fmla="*/ 321227 w 1090650"/>
              <a:gd name="connsiteY5" fmla="*/ 2207334 h 4394344"/>
              <a:gd name="connsiteX6" fmla="*/ 0 w 1090650"/>
              <a:gd name="connsiteY6" fmla="*/ 112890 h 4394344"/>
              <a:gd name="connsiteX0" fmla="*/ 0 w 1090650"/>
              <a:gd name="connsiteY0" fmla="*/ 101601 h 4383055"/>
              <a:gd name="connsiteX1" fmla="*/ 605227 w 1090650"/>
              <a:gd name="connsiteY1" fmla="*/ 0 h 4383055"/>
              <a:gd name="connsiteX2" fmla="*/ 896961 w 1090650"/>
              <a:gd name="connsiteY2" fmla="*/ 2263778 h 4383055"/>
              <a:gd name="connsiteX3" fmla="*/ 1090650 w 1090650"/>
              <a:gd name="connsiteY3" fmla="*/ 4304033 h 4383055"/>
              <a:gd name="connsiteX4" fmla="*/ 417688 w 1090650"/>
              <a:gd name="connsiteY4" fmla="*/ 4383055 h 4383055"/>
              <a:gd name="connsiteX5" fmla="*/ 321227 w 1090650"/>
              <a:gd name="connsiteY5" fmla="*/ 2196045 h 4383055"/>
              <a:gd name="connsiteX6" fmla="*/ 0 w 1090650"/>
              <a:gd name="connsiteY6" fmla="*/ 101601 h 4383055"/>
              <a:gd name="connsiteX0" fmla="*/ 0 w 1090650"/>
              <a:gd name="connsiteY0" fmla="*/ 101601 h 4383055"/>
              <a:gd name="connsiteX1" fmla="*/ 605227 w 1090650"/>
              <a:gd name="connsiteY1" fmla="*/ 0 h 4383055"/>
              <a:gd name="connsiteX2" fmla="*/ 975983 w 1090650"/>
              <a:gd name="connsiteY2" fmla="*/ 2297645 h 4383055"/>
              <a:gd name="connsiteX3" fmla="*/ 1090650 w 1090650"/>
              <a:gd name="connsiteY3" fmla="*/ 4304033 h 4383055"/>
              <a:gd name="connsiteX4" fmla="*/ 417688 w 1090650"/>
              <a:gd name="connsiteY4" fmla="*/ 4383055 h 4383055"/>
              <a:gd name="connsiteX5" fmla="*/ 321227 w 1090650"/>
              <a:gd name="connsiteY5" fmla="*/ 2196045 h 4383055"/>
              <a:gd name="connsiteX6" fmla="*/ 0 w 1090650"/>
              <a:gd name="connsiteY6" fmla="*/ 101601 h 4383055"/>
              <a:gd name="connsiteX0" fmla="*/ 0 w 1090650"/>
              <a:gd name="connsiteY0" fmla="*/ 101601 h 4383055"/>
              <a:gd name="connsiteX1" fmla="*/ 605227 w 1090650"/>
              <a:gd name="connsiteY1" fmla="*/ 0 h 4383055"/>
              <a:gd name="connsiteX2" fmla="*/ 975983 w 1090650"/>
              <a:gd name="connsiteY2" fmla="*/ 2297645 h 4383055"/>
              <a:gd name="connsiteX3" fmla="*/ 1090650 w 1090650"/>
              <a:gd name="connsiteY3" fmla="*/ 4304033 h 4383055"/>
              <a:gd name="connsiteX4" fmla="*/ 417688 w 1090650"/>
              <a:gd name="connsiteY4" fmla="*/ 4383055 h 4383055"/>
              <a:gd name="connsiteX5" fmla="*/ 422827 w 1090650"/>
              <a:gd name="connsiteY5" fmla="*/ 2207334 h 4383055"/>
              <a:gd name="connsiteX6" fmla="*/ 0 w 1090650"/>
              <a:gd name="connsiteY6" fmla="*/ 101601 h 4383055"/>
              <a:gd name="connsiteX0" fmla="*/ 0 w 1090650"/>
              <a:gd name="connsiteY0" fmla="*/ 101601 h 4383055"/>
              <a:gd name="connsiteX1" fmla="*/ 605227 w 1090650"/>
              <a:gd name="connsiteY1" fmla="*/ 0 h 4383055"/>
              <a:gd name="connsiteX2" fmla="*/ 975983 w 1090650"/>
              <a:gd name="connsiteY2" fmla="*/ 2297645 h 4383055"/>
              <a:gd name="connsiteX3" fmla="*/ 1090650 w 1090650"/>
              <a:gd name="connsiteY3" fmla="*/ 4304033 h 4383055"/>
              <a:gd name="connsiteX4" fmla="*/ 417688 w 1090650"/>
              <a:gd name="connsiteY4" fmla="*/ 4383055 h 4383055"/>
              <a:gd name="connsiteX5" fmla="*/ 422827 w 1090650"/>
              <a:gd name="connsiteY5" fmla="*/ 2207334 h 4383055"/>
              <a:gd name="connsiteX6" fmla="*/ 0 w 1090650"/>
              <a:gd name="connsiteY6" fmla="*/ 101601 h 4383055"/>
              <a:gd name="connsiteX0" fmla="*/ 0 w 1090650"/>
              <a:gd name="connsiteY0" fmla="*/ 101601 h 4304033"/>
              <a:gd name="connsiteX1" fmla="*/ 605227 w 1090650"/>
              <a:gd name="connsiteY1" fmla="*/ 0 h 4304033"/>
              <a:gd name="connsiteX2" fmla="*/ 975983 w 1090650"/>
              <a:gd name="connsiteY2" fmla="*/ 2297645 h 4304033"/>
              <a:gd name="connsiteX3" fmla="*/ 1090650 w 1090650"/>
              <a:gd name="connsiteY3" fmla="*/ 4304033 h 4304033"/>
              <a:gd name="connsiteX4" fmla="*/ 462844 w 1090650"/>
              <a:gd name="connsiteY4" fmla="*/ 4304033 h 4304033"/>
              <a:gd name="connsiteX5" fmla="*/ 422827 w 1090650"/>
              <a:gd name="connsiteY5" fmla="*/ 2207334 h 4304033"/>
              <a:gd name="connsiteX6" fmla="*/ 0 w 1090650"/>
              <a:gd name="connsiteY6" fmla="*/ 101601 h 4304033"/>
              <a:gd name="connsiteX0" fmla="*/ 0 w 989050"/>
              <a:gd name="connsiteY0" fmla="*/ 101601 h 4304033"/>
              <a:gd name="connsiteX1" fmla="*/ 605227 w 989050"/>
              <a:gd name="connsiteY1" fmla="*/ 0 h 4304033"/>
              <a:gd name="connsiteX2" fmla="*/ 975983 w 989050"/>
              <a:gd name="connsiteY2" fmla="*/ 2297645 h 4304033"/>
              <a:gd name="connsiteX3" fmla="*/ 989050 w 989050"/>
              <a:gd name="connsiteY3" fmla="*/ 4281456 h 4304033"/>
              <a:gd name="connsiteX4" fmla="*/ 462844 w 989050"/>
              <a:gd name="connsiteY4" fmla="*/ 4304033 h 4304033"/>
              <a:gd name="connsiteX5" fmla="*/ 422827 w 989050"/>
              <a:gd name="connsiteY5" fmla="*/ 2207334 h 4304033"/>
              <a:gd name="connsiteX6" fmla="*/ 0 w 989050"/>
              <a:gd name="connsiteY6" fmla="*/ 101601 h 4304033"/>
              <a:gd name="connsiteX0" fmla="*/ 0 w 1068072"/>
              <a:gd name="connsiteY0" fmla="*/ 101601 h 4304033"/>
              <a:gd name="connsiteX1" fmla="*/ 605227 w 1068072"/>
              <a:gd name="connsiteY1" fmla="*/ 0 h 4304033"/>
              <a:gd name="connsiteX2" fmla="*/ 975983 w 1068072"/>
              <a:gd name="connsiteY2" fmla="*/ 2297645 h 4304033"/>
              <a:gd name="connsiteX3" fmla="*/ 1068072 w 1068072"/>
              <a:gd name="connsiteY3" fmla="*/ 4247590 h 4304033"/>
              <a:gd name="connsiteX4" fmla="*/ 462844 w 1068072"/>
              <a:gd name="connsiteY4" fmla="*/ 4304033 h 4304033"/>
              <a:gd name="connsiteX5" fmla="*/ 422827 w 1068072"/>
              <a:gd name="connsiteY5" fmla="*/ 2207334 h 4304033"/>
              <a:gd name="connsiteX6" fmla="*/ 0 w 1068072"/>
              <a:gd name="connsiteY6" fmla="*/ 101601 h 4304033"/>
              <a:gd name="connsiteX0" fmla="*/ 0 w 1068072"/>
              <a:gd name="connsiteY0" fmla="*/ 90313 h 4292745"/>
              <a:gd name="connsiteX1" fmla="*/ 548782 w 1068072"/>
              <a:gd name="connsiteY1" fmla="*/ 0 h 4292745"/>
              <a:gd name="connsiteX2" fmla="*/ 975983 w 1068072"/>
              <a:gd name="connsiteY2" fmla="*/ 2286357 h 4292745"/>
              <a:gd name="connsiteX3" fmla="*/ 1068072 w 1068072"/>
              <a:gd name="connsiteY3" fmla="*/ 4236302 h 4292745"/>
              <a:gd name="connsiteX4" fmla="*/ 462844 w 1068072"/>
              <a:gd name="connsiteY4" fmla="*/ 4292745 h 4292745"/>
              <a:gd name="connsiteX5" fmla="*/ 422827 w 1068072"/>
              <a:gd name="connsiteY5" fmla="*/ 2196046 h 4292745"/>
              <a:gd name="connsiteX6" fmla="*/ 0 w 1068072"/>
              <a:gd name="connsiteY6" fmla="*/ 90313 h 4292745"/>
              <a:gd name="connsiteX0" fmla="*/ 0 w 1068072"/>
              <a:gd name="connsiteY0" fmla="*/ 90313 h 4292745"/>
              <a:gd name="connsiteX1" fmla="*/ 548782 w 1068072"/>
              <a:gd name="connsiteY1" fmla="*/ 0 h 4292745"/>
              <a:gd name="connsiteX2" fmla="*/ 682471 w 1068072"/>
              <a:gd name="connsiteY2" fmla="*/ 581734 h 4292745"/>
              <a:gd name="connsiteX3" fmla="*/ 975983 w 1068072"/>
              <a:gd name="connsiteY3" fmla="*/ 2286357 h 4292745"/>
              <a:gd name="connsiteX4" fmla="*/ 1068072 w 1068072"/>
              <a:gd name="connsiteY4" fmla="*/ 4236302 h 4292745"/>
              <a:gd name="connsiteX5" fmla="*/ 462844 w 1068072"/>
              <a:gd name="connsiteY5" fmla="*/ 4292745 h 4292745"/>
              <a:gd name="connsiteX6" fmla="*/ 422827 w 1068072"/>
              <a:gd name="connsiteY6" fmla="*/ 2196046 h 4292745"/>
              <a:gd name="connsiteX7" fmla="*/ 0 w 1068072"/>
              <a:gd name="connsiteY7" fmla="*/ 90313 h 4292745"/>
              <a:gd name="connsiteX0" fmla="*/ 0 w 1068072"/>
              <a:gd name="connsiteY0" fmla="*/ 90313 h 4292745"/>
              <a:gd name="connsiteX1" fmla="*/ 548782 w 1068072"/>
              <a:gd name="connsiteY1" fmla="*/ 0 h 4292745"/>
              <a:gd name="connsiteX2" fmla="*/ 705049 w 1068072"/>
              <a:gd name="connsiteY2" fmla="*/ 604311 h 4292745"/>
              <a:gd name="connsiteX3" fmla="*/ 975983 w 1068072"/>
              <a:gd name="connsiteY3" fmla="*/ 2286357 h 4292745"/>
              <a:gd name="connsiteX4" fmla="*/ 1068072 w 1068072"/>
              <a:gd name="connsiteY4" fmla="*/ 4236302 h 4292745"/>
              <a:gd name="connsiteX5" fmla="*/ 462844 w 1068072"/>
              <a:gd name="connsiteY5" fmla="*/ 4292745 h 4292745"/>
              <a:gd name="connsiteX6" fmla="*/ 422827 w 1068072"/>
              <a:gd name="connsiteY6" fmla="*/ 2196046 h 4292745"/>
              <a:gd name="connsiteX7" fmla="*/ 0 w 1068072"/>
              <a:gd name="connsiteY7" fmla="*/ 90313 h 4292745"/>
              <a:gd name="connsiteX0" fmla="*/ 0 w 1226117"/>
              <a:gd name="connsiteY0" fmla="*/ 101602 h 4292745"/>
              <a:gd name="connsiteX1" fmla="*/ 706827 w 1226117"/>
              <a:gd name="connsiteY1" fmla="*/ 0 h 4292745"/>
              <a:gd name="connsiteX2" fmla="*/ 863094 w 1226117"/>
              <a:gd name="connsiteY2" fmla="*/ 604311 h 4292745"/>
              <a:gd name="connsiteX3" fmla="*/ 1134028 w 1226117"/>
              <a:gd name="connsiteY3" fmla="*/ 2286357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863094 w 1226117"/>
              <a:gd name="connsiteY2" fmla="*/ 604311 h 4292745"/>
              <a:gd name="connsiteX3" fmla="*/ 1134028 w 1226117"/>
              <a:gd name="connsiteY3" fmla="*/ 2286357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38916 w 1226117"/>
              <a:gd name="connsiteY2" fmla="*/ 694623 h 4292745"/>
              <a:gd name="connsiteX3" fmla="*/ 1134028 w 1226117"/>
              <a:gd name="connsiteY3" fmla="*/ 2286357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34028 w 1226117"/>
              <a:gd name="connsiteY3" fmla="*/ 2286357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34028 w 1226117"/>
              <a:gd name="connsiteY3" fmla="*/ 2286357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67895 w 1226117"/>
              <a:gd name="connsiteY3" fmla="*/ 2252491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80872 w 1226117"/>
              <a:gd name="connsiteY6" fmla="*/ 2196046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67895 w 1226117"/>
              <a:gd name="connsiteY3" fmla="*/ 2252491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92160 w 1226117"/>
              <a:gd name="connsiteY6" fmla="*/ 2207335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67895 w 1226117"/>
              <a:gd name="connsiteY3" fmla="*/ 2252491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92160 w 1226117"/>
              <a:gd name="connsiteY6" fmla="*/ 2207335 h 4292745"/>
              <a:gd name="connsiteX7" fmla="*/ 0 w 1226117"/>
              <a:gd name="connsiteY7" fmla="*/ 101602 h 4292745"/>
              <a:gd name="connsiteX0" fmla="*/ 0 w 1226117"/>
              <a:gd name="connsiteY0" fmla="*/ 101602 h 4292745"/>
              <a:gd name="connsiteX1" fmla="*/ 514916 w 1226117"/>
              <a:gd name="connsiteY1" fmla="*/ 0 h 4292745"/>
              <a:gd name="connsiteX2" fmla="*/ 772783 w 1226117"/>
              <a:gd name="connsiteY2" fmla="*/ 683334 h 4292745"/>
              <a:gd name="connsiteX3" fmla="*/ 1167895 w 1226117"/>
              <a:gd name="connsiteY3" fmla="*/ 2252491 h 4292745"/>
              <a:gd name="connsiteX4" fmla="*/ 1226117 w 1226117"/>
              <a:gd name="connsiteY4" fmla="*/ 4236302 h 4292745"/>
              <a:gd name="connsiteX5" fmla="*/ 620889 w 1226117"/>
              <a:gd name="connsiteY5" fmla="*/ 4292745 h 4292745"/>
              <a:gd name="connsiteX6" fmla="*/ 592160 w 1226117"/>
              <a:gd name="connsiteY6" fmla="*/ 2207335 h 4292745"/>
              <a:gd name="connsiteX7" fmla="*/ 0 w 1226117"/>
              <a:gd name="connsiteY7" fmla="*/ 101602 h 4292745"/>
              <a:gd name="connsiteX0" fmla="*/ 0 w 1226117"/>
              <a:gd name="connsiteY0" fmla="*/ 101602 h 4258879"/>
              <a:gd name="connsiteX1" fmla="*/ 514916 w 1226117"/>
              <a:gd name="connsiteY1" fmla="*/ 0 h 4258879"/>
              <a:gd name="connsiteX2" fmla="*/ 772783 w 1226117"/>
              <a:gd name="connsiteY2" fmla="*/ 683334 h 4258879"/>
              <a:gd name="connsiteX3" fmla="*/ 1167895 w 1226117"/>
              <a:gd name="connsiteY3" fmla="*/ 2252491 h 4258879"/>
              <a:gd name="connsiteX4" fmla="*/ 1226117 w 1226117"/>
              <a:gd name="connsiteY4" fmla="*/ 4236302 h 4258879"/>
              <a:gd name="connsiteX5" fmla="*/ 632178 w 1226117"/>
              <a:gd name="connsiteY5" fmla="*/ 4258879 h 4258879"/>
              <a:gd name="connsiteX6" fmla="*/ 592160 w 1226117"/>
              <a:gd name="connsiteY6" fmla="*/ 2207335 h 4258879"/>
              <a:gd name="connsiteX7" fmla="*/ 0 w 1226117"/>
              <a:gd name="connsiteY7" fmla="*/ 101602 h 4258879"/>
              <a:gd name="connsiteX0" fmla="*/ 0 w 1226117"/>
              <a:gd name="connsiteY0" fmla="*/ 101602 h 4258879"/>
              <a:gd name="connsiteX1" fmla="*/ 514916 w 1226117"/>
              <a:gd name="connsiteY1" fmla="*/ 0 h 4258879"/>
              <a:gd name="connsiteX2" fmla="*/ 817938 w 1226117"/>
              <a:gd name="connsiteY2" fmla="*/ 694623 h 4258879"/>
              <a:gd name="connsiteX3" fmla="*/ 1167895 w 1226117"/>
              <a:gd name="connsiteY3" fmla="*/ 2252491 h 4258879"/>
              <a:gd name="connsiteX4" fmla="*/ 1226117 w 1226117"/>
              <a:gd name="connsiteY4" fmla="*/ 4236302 h 4258879"/>
              <a:gd name="connsiteX5" fmla="*/ 632178 w 1226117"/>
              <a:gd name="connsiteY5" fmla="*/ 4258879 h 4258879"/>
              <a:gd name="connsiteX6" fmla="*/ 592160 w 1226117"/>
              <a:gd name="connsiteY6" fmla="*/ 2207335 h 4258879"/>
              <a:gd name="connsiteX7" fmla="*/ 0 w 1226117"/>
              <a:gd name="connsiteY7" fmla="*/ 101602 h 4258879"/>
              <a:gd name="connsiteX0" fmla="*/ 0 w 1226117"/>
              <a:gd name="connsiteY0" fmla="*/ 146758 h 4304035"/>
              <a:gd name="connsiteX1" fmla="*/ 548783 w 1226117"/>
              <a:gd name="connsiteY1" fmla="*/ 0 h 4304035"/>
              <a:gd name="connsiteX2" fmla="*/ 817938 w 1226117"/>
              <a:gd name="connsiteY2" fmla="*/ 739779 h 4304035"/>
              <a:gd name="connsiteX3" fmla="*/ 1167895 w 1226117"/>
              <a:gd name="connsiteY3" fmla="*/ 2297647 h 4304035"/>
              <a:gd name="connsiteX4" fmla="*/ 1226117 w 1226117"/>
              <a:gd name="connsiteY4" fmla="*/ 4281458 h 4304035"/>
              <a:gd name="connsiteX5" fmla="*/ 632178 w 1226117"/>
              <a:gd name="connsiteY5" fmla="*/ 4304035 h 4304035"/>
              <a:gd name="connsiteX6" fmla="*/ 592160 w 1226117"/>
              <a:gd name="connsiteY6" fmla="*/ 2252491 h 4304035"/>
              <a:gd name="connsiteX7" fmla="*/ 0 w 1226117"/>
              <a:gd name="connsiteY7" fmla="*/ 146758 h 4304035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817938 w 1226117"/>
              <a:gd name="connsiteY2" fmla="*/ 931690 h 4495946"/>
              <a:gd name="connsiteX3" fmla="*/ 1167895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817938 w 1226117"/>
              <a:gd name="connsiteY2" fmla="*/ 931690 h 4495946"/>
              <a:gd name="connsiteX3" fmla="*/ 1167895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851805 w 1226117"/>
              <a:gd name="connsiteY2" fmla="*/ 931690 h 4495946"/>
              <a:gd name="connsiteX3" fmla="*/ 1167895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851805 w 1226117"/>
              <a:gd name="connsiteY2" fmla="*/ 931690 h 4495946"/>
              <a:gd name="connsiteX3" fmla="*/ 1167895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908249 w 1226117"/>
              <a:gd name="connsiteY2" fmla="*/ 942979 h 4495946"/>
              <a:gd name="connsiteX3" fmla="*/ 1167895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908249 w 1226117"/>
              <a:gd name="connsiteY2" fmla="*/ 942979 h 4495946"/>
              <a:gd name="connsiteX3" fmla="*/ 1190473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26117"/>
              <a:gd name="connsiteY0" fmla="*/ 338669 h 4495946"/>
              <a:gd name="connsiteX1" fmla="*/ 560072 w 1226117"/>
              <a:gd name="connsiteY1" fmla="*/ 0 h 4495946"/>
              <a:gd name="connsiteX2" fmla="*/ 908249 w 1226117"/>
              <a:gd name="connsiteY2" fmla="*/ 942979 h 4495946"/>
              <a:gd name="connsiteX3" fmla="*/ 1190473 w 1226117"/>
              <a:gd name="connsiteY3" fmla="*/ 2489558 h 4495946"/>
              <a:gd name="connsiteX4" fmla="*/ 1226117 w 1226117"/>
              <a:gd name="connsiteY4" fmla="*/ 4473369 h 4495946"/>
              <a:gd name="connsiteX5" fmla="*/ 632178 w 1226117"/>
              <a:gd name="connsiteY5" fmla="*/ 4495946 h 4495946"/>
              <a:gd name="connsiteX6" fmla="*/ 592160 w 1226117"/>
              <a:gd name="connsiteY6" fmla="*/ 2444402 h 4495946"/>
              <a:gd name="connsiteX7" fmla="*/ 0 w 1226117"/>
              <a:gd name="connsiteY7" fmla="*/ 338669 h 4495946"/>
              <a:gd name="connsiteX0" fmla="*/ 0 w 1259229"/>
              <a:gd name="connsiteY0" fmla="*/ 338669 h 4495946"/>
              <a:gd name="connsiteX1" fmla="*/ 560072 w 1259229"/>
              <a:gd name="connsiteY1" fmla="*/ 0 h 4495946"/>
              <a:gd name="connsiteX2" fmla="*/ 908249 w 1259229"/>
              <a:gd name="connsiteY2" fmla="*/ 942979 h 4495946"/>
              <a:gd name="connsiteX3" fmla="*/ 1246917 w 1259229"/>
              <a:gd name="connsiteY3" fmla="*/ 2512136 h 4495946"/>
              <a:gd name="connsiteX4" fmla="*/ 1226117 w 1259229"/>
              <a:gd name="connsiteY4" fmla="*/ 4473369 h 4495946"/>
              <a:gd name="connsiteX5" fmla="*/ 632178 w 1259229"/>
              <a:gd name="connsiteY5" fmla="*/ 4495946 h 4495946"/>
              <a:gd name="connsiteX6" fmla="*/ 592160 w 1259229"/>
              <a:gd name="connsiteY6" fmla="*/ 2444402 h 4495946"/>
              <a:gd name="connsiteX7" fmla="*/ 0 w 1259229"/>
              <a:gd name="connsiteY7" fmla="*/ 338669 h 4495946"/>
              <a:gd name="connsiteX0" fmla="*/ 0 w 1259229"/>
              <a:gd name="connsiteY0" fmla="*/ 338669 h 4495946"/>
              <a:gd name="connsiteX1" fmla="*/ 560072 w 1259229"/>
              <a:gd name="connsiteY1" fmla="*/ 0 h 4495946"/>
              <a:gd name="connsiteX2" fmla="*/ 908249 w 1259229"/>
              <a:gd name="connsiteY2" fmla="*/ 942979 h 4495946"/>
              <a:gd name="connsiteX3" fmla="*/ 1246917 w 1259229"/>
              <a:gd name="connsiteY3" fmla="*/ 2512136 h 4495946"/>
              <a:gd name="connsiteX4" fmla="*/ 1226117 w 1259229"/>
              <a:gd name="connsiteY4" fmla="*/ 4473369 h 4495946"/>
              <a:gd name="connsiteX5" fmla="*/ 632178 w 1259229"/>
              <a:gd name="connsiteY5" fmla="*/ 4495946 h 4495946"/>
              <a:gd name="connsiteX6" fmla="*/ 592160 w 1259229"/>
              <a:gd name="connsiteY6" fmla="*/ 2444402 h 4495946"/>
              <a:gd name="connsiteX7" fmla="*/ 0 w 1259229"/>
              <a:gd name="connsiteY7" fmla="*/ 338669 h 4495946"/>
              <a:gd name="connsiteX0" fmla="*/ 0 w 1259229"/>
              <a:gd name="connsiteY0" fmla="*/ 338669 h 4495946"/>
              <a:gd name="connsiteX1" fmla="*/ 560072 w 1259229"/>
              <a:gd name="connsiteY1" fmla="*/ 0 h 4495946"/>
              <a:gd name="connsiteX2" fmla="*/ 942115 w 1259229"/>
              <a:gd name="connsiteY2" fmla="*/ 909113 h 4495946"/>
              <a:gd name="connsiteX3" fmla="*/ 1246917 w 1259229"/>
              <a:gd name="connsiteY3" fmla="*/ 2512136 h 4495946"/>
              <a:gd name="connsiteX4" fmla="*/ 1226117 w 1259229"/>
              <a:gd name="connsiteY4" fmla="*/ 4473369 h 4495946"/>
              <a:gd name="connsiteX5" fmla="*/ 632178 w 1259229"/>
              <a:gd name="connsiteY5" fmla="*/ 4495946 h 4495946"/>
              <a:gd name="connsiteX6" fmla="*/ 592160 w 1259229"/>
              <a:gd name="connsiteY6" fmla="*/ 2444402 h 4495946"/>
              <a:gd name="connsiteX7" fmla="*/ 0 w 1259229"/>
              <a:gd name="connsiteY7" fmla="*/ 338669 h 4495946"/>
              <a:gd name="connsiteX0" fmla="*/ 0 w 1259229"/>
              <a:gd name="connsiteY0" fmla="*/ 338669 h 4495946"/>
              <a:gd name="connsiteX1" fmla="*/ 560072 w 1259229"/>
              <a:gd name="connsiteY1" fmla="*/ 0 h 4495946"/>
              <a:gd name="connsiteX2" fmla="*/ 942115 w 1259229"/>
              <a:gd name="connsiteY2" fmla="*/ 909113 h 4495946"/>
              <a:gd name="connsiteX3" fmla="*/ 1246917 w 1259229"/>
              <a:gd name="connsiteY3" fmla="*/ 2512136 h 4495946"/>
              <a:gd name="connsiteX4" fmla="*/ 1226117 w 1259229"/>
              <a:gd name="connsiteY4" fmla="*/ 4473369 h 4495946"/>
              <a:gd name="connsiteX5" fmla="*/ 632178 w 1259229"/>
              <a:gd name="connsiteY5" fmla="*/ 4495946 h 4495946"/>
              <a:gd name="connsiteX6" fmla="*/ 682471 w 1259229"/>
              <a:gd name="connsiteY6" fmla="*/ 2342802 h 4495946"/>
              <a:gd name="connsiteX7" fmla="*/ 0 w 1259229"/>
              <a:gd name="connsiteY7" fmla="*/ 338669 h 4495946"/>
              <a:gd name="connsiteX0" fmla="*/ 1878 w 1261107"/>
              <a:gd name="connsiteY0" fmla="*/ 338669 h 4495946"/>
              <a:gd name="connsiteX1" fmla="*/ 561950 w 1261107"/>
              <a:gd name="connsiteY1" fmla="*/ 0 h 4495946"/>
              <a:gd name="connsiteX2" fmla="*/ 943993 w 1261107"/>
              <a:gd name="connsiteY2" fmla="*/ 909113 h 4495946"/>
              <a:gd name="connsiteX3" fmla="*/ 1248795 w 1261107"/>
              <a:gd name="connsiteY3" fmla="*/ 2512136 h 4495946"/>
              <a:gd name="connsiteX4" fmla="*/ 1227995 w 1261107"/>
              <a:gd name="connsiteY4" fmla="*/ 4473369 h 4495946"/>
              <a:gd name="connsiteX5" fmla="*/ 634056 w 1261107"/>
              <a:gd name="connsiteY5" fmla="*/ 4495946 h 4495946"/>
              <a:gd name="connsiteX6" fmla="*/ 684349 w 1261107"/>
              <a:gd name="connsiteY6" fmla="*/ 2342802 h 4495946"/>
              <a:gd name="connsiteX7" fmla="*/ 462126 w 1261107"/>
              <a:gd name="connsiteY7" fmla="*/ 1321892 h 4495946"/>
              <a:gd name="connsiteX8" fmla="*/ 1878 w 1261107"/>
              <a:gd name="connsiteY8" fmla="*/ 338669 h 4495946"/>
              <a:gd name="connsiteX0" fmla="*/ 20843 w 1280072"/>
              <a:gd name="connsiteY0" fmla="*/ 338669 h 4495946"/>
              <a:gd name="connsiteX1" fmla="*/ 580915 w 1280072"/>
              <a:gd name="connsiteY1" fmla="*/ 0 h 4495946"/>
              <a:gd name="connsiteX2" fmla="*/ 962958 w 1280072"/>
              <a:gd name="connsiteY2" fmla="*/ 909113 h 4495946"/>
              <a:gd name="connsiteX3" fmla="*/ 1267760 w 1280072"/>
              <a:gd name="connsiteY3" fmla="*/ 2512136 h 4495946"/>
              <a:gd name="connsiteX4" fmla="*/ 1246960 w 1280072"/>
              <a:gd name="connsiteY4" fmla="*/ 4473369 h 4495946"/>
              <a:gd name="connsiteX5" fmla="*/ 653021 w 1280072"/>
              <a:gd name="connsiteY5" fmla="*/ 4495946 h 4495946"/>
              <a:gd name="connsiteX6" fmla="*/ 703314 w 1280072"/>
              <a:gd name="connsiteY6" fmla="*/ 2342802 h 4495946"/>
              <a:gd name="connsiteX7" fmla="*/ 481091 w 1280072"/>
              <a:gd name="connsiteY7" fmla="*/ 1321892 h 4495946"/>
              <a:gd name="connsiteX8" fmla="*/ 198869 w 1280072"/>
              <a:gd name="connsiteY8" fmla="*/ 610692 h 4495946"/>
              <a:gd name="connsiteX9" fmla="*/ 20843 w 1280072"/>
              <a:gd name="connsiteY9" fmla="*/ 338669 h 4495946"/>
              <a:gd name="connsiteX0" fmla="*/ 25354 w 1239428"/>
              <a:gd name="connsiteY0" fmla="*/ 327381 h 4495946"/>
              <a:gd name="connsiteX1" fmla="*/ 540271 w 1239428"/>
              <a:gd name="connsiteY1" fmla="*/ 0 h 4495946"/>
              <a:gd name="connsiteX2" fmla="*/ 922314 w 1239428"/>
              <a:gd name="connsiteY2" fmla="*/ 909113 h 4495946"/>
              <a:gd name="connsiteX3" fmla="*/ 1227116 w 1239428"/>
              <a:gd name="connsiteY3" fmla="*/ 2512136 h 4495946"/>
              <a:gd name="connsiteX4" fmla="*/ 1206316 w 1239428"/>
              <a:gd name="connsiteY4" fmla="*/ 4473369 h 4495946"/>
              <a:gd name="connsiteX5" fmla="*/ 612377 w 1239428"/>
              <a:gd name="connsiteY5" fmla="*/ 4495946 h 4495946"/>
              <a:gd name="connsiteX6" fmla="*/ 662670 w 1239428"/>
              <a:gd name="connsiteY6" fmla="*/ 2342802 h 4495946"/>
              <a:gd name="connsiteX7" fmla="*/ 440447 w 1239428"/>
              <a:gd name="connsiteY7" fmla="*/ 1321892 h 4495946"/>
              <a:gd name="connsiteX8" fmla="*/ 158225 w 1239428"/>
              <a:gd name="connsiteY8" fmla="*/ 610692 h 4495946"/>
              <a:gd name="connsiteX9" fmla="*/ 25354 w 1239428"/>
              <a:gd name="connsiteY9" fmla="*/ 327381 h 4495946"/>
              <a:gd name="connsiteX0" fmla="*/ 25354 w 1239428"/>
              <a:gd name="connsiteY0" fmla="*/ 327381 h 4495946"/>
              <a:gd name="connsiteX1" fmla="*/ 540271 w 1239428"/>
              <a:gd name="connsiteY1" fmla="*/ 0 h 4495946"/>
              <a:gd name="connsiteX2" fmla="*/ 922314 w 1239428"/>
              <a:gd name="connsiteY2" fmla="*/ 909113 h 4495946"/>
              <a:gd name="connsiteX3" fmla="*/ 1227116 w 1239428"/>
              <a:gd name="connsiteY3" fmla="*/ 2512136 h 4495946"/>
              <a:gd name="connsiteX4" fmla="*/ 1206316 w 1239428"/>
              <a:gd name="connsiteY4" fmla="*/ 4473369 h 4495946"/>
              <a:gd name="connsiteX5" fmla="*/ 612377 w 1239428"/>
              <a:gd name="connsiteY5" fmla="*/ 4495946 h 4495946"/>
              <a:gd name="connsiteX6" fmla="*/ 662670 w 1239428"/>
              <a:gd name="connsiteY6" fmla="*/ 2342802 h 4495946"/>
              <a:gd name="connsiteX7" fmla="*/ 372714 w 1239428"/>
              <a:gd name="connsiteY7" fmla="*/ 1209003 h 4495946"/>
              <a:gd name="connsiteX8" fmla="*/ 158225 w 1239428"/>
              <a:gd name="connsiteY8" fmla="*/ 610692 h 4495946"/>
              <a:gd name="connsiteX9" fmla="*/ 25354 w 1239428"/>
              <a:gd name="connsiteY9" fmla="*/ 327381 h 4495946"/>
              <a:gd name="connsiteX0" fmla="*/ 25354 w 1239428"/>
              <a:gd name="connsiteY0" fmla="*/ 327381 h 4495946"/>
              <a:gd name="connsiteX1" fmla="*/ 540271 w 1239428"/>
              <a:gd name="connsiteY1" fmla="*/ 0 h 4495946"/>
              <a:gd name="connsiteX2" fmla="*/ 922314 w 1239428"/>
              <a:gd name="connsiteY2" fmla="*/ 909113 h 4495946"/>
              <a:gd name="connsiteX3" fmla="*/ 1227116 w 1239428"/>
              <a:gd name="connsiteY3" fmla="*/ 2512136 h 4495946"/>
              <a:gd name="connsiteX4" fmla="*/ 1206316 w 1239428"/>
              <a:gd name="connsiteY4" fmla="*/ 4473369 h 4495946"/>
              <a:gd name="connsiteX5" fmla="*/ 612377 w 1239428"/>
              <a:gd name="connsiteY5" fmla="*/ 4495946 h 4495946"/>
              <a:gd name="connsiteX6" fmla="*/ 640092 w 1239428"/>
              <a:gd name="connsiteY6" fmla="*/ 2376669 h 4495946"/>
              <a:gd name="connsiteX7" fmla="*/ 372714 w 1239428"/>
              <a:gd name="connsiteY7" fmla="*/ 1209003 h 4495946"/>
              <a:gd name="connsiteX8" fmla="*/ 158225 w 1239428"/>
              <a:gd name="connsiteY8" fmla="*/ 610692 h 4495946"/>
              <a:gd name="connsiteX9" fmla="*/ 25354 w 1239428"/>
              <a:gd name="connsiteY9" fmla="*/ 327381 h 4495946"/>
              <a:gd name="connsiteX0" fmla="*/ 37959 w 1252033"/>
              <a:gd name="connsiteY0" fmla="*/ 327381 h 4495946"/>
              <a:gd name="connsiteX1" fmla="*/ 552876 w 1252033"/>
              <a:gd name="connsiteY1" fmla="*/ 0 h 4495946"/>
              <a:gd name="connsiteX2" fmla="*/ 934919 w 1252033"/>
              <a:gd name="connsiteY2" fmla="*/ 909113 h 4495946"/>
              <a:gd name="connsiteX3" fmla="*/ 1239721 w 1252033"/>
              <a:gd name="connsiteY3" fmla="*/ 2512136 h 4495946"/>
              <a:gd name="connsiteX4" fmla="*/ 1218921 w 1252033"/>
              <a:gd name="connsiteY4" fmla="*/ 4473369 h 4495946"/>
              <a:gd name="connsiteX5" fmla="*/ 624982 w 1252033"/>
              <a:gd name="connsiteY5" fmla="*/ 4495946 h 4495946"/>
              <a:gd name="connsiteX6" fmla="*/ 652697 w 1252033"/>
              <a:gd name="connsiteY6" fmla="*/ 2376669 h 4495946"/>
              <a:gd name="connsiteX7" fmla="*/ 385319 w 1252033"/>
              <a:gd name="connsiteY7" fmla="*/ 1209003 h 4495946"/>
              <a:gd name="connsiteX8" fmla="*/ 170830 w 1252033"/>
              <a:gd name="connsiteY8" fmla="*/ 610692 h 4495946"/>
              <a:gd name="connsiteX9" fmla="*/ 69230 w 1252033"/>
              <a:gd name="connsiteY9" fmla="*/ 351047 h 4495946"/>
              <a:gd name="connsiteX10" fmla="*/ 37959 w 1252033"/>
              <a:gd name="connsiteY10" fmla="*/ 327381 h 4495946"/>
              <a:gd name="connsiteX0" fmla="*/ 31705 w 1279646"/>
              <a:gd name="connsiteY0" fmla="*/ 316092 h 4495946"/>
              <a:gd name="connsiteX1" fmla="*/ 580489 w 1279646"/>
              <a:gd name="connsiteY1" fmla="*/ 0 h 4495946"/>
              <a:gd name="connsiteX2" fmla="*/ 962532 w 1279646"/>
              <a:gd name="connsiteY2" fmla="*/ 909113 h 4495946"/>
              <a:gd name="connsiteX3" fmla="*/ 1267334 w 1279646"/>
              <a:gd name="connsiteY3" fmla="*/ 2512136 h 4495946"/>
              <a:gd name="connsiteX4" fmla="*/ 1246534 w 1279646"/>
              <a:gd name="connsiteY4" fmla="*/ 4473369 h 4495946"/>
              <a:gd name="connsiteX5" fmla="*/ 652595 w 1279646"/>
              <a:gd name="connsiteY5" fmla="*/ 4495946 h 4495946"/>
              <a:gd name="connsiteX6" fmla="*/ 680310 w 1279646"/>
              <a:gd name="connsiteY6" fmla="*/ 2376669 h 4495946"/>
              <a:gd name="connsiteX7" fmla="*/ 412932 w 1279646"/>
              <a:gd name="connsiteY7" fmla="*/ 1209003 h 4495946"/>
              <a:gd name="connsiteX8" fmla="*/ 198443 w 1279646"/>
              <a:gd name="connsiteY8" fmla="*/ 610692 h 4495946"/>
              <a:gd name="connsiteX9" fmla="*/ 96843 w 1279646"/>
              <a:gd name="connsiteY9" fmla="*/ 351047 h 4495946"/>
              <a:gd name="connsiteX10" fmla="*/ 31705 w 1279646"/>
              <a:gd name="connsiteY10" fmla="*/ 316092 h 4495946"/>
              <a:gd name="connsiteX0" fmla="*/ 37960 w 1252034"/>
              <a:gd name="connsiteY0" fmla="*/ 293514 h 4495946"/>
              <a:gd name="connsiteX1" fmla="*/ 552877 w 1252034"/>
              <a:gd name="connsiteY1" fmla="*/ 0 h 4495946"/>
              <a:gd name="connsiteX2" fmla="*/ 934920 w 1252034"/>
              <a:gd name="connsiteY2" fmla="*/ 909113 h 4495946"/>
              <a:gd name="connsiteX3" fmla="*/ 1239722 w 1252034"/>
              <a:gd name="connsiteY3" fmla="*/ 2512136 h 4495946"/>
              <a:gd name="connsiteX4" fmla="*/ 1218922 w 1252034"/>
              <a:gd name="connsiteY4" fmla="*/ 4473369 h 4495946"/>
              <a:gd name="connsiteX5" fmla="*/ 624983 w 1252034"/>
              <a:gd name="connsiteY5" fmla="*/ 4495946 h 4495946"/>
              <a:gd name="connsiteX6" fmla="*/ 652698 w 1252034"/>
              <a:gd name="connsiteY6" fmla="*/ 2376669 h 4495946"/>
              <a:gd name="connsiteX7" fmla="*/ 385320 w 1252034"/>
              <a:gd name="connsiteY7" fmla="*/ 1209003 h 4495946"/>
              <a:gd name="connsiteX8" fmla="*/ 170831 w 1252034"/>
              <a:gd name="connsiteY8" fmla="*/ 610692 h 4495946"/>
              <a:gd name="connsiteX9" fmla="*/ 69231 w 1252034"/>
              <a:gd name="connsiteY9" fmla="*/ 351047 h 4495946"/>
              <a:gd name="connsiteX10" fmla="*/ 37960 w 1252034"/>
              <a:gd name="connsiteY10" fmla="*/ 293514 h 4495946"/>
              <a:gd name="connsiteX0" fmla="*/ 55651 w 1213280"/>
              <a:gd name="connsiteY0" fmla="*/ 304802 h 4495946"/>
              <a:gd name="connsiteX1" fmla="*/ 514123 w 1213280"/>
              <a:gd name="connsiteY1" fmla="*/ 0 h 4495946"/>
              <a:gd name="connsiteX2" fmla="*/ 896166 w 1213280"/>
              <a:gd name="connsiteY2" fmla="*/ 909113 h 4495946"/>
              <a:gd name="connsiteX3" fmla="*/ 1200968 w 1213280"/>
              <a:gd name="connsiteY3" fmla="*/ 2512136 h 4495946"/>
              <a:gd name="connsiteX4" fmla="*/ 1180168 w 1213280"/>
              <a:gd name="connsiteY4" fmla="*/ 4473369 h 4495946"/>
              <a:gd name="connsiteX5" fmla="*/ 586229 w 1213280"/>
              <a:gd name="connsiteY5" fmla="*/ 4495946 h 4495946"/>
              <a:gd name="connsiteX6" fmla="*/ 613944 w 1213280"/>
              <a:gd name="connsiteY6" fmla="*/ 2376669 h 4495946"/>
              <a:gd name="connsiteX7" fmla="*/ 346566 w 1213280"/>
              <a:gd name="connsiteY7" fmla="*/ 1209003 h 4495946"/>
              <a:gd name="connsiteX8" fmla="*/ 132077 w 1213280"/>
              <a:gd name="connsiteY8" fmla="*/ 610692 h 4495946"/>
              <a:gd name="connsiteX9" fmla="*/ 30477 w 1213280"/>
              <a:gd name="connsiteY9" fmla="*/ 351047 h 4495946"/>
              <a:gd name="connsiteX10" fmla="*/ 55651 w 1213280"/>
              <a:gd name="connsiteY10" fmla="*/ 304802 h 449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3280" h="4495946">
                <a:moveTo>
                  <a:pt x="55651" y="304802"/>
                </a:moveTo>
                <a:lnTo>
                  <a:pt x="514123" y="0"/>
                </a:lnTo>
                <a:cubicBezTo>
                  <a:pt x="586475" y="183504"/>
                  <a:pt x="824966" y="528054"/>
                  <a:pt x="896166" y="909113"/>
                </a:cubicBezTo>
                <a:cubicBezTo>
                  <a:pt x="1023810" y="1335329"/>
                  <a:pt x="1196909" y="1925619"/>
                  <a:pt x="1200968" y="2512136"/>
                </a:cubicBezTo>
                <a:cubicBezTo>
                  <a:pt x="1239191" y="3184695"/>
                  <a:pt x="1175812" y="3812099"/>
                  <a:pt x="1180168" y="4473369"/>
                </a:cubicBezTo>
                <a:lnTo>
                  <a:pt x="586229" y="4495946"/>
                </a:lnTo>
                <a:cubicBezTo>
                  <a:pt x="584179" y="3853491"/>
                  <a:pt x="638571" y="3052991"/>
                  <a:pt x="613944" y="2376669"/>
                </a:cubicBezTo>
                <a:cubicBezTo>
                  <a:pt x="570237" y="1860830"/>
                  <a:pt x="460311" y="1543025"/>
                  <a:pt x="346566" y="1209003"/>
                </a:cubicBezTo>
                <a:cubicBezTo>
                  <a:pt x="243677" y="920318"/>
                  <a:pt x="208785" y="774562"/>
                  <a:pt x="132077" y="610692"/>
                </a:cubicBezTo>
                <a:cubicBezTo>
                  <a:pt x="68107" y="477107"/>
                  <a:pt x="52622" y="398265"/>
                  <a:pt x="30477" y="351047"/>
                </a:cubicBezTo>
                <a:cubicBezTo>
                  <a:pt x="8332" y="303829"/>
                  <a:pt x="-36245" y="372717"/>
                  <a:pt x="55651" y="304802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5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688076">
            <a:off x="1180555" y="2427553"/>
            <a:ext cx="3305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88179" y="5831894"/>
            <a:ext cx="46805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Магистральный канал;</a:t>
            </a:r>
            <a:endParaRPr lang="ru-RU" sz="1400" i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051720" y="234888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51820" y="1916832"/>
            <a:ext cx="0" cy="3240360"/>
          </a:xfrm>
          <a:prstGeom prst="line">
            <a:avLst/>
          </a:prstGeom>
          <a:ln w="28575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51920" y="2348880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051720" y="234888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051720" y="5155362"/>
            <a:ext cx="1840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051720" y="429309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051720" y="327086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051720" y="2806957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253717" y="2911610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116261" y="2906662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2051720" y="4730461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051720" y="3753036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274117" y="3913525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104220" y="3927841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236491" y="4854204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121388" y="4855826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5112060" y="1931773"/>
            <a:ext cx="0" cy="3249483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012160" y="2372944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211960" y="2373735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211960" y="2372944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4211960" y="2806957"/>
            <a:ext cx="18002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287908" y="1915002"/>
            <a:ext cx="0" cy="3240360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372200" y="236990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8188008" y="236990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362866" y="2369902"/>
            <a:ext cx="18251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387808" y="2808625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211960" y="4730461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387808" y="3774058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4211960" y="3774058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6362866" y="4730461"/>
            <a:ext cx="1800200" cy="0"/>
          </a:xfrm>
          <a:prstGeom prst="line">
            <a:avLst/>
          </a:prstGeom>
          <a:ln w="190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211960" y="426819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387808" y="328418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4211960" y="328418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375337" y="4293096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211960" y="5178214"/>
            <a:ext cx="1840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372200" y="5178214"/>
            <a:ext cx="1840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4394768" y="2904609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5287295" y="2904608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4399208" y="3955296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362899" y="4880799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274366" y="3927841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5262998" y="4839840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522449" y="3976980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453577" y="4861629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521582" y="4851693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528536" y="2944560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453577" y="2958148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7461936" y="3970021"/>
            <a:ext cx="5438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СХТП</a:t>
            </a:r>
            <a:endParaRPr lang="ru-RU" sz="1000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4002635" y="1339489"/>
            <a:ext cx="512998" cy="48657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5862922" y="5808493"/>
            <a:ext cx="45887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Внутрихозяйственные сети.</a:t>
            </a:r>
            <a:endParaRPr lang="ru-RU" sz="1400" i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399101" y="5797915"/>
            <a:ext cx="493919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400" i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Межхозяйственные сети;</a:t>
            </a:r>
            <a:endParaRPr lang="ru-RU" sz="1400" i="1" dirty="0"/>
          </a:p>
        </p:txBody>
      </p:sp>
      <p:cxnSp>
        <p:nvCxnSpPr>
          <p:cNvPr id="122" name="Прямая со стрелкой 121"/>
          <p:cNvCxnSpPr>
            <a:endCxn id="137" idx="1"/>
          </p:cNvCxnSpPr>
          <p:nvPr/>
        </p:nvCxnSpPr>
        <p:spPr>
          <a:xfrm flipV="1">
            <a:off x="5112060" y="2116189"/>
            <a:ext cx="926213" cy="18779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7718928" y="1039603"/>
            <a:ext cx="320650" cy="310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400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4515633" y="1056015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1400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6038273" y="1962300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400" dirty="0"/>
          </a:p>
        </p:txBody>
      </p:sp>
      <p:sp>
        <p:nvSpPr>
          <p:cNvPr id="1046" name="Прямоугольник 1045"/>
          <p:cNvSpPr/>
          <p:nvPr/>
        </p:nvSpPr>
        <p:spPr>
          <a:xfrm>
            <a:off x="1284068" y="174074"/>
            <a:ext cx="6668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Схема функционирования системы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водообеспечения</a:t>
            </a:r>
            <a:endParaRPr lang="ru-RU" dirty="0"/>
          </a:p>
        </p:txBody>
      </p:sp>
      <p:cxnSp>
        <p:nvCxnSpPr>
          <p:cNvPr id="98" name="Прямая со стрелкой 97"/>
          <p:cNvCxnSpPr>
            <a:stCxn id="137" idx="3"/>
          </p:cNvCxnSpPr>
          <p:nvPr/>
        </p:nvCxnSpPr>
        <p:spPr>
          <a:xfrm>
            <a:off x="6336753" y="2116189"/>
            <a:ext cx="964256" cy="3869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flipV="1">
            <a:off x="7031892" y="1376796"/>
            <a:ext cx="701954" cy="335366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V="1">
            <a:off x="7666364" y="1315364"/>
            <a:ext cx="244447" cy="147189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5667727" y="1349870"/>
            <a:ext cx="1964613" cy="23968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1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6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валового производства растениеводческой продукции с орошаемых земель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26916" y="774387"/>
            <a:ext cx="8802772" cy="5390916"/>
            <a:chOff x="126916" y="774387"/>
            <a:chExt cx="8802772" cy="5390916"/>
          </a:xfrm>
        </p:grpSpPr>
        <p:graphicFrame>
          <p:nvGraphicFramePr>
            <p:cNvPr id="31" name="Диаграмма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76216186"/>
                </p:ext>
              </p:extLst>
            </p:nvPr>
          </p:nvGraphicFramePr>
          <p:xfrm>
            <a:off x="126916" y="3372226"/>
            <a:ext cx="4572000" cy="27930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2" name="Группа 31"/>
            <p:cNvGrpSpPr/>
            <p:nvPr/>
          </p:nvGrpSpPr>
          <p:grpSpPr>
            <a:xfrm>
              <a:off x="245637" y="774387"/>
              <a:ext cx="8684051" cy="5353145"/>
              <a:chOff x="285720" y="769249"/>
              <a:chExt cx="8684051" cy="5353145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285720" y="769249"/>
                <a:ext cx="407196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i="1" dirty="0" smtClean="0">
                    <a:solidFill>
                      <a:srgbClr val="0070C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Доля сельхозпродукции с орошаемых земель от общей растениеводческой продукции страны  </a:t>
                </a:r>
                <a:endParaRPr lang="ru-RU" sz="1400" b="1" i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34" name="Диаграмма 3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16288218"/>
                  </p:ext>
                </p:extLst>
              </p:nvPr>
            </p:nvGraphicFramePr>
            <p:xfrm>
              <a:off x="4971559" y="1349531"/>
              <a:ext cx="3998212" cy="228509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35" name="Диаграмма 3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84228906"/>
                  </p:ext>
                </p:extLst>
              </p:nvPr>
            </p:nvGraphicFramePr>
            <p:xfrm>
              <a:off x="723651" y="1451358"/>
              <a:ext cx="3816424" cy="233254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36" name="Диаграмма 3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62556767"/>
                  </p:ext>
                </p:extLst>
              </p:nvPr>
            </p:nvGraphicFramePr>
            <p:xfrm>
              <a:off x="5426288" y="3279846"/>
              <a:ext cx="3543483" cy="284254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cxnSp>
            <p:nvCxnSpPr>
              <p:cNvPr id="37" name="Прямая соединительная линия 36"/>
              <p:cNvCxnSpPr/>
              <p:nvPr/>
            </p:nvCxnSpPr>
            <p:spPr>
              <a:xfrm flipH="1">
                <a:off x="611560" y="3429000"/>
                <a:ext cx="8174712" cy="0"/>
              </a:xfrm>
              <a:prstGeom prst="line">
                <a:avLst/>
              </a:prstGeom>
              <a:ln w="76200" cmpd="sng">
                <a:solidFill>
                  <a:srgbClr val="003399"/>
                </a:solidFill>
                <a:tailEnd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рямоугольник 37"/>
              <p:cNvSpPr/>
              <p:nvPr/>
            </p:nvSpPr>
            <p:spPr>
              <a:xfrm>
                <a:off x="4357686" y="1451357"/>
                <a:ext cx="8386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i="1" dirty="0" smtClean="0">
                    <a:solidFill>
                      <a:srgbClr val="0070C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1991г.</a:t>
                </a:r>
                <a:r>
                  <a:rPr lang="ru-RU" sz="1400" b="1" dirty="0" smtClean="0">
                    <a:solidFill>
                      <a:srgbClr val="0070C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endParaRPr lang="ru-RU" sz="14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4332202" y="3613666"/>
                <a:ext cx="78579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i="1" dirty="0" smtClean="0">
                    <a:solidFill>
                      <a:srgbClr val="0070C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2012г.</a:t>
                </a:r>
                <a:endParaRPr lang="ru-RU" sz="1400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3387947" y="3659406"/>
                <a:ext cx="61266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 smtClean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5,3%</a:t>
                </a:r>
                <a:endParaRPr lang="ru-RU" sz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4715032" y="824619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Удельный вес орошаемых земель </a:t>
            </a:r>
            <a:endParaRPr lang="en-US" sz="1400" b="1" i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пахотных землях страны  </a:t>
            </a:r>
            <a:endParaRPr lang="ru-RU" sz="1400" b="1" i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7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Площади регулярного орошения в Республике Казахстан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209258968"/>
              </p:ext>
            </p:extLst>
          </p:nvPr>
        </p:nvGraphicFramePr>
        <p:xfrm>
          <a:off x="214313" y="836712"/>
          <a:ext cx="86893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0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8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Распределение площадей регулярного орошения в разрезе областей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Group 6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897771"/>
              </p:ext>
            </p:extLst>
          </p:nvPr>
        </p:nvGraphicFramePr>
        <p:xfrm>
          <a:off x="218918" y="1124750"/>
          <a:ext cx="8679277" cy="5040553"/>
        </p:xfrm>
        <a:graphic>
          <a:graphicData uri="http://schemas.openxmlformats.org/drawingml/2006/table">
            <a:tbl>
              <a:tblPr/>
              <a:tblGrid>
                <a:gridCol w="1776597"/>
                <a:gridCol w="1527559"/>
                <a:gridCol w="2184380"/>
                <a:gridCol w="1384826"/>
                <a:gridCol w="1805915"/>
              </a:tblGrid>
              <a:tr h="8962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Области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орошаемых земель, тыс. 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Используемые земли регулярного орошения, тыс. 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Используемые земли, %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Неиспользуемые орошаемые земли, тыс. га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Акмолинская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Актюбинская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27,8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14,3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51,4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Алматинская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572,2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507,7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88,7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Атырауская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12,6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В-Казахстанская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205,2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38,9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125,2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Жамбылская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226,8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152,8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67,3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З-Казахстанская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55,8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50,4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Карагандинская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87,9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62,8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71,4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Кызылординская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225,9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172,4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76,3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Костанайская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32,4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16,9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26,9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Мангыстауская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66,6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Павлодарская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59,5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21,2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35,6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38,3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С-Казахстанская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15,1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14,5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12,9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Ю-Казахстанская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525,6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437,6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83,2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РЕСПУБЛИКЕ</a:t>
                      </a:r>
                    </a:p>
                  </a:txBody>
                  <a:tcPr marL="89999" marR="8999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2086,8</a:t>
                      </a:r>
                    </a:p>
                  </a:txBody>
                  <a:tcPr marL="89999" marR="5759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1466,0</a:t>
                      </a:r>
                    </a:p>
                  </a:txBody>
                  <a:tcPr marL="89999" marR="863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70,2</a:t>
                      </a:r>
                    </a:p>
                  </a:txBody>
                  <a:tcPr marL="89999" marR="5759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620,8</a:t>
                      </a:r>
                    </a:p>
                  </a:txBody>
                  <a:tcPr marL="89999" marR="57599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052160" y="766857"/>
            <a:ext cx="2091840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(Данные АУЗР за 2012 год) </a:t>
            </a:r>
            <a:endParaRPr lang="ru-RU" sz="1200" b="1" i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3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214313" y="714375"/>
            <a:ext cx="8715375" cy="6072188"/>
            <a:chOff x="214282" y="714356"/>
            <a:chExt cx="8715436" cy="607223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214282" y="714356"/>
              <a:ext cx="8715436" cy="1588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>
              <a:off x="214282" y="6357958"/>
              <a:ext cx="8715436" cy="9525"/>
            </a:xfrm>
            <a:prstGeom prst="line">
              <a:avLst/>
            </a:prstGeom>
            <a:ln w="666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48280" y="6500834"/>
              <a:ext cx="1981438" cy="277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accent1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www.minagri.gov.kz</a:t>
              </a:r>
              <a:endPara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Box 9"/>
            <p:cNvSpPr txBox="1">
              <a:spLocks noChangeArrowheads="1"/>
            </p:cNvSpPr>
            <p:nvPr/>
          </p:nvSpPr>
          <p:spPr bwMode="auto">
            <a:xfrm>
              <a:off x="571471" y="6500834"/>
              <a:ext cx="5008647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200" b="1" dirty="0">
                  <a:solidFill>
                    <a:schemeClr val="accent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Министерство сельского хозяйства Республики Казахстан</a:t>
              </a:r>
            </a:p>
          </p:txBody>
        </p:sp>
        <p:pic>
          <p:nvPicPr>
            <p:cNvPr id="1035" name="Picture 2" descr="http://t2.gstatic.com/images?q=tbn:ANd9GcQ2j99An2T92MFPUakztlsK5rl1xUV3sT4r1nZQUNHx2NjtmGr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6429396"/>
              <a:ext cx="35244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43967" y="6318250"/>
            <a:ext cx="428625" cy="365125"/>
          </a:xfrm>
        </p:spPr>
        <p:txBody>
          <a:bodyPr/>
          <a:lstStyle/>
          <a:p>
            <a:pPr>
              <a:defRPr/>
            </a:pPr>
            <a:fld id="{380254B9-BC87-4769-B160-2EBB2B0D5201}" type="slidenum">
              <a:rPr lang="ru-RU" sz="1200">
                <a:solidFill>
                  <a:schemeClr val="tx2"/>
                </a:solidFill>
              </a:rPr>
              <a:pPr>
                <a:defRPr/>
              </a:pPr>
              <a:t>9</a:t>
            </a:fld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14313" y="118113"/>
            <a:ext cx="8715375" cy="4192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Неиспользуемые орошаемые земли Республики и их причины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8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52160" y="766857"/>
            <a:ext cx="2091840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(Данные АУЗР за 2012 год) </a:t>
            </a:r>
            <a:endParaRPr lang="ru-RU" sz="1200" b="1" i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61954"/>
              </p:ext>
            </p:extLst>
          </p:nvPr>
        </p:nvGraphicFramePr>
        <p:xfrm>
          <a:off x="214313" y="1070838"/>
          <a:ext cx="8715375" cy="4950450"/>
        </p:xfrm>
        <a:graphic>
          <a:graphicData uri="http://schemas.openxmlformats.org/drawingml/2006/table">
            <a:tbl>
              <a:tblPr/>
              <a:tblGrid>
                <a:gridCol w="1689443"/>
                <a:gridCol w="1271871"/>
                <a:gridCol w="1547698"/>
                <a:gridCol w="1608991"/>
                <a:gridCol w="1608991"/>
                <a:gridCol w="988381"/>
              </a:tblGrid>
              <a:tr h="281792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Области 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используются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орошаемые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земли, тыс.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га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 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том числе по причинам: 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9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Подтопление,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ru-RU" sz="12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заболочивание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засоление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Водонеобес-печенность</a:t>
                      </a:r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Неисправность </a:t>
                      </a:r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оросительной и дренажной сети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Прочие причины</a:t>
                      </a:r>
                    </a:p>
                  </a:txBody>
                  <a:tcPr marL="8135" marR="8135" marT="8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Акмолинская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36,4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13,1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23,3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Актюбинская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Алматинская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21,7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42,2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Атырауская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11,6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В-Казахстанская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125,2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125,2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Жамбылская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З-Казахстанская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50,4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50,4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Карагандинская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9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Кызылординская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Костанайская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ru-RU" sz="1200" b="0" i="0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Мангистауская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Павлодарская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38,3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38,3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4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С-Казахстанская 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5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Ю-Казахстанская</a:t>
                      </a: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22,8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23,5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41,7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9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ВСЕГО: 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620,8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46,8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156,9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393,1</a:t>
                      </a:r>
                    </a:p>
                  </a:txBody>
                  <a:tcPr marL="8135" marR="8135" marT="8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2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</TotalTime>
  <Words>1412</Words>
  <Application>Microsoft Office PowerPoint</Application>
  <PresentationFormat>Экран (4:3)</PresentationFormat>
  <Paragraphs>668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Тема Office</vt:lpstr>
      <vt:lpstr>Проблемы мелиорации земель  и пути их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 мелиорации земель  и пути их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Нурпеисов Жаркын Бегешович</dc:creator>
  <cp:lastModifiedBy>Бейсенбиев Калдыбек Меирбекович</cp:lastModifiedBy>
  <cp:revision>334</cp:revision>
  <cp:lastPrinted>2013-11-03T08:37:27Z</cp:lastPrinted>
  <dcterms:created xsi:type="dcterms:W3CDTF">2012-04-25T05:09:31Z</dcterms:created>
  <dcterms:modified xsi:type="dcterms:W3CDTF">2013-11-03T12:58:36Z</dcterms:modified>
</cp:coreProperties>
</file>