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345" r:id="rId3"/>
    <p:sldId id="338" r:id="rId4"/>
    <p:sldId id="347" r:id="rId5"/>
    <p:sldId id="373" r:id="rId6"/>
    <p:sldId id="357" r:id="rId7"/>
    <p:sldId id="356" r:id="rId8"/>
    <p:sldId id="348" r:id="rId9"/>
  </p:sldIdLst>
  <p:sldSz cx="9144000" cy="6858000" type="screen4x3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FFFF00"/>
    <a:srgbClr val="B7FFEC"/>
    <a:srgbClr val="33CCCC"/>
    <a:srgbClr val="2A5682"/>
    <a:srgbClr val="356DA5"/>
    <a:srgbClr val="1F1F1F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543" autoAdjust="0"/>
    <p:restoredTop sz="97920" autoAdjust="0"/>
  </p:normalViewPr>
  <p:slideViewPr>
    <p:cSldViewPr>
      <p:cViewPr>
        <p:scale>
          <a:sx n="84" d="100"/>
          <a:sy n="84" d="100"/>
        </p:scale>
        <p:origin x="-175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B9757-F3A7-41A9-A43B-E42DB887D107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6DF3D-5804-4699-94C0-80B4D5C4C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14A0B-5EDC-4E99-B92D-0060E69EC13B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FD8E-02EB-4691-9595-E1AFE3B9D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81AB9-D0C3-451D-9B38-720FD23FB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7E0E-3D7C-4BFA-BE23-327F2852A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E98C-1A11-4443-9F6E-588BF5821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FD2DE-D5F0-44AF-92C6-511F30C1E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36FB1-C30F-413B-B92D-4EBCCB892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F78E5-E9AE-47B1-8C61-21D5477E3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74B83-8558-4071-849E-587FAFF4C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D495F-E47E-434A-B056-2733F1BF0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8680C-6E6F-4DAD-BA43-F735F7AE3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0053C-2545-40DB-A2D0-04F84CEC5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952BF-630E-497E-84CA-5517B29E0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E275BC-9228-4710-8E0F-932AE9A35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pull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9"/>
          <p:cNvSpPr txBox="1">
            <a:spLocks noChangeArrowheads="1"/>
          </p:cNvSpPr>
          <p:nvPr/>
        </p:nvSpPr>
        <p:spPr bwMode="auto">
          <a:xfrm>
            <a:off x="827088" y="449778"/>
            <a:ext cx="820896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Проект Закона Республики Казахстан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«О внесении изменений и дополнений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 некоторые законодательные акты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Республики Казахстан по вопросам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водоснабжения и водоотведения»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  <a:p>
            <a:r>
              <a:rPr lang="ru-RU" sz="2200" b="1" dirty="0"/>
              <a:t>	</a:t>
            </a:r>
          </a:p>
          <a:p>
            <a:endParaRPr lang="ru-RU" sz="2200" b="1" dirty="0"/>
          </a:p>
        </p:txBody>
      </p:sp>
      <p:pic>
        <p:nvPicPr>
          <p:cNvPr id="4099" name="Picture 4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71480"/>
            <a:ext cx="15811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3786188" y="6072188"/>
            <a:ext cx="2400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03200" defTabSz="1042988"/>
            <a:r>
              <a:rPr lang="ru-RU" dirty="0" smtClean="0">
                <a:solidFill>
                  <a:srgbClr val="0000C6"/>
                </a:solidFill>
              </a:rPr>
              <a:t>Астана -2014 год</a:t>
            </a:r>
            <a:endParaRPr lang="ru-RU" dirty="0">
              <a:solidFill>
                <a:srgbClr val="0000C6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00132" y="571480"/>
            <a:ext cx="8143900" cy="1357322"/>
          </a:xfrm>
          <a:prstGeom prst="rect">
            <a:avLst/>
          </a:prstGeom>
        </p:spPr>
        <p:txBody>
          <a:bodyPr/>
          <a:lstStyle/>
          <a:p>
            <a:pPr lvl="0" algn="ctr" eaLnBrk="0" hangingPunct="0"/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214554"/>
            <a:ext cx="7416824" cy="40626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</a:p>
          <a:p>
            <a:pPr marL="457200" indent="-457200"/>
            <a:r>
              <a:rPr lang="ru-RU" sz="2200" dirty="0" smtClean="0"/>
              <a:t>1. Водный кодекс Республики Казахстан;</a:t>
            </a:r>
          </a:p>
          <a:p>
            <a:pPr marL="457200" indent="-457200"/>
            <a:endParaRPr lang="ru-RU" dirty="0" smtClean="0">
              <a:solidFill>
                <a:srgbClr val="0D0D0D"/>
              </a:solidFill>
            </a:endParaRPr>
          </a:p>
          <a:p>
            <a:pPr lvl="0"/>
            <a:r>
              <a:rPr lang="ru-RU" sz="2200" dirty="0" smtClean="0">
                <a:solidFill>
                  <a:srgbClr val="0D0D0D"/>
                </a:solidFill>
              </a:rPr>
              <a:t>2. </a:t>
            </a:r>
            <a:r>
              <a:rPr lang="ru-RU" sz="2200" dirty="0" smtClean="0"/>
              <a:t>Земельный кодекс Республики Казахстан;</a:t>
            </a:r>
          </a:p>
          <a:p>
            <a:endParaRPr lang="ru-RU" dirty="0" smtClean="0"/>
          </a:p>
          <a:p>
            <a:pPr lvl="0"/>
            <a:r>
              <a:rPr lang="ru-RU" sz="2200" dirty="0" smtClean="0">
                <a:solidFill>
                  <a:srgbClr val="0D0D0D"/>
                </a:solidFill>
              </a:rPr>
              <a:t>3. </a:t>
            </a:r>
            <a:r>
              <a:rPr lang="ru-RU" sz="2200" dirty="0" smtClean="0"/>
              <a:t>Экологический кодекс Республики Казахстан;</a:t>
            </a:r>
          </a:p>
          <a:p>
            <a:pPr lvl="0"/>
            <a:endParaRPr lang="ru-RU" dirty="0" smtClean="0"/>
          </a:p>
          <a:p>
            <a:pPr lvl="0"/>
            <a:r>
              <a:rPr lang="ru-RU" sz="2200" dirty="0" smtClean="0"/>
              <a:t>4. Закон Республики Казахстан «О государственном имуществе»;</a:t>
            </a:r>
          </a:p>
          <a:p>
            <a:pPr lvl="0"/>
            <a:endParaRPr lang="ru-RU" dirty="0" smtClean="0"/>
          </a:p>
          <a:p>
            <a:r>
              <a:rPr lang="ru-RU" sz="2200" dirty="0" smtClean="0"/>
              <a:t>5. Закон Республики Казахстан «Об энергосбережении и повышении энергоэффективности».</a:t>
            </a:r>
            <a:endParaRPr lang="ru-RU" sz="2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58880" y="6245225"/>
            <a:ext cx="2133600" cy="476250"/>
          </a:xfrm>
        </p:spPr>
        <p:txBody>
          <a:bodyPr/>
          <a:lstStyle/>
          <a:p>
            <a:pPr>
              <a:defRPr/>
            </a:pPr>
            <a:fld id="{EA38680C-6E6F-4DAD-BA43-F735F7AE300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04664"/>
            <a:ext cx="7416824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hangingPunct="0"/>
            <a:r>
              <a:rPr lang="kk-KZ" b="1" dirty="0" smtClean="0">
                <a:solidFill>
                  <a:schemeClr val="tx1"/>
                </a:solidFill>
              </a:rPr>
              <a:t>Законодательные акты Республики Казахстан, </a:t>
            </a:r>
          </a:p>
          <a:p>
            <a:pPr lvl="0" algn="ctr" eaLnBrk="0" hangingPunct="0"/>
            <a:r>
              <a:rPr lang="kk-KZ" b="1" dirty="0" smtClean="0">
                <a:solidFill>
                  <a:schemeClr val="tx1"/>
                </a:solidFill>
              </a:rPr>
              <a:t>в которые предусматривается </a:t>
            </a:r>
          </a:p>
          <a:p>
            <a:pPr lvl="0" algn="ctr" eaLnBrk="0" hangingPunct="0"/>
            <a:r>
              <a:rPr lang="kk-KZ" b="1" dirty="0" smtClean="0">
                <a:solidFill>
                  <a:schemeClr val="tx1"/>
                </a:solidFill>
              </a:rPr>
              <a:t>внесение изменений и дополнений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143372" y="1714488"/>
            <a:ext cx="576064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2214554"/>
            <a:ext cx="7929618" cy="2708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k-KZ" sz="1700" dirty="0" smtClean="0"/>
              <a:t> пересматривается </a:t>
            </a:r>
            <a:r>
              <a:rPr lang="kk-KZ" sz="1700" b="1" dirty="0" smtClean="0"/>
              <a:t>понятийный аппарат</a:t>
            </a:r>
            <a:r>
              <a:rPr lang="kk-KZ" sz="1700" dirty="0" smtClean="0"/>
              <a:t> в части определения </a:t>
            </a:r>
            <a:r>
              <a:rPr lang="ru-RU" sz="1700" dirty="0" smtClean="0"/>
              <a:t>границ раздела балансовой принадлежности и эксплуатационной ответственности;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/>
              <a:t> уточняются </a:t>
            </a:r>
            <a:r>
              <a:rPr lang="ru-RU" sz="1700" b="1" dirty="0" smtClean="0"/>
              <a:t>цели и задачи</a:t>
            </a:r>
            <a:r>
              <a:rPr lang="ru-RU" sz="1700" dirty="0" smtClean="0"/>
              <a:t> водного законодательства Республики Казахстан в части обеспечения баланса интересов участников правоотношений в сфере водоснабжения и водоотведения, а также создания условий для внедрения и приоритетного развития </a:t>
            </a:r>
            <a:r>
              <a:rPr lang="ru-RU" sz="1700" dirty="0" err="1" smtClean="0"/>
              <a:t>энерго</a:t>
            </a:r>
            <a:r>
              <a:rPr lang="ru-RU" sz="1700" dirty="0" smtClean="0"/>
              <a:t>- и </a:t>
            </a:r>
            <a:r>
              <a:rPr lang="ru-RU" sz="1700" dirty="0" err="1" smtClean="0"/>
              <a:t>водосберегающих</a:t>
            </a:r>
            <a:r>
              <a:rPr lang="ru-RU" sz="1700" dirty="0" smtClean="0"/>
              <a:t> технологий;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/>
              <a:t>определяется </a:t>
            </a:r>
            <a:r>
              <a:rPr lang="ru-RU" sz="1700" dirty="0" smtClean="0"/>
              <a:t>порядок отнесения к </a:t>
            </a:r>
            <a:r>
              <a:rPr lang="ru-RU" sz="1700" b="1" dirty="0" smtClean="0"/>
              <a:t>бесхозяйным</a:t>
            </a:r>
            <a:r>
              <a:rPr lang="ru-RU" sz="1700" dirty="0" smtClean="0"/>
              <a:t> системам питьевого водоснабжения и водоотведения населенных пунктов и (или) их составляющих элементов, а также их учета.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58880" y="6245225"/>
            <a:ext cx="2133600" cy="476250"/>
          </a:xfrm>
        </p:spPr>
        <p:txBody>
          <a:bodyPr/>
          <a:lstStyle/>
          <a:p>
            <a:pPr>
              <a:defRPr/>
            </a:pPr>
            <a:fld id="{EA38680C-6E6F-4DAD-BA43-F735F7AE300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57166"/>
            <a:ext cx="619268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 ВОДНЫЙ КОДЕКС РЕСПУБЛИКИ КАЗАХСТАН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143372" y="1500174"/>
            <a:ext cx="576064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24680" y="6245225"/>
            <a:ext cx="2133600" cy="476250"/>
          </a:xfrm>
        </p:spPr>
        <p:txBody>
          <a:bodyPr/>
          <a:lstStyle/>
          <a:p>
            <a:pPr>
              <a:defRPr/>
            </a:pPr>
            <a:fld id="{EA38680C-6E6F-4DAD-BA43-F735F7AE300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20688"/>
            <a:ext cx="619268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 ВОДНЫЙ КОДЕКС РЕСПУБЛИКИ КАЗАХСТАН</a:t>
            </a: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714620"/>
            <a:ext cx="4034158" cy="3786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беспрерывное обеспечение водой из систем питьевого водоснабжения в соответствии с санитарно-эпидемиологическими правилами для хозяйственно-питьевого водопотребления;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получение  информации о качестве питьевой воды и возможных перебоях в её подаче;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обеспечение питьевой водой в первоочередном порядке из систем питьевого водоснабжения в соответствии с нормами качества питьевой воды и нормами питьевого водопотребления, если их объекты используются для жилья, сферы здравоохранения и производства продовольственной продукции.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714620"/>
            <a:ext cx="3857652" cy="3786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наличию технических условий на подключение к сетям водоснабжения и водоотведения населённого пункта, исполнительной съёмки собственных сетей, выполненную государственными органами архитектуры для потребителей, проживающих в домах индивидуальной застройки;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не допущению сброса сточных вод с загрязнениями, превышающими допустимые концентрации вредных веществ;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не присоединению </a:t>
            </a:r>
            <a:r>
              <a:rPr lang="ru-RU" sz="1400" dirty="0" err="1" smtClean="0"/>
              <a:t>субпотребителей</a:t>
            </a:r>
            <a:r>
              <a:rPr lang="ru-RU" sz="1400" dirty="0" smtClean="0"/>
              <a:t> к собственным сетям водоснабжения и водоотведения без разрешения организации по водоснабжению и водоотведению.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20914" y="2285992"/>
            <a:ext cx="965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Права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2243072"/>
            <a:ext cx="1844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/>
              <a:t>Обязанности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1636210"/>
            <a:ext cx="6192688" cy="5069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Определение прав и обязанностей потребителей</a:t>
            </a: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8680C-6E6F-4DAD-BA43-F735F7AE300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20688"/>
            <a:ext cx="619268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2. ЗЕМЕЛЬНЫЙ КОДЕКС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РЕСПУБЛИКИ КАЗАХСТАН</a:t>
            </a: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714620"/>
            <a:ext cx="3748406" cy="34506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процессе ежедневной эксплуатации, и особенно в случаях необходимости устранения аварий, требуется свободный доступ к сетям водоснабжения и водоотведения, сооружениям. </a:t>
            </a:r>
            <a:endParaRPr lang="ru-RU" b="1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714620"/>
            <a:ext cx="3714776" cy="3429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акте выбора земельного участка  указывать существующие инженерные коммуникации, а в случае необходимости указывать вынос инженерных коммуникаций за границы предоставляемого земельного участка.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000240"/>
            <a:ext cx="326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622300"/>
            <a:r>
              <a:rPr lang="ru-RU" b="1" i="1" dirty="0" smtClean="0"/>
              <a:t>Текущая ситуация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000240"/>
            <a:ext cx="2782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622300" algn="just"/>
            <a:r>
              <a:rPr lang="ru-RU" b="1" i="1" dirty="0" smtClean="0"/>
              <a:t>Предлагается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357686" y="2071678"/>
            <a:ext cx="360040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8680C-6E6F-4DAD-BA43-F735F7AE300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48680"/>
            <a:ext cx="619268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3.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ЭКОЛОГИЧЕСКИЙ КОДЕКС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РЕСПУБЛИКИ КАЗАХСТАН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20888"/>
            <a:ext cx="3888432" cy="3456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В настоящее время отсутствует однозначное понимание к каким сооружениям относятся пруды-накопители, пруды-испарители, биологические пруды, поля фильтрации.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2420888"/>
            <a:ext cx="4071966" cy="3456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Вводимое дополнение в Экологический кодекс позволит однозначно отнести пруды-накопители, пруды-испарители, биологические пруды, поля фильтрации к сооружениям </a:t>
            </a:r>
            <a:r>
              <a:rPr lang="ru-RU" sz="1800" b="1" dirty="0" smtClean="0"/>
              <a:t>биологической очистки сточных вод</a:t>
            </a:r>
            <a:r>
              <a:rPr lang="ru-RU" sz="1800" dirty="0" smtClean="0"/>
              <a:t>.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785926"/>
            <a:ext cx="326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622300"/>
            <a:r>
              <a:rPr lang="ru-RU" b="1" i="1" dirty="0" smtClean="0"/>
              <a:t>Текущая ситуация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1785926"/>
            <a:ext cx="2782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622300" algn="just"/>
            <a:r>
              <a:rPr lang="ru-RU" b="1" i="1" dirty="0" smtClean="0"/>
              <a:t>Предлагается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357686" y="1928802"/>
            <a:ext cx="360040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8680C-6E6F-4DAD-BA43-F735F7AE300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48680"/>
            <a:ext cx="619268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4. ЗАКОН </a:t>
            </a:r>
            <a:r>
              <a:rPr lang="ru-RU" b="1" dirty="0" smtClean="0">
                <a:solidFill>
                  <a:schemeClr val="tx1"/>
                </a:solidFill>
              </a:rPr>
              <a:t>«О ГОСУДАРСТВЕННОМ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ИМУЩЕСТВЕ»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20888"/>
            <a:ext cx="3888432" cy="3024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Услуги по водоснабжению и водоотведению оказываются одним предприятием – водоканалом. 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Однако, сфера </a:t>
            </a:r>
            <a:r>
              <a:rPr lang="ru-RU" sz="1800" b="1" dirty="0" smtClean="0"/>
              <a:t>водоотведения</a:t>
            </a:r>
            <a:r>
              <a:rPr lang="ru-RU" sz="1800" dirty="0" smtClean="0"/>
              <a:t> не определена в Законе «О государственном имуществе», как сфера жизнеобеспечения в деятельности государственных предприятий.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420888"/>
            <a:ext cx="3888432" cy="3024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Сферу </a:t>
            </a:r>
            <a:r>
              <a:rPr lang="ru-RU" b="1" dirty="0" smtClean="0"/>
              <a:t>водоотведения</a:t>
            </a:r>
            <a:r>
              <a:rPr lang="ru-RU" dirty="0" smtClean="0"/>
              <a:t> закрепить в Законе «О государственном имуществе», как сферу жизнеобеспечения в деятельности государственных предприятий.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1857364"/>
            <a:ext cx="2782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622300" algn="just"/>
            <a:r>
              <a:rPr lang="ru-RU" b="1" i="1" dirty="0" smtClean="0"/>
              <a:t>Предлагается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500562" y="1928802"/>
            <a:ext cx="360040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857364"/>
            <a:ext cx="326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622300"/>
            <a:r>
              <a:rPr lang="ru-RU" b="1" i="1" dirty="0" smtClean="0"/>
              <a:t>Текущая ситуация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8680C-6E6F-4DAD-BA43-F735F7AE300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2714620"/>
            <a:ext cx="3714776" cy="32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1800" dirty="0" smtClean="0"/>
          </a:p>
          <a:p>
            <a:pPr algn="ctr"/>
            <a:r>
              <a:rPr lang="ru-RU" sz="1800" dirty="0" smtClean="0"/>
              <a:t>Исходя из требований водосбережения, рационального использования питьевой воды дополняется норма Закона </a:t>
            </a:r>
            <a:r>
              <a:rPr lang="kk-KZ" sz="1800" dirty="0" smtClean="0"/>
              <a:t>касательно </a:t>
            </a:r>
            <a:r>
              <a:rPr lang="ru-RU" sz="1800" dirty="0" smtClean="0"/>
              <a:t>обязательн</a:t>
            </a:r>
            <a:r>
              <a:rPr lang="kk-KZ" sz="1800" dirty="0" smtClean="0"/>
              <a:t>ой</a:t>
            </a:r>
            <a:r>
              <a:rPr lang="ru-RU" sz="1800" dirty="0" smtClean="0"/>
              <a:t> установк</a:t>
            </a:r>
            <a:r>
              <a:rPr lang="kk-KZ" sz="1800" dirty="0" smtClean="0"/>
              <a:t>и</a:t>
            </a:r>
            <a:r>
              <a:rPr lang="ru-RU" sz="1800" dirty="0" smtClean="0"/>
              <a:t> также и общедомовых приборов учета </a:t>
            </a:r>
            <a:r>
              <a:rPr lang="ru-RU" sz="1800" b="1" dirty="0" smtClean="0"/>
              <a:t>воды</a:t>
            </a:r>
            <a:r>
              <a:rPr lang="ru-RU" sz="1800" dirty="0" smtClean="0"/>
              <a:t>. </a:t>
            </a:r>
          </a:p>
          <a:p>
            <a:pPr algn="just"/>
            <a:endParaRPr lang="ru-RU" sz="18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62151"/>
            <a:ext cx="619268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5. ЗАКОН «</a:t>
            </a:r>
            <a:r>
              <a:rPr lang="ru-RU" b="1" dirty="0" smtClean="0">
                <a:solidFill>
                  <a:schemeClr val="tx1"/>
                </a:solidFill>
              </a:rPr>
              <a:t>ОБ ЭНЕРГОСБЕРЕЖЕНИИ И ПОВЫШЕНИИ ЭНЕРГОЭФФЕКТИВНОСТИ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786059"/>
            <a:ext cx="3429024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1800" dirty="0" smtClean="0"/>
          </a:p>
          <a:p>
            <a:pPr algn="ctr"/>
            <a:r>
              <a:rPr lang="ru-RU" sz="1800" dirty="0" smtClean="0"/>
              <a:t>В Законе «Об энергосбережении и повышении </a:t>
            </a:r>
            <a:r>
              <a:rPr lang="ru-RU" sz="1800" dirty="0" err="1" smtClean="0"/>
              <a:t>энергоэффективности</a:t>
            </a:r>
            <a:r>
              <a:rPr lang="ru-RU" sz="1800" dirty="0" smtClean="0"/>
              <a:t>»  предусматривается, что в проектах многоквартирных жилых домов обязательна установка общедомовых приборов учета только </a:t>
            </a:r>
            <a:r>
              <a:rPr lang="ru-RU" sz="1800" b="1" dirty="0" smtClean="0"/>
              <a:t>тепловой энергии</a:t>
            </a:r>
            <a:r>
              <a:rPr lang="ru-RU" sz="1800" dirty="0" smtClean="0"/>
              <a:t>.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071678"/>
            <a:ext cx="3262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/>
            <a:r>
              <a:rPr lang="ru-RU" b="1" i="1" dirty="0" smtClean="0"/>
              <a:t>Текущая ситуация</a:t>
            </a:r>
          </a:p>
          <a:p>
            <a:pPr indent="622300"/>
            <a:endParaRPr lang="ru-RU" b="1" i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071678"/>
            <a:ext cx="2782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622300" algn="just"/>
            <a:r>
              <a:rPr lang="ru-RU" b="1" i="1" dirty="0" smtClean="0"/>
              <a:t>Предлагается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500562" y="2143116"/>
            <a:ext cx="360040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7376</TotalTime>
  <Words>494</Words>
  <Application>Microsoft Office PowerPoint</Application>
  <PresentationFormat>Экран (4:3)</PresentationFormat>
  <Paragraphs>89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LATON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 Kim</dc:creator>
  <cp:lastModifiedBy>1</cp:lastModifiedBy>
  <cp:revision>618</cp:revision>
  <dcterms:created xsi:type="dcterms:W3CDTF">2005-11-11T05:08:23Z</dcterms:created>
  <dcterms:modified xsi:type="dcterms:W3CDTF">2014-09-02T12:21:51Z</dcterms:modified>
</cp:coreProperties>
</file>