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24"/>
  </p:notesMasterIdLst>
  <p:handoutMasterIdLst>
    <p:handoutMasterId r:id="rId25"/>
  </p:handoutMasterIdLst>
  <p:sldIdLst>
    <p:sldId id="483" r:id="rId2"/>
    <p:sldId id="511" r:id="rId3"/>
    <p:sldId id="484" r:id="rId4"/>
    <p:sldId id="485" r:id="rId5"/>
    <p:sldId id="486" r:id="rId6"/>
    <p:sldId id="513" r:id="rId7"/>
    <p:sldId id="488" r:id="rId8"/>
    <p:sldId id="495" r:id="rId9"/>
    <p:sldId id="496" r:id="rId10"/>
    <p:sldId id="490" r:id="rId11"/>
    <p:sldId id="514" r:id="rId12"/>
    <p:sldId id="494" r:id="rId13"/>
    <p:sldId id="508" r:id="rId14"/>
    <p:sldId id="500" r:id="rId15"/>
    <p:sldId id="498" r:id="rId16"/>
    <p:sldId id="512" r:id="rId17"/>
    <p:sldId id="502" r:id="rId18"/>
    <p:sldId id="503" r:id="rId19"/>
    <p:sldId id="504" r:id="rId20"/>
    <p:sldId id="505" r:id="rId21"/>
    <p:sldId id="506" r:id="rId22"/>
    <p:sldId id="507" r:id="rId23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E2B7"/>
    <a:srgbClr val="66FFFF"/>
    <a:srgbClr val="EBC3CC"/>
    <a:srgbClr val="A59AD6"/>
    <a:srgbClr val="0033CC"/>
    <a:srgbClr val="C9D3FF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58" autoAdjust="0"/>
  </p:normalViewPr>
  <p:slideViewPr>
    <p:cSldViewPr>
      <p:cViewPr varScale="1">
        <p:scale>
          <a:sx n="92" d="100"/>
          <a:sy n="92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82" y="-78"/>
      </p:cViewPr>
      <p:guideLst>
        <p:guide orient="horz" pos="3134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2;&#1072;&#1090;&#1077;&#1088;&#1080;&#1072;&#1083;&#1099;%20&#1082;&#1086;&#1083;&#1083;&#1077;&#1075;&#1080;&#1080;,%20&#1089;&#1077;&#1084;&#1080;&#1085;&#1072;&#1088;&#1086;&#1074;\2011\&#1050;%20&#1055;&#1088;&#1077;&#1079;&#1080;&#1076;&#1077;&#1085;&#1090;&#1091;\&#1050;&#1086;&#1083;-&#1074;&#1086;%20&#1090;&#1077;&#1093;&#1085;&#1080;&#1082;&#1080;%20&#1050;&#1040;&#1060;.xls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2;&#1072;&#1090;&#1077;&#1088;&#1080;&#1072;&#1083;&#1099;%20&#1082;&#1086;&#1083;&#1083;&#1077;&#1075;&#1080;&#1080;,%20&#1089;&#1077;&#1084;&#1080;&#1085;&#1072;&#1088;&#1086;&#1074;\2011\&#1050;%20&#1055;&#1088;&#1077;&#1079;&#1080;&#1076;&#1077;&#1085;&#1090;&#1091;\&#1050;&#1086;&#1083;-&#1074;&#1086;%20&#1090;&#1077;&#1093;&#1085;&#1080;&#1082;&#1080;%20&#1050;&#1040;&#1060;.xls" TargetMode="External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2;&#1072;&#1090;&#1077;&#1088;&#1080;&#1072;&#1083;&#1099;%20&#1082;&#1086;&#1083;&#1083;&#1077;&#1075;&#1080;&#1080;,%20&#1089;&#1077;&#1084;&#1080;&#1085;&#1072;&#1088;&#1086;&#1074;\2011\&#1050;%20&#1055;&#1088;&#1077;&#1079;&#1080;&#1076;&#1077;&#1085;&#1090;&#1091;\&#1050;&#1086;&#1083;-&#1074;&#1086;%20&#1090;&#1077;&#1093;&#1085;&#1080;&#1082;&#1080;%20&#1050;&#1040;&#1060;.xls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2;&#1072;&#1090;&#1077;&#1088;&#1080;&#1072;&#1083;&#1099;%20&#1082;&#1086;&#1083;&#1083;&#1077;&#1075;&#1080;&#1080;,%20&#1089;&#1077;&#1084;&#1080;&#1085;&#1072;&#1088;&#1086;&#1074;\2011\&#1050;%20&#1055;&#1088;&#1077;&#1079;&#1080;&#1076;&#1077;&#1085;&#1090;&#1091;\&#1050;&#1086;&#1083;-&#1074;&#1086;%20&#1090;&#1077;&#1093;&#1085;&#1080;&#1082;&#1080;%20&#1050;&#1040;&#1060;.xls" TargetMode="External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13503099346632E-2"/>
          <c:y val="8.3933819505112667E-2"/>
          <c:w val="0.92307991288323044"/>
          <c:h val="0.7417861959433363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24408720"/>
        <c:axId val="-1024413072"/>
      </c:barChart>
      <c:catAx>
        <c:axId val="-102440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024413072"/>
        <c:crosses val="autoZero"/>
        <c:auto val="1"/>
        <c:lblAlgn val="ctr"/>
        <c:lblOffset val="100"/>
        <c:noMultiLvlLbl val="0"/>
      </c:catAx>
      <c:valAx>
        <c:axId val="-10244130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102440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3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87261964594891E-2"/>
          <c:y val="0.17684887459807094"/>
          <c:w val="0.95428558664209562"/>
          <c:h val="0.62926924590583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68.5</c:v>
                </c:pt>
                <c:pt idx="1">
                  <c:v>67.400000000000006</c:v>
                </c:pt>
                <c:pt idx="2">
                  <c:v>68.3</c:v>
                </c:pt>
                <c:pt idx="3">
                  <c:v>67.5</c:v>
                </c:pt>
                <c:pt idx="4">
                  <c:v>69.2</c:v>
                </c:pt>
                <c:pt idx="5">
                  <c:v>66.8</c:v>
                </c:pt>
                <c:pt idx="6">
                  <c:v>65.099999999999994</c:v>
                </c:pt>
                <c:pt idx="7">
                  <c:v>62.8</c:v>
                </c:pt>
                <c:pt idx="8">
                  <c:v>60.9</c:v>
                </c:pt>
                <c:pt idx="9" formatCode="General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5059664"/>
        <c:axId val="-925059120"/>
      </c:barChart>
      <c:catAx>
        <c:axId val="-92505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5059120"/>
        <c:crosses val="autoZero"/>
        <c:auto val="1"/>
        <c:lblAlgn val="ctr"/>
        <c:lblOffset val="100"/>
        <c:noMultiLvlLbl val="0"/>
      </c:catAx>
      <c:valAx>
        <c:axId val="-9250591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92505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3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Перемещение зерна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25054224"/>
        <c:axId val="-925065648"/>
      </c:barChart>
      <c:catAx>
        <c:axId val="-92505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25065648"/>
        <c:crosses val="autoZero"/>
        <c:auto val="1"/>
        <c:lblAlgn val="ctr"/>
        <c:lblOffset val="100"/>
        <c:noMultiLvlLbl val="0"/>
      </c:catAx>
      <c:valAx>
        <c:axId val="-9250656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-92505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1384514435695584E-3"/>
          <c:y val="8.9713113092952324E-2"/>
          <c:w val="0.9988615485564305"/>
          <c:h val="0.74479822394787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'лизинг (2)'!$B$2:$B$3</c:f>
              <c:strCache>
                <c:ptCount val="1"/>
                <c:pt idx="0">
                  <c:v>единиц 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(2)'!$B$4:$B$10</c:f>
              <c:numCache>
                <c:formatCode>General</c:formatCode>
                <c:ptCount val="7"/>
                <c:pt idx="0">
                  <c:v>14487</c:v>
                </c:pt>
                <c:pt idx="1">
                  <c:v>6486</c:v>
                </c:pt>
                <c:pt idx="2">
                  <c:v>3704</c:v>
                </c:pt>
                <c:pt idx="3">
                  <c:v>7141</c:v>
                </c:pt>
                <c:pt idx="4">
                  <c:v>7472</c:v>
                </c:pt>
                <c:pt idx="5">
                  <c:v>4782</c:v>
                </c:pt>
                <c:pt idx="6">
                  <c:v>3422</c:v>
                </c:pt>
              </c:numCache>
            </c:numRef>
          </c:val>
        </c:ser>
        <c:ser>
          <c:idx val="1"/>
          <c:order val="1"/>
          <c:tx>
            <c:strRef>
              <c:f>'лизинг (2)'!$C$2:$C$3</c:f>
              <c:strCache>
                <c:ptCount val="1"/>
                <c:pt idx="0">
                  <c:v>единиц в т.ч. КАФ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(2)'!$C$4:$C$10</c:f>
              <c:numCache>
                <c:formatCode>General</c:formatCode>
                <c:ptCount val="7"/>
                <c:pt idx="0">
                  <c:v>1987</c:v>
                </c:pt>
                <c:pt idx="1">
                  <c:v>1477</c:v>
                </c:pt>
                <c:pt idx="2">
                  <c:v>1682</c:v>
                </c:pt>
                <c:pt idx="3">
                  <c:v>2510</c:v>
                </c:pt>
                <c:pt idx="4">
                  <c:v>1642</c:v>
                </c:pt>
                <c:pt idx="5">
                  <c:v>1544</c:v>
                </c:pt>
                <c:pt idx="6">
                  <c:v>2047</c:v>
                </c:pt>
              </c:numCache>
            </c:numRef>
          </c:val>
        </c:ser>
        <c:ser>
          <c:idx val="2"/>
          <c:order val="2"/>
          <c:tx>
            <c:strRef>
              <c:f>'лизинг (2)'!$D$2:$D$3</c:f>
              <c:strCache>
                <c:ptCount val="1"/>
                <c:pt idx="0">
                  <c:v>млн. тенге всего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(2)'!$D$4:$D$10</c:f>
              <c:numCache>
                <c:formatCode>0.0</c:formatCode>
                <c:ptCount val="7"/>
                <c:pt idx="0">
                  <c:v>18754</c:v>
                </c:pt>
                <c:pt idx="1">
                  <c:v>32600</c:v>
                </c:pt>
                <c:pt idx="2">
                  <c:v>25547.8</c:v>
                </c:pt>
                <c:pt idx="3">
                  <c:v>43264.5</c:v>
                </c:pt>
                <c:pt idx="4">
                  <c:v>72417.899999999994</c:v>
                </c:pt>
                <c:pt idx="5">
                  <c:v>51519.4</c:v>
                </c:pt>
                <c:pt idx="6">
                  <c:v>24632.6</c:v>
                </c:pt>
              </c:numCache>
            </c:numRef>
          </c:val>
        </c:ser>
        <c:ser>
          <c:idx val="3"/>
          <c:order val="3"/>
          <c:tx>
            <c:strRef>
              <c:f>'лизинг (2)'!$E$2:$E$3</c:f>
              <c:strCache>
                <c:ptCount val="1"/>
                <c:pt idx="0">
                  <c:v>млн. тенге в т.ч. КАФ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(2)'!$E$4:$E$10</c:f>
              <c:numCache>
                <c:formatCode>0.0</c:formatCode>
                <c:ptCount val="7"/>
                <c:pt idx="0">
                  <c:v>7800</c:v>
                </c:pt>
                <c:pt idx="1">
                  <c:v>13107.6</c:v>
                </c:pt>
                <c:pt idx="2">
                  <c:v>17801.3</c:v>
                </c:pt>
                <c:pt idx="3">
                  <c:v>22911.200000000001</c:v>
                </c:pt>
                <c:pt idx="4">
                  <c:v>29865.7</c:v>
                </c:pt>
                <c:pt idx="5">
                  <c:v>22390</c:v>
                </c:pt>
                <c:pt idx="6">
                  <c:v>17331.3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215990176"/>
        <c:axId val="-1215992896"/>
      </c:barChart>
      <c:catAx>
        <c:axId val="-121599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215992896"/>
        <c:crosses val="autoZero"/>
        <c:auto val="1"/>
        <c:lblAlgn val="ctr"/>
        <c:lblOffset val="100"/>
        <c:noMultiLvlLbl val="0"/>
      </c:catAx>
      <c:valAx>
        <c:axId val="-1215992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2159901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4"/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027322404371579E-2"/>
          <c:y val="9.0214957297278547E-2"/>
          <c:w val="0.9699453551912568"/>
          <c:h val="0.74538802669092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'лизинг (2)'!$B$2:$B$3</c:f>
              <c:strCache>
                <c:ptCount val="1"/>
                <c:pt idx="0">
                  <c:v>единиц 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(2)'!$B$4:$B$10</c:f>
              <c:numCache>
                <c:formatCode>General</c:formatCode>
                <c:ptCount val="7"/>
                <c:pt idx="0">
                  <c:v>14487</c:v>
                </c:pt>
                <c:pt idx="1">
                  <c:v>6486</c:v>
                </c:pt>
                <c:pt idx="2">
                  <c:v>3704</c:v>
                </c:pt>
                <c:pt idx="3">
                  <c:v>7141</c:v>
                </c:pt>
                <c:pt idx="4">
                  <c:v>7472</c:v>
                </c:pt>
                <c:pt idx="5">
                  <c:v>4782</c:v>
                </c:pt>
                <c:pt idx="6">
                  <c:v>3422</c:v>
                </c:pt>
              </c:numCache>
            </c:numRef>
          </c:val>
        </c:ser>
        <c:ser>
          <c:idx val="1"/>
          <c:order val="1"/>
          <c:tx>
            <c:strRef>
              <c:f>'лизинг (2)'!$C$2:$C$3</c:f>
              <c:strCache>
                <c:ptCount val="1"/>
                <c:pt idx="0">
                  <c:v>единиц в т.ч. КАФ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(2)'!$C$4:$C$10</c:f>
              <c:numCache>
                <c:formatCode>General</c:formatCode>
                <c:ptCount val="7"/>
                <c:pt idx="0">
                  <c:v>1987</c:v>
                </c:pt>
                <c:pt idx="1">
                  <c:v>1477</c:v>
                </c:pt>
                <c:pt idx="2">
                  <c:v>1682</c:v>
                </c:pt>
                <c:pt idx="3">
                  <c:v>2510</c:v>
                </c:pt>
                <c:pt idx="4">
                  <c:v>1642</c:v>
                </c:pt>
                <c:pt idx="5">
                  <c:v>1544</c:v>
                </c:pt>
                <c:pt idx="6">
                  <c:v>2047</c:v>
                </c:pt>
              </c:numCache>
            </c:numRef>
          </c:val>
        </c:ser>
        <c:ser>
          <c:idx val="2"/>
          <c:order val="2"/>
          <c:tx>
            <c:strRef>
              <c:f>'лизинг (2)'!$D$2:$D$3</c:f>
              <c:strCache>
                <c:ptCount val="1"/>
                <c:pt idx="0">
                  <c:v>млн. тенге всего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(2)'!$D$4:$D$10</c:f>
              <c:numCache>
                <c:formatCode>0.0</c:formatCode>
                <c:ptCount val="7"/>
                <c:pt idx="0">
                  <c:v>18754</c:v>
                </c:pt>
                <c:pt idx="1">
                  <c:v>32600</c:v>
                </c:pt>
                <c:pt idx="2">
                  <c:v>25547.8</c:v>
                </c:pt>
                <c:pt idx="3">
                  <c:v>43264.5</c:v>
                </c:pt>
                <c:pt idx="4">
                  <c:v>72417.899999999994</c:v>
                </c:pt>
                <c:pt idx="5">
                  <c:v>51519.4</c:v>
                </c:pt>
                <c:pt idx="6">
                  <c:v>24632.6</c:v>
                </c:pt>
              </c:numCache>
            </c:numRef>
          </c:val>
        </c:ser>
        <c:ser>
          <c:idx val="3"/>
          <c:order val="3"/>
          <c:tx>
            <c:strRef>
              <c:f>'лизинг (2)'!$E$2:$E$3</c:f>
              <c:strCache>
                <c:ptCount val="1"/>
                <c:pt idx="0">
                  <c:v>млн. тенге в т.ч. КАФ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(2)'!$E$4:$E$10</c:f>
              <c:numCache>
                <c:formatCode>0.0</c:formatCode>
                <c:ptCount val="7"/>
                <c:pt idx="0">
                  <c:v>7800</c:v>
                </c:pt>
                <c:pt idx="1">
                  <c:v>13107.6</c:v>
                </c:pt>
                <c:pt idx="2">
                  <c:v>17801.3</c:v>
                </c:pt>
                <c:pt idx="3">
                  <c:v>22911.200000000001</c:v>
                </c:pt>
                <c:pt idx="4">
                  <c:v>29865.7</c:v>
                </c:pt>
                <c:pt idx="5">
                  <c:v>22390</c:v>
                </c:pt>
                <c:pt idx="6">
                  <c:v>17331.3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215989632"/>
        <c:axId val="-1215994528"/>
      </c:barChart>
      <c:catAx>
        <c:axId val="-121598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215994528"/>
        <c:crosses val="autoZero"/>
        <c:auto val="1"/>
        <c:lblAlgn val="ctr"/>
        <c:lblOffset val="100"/>
        <c:noMultiLvlLbl val="0"/>
      </c:catAx>
      <c:valAx>
        <c:axId val="-1215994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2159896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4"/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1384514435695582E-3"/>
          <c:y val="8.9713113092952324E-2"/>
          <c:w val="0.9988615485564305"/>
          <c:h val="0.74479822394787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'лизинг (2)'!$B$2:$B$3</c:f>
              <c:strCache>
                <c:ptCount val="1"/>
                <c:pt idx="0">
                  <c:v>единиц 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(2)'!$B$4:$B$10</c:f>
              <c:numCache>
                <c:formatCode>General</c:formatCode>
                <c:ptCount val="7"/>
                <c:pt idx="0">
                  <c:v>14487</c:v>
                </c:pt>
                <c:pt idx="1">
                  <c:v>6486</c:v>
                </c:pt>
                <c:pt idx="2">
                  <c:v>3704</c:v>
                </c:pt>
                <c:pt idx="3">
                  <c:v>7141</c:v>
                </c:pt>
                <c:pt idx="4">
                  <c:v>7472</c:v>
                </c:pt>
                <c:pt idx="5">
                  <c:v>4782</c:v>
                </c:pt>
                <c:pt idx="6">
                  <c:v>3422</c:v>
                </c:pt>
              </c:numCache>
            </c:numRef>
          </c:val>
        </c:ser>
        <c:ser>
          <c:idx val="1"/>
          <c:order val="1"/>
          <c:tx>
            <c:strRef>
              <c:f>'лизинг (2)'!$C$2:$C$3</c:f>
              <c:strCache>
                <c:ptCount val="1"/>
                <c:pt idx="0">
                  <c:v>единиц в т.ч. КАФ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(2)'!$C$4:$C$10</c:f>
              <c:numCache>
                <c:formatCode>General</c:formatCode>
                <c:ptCount val="7"/>
                <c:pt idx="0">
                  <c:v>1987</c:v>
                </c:pt>
                <c:pt idx="1">
                  <c:v>1477</c:v>
                </c:pt>
                <c:pt idx="2">
                  <c:v>1682</c:v>
                </c:pt>
                <c:pt idx="3">
                  <c:v>2510</c:v>
                </c:pt>
                <c:pt idx="4">
                  <c:v>1642</c:v>
                </c:pt>
                <c:pt idx="5">
                  <c:v>1544</c:v>
                </c:pt>
                <c:pt idx="6">
                  <c:v>2047</c:v>
                </c:pt>
              </c:numCache>
            </c:numRef>
          </c:val>
        </c:ser>
        <c:ser>
          <c:idx val="2"/>
          <c:order val="2"/>
          <c:tx>
            <c:strRef>
              <c:f>'лизинг (2)'!$D$2:$D$3</c:f>
              <c:strCache>
                <c:ptCount val="1"/>
                <c:pt idx="0">
                  <c:v>млн. тенге всего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(2)'!$D$4:$D$10</c:f>
              <c:numCache>
                <c:formatCode>0.0</c:formatCode>
                <c:ptCount val="7"/>
                <c:pt idx="0">
                  <c:v>18754</c:v>
                </c:pt>
                <c:pt idx="1">
                  <c:v>32600</c:v>
                </c:pt>
                <c:pt idx="2">
                  <c:v>25547.8</c:v>
                </c:pt>
                <c:pt idx="3">
                  <c:v>43264.5</c:v>
                </c:pt>
                <c:pt idx="4">
                  <c:v>72417.899999999994</c:v>
                </c:pt>
                <c:pt idx="5">
                  <c:v>51519.4</c:v>
                </c:pt>
                <c:pt idx="6">
                  <c:v>24632.6</c:v>
                </c:pt>
              </c:numCache>
            </c:numRef>
          </c:val>
        </c:ser>
        <c:ser>
          <c:idx val="3"/>
          <c:order val="3"/>
          <c:tx>
            <c:strRef>
              <c:f>'лизинг (2)'!$E$2:$E$3</c:f>
              <c:strCache>
                <c:ptCount val="1"/>
                <c:pt idx="0">
                  <c:v>млн. тенге в т.ч. КАФ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(2)'!$E$4:$E$10</c:f>
              <c:numCache>
                <c:formatCode>0.0</c:formatCode>
                <c:ptCount val="7"/>
                <c:pt idx="0">
                  <c:v>7800</c:v>
                </c:pt>
                <c:pt idx="1">
                  <c:v>13107.6</c:v>
                </c:pt>
                <c:pt idx="2">
                  <c:v>17801.3</c:v>
                </c:pt>
                <c:pt idx="3">
                  <c:v>22911.200000000001</c:v>
                </c:pt>
                <c:pt idx="4">
                  <c:v>29865.7</c:v>
                </c:pt>
                <c:pt idx="5">
                  <c:v>22390</c:v>
                </c:pt>
                <c:pt idx="6">
                  <c:v>17331.3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215995616"/>
        <c:axId val="-1215986912"/>
      </c:barChart>
      <c:catAx>
        <c:axId val="-12159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215986912"/>
        <c:crosses val="autoZero"/>
        <c:auto val="1"/>
        <c:lblAlgn val="ctr"/>
        <c:lblOffset val="100"/>
        <c:noMultiLvlLbl val="0"/>
      </c:catAx>
      <c:valAx>
        <c:axId val="-121598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159956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4"/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027322404371579E-2"/>
          <c:y val="9.0214957297278547E-2"/>
          <c:w val="0.9699453551912568"/>
          <c:h val="0.74538802669092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'лизинг (2)'!$B$2:$B$3</c:f>
              <c:strCache>
                <c:ptCount val="1"/>
                <c:pt idx="0">
                  <c:v>единиц 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(2)'!$B$4:$B$10</c:f>
              <c:numCache>
                <c:formatCode>General</c:formatCode>
                <c:ptCount val="7"/>
                <c:pt idx="0">
                  <c:v>14487</c:v>
                </c:pt>
                <c:pt idx="1">
                  <c:v>6486</c:v>
                </c:pt>
                <c:pt idx="2">
                  <c:v>3704</c:v>
                </c:pt>
                <c:pt idx="3">
                  <c:v>7141</c:v>
                </c:pt>
                <c:pt idx="4">
                  <c:v>7472</c:v>
                </c:pt>
                <c:pt idx="5">
                  <c:v>4782</c:v>
                </c:pt>
                <c:pt idx="6">
                  <c:v>3422</c:v>
                </c:pt>
              </c:numCache>
            </c:numRef>
          </c:val>
        </c:ser>
        <c:ser>
          <c:idx val="1"/>
          <c:order val="1"/>
          <c:tx>
            <c:strRef>
              <c:f>'лизинг (2)'!$C$2:$C$3</c:f>
              <c:strCache>
                <c:ptCount val="1"/>
                <c:pt idx="0">
                  <c:v>единиц в т.ч. КАФ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(2)'!$C$4:$C$10</c:f>
              <c:numCache>
                <c:formatCode>General</c:formatCode>
                <c:ptCount val="7"/>
                <c:pt idx="0">
                  <c:v>1987</c:v>
                </c:pt>
                <c:pt idx="1">
                  <c:v>1477</c:v>
                </c:pt>
                <c:pt idx="2">
                  <c:v>1682</c:v>
                </c:pt>
                <c:pt idx="3">
                  <c:v>2510</c:v>
                </c:pt>
                <c:pt idx="4">
                  <c:v>1642</c:v>
                </c:pt>
                <c:pt idx="5">
                  <c:v>1544</c:v>
                </c:pt>
                <c:pt idx="6">
                  <c:v>2047</c:v>
                </c:pt>
              </c:numCache>
            </c:numRef>
          </c:val>
        </c:ser>
        <c:ser>
          <c:idx val="2"/>
          <c:order val="2"/>
          <c:tx>
            <c:strRef>
              <c:f>'лизинг (2)'!$D$2:$D$3</c:f>
              <c:strCache>
                <c:ptCount val="1"/>
                <c:pt idx="0">
                  <c:v>млн. тенге всего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(2)'!$D$4:$D$10</c:f>
              <c:numCache>
                <c:formatCode>0.0</c:formatCode>
                <c:ptCount val="7"/>
                <c:pt idx="0">
                  <c:v>18754</c:v>
                </c:pt>
                <c:pt idx="1">
                  <c:v>32600</c:v>
                </c:pt>
                <c:pt idx="2">
                  <c:v>25547.8</c:v>
                </c:pt>
                <c:pt idx="3">
                  <c:v>43264.5</c:v>
                </c:pt>
                <c:pt idx="4">
                  <c:v>72417.899999999994</c:v>
                </c:pt>
                <c:pt idx="5">
                  <c:v>51519.4</c:v>
                </c:pt>
                <c:pt idx="6">
                  <c:v>24632.6</c:v>
                </c:pt>
              </c:numCache>
            </c:numRef>
          </c:val>
        </c:ser>
        <c:ser>
          <c:idx val="3"/>
          <c:order val="3"/>
          <c:tx>
            <c:strRef>
              <c:f>'лизинг (2)'!$E$2:$E$3</c:f>
              <c:strCache>
                <c:ptCount val="1"/>
                <c:pt idx="0">
                  <c:v>млн. тенге в т.ч. КАФ</c:v>
                </c:pt>
              </c:strCache>
            </c:strRef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'лизинг (2)'!$A$4:$A$10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'лизинг (2)'!$E$4:$E$10</c:f>
              <c:numCache>
                <c:formatCode>0.0</c:formatCode>
                <c:ptCount val="7"/>
                <c:pt idx="0">
                  <c:v>7800</c:v>
                </c:pt>
                <c:pt idx="1">
                  <c:v>13107.6</c:v>
                </c:pt>
                <c:pt idx="2">
                  <c:v>17801.3</c:v>
                </c:pt>
                <c:pt idx="3">
                  <c:v>22911.200000000001</c:v>
                </c:pt>
                <c:pt idx="4">
                  <c:v>29865.7</c:v>
                </c:pt>
                <c:pt idx="5">
                  <c:v>22390</c:v>
                </c:pt>
                <c:pt idx="6">
                  <c:v>17331.3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215985824"/>
        <c:axId val="-1215985280"/>
      </c:barChart>
      <c:catAx>
        <c:axId val="-12159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215985280"/>
        <c:crosses val="autoZero"/>
        <c:auto val="1"/>
        <c:lblAlgn val="ctr"/>
        <c:lblOffset val="100"/>
        <c:noMultiLvlLbl val="0"/>
      </c:catAx>
      <c:valAx>
        <c:axId val="-1215985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159858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4"/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66868638527343E-2"/>
          <c:y val="1.3161887485138466E-2"/>
          <c:w val="0.96683654332804425"/>
          <c:h val="0.80306852306625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074298487251499E-3"/>
                  <c:y val="-1.316085111604611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1400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5705273013349895E-2"/>
                      <c:h val="4.027537570452370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Тракторы</c:v>
                </c:pt>
                <c:pt idx="1">
                  <c:v>Комбайны</c:v>
                </c:pt>
                <c:pt idx="2">
                  <c:v>Посевные комплексы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10000</c:v>
                </c:pt>
                <c:pt idx="1">
                  <c:v>1500</c:v>
                </c:pt>
                <c:pt idx="2">
                  <c:v>1460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приобретено в среднем за 5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Тракторы</c:v>
                </c:pt>
                <c:pt idx="1">
                  <c:v>Комбайны</c:v>
                </c:pt>
                <c:pt idx="2">
                  <c:v>Посевные комплексы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1448</c:v>
                </c:pt>
                <c:pt idx="1">
                  <c:v>1028</c:v>
                </c:pt>
                <c:pt idx="2">
                  <c:v>188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Тракторы</c:v>
                </c:pt>
                <c:pt idx="1">
                  <c:v>Комбайны</c:v>
                </c:pt>
                <c:pt idx="2">
                  <c:v>Посевные комплексы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5058576"/>
        <c:axId val="-925060752"/>
      </c:barChart>
      <c:catAx>
        <c:axId val="-92505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25060752"/>
        <c:crosses val="autoZero"/>
        <c:auto val="1"/>
        <c:lblAlgn val="ctr"/>
        <c:lblOffset val="100"/>
        <c:noMultiLvlLbl val="0"/>
      </c:catAx>
      <c:valAx>
        <c:axId val="-925060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2505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74269908708E-2"/>
          <c:y val="2.6489574475230059E-2"/>
          <c:w val="0.9665506514601826"/>
          <c:h val="0.80822716124162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зерна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20.8</c:v>
                </c:pt>
                <c:pt idx="1">
                  <c:v>12.2</c:v>
                </c:pt>
                <c:pt idx="2" formatCode="0.0">
                  <c:v>27</c:v>
                </c:pt>
                <c:pt idx="3">
                  <c:v>12.9</c:v>
                </c:pt>
                <c:pt idx="4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экспорт зерна на традиционные рынки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5.8</c:v>
                </c:pt>
                <c:pt idx="1">
                  <c:v>6.5</c:v>
                </c:pt>
                <c:pt idx="2">
                  <c:v>5.2</c:v>
                </c:pt>
                <c:pt idx="3">
                  <c:v>7.2</c:v>
                </c:pt>
                <c:pt idx="4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409264"/>
        <c:axId val="-1024407632"/>
      </c:barChart>
      <c:catAx>
        <c:axId val="-102440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407632"/>
        <c:crosses val="autoZero"/>
        <c:auto val="1"/>
        <c:lblAlgn val="ctr"/>
        <c:lblOffset val="100"/>
        <c:noMultiLvlLbl val="0"/>
      </c:catAx>
      <c:valAx>
        <c:axId val="-1024407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2440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11764705882353E-2"/>
          <c:y val="0.15853772436008956"/>
          <c:w val="0.96020761245674946"/>
          <c:h val="0.67379054904381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0,7</a:t>
                    </a:r>
                    <a:endParaRPr lang="en-US" sz="1200" b="1" dirty="0">
                      <a:solidFill>
                        <a:schemeClr val="tx2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0.66720000000000068</c:v>
                </c:pt>
                <c:pt idx="1">
                  <c:v>0.75800000000000056</c:v>
                </c:pt>
                <c:pt idx="2">
                  <c:v>0.67300000000000082</c:v>
                </c:pt>
                <c:pt idx="3">
                  <c:v>0.90539999999999998</c:v>
                </c:pt>
                <c:pt idx="4">
                  <c:v>1.1854</c:v>
                </c:pt>
                <c:pt idx="5">
                  <c:v>1.7494999999999989</c:v>
                </c:pt>
                <c:pt idx="6">
                  <c:v>1.8172999999999988</c:v>
                </c:pt>
                <c:pt idx="7">
                  <c:v>1.8427</c:v>
                </c:pt>
                <c:pt idx="8">
                  <c:v>1.9815</c:v>
                </c:pt>
                <c:pt idx="9" formatCode="General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7640416"/>
        <c:axId val="-927639872"/>
      </c:barChart>
      <c:catAx>
        <c:axId val="-92764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7639872"/>
        <c:crosses val="autoZero"/>
        <c:auto val="1"/>
        <c:lblAlgn val="ctr"/>
        <c:lblOffset val="100"/>
        <c:noMultiLvlLbl val="0"/>
      </c:catAx>
      <c:valAx>
        <c:axId val="-927639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92764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54545454545455E-2"/>
          <c:y val="9.2979969068325424E-2"/>
          <c:w val="0.94727272727272738"/>
          <c:h val="0.72862206431175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8458466838864987E-3"/>
                  <c:y val="1.26532626437726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</c:formatCode>
                <c:ptCount val="10"/>
                <c:pt idx="0">
                  <c:v>321.89999999999969</c:v>
                </c:pt>
                <c:pt idx="1">
                  <c:v>311.60000000000002</c:v>
                </c:pt>
                <c:pt idx="2">
                  <c:v>299.3</c:v>
                </c:pt>
                <c:pt idx="3">
                  <c:v>331.7</c:v>
                </c:pt>
                <c:pt idx="4">
                  <c:v>337.7</c:v>
                </c:pt>
                <c:pt idx="5">
                  <c:v>363.6</c:v>
                </c:pt>
                <c:pt idx="6">
                  <c:v>380.7</c:v>
                </c:pt>
                <c:pt idx="7">
                  <c:v>399.5</c:v>
                </c:pt>
                <c:pt idx="8">
                  <c:v>402.4</c:v>
                </c:pt>
                <c:pt idx="9">
                  <c:v>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7638784"/>
        <c:axId val="-927640960"/>
      </c:barChart>
      <c:catAx>
        <c:axId val="-92763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7640960"/>
        <c:crosses val="autoZero"/>
        <c:auto val="1"/>
        <c:lblAlgn val="ctr"/>
        <c:lblOffset val="100"/>
        <c:noMultiLvlLbl val="0"/>
      </c:catAx>
      <c:valAx>
        <c:axId val="-92764096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92763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7435897435895E-2"/>
          <c:y val="6.0973892622644389E-2"/>
          <c:w val="0.94700854700854764"/>
          <c:h val="0.7681531331981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4035471157983612E-3"/>
                  <c:y val="5.8656910398632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2.3601999999999999</c:v>
                </c:pt>
                <c:pt idx="1">
                  <c:v>2.2832000000000012</c:v>
                </c:pt>
                <c:pt idx="2">
                  <c:v>2.3223000000000003</c:v>
                </c:pt>
                <c:pt idx="3">
                  <c:v>2.351699999999997</c:v>
                </c:pt>
                <c:pt idx="4">
                  <c:v>2.5143999999999997</c:v>
                </c:pt>
                <c:pt idx="5">
                  <c:v>2.5225999999999997</c:v>
                </c:pt>
                <c:pt idx="6">
                  <c:v>2.6197999999999997</c:v>
                </c:pt>
                <c:pt idx="7">
                  <c:v>2.8403</c:v>
                </c:pt>
                <c:pt idx="8">
                  <c:v>3.0987</c:v>
                </c:pt>
                <c:pt idx="9" formatCode="General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7636608"/>
        <c:axId val="-927636064"/>
      </c:barChart>
      <c:catAx>
        <c:axId val="-92763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7636064"/>
        <c:crosses val="autoZero"/>
        <c:auto val="1"/>
        <c:lblAlgn val="ctr"/>
        <c:lblOffset val="100"/>
        <c:noMultiLvlLbl val="0"/>
      </c:catAx>
      <c:valAx>
        <c:axId val="-9276360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92763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13503099346632E-2"/>
          <c:y val="8.3933819505112667E-2"/>
          <c:w val="0.92307991288323044"/>
          <c:h val="0.74178619594333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12.6</c:v>
                </c:pt>
                <c:pt idx="1">
                  <c:v>12.4</c:v>
                </c:pt>
                <c:pt idx="2">
                  <c:v>12.9</c:v>
                </c:pt>
                <c:pt idx="3">
                  <c:v>13.5</c:v>
                </c:pt>
                <c:pt idx="4">
                  <c:v>14.8</c:v>
                </c:pt>
                <c:pt idx="5">
                  <c:v>14.3</c:v>
                </c:pt>
                <c:pt idx="6">
                  <c:v>13.8</c:v>
                </c:pt>
                <c:pt idx="7">
                  <c:v>13.5</c:v>
                </c:pt>
                <c:pt idx="8">
                  <c:v>13.1</c:v>
                </c:pt>
                <c:pt idx="9" formatCode="General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7634432"/>
        <c:axId val="-927641504"/>
      </c:barChart>
      <c:catAx>
        <c:axId val="-92763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7641504"/>
        <c:crosses val="autoZero"/>
        <c:auto val="1"/>
        <c:lblAlgn val="ctr"/>
        <c:lblOffset val="100"/>
        <c:noMultiLvlLbl val="0"/>
      </c:catAx>
      <c:valAx>
        <c:axId val="-927641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92763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3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11764705882353E-2"/>
          <c:y val="8.6280147925709512E-4"/>
          <c:w val="0.96020761245674979"/>
          <c:h val="0.78158248090882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0,7</a:t>
                    </a:r>
                    <a:endParaRPr lang="en-US" sz="1200" b="1" dirty="0">
                      <a:solidFill>
                        <a:schemeClr val="tx2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3.6</c:v>
                </c:pt>
                <c:pt idx="1">
                  <c:v>4.0999999999999996</c:v>
                </c:pt>
                <c:pt idx="2">
                  <c:v>3.6</c:v>
                </c:pt>
                <c:pt idx="3">
                  <c:v>4.5</c:v>
                </c:pt>
                <c:pt idx="4">
                  <c:v>5.5</c:v>
                </c:pt>
                <c:pt idx="5">
                  <c:v>8.2000000000000011</c:v>
                </c:pt>
                <c:pt idx="6">
                  <c:v>8.6</c:v>
                </c:pt>
                <c:pt idx="7">
                  <c:v>8.6</c:v>
                </c:pt>
                <c:pt idx="8">
                  <c:v>9.2000000000000011</c:v>
                </c:pt>
                <c:pt idx="9" formatCode="General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8600992"/>
        <c:axId val="-928602080"/>
      </c:barChart>
      <c:catAx>
        <c:axId val="-9286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8602080"/>
        <c:crosses val="autoZero"/>
        <c:auto val="1"/>
        <c:lblAlgn val="ctr"/>
        <c:lblOffset val="100"/>
        <c:noMultiLvlLbl val="0"/>
      </c:catAx>
      <c:valAx>
        <c:axId val="-9286020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92860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54545454545455E-2"/>
          <c:y val="0.15223880597014924"/>
          <c:w val="0.94727272727272738"/>
          <c:h val="0.67552413333140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8458466838865039E-3"/>
                  <c:y val="1.26532626437726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1.7</c:v>
                </c:pt>
                <c:pt idx="1">
                  <c:v>1.7</c:v>
                </c:pt>
                <c:pt idx="2">
                  <c:v>1.6</c:v>
                </c:pt>
                <c:pt idx="3">
                  <c:v>1.7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1.9000000000000001</c:v>
                </c:pt>
                <c:pt idx="8">
                  <c:v>1.9000000000000001</c:v>
                </c:pt>
                <c:pt idx="9">
                  <c:v>1.9000000000000001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8596096"/>
        <c:axId val="-928599904"/>
      </c:barChart>
      <c:catAx>
        <c:axId val="-92859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8599904"/>
        <c:crosses val="autoZero"/>
        <c:auto val="1"/>
        <c:lblAlgn val="ctr"/>
        <c:lblOffset val="100"/>
        <c:noMultiLvlLbl val="0"/>
      </c:catAx>
      <c:valAx>
        <c:axId val="-9285999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92859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7435897435895E-2"/>
          <c:y val="0.10280373831775701"/>
          <c:w val="0.94700854700854764"/>
          <c:h val="0.72632333297996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4035471157983612E-3"/>
                  <c:y val="5.8656910398632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12.8</c:v>
                </c:pt>
                <c:pt idx="1">
                  <c:v>12.4</c:v>
                </c:pt>
                <c:pt idx="2">
                  <c:v>12.3</c:v>
                </c:pt>
                <c:pt idx="3">
                  <c:v>11.8</c:v>
                </c:pt>
                <c:pt idx="4">
                  <c:v>11.7</c:v>
                </c:pt>
                <c:pt idx="5">
                  <c:v>11.8</c:v>
                </c:pt>
                <c:pt idx="6">
                  <c:v>12.4</c:v>
                </c:pt>
                <c:pt idx="7">
                  <c:v>13.2</c:v>
                </c:pt>
                <c:pt idx="8">
                  <c:v>14.4</c:v>
                </c:pt>
                <c:pt idx="9" formatCode="General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8597184"/>
        <c:axId val="-928596640"/>
      </c:barChart>
      <c:catAx>
        <c:axId val="-92859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928596640"/>
        <c:crosses val="autoZero"/>
        <c:auto val="1"/>
        <c:lblAlgn val="ctr"/>
        <c:lblOffset val="100"/>
        <c:noMultiLvlLbl val="0"/>
      </c:catAx>
      <c:valAx>
        <c:axId val="-928596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92859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8828" cy="495926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742" y="1"/>
            <a:ext cx="2928828" cy="495926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240655-5E3A-4D83-83D3-EB616F1610E3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987"/>
            <a:ext cx="2928828" cy="495926"/>
          </a:xfrm>
          <a:prstGeom prst="rect">
            <a:avLst/>
          </a:prstGeom>
        </p:spPr>
        <p:txBody>
          <a:bodyPr vert="horz" lIns="91241" tIns="45621" rIns="91241" bIns="4562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742" y="9444987"/>
            <a:ext cx="2928828" cy="495926"/>
          </a:xfrm>
          <a:prstGeom prst="rect">
            <a:avLst/>
          </a:prstGeom>
        </p:spPr>
        <p:txBody>
          <a:bodyPr vert="horz" wrap="square" lIns="91241" tIns="45621" rIns="91241" bIns="45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DE2922-D730-47DF-81BC-2EE1258CF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53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22" cy="494326"/>
          </a:xfrm>
          <a:prstGeom prst="rect">
            <a:avLst/>
          </a:prstGeom>
        </p:spPr>
        <p:txBody>
          <a:bodyPr vert="horz" lIns="91182" tIns="45590" rIns="91182" bIns="455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52" y="0"/>
            <a:ext cx="2930421" cy="494326"/>
          </a:xfrm>
          <a:prstGeom prst="rect">
            <a:avLst/>
          </a:prstGeom>
        </p:spPr>
        <p:txBody>
          <a:bodyPr vert="horz" lIns="91182" tIns="45590" rIns="91182" bIns="4559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201800-4898-45CF-95F5-3FD59A818CB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2" tIns="45590" rIns="91182" bIns="455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4" y="4720894"/>
            <a:ext cx="5409886" cy="4474530"/>
          </a:xfrm>
          <a:prstGeom prst="rect">
            <a:avLst/>
          </a:prstGeom>
        </p:spPr>
        <p:txBody>
          <a:bodyPr vert="horz" lIns="91182" tIns="45590" rIns="91182" bIns="4559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987"/>
            <a:ext cx="2930422" cy="495926"/>
          </a:xfrm>
          <a:prstGeom prst="rect">
            <a:avLst/>
          </a:prstGeom>
        </p:spPr>
        <p:txBody>
          <a:bodyPr vert="horz" lIns="91182" tIns="45590" rIns="91182" bIns="455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52" y="9444987"/>
            <a:ext cx="2930421" cy="495926"/>
          </a:xfrm>
          <a:prstGeom prst="rect">
            <a:avLst/>
          </a:prstGeom>
        </p:spPr>
        <p:txBody>
          <a:bodyPr vert="horz" wrap="square" lIns="91182" tIns="45590" rIns="91182" bIns="455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8FE30E-02EA-4C7C-9313-6B70CCC8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95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4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E91FE6-40B4-4566-9647-40A2998503C4}" type="slidenum">
              <a:rPr lang="ru-RU" altLang="ru-RU" smtClean="0"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3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903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65092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1122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32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2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54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A667FA3-A8D7-4DF4-BFE9-67BFA8DD859D}" type="slidenum">
              <a:rPr lang="ru-RU" altLang="ru-RU">
                <a:latin typeface="Calibri" pitchFamily="34" charset="0"/>
              </a:rPr>
              <a:pPr/>
              <a:t>2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2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2266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100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2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9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8579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7783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8756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 userDrawn="1"/>
        </p:nvSpPr>
        <p:spPr bwMode="auto">
          <a:xfrm>
            <a:off x="285750" y="621506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600" b="1" smtClean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 userDrawn="1"/>
        </p:nvSpPr>
        <p:spPr bwMode="auto">
          <a:xfrm>
            <a:off x="285750" y="78581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600" b="1" smtClean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16"/>
          <p:cNvGrpSpPr>
            <a:grpSpLocks/>
          </p:cNvGrpSpPr>
          <p:nvPr userDrawn="1"/>
        </p:nvGrpSpPr>
        <p:grpSpPr bwMode="auto">
          <a:xfrm>
            <a:off x="214313" y="6215063"/>
            <a:ext cx="8713787" cy="571500"/>
            <a:chOff x="214282" y="6143644"/>
            <a:chExt cx="8713788" cy="571508"/>
          </a:xfrm>
        </p:grpSpPr>
        <p:sp>
          <p:nvSpPr>
            <p:cNvPr id="6" name="AutoShape 2"/>
            <p:cNvSpPr>
              <a:spLocks noChangeArrowheads="1"/>
            </p:cNvSpPr>
            <p:nvPr userDrawn="1"/>
          </p:nvSpPr>
          <p:spPr bwMode="auto">
            <a:xfrm>
              <a:off x="214282" y="6143644"/>
              <a:ext cx="8713788" cy="571508"/>
            </a:xfrm>
            <a:prstGeom prst="homePlate">
              <a:avLst>
                <a:gd name="adj" fmla="val 0"/>
              </a:avLst>
            </a:prstGeom>
            <a:noFill/>
            <a:ln w="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80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357157" y="6367484"/>
              <a:ext cx="6357938" cy="2762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       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8" name="Picture 1" descr="C:\Documents and Settings\Admin\Рабочий стол\sk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6281708"/>
              <a:ext cx="428628" cy="43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7"/>
            <p:cNvSpPr txBox="1">
              <a:spLocks noChangeArrowheads="1"/>
            </p:cNvSpPr>
            <p:nvPr userDrawn="1"/>
          </p:nvSpPr>
          <p:spPr bwMode="auto">
            <a:xfrm>
              <a:off x="7358033" y="6415110"/>
              <a:ext cx="1500187" cy="2286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900" b="1" smtClean="0">
                  <a:solidFill>
                    <a:srgbClr val="17375E"/>
                  </a:solidFill>
                  <a:latin typeface="Tahoma" pitchFamily="34" charset="0"/>
                </a:rPr>
                <a:t>www. minagri.gov.kz</a:t>
              </a:r>
              <a:endParaRPr lang="ru-RU" sz="900" b="1" smtClean="0">
                <a:solidFill>
                  <a:srgbClr val="17375E"/>
                </a:solidFill>
                <a:latin typeface="Tahoma" pitchFamily="34" charset="0"/>
              </a:endParaRPr>
            </a:p>
          </p:txBody>
        </p:sp>
      </p:grpSp>
      <p:sp>
        <p:nvSpPr>
          <p:cNvPr id="10" name="Номер слайда 11"/>
          <p:cNvSpPr txBox="1">
            <a:spLocks/>
          </p:cNvSpPr>
          <p:nvPr userDrawn="1"/>
        </p:nvSpPr>
        <p:spPr bwMode="auto">
          <a:xfrm>
            <a:off x="8501063" y="404813"/>
            <a:ext cx="534987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1218C1B-26A7-4667-B4FD-23992B00EA63}" type="slidenum">
              <a:rPr lang="ru-RU" smtClean="0">
                <a:solidFill>
                  <a:srgbClr val="7F7F7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ru-RU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72560" cy="71438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560-6A9B-4880-BA38-7640591DD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3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9654-8827-43A1-91D9-9F7C0DA5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7" r:id="rId2"/>
    <p:sldLayoutId id="214748405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8429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850" y="981075"/>
            <a:ext cx="845978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5881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13"/>
          <p:cNvSpPr txBox="1">
            <a:spLocks noChangeArrowheads="1"/>
          </p:cNvSpPr>
          <p:nvPr/>
        </p:nvSpPr>
        <p:spPr bwMode="auto">
          <a:xfrm>
            <a:off x="1014413" y="444500"/>
            <a:ext cx="785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Министерство сельского хозяйства Республики Казахстан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23850" y="6196013"/>
            <a:ext cx="25923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 minagri.gov.kz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5" name="Заголовок 1"/>
          <p:cNvSpPr>
            <a:spLocks noGrp="1"/>
          </p:cNvSpPr>
          <p:nvPr>
            <p:ph type="ctrTitle"/>
          </p:nvPr>
        </p:nvSpPr>
        <p:spPr>
          <a:xfrm>
            <a:off x="357188" y="4020117"/>
            <a:ext cx="8429625" cy="1569660"/>
          </a:xfrm>
          <a:solidFill>
            <a:srgbClr val="17375E">
              <a:alpha val="69803"/>
            </a:srgbClr>
          </a:solidFill>
        </p:spPr>
        <p:txBody>
          <a:bodyPr anchor="t">
            <a:spAutoFit/>
          </a:bodyPr>
          <a:lstStyle/>
          <a:p>
            <a:pPr eaLnBrk="1" hangingPunct="1"/>
            <a:r>
              <a:rPr lang="kk-K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Өсімдік шаруашылығы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kk-K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әртараптандырудың және механизациялаудың қиындықтары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Растениеводство: проблемы диверсификации и механизации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582" y="561842"/>
            <a:ext cx="323056" cy="365125"/>
          </a:xfrm>
        </p:spPr>
        <p:txBody>
          <a:bodyPr/>
          <a:lstStyle/>
          <a:p>
            <a:pPr>
              <a:defRPr/>
            </a:pPr>
            <a:fld id="{03866560-6A9B-4880-BA38-7640591DD69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5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9144000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Баланс пшеницы за 2009-2014 годы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028384" y="836712"/>
            <a:ext cx="905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ru-RU" altLang="ru-RU" sz="10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ыс. тонн</a:t>
            </a:r>
            <a:endParaRPr lang="ru-RU" alt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054162"/>
              </p:ext>
            </p:extLst>
          </p:nvPr>
        </p:nvGraphicFramePr>
        <p:xfrm>
          <a:off x="395536" y="1082930"/>
          <a:ext cx="8424935" cy="50945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16424"/>
                <a:gridCol w="811356"/>
                <a:gridCol w="751520"/>
                <a:gridCol w="777890"/>
                <a:gridCol w="751520"/>
                <a:gridCol w="777890"/>
                <a:gridCol w="738335"/>
              </a:tblGrid>
              <a:tr h="302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2014*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Наличие на начало года (1 января)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9164,5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14495,3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8368,4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18930,3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12166,3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11485,4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Поступление из импорта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78,5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23,9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Объем производства пшеницы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17052,0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9638,4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22731,1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9841,1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13940,8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13473,4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Итого ресурсов пшеницы к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распределению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26295,0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24136,2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31114,9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28795,3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26108,2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24962,1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На внутренее потребление всего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5289,6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7420,2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6573,2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5948,2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7027,8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6882,4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в том числе: на продовольственные нужды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2347,7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2408,7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2443,7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2479,1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2514,5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2552,5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       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фураж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697,7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2827,6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2001,5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1386,1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2477,3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2380,9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семена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1844,2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1783,9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1728,0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1683,0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1636,0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1549,0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промышленную  переработку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4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Экспорт пшеницы с учетом муки в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зерновом эквиваленте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6510,1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8347,6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5611,4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10680,8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7595,0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7725,0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в том числе в виде:  зерна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3229,0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5066,5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2894,4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7473,8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5023,0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5225,0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                муки в зерновом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эквиваленте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3281,1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3281,1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2717,0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3207,0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2572,0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02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Переходящий остаток на 1 июля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3135,0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6338,3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3280,6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9376,0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4627,0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3563,6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4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Переходящий остаток на конец года </a:t>
                      </a:r>
                      <a:endParaRPr lang="ru-RU" sz="1400" b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31 декабря)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14495,3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8368,4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18930,3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12166,3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11485,4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10354,7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288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>
                          <a:effectLst/>
                          <a:latin typeface="+mn-lt"/>
                        </a:rPr>
                        <a:t>* прогнозные данные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1"/>
          <p:cNvGrpSpPr>
            <a:grpSpLocks/>
          </p:cNvGrpSpPr>
          <p:nvPr/>
        </p:nvGrpSpPr>
        <p:grpSpPr bwMode="auto">
          <a:xfrm>
            <a:off x="214313" y="714375"/>
            <a:ext cx="8715375" cy="60721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134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7958"/>
              <a:ext cx="8715436" cy="9071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0834"/>
              <a:ext cx="3857652" cy="257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71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071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539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5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071" b="1">
                  <a:solidFill>
                    <a:srgbClr val="17375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2254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583840" y="342447"/>
            <a:ext cx="42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0689" indent="-2041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6445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23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9601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96179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2757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49335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75913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ru-RU" dirty="0" smtClean="0"/>
              <a:t>11</a:t>
            </a:r>
            <a:endParaRPr lang="ru-RU" altLang="ru-RU" dirty="0" smtClean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382001" y="5182053"/>
            <a:ext cx="913946" cy="46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14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14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390071" y="346982"/>
            <a:ext cx="8088313" cy="53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/>
          <a:lstStyle/>
          <a:p>
            <a:pPr algn="ctr"/>
            <a:r>
              <a:rPr lang="ru-RU" altLang="ru-RU" sz="1714" b="1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Влияние объемов производства пшеницы на формирование цен</a:t>
            </a:r>
          </a:p>
        </p:txBody>
      </p:sp>
      <p:graphicFrame>
        <p:nvGraphicFramePr>
          <p:cNvPr id="22534" name="Диаграмма 12"/>
          <p:cNvGraphicFramePr>
            <a:graphicFrameLocks/>
          </p:cNvGraphicFramePr>
          <p:nvPr/>
        </p:nvGraphicFramePr>
        <p:xfrm>
          <a:off x="178028" y="871992"/>
          <a:ext cx="8787946" cy="521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Диаграмма" r:id="rId6" imgW="12314987" imgH="7309738" progId="Excel.Chart.8">
                  <p:embed/>
                </p:oleObj>
              </mc:Choice>
              <mc:Fallback>
                <p:oleObj name="Диаграмма" r:id="rId6" imgW="12314987" imgH="73097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28" y="871992"/>
                        <a:ext cx="8787946" cy="5216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544286" y="6037036"/>
            <a:ext cx="32223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000">
                <a:latin typeface="Tahoma" panose="020B0604030504040204" pitchFamily="34" charset="0"/>
                <a:cs typeface="Tahoma" panose="020B0604030504040204" pitchFamily="34" charset="0"/>
              </a:rPr>
              <a:t>* - Оперативные данные по состоянию на 10.11.14</a:t>
            </a:r>
          </a:p>
        </p:txBody>
      </p:sp>
    </p:spTree>
    <p:extLst>
      <p:ext uri="{BB962C8B-B14F-4D97-AF65-F5344CB8AC3E}">
        <p14:creationId xmlns:p14="http://schemas.microsoft.com/office/powerpoint/2010/main" val="11032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Производство продукции отрасли растениеводства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53" name="TextBox 68"/>
          <p:cNvSpPr txBox="1">
            <a:spLocks noChangeArrowheads="1"/>
          </p:cNvSpPr>
          <p:nvPr/>
        </p:nvSpPr>
        <p:spPr bwMode="auto">
          <a:xfrm>
            <a:off x="7596336" y="706438"/>
            <a:ext cx="155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ыс. тонн</a:t>
            </a:r>
            <a:endParaRPr lang="ru-RU" altLang="ru-RU" sz="12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96368"/>
              </p:ext>
            </p:extLst>
          </p:nvPr>
        </p:nvGraphicFramePr>
        <p:xfrm>
          <a:off x="268920" y="978190"/>
          <a:ext cx="8606160" cy="52546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44411"/>
                <a:gridCol w="750444"/>
                <a:gridCol w="820564"/>
                <a:gridCol w="781490"/>
                <a:gridCol w="810796"/>
                <a:gridCol w="888945"/>
                <a:gridCol w="869408"/>
                <a:gridCol w="840102"/>
              </a:tblGrid>
              <a:tr h="5127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Культуры (продукция)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2008-2010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годы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в среднем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2011-2013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годы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в среднем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2011-2013 гг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в среднем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 2008-2010 гг. в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среднем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55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(+,-)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в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Зерновые и зернобобовые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   16 198,0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26960,5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12864,8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18231,1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19352,1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3 154,2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119,5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 т.ч.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 пшеница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13 076,2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22732,1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9841,1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13940,8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15504,7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2 428,5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118,6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 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       </a:t>
                      </a:r>
                      <a:r>
                        <a:rPr lang="ru-RU" sz="1200" b="1" u="none" strike="noStrike" dirty="0">
                          <a:effectLst/>
                        </a:rPr>
                        <a:t>рис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    311,6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350,8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344,3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347,3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111,4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   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     </a:t>
                      </a:r>
                      <a:r>
                        <a:rPr lang="ru-RU" sz="1200" b="1" u="none" strike="noStrike" dirty="0">
                          <a:effectLst/>
                        </a:rPr>
                        <a:t>кукуруза на зерно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451,1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481,9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520,4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569,3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523,9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72,7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Хлопок-сырец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275,8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336,1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379,7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396,7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370,8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95,0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Сахарная свекла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154,5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200,4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151,7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138,9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-15,6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89,9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Масличные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631,0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1141,9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976,8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1498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1205,6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574,5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191,0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Картофель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2 554,9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3076,1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3126,4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3343,6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3182,0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627,2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Овощебахчевые культуры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3 384,8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4 125,7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4 711,5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4 954,6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4597,3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1 212,5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в том числе: овощи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2 438,1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2877,7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3061,6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3241,6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3060,3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622,3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                       бахчевые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946,7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1248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1649,9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1713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1537,0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590,2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Плоды и ягоды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162,3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176,2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204,4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212,4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197,7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35,4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Виноград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48,5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57,1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71,7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68,1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17,1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Растительное масло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73,3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92,4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115,9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104,7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104,4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31,1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142,4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Мука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3599,2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3621,2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4008,9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3871,8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3833,9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234,7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106,5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Макаронные изделия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121,6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148,3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145,0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151,4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148,2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121,9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  <a:tr h="383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Овощи переработанные и консервированные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18,3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16,3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16,5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110,0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460432" y="158545"/>
            <a:ext cx="469256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1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Доходы от реализации продукции на экспорт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/>
          </p:nvPr>
        </p:nvGraphicFramePr>
        <p:xfrm>
          <a:off x="4788023" y="1254125"/>
          <a:ext cx="388843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184450"/>
            <a:ext cx="469256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49032"/>
              </p:ext>
            </p:extLst>
          </p:nvPr>
        </p:nvGraphicFramePr>
        <p:xfrm>
          <a:off x="214313" y="836711"/>
          <a:ext cx="8606159" cy="54006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9076"/>
                <a:gridCol w="1495938"/>
                <a:gridCol w="1513171"/>
                <a:gridCol w="1229452"/>
                <a:gridCol w="1158522"/>
              </a:tblGrid>
              <a:tr h="750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Доход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от реализации на экспорт, млн. долл. США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2011-2013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гг.               к </a:t>
                      </a:r>
                      <a:r>
                        <a:rPr lang="ru-RU" sz="2000" b="1" u="none" strike="noStrike" dirty="0">
                          <a:effectLst/>
                        </a:rPr>
                        <a:t>2008-2010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гг.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в среднем за 2008-2010 гг.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в среднем за 2011-2013 гг.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+,-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в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80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 smtClean="0">
                          <a:effectLst/>
                        </a:rPr>
                        <a:t>Зерно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3 298,5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3 663,6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80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 smtClean="0">
                          <a:effectLst/>
                        </a:rPr>
                        <a:t>Мука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1 960,4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1 730,3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-230,1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88,3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</a:tr>
              <a:tr h="380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 smtClean="0">
                          <a:effectLst/>
                        </a:rPr>
                        <a:t>Маслосемена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80,8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495,5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414,7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613,2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</a:tr>
              <a:tr h="774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зерна, муки и маслосемян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effectLst/>
                        </a:rPr>
                        <a:t>5 339,7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5 889,4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effectLst/>
                        </a:rPr>
                        <a:t>549,7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effectLst/>
                        </a:rPr>
                        <a:t>110,3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24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Объем производства валовой продукции отрасли растениеводства, млрд. тенге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788,4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1 210,5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422,1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153,5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07819" y="181253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Площади и производство плодово-ягодных культур</a:t>
            </a: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винограда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35700"/>
              </p:ext>
            </p:extLst>
          </p:nvPr>
        </p:nvGraphicFramePr>
        <p:xfrm>
          <a:off x="214315" y="764703"/>
          <a:ext cx="8715375" cy="25214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66127"/>
                <a:gridCol w="1012312"/>
                <a:gridCol w="1012312"/>
                <a:gridCol w="1012312"/>
                <a:gridCol w="1012312"/>
              </a:tblGrid>
              <a:tr h="963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52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Выделенные бюджетные </a:t>
                      </a:r>
                      <a:r>
                        <a:rPr lang="ru-RU" sz="2000" b="1" u="none" strike="noStrike" dirty="0" smtClean="0">
                          <a:effectLst/>
                        </a:rPr>
                        <a:t>средства </a:t>
                      </a:r>
                      <a:r>
                        <a:rPr lang="ru-RU" sz="2000" b="1" u="none" strike="noStrike" dirty="0">
                          <a:effectLst/>
                        </a:rPr>
                        <a:t>на закладку новых садов и виноградников и на уход за ними, млн. тенге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1 513,0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1 520,0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1 521,0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1 429,0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57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Площади садов и виноградников, тыс. га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54,0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54,6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56,3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63664"/>
              </p:ext>
            </p:extLst>
          </p:nvPr>
        </p:nvGraphicFramePr>
        <p:xfrm>
          <a:off x="214313" y="4004656"/>
          <a:ext cx="8715374" cy="21973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4073"/>
                <a:gridCol w="1912677"/>
                <a:gridCol w="2104564"/>
                <a:gridCol w="1188460"/>
                <a:gridCol w="1225600"/>
              </a:tblGrid>
              <a:tr h="564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Показатели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В </a:t>
                      </a:r>
                      <a:r>
                        <a:rPr lang="ru-RU" sz="2000" b="1" u="none" strike="noStrike" dirty="0">
                          <a:effectLst/>
                        </a:rPr>
                        <a:t>среднем за 2008-2010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гг.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В </a:t>
                      </a:r>
                      <a:r>
                        <a:rPr lang="ru-RU" sz="2000" b="1" u="none" strike="noStrike" dirty="0">
                          <a:effectLst/>
                        </a:rPr>
                        <a:t>среднем за 2011-2013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гг.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2011-2013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гг.                 к </a:t>
                      </a:r>
                      <a:r>
                        <a:rPr lang="ru-RU" sz="2000" b="1" u="none" strike="noStrike" dirty="0">
                          <a:effectLst/>
                        </a:rPr>
                        <a:t>2008-2010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гг.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(+,-)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в %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52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</a:rPr>
                        <a:t>плоды и ягоды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167,1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198,4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31,3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118,7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52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</a:rPr>
                        <a:t>виноград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48,0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65,6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17,6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136,7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52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</a:rPr>
                        <a:t>Итого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215,1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264,0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48,9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122,7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3" name="Прямоугольник 32"/>
          <p:cNvSpPr>
            <a:spLocks noChangeArrowheads="1"/>
          </p:cNvSpPr>
          <p:nvPr/>
        </p:nvSpPr>
        <p:spPr bwMode="auto">
          <a:xfrm>
            <a:off x="390536" y="3420652"/>
            <a:ext cx="8715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Объем производства плодово-ягодных культур и винограда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68"/>
          <p:cNvSpPr txBox="1">
            <a:spLocks noChangeArrowheads="1"/>
          </p:cNvSpPr>
          <p:nvPr/>
        </p:nvSpPr>
        <p:spPr bwMode="auto">
          <a:xfrm>
            <a:off x="7426668" y="3728429"/>
            <a:ext cx="155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ыс. тонн</a:t>
            </a:r>
            <a:endParaRPr lang="ru-RU" altLang="ru-RU" sz="12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88344"/>
              </p:ext>
            </p:extLst>
          </p:nvPr>
        </p:nvGraphicFramePr>
        <p:xfrm>
          <a:off x="285750" y="960438"/>
          <a:ext cx="8623527" cy="5227417"/>
        </p:xfrm>
        <a:graphic>
          <a:graphicData uri="http://schemas.openxmlformats.org/drawingml/2006/table">
            <a:tbl>
              <a:tblPr/>
              <a:tblGrid>
                <a:gridCol w="1560233"/>
                <a:gridCol w="874383"/>
                <a:gridCol w="668646"/>
                <a:gridCol w="771514"/>
                <a:gridCol w="720080"/>
                <a:gridCol w="617211"/>
                <a:gridCol w="617211"/>
                <a:gridCol w="822949"/>
                <a:gridCol w="617211"/>
                <a:gridCol w="668646"/>
                <a:gridCol w="685443"/>
              </a:tblGrid>
              <a:tr h="336739">
                <a:tc rowSpan="3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Области 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данных областей от показателей меморандума, тыс. га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посевная площадь с/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культур, всего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(+,-)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пшеница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зерновые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маслич-ные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соя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карто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фель 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овоще-бахчевые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кормо-вые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силос-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ные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сахар-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свекла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Акмолинская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-240,2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119,2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124,1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-102,8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-25,6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Актюбинская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-59,2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-51,0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-13,8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Алматинская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-29,9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-12,6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Атырауская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В-Казахстанская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108,8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-31,2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-24,6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Жамбылская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9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З-Казахстанская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-149,3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-21,4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-57,7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Карагандинская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-0,3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-57,8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-19,4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-17,5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Кызылординская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344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Костанайская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-23,5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0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Мангыстауская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Павлодарская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-29,2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-52,0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6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С-Казахстанская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-333,1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237,4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0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Ю-Казахстанская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12,9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гг. Астана и Алматы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65"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-18,9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-426,6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-100,1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-19,4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5824" name="Заголовок 1"/>
          <p:cNvSpPr txBox="1">
            <a:spLocks/>
          </p:cNvSpPr>
          <p:nvPr/>
        </p:nvSpPr>
        <p:spPr bwMode="auto">
          <a:xfrm>
            <a:off x="234724" y="137206"/>
            <a:ext cx="8756196" cy="6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Исполнение меморандумов </a:t>
            </a:r>
            <a:endParaRPr lang="ru-RU" sz="1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диверсификации посевных площадей на 2014 год</a:t>
            </a:r>
          </a:p>
        </p:txBody>
      </p:sp>
    </p:spTree>
    <p:extLst>
      <p:ext uri="{BB962C8B-B14F-4D97-AF65-F5344CB8AC3E}">
        <p14:creationId xmlns:p14="http://schemas.microsoft.com/office/powerpoint/2010/main" val="13943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4" name="Заголовок 1"/>
          <p:cNvSpPr txBox="1">
            <a:spLocks/>
          </p:cNvSpPr>
          <p:nvPr/>
        </p:nvSpPr>
        <p:spPr bwMode="auto">
          <a:xfrm>
            <a:off x="234724" y="137206"/>
            <a:ext cx="8756196" cy="6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Причины, сдерживающие диверсификацию, и пути решения</a:t>
            </a:r>
            <a:endParaRPr lang="ru-RU" sz="1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725" y="1065858"/>
            <a:ext cx="3905227" cy="1021556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 smtClean="0"/>
              <a:t>Недоступность </a:t>
            </a:r>
            <a:r>
              <a:rPr lang="ru-RU" b="1" dirty="0"/>
              <a:t>финансирования для </a:t>
            </a:r>
            <a:r>
              <a:rPr lang="ru-RU" b="1" dirty="0" smtClean="0"/>
              <a:t>сельхозтоваропроизводителей,  связанная с: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2323857"/>
            <a:ext cx="3907997" cy="7150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/>
              <a:t>в</a:t>
            </a:r>
            <a:r>
              <a:rPr lang="ru-RU" b="1" dirty="0" smtClean="0"/>
              <a:t>ысокие риски в сельхозпроизводстве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4934217"/>
            <a:ext cx="3911351" cy="7150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/>
              <a:t>о</a:t>
            </a:r>
            <a:r>
              <a:rPr lang="ru-RU" b="1" dirty="0" smtClean="0"/>
              <a:t>тсутствие залогов для получения займов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3345689"/>
            <a:ext cx="3911351" cy="1328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/>
              <a:t>н</a:t>
            </a:r>
            <a:r>
              <a:rPr lang="ru-RU" b="1" dirty="0" smtClean="0"/>
              <a:t>изкая рентабельность сельского хозяйства, влекущая низкую инвестиционную привлекательность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6833" y="1055309"/>
            <a:ext cx="3790957" cy="1021556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endParaRPr lang="ru-RU" b="1" dirty="0" smtClean="0"/>
          </a:p>
          <a:p>
            <a:pPr algn="just">
              <a:defRPr/>
            </a:pPr>
            <a:r>
              <a:rPr lang="ru-RU" b="1" dirty="0" smtClean="0"/>
              <a:t>Программа «Агробизнес – 2020»</a:t>
            </a:r>
          </a:p>
          <a:p>
            <a:pPr algn="just">
              <a:defRPr/>
            </a:pPr>
            <a:endParaRPr lang="ru-RU" b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288786" y="1263717"/>
            <a:ext cx="648072" cy="33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85691" y="2323857"/>
            <a:ext cx="3800427" cy="7150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b="1" dirty="0" smtClean="0"/>
              <a:t>совершенствование системы страхования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5691" y="4845592"/>
            <a:ext cx="3800427" cy="10215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b="1" dirty="0" smtClean="0"/>
              <a:t>внедрение новых механизмов гарантирования и страхование займов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82242" y="3125024"/>
            <a:ext cx="3803876" cy="163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b="1" dirty="0" smtClean="0"/>
              <a:t>инвестиционное субсидирование для уменьшения сроков окупаемости, субсидирование процентной ставки по кредитам и лизингу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09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5725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Наличие основных видов сельскохозяйственной техники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по состоянию на 1 января  2014 года</a:t>
            </a:r>
          </a:p>
        </p:txBody>
      </p:sp>
      <p:graphicFrame>
        <p:nvGraphicFramePr>
          <p:cNvPr id="9" name="Group 84"/>
          <p:cNvGraphicFramePr>
            <a:graphicFrameLocks/>
          </p:cNvGraphicFramePr>
          <p:nvPr>
            <p:extLst/>
          </p:nvPr>
        </p:nvGraphicFramePr>
        <p:xfrm>
          <a:off x="285750" y="998538"/>
          <a:ext cx="8572500" cy="5145088"/>
        </p:xfrm>
        <a:graphic>
          <a:graphicData uri="http://schemas.openxmlformats.org/drawingml/2006/table">
            <a:tbl>
              <a:tblPr/>
              <a:tblGrid>
                <a:gridCol w="1500157"/>
                <a:gridCol w="1928812"/>
                <a:gridCol w="2428875"/>
                <a:gridCol w="2714656"/>
              </a:tblGrid>
              <a:tr h="67141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Виды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техники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Техника выпуска ранее 2001 года, подлежащая списанию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40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90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45300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28086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15100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10800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7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153100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136260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0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3124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05" name="Picture 93" descr="j03119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1428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13573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91" descr="Трактор ВТ-150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1428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Object 30" descr="npo0000b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107781"/>
            <a:ext cx="1357312" cy="642937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9" name="TextBox 7"/>
          <p:cNvSpPr txBox="1">
            <a:spLocks noChangeArrowheads="1"/>
          </p:cNvSpPr>
          <p:nvPr/>
        </p:nvSpPr>
        <p:spPr bwMode="auto">
          <a:xfrm>
            <a:off x="479425" y="2786063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/>
              <a:t>комбайны</a:t>
            </a:r>
          </a:p>
        </p:txBody>
      </p:sp>
      <p:sp>
        <p:nvSpPr>
          <p:cNvPr id="7210" name="TextBox 9"/>
          <p:cNvSpPr txBox="1">
            <a:spLocks noChangeArrowheads="1"/>
          </p:cNvSpPr>
          <p:nvPr/>
        </p:nvSpPr>
        <p:spPr bwMode="auto">
          <a:xfrm>
            <a:off x="428625" y="3857625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/>
              <a:t>жатки</a:t>
            </a:r>
          </a:p>
        </p:txBody>
      </p:sp>
      <p:sp>
        <p:nvSpPr>
          <p:cNvPr id="7211" name="TextBox 10"/>
          <p:cNvSpPr txBox="1">
            <a:spLocks noChangeArrowheads="1"/>
          </p:cNvSpPr>
          <p:nvPr/>
        </p:nvSpPr>
        <p:spPr bwMode="auto">
          <a:xfrm>
            <a:off x="428625" y="4764088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/>
              <a:t>тракторы</a:t>
            </a:r>
          </a:p>
        </p:txBody>
      </p:sp>
      <p:sp>
        <p:nvSpPr>
          <p:cNvPr id="7212" name="TextBox 11"/>
          <p:cNvSpPr txBox="1">
            <a:spLocks noChangeArrowheads="1"/>
          </p:cNvSpPr>
          <p:nvPr/>
        </p:nvSpPr>
        <p:spPr bwMode="auto">
          <a:xfrm>
            <a:off x="398463" y="5643563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/>
              <a:t>посевные комплексы</a:t>
            </a:r>
          </a:p>
        </p:txBody>
      </p:sp>
    </p:spTree>
    <p:extLst>
      <p:ext uri="{BB962C8B-B14F-4D97-AF65-F5344CB8AC3E}">
        <p14:creationId xmlns:p14="http://schemas.microsoft.com/office/powerpoint/2010/main" val="42074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116633"/>
            <a:ext cx="7992888" cy="648072"/>
          </a:xfrm>
          <a:solidFill>
            <a:schemeClr val="bg1"/>
          </a:solidFill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 Приобретение основных видов сельхозтехники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46057"/>
              </p:ext>
            </p:extLst>
          </p:nvPr>
        </p:nvGraphicFramePr>
        <p:xfrm>
          <a:off x="395536" y="1048318"/>
          <a:ext cx="8352927" cy="476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1"/>
                <a:gridCol w="648072"/>
                <a:gridCol w="838830"/>
                <a:gridCol w="906416"/>
                <a:gridCol w="906416"/>
                <a:gridCol w="906416"/>
                <a:gridCol w="906416"/>
              </a:tblGrid>
              <a:tr h="249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техники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3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Тракторы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1 382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1 856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2 205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7 238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13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Зерноуборочные комбайны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1 157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1 059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1 146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5 142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15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Посевные комплексы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1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Сеялки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1 888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4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Опрыскиватели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Жатки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1 244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Прицепы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2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Кормозаготовительная </a:t>
                      </a:r>
                      <a:r>
                        <a:rPr lang="ru-RU" sz="1400" dirty="0">
                          <a:effectLst/>
                        </a:rPr>
                        <a:t>техника, </a:t>
                      </a:r>
                      <a:r>
                        <a:rPr lang="ru-RU" sz="1400" dirty="0" smtClean="0">
                          <a:effectLst/>
                        </a:rPr>
                        <a:t>всего</a:t>
                      </a: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9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в т.ч.: кормоуборочные </a:t>
                      </a:r>
                      <a:r>
                        <a:rPr lang="ru-RU" sz="1400" dirty="0">
                          <a:effectLst/>
                        </a:rPr>
                        <a:t>комбайны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сенокосилки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пресс-подборщики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стогометатели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грабли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Почвообрабатывающая </a:t>
                      </a:r>
                      <a:r>
                        <a:rPr lang="ru-RU" sz="1400" dirty="0">
                          <a:effectLst/>
                        </a:rPr>
                        <a:t>техника</a:t>
                      </a:r>
                      <a:r>
                        <a:rPr lang="ru-RU" sz="1400" dirty="0" smtClean="0">
                          <a:effectLst/>
                        </a:rPr>
                        <a:t>,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в т.ч.: плуги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культиваторы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лущильники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почвообрабатывающие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агрегаты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бороны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7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Прочая </a:t>
                      </a:r>
                      <a:r>
                        <a:rPr lang="ru-RU" sz="1400" dirty="0">
                          <a:effectLst/>
                        </a:rPr>
                        <a:t>техника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3 421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6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4 233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3 097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5 785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24 570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4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5725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Темпы обновления основных видов сельскохозяйственной техники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32228"/>
              </p:ext>
            </p:extLst>
          </p:nvPr>
        </p:nvGraphicFramePr>
        <p:xfrm>
          <a:off x="395536" y="1052738"/>
          <a:ext cx="8352929" cy="4918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478"/>
                <a:gridCol w="1974421"/>
                <a:gridCol w="2276223"/>
                <a:gridCol w="1771807"/>
              </a:tblGrid>
              <a:tr h="1061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техники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01.01.2014 г.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2013 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обновления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Тракторы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Зерноуборочные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комбайны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88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Посевные комплексы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216 524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3 878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0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1"/>
          <p:cNvGrpSpPr>
            <a:grpSpLocks/>
          </p:cNvGrpSpPr>
          <p:nvPr/>
        </p:nvGrpSpPr>
        <p:grpSpPr bwMode="auto">
          <a:xfrm>
            <a:off x="214313" y="714375"/>
            <a:ext cx="8715375" cy="60721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134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7958"/>
              <a:ext cx="8715436" cy="9071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0834"/>
              <a:ext cx="3857652" cy="2616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68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22669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583840" y="342447"/>
            <a:ext cx="42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615" indent="-2040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6331" indent="-1632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2863" indent="-1632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69395" indent="-1632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95927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122460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448992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75524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dirty="0" smtClean="0"/>
              <a:t>2</a:t>
            </a:r>
            <a:endParaRPr lang="ru-RU" altLang="ru-RU" dirty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382001" y="5182054"/>
            <a:ext cx="913946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3" name="Заголовок 1"/>
          <p:cNvSpPr txBox="1">
            <a:spLocks/>
          </p:cNvSpPr>
          <p:nvPr/>
        </p:nvSpPr>
        <p:spPr bwMode="auto">
          <a:xfrm>
            <a:off x="107504" y="125046"/>
            <a:ext cx="8822184" cy="5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Ход уборки зерновых культур на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13 ноября 2014 года</a:t>
            </a:r>
            <a:endParaRPr lang="ru-RU" sz="17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(по оперативным данным управлений сельского хозяйства областей)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6974" y="1011465"/>
          <a:ext cx="8332108" cy="5228547"/>
        </p:xfrm>
        <a:graphic>
          <a:graphicData uri="http://schemas.openxmlformats.org/drawingml/2006/table">
            <a:tbl>
              <a:tblPr/>
              <a:tblGrid>
                <a:gridCol w="1697491"/>
                <a:gridCol w="1234849"/>
                <a:gridCol w="1233714"/>
                <a:gridCol w="823232"/>
                <a:gridCol w="825500"/>
                <a:gridCol w="1191759"/>
                <a:gridCol w="1325563"/>
              </a:tblGrid>
              <a:tr h="639534"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Область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Посевная площадь, 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 га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Уборочная площадь, 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 га 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Убрано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Намолочено,           тыс. тонн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Урожайность, ц/га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 га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59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Акмолинская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4 172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4 108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4 071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4 866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Актюбинская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4,8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Алматинская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1 037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23,4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В-Казахстанская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Жамбылская 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З-Казахстанская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8,2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Карагандинская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699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692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Костанайская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4 110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4 101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3 832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93,5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4 227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Кызылординская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47,6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Павлодарская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661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С-Казахстанская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3 274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3 274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2 996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4 614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56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Ю-Казахстанская 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15 301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14 994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14 386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18 167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7196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1997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04" marR="6804" marT="680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0" y="262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Ежегодная потребность и приобретения сельскохозяйственной техники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70635592"/>
              </p:ext>
            </p:extLst>
          </p:nvPr>
        </p:nvGraphicFramePr>
        <p:xfrm>
          <a:off x="467544" y="1196752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68344" y="525075"/>
            <a:ext cx="1058416" cy="235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единиц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98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76472" y="5032588"/>
            <a:ext cx="2952328" cy="9583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" y="1227369"/>
            <a:ext cx="8608249" cy="485887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 bwMode="auto">
          <a:xfrm>
            <a:off x="3702472" y="1794009"/>
            <a:ext cx="123366" cy="1298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9462" y="1957375"/>
            <a:ext cx="16561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latin typeface="Arial Black" panose="020B0A04020102020204" pitchFamily="34" charset="0"/>
              </a:rPr>
              <a:t>АО «Агромашхолдинг»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7773371" y="2793254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0833" y="3070104"/>
            <a:ext cx="16561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 Black" panose="020B0A04020102020204" pitchFamily="34" charset="0"/>
              </a:rPr>
              <a:t>АО «</a:t>
            </a:r>
            <a:r>
              <a:rPr lang="ru-RU" sz="1000" b="1" dirty="0" err="1" smtClean="0">
                <a:latin typeface="Arial Black" panose="020B0A04020102020204" pitchFamily="34" charset="0"/>
              </a:rPr>
              <a:t>СемАз</a:t>
            </a:r>
            <a:r>
              <a:rPr lang="ru-RU" sz="1000" b="1" dirty="0" smtClean="0">
                <a:latin typeface="Arial Black" panose="020B0A04020102020204" pitchFamily="34" charset="0"/>
              </a:rPr>
              <a:t>»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053771" y="1718989"/>
            <a:ext cx="124982" cy="9611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023443" y="2641406"/>
            <a:ext cx="508997" cy="223857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88987" y="4507338"/>
            <a:ext cx="308822" cy="56809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238705" y="1043418"/>
            <a:ext cx="307475" cy="614695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>
            <a:off x="3574045" y="1252873"/>
            <a:ext cx="146494" cy="560153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51472" y="1737466"/>
            <a:ext cx="127653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 Black" panose="020B0A04020102020204" pitchFamily="34" charset="0"/>
              </a:rPr>
              <a:t>ТОО «</a:t>
            </a:r>
            <a:r>
              <a:rPr lang="ru-RU" sz="1000" b="1" dirty="0" err="1" smtClean="0">
                <a:latin typeface="Arial Black" panose="020B0A04020102020204" pitchFamily="34" charset="0"/>
              </a:rPr>
              <a:t>Дормаш</a:t>
            </a:r>
            <a:r>
              <a:rPr lang="ru-RU" sz="1000" b="1" dirty="0" smtClean="0">
                <a:latin typeface="Arial Black" panose="020B0A04020102020204" pitchFamily="34" charset="0"/>
              </a:rPr>
              <a:t>»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47" y="877413"/>
            <a:ext cx="879298" cy="493196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108567" y="2089431"/>
            <a:ext cx="1030313" cy="585267"/>
            <a:chOff x="10149726" y="2170734"/>
            <a:chExt cx="1030313" cy="58526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9726" y="2170734"/>
              <a:ext cx="1030313" cy="58526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374406" y="2266710"/>
              <a:ext cx="647613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rgbClr val="FF0000"/>
                  </a:solidFill>
                </a:rPr>
                <a:t>Трактора </a:t>
              </a:r>
            </a:p>
            <a:p>
              <a:pPr algn="ctr"/>
              <a:r>
                <a:rPr lang="ru-RU" sz="1050" b="1" dirty="0" err="1" smtClean="0">
                  <a:solidFill>
                    <a:srgbClr val="FF0000"/>
                  </a:solidFill>
                </a:rPr>
                <a:t>Беларус</a:t>
              </a:r>
              <a:r>
                <a:rPr lang="ru-RU" sz="105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ru-RU" sz="1050" b="1" dirty="0" smtClean="0">
                  <a:solidFill>
                    <a:srgbClr val="FF0000"/>
                  </a:solidFill>
                </a:rPr>
                <a:t>1340 ед</a:t>
              </a:r>
              <a:r>
                <a:rPr lang="ru-RU" sz="800" b="1" dirty="0" smtClean="0"/>
                <a:t>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48804" y="2112811"/>
            <a:ext cx="1961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Black" panose="020B0A04020102020204" pitchFamily="34" charset="0"/>
              </a:rPr>
              <a:t>ТОО «Дон </a:t>
            </a:r>
            <a:r>
              <a:rPr lang="ru-RU" sz="1000" b="1" dirty="0" err="1" smtClean="0">
                <a:latin typeface="Arial Black" panose="020B0A04020102020204" pitchFamily="34" charset="0"/>
              </a:rPr>
              <a:t>Мар</a:t>
            </a:r>
            <a:r>
              <a:rPr lang="ru-RU" sz="1000" b="1" dirty="0" smtClean="0">
                <a:latin typeface="Arial Black" panose="020B0A04020102020204" pitchFamily="34" charset="0"/>
              </a:rPr>
              <a:t>»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3558040" y="2128328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136506" y="2025016"/>
            <a:ext cx="431913" cy="159161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70" y="1772037"/>
            <a:ext cx="895065" cy="409646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056287" y="1820735"/>
            <a:ext cx="934079" cy="4914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1" dirty="0" err="1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2940" y="1839152"/>
            <a:ext cx="9223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/>
              <a:t>Жатки 185 ед., пресс-подборщики </a:t>
            </a:r>
          </a:p>
          <a:p>
            <a:pPr algn="ctr"/>
            <a:r>
              <a:rPr lang="ru-RU" sz="800" b="1" dirty="0" smtClean="0"/>
              <a:t>320 ед.</a:t>
            </a:r>
            <a:endParaRPr lang="ru-RU" sz="800" b="1" dirty="0"/>
          </a:p>
        </p:txBody>
      </p:sp>
      <p:sp>
        <p:nvSpPr>
          <p:cNvPr id="29" name="Овал 28"/>
          <p:cNvSpPr/>
          <p:nvPr/>
        </p:nvSpPr>
        <p:spPr>
          <a:xfrm>
            <a:off x="5417695" y="5369838"/>
            <a:ext cx="2355676" cy="73658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37190" y="1247974"/>
            <a:ext cx="951876" cy="503011"/>
            <a:chOff x="6074689" y="1058392"/>
            <a:chExt cx="1030313" cy="59136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4689" y="1058392"/>
              <a:ext cx="1030313" cy="59136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flipH="1">
              <a:off x="6151362" y="1183712"/>
              <a:ext cx="8226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/>
                <a:t>Сеялки 180 ед.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>
            <a:off x="3247206" y="1533986"/>
            <a:ext cx="397125" cy="26687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 bwMode="auto">
          <a:xfrm>
            <a:off x="4151472" y="4334389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952007" y="5028746"/>
            <a:ext cx="1317599" cy="565169"/>
            <a:chOff x="3742070" y="5534763"/>
            <a:chExt cx="1208699" cy="577964"/>
          </a:xfrm>
        </p:grpSpPr>
        <p:sp>
          <p:nvSpPr>
            <p:cNvPr id="36" name="Овал 35"/>
            <p:cNvSpPr/>
            <p:nvPr/>
          </p:nvSpPr>
          <p:spPr>
            <a:xfrm>
              <a:off x="3742070" y="5534763"/>
              <a:ext cx="1208699" cy="57796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56703" y="5690785"/>
              <a:ext cx="1022753" cy="2517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/>
                <a:t>Жатки 36 ед.,  пресс-подборщики 24 ед</a:t>
              </a:r>
              <a:r>
                <a:rPr lang="ru-RU" sz="800" b="1" dirty="0"/>
                <a:t>.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91098" y="4121541"/>
            <a:ext cx="2477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Black" panose="020B0A04020102020204" pitchFamily="34" charset="0"/>
              </a:rPr>
              <a:t>ТОО СП «Азов Арал </a:t>
            </a:r>
            <a:r>
              <a:rPr lang="ru-RU" sz="1000" b="1" dirty="0" err="1" smtClean="0">
                <a:latin typeface="Arial Black" panose="020B0A04020102020204" pitchFamily="34" charset="0"/>
              </a:rPr>
              <a:t>Агромаш</a:t>
            </a:r>
            <a:r>
              <a:rPr lang="ru-RU" sz="1000" b="1" dirty="0" smtClean="0">
                <a:latin typeface="Arial Black" panose="020B0A04020102020204" pitchFamily="34" charset="0"/>
              </a:rPr>
              <a:t>»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3344" y="1396678"/>
            <a:ext cx="1656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 Black" panose="020B0A04020102020204" pitchFamily="34" charset="0"/>
              </a:rPr>
              <a:t>ТОО «Комбайновый завод «Вектор»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5376913" y="2093802"/>
            <a:ext cx="102181" cy="12748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339774" y="1252873"/>
            <a:ext cx="411662" cy="743534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10750" y="900584"/>
            <a:ext cx="88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/>
              <a:t> </a:t>
            </a:r>
            <a:r>
              <a:rPr lang="ru-RU" sz="1000" b="1" dirty="0" smtClean="0">
                <a:solidFill>
                  <a:srgbClr val="FF0000"/>
                </a:solidFill>
              </a:rPr>
              <a:t>Комбайны 144 ед.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142617" y="4573228"/>
            <a:ext cx="983412" cy="353589"/>
            <a:chOff x="3742070" y="5534763"/>
            <a:chExt cx="1208699" cy="577964"/>
          </a:xfrm>
        </p:grpSpPr>
        <p:sp>
          <p:nvSpPr>
            <p:cNvPr id="44" name="Овал 43"/>
            <p:cNvSpPr/>
            <p:nvPr/>
          </p:nvSpPr>
          <p:spPr>
            <a:xfrm>
              <a:off x="3742070" y="5534763"/>
              <a:ext cx="1208699" cy="57796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35042" y="5695298"/>
              <a:ext cx="1022753" cy="95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/>
                <a:t>Трактора 15 ед.</a:t>
              </a:r>
              <a:endParaRPr lang="ru-RU" sz="800" b="1" dirty="0"/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 flipV="1">
            <a:off x="3078378" y="4389288"/>
            <a:ext cx="980082" cy="245894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33446" y="2220232"/>
            <a:ext cx="1815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800" b="1" dirty="0">
                <a:latin typeface="Arial Black" panose="020B0A04020102020204" pitchFamily="34" charset="0"/>
              </a:rPr>
              <a:t>ТОО «</a:t>
            </a:r>
            <a:r>
              <a:rPr lang="de-DE" sz="800" b="1" dirty="0" err="1" smtClean="0">
                <a:latin typeface="Arial Black" panose="020B0A04020102020204" pitchFamily="34" charset="0"/>
              </a:rPr>
              <a:t>Центр</a:t>
            </a:r>
            <a:r>
              <a:rPr lang="kk-KZ" sz="800" b="1" dirty="0" smtClean="0">
                <a:latin typeface="Arial Black" panose="020B0A04020102020204" pitchFamily="34" charset="0"/>
              </a:rPr>
              <a:t> </a:t>
            </a:r>
            <a:r>
              <a:rPr lang="de-DE" sz="800" b="1" dirty="0" err="1" smtClean="0">
                <a:latin typeface="Arial Black" panose="020B0A04020102020204" pitchFamily="34" charset="0"/>
              </a:rPr>
              <a:t>индустриально-инновационного</a:t>
            </a:r>
            <a:r>
              <a:rPr lang="ru-RU" sz="800" b="1" dirty="0" smtClean="0">
                <a:latin typeface="Arial Black" panose="020B0A04020102020204" pitchFamily="34" charset="0"/>
              </a:rPr>
              <a:t> </a:t>
            </a:r>
            <a:r>
              <a:rPr lang="de-DE" sz="800" b="1" dirty="0" err="1" smtClean="0">
                <a:latin typeface="Arial Black" panose="020B0A04020102020204" pitchFamily="34" charset="0"/>
              </a:rPr>
              <a:t>развития</a:t>
            </a:r>
            <a:r>
              <a:rPr lang="de-DE" sz="800" b="1" dirty="0" smtClean="0">
                <a:latin typeface="Arial Black" panose="020B0A04020102020204" pitchFamily="34" charset="0"/>
              </a:rPr>
              <a:t> </a:t>
            </a:r>
            <a:r>
              <a:rPr lang="de-DE" sz="800" b="1" dirty="0">
                <a:latin typeface="Arial Black" panose="020B0A04020102020204" pitchFamily="34" charset="0"/>
              </a:rPr>
              <a:t>г. </a:t>
            </a:r>
            <a:r>
              <a:rPr lang="de-DE" sz="800" b="1" dirty="0" err="1">
                <a:latin typeface="Arial Black" panose="020B0A04020102020204" pitchFamily="34" charset="0"/>
              </a:rPr>
              <a:t>Астаны</a:t>
            </a:r>
            <a:r>
              <a:rPr lang="de-DE" sz="800" b="1" dirty="0">
                <a:latin typeface="Arial Black" panose="020B0A04020102020204" pitchFamily="34" charset="0"/>
              </a:rPr>
              <a:t>»</a:t>
            </a:r>
            <a:endParaRPr lang="ru-RU" sz="800" b="1" dirty="0" smtClean="0">
              <a:latin typeface="Arial Black" panose="020B0A04020102020204" pitchFamily="34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5222642" y="2045478"/>
            <a:ext cx="123366" cy="1298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5524951" y="1879146"/>
            <a:ext cx="1205817" cy="258428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6753971" y="1509923"/>
            <a:ext cx="1095172" cy="469116"/>
            <a:chOff x="6202533" y="3257489"/>
            <a:chExt cx="934079" cy="491406"/>
          </a:xfrm>
        </p:grpSpPr>
        <p:sp>
          <p:nvSpPr>
            <p:cNvPr id="51" name="Овал 50"/>
            <p:cNvSpPr/>
            <p:nvPr/>
          </p:nvSpPr>
          <p:spPr>
            <a:xfrm>
              <a:off x="6202533" y="3257489"/>
              <a:ext cx="934079" cy="49140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6141" y="3347590"/>
              <a:ext cx="572069" cy="257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/>
                <a:t>Сеялки </a:t>
              </a:r>
            </a:p>
            <a:p>
              <a:pPr algn="ctr"/>
              <a:r>
                <a:rPr lang="ru-RU" sz="800" b="1" dirty="0" smtClean="0"/>
                <a:t>26 ед.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25335" y="4930752"/>
            <a:ext cx="926672" cy="627942"/>
          </a:xfrm>
          <a:prstGeom prst="rect">
            <a:avLst/>
          </a:prstGeom>
        </p:spPr>
      </p:pic>
      <p:sp>
        <p:nvSpPr>
          <p:cNvPr id="101" name="Заголовок 11"/>
          <p:cNvSpPr>
            <a:spLocks noGrp="1"/>
          </p:cNvSpPr>
          <p:nvPr>
            <p:ph type="title"/>
          </p:nvPr>
        </p:nvSpPr>
        <p:spPr>
          <a:xfrm>
            <a:off x="-332354" y="160764"/>
            <a:ext cx="9476354" cy="5034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Карта существующих производств </a:t>
            </a:r>
            <a:r>
              <a:rPr lang="ru-RU" sz="1800" b="1" dirty="0">
                <a:solidFill>
                  <a:srgbClr val="002060"/>
                </a:solidFill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</a:rPr>
              <a:t>ельскохозяйственной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техники в Казахстане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890" y="1483382"/>
            <a:ext cx="926672" cy="62794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02" y="872316"/>
            <a:ext cx="844655" cy="635413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4392442" y="898573"/>
            <a:ext cx="7803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/>
              <a:t>Части сельхоз машин</a:t>
            </a:r>
            <a:endParaRPr lang="ru-RU" sz="800" b="1" dirty="0"/>
          </a:p>
        </p:txBody>
      </p:sp>
      <p:grpSp>
        <p:nvGrpSpPr>
          <p:cNvPr id="106" name="Группа 105"/>
          <p:cNvGrpSpPr/>
          <p:nvPr/>
        </p:nvGrpSpPr>
        <p:grpSpPr>
          <a:xfrm>
            <a:off x="2548852" y="822688"/>
            <a:ext cx="798617" cy="384503"/>
            <a:chOff x="2879773" y="1373136"/>
            <a:chExt cx="981229" cy="534245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6510" y="1650211"/>
              <a:ext cx="955485" cy="257170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2879773" y="1373136"/>
              <a:ext cx="981229" cy="342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К</a:t>
              </a:r>
              <a:r>
                <a:rPr lang="ru-RU" sz="1000" dirty="0" smtClean="0"/>
                <a:t>омбайны</a:t>
              </a:r>
              <a:endParaRPr lang="ru-RU" sz="1000" dirty="0"/>
            </a:p>
          </p:txBody>
        </p:sp>
      </p:grpSp>
      <p:sp>
        <p:nvSpPr>
          <p:cNvPr id="109" name="Овал 108"/>
          <p:cNvSpPr/>
          <p:nvPr/>
        </p:nvSpPr>
        <p:spPr>
          <a:xfrm>
            <a:off x="3377814" y="887407"/>
            <a:ext cx="934079" cy="4914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1" dirty="0" err="1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61894" y="906792"/>
            <a:ext cx="88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/>
              <a:t> </a:t>
            </a:r>
            <a:r>
              <a:rPr lang="ru-RU" sz="1000" b="1" dirty="0" smtClean="0">
                <a:solidFill>
                  <a:srgbClr val="FF0000"/>
                </a:solidFill>
              </a:rPr>
              <a:t>Комбайны 500 ед.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46" y="1770928"/>
            <a:ext cx="895065" cy="4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8013" cy="5159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de-DE" sz="1800" b="1" dirty="0" smtClean="0">
                <a:solidFill>
                  <a:srgbClr val="002060"/>
                </a:solidFill>
              </a:rPr>
              <a:t>Проект сборочного производства сельхозтехники </a:t>
            </a:r>
            <a:r>
              <a:rPr lang="en-US" altLang="de-DE" sz="1800" b="1" dirty="0" smtClean="0">
                <a:solidFill>
                  <a:srgbClr val="002060"/>
                </a:solidFill>
              </a:rPr>
              <a:t>John Deere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452937"/>
            <a:ext cx="2168525" cy="14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5"/>
          <p:cNvSpPr/>
          <p:nvPr/>
        </p:nvSpPr>
        <p:spPr>
          <a:xfrm>
            <a:off x="222250" y="1631950"/>
            <a:ext cx="1238250" cy="547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de-DE" sz="1400" smtClean="0">
                <a:solidFill>
                  <a:srgbClr val="FFFFFF"/>
                </a:solidFill>
              </a:rPr>
              <a:t>JD </a:t>
            </a:r>
            <a:r>
              <a:rPr lang="ru-RU" altLang="de-DE" sz="1400" smtClean="0">
                <a:solidFill>
                  <a:srgbClr val="FFFFFF"/>
                </a:solidFill>
              </a:rPr>
              <a:t>Россия</a:t>
            </a:r>
            <a:endParaRPr lang="en-US" altLang="de-DE" sz="1400" smtClean="0">
              <a:solidFill>
                <a:srgbClr val="FFFFFF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222250" y="2625725"/>
            <a:ext cx="1098550" cy="54927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de-DE" sz="1400" dirty="0" smtClean="0">
                <a:solidFill>
                  <a:srgbClr val="FFFFFF"/>
                </a:solidFill>
              </a:rPr>
              <a:t>JD </a:t>
            </a:r>
            <a:r>
              <a:rPr lang="ru-RU" altLang="de-DE" sz="1400" dirty="0" smtClean="0">
                <a:solidFill>
                  <a:srgbClr val="FFFFFF"/>
                </a:solidFill>
              </a:rPr>
              <a:t>Германия</a:t>
            </a:r>
            <a:endParaRPr lang="en-US" altLang="de-DE" sz="1400" dirty="0" smtClean="0">
              <a:solidFill>
                <a:srgbClr val="FFFFFF"/>
              </a:solidFill>
            </a:endParaRPr>
          </a:p>
        </p:txBody>
      </p:sp>
      <p:cxnSp>
        <p:nvCxnSpPr>
          <p:cNvPr id="13" name="Straight Arrow Connector 7"/>
          <p:cNvCxnSpPr>
            <a:stCxn id="10" idx="3"/>
            <a:endCxn id="15" idx="2"/>
          </p:cNvCxnSpPr>
          <p:nvPr/>
        </p:nvCxnSpPr>
        <p:spPr>
          <a:xfrm>
            <a:off x="1460500" y="1906588"/>
            <a:ext cx="671513" cy="636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0"/>
          <p:cNvSpPr/>
          <p:nvPr/>
        </p:nvSpPr>
        <p:spPr>
          <a:xfrm>
            <a:off x="2132013" y="1589088"/>
            <a:ext cx="1908175" cy="190817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cs typeface="Verdana"/>
              </a:rPr>
              <a:t>John Deere</a:t>
            </a:r>
          </a:p>
        </p:txBody>
      </p:sp>
      <p:sp>
        <p:nvSpPr>
          <p:cNvPr id="16" name="Oval 15"/>
          <p:cNvSpPr/>
          <p:nvPr/>
        </p:nvSpPr>
        <p:spPr>
          <a:xfrm>
            <a:off x="2132013" y="2312988"/>
            <a:ext cx="1908175" cy="1909762"/>
          </a:xfrm>
          <a:prstGeom prst="ellipse">
            <a:avLst/>
          </a:prstGeom>
          <a:solidFill>
            <a:srgbClr val="FFDE00">
              <a:alpha val="6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cs typeface="Verdana"/>
              </a:rPr>
              <a:t>Eurasia Group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628900" y="2543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1400">
                <a:latin typeface="Verdana" panose="020B0604030504040204" pitchFamily="34" charset="0"/>
              </a:rPr>
              <a:t>СП по </a:t>
            </a:r>
          </a:p>
          <a:p>
            <a:pPr algn="ctr" eaLnBrk="1" hangingPunct="1"/>
            <a:r>
              <a:rPr lang="ru-RU" altLang="de-DE" sz="1400">
                <a:latin typeface="Verdana" panose="020B0604030504040204" pitchFamily="34" charset="0"/>
              </a:rPr>
              <a:t>сборке</a:t>
            </a:r>
          </a:p>
          <a:p>
            <a:pPr algn="ctr" eaLnBrk="1" hangingPunct="1"/>
            <a:r>
              <a:rPr lang="ru-RU" altLang="de-DE" sz="1400">
                <a:latin typeface="Verdana" panose="020B0604030504040204" pitchFamily="34" charset="0"/>
              </a:rPr>
              <a:t>в РК</a:t>
            </a:r>
            <a:endParaRPr lang="en-US" altLang="de-DE" sz="1400">
              <a:latin typeface="Verdana" panose="020B0604030504040204" pitchFamily="34" charset="0"/>
            </a:endParaRPr>
          </a:p>
        </p:txBody>
      </p:sp>
      <p:cxnSp>
        <p:nvCxnSpPr>
          <p:cNvPr id="19" name="Straight Arrow Connector 21"/>
          <p:cNvCxnSpPr>
            <a:endCxn id="24" idx="1"/>
          </p:cNvCxnSpPr>
          <p:nvPr/>
        </p:nvCxnSpPr>
        <p:spPr>
          <a:xfrm>
            <a:off x="4002088" y="2900363"/>
            <a:ext cx="820737" cy="63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14325" y="22002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1400">
                <a:latin typeface="Verdana" panose="020B0604030504040204" pitchFamily="34" charset="0"/>
              </a:rPr>
              <a:t>или</a:t>
            </a:r>
            <a:endParaRPr lang="en-US" altLang="de-DE" sz="1400">
              <a:latin typeface="Verdana" panose="020B0604030504040204" pitchFamily="34" charset="0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222250" y="1131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de-DE" sz="1600" dirty="0">
                <a:latin typeface="Verdana" panose="020B0604030504040204" pitchFamily="34" charset="0"/>
              </a:rPr>
              <a:t>Компоненты</a:t>
            </a:r>
            <a:endParaRPr lang="en-US" altLang="de-DE" sz="1600" dirty="0">
              <a:latin typeface="Verdana" panose="020B0604030504040204" pitchFamily="34" charset="0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378075" y="1131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de-DE" sz="1600">
                <a:latin typeface="Verdana" panose="020B0604030504040204" pitchFamily="34" charset="0"/>
              </a:rPr>
              <a:t>Местная сборка</a:t>
            </a:r>
            <a:endParaRPr lang="en-US" altLang="de-DE" sz="1600">
              <a:latin typeface="Verdana" panose="020B0604030504040204" pitchFamily="34" charset="0"/>
            </a:endParaRP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4906963" y="1131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sz="1600">
              <a:latin typeface="Verdana" panose="020B0604030504040204" pitchFamily="34" charset="0"/>
            </a:endParaRPr>
          </a:p>
        </p:txBody>
      </p:sp>
      <p:sp>
        <p:nvSpPr>
          <p:cNvPr id="24" name="Rounded Rectangle 40"/>
          <p:cNvSpPr/>
          <p:nvPr/>
        </p:nvSpPr>
        <p:spPr>
          <a:xfrm>
            <a:off x="4822825" y="2543175"/>
            <a:ext cx="1325563" cy="7254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altLang="de-DE" sz="1300" dirty="0" smtClean="0">
                <a:solidFill>
                  <a:srgbClr val="FFFFFF"/>
                </a:solidFill>
              </a:rPr>
              <a:t>КАФ, Лизинговые</a:t>
            </a:r>
          </a:p>
          <a:p>
            <a:pPr algn="ctr">
              <a:defRPr/>
            </a:pPr>
            <a:r>
              <a:rPr lang="ru-RU" altLang="de-DE" sz="1300" dirty="0" smtClean="0">
                <a:solidFill>
                  <a:srgbClr val="FFFFFF"/>
                </a:solidFill>
              </a:rPr>
              <a:t>компании </a:t>
            </a:r>
            <a:endParaRPr lang="en-US" altLang="de-DE" sz="1300" dirty="0" smtClean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44"/>
          <p:cNvCxnSpPr>
            <a:stCxn id="12" idx="3"/>
          </p:cNvCxnSpPr>
          <p:nvPr/>
        </p:nvCxnSpPr>
        <p:spPr>
          <a:xfrm>
            <a:off x="1320800" y="2900363"/>
            <a:ext cx="81121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8"/>
          <p:cNvSpPr/>
          <p:nvPr/>
        </p:nvSpPr>
        <p:spPr>
          <a:xfrm>
            <a:off x="222250" y="3673475"/>
            <a:ext cx="1238250" cy="54927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altLang="de-DE" sz="1400" dirty="0" smtClean="0">
                <a:solidFill>
                  <a:srgbClr val="FFFFFF"/>
                </a:solidFill>
              </a:rPr>
              <a:t>Местные поставщики</a:t>
            </a:r>
            <a:endParaRPr lang="en-US" altLang="de-DE" sz="1400" dirty="0" smtClean="0">
              <a:solidFill>
                <a:srgbClr val="FFFFFF"/>
              </a:solidFill>
            </a:endParaRPr>
          </a:p>
        </p:txBody>
      </p:sp>
      <p:cxnSp>
        <p:nvCxnSpPr>
          <p:cNvPr id="27" name="Straight Arrow Connector 49"/>
          <p:cNvCxnSpPr>
            <a:stCxn id="26" idx="3"/>
            <a:endCxn id="16" idx="2"/>
          </p:cNvCxnSpPr>
          <p:nvPr/>
        </p:nvCxnSpPr>
        <p:spPr>
          <a:xfrm flipV="1">
            <a:off x="1460500" y="3268663"/>
            <a:ext cx="671513" cy="6794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53"/>
          <p:cNvSpPr/>
          <p:nvPr/>
        </p:nvSpPr>
        <p:spPr>
          <a:xfrm>
            <a:off x="7085013" y="2619375"/>
            <a:ext cx="1330325" cy="54927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altLang="de-DE" sz="1400" dirty="0" smtClean="0">
                <a:solidFill>
                  <a:srgbClr val="FFFFFF"/>
                </a:solidFill>
              </a:rPr>
              <a:t>Потребитель</a:t>
            </a:r>
            <a:endParaRPr lang="en-US" altLang="de-DE" sz="1400" dirty="0" smtClean="0">
              <a:solidFill>
                <a:srgbClr val="FFFFFF"/>
              </a:solidFill>
            </a:endParaRPr>
          </a:p>
        </p:txBody>
      </p:sp>
      <p:sp>
        <p:nvSpPr>
          <p:cNvPr id="29" name="TextBox 57"/>
          <p:cNvSpPr txBox="1">
            <a:spLocks noChangeArrowheads="1"/>
          </p:cNvSpPr>
          <p:nvPr/>
        </p:nvSpPr>
        <p:spPr bwMode="auto">
          <a:xfrm>
            <a:off x="5170488" y="939800"/>
            <a:ext cx="3016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de-DE" sz="1600" dirty="0">
                <a:latin typeface="Verdana" panose="020B0604030504040204" pitchFamily="34" charset="0"/>
              </a:rPr>
              <a:t>Реализация </a:t>
            </a:r>
          </a:p>
        </p:txBody>
      </p:sp>
      <p:cxnSp>
        <p:nvCxnSpPr>
          <p:cNvPr id="30" name="Elbow Connector 60"/>
          <p:cNvCxnSpPr/>
          <p:nvPr/>
        </p:nvCxnSpPr>
        <p:spPr>
          <a:xfrm rot="5400000" flipH="1" flipV="1">
            <a:off x="5230019" y="1434306"/>
            <a:ext cx="755650" cy="4237038"/>
          </a:xfrm>
          <a:prstGeom prst="bentConnector3">
            <a:avLst>
              <a:gd name="adj1" fmla="val -67288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5446713" y="39306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1400" dirty="0">
                <a:latin typeface="Verdana" panose="020B0604030504040204" pitchFamily="34" charset="0"/>
              </a:rPr>
              <a:t>Сервис</a:t>
            </a:r>
            <a:r>
              <a:rPr lang="en-US" altLang="de-DE" sz="1400" dirty="0">
                <a:latin typeface="Verdana" panose="020B0604030504040204" pitchFamily="34" charset="0"/>
              </a:rPr>
              <a:t> &amp; </a:t>
            </a:r>
            <a:r>
              <a:rPr lang="ru-RU" altLang="de-DE" sz="1400" dirty="0">
                <a:latin typeface="Verdana" panose="020B0604030504040204" pitchFamily="34" charset="0"/>
              </a:rPr>
              <a:t>Поддержка</a:t>
            </a:r>
            <a:endParaRPr lang="en-US" altLang="de-DE" sz="1400" dirty="0">
              <a:latin typeface="Verdana" panose="020B0604030504040204" pitchFamily="34" charset="0"/>
            </a:endParaRPr>
          </a:p>
          <a:p>
            <a:pPr algn="ctr" eaLnBrk="1" hangingPunct="1"/>
            <a:r>
              <a:rPr lang="ru-RU" altLang="de-DE" sz="1400" dirty="0">
                <a:latin typeface="Verdana" panose="020B0604030504040204" pitchFamily="34" charset="0"/>
              </a:rPr>
              <a:t>Региональный охват</a:t>
            </a:r>
            <a:r>
              <a:rPr lang="en-US" altLang="de-DE" sz="1400" dirty="0">
                <a:latin typeface="Verdana" panose="020B0604030504040204" pitchFamily="34" charset="0"/>
              </a:rPr>
              <a:t> </a:t>
            </a:r>
            <a:r>
              <a:rPr lang="ru-RU" altLang="de-DE" sz="1400" dirty="0">
                <a:latin typeface="Verdana" panose="020B0604030504040204" pitchFamily="34" charset="0"/>
              </a:rPr>
              <a:t>сервис-центрами</a:t>
            </a:r>
            <a:endParaRPr lang="en-US" altLang="de-DE" sz="1400" dirty="0">
              <a:latin typeface="Verdana" panose="020B0604030504040204" pitchFamily="34" charset="0"/>
            </a:endParaRPr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729163"/>
            <a:ext cx="22542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H="1">
            <a:off x="5472113" y="2200275"/>
            <a:ext cx="14287" cy="3429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86400" y="2200275"/>
            <a:ext cx="22542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726363" y="2200275"/>
            <a:ext cx="0" cy="4254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57"/>
          <p:cNvSpPr txBox="1">
            <a:spLocks noChangeArrowheads="1"/>
          </p:cNvSpPr>
          <p:nvPr/>
        </p:nvSpPr>
        <p:spPr bwMode="auto">
          <a:xfrm>
            <a:off x="4543425" y="12652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de-DE" sz="1200" i="1" dirty="0">
                <a:latin typeface="Verdana" panose="020B0604030504040204" pitchFamily="34" charset="0"/>
              </a:rPr>
              <a:t>в том числе:</a:t>
            </a:r>
          </a:p>
          <a:p>
            <a:pPr algn="just" eaLnBrk="1" hangingPunct="1"/>
            <a:r>
              <a:rPr lang="ru-RU" altLang="de-DE" sz="1200" i="1" dirty="0" smtClean="0">
                <a:latin typeface="Verdana" panose="020B0604030504040204" pitchFamily="34" charset="0"/>
              </a:rPr>
              <a:t>стимулирование </a:t>
            </a:r>
            <a:endParaRPr lang="ru-RU" altLang="de-DE" sz="1200" i="1" dirty="0">
              <a:latin typeface="Verdana" panose="020B0604030504040204" pitchFamily="34" charset="0"/>
            </a:endParaRPr>
          </a:p>
          <a:p>
            <a:pPr algn="just" eaLnBrk="1" hangingPunct="1"/>
            <a:r>
              <a:rPr lang="ru-RU" altLang="de-DE" sz="1200" i="1" dirty="0">
                <a:latin typeface="Verdana" panose="020B0604030504040204" pitchFamily="34" charset="0"/>
              </a:rPr>
              <a:t>лизинговых программ</a:t>
            </a:r>
          </a:p>
          <a:p>
            <a:pPr algn="just" eaLnBrk="1" hangingPunct="1"/>
            <a:endParaRPr lang="ru-RU" altLang="de-DE" sz="1400" i="1" dirty="0">
              <a:latin typeface="Verdana" panose="020B0604030504040204" pitchFamily="34" charset="0"/>
            </a:endParaRPr>
          </a:p>
        </p:txBody>
      </p:sp>
      <p:cxnSp>
        <p:nvCxnSpPr>
          <p:cNvPr id="37" name="Straight Arrow Connector 54"/>
          <p:cNvCxnSpPr>
            <a:stCxn id="24" idx="3"/>
          </p:cNvCxnSpPr>
          <p:nvPr/>
        </p:nvCxnSpPr>
        <p:spPr>
          <a:xfrm flipV="1">
            <a:off x="6148388" y="2900363"/>
            <a:ext cx="928687" cy="63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13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3114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Заголовок 4"/>
          <p:cNvSpPr txBox="1">
            <a:spLocks/>
          </p:cNvSpPr>
          <p:nvPr/>
        </p:nvSpPr>
        <p:spPr bwMode="auto">
          <a:xfrm>
            <a:off x="285750" y="120650"/>
            <a:ext cx="8572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Посевные площади и их доля 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структуре посева </a:t>
            </a: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Казахстана и Канады в 2014 году</a:t>
            </a: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5572125" y="20002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00500" y="28575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57375" y="3071813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43250" y="3143250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429250" y="2571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715125" y="22860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938" y="15001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143875" y="1643063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90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143875" y="1857375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094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graphicFrame>
        <p:nvGraphicFramePr>
          <p:cNvPr id="47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15407"/>
              </p:ext>
            </p:extLst>
          </p:nvPr>
        </p:nvGraphicFramePr>
        <p:xfrm>
          <a:off x="4572000" y="948472"/>
          <a:ext cx="4476750" cy="451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16565"/>
              </p:ext>
            </p:extLst>
          </p:nvPr>
        </p:nvGraphicFramePr>
        <p:xfrm>
          <a:off x="390537" y="908718"/>
          <a:ext cx="8467713" cy="51845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55270"/>
                <a:gridCol w="1328111"/>
                <a:gridCol w="1316037"/>
                <a:gridCol w="1291890"/>
                <a:gridCol w="1376405"/>
              </a:tblGrid>
              <a:tr h="6480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Культуры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Казахстан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Канада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4"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площади, </a:t>
                      </a:r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тыс. 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удельный </a:t>
                      </a:r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вес,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площади, </a:t>
                      </a:r>
                      <a:r>
                        <a:rPr lang="ru-RU" sz="1800" b="1" u="none" strike="noStrike" dirty="0" smtClean="0">
                          <a:effectLst/>
                        </a:rPr>
                        <a:t>тыс. 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удельный </a:t>
                      </a:r>
                      <a:r>
                        <a:rPr lang="ru-RU" sz="1800" b="1" u="none" strike="noStrike" dirty="0" smtClean="0">
                          <a:effectLst/>
                        </a:rPr>
                        <a:t>вес,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Зерновые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15234,5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7367,3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56,5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в том числе пшеница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12391,8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5590,8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42,9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Бобовые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2096,3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16,1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Масличные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2300,4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2960,4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в том числе рапс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303,3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2306,7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Итого посевных площадей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21462,5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13035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972" y="255732"/>
            <a:ext cx="324716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7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617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149" name="Прямоугольник 32"/>
          <p:cNvSpPr>
            <a:spLocks noChangeArrowheads="1"/>
          </p:cNvSpPr>
          <p:nvPr/>
        </p:nvSpPr>
        <p:spPr bwMode="auto">
          <a:xfrm>
            <a:off x="214313" y="130175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Проблемы монокультуры пшеницы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1196752"/>
            <a:ext cx="8572500" cy="7150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b="1" dirty="0" smtClean="0"/>
              <a:t>нестабильность положения </a:t>
            </a:r>
            <a:r>
              <a:rPr lang="ru-RU" b="1" dirty="0" err="1" smtClean="0"/>
              <a:t>сельхозтоваропроизводителей</a:t>
            </a:r>
            <a:r>
              <a:rPr lang="ru-RU" b="1" dirty="0" smtClean="0"/>
              <a:t> в связи с ограниченностью рынков </a:t>
            </a:r>
            <a:r>
              <a:rPr lang="ru-RU" b="1" dirty="0"/>
              <a:t>сбыта </a:t>
            </a:r>
            <a:r>
              <a:rPr lang="ru-RU" b="1" dirty="0" smtClean="0"/>
              <a:t>зерна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50" y="4221088"/>
            <a:ext cx="8572500" cy="10215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b="1" dirty="0" smtClean="0"/>
              <a:t>перепроизводство зерна в </a:t>
            </a:r>
            <a:r>
              <a:rPr lang="ru-RU" b="1" dirty="0"/>
              <a:t>урожайные годы, </a:t>
            </a:r>
            <a:r>
              <a:rPr lang="ru-RU" b="1" dirty="0" smtClean="0"/>
              <a:t>требующее выделения бюджетных </a:t>
            </a:r>
            <a:r>
              <a:rPr lang="ru-RU" b="1" dirty="0"/>
              <a:t>средств на перемещение </a:t>
            </a:r>
            <a:r>
              <a:rPr lang="ru-RU" b="1" dirty="0" smtClean="0"/>
              <a:t>зерна, </a:t>
            </a:r>
            <a:r>
              <a:rPr lang="ru-RU" b="1" dirty="0"/>
              <a:t>субсидирование транспортных расходов экспортеров зерна, организацию закупа излишков зерна с рынка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0" y="2511594"/>
            <a:ext cx="8572500" cy="10215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b="1" dirty="0" smtClean="0"/>
              <a:t>отсутствие научно-обоснованных севооборотов, негативное влияние на плодородие </a:t>
            </a:r>
            <a:r>
              <a:rPr lang="ru-RU" b="1" dirty="0"/>
              <a:t>почвы, </a:t>
            </a:r>
            <a:r>
              <a:rPr lang="ru-RU" b="1" dirty="0" smtClean="0"/>
              <a:t>недостаток кормов для </a:t>
            </a:r>
            <a:r>
              <a:rPr lang="ru-RU" b="1" dirty="0"/>
              <a:t>животноводства, </a:t>
            </a:r>
            <a:r>
              <a:rPr lang="ru-RU" b="1" dirty="0" smtClean="0"/>
              <a:t>сырья </a:t>
            </a:r>
            <a:r>
              <a:rPr lang="ru-RU" b="1" dirty="0"/>
              <a:t>– </a:t>
            </a:r>
            <a:r>
              <a:rPr lang="ru-RU" b="1" dirty="0" smtClean="0"/>
              <a:t>для предприятий </a:t>
            </a:r>
            <a:r>
              <a:rPr lang="ru-RU" b="1" dirty="0"/>
              <a:t>перерабатывающей промышленности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282251"/>
            <a:ext cx="325240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9144000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Емкость рынка традиционных импортеров казахстанского зерна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19987"/>
              </p:ext>
            </p:extLst>
          </p:nvPr>
        </p:nvGraphicFramePr>
        <p:xfrm>
          <a:off x="395536" y="1196756"/>
          <a:ext cx="8424935" cy="4824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87961"/>
                <a:gridCol w="1533084"/>
                <a:gridCol w="1293980"/>
                <a:gridCol w="1504955"/>
                <a:gridCol w="1504955"/>
              </a:tblGrid>
              <a:tr h="32788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Страны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Среднегодовые объемы экспорта за 2009-2013 годы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977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Зерно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Мука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Мука в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зерновом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+mn-lt"/>
                        </a:rPr>
                        <a:t>экви</a:t>
                      </a:r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+mn-lt"/>
                        </a:rPr>
                        <a:t>валенте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Зерно и мука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в зерновом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+mn-lt"/>
                        </a:rPr>
                        <a:t>экви</a:t>
                      </a:r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+mn-lt"/>
                        </a:rPr>
                        <a:t>валенте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Азербайджан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856,8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857,5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Афганистан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126,6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588,4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840,6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967,2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Иран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757,8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757,9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Кыргызстан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363,7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84,5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120,7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484,4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Таджикистан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554,3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314,5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449,3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1003,6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Туркменистан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34,6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42,9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95,9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Узбекистан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477,9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1059,4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1513,4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1991,3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Итого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3171,7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2090,3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2986,1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6157,8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028384" y="908720"/>
            <a:ext cx="905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ru-RU" altLang="ru-RU" sz="10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ыс. тонн</a:t>
            </a:r>
            <a:endParaRPr lang="ru-RU" alt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9144000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Потребность экспортных рынков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028384" y="908720"/>
            <a:ext cx="905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млн. тонн</a:t>
            </a:r>
            <a:endParaRPr lang="ru-RU" alt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42827670"/>
              </p:ext>
            </p:extLst>
          </p:nvPr>
        </p:nvGraphicFramePr>
        <p:xfrm>
          <a:off x="395536" y="1154941"/>
          <a:ext cx="8352928" cy="479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877942"/>
            <a:ext cx="9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Средняя</a:t>
            </a:r>
            <a:r>
              <a:rPr lang="ru-RU" altLang="ru-RU" sz="10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экспортная цена, </a:t>
            </a:r>
            <a:r>
              <a:rPr lang="en-US" altLang="ru-RU" sz="1000" b="1" dirty="0" smtClean="0">
                <a:latin typeface="Tahoma" pitchFamily="34" charset="0"/>
                <a:cs typeface="Tahoma" pitchFamily="34" charset="0"/>
              </a:rPr>
              <a:t>USD</a:t>
            </a:r>
            <a:endParaRPr lang="ru-RU" alt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1035084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196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7784" y="1036634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050" b="1" dirty="0" smtClean="0">
                <a:latin typeface="Tahoma" pitchFamily="34" charset="0"/>
                <a:cs typeface="Tahoma" pitchFamily="34" charset="0"/>
              </a:rPr>
              <a:t>80</a:t>
            </a:r>
            <a:endParaRPr lang="ru-RU" alt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3968" y="1035084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21</a:t>
            </a:r>
            <a:r>
              <a:rPr lang="ru-RU" altLang="ru-RU" sz="1050" b="1" dirty="0" smtClean="0">
                <a:latin typeface="Tahoma" pitchFamily="34" charset="0"/>
                <a:cs typeface="Tahoma" pitchFamily="34" charset="0"/>
              </a:rPr>
              <a:t>1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44449" y="1035084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214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12868" y="1035084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245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836711"/>
            <a:ext cx="8715375" cy="5949851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22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8223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197" name="Прямоугольник 32"/>
          <p:cNvSpPr>
            <a:spLocks noChangeArrowheads="1"/>
          </p:cNvSpPr>
          <p:nvPr/>
        </p:nvSpPr>
        <p:spPr bwMode="auto">
          <a:xfrm>
            <a:off x="214313" y="130175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Принятые меры по диверсификации структуры посевных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площадей сельхозкультур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6476" y="908720"/>
            <a:ext cx="8572500" cy="919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sz="1600" b="1" dirty="0" smtClean="0"/>
              <a:t>заключены меморандумы по диверсификации посевных площадей между Минсельхозом, акиматами областей, КазАгро и Казагроинновация с конкретными индикативными показателями по площадям сельхозкультур 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691" y="1849458"/>
            <a:ext cx="85725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sz="1600" b="1" dirty="0" smtClean="0"/>
              <a:t>сокращены нормы субсидирования производства пшеницы, установлены повышенные нормативы субсидий для других приоритетных культур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4247" y="3462695"/>
            <a:ext cx="85725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sz="1600" b="1" dirty="0" smtClean="0"/>
              <a:t>реализуется программа субсидирования ставки вознаграждения по лизингу сельхозтехники, в рамках которой приоритет имеет техника для кормопроизводства</a:t>
            </a: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5805" y="4153259"/>
            <a:ext cx="85725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sz="1600" b="1" dirty="0" smtClean="0"/>
              <a:t>расширены направления и увеличены объемы государственной поддержки животноводства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50" y="4851168"/>
            <a:ext cx="85725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sz="1600" b="1" dirty="0" smtClean="0"/>
              <a:t>пищевая перерабатывающая промышленность определена одним из приоритетных направлений АПК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5805" y="5549077"/>
            <a:ext cx="85725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sz="1600" b="1" dirty="0" smtClean="0"/>
              <a:t>расширена инфраструктура хранения, в том числе приоритетных культур (масличных), а также мощности </a:t>
            </a:r>
            <a:r>
              <a:rPr lang="ru-RU" sz="1600" b="1" dirty="0" err="1" smtClean="0"/>
              <a:t>плодоовощекартофелехранилищ</a:t>
            </a:r>
            <a:endParaRPr lang="ru-RU" sz="1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441713"/>
            <a:ext cx="344183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476" y="2516668"/>
            <a:ext cx="8544439" cy="919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sz="1600" b="1" dirty="0" smtClean="0"/>
              <a:t>утверждена рекомендуемая </a:t>
            </a:r>
            <a:r>
              <a:rPr lang="ru-RU" sz="1600" b="1" dirty="0"/>
              <a:t>схема специализации регионов по оптимальному использованию сельскохозяйственных угодий для производства конкретных видов сельскохозяйственной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7302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13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3114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Заголовок 4"/>
          <p:cNvSpPr txBox="1">
            <a:spLocks/>
          </p:cNvSpPr>
          <p:nvPr/>
        </p:nvSpPr>
        <p:spPr bwMode="auto">
          <a:xfrm>
            <a:off x="285750" y="120650"/>
            <a:ext cx="8572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Диверсификация структуры посевных площадей </a:t>
            </a:r>
            <a:r>
              <a:rPr lang="ru-RU" altLang="ru-RU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сельхозкультур</a:t>
            </a: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2005-2014 </a:t>
            </a: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годы </a:t>
            </a: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5572125" y="20002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00500" y="28575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57375" y="3071813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43250" y="3143250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429250" y="2571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715125" y="22860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938" y="15001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143875" y="1643063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90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143875" y="1857375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094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grpSp>
        <p:nvGrpSpPr>
          <p:cNvPr id="3095" name="Группа 54"/>
          <p:cNvGrpSpPr>
            <a:grpSpLocks/>
          </p:cNvGrpSpPr>
          <p:nvPr/>
        </p:nvGrpSpPr>
        <p:grpSpPr bwMode="auto">
          <a:xfrm>
            <a:off x="87313" y="676275"/>
            <a:ext cx="9056687" cy="5741988"/>
            <a:chOff x="-102367" y="964754"/>
            <a:chExt cx="9595499" cy="527112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2026314" y="3735848"/>
              <a:ext cx="50000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43197" y="3427624"/>
              <a:ext cx="9000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9" name="TextBox 5"/>
            <p:cNvSpPr txBox="1">
              <a:spLocks noChangeArrowheads="1"/>
            </p:cNvSpPr>
            <p:nvPr/>
          </p:nvSpPr>
          <p:spPr bwMode="auto">
            <a:xfrm>
              <a:off x="8533643" y="999712"/>
              <a:ext cx="959489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8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млн. га</a:t>
              </a:r>
            </a:p>
          </p:txBody>
        </p:sp>
        <p:sp>
          <p:nvSpPr>
            <p:cNvPr id="3100" name="TextBox 58"/>
            <p:cNvSpPr txBox="1">
              <a:spLocks noChangeArrowheads="1"/>
            </p:cNvSpPr>
            <p:nvPr/>
          </p:nvSpPr>
          <p:spPr bwMode="auto">
            <a:xfrm>
              <a:off x="259220" y="3622906"/>
              <a:ext cx="4213696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Овощебахчевые культуры и картофель </a:t>
              </a:r>
            </a:p>
          </p:txBody>
        </p:sp>
        <p:sp>
          <p:nvSpPr>
            <p:cNvPr id="3101" name="TextBox 59"/>
            <p:cNvSpPr txBox="1">
              <a:spLocks noChangeArrowheads="1"/>
            </p:cNvSpPr>
            <p:nvPr/>
          </p:nvSpPr>
          <p:spPr bwMode="auto">
            <a:xfrm>
              <a:off x="6617019" y="3630941"/>
              <a:ext cx="1116170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Кормовые </a:t>
              </a:r>
            </a:p>
          </p:txBody>
        </p:sp>
        <p:sp>
          <p:nvSpPr>
            <p:cNvPr id="3102" name="TextBox 60"/>
            <p:cNvSpPr txBox="1">
              <a:spLocks noChangeArrowheads="1"/>
            </p:cNvSpPr>
            <p:nvPr/>
          </p:nvSpPr>
          <p:spPr bwMode="auto">
            <a:xfrm>
              <a:off x="6541331" y="999712"/>
              <a:ext cx="1592437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Масличные</a:t>
              </a:r>
            </a:p>
          </p:txBody>
        </p:sp>
        <p:graphicFrame>
          <p:nvGraphicFramePr>
            <p:cNvPr id="43" name="Диаграмма 61"/>
            <p:cNvGraphicFramePr>
              <a:graphicFrameLocks/>
            </p:cNvGraphicFramePr>
            <p:nvPr/>
          </p:nvGraphicFramePr>
          <p:xfrm>
            <a:off x="4724817" y="1065292"/>
            <a:ext cx="4544537" cy="2371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4" name="Диаграмма 62"/>
            <p:cNvGraphicFramePr>
              <a:graphicFrameLocks/>
            </p:cNvGraphicFramePr>
            <p:nvPr/>
          </p:nvGraphicFramePr>
          <p:xfrm>
            <a:off x="-43532" y="3885226"/>
            <a:ext cx="4541286" cy="2164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5" name="Диаграмма 63"/>
            <p:cNvGraphicFramePr>
              <a:graphicFrameLocks/>
            </p:cNvGraphicFramePr>
            <p:nvPr/>
          </p:nvGraphicFramePr>
          <p:xfrm>
            <a:off x="4573441" y="3819646"/>
            <a:ext cx="4746449" cy="2229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06" name="TextBox 5"/>
            <p:cNvSpPr txBox="1">
              <a:spLocks noChangeArrowheads="1"/>
            </p:cNvSpPr>
            <p:nvPr/>
          </p:nvSpPr>
          <p:spPr bwMode="auto">
            <a:xfrm>
              <a:off x="-102367" y="3480421"/>
              <a:ext cx="713465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altLang="ru-RU" sz="8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тыс. га</a:t>
              </a:r>
            </a:p>
          </p:txBody>
        </p:sp>
        <p:sp>
          <p:nvSpPr>
            <p:cNvPr id="3107" name="TextBox 5"/>
            <p:cNvSpPr txBox="1">
              <a:spLocks noChangeArrowheads="1"/>
            </p:cNvSpPr>
            <p:nvPr/>
          </p:nvSpPr>
          <p:spPr bwMode="auto">
            <a:xfrm>
              <a:off x="32709" y="1007791"/>
              <a:ext cx="959487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8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млн. га</a:t>
              </a:r>
            </a:p>
          </p:txBody>
        </p:sp>
        <p:sp>
          <p:nvSpPr>
            <p:cNvPr id="3108" name="TextBox 5"/>
            <p:cNvSpPr txBox="1">
              <a:spLocks noChangeArrowheads="1"/>
            </p:cNvSpPr>
            <p:nvPr/>
          </p:nvSpPr>
          <p:spPr bwMode="auto">
            <a:xfrm>
              <a:off x="8533645" y="3491746"/>
              <a:ext cx="959487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8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млн. га</a:t>
              </a:r>
            </a:p>
          </p:txBody>
        </p:sp>
        <p:sp>
          <p:nvSpPr>
            <p:cNvPr id="3109" name="TextBox 68"/>
            <p:cNvSpPr txBox="1">
              <a:spLocks noChangeArrowheads="1"/>
            </p:cNvSpPr>
            <p:nvPr/>
          </p:nvSpPr>
          <p:spPr bwMode="auto">
            <a:xfrm>
              <a:off x="1746760" y="964754"/>
              <a:ext cx="1648352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Пшеница</a:t>
              </a:r>
            </a:p>
          </p:txBody>
        </p:sp>
      </p:grpSp>
      <p:graphicFrame>
        <p:nvGraphicFramePr>
          <p:cNvPr id="46" name="Диаграмма 53"/>
          <p:cNvGraphicFramePr>
            <a:graphicFrameLocks/>
          </p:cNvGraphicFramePr>
          <p:nvPr/>
        </p:nvGraphicFramePr>
        <p:xfrm>
          <a:off x="0" y="928669"/>
          <a:ext cx="4476750" cy="242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8" y="266701"/>
            <a:ext cx="285750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1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33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1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4134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" name="TextBox 13"/>
          <p:cNvSpPr txBox="1">
            <a:spLocks noChangeArrowheads="1"/>
          </p:cNvSpPr>
          <p:nvPr/>
        </p:nvSpPr>
        <p:spPr bwMode="auto">
          <a:xfrm>
            <a:off x="5572125" y="20002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00500" y="28575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57375" y="3071813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43250" y="3143250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429250" y="2571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715125" y="22860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938" y="15001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143875" y="1643063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13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143875" y="1857375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117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grpSp>
        <p:nvGrpSpPr>
          <p:cNvPr id="4118" name="Группа 54"/>
          <p:cNvGrpSpPr>
            <a:grpSpLocks/>
          </p:cNvGrpSpPr>
          <p:nvPr/>
        </p:nvGrpSpPr>
        <p:grpSpPr bwMode="auto">
          <a:xfrm>
            <a:off x="0" y="676275"/>
            <a:ext cx="8980488" cy="5741988"/>
            <a:chOff x="-194875" y="964754"/>
            <a:chExt cx="9514764" cy="527112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2026313" y="3735848"/>
              <a:ext cx="50000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43196" y="3427624"/>
              <a:ext cx="9000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3" name="TextBox 58"/>
            <p:cNvSpPr txBox="1">
              <a:spLocks noChangeArrowheads="1"/>
            </p:cNvSpPr>
            <p:nvPr/>
          </p:nvSpPr>
          <p:spPr bwMode="auto">
            <a:xfrm>
              <a:off x="183531" y="3557326"/>
              <a:ext cx="4213696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Овощебахчевые культуры и картофель </a:t>
              </a:r>
            </a:p>
          </p:txBody>
        </p:sp>
        <p:sp>
          <p:nvSpPr>
            <p:cNvPr id="4124" name="TextBox 59"/>
            <p:cNvSpPr txBox="1">
              <a:spLocks noChangeArrowheads="1"/>
            </p:cNvSpPr>
            <p:nvPr/>
          </p:nvSpPr>
          <p:spPr bwMode="auto">
            <a:xfrm>
              <a:off x="6465640" y="3630941"/>
              <a:ext cx="1116169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Кормовые </a:t>
              </a:r>
            </a:p>
          </p:txBody>
        </p:sp>
        <p:sp>
          <p:nvSpPr>
            <p:cNvPr id="4125" name="TextBox 60"/>
            <p:cNvSpPr txBox="1">
              <a:spLocks noChangeArrowheads="1"/>
            </p:cNvSpPr>
            <p:nvPr/>
          </p:nvSpPr>
          <p:spPr bwMode="auto">
            <a:xfrm>
              <a:off x="6314266" y="999712"/>
              <a:ext cx="1592437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Масличные</a:t>
              </a:r>
            </a:p>
          </p:txBody>
        </p:sp>
        <p:graphicFrame>
          <p:nvGraphicFramePr>
            <p:cNvPr id="39" name="Диаграмма 61"/>
            <p:cNvGraphicFramePr>
              <a:graphicFrameLocks/>
            </p:cNvGraphicFramePr>
            <p:nvPr/>
          </p:nvGraphicFramePr>
          <p:xfrm>
            <a:off x="4649128" y="1327611"/>
            <a:ext cx="4616973" cy="2109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0" name="Диаграмма 62"/>
            <p:cNvGraphicFramePr>
              <a:graphicFrameLocks/>
            </p:cNvGraphicFramePr>
            <p:nvPr/>
          </p:nvGraphicFramePr>
          <p:xfrm>
            <a:off x="-194875" y="3557326"/>
            <a:ext cx="4660055" cy="2532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1" name="Диаграмма 63"/>
            <p:cNvGraphicFramePr>
              <a:graphicFrameLocks/>
            </p:cNvGraphicFramePr>
            <p:nvPr/>
          </p:nvGraphicFramePr>
          <p:xfrm>
            <a:off x="4573440" y="3819646"/>
            <a:ext cx="4746449" cy="2229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129" name="TextBox 68"/>
            <p:cNvSpPr txBox="1">
              <a:spLocks noChangeArrowheads="1"/>
            </p:cNvSpPr>
            <p:nvPr/>
          </p:nvSpPr>
          <p:spPr bwMode="auto">
            <a:xfrm>
              <a:off x="1746760" y="964754"/>
              <a:ext cx="1648352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Пшеница</a:t>
              </a:r>
            </a:p>
          </p:txBody>
        </p:sp>
      </p:grpSp>
      <p:graphicFrame>
        <p:nvGraphicFramePr>
          <p:cNvPr id="42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008972"/>
              </p:ext>
            </p:extLst>
          </p:nvPr>
        </p:nvGraphicFramePr>
        <p:xfrm>
          <a:off x="0" y="785794"/>
          <a:ext cx="4476750" cy="256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20" name="Заголовок 4"/>
          <p:cNvSpPr txBox="1">
            <a:spLocks/>
          </p:cNvSpPr>
          <p:nvPr/>
        </p:nvSpPr>
        <p:spPr bwMode="auto">
          <a:xfrm>
            <a:off x="285750" y="120650"/>
            <a:ext cx="8572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Доля </a:t>
            </a:r>
            <a:r>
              <a:rPr lang="ru-RU" altLang="ru-RU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сельхозкультур</a:t>
            </a: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в общей посевной площади </a:t>
            </a:r>
          </a:p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 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2005-2014 годы, % 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8" y="244475"/>
            <a:ext cx="285750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6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12343</TotalTime>
  <Words>2022</Words>
  <Application>Microsoft Office PowerPoint</Application>
  <PresentationFormat>Экран (4:3)</PresentationFormat>
  <Paragraphs>1088</Paragraphs>
  <Slides>22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Cyr</vt:lpstr>
      <vt:lpstr>Calibri</vt:lpstr>
      <vt:lpstr>Tahoma</vt:lpstr>
      <vt:lpstr>Times New Roman</vt:lpstr>
      <vt:lpstr>Verdana</vt:lpstr>
      <vt:lpstr>шаблон</vt:lpstr>
      <vt:lpstr>Диаграмма</vt:lpstr>
      <vt:lpstr>Өсімдік шаруашылығы: әртараптандырудың және механизациялаудың қиындықтары Растениеводство: проблемы диверсификации и механизации</vt:lpstr>
      <vt:lpstr>Презентация PowerPoint</vt:lpstr>
      <vt:lpstr>Презентация PowerPoint</vt:lpstr>
      <vt:lpstr>Презентация PowerPoint</vt:lpstr>
      <vt:lpstr>Емкость рынка традиционных импортеров казахстанского зерна</vt:lpstr>
      <vt:lpstr>Потребность экспортных рынков</vt:lpstr>
      <vt:lpstr>Презентация PowerPoint</vt:lpstr>
      <vt:lpstr>Презентация PowerPoint</vt:lpstr>
      <vt:lpstr>Презентация PowerPoint</vt:lpstr>
      <vt:lpstr>Баланс пшеницы за 2009-2014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Наличие основных видов сельскохозяйственной техники  по состоянию на 1 января  2014 года</vt:lpstr>
      <vt:lpstr> Приобретение основных видов сельхозтехники</vt:lpstr>
      <vt:lpstr>Темпы обновления основных видов сельскохозяйственной техники</vt:lpstr>
      <vt:lpstr>Презентация PowerPoint</vt:lpstr>
      <vt:lpstr>Карта существующих производств сельскохозяйственной  техники в Казахстане</vt:lpstr>
      <vt:lpstr>Проект сборочного производства сельхозтехники John Deere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Возможная модель государственной политики по стимулированию распространения знаний</dc:title>
  <dc:creator>user</dc:creator>
  <cp:lastModifiedBy>Оспанов Марлен Олжабаевич</cp:lastModifiedBy>
  <cp:revision>700</cp:revision>
  <cp:lastPrinted>2014-11-13T06:12:17Z</cp:lastPrinted>
  <dcterms:created xsi:type="dcterms:W3CDTF">2011-03-28T03:55:10Z</dcterms:created>
  <dcterms:modified xsi:type="dcterms:W3CDTF">2014-11-13T07:07:36Z</dcterms:modified>
</cp:coreProperties>
</file>