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sldIdLst>
    <p:sldId id="256" r:id="rId5"/>
    <p:sldId id="347" r:id="rId6"/>
    <p:sldId id="348" r:id="rId7"/>
    <p:sldId id="349" r:id="rId8"/>
    <p:sldId id="344" r:id="rId9"/>
    <p:sldId id="345" r:id="rId10"/>
    <p:sldId id="332" r:id="rId11"/>
    <p:sldId id="334" r:id="rId12"/>
    <p:sldId id="341" r:id="rId13"/>
    <p:sldId id="328" r:id="rId14"/>
    <p:sldId id="335" r:id="rId15"/>
    <p:sldId id="330" r:id="rId16"/>
    <p:sldId id="350" r:id="rId17"/>
    <p:sldId id="351" r:id="rId18"/>
    <p:sldId id="352" r:id="rId19"/>
    <p:sldId id="353" r:id="rId20"/>
    <p:sldId id="346" r:id="rId21"/>
    <p:sldId id="314" r:id="rId22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871" autoAdjust="0"/>
    <p:restoredTop sz="94660"/>
  </p:normalViewPr>
  <p:slideViewPr>
    <p:cSldViewPr>
      <p:cViewPr>
        <p:scale>
          <a:sx n="60" d="100"/>
          <a:sy n="60" d="100"/>
        </p:scale>
        <p:origin x="-18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705</c:v>
                </c:pt>
                <c:pt idx="1">
                  <c:v>465</c:v>
                </c:pt>
                <c:pt idx="2">
                  <c:v>390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на гос. языке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159</c:v>
                </c:pt>
                <c:pt idx="1">
                  <c:v>323</c:v>
                </c:pt>
                <c:pt idx="2">
                  <c:v>241</c:v>
                </c:pt>
              </c:numCache>
            </c:numRef>
          </c:val>
        </c:ser>
        <c:dLbls/>
        <c:overlap val="100"/>
        <c:axId val="74729728"/>
        <c:axId val="74743808"/>
      </c:barChart>
      <c:catAx>
        <c:axId val="7472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Century Gothic" panose="020B0502020202020204" pitchFamily="34" charset="0"/>
              </a:defRPr>
            </a:pPr>
            <a:endParaRPr lang="ru-RU"/>
          </a:p>
        </c:txPr>
        <c:crossAx val="74743808"/>
        <c:crosses val="autoZero"/>
        <c:auto val="1"/>
        <c:lblAlgn val="ctr"/>
        <c:lblOffset val="100"/>
      </c:catAx>
      <c:valAx>
        <c:axId val="74743808"/>
        <c:scaling>
          <c:orientation val="minMax"/>
        </c:scaling>
        <c:delete val="1"/>
        <c:axPos val="l"/>
        <c:numFmt formatCode="General" sourceLinked="1"/>
        <c:tickLblPos val="nextTo"/>
        <c:crossAx val="74729728"/>
        <c:crosses val="autoZero"/>
        <c:crossBetween val="between"/>
      </c:valAx>
    </c:plotArea>
    <c:legend>
      <c:legendPos val="b"/>
      <c:txPr>
        <a:bodyPr/>
        <a:lstStyle/>
        <a:p>
          <a:pPr>
            <a:defRPr sz="1400">
              <a:latin typeface="Century Gothic" panose="020B0502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F123A-6C5C-4276-90C7-FA539A53F206}" type="doc">
      <dgm:prSet loTypeId="urn:microsoft.com/office/officeart/2005/8/layout/hProcess10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B179B53-83B3-48A5-841E-8AE7826D3FC9}">
      <dgm:prSet phldrT="[Текст]" custT="1"/>
      <dgm:spPr/>
      <dgm:t>
        <a:bodyPr/>
        <a:lstStyle/>
        <a:p>
          <a:pPr algn="ctr"/>
          <a:r>
            <a:rPr lang="kk-KZ" sz="1400" dirty="0" smtClean="0">
              <a:latin typeface="Century Gothic" panose="020B0502020202020204" pitchFamily="34" charset="0"/>
            </a:rPr>
            <a:t>Проведен анализ вариантов доставки учебников по действующей схеме и АО «Казпочта»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DA7040C6-F36B-4B40-86C1-C3C5F041948A}" type="parTrans" cxnId="{4303AC68-AA3E-47FD-933E-64C9B3A58B2A}">
      <dgm:prSet/>
      <dgm:spPr/>
      <dgm:t>
        <a:bodyPr/>
        <a:lstStyle/>
        <a:p>
          <a:pPr algn="ctr"/>
          <a:endParaRPr lang="ru-RU"/>
        </a:p>
      </dgm:t>
    </dgm:pt>
    <dgm:pt modelId="{E81AA0BD-B4C4-4244-AEDA-1C0F521D3AD7}" type="sibTrans" cxnId="{4303AC68-AA3E-47FD-933E-64C9B3A58B2A}">
      <dgm:prSet/>
      <dgm:spPr/>
      <dgm:t>
        <a:bodyPr/>
        <a:lstStyle/>
        <a:p>
          <a:pPr algn="ctr"/>
          <a:endParaRPr lang="ru-RU"/>
        </a:p>
      </dgm:t>
    </dgm:pt>
    <dgm:pt modelId="{9261426C-57EF-4EAB-B45F-B7F99DEF98B8}">
      <dgm:prSet phldrT="[Текст]" custT="1"/>
      <dgm:spPr/>
      <dgm:t>
        <a:bodyPr/>
        <a:lstStyle/>
        <a:p>
          <a:pPr algn="ctr"/>
          <a:r>
            <a:rPr lang="kk-KZ" sz="1400" b="0" dirty="0" smtClean="0">
              <a:latin typeface="Century Gothic" panose="020B0502020202020204" pitchFamily="34" charset="0"/>
            </a:rPr>
            <a:t>Усилены требования к поставщикам в части специального транспорта, складов и персонала</a:t>
          </a:r>
          <a:endParaRPr lang="ru-RU" sz="1400" b="0" dirty="0">
            <a:latin typeface="Century Gothic" panose="020B0502020202020204" pitchFamily="34" charset="0"/>
          </a:endParaRPr>
        </a:p>
      </dgm:t>
    </dgm:pt>
    <dgm:pt modelId="{DE3E2266-CD2A-4265-85B9-0811CA5DF12B}" type="parTrans" cxnId="{8BCEB469-9701-42B4-BFED-5FF3DD1B0805}">
      <dgm:prSet/>
      <dgm:spPr/>
      <dgm:t>
        <a:bodyPr/>
        <a:lstStyle/>
        <a:p>
          <a:pPr algn="ctr"/>
          <a:endParaRPr lang="ru-RU"/>
        </a:p>
      </dgm:t>
    </dgm:pt>
    <dgm:pt modelId="{7C352628-21AD-482C-B44D-5CE803729606}" type="sibTrans" cxnId="{8BCEB469-9701-42B4-BFED-5FF3DD1B0805}">
      <dgm:prSet/>
      <dgm:spPr/>
      <dgm:t>
        <a:bodyPr/>
        <a:lstStyle/>
        <a:p>
          <a:pPr algn="ctr"/>
          <a:endParaRPr lang="ru-RU"/>
        </a:p>
      </dgm:t>
    </dgm:pt>
    <dgm:pt modelId="{95B0867F-15E2-42B8-87D8-9ED6F8DC7717}">
      <dgm:prSet phldrT="[Текст]"/>
      <dgm:spPr/>
      <dgm:t>
        <a:bodyPr/>
        <a:lstStyle/>
        <a:p>
          <a:pPr algn="ctr"/>
          <a:r>
            <a:rPr lang="kk-KZ" b="0" dirty="0" smtClean="0">
              <a:latin typeface="Century Gothic" panose="020B0502020202020204" pitchFamily="34" charset="0"/>
            </a:rPr>
            <a:t>Принятые меры обеспечат четкое соблюдение сроков поставки учебников</a:t>
          </a:r>
          <a:endParaRPr lang="ru-RU" b="0" dirty="0">
            <a:latin typeface="Century Gothic" panose="020B0502020202020204" pitchFamily="34" charset="0"/>
          </a:endParaRPr>
        </a:p>
      </dgm:t>
    </dgm:pt>
    <dgm:pt modelId="{FB731968-F99C-4AB7-B6AE-006B94C9AE4F}" type="parTrans" cxnId="{B04CB123-5603-4DF3-8132-B4582658E308}">
      <dgm:prSet/>
      <dgm:spPr/>
      <dgm:t>
        <a:bodyPr/>
        <a:lstStyle/>
        <a:p>
          <a:pPr algn="ctr"/>
          <a:endParaRPr lang="ru-RU"/>
        </a:p>
      </dgm:t>
    </dgm:pt>
    <dgm:pt modelId="{79F90166-07F7-4832-BB12-BFC74F9BA086}" type="sibTrans" cxnId="{B04CB123-5603-4DF3-8132-B4582658E308}">
      <dgm:prSet/>
      <dgm:spPr/>
      <dgm:t>
        <a:bodyPr/>
        <a:lstStyle/>
        <a:p>
          <a:pPr algn="ctr"/>
          <a:endParaRPr lang="ru-RU"/>
        </a:p>
      </dgm:t>
    </dgm:pt>
    <dgm:pt modelId="{E567A566-CB61-4F5C-A2A6-B251130B2111}" type="pres">
      <dgm:prSet presAssocID="{4ECF123A-6C5C-4276-90C7-FA539A53F2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DBB3F-9F80-4DFA-AF8C-8227BFDB0F00}" type="pres">
      <dgm:prSet presAssocID="{BB179B53-83B3-48A5-841E-8AE7826D3FC9}" presName="composite" presStyleCnt="0"/>
      <dgm:spPr/>
      <dgm:t>
        <a:bodyPr/>
        <a:lstStyle/>
        <a:p>
          <a:endParaRPr lang="ru-RU"/>
        </a:p>
      </dgm:t>
    </dgm:pt>
    <dgm:pt modelId="{BE8F2EB2-87EB-4E3C-AFFB-BAE496D069A4}" type="pres">
      <dgm:prSet presAssocID="{BB179B53-83B3-48A5-841E-8AE7826D3FC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</dgm:pt>
    <dgm:pt modelId="{C1D3F32F-4698-4222-BBED-C399D7B47A84}" type="pres">
      <dgm:prSet presAssocID="{BB179B53-83B3-48A5-841E-8AE7826D3FC9}" presName="txNode" presStyleLbl="node1" presStyleIdx="0" presStyleCnt="3" custLinFactNeighborX="289" custLinFactNeighborY="-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3D8DC-AD7B-4E4F-B2D6-40D2F6F7B62F}" type="pres">
      <dgm:prSet presAssocID="{E81AA0BD-B4C4-4244-AEDA-1C0F521D3AD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D7E937-80FE-4070-8340-E20E1CE8C73D}" type="pres">
      <dgm:prSet presAssocID="{E81AA0BD-B4C4-4244-AEDA-1C0F521D3AD7}" presName="connTx" presStyleLbl="sibTrans2D1" presStyleIdx="0" presStyleCnt="2"/>
      <dgm:spPr/>
      <dgm:t>
        <a:bodyPr/>
        <a:lstStyle/>
        <a:p>
          <a:endParaRPr lang="ru-RU"/>
        </a:p>
      </dgm:t>
    </dgm:pt>
    <dgm:pt modelId="{6BD62CF5-10F2-4BE9-AF46-56E78C931B5B}" type="pres">
      <dgm:prSet presAssocID="{9261426C-57EF-4EAB-B45F-B7F99DEF98B8}" presName="composite" presStyleCnt="0"/>
      <dgm:spPr/>
      <dgm:t>
        <a:bodyPr/>
        <a:lstStyle/>
        <a:p>
          <a:endParaRPr lang="ru-RU"/>
        </a:p>
      </dgm:t>
    </dgm:pt>
    <dgm:pt modelId="{289A9D60-8CF6-4417-9392-A734E9396569}" type="pres">
      <dgm:prSet presAssocID="{9261426C-57EF-4EAB-B45F-B7F99DEF98B8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65DCEE52-4C77-4783-B52C-356D32D8DB5B}" type="pres">
      <dgm:prSet presAssocID="{9261426C-57EF-4EAB-B45F-B7F99DEF98B8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0B963-E284-4B1E-AFFD-41070329B857}" type="pres">
      <dgm:prSet presAssocID="{7C352628-21AD-482C-B44D-5CE80372960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4646E7A-F920-4D2D-B56C-EEFA89F18AC5}" type="pres">
      <dgm:prSet presAssocID="{7C352628-21AD-482C-B44D-5CE803729606}" presName="connTx" presStyleLbl="sibTrans2D1" presStyleIdx="1" presStyleCnt="2"/>
      <dgm:spPr/>
      <dgm:t>
        <a:bodyPr/>
        <a:lstStyle/>
        <a:p>
          <a:endParaRPr lang="ru-RU"/>
        </a:p>
      </dgm:t>
    </dgm:pt>
    <dgm:pt modelId="{28FE70CD-DBE2-4281-AE32-74E0B7CBD15B}" type="pres">
      <dgm:prSet presAssocID="{95B0867F-15E2-42B8-87D8-9ED6F8DC7717}" presName="composite" presStyleCnt="0"/>
      <dgm:spPr/>
      <dgm:t>
        <a:bodyPr/>
        <a:lstStyle/>
        <a:p>
          <a:endParaRPr lang="ru-RU"/>
        </a:p>
      </dgm:t>
    </dgm:pt>
    <dgm:pt modelId="{F69A94B3-68E9-4223-8969-0A8A8970C1EA}" type="pres">
      <dgm:prSet presAssocID="{95B0867F-15E2-42B8-87D8-9ED6F8DC7717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8D64DC43-3942-4BB5-8D27-4DFEC615B1A1}" type="pres">
      <dgm:prSet presAssocID="{95B0867F-15E2-42B8-87D8-9ED6F8DC771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89BA8-B8D4-4B59-8B89-A1EE0C8026A2}" type="presOf" srcId="{95B0867F-15E2-42B8-87D8-9ED6F8DC7717}" destId="{8D64DC43-3942-4BB5-8D27-4DFEC615B1A1}" srcOrd="0" destOrd="0" presId="urn:microsoft.com/office/officeart/2005/8/layout/hProcess10#1"/>
    <dgm:cxn modelId="{52863795-C669-4DEB-87BC-84291C26D7A2}" type="presOf" srcId="{7C352628-21AD-482C-B44D-5CE803729606}" destId="{4650B963-E284-4B1E-AFFD-41070329B857}" srcOrd="0" destOrd="0" presId="urn:microsoft.com/office/officeart/2005/8/layout/hProcess10#1"/>
    <dgm:cxn modelId="{2026A95B-8FE0-4448-8748-1F7DB498350E}" type="presOf" srcId="{4ECF123A-6C5C-4276-90C7-FA539A53F206}" destId="{E567A566-CB61-4F5C-A2A6-B251130B2111}" srcOrd="0" destOrd="0" presId="urn:microsoft.com/office/officeart/2005/8/layout/hProcess10#1"/>
    <dgm:cxn modelId="{14B72F1F-268D-46D9-9FC7-EAAF49B3F69E}" type="presOf" srcId="{BB179B53-83B3-48A5-841E-8AE7826D3FC9}" destId="{C1D3F32F-4698-4222-BBED-C399D7B47A84}" srcOrd="0" destOrd="0" presId="urn:microsoft.com/office/officeart/2005/8/layout/hProcess10#1"/>
    <dgm:cxn modelId="{897D5B8D-E94B-4CF6-8482-3326893E7AC1}" type="presOf" srcId="{E81AA0BD-B4C4-4244-AEDA-1C0F521D3AD7}" destId="{18D7E937-80FE-4070-8340-E20E1CE8C73D}" srcOrd="1" destOrd="0" presId="urn:microsoft.com/office/officeart/2005/8/layout/hProcess10#1"/>
    <dgm:cxn modelId="{E5BD029A-B6F5-4525-9966-380D435B8AD8}" type="presOf" srcId="{9261426C-57EF-4EAB-B45F-B7F99DEF98B8}" destId="{65DCEE52-4C77-4783-B52C-356D32D8DB5B}" srcOrd="0" destOrd="0" presId="urn:microsoft.com/office/officeart/2005/8/layout/hProcess10#1"/>
    <dgm:cxn modelId="{857D1E58-57AB-450F-B065-17534AB8CBBA}" type="presOf" srcId="{7C352628-21AD-482C-B44D-5CE803729606}" destId="{64646E7A-F920-4D2D-B56C-EEFA89F18AC5}" srcOrd="1" destOrd="0" presId="urn:microsoft.com/office/officeart/2005/8/layout/hProcess10#1"/>
    <dgm:cxn modelId="{4303AC68-AA3E-47FD-933E-64C9B3A58B2A}" srcId="{4ECF123A-6C5C-4276-90C7-FA539A53F206}" destId="{BB179B53-83B3-48A5-841E-8AE7826D3FC9}" srcOrd="0" destOrd="0" parTransId="{DA7040C6-F36B-4B40-86C1-C3C5F041948A}" sibTransId="{E81AA0BD-B4C4-4244-AEDA-1C0F521D3AD7}"/>
    <dgm:cxn modelId="{8BCEB469-9701-42B4-BFED-5FF3DD1B0805}" srcId="{4ECF123A-6C5C-4276-90C7-FA539A53F206}" destId="{9261426C-57EF-4EAB-B45F-B7F99DEF98B8}" srcOrd="1" destOrd="0" parTransId="{DE3E2266-CD2A-4265-85B9-0811CA5DF12B}" sibTransId="{7C352628-21AD-482C-B44D-5CE803729606}"/>
    <dgm:cxn modelId="{C7F0395C-D09F-44A4-8E34-5EFE89FF527F}" type="presOf" srcId="{E81AA0BD-B4C4-4244-AEDA-1C0F521D3AD7}" destId="{5C93D8DC-AD7B-4E4F-B2D6-40D2F6F7B62F}" srcOrd="0" destOrd="0" presId="urn:microsoft.com/office/officeart/2005/8/layout/hProcess10#1"/>
    <dgm:cxn modelId="{B04CB123-5603-4DF3-8132-B4582658E308}" srcId="{4ECF123A-6C5C-4276-90C7-FA539A53F206}" destId="{95B0867F-15E2-42B8-87D8-9ED6F8DC7717}" srcOrd="2" destOrd="0" parTransId="{FB731968-F99C-4AB7-B6AE-006B94C9AE4F}" sibTransId="{79F90166-07F7-4832-BB12-BFC74F9BA086}"/>
    <dgm:cxn modelId="{33A4B355-631C-4CAE-BCE5-B20C4306C955}" type="presParOf" srcId="{E567A566-CB61-4F5C-A2A6-B251130B2111}" destId="{232DBB3F-9F80-4DFA-AF8C-8227BFDB0F00}" srcOrd="0" destOrd="0" presId="urn:microsoft.com/office/officeart/2005/8/layout/hProcess10#1"/>
    <dgm:cxn modelId="{B369DE63-F68A-4D6D-8DE6-ED98203410EB}" type="presParOf" srcId="{232DBB3F-9F80-4DFA-AF8C-8227BFDB0F00}" destId="{BE8F2EB2-87EB-4E3C-AFFB-BAE496D069A4}" srcOrd="0" destOrd="0" presId="urn:microsoft.com/office/officeart/2005/8/layout/hProcess10#1"/>
    <dgm:cxn modelId="{EFC94587-BF49-4176-B75B-F2F9FE1FBB95}" type="presParOf" srcId="{232DBB3F-9F80-4DFA-AF8C-8227BFDB0F00}" destId="{C1D3F32F-4698-4222-BBED-C399D7B47A84}" srcOrd="1" destOrd="0" presId="urn:microsoft.com/office/officeart/2005/8/layout/hProcess10#1"/>
    <dgm:cxn modelId="{7898E41D-43CD-4866-9EA2-5C0431D8A7F5}" type="presParOf" srcId="{E567A566-CB61-4F5C-A2A6-B251130B2111}" destId="{5C93D8DC-AD7B-4E4F-B2D6-40D2F6F7B62F}" srcOrd="1" destOrd="0" presId="urn:microsoft.com/office/officeart/2005/8/layout/hProcess10#1"/>
    <dgm:cxn modelId="{7DC737CD-F8EE-407B-A5CE-2A0987AE0475}" type="presParOf" srcId="{5C93D8DC-AD7B-4E4F-B2D6-40D2F6F7B62F}" destId="{18D7E937-80FE-4070-8340-E20E1CE8C73D}" srcOrd="0" destOrd="0" presId="urn:microsoft.com/office/officeart/2005/8/layout/hProcess10#1"/>
    <dgm:cxn modelId="{D2CF81D1-3072-47D9-A45D-7D34B0EF1EF8}" type="presParOf" srcId="{E567A566-CB61-4F5C-A2A6-B251130B2111}" destId="{6BD62CF5-10F2-4BE9-AF46-56E78C931B5B}" srcOrd="2" destOrd="0" presId="urn:microsoft.com/office/officeart/2005/8/layout/hProcess10#1"/>
    <dgm:cxn modelId="{317D2303-FB47-4BB7-9D89-08F695395FF3}" type="presParOf" srcId="{6BD62CF5-10F2-4BE9-AF46-56E78C931B5B}" destId="{289A9D60-8CF6-4417-9392-A734E9396569}" srcOrd="0" destOrd="0" presId="urn:microsoft.com/office/officeart/2005/8/layout/hProcess10#1"/>
    <dgm:cxn modelId="{FF88FC6F-22B4-4429-A0F2-662BA41C6734}" type="presParOf" srcId="{6BD62CF5-10F2-4BE9-AF46-56E78C931B5B}" destId="{65DCEE52-4C77-4783-B52C-356D32D8DB5B}" srcOrd="1" destOrd="0" presId="urn:microsoft.com/office/officeart/2005/8/layout/hProcess10#1"/>
    <dgm:cxn modelId="{68CBCA7A-720D-48BD-B5BA-CB1A0418A66C}" type="presParOf" srcId="{E567A566-CB61-4F5C-A2A6-B251130B2111}" destId="{4650B963-E284-4B1E-AFFD-41070329B857}" srcOrd="3" destOrd="0" presId="urn:microsoft.com/office/officeart/2005/8/layout/hProcess10#1"/>
    <dgm:cxn modelId="{535D9371-37F7-41CB-9345-0B50B55C2A94}" type="presParOf" srcId="{4650B963-E284-4B1E-AFFD-41070329B857}" destId="{64646E7A-F920-4D2D-B56C-EEFA89F18AC5}" srcOrd="0" destOrd="0" presId="urn:microsoft.com/office/officeart/2005/8/layout/hProcess10#1"/>
    <dgm:cxn modelId="{F0716DCB-C4BD-48D6-98C8-09AEF4B4ED8A}" type="presParOf" srcId="{E567A566-CB61-4F5C-A2A6-B251130B2111}" destId="{28FE70CD-DBE2-4281-AE32-74E0B7CBD15B}" srcOrd="4" destOrd="0" presId="urn:microsoft.com/office/officeart/2005/8/layout/hProcess10#1"/>
    <dgm:cxn modelId="{08FED3FF-AE15-4C34-8F67-EDB5AD4B18A9}" type="presParOf" srcId="{28FE70CD-DBE2-4281-AE32-74E0B7CBD15B}" destId="{F69A94B3-68E9-4223-8969-0A8A8970C1EA}" srcOrd="0" destOrd="0" presId="urn:microsoft.com/office/officeart/2005/8/layout/hProcess10#1"/>
    <dgm:cxn modelId="{F5F05C2A-13BC-4D2A-9D68-F695E79DF673}" type="presParOf" srcId="{28FE70CD-DBE2-4281-AE32-74E0B7CBD15B}" destId="{8D64DC43-3942-4BB5-8D27-4DFEC615B1A1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27D3D-D6BF-4B60-849E-FF643CA1D72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68F22E1-1E5E-4AFE-AD12-73E4C301CA37}">
      <dgm:prSet phldrT="[Текст]" custT="1"/>
      <dgm:spPr/>
      <dgm:t>
        <a:bodyPr/>
        <a:lstStyle/>
        <a:p>
          <a:pPr algn="ctr"/>
          <a:r>
            <a:rPr lang="ru-RU" sz="1800" b="0" i="0" u="none" strike="noStrike" dirty="0" smtClean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Разработан </a:t>
          </a:r>
          <a:r>
            <a:rPr lang="ru-RU" sz="1800" dirty="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Механизм обеспечения учебниками организаций образования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9EDC9FEF-8BCB-4336-B718-BA5DE938CB28}" type="parTrans" cxnId="{54B73F88-0CD8-4D52-B392-697CE1DDACC0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EFB50280-6B0D-495A-ADC5-895E41D3CC63}" type="sibTrans" cxnId="{54B73F88-0CD8-4D52-B392-697CE1DDACC0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8DEBE6D9-E119-4B1F-B9D3-D314FDF483EA}">
      <dgm:prSet phldrT="[Текст]" custT="1"/>
      <dgm:spPr/>
      <dgm:t>
        <a:bodyPr/>
        <a:lstStyle/>
        <a:p>
          <a:pPr algn="ctr"/>
          <a:r>
            <a:rPr lang="kk-KZ" sz="180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Регламентированы процесс обеспечения обучающихся учебниками, исполнители и сроки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E11A5774-7B36-4A19-B68B-37FB3F2234BF}" type="parTrans" cxnId="{8A59B7B6-8187-44BE-85BC-0AFF56029690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CF573B6A-BA0B-4606-AD66-CC57E0DC4D38}" type="sibTrans" cxnId="{8A59B7B6-8187-44BE-85BC-0AFF56029690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68680A02-A4E6-400C-9051-5C6253C1FD64}">
      <dgm:prSet phldrT="[Текст]" custT="1"/>
      <dgm:spPr/>
      <dgm:t>
        <a:bodyPr/>
        <a:lstStyle/>
        <a:p>
          <a:pPr algn="ctr"/>
          <a:r>
            <a:rPr lang="kk-KZ" sz="180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Разрабатывается методика прогнозирования потребностей в учебниках, порядок их обеспечения и формирования фондов школьных  библиотек</a:t>
          </a:r>
          <a:endParaRPr lang="ru-RU" sz="1800" dirty="0">
            <a:latin typeface="Century Gothic" panose="020B0502020202020204" pitchFamily="34" charset="0"/>
          </a:endParaRPr>
        </a:p>
      </dgm:t>
    </dgm:pt>
    <dgm:pt modelId="{3D2D700D-B107-45DB-BC79-781A20ADBA8B}" type="parTrans" cxnId="{098E7629-819F-4FBE-92BF-ADF0A65CAE8E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599BC05C-DAB6-49BC-B5A2-CD2D6240D65D}" type="sibTrans" cxnId="{098E7629-819F-4FBE-92BF-ADF0A65CAE8E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D9D4A4BE-69A4-48A1-A80D-EEE4A0666DAD}">
      <dgm:prSet custT="1"/>
      <dgm:spPr/>
      <dgm:t>
        <a:bodyPr/>
        <a:lstStyle/>
        <a:p>
          <a:pPr algn="ctr"/>
          <a:r>
            <a:rPr lang="kk-KZ" sz="1800" b="0" dirty="0" smtClean="0">
              <a:latin typeface="Century Gothic" panose="020B0502020202020204" pitchFamily="34" charset="0"/>
            </a:rPr>
            <a:t>Акиматами поданы заявки на приобретение учебников в издательства</a:t>
          </a:r>
          <a:endParaRPr lang="ru-RU" sz="1800" b="0" dirty="0">
            <a:latin typeface="Century Gothic" panose="020B0502020202020204" pitchFamily="34" charset="0"/>
          </a:endParaRPr>
        </a:p>
      </dgm:t>
    </dgm:pt>
    <dgm:pt modelId="{CBF6078C-8900-4310-815B-BDBA6A5BC373}" type="parTrans" cxnId="{3AE2A270-C168-405C-BF69-01742156106C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6008DA72-C8D9-4EAB-9B64-7A4E3D7EF95F}" type="sibTrans" cxnId="{3AE2A270-C168-405C-BF69-01742156106C}">
      <dgm:prSet/>
      <dgm:spPr/>
      <dgm:t>
        <a:bodyPr/>
        <a:lstStyle/>
        <a:p>
          <a:endParaRPr lang="ru-RU" sz="1800">
            <a:latin typeface="Century Gothic" panose="020B0502020202020204" pitchFamily="34" charset="0"/>
          </a:endParaRPr>
        </a:p>
      </dgm:t>
    </dgm:pt>
    <dgm:pt modelId="{3CA2381E-02BA-4DE2-8060-B4AF3FE46B01}" type="pres">
      <dgm:prSet presAssocID="{AF827D3D-D6BF-4B60-849E-FF643CA1D7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FB5A57-D026-470C-BFDC-862D19DE67C8}" type="pres">
      <dgm:prSet presAssocID="{AF827D3D-D6BF-4B60-849E-FF643CA1D729}" presName="Name1" presStyleCnt="0"/>
      <dgm:spPr/>
      <dgm:t>
        <a:bodyPr/>
        <a:lstStyle/>
        <a:p>
          <a:endParaRPr lang="ru-RU"/>
        </a:p>
      </dgm:t>
    </dgm:pt>
    <dgm:pt modelId="{BDC870C0-90F3-4334-A2C6-264F54AFBC22}" type="pres">
      <dgm:prSet presAssocID="{AF827D3D-D6BF-4B60-849E-FF643CA1D729}" presName="cycle" presStyleCnt="0"/>
      <dgm:spPr/>
      <dgm:t>
        <a:bodyPr/>
        <a:lstStyle/>
        <a:p>
          <a:endParaRPr lang="ru-RU"/>
        </a:p>
      </dgm:t>
    </dgm:pt>
    <dgm:pt modelId="{481A759D-EA9E-4D5E-B39D-EADF305E7664}" type="pres">
      <dgm:prSet presAssocID="{AF827D3D-D6BF-4B60-849E-FF643CA1D729}" presName="srcNode" presStyleLbl="node1" presStyleIdx="0" presStyleCnt="4"/>
      <dgm:spPr/>
      <dgm:t>
        <a:bodyPr/>
        <a:lstStyle/>
        <a:p>
          <a:endParaRPr lang="ru-RU"/>
        </a:p>
      </dgm:t>
    </dgm:pt>
    <dgm:pt modelId="{DDACFE92-2E58-40A3-A6F7-161B1FA85043}" type="pres">
      <dgm:prSet presAssocID="{AF827D3D-D6BF-4B60-849E-FF643CA1D729}" presName="conn" presStyleLbl="parChTrans1D2" presStyleIdx="0" presStyleCnt="1"/>
      <dgm:spPr/>
      <dgm:t>
        <a:bodyPr/>
        <a:lstStyle/>
        <a:p>
          <a:endParaRPr lang="ru-RU"/>
        </a:p>
      </dgm:t>
    </dgm:pt>
    <dgm:pt modelId="{E1C0A82F-9B5F-47FE-A4F4-7BFBC9299BA9}" type="pres">
      <dgm:prSet presAssocID="{AF827D3D-D6BF-4B60-849E-FF643CA1D729}" presName="extraNode" presStyleLbl="node1" presStyleIdx="0" presStyleCnt="4"/>
      <dgm:spPr/>
      <dgm:t>
        <a:bodyPr/>
        <a:lstStyle/>
        <a:p>
          <a:endParaRPr lang="ru-RU"/>
        </a:p>
      </dgm:t>
    </dgm:pt>
    <dgm:pt modelId="{53FBF205-0829-4364-95C7-EDC95AE8A022}" type="pres">
      <dgm:prSet presAssocID="{AF827D3D-D6BF-4B60-849E-FF643CA1D729}" presName="dstNode" presStyleLbl="node1" presStyleIdx="0" presStyleCnt="4"/>
      <dgm:spPr/>
      <dgm:t>
        <a:bodyPr/>
        <a:lstStyle/>
        <a:p>
          <a:endParaRPr lang="ru-RU"/>
        </a:p>
      </dgm:t>
    </dgm:pt>
    <dgm:pt modelId="{67D19687-DD78-4ABC-8D16-A987EFA125D3}" type="pres">
      <dgm:prSet presAssocID="{F68F22E1-1E5E-4AFE-AD12-73E4C301CA3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E9A85-1A55-492B-AAE0-FED24AF30F00}" type="pres">
      <dgm:prSet presAssocID="{F68F22E1-1E5E-4AFE-AD12-73E4C301CA37}" presName="accent_1" presStyleCnt="0"/>
      <dgm:spPr/>
      <dgm:t>
        <a:bodyPr/>
        <a:lstStyle/>
        <a:p>
          <a:endParaRPr lang="ru-RU"/>
        </a:p>
      </dgm:t>
    </dgm:pt>
    <dgm:pt modelId="{FD248FC0-5961-4794-9533-D4DE5D2205E2}" type="pres">
      <dgm:prSet presAssocID="{F68F22E1-1E5E-4AFE-AD12-73E4C301CA37}" presName="accentRepeatNode" presStyleLbl="solidFgAcc1" presStyleIdx="0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2E06708-0DDE-4A3B-B5CD-A4AD8D686268}" type="pres">
      <dgm:prSet presAssocID="{8DEBE6D9-E119-4B1F-B9D3-D314FDF483EA}" presName="text_2" presStyleLbl="node1" presStyleIdx="1" presStyleCnt="4" custLinFactNeighborX="-1312" custLinFactNeighborY="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F061-94B2-4985-8385-5B66809C982F}" type="pres">
      <dgm:prSet presAssocID="{8DEBE6D9-E119-4B1F-B9D3-D314FDF483EA}" presName="accent_2" presStyleCnt="0"/>
      <dgm:spPr/>
      <dgm:t>
        <a:bodyPr/>
        <a:lstStyle/>
        <a:p>
          <a:endParaRPr lang="ru-RU"/>
        </a:p>
      </dgm:t>
    </dgm:pt>
    <dgm:pt modelId="{CE8CF828-40DE-4778-845C-35412F277D56}" type="pres">
      <dgm:prSet presAssocID="{8DEBE6D9-E119-4B1F-B9D3-D314FDF483EA}" presName="accentRepeatNode" presStyleLbl="solidFgAcc1" presStyleIdx="1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58C5E15-A1A0-4ADD-9385-AFAD5ABC4092}" type="pres">
      <dgm:prSet presAssocID="{68680A02-A4E6-400C-9051-5C6253C1FD6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33BE7-FEC3-4180-BDDE-279573A0C69E}" type="pres">
      <dgm:prSet presAssocID="{68680A02-A4E6-400C-9051-5C6253C1FD64}" presName="accent_3" presStyleCnt="0"/>
      <dgm:spPr/>
      <dgm:t>
        <a:bodyPr/>
        <a:lstStyle/>
        <a:p>
          <a:endParaRPr lang="ru-RU"/>
        </a:p>
      </dgm:t>
    </dgm:pt>
    <dgm:pt modelId="{F66AFE24-7AB2-4EC4-84F7-722231C581A3}" type="pres">
      <dgm:prSet presAssocID="{68680A02-A4E6-400C-9051-5C6253C1FD64}" presName="accentRepeatNode" presStyleLbl="solidFgAcc1" presStyleIdx="2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7E74DA8-C4BF-4563-A0EB-1F566016F834}" type="pres">
      <dgm:prSet presAssocID="{D9D4A4BE-69A4-48A1-A80D-EEE4A0666DA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419EE-B904-4132-8FF0-C9B8A054724E}" type="pres">
      <dgm:prSet presAssocID="{D9D4A4BE-69A4-48A1-A80D-EEE4A0666DAD}" presName="accent_4" presStyleCnt="0"/>
      <dgm:spPr/>
      <dgm:t>
        <a:bodyPr/>
        <a:lstStyle/>
        <a:p>
          <a:endParaRPr lang="ru-RU"/>
        </a:p>
      </dgm:t>
    </dgm:pt>
    <dgm:pt modelId="{CB1CF2CB-8256-4C39-BE97-D7AF5A6B30E1}" type="pres">
      <dgm:prSet presAssocID="{D9D4A4BE-69A4-48A1-A80D-EEE4A0666DAD}" presName="accentRepeatNode" presStyleLbl="solidFgAcc1" presStyleIdx="3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A59B7B6-8187-44BE-85BC-0AFF56029690}" srcId="{AF827D3D-D6BF-4B60-849E-FF643CA1D729}" destId="{8DEBE6D9-E119-4B1F-B9D3-D314FDF483EA}" srcOrd="1" destOrd="0" parTransId="{E11A5774-7B36-4A19-B68B-37FB3F2234BF}" sibTransId="{CF573B6A-BA0B-4606-AD66-CC57E0DC4D38}"/>
    <dgm:cxn modelId="{3AE2A270-C168-405C-BF69-01742156106C}" srcId="{AF827D3D-D6BF-4B60-849E-FF643CA1D729}" destId="{D9D4A4BE-69A4-48A1-A80D-EEE4A0666DAD}" srcOrd="3" destOrd="0" parTransId="{CBF6078C-8900-4310-815B-BDBA6A5BC373}" sibTransId="{6008DA72-C8D9-4EAB-9B64-7A4E3D7EF95F}"/>
    <dgm:cxn modelId="{588C8C5C-5E99-4E1A-B592-52635A5518E0}" type="presOf" srcId="{EFB50280-6B0D-495A-ADC5-895E41D3CC63}" destId="{DDACFE92-2E58-40A3-A6F7-161B1FA85043}" srcOrd="0" destOrd="0" presId="urn:microsoft.com/office/officeart/2008/layout/VerticalCurvedList"/>
    <dgm:cxn modelId="{5A42857A-9DC1-4431-ADB4-ED92B014DA07}" type="presOf" srcId="{68680A02-A4E6-400C-9051-5C6253C1FD64}" destId="{F58C5E15-A1A0-4ADD-9385-AFAD5ABC4092}" srcOrd="0" destOrd="0" presId="urn:microsoft.com/office/officeart/2008/layout/VerticalCurvedList"/>
    <dgm:cxn modelId="{098E7629-819F-4FBE-92BF-ADF0A65CAE8E}" srcId="{AF827D3D-D6BF-4B60-849E-FF643CA1D729}" destId="{68680A02-A4E6-400C-9051-5C6253C1FD64}" srcOrd="2" destOrd="0" parTransId="{3D2D700D-B107-45DB-BC79-781A20ADBA8B}" sibTransId="{599BC05C-DAB6-49BC-B5A2-CD2D6240D65D}"/>
    <dgm:cxn modelId="{C6854130-03F8-4757-9F93-C24828158BFE}" type="presOf" srcId="{8DEBE6D9-E119-4B1F-B9D3-D314FDF483EA}" destId="{62E06708-0DDE-4A3B-B5CD-A4AD8D686268}" srcOrd="0" destOrd="0" presId="urn:microsoft.com/office/officeart/2008/layout/VerticalCurvedList"/>
    <dgm:cxn modelId="{54B73F88-0CD8-4D52-B392-697CE1DDACC0}" srcId="{AF827D3D-D6BF-4B60-849E-FF643CA1D729}" destId="{F68F22E1-1E5E-4AFE-AD12-73E4C301CA37}" srcOrd="0" destOrd="0" parTransId="{9EDC9FEF-8BCB-4336-B718-BA5DE938CB28}" sibTransId="{EFB50280-6B0D-495A-ADC5-895E41D3CC63}"/>
    <dgm:cxn modelId="{BB2957E8-B578-4825-AD69-BA83D4C43AD2}" type="presOf" srcId="{F68F22E1-1E5E-4AFE-AD12-73E4C301CA37}" destId="{67D19687-DD78-4ABC-8D16-A987EFA125D3}" srcOrd="0" destOrd="0" presId="urn:microsoft.com/office/officeart/2008/layout/VerticalCurvedList"/>
    <dgm:cxn modelId="{2F16457D-18CB-479B-B7AC-C27E21B2839A}" type="presOf" srcId="{D9D4A4BE-69A4-48A1-A80D-EEE4A0666DAD}" destId="{A7E74DA8-C4BF-4563-A0EB-1F566016F834}" srcOrd="0" destOrd="0" presId="urn:microsoft.com/office/officeart/2008/layout/VerticalCurvedList"/>
    <dgm:cxn modelId="{73DC6A92-9C59-4295-BD37-1DF4248E7685}" type="presOf" srcId="{AF827D3D-D6BF-4B60-849E-FF643CA1D729}" destId="{3CA2381E-02BA-4DE2-8060-B4AF3FE46B01}" srcOrd="0" destOrd="0" presId="urn:microsoft.com/office/officeart/2008/layout/VerticalCurvedList"/>
    <dgm:cxn modelId="{DB242419-7120-45F2-AD50-6844495CADAE}" type="presParOf" srcId="{3CA2381E-02BA-4DE2-8060-B4AF3FE46B01}" destId="{66FB5A57-D026-470C-BFDC-862D19DE67C8}" srcOrd="0" destOrd="0" presId="urn:microsoft.com/office/officeart/2008/layout/VerticalCurvedList"/>
    <dgm:cxn modelId="{12535BEE-A05C-43EF-9EAF-0A54ACEB01BE}" type="presParOf" srcId="{66FB5A57-D026-470C-BFDC-862D19DE67C8}" destId="{BDC870C0-90F3-4334-A2C6-264F54AFBC22}" srcOrd="0" destOrd="0" presId="urn:microsoft.com/office/officeart/2008/layout/VerticalCurvedList"/>
    <dgm:cxn modelId="{B59F4E87-A37F-4AB8-A5F6-A0A7B7FA0DB0}" type="presParOf" srcId="{BDC870C0-90F3-4334-A2C6-264F54AFBC22}" destId="{481A759D-EA9E-4D5E-B39D-EADF305E7664}" srcOrd="0" destOrd="0" presId="urn:microsoft.com/office/officeart/2008/layout/VerticalCurvedList"/>
    <dgm:cxn modelId="{11A6E6F3-9A46-4A48-8166-915C7EC94A7A}" type="presParOf" srcId="{BDC870C0-90F3-4334-A2C6-264F54AFBC22}" destId="{DDACFE92-2E58-40A3-A6F7-161B1FA85043}" srcOrd="1" destOrd="0" presId="urn:microsoft.com/office/officeart/2008/layout/VerticalCurvedList"/>
    <dgm:cxn modelId="{4B368D61-FCE8-4E82-952E-AB4FA2994F2A}" type="presParOf" srcId="{BDC870C0-90F3-4334-A2C6-264F54AFBC22}" destId="{E1C0A82F-9B5F-47FE-A4F4-7BFBC9299BA9}" srcOrd="2" destOrd="0" presId="urn:microsoft.com/office/officeart/2008/layout/VerticalCurvedList"/>
    <dgm:cxn modelId="{83FF7650-C79A-4F35-87DF-98BE167B37F5}" type="presParOf" srcId="{BDC870C0-90F3-4334-A2C6-264F54AFBC22}" destId="{53FBF205-0829-4364-95C7-EDC95AE8A022}" srcOrd="3" destOrd="0" presId="urn:microsoft.com/office/officeart/2008/layout/VerticalCurvedList"/>
    <dgm:cxn modelId="{52C5F562-B3CF-44D6-A8D9-8E628A24AEBB}" type="presParOf" srcId="{66FB5A57-D026-470C-BFDC-862D19DE67C8}" destId="{67D19687-DD78-4ABC-8D16-A987EFA125D3}" srcOrd="1" destOrd="0" presId="urn:microsoft.com/office/officeart/2008/layout/VerticalCurvedList"/>
    <dgm:cxn modelId="{5F63F2A0-13F8-4380-8D31-8BF73B128A92}" type="presParOf" srcId="{66FB5A57-D026-470C-BFDC-862D19DE67C8}" destId="{FA2E9A85-1A55-492B-AAE0-FED24AF30F00}" srcOrd="2" destOrd="0" presId="urn:microsoft.com/office/officeart/2008/layout/VerticalCurvedList"/>
    <dgm:cxn modelId="{97E128A9-BD40-4316-8AE7-3256C45E6441}" type="presParOf" srcId="{FA2E9A85-1A55-492B-AAE0-FED24AF30F00}" destId="{FD248FC0-5961-4794-9533-D4DE5D2205E2}" srcOrd="0" destOrd="0" presId="urn:microsoft.com/office/officeart/2008/layout/VerticalCurvedList"/>
    <dgm:cxn modelId="{40850545-4426-4D06-9469-BE2D07425B92}" type="presParOf" srcId="{66FB5A57-D026-470C-BFDC-862D19DE67C8}" destId="{62E06708-0DDE-4A3B-B5CD-A4AD8D686268}" srcOrd="3" destOrd="0" presId="urn:microsoft.com/office/officeart/2008/layout/VerticalCurvedList"/>
    <dgm:cxn modelId="{FDA64901-75D7-41F7-BB02-056CDB4E9DF4}" type="presParOf" srcId="{66FB5A57-D026-470C-BFDC-862D19DE67C8}" destId="{C5F3F061-94B2-4985-8385-5B66809C982F}" srcOrd="4" destOrd="0" presId="urn:microsoft.com/office/officeart/2008/layout/VerticalCurvedList"/>
    <dgm:cxn modelId="{C8FA1062-4601-428C-8F16-EBB7A8FB047B}" type="presParOf" srcId="{C5F3F061-94B2-4985-8385-5B66809C982F}" destId="{CE8CF828-40DE-4778-845C-35412F277D56}" srcOrd="0" destOrd="0" presId="urn:microsoft.com/office/officeart/2008/layout/VerticalCurvedList"/>
    <dgm:cxn modelId="{DB200463-D823-4DF0-BCCC-8119415E9D48}" type="presParOf" srcId="{66FB5A57-D026-470C-BFDC-862D19DE67C8}" destId="{F58C5E15-A1A0-4ADD-9385-AFAD5ABC4092}" srcOrd="5" destOrd="0" presId="urn:microsoft.com/office/officeart/2008/layout/VerticalCurvedList"/>
    <dgm:cxn modelId="{A45E281D-BBB7-4F57-A0A0-82E26EEAEC08}" type="presParOf" srcId="{66FB5A57-D026-470C-BFDC-862D19DE67C8}" destId="{DCF33BE7-FEC3-4180-BDDE-279573A0C69E}" srcOrd="6" destOrd="0" presId="urn:microsoft.com/office/officeart/2008/layout/VerticalCurvedList"/>
    <dgm:cxn modelId="{31ED8BD9-A24C-425E-815D-068A26D8B6D8}" type="presParOf" srcId="{DCF33BE7-FEC3-4180-BDDE-279573A0C69E}" destId="{F66AFE24-7AB2-4EC4-84F7-722231C581A3}" srcOrd="0" destOrd="0" presId="urn:microsoft.com/office/officeart/2008/layout/VerticalCurvedList"/>
    <dgm:cxn modelId="{35AD0C97-1CB8-4F9D-A834-CAA3B811B939}" type="presParOf" srcId="{66FB5A57-D026-470C-BFDC-862D19DE67C8}" destId="{A7E74DA8-C4BF-4563-A0EB-1F566016F834}" srcOrd="7" destOrd="0" presId="urn:microsoft.com/office/officeart/2008/layout/VerticalCurvedList"/>
    <dgm:cxn modelId="{412637A0-3F0B-443A-9B32-2C61938B2EAF}" type="presParOf" srcId="{66FB5A57-D026-470C-BFDC-862D19DE67C8}" destId="{491419EE-B904-4132-8FF0-C9B8A054724E}" srcOrd="8" destOrd="0" presId="urn:microsoft.com/office/officeart/2008/layout/VerticalCurvedList"/>
    <dgm:cxn modelId="{73FA7AF1-B40C-40CF-A230-0DCE30BFCE74}" type="presParOf" srcId="{491419EE-B904-4132-8FF0-C9B8A054724E}" destId="{CB1CF2CB-8256-4C39-BE97-D7AF5A6B30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387D0E-9F4C-4208-ADD2-CD0FF8BCF56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F7D4A-3866-413A-9F2F-82842CBDAD52}">
      <dgm:prSet phldrT="[Текст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i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Система критериального оценивания</a:t>
          </a:r>
          <a:endParaRPr lang="ru-RU" sz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FE069F1-9EED-425E-AFF0-E238771AEC15}" type="parTrans" cxnId="{F6BFDC0A-A326-4E45-AC7F-EF7FFE117956}">
      <dgm:prSet/>
      <dgm:spPr/>
      <dgm:t>
        <a:bodyPr/>
        <a:lstStyle/>
        <a:p>
          <a:endParaRPr lang="ru-RU"/>
        </a:p>
      </dgm:t>
    </dgm:pt>
    <dgm:pt modelId="{E1E71067-7CAA-4A9E-BC37-C58A7EAFDBF0}" type="sibTrans" cxnId="{F6BFDC0A-A326-4E45-AC7F-EF7FFE117956}">
      <dgm:prSet/>
      <dgm:spPr/>
      <dgm:t>
        <a:bodyPr/>
        <a:lstStyle/>
        <a:p>
          <a:endParaRPr lang="ru-RU"/>
        </a:p>
      </dgm:t>
    </dgm:pt>
    <dgm:pt modelId="{1F8E545C-DE6D-4426-8963-7BFB768FFD96}">
      <dgm:prSet phldrT="[Текст]"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ru-RU" sz="1200" b="1" i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Утвержден график поэтапного перехода на обновленное содержание 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C7F6E24-A8F2-4AEA-A68F-533977ED5D51}" type="parTrans" cxnId="{86BD7375-7C55-4FAB-B51A-5818ACD9AC08}">
      <dgm:prSet/>
      <dgm:spPr/>
      <dgm:t>
        <a:bodyPr/>
        <a:lstStyle/>
        <a:p>
          <a:endParaRPr lang="ru-RU"/>
        </a:p>
      </dgm:t>
    </dgm:pt>
    <dgm:pt modelId="{3B15B477-B32B-48F7-B066-F7A656FB8403}" type="sibTrans" cxnId="{86BD7375-7C55-4FAB-B51A-5818ACD9AC08}">
      <dgm:prSet/>
      <dgm:spPr/>
      <dgm:t>
        <a:bodyPr/>
        <a:lstStyle/>
        <a:p>
          <a:endParaRPr lang="ru-RU"/>
        </a:p>
      </dgm:t>
    </dgm:pt>
    <dgm:pt modelId="{778524EC-007B-4BC5-8FFD-6502CC15BA17}">
      <dgm:prSet custT="1"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pPr algn="ctr"/>
          <a:r>
            <a:rPr lang="ru-RU" sz="115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Утвержден Государственный общеобязательный стандарт начального образования </a:t>
          </a:r>
          <a:endParaRPr lang="ru-RU" sz="11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889F5F7-BE8F-4FF0-9700-D40C43DA7F4A}" type="parTrans" cxnId="{68D8CF04-FBAE-4B3F-B874-E704691C9A7F}">
      <dgm:prSet/>
      <dgm:spPr/>
      <dgm:t>
        <a:bodyPr/>
        <a:lstStyle/>
        <a:p>
          <a:endParaRPr lang="ru-RU"/>
        </a:p>
      </dgm:t>
    </dgm:pt>
    <dgm:pt modelId="{C8D591BF-9CA5-4955-8659-F88B044CF85D}" type="sibTrans" cxnId="{68D8CF04-FBAE-4B3F-B874-E704691C9A7F}">
      <dgm:prSet/>
      <dgm:spPr/>
      <dgm:t>
        <a:bodyPr/>
        <a:lstStyle/>
        <a:p>
          <a:endParaRPr lang="ru-RU"/>
        </a:p>
      </dgm:t>
    </dgm:pt>
    <dgm:pt modelId="{73C8662F-5FE4-4D32-A56E-C888D9DA2C48}">
      <dgm:prSet/>
      <dgm:spPr>
        <a:solidFill>
          <a:schemeClr val="bg1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ru-RU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Проекты учебных программ начального образования 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3491556-D7A5-407A-8818-85C99FB576D2}" type="parTrans" cxnId="{D8EE148F-31E4-4102-A74E-F6EBD8887CF9}">
      <dgm:prSet/>
      <dgm:spPr/>
      <dgm:t>
        <a:bodyPr/>
        <a:lstStyle/>
        <a:p>
          <a:endParaRPr lang="ru-RU"/>
        </a:p>
      </dgm:t>
    </dgm:pt>
    <dgm:pt modelId="{49FBBFFE-1161-4561-9DB0-46193EE7C5AE}" type="sibTrans" cxnId="{D8EE148F-31E4-4102-A74E-F6EBD8887CF9}">
      <dgm:prSet/>
      <dgm:spPr/>
      <dgm:t>
        <a:bodyPr/>
        <a:lstStyle/>
        <a:p>
          <a:endParaRPr lang="ru-RU"/>
        </a:p>
      </dgm:t>
    </dgm:pt>
    <dgm:pt modelId="{2A38AD51-ACC9-409B-A97B-29B4D06A3FC6}" type="pres">
      <dgm:prSet presAssocID="{38387D0E-9F4C-4208-ADD2-CD0FF8BCF5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3A46B-53BA-4A54-A9A8-10A46F185378}" type="pres">
      <dgm:prSet presAssocID="{778524EC-007B-4BC5-8FFD-6502CC15BA17}" presName="parTxOnly" presStyleLbl="node1" presStyleIdx="0" presStyleCnt="4" custScaleX="118128" custScaleY="123373" custLinFactNeighborX="55492" custLinFactNeighborY="9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6588E-4F49-430A-8F51-D9E1F0B72C67}" type="pres">
      <dgm:prSet presAssocID="{C8D591BF-9CA5-4955-8659-F88B044CF85D}" presName="parTxOnlySpace" presStyleCnt="0"/>
      <dgm:spPr/>
    </dgm:pt>
    <dgm:pt modelId="{CD9528C0-B6AE-4D73-858E-5D81E4E6B265}" type="pres">
      <dgm:prSet presAssocID="{5B0F7D4A-3866-413A-9F2F-82842CBDAD52}" presName="parTxOnly" presStyleLbl="node1" presStyleIdx="1" presStyleCnt="4" custScaleY="123373" custLinFactX="80643" custLinFactNeighborX="100000" custLinFactNeighborY="4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BEB1F-3149-437F-A5DA-45B6328A7120}" type="pres">
      <dgm:prSet presAssocID="{E1E71067-7CAA-4A9E-BC37-C58A7EAFDBF0}" presName="parTxOnlySpace" presStyleCnt="0"/>
      <dgm:spPr/>
    </dgm:pt>
    <dgm:pt modelId="{1DC91F91-9CC1-40DC-B2F7-2B3F101D618E}" type="pres">
      <dgm:prSet presAssocID="{1F8E545C-DE6D-4426-8963-7BFB768FFD96}" presName="parTxOnly" presStyleLbl="node1" presStyleIdx="2" presStyleCnt="4" custScaleY="123277" custLinFactX="78735" custLinFactNeighborX="100000" custLinFactNeighborY="2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12150-5F21-42EA-8D91-846D9CAE7105}" type="pres">
      <dgm:prSet presAssocID="{3B15B477-B32B-48F7-B066-F7A656FB8403}" presName="parTxOnlySpace" presStyleCnt="0"/>
      <dgm:spPr/>
    </dgm:pt>
    <dgm:pt modelId="{52FA1F5E-C82D-4F93-92ED-40D1A07F0F9B}" type="pres">
      <dgm:prSet presAssocID="{73C8662F-5FE4-4D32-A56E-C888D9DA2C48}" presName="parTxOnly" presStyleLbl="node1" presStyleIdx="3" presStyleCnt="4" custScaleY="123373" custLinFactX="-157390" custLinFactNeighborX="-200000" custLinFactNeighborY="6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8AC28-B4E4-4E68-953B-15DBC0620797}" type="presOf" srcId="{778524EC-007B-4BC5-8FFD-6502CC15BA17}" destId="{8F93A46B-53BA-4A54-A9A8-10A46F185378}" srcOrd="0" destOrd="0" presId="urn:microsoft.com/office/officeart/2005/8/layout/chevron1"/>
    <dgm:cxn modelId="{7B357CB3-27D6-4B25-8752-8E657EC547FB}" type="presOf" srcId="{5B0F7D4A-3866-413A-9F2F-82842CBDAD52}" destId="{CD9528C0-B6AE-4D73-858E-5D81E4E6B265}" srcOrd="0" destOrd="0" presId="urn:microsoft.com/office/officeart/2005/8/layout/chevron1"/>
    <dgm:cxn modelId="{BA71AB33-2BC4-4DEC-9DE0-0C41DB3DB612}" type="presOf" srcId="{38387D0E-9F4C-4208-ADD2-CD0FF8BCF561}" destId="{2A38AD51-ACC9-409B-A97B-29B4D06A3FC6}" srcOrd="0" destOrd="0" presId="urn:microsoft.com/office/officeart/2005/8/layout/chevron1"/>
    <dgm:cxn modelId="{04607A5A-9EF3-410F-91F5-65DF4F85ECE4}" type="presOf" srcId="{73C8662F-5FE4-4D32-A56E-C888D9DA2C48}" destId="{52FA1F5E-C82D-4F93-92ED-40D1A07F0F9B}" srcOrd="0" destOrd="0" presId="urn:microsoft.com/office/officeart/2005/8/layout/chevron1"/>
    <dgm:cxn modelId="{86BD7375-7C55-4FAB-B51A-5818ACD9AC08}" srcId="{38387D0E-9F4C-4208-ADD2-CD0FF8BCF561}" destId="{1F8E545C-DE6D-4426-8963-7BFB768FFD96}" srcOrd="2" destOrd="0" parTransId="{1C7F6E24-A8F2-4AEA-A68F-533977ED5D51}" sibTransId="{3B15B477-B32B-48F7-B066-F7A656FB8403}"/>
    <dgm:cxn modelId="{24ECAE47-BEA2-4C1F-A376-549110F29D7C}" type="presOf" srcId="{1F8E545C-DE6D-4426-8963-7BFB768FFD96}" destId="{1DC91F91-9CC1-40DC-B2F7-2B3F101D618E}" srcOrd="0" destOrd="0" presId="urn:microsoft.com/office/officeart/2005/8/layout/chevron1"/>
    <dgm:cxn modelId="{D8EE148F-31E4-4102-A74E-F6EBD8887CF9}" srcId="{38387D0E-9F4C-4208-ADD2-CD0FF8BCF561}" destId="{73C8662F-5FE4-4D32-A56E-C888D9DA2C48}" srcOrd="3" destOrd="0" parTransId="{13491556-D7A5-407A-8818-85C99FB576D2}" sibTransId="{49FBBFFE-1161-4561-9DB0-46193EE7C5AE}"/>
    <dgm:cxn modelId="{F6BFDC0A-A326-4E45-AC7F-EF7FFE117956}" srcId="{38387D0E-9F4C-4208-ADD2-CD0FF8BCF561}" destId="{5B0F7D4A-3866-413A-9F2F-82842CBDAD52}" srcOrd="1" destOrd="0" parTransId="{7FE069F1-9EED-425E-AFF0-E238771AEC15}" sibTransId="{E1E71067-7CAA-4A9E-BC37-C58A7EAFDBF0}"/>
    <dgm:cxn modelId="{68D8CF04-FBAE-4B3F-B874-E704691C9A7F}" srcId="{38387D0E-9F4C-4208-ADD2-CD0FF8BCF561}" destId="{778524EC-007B-4BC5-8FFD-6502CC15BA17}" srcOrd="0" destOrd="0" parTransId="{4889F5F7-BE8F-4FF0-9700-D40C43DA7F4A}" sibTransId="{C8D591BF-9CA5-4955-8659-F88B044CF85D}"/>
    <dgm:cxn modelId="{CBB9C2D8-E9E3-408C-9000-92D1F013734F}" type="presParOf" srcId="{2A38AD51-ACC9-409B-A97B-29B4D06A3FC6}" destId="{8F93A46B-53BA-4A54-A9A8-10A46F185378}" srcOrd="0" destOrd="0" presId="urn:microsoft.com/office/officeart/2005/8/layout/chevron1"/>
    <dgm:cxn modelId="{7165E370-5F5B-45F0-A04B-57B537C24FF9}" type="presParOf" srcId="{2A38AD51-ACC9-409B-A97B-29B4D06A3FC6}" destId="{C796588E-4F49-430A-8F51-D9E1F0B72C67}" srcOrd="1" destOrd="0" presId="urn:microsoft.com/office/officeart/2005/8/layout/chevron1"/>
    <dgm:cxn modelId="{8AAE5F65-A8F4-4811-B15E-DE1B5E7C45E4}" type="presParOf" srcId="{2A38AD51-ACC9-409B-A97B-29B4D06A3FC6}" destId="{CD9528C0-B6AE-4D73-858E-5D81E4E6B265}" srcOrd="2" destOrd="0" presId="urn:microsoft.com/office/officeart/2005/8/layout/chevron1"/>
    <dgm:cxn modelId="{6DD29BFA-F4C9-423D-B502-7BCA7BA9B223}" type="presParOf" srcId="{2A38AD51-ACC9-409B-A97B-29B4D06A3FC6}" destId="{748BEB1F-3149-437F-A5DA-45B6328A7120}" srcOrd="3" destOrd="0" presId="urn:microsoft.com/office/officeart/2005/8/layout/chevron1"/>
    <dgm:cxn modelId="{60B6198C-8724-4B76-800B-44C618B68FB9}" type="presParOf" srcId="{2A38AD51-ACC9-409B-A97B-29B4D06A3FC6}" destId="{1DC91F91-9CC1-40DC-B2F7-2B3F101D618E}" srcOrd="4" destOrd="0" presId="urn:microsoft.com/office/officeart/2005/8/layout/chevron1"/>
    <dgm:cxn modelId="{1070BFB3-0320-4F90-A443-A768E3C6CD4C}" type="presParOf" srcId="{2A38AD51-ACC9-409B-A97B-29B4D06A3FC6}" destId="{D3312150-5F21-42EA-8D91-846D9CAE7105}" srcOrd="5" destOrd="0" presId="urn:microsoft.com/office/officeart/2005/8/layout/chevron1"/>
    <dgm:cxn modelId="{E094D4F7-6F8D-4289-8938-CAE4203E81C3}" type="presParOf" srcId="{2A38AD51-ACC9-409B-A97B-29B4D06A3FC6}" destId="{52FA1F5E-C82D-4F93-92ED-40D1A07F0F9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F2EB2-87EB-4E3C-AFFB-BAE496D069A4}">
      <dsp:nvSpPr>
        <dsp:cNvPr id="0" name=""/>
        <dsp:cNvSpPr/>
      </dsp:nvSpPr>
      <dsp:spPr>
        <a:xfrm>
          <a:off x="3567" y="677982"/>
          <a:ext cx="1680785" cy="168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3F32F-4698-4222-BBED-C399D7B47A84}">
      <dsp:nvSpPr>
        <dsp:cNvPr id="0" name=""/>
        <dsp:cNvSpPr/>
      </dsp:nvSpPr>
      <dsp:spPr>
        <a:xfrm>
          <a:off x="282041" y="1683680"/>
          <a:ext cx="1680785" cy="168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Century Gothic" panose="020B0502020202020204" pitchFamily="34" charset="0"/>
            </a:rPr>
            <a:t>Проведен анализ вариантов доставки учебников по действующей схеме и АО «Казпочта»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331270" y="1732909"/>
        <a:ext cx="1582327" cy="1582327"/>
      </dsp:txXfrm>
    </dsp:sp>
    <dsp:sp modelId="{5C93D8DC-AD7B-4E4F-B2D6-40D2F6F7B62F}">
      <dsp:nvSpPr>
        <dsp:cNvPr id="0" name=""/>
        <dsp:cNvSpPr/>
      </dsp:nvSpPr>
      <dsp:spPr>
        <a:xfrm>
          <a:off x="2008109" y="1316440"/>
          <a:ext cx="323756" cy="40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08109" y="1397214"/>
        <a:ext cx="226629" cy="242321"/>
      </dsp:txXfrm>
    </dsp:sp>
    <dsp:sp modelId="{289A9D60-8CF6-4417-9392-A734E9396569}">
      <dsp:nvSpPr>
        <dsp:cNvPr id="0" name=""/>
        <dsp:cNvSpPr/>
      </dsp:nvSpPr>
      <dsp:spPr>
        <a:xfrm>
          <a:off x="2609371" y="677982"/>
          <a:ext cx="1680785" cy="168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CEE52-4C77-4783-B52C-356D32D8DB5B}">
      <dsp:nvSpPr>
        <dsp:cNvPr id="0" name=""/>
        <dsp:cNvSpPr/>
      </dsp:nvSpPr>
      <dsp:spPr>
        <a:xfrm>
          <a:off x="2882987" y="1686453"/>
          <a:ext cx="1680785" cy="168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dirty="0" smtClean="0">
              <a:latin typeface="Century Gothic" panose="020B0502020202020204" pitchFamily="34" charset="0"/>
            </a:rPr>
            <a:t>Усилены требования к поставщикам в части специального транспорта, складов и персонала</a:t>
          </a:r>
          <a:endParaRPr lang="ru-RU" sz="1400" b="0" kern="1200" dirty="0">
            <a:latin typeface="Century Gothic" panose="020B0502020202020204" pitchFamily="34" charset="0"/>
          </a:endParaRPr>
        </a:p>
      </dsp:txBody>
      <dsp:txXfrm>
        <a:off x="2932216" y="1735682"/>
        <a:ext cx="1582327" cy="1582327"/>
      </dsp:txXfrm>
    </dsp:sp>
    <dsp:sp modelId="{4650B963-E284-4B1E-AFFD-41070329B857}">
      <dsp:nvSpPr>
        <dsp:cNvPr id="0" name=""/>
        <dsp:cNvSpPr/>
      </dsp:nvSpPr>
      <dsp:spPr>
        <a:xfrm>
          <a:off x="4613912" y="1316440"/>
          <a:ext cx="323756" cy="40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613912" y="1397214"/>
        <a:ext cx="226629" cy="242321"/>
      </dsp:txXfrm>
    </dsp:sp>
    <dsp:sp modelId="{F69A94B3-68E9-4223-8969-0A8A8970C1EA}">
      <dsp:nvSpPr>
        <dsp:cNvPr id="0" name=""/>
        <dsp:cNvSpPr/>
      </dsp:nvSpPr>
      <dsp:spPr>
        <a:xfrm>
          <a:off x="5215174" y="677982"/>
          <a:ext cx="1680785" cy="16807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4DC43-3942-4BB5-8D27-4DFEC615B1A1}">
      <dsp:nvSpPr>
        <dsp:cNvPr id="0" name=""/>
        <dsp:cNvSpPr/>
      </dsp:nvSpPr>
      <dsp:spPr>
        <a:xfrm>
          <a:off x="5488791" y="1686453"/>
          <a:ext cx="1680785" cy="1680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0" kern="1200" dirty="0" smtClean="0">
              <a:latin typeface="Century Gothic" panose="020B0502020202020204" pitchFamily="34" charset="0"/>
            </a:rPr>
            <a:t>Принятые меры обеспечат четкое соблюдение сроков поставки учебников</a:t>
          </a:r>
          <a:endParaRPr lang="ru-RU" sz="1400" b="0" kern="1200" dirty="0">
            <a:latin typeface="Century Gothic" panose="020B0502020202020204" pitchFamily="34" charset="0"/>
          </a:endParaRPr>
        </a:p>
      </dsp:txBody>
      <dsp:txXfrm>
        <a:off x="5538020" y="1735682"/>
        <a:ext cx="1582327" cy="1582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FE92-2E58-40A3-A6F7-161B1FA85043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19687-DD78-4ABC-8D16-A987EFA125D3}">
      <dsp:nvSpPr>
        <dsp:cNvPr id="0" name=""/>
        <dsp:cNvSpPr/>
      </dsp:nvSpPr>
      <dsp:spPr>
        <a:xfrm>
          <a:off x="576526" y="393054"/>
          <a:ext cx="7416622" cy="786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429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dirty="0" smtClean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rPr>
            <a:t>Разработан </a:t>
          </a:r>
          <a:r>
            <a:rPr lang="ru-RU" sz="1800" kern="1200" dirty="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Механизм обеспечения учебниками организаций образования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576526" y="393054"/>
        <a:ext cx="7416622" cy="786517"/>
      </dsp:txXfrm>
    </dsp:sp>
    <dsp:sp modelId="{FD248FC0-5961-4794-9533-D4DE5D2205E2}">
      <dsp:nvSpPr>
        <dsp:cNvPr id="0" name=""/>
        <dsp:cNvSpPr/>
      </dsp:nvSpPr>
      <dsp:spPr>
        <a:xfrm>
          <a:off x="84952" y="294739"/>
          <a:ext cx="983146" cy="98314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E06708-0DDE-4A3B-B5CD-A4AD8D686268}">
      <dsp:nvSpPr>
        <dsp:cNvPr id="0" name=""/>
        <dsp:cNvSpPr/>
      </dsp:nvSpPr>
      <dsp:spPr>
        <a:xfrm>
          <a:off x="936064" y="1584179"/>
          <a:ext cx="6965693" cy="786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429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Регламентированы процесс обеспечения обучающихся учебниками, исполнители и сроки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936064" y="1584179"/>
        <a:ext cx="6965693" cy="786517"/>
      </dsp:txXfrm>
    </dsp:sp>
    <dsp:sp modelId="{CE8CF828-40DE-4778-845C-35412F277D56}">
      <dsp:nvSpPr>
        <dsp:cNvPr id="0" name=""/>
        <dsp:cNvSpPr/>
      </dsp:nvSpPr>
      <dsp:spPr>
        <a:xfrm>
          <a:off x="535881" y="1474720"/>
          <a:ext cx="983146" cy="98314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58C5E15-A1A0-4ADD-9385-AFAD5ABC4092}">
      <dsp:nvSpPr>
        <dsp:cNvPr id="0" name=""/>
        <dsp:cNvSpPr/>
      </dsp:nvSpPr>
      <dsp:spPr>
        <a:xfrm>
          <a:off x="1027454" y="2753015"/>
          <a:ext cx="6965693" cy="786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429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smtClean="0">
              <a:effectLst/>
              <a:latin typeface="Century Gothic" panose="020B0502020202020204" pitchFamily="34" charset="0"/>
              <a:ea typeface="SimSun" panose="02010600030101010101" pitchFamily="2" charset="-122"/>
            </a:rPr>
            <a:t>Разрабатывается методика прогнозирования потребностей в учебниках, порядок их обеспечения и формирования фондов школьных  библиотек</a:t>
          </a:r>
          <a:endParaRPr lang="ru-RU" sz="1800" kern="1200" dirty="0">
            <a:latin typeface="Century Gothic" panose="020B0502020202020204" pitchFamily="34" charset="0"/>
          </a:endParaRPr>
        </a:p>
      </dsp:txBody>
      <dsp:txXfrm>
        <a:off x="1027454" y="2753015"/>
        <a:ext cx="6965693" cy="786517"/>
      </dsp:txXfrm>
    </dsp:sp>
    <dsp:sp modelId="{F66AFE24-7AB2-4EC4-84F7-722231C581A3}">
      <dsp:nvSpPr>
        <dsp:cNvPr id="0" name=""/>
        <dsp:cNvSpPr/>
      </dsp:nvSpPr>
      <dsp:spPr>
        <a:xfrm>
          <a:off x="535881" y="2654700"/>
          <a:ext cx="983146" cy="98314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7E74DA8-C4BF-4563-A0EB-1F566016F834}">
      <dsp:nvSpPr>
        <dsp:cNvPr id="0" name=""/>
        <dsp:cNvSpPr/>
      </dsp:nvSpPr>
      <dsp:spPr>
        <a:xfrm>
          <a:off x="576526" y="3932996"/>
          <a:ext cx="7416622" cy="786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4298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0" kern="1200" dirty="0" smtClean="0">
              <a:latin typeface="Century Gothic" panose="020B0502020202020204" pitchFamily="34" charset="0"/>
            </a:rPr>
            <a:t>Акиматами поданы заявки на приобретение учебников в издательства</a:t>
          </a:r>
          <a:endParaRPr lang="ru-RU" sz="1800" b="0" kern="1200" dirty="0">
            <a:latin typeface="Century Gothic" panose="020B0502020202020204" pitchFamily="34" charset="0"/>
          </a:endParaRPr>
        </a:p>
      </dsp:txBody>
      <dsp:txXfrm>
        <a:off x="576526" y="3932996"/>
        <a:ext cx="7416622" cy="786517"/>
      </dsp:txXfrm>
    </dsp:sp>
    <dsp:sp modelId="{CB1CF2CB-8256-4C39-BE97-D7AF5A6B30E1}">
      <dsp:nvSpPr>
        <dsp:cNvPr id="0" name=""/>
        <dsp:cNvSpPr/>
      </dsp:nvSpPr>
      <dsp:spPr>
        <a:xfrm>
          <a:off x="84952" y="3834681"/>
          <a:ext cx="983146" cy="98314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3A46B-53BA-4A54-A9A8-10A46F185378}">
      <dsp:nvSpPr>
        <dsp:cNvPr id="0" name=""/>
        <dsp:cNvSpPr/>
      </dsp:nvSpPr>
      <dsp:spPr>
        <a:xfrm>
          <a:off x="136298" y="528988"/>
          <a:ext cx="2779519" cy="1161173"/>
        </a:xfrm>
        <a:prstGeom prst="chevron">
          <a:avLst/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Утвержден Государственный общеобязательный стандарт начального образования </a:t>
          </a:r>
          <a:endParaRPr lang="ru-RU" sz="11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16885" y="528988"/>
        <a:ext cx="1618346" cy="1161173"/>
      </dsp:txXfrm>
    </dsp:sp>
    <dsp:sp modelId="{CD9528C0-B6AE-4D73-858E-5D81E4E6B265}">
      <dsp:nvSpPr>
        <dsp:cNvPr id="0" name=""/>
        <dsp:cNvSpPr/>
      </dsp:nvSpPr>
      <dsp:spPr>
        <a:xfrm>
          <a:off x="4682754" y="474851"/>
          <a:ext cx="2352972" cy="1161173"/>
        </a:xfrm>
        <a:prstGeom prst="chevron">
          <a:avLst/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Система критериального оценивания</a:t>
          </a:r>
          <a:endParaRPr lang="ru-RU" sz="1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263341" y="474851"/>
        <a:ext cx="1191799" cy="1161173"/>
      </dsp:txXfrm>
    </dsp:sp>
    <dsp:sp modelId="{1DC91F91-9CC1-40DC-B2F7-2B3F101D618E}">
      <dsp:nvSpPr>
        <dsp:cNvPr id="0" name=""/>
        <dsp:cNvSpPr/>
      </dsp:nvSpPr>
      <dsp:spPr>
        <a:xfrm>
          <a:off x="6755535" y="457834"/>
          <a:ext cx="2352972" cy="1160269"/>
        </a:xfrm>
        <a:prstGeom prst="chevron">
          <a:avLst/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Утвержден график поэтапного перехода на обновленное содержание 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35670" y="457834"/>
        <a:ext cx="1192703" cy="1160269"/>
      </dsp:txXfrm>
    </dsp:sp>
    <dsp:sp modelId="{52FA1F5E-C82D-4F93-92ED-40D1A07F0F9B}">
      <dsp:nvSpPr>
        <dsp:cNvPr id="0" name=""/>
        <dsp:cNvSpPr/>
      </dsp:nvSpPr>
      <dsp:spPr>
        <a:xfrm>
          <a:off x="2611362" y="496414"/>
          <a:ext cx="2352972" cy="1161173"/>
        </a:xfrm>
        <a:prstGeom prst="chevron">
          <a:avLst/>
        </a:prstGeom>
        <a:solidFill>
          <a:schemeClr val="bg1"/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Проекты учебных программ начального образования </a:t>
          </a:r>
          <a:endParaRPr lang="ru-RU" sz="13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91949" y="496414"/>
        <a:ext cx="1191799" cy="1161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857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857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149CFEE5-E6B5-4F5D-A705-20F8DDC98C22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10" tIns="45455" rIns="90910" bIns="454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4599"/>
            <a:ext cx="5425440" cy="4467462"/>
          </a:xfrm>
          <a:prstGeom prst="rect">
            <a:avLst/>
          </a:prstGeom>
        </p:spPr>
        <p:txBody>
          <a:bodyPr vert="horz" lIns="90910" tIns="45455" rIns="90910" bIns="4545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38780" cy="495857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9197"/>
            <a:ext cx="2938780" cy="495857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DB77E3C9-56C8-449C-9BF7-95ED6701BF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57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3C9-56C8-449C-9BF7-95ED6701BF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95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3C9-56C8-449C-9BF7-95ED6701BF4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86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3C9-56C8-449C-9BF7-95ED6701BF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56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566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641" indent="-284093" defTabSz="918566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371" indent="-227274" defTabSz="918566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919" indent="-227274" defTabSz="918566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5467" indent="-227274" defTabSz="918566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0015" indent="-227274" defTabSz="91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4564" indent="-227274" defTabSz="91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9112" indent="-227274" defTabSz="91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3660" indent="-227274" defTabSz="91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7D1767-DFA7-43B4-A1E5-485AC3A6F554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E3C9-56C8-449C-9BF7-95ED6701BF4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22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48269"/>
            <a:ext cx="2133600" cy="365125"/>
          </a:xfrm>
        </p:spPr>
        <p:txBody>
          <a:bodyPr/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4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06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4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77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01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45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4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3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Образец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225657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633824"/>
            <a:ext cx="2133600" cy="179552"/>
          </a:xfrm>
        </p:spPr>
        <p:txBody>
          <a:bodyPr/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369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842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6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109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31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37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76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808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249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29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796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4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304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3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200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998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43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329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966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60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1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38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249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759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416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39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8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15.05.2015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49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1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15.05.2015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AF40D-63F8-45A7-8051-F9EA0C9C99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25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12"/>
            <a:ext cx="8136904" cy="1470025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Качество учебников  и обеспеченность ими организаций общего среднего и технического и профессионального образования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3094984"/>
            <a:ext cx="73448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10" y="43776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Республики Казахстан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3247384"/>
            <a:ext cx="626469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70" y="3383016"/>
            <a:ext cx="48245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44783" y="6433609"/>
            <a:ext cx="1197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cap="all" dirty="0" smtClean="0">
                <a:solidFill>
                  <a:schemeClr val="accent2">
                    <a:lumMod val="50000"/>
                  </a:schemeClr>
                </a:solidFill>
                <a:ea typeface="Cambria Math" panose="02040503050406030204" pitchFamily="18" charset="0"/>
              </a:rPr>
              <a:t>Астана-2015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564" y="3887072"/>
            <a:ext cx="2556284" cy="191819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195736" y="3383016"/>
            <a:ext cx="0" cy="47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159738" y="3851068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96308" y="3887072"/>
            <a:ext cx="3051956" cy="191819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824028" y="3392996"/>
            <a:ext cx="0" cy="47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788026" y="3861048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233518" y="3049362"/>
            <a:ext cx="432048" cy="39604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508110" y="3356992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876256" y="3212976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8028386" y="3068960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AutoShape 2" descr="Картинки по запросу Качество учебников в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26" y="3906982"/>
            <a:ext cx="2534222" cy="1898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083" y="3912701"/>
            <a:ext cx="4636133" cy="19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1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448269"/>
            <a:ext cx="2133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6856" y="557808"/>
            <a:ext cx="8229600" cy="6389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18864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Доставка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учебников в  школы 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обновление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фондов школьных библиотек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767148998"/>
              </p:ext>
            </p:extLst>
          </p:nvPr>
        </p:nvGraphicFramePr>
        <p:xfrm>
          <a:off x="1043608" y="1039962"/>
          <a:ext cx="7173144" cy="404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8572" y="112476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Принятые меры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855" y="4869169"/>
            <a:ext cx="822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Согласно ст. </a:t>
            </a:r>
            <a:r>
              <a:rPr lang="ru-RU" dirty="0">
                <a:latin typeface="Century Gothic" panose="020B0502020202020204" pitchFamily="34" charset="0"/>
              </a:rPr>
              <a:t>3 Закона РК </a:t>
            </a:r>
            <a:r>
              <a:rPr lang="ru-RU" dirty="0" smtClean="0">
                <a:latin typeface="Century Gothic" panose="020B0502020202020204" pitchFamily="34" charset="0"/>
              </a:rPr>
              <a:t>«</a:t>
            </a:r>
            <a:r>
              <a:rPr lang="ru-RU" dirty="0">
                <a:latin typeface="Century Gothic" panose="020B0502020202020204" pitchFamily="34" charset="0"/>
              </a:rPr>
              <a:t>О государственных закупках» </a:t>
            </a:r>
            <a:r>
              <a:rPr lang="ru-RU" dirty="0" smtClean="0">
                <a:latin typeface="Century Gothic" panose="020B0502020202020204" pitchFamily="34" charset="0"/>
              </a:rPr>
              <a:t>транспортировка </a:t>
            </a:r>
            <a:r>
              <a:rPr lang="ru-RU" dirty="0">
                <a:latin typeface="Century Gothic" panose="020B0502020202020204" pitchFamily="34" charset="0"/>
              </a:rPr>
              <a:t>учебников  попадает под норму госзакупок</a:t>
            </a:r>
            <a:r>
              <a:rPr lang="ru-RU" dirty="0" smtClean="0">
                <a:latin typeface="Century Gothic" panose="020B0502020202020204" pitchFamily="34" charset="0"/>
              </a:rPr>
              <a:t>. Для изменения </a:t>
            </a:r>
            <a:r>
              <a:rPr lang="ru-RU" dirty="0">
                <a:latin typeface="Century Gothic" panose="020B0502020202020204" pitchFamily="34" charset="0"/>
              </a:rPr>
              <a:t>механизма </a:t>
            </a:r>
            <a:r>
              <a:rPr lang="ru-RU" dirty="0" smtClean="0">
                <a:latin typeface="Century Gothic" panose="020B0502020202020204" pitchFamily="34" charset="0"/>
              </a:rPr>
              <a:t>доставки учебников необходимо внести  изменения </a:t>
            </a:r>
            <a:r>
              <a:rPr lang="ru-RU" dirty="0">
                <a:latin typeface="Century Gothic" panose="020B0502020202020204" pitchFamily="34" charset="0"/>
              </a:rPr>
              <a:t>в Закон РК «О </a:t>
            </a:r>
            <a:r>
              <a:rPr lang="ru-RU" dirty="0" smtClean="0">
                <a:latin typeface="Century Gothic" panose="020B0502020202020204" pitchFamily="34" charset="0"/>
              </a:rPr>
              <a:t>госзакупках</a:t>
            </a:r>
            <a:r>
              <a:rPr lang="ru-RU" dirty="0">
                <a:latin typeface="Century Gothic" panose="020B0502020202020204" pitchFamily="34" charset="0"/>
              </a:rPr>
              <a:t>» и </a:t>
            </a:r>
            <a:r>
              <a:rPr lang="ru-RU" dirty="0" smtClean="0">
                <a:latin typeface="Century Gothic" panose="020B0502020202020204" pitchFamily="34" charset="0"/>
              </a:rPr>
              <a:t>выделения дополнительных </a:t>
            </a:r>
            <a:r>
              <a:rPr lang="ru-RU" dirty="0">
                <a:latin typeface="Century Gothic" panose="020B0502020202020204" pitchFamily="34" charset="0"/>
              </a:rPr>
              <a:t>средств из </a:t>
            </a:r>
            <a:r>
              <a:rPr lang="ru-RU" dirty="0" smtClean="0">
                <a:latin typeface="Century Gothic" panose="020B0502020202020204" pitchFamily="34" charset="0"/>
              </a:rPr>
              <a:t>бюджета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7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77" y="188641"/>
            <a:ext cx="821978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Пополнение и обновление фондов библиотек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1560" y="1683341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Century Gothic" panose="020B0502020202020204" pitchFamily="34" charset="0"/>
              </a:rPr>
              <a:t>Недостаток учебников связан с неполной выплатой запланированных сумм в бюджеты МИО (70-80%) 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3503" y="3927531"/>
            <a:ext cx="3348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latin typeface="Century Gothic" panose="020B0502020202020204" pitchFamily="34" charset="0"/>
              </a:rPr>
              <a:t>Акиматам необходимо проработать вопрос планирования средств в бюджете для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kk-KZ" dirty="0" smtClean="0">
                <a:latin typeface="Century Gothic" panose="020B0502020202020204" pitchFamily="34" charset="0"/>
              </a:rPr>
              <a:t>покупки </a:t>
            </a:r>
            <a:r>
              <a:rPr lang="kk-KZ" dirty="0">
                <a:latin typeface="Century Gothic" panose="020B0502020202020204" pitchFamily="34" charset="0"/>
              </a:rPr>
              <a:t>дополнительных тиражей </a:t>
            </a:r>
            <a:r>
              <a:rPr lang="kk-KZ" dirty="0" smtClean="0">
                <a:latin typeface="Century Gothic" panose="020B0502020202020204" pitchFamily="34" charset="0"/>
              </a:rPr>
              <a:t>учебников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12" y="1412778"/>
            <a:ext cx="4054764" cy="1736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17" y="3823470"/>
            <a:ext cx="4036291" cy="17549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491283" y="3204639"/>
            <a:ext cx="471054" cy="53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539561" y="1388642"/>
            <a:ext cx="3891815" cy="348210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МОН разработана Инструкция о формировании фондов библиотек, предусматривающая: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>
                <a:latin typeface="Century Gothic" panose="020B0502020202020204" pitchFamily="34" charset="0"/>
              </a:rPr>
              <a:t>механизм пополнения, </a:t>
            </a:r>
            <a:r>
              <a:rPr lang="ru-RU" sz="1600" dirty="0" smtClean="0">
                <a:latin typeface="Century Gothic" panose="020B0502020202020204" pitchFamily="34" charset="0"/>
              </a:rPr>
              <a:t>обновления и изъятия </a:t>
            </a:r>
            <a:r>
              <a:rPr lang="ru-RU" sz="1600" dirty="0">
                <a:latin typeface="Century Gothic" panose="020B0502020202020204" pitchFamily="34" charset="0"/>
              </a:rPr>
              <a:t>изношенных учебников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меры </a:t>
            </a:r>
            <a:r>
              <a:rPr lang="ru-RU" sz="1600" dirty="0">
                <a:latin typeface="Century Gothic" panose="020B0502020202020204" pitchFamily="34" charset="0"/>
              </a:rPr>
              <a:t>обеспечения сохранности книжного </a:t>
            </a:r>
            <a:r>
              <a:rPr lang="ru-RU" sz="1600" dirty="0" smtClean="0">
                <a:latin typeface="Century Gothic" panose="020B0502020202020204" pitchFamily="34" charset="0"/>
              </a:rPr>
              <a:t>фонда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kk-KZ" sz="1600" dirty="0">
                <a:latin typeface="Century Gothic" panose="020B0502020202020204" pitchFamily="34" charset="0"/>
              </a:rPr>
              <a:t>обновление и пополнение </a:t>
            </a:r>
            <a:r>
              <a:rPr lang="kk-KZ" sz="1600" dirty="0" smtClean="0">
                <a:latin typeface="Century Gothic" panose="020B0502020202020204" pitchFamily="34" charset="0"/>
              </a:rPr>
              <a:t>фондов</a:t>
            </a:r>
            <a:r>
              <a:rPr lang="kk-KZ" sz="1600" dirty="0">
                <a:latin typeface="Century Gothic" panose="020B0502020202020204" pitchFamily="34" charset="0"/>
              </a:rPr>
              <a:t> </a:t>
            </a:r>
            <a:r>
              <a:rPr lang="kk-KZ" sz="1600" dirty="0" smtClean="0">
                <a:latin typeface="Century Gothic" panose="020B0502020202020204" pitchFamily="34" charset="0"/>
              </a:rPr>
              <a:t>с учетом миграции и роста населения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ru-RU" sz="1700" dirty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447030"/>
            <a:ext cx="3240360" cy="1915658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1128" y="6492875"/>
            <a:ext cx="2133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5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974904" y="6448269"/>
            <a:ext cx="2133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12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6856" y="557808"/>
            <a:ext cx="8229600" cy="6389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4" y="188641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Обеспечение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контроля за всем процессом обеспечения школ учебниками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718443541"/>
              </p:ext>
            </p:extLst>
          </p:nvPr>
        </p:nvGraphicFramePr>
        <p:xfrm>
          <a:off x="539558" y="1196752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609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Обновление содержания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66858683"/>
              </p:ext>
            </p:extLst>
          </p:nvPr>
        </p:nvGraphicFramePr>
        <p:xfrm>
          <a:off x="0" y="458670"/>
          <a:ext cx="9144000" cy="203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6012160" y="3726325"/>
            <a:ext cx="2664296" cy="2799020"/>
            <a:chOff x="6591889" y="168904"/>
            <a:chExt cx="2664296" cy="299655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591889" y="168904"/>
              <a:ext cx="2664296" cy="29965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807913" y="402271"/>
              <a:ext cx="2304256" cy="2662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u="sng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Комплект для каждого класса состоит из</a:t>
              </a:r>
              <a:r>
                <a:rPr lang="ru-RU" sz="1200" b="1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ru-RU" sz="12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Учебника;</a:t>
              </a:r>
              <a:endParaRPr lang="ru-RU" sz="12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-Методического руководства для учителя;</a:t>
              </a:r>
              <a:endParaRPr lang="ru-RU" sz="12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-Рабочих тетрадей;</a:t>
              </a:r>
              <a:endParaRPr lang="ru-RU" sz="12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-Сборника дидактических материалов;</a:t>
              </a:r>
              <a:endParaRPr lang="ru-RU" sz="1200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just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u="none" kern="1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-Лексического минимума (словарь).</a:t>
              </a:r>
              <a:endParaRPr lang="ru-RU" sz="12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76711" y="3356992"/>
            <a:ext cx="618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Учебники для уровневого изучения казахского языка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725" y="2420888"/>
            <a:ext cx="7416824" cy="540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Апробация в 30-ти пилотных школах </a:t>
            </a:r>
          </a:p>
        </p:txBody>
      </p:sp>
      <p:pic>
        <p:nvPicPr>
          <p:cNvPr id="14" name="Picture 3" descr="C:\Users\Владелец\Pictures\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378" y="3797069"/>
            <a:ext cx="1673497" cy="208020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71600" y="5949280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1-11 классы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2843808" y="4653136"/>
            <a:ext cx="2592288" cy="668666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9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964"/>
            <a:ext cx="80797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Обеспеченность учебной литературой организаций ТиПО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636912"/>
            <a:ext cx="2664296" cy="2062103"/>
          </a:xfrm>
          <a:prstGeom prst="rect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entury Gothic" panose="020B0502020202020204" pitchFamily="34" charset="0"/>
              </a:rPr>
              <a:t>Обеспеченность </a:t>
            </a:r>
            <a:r>
              <a:rPr lang="ru-RU" sz="1400" dirty="0">
                <a:latin typeface="Century Gothic" panose="020B0502020202020204" pitchFamily="34" charset="0"/>
              </a:rPr>
              <a:t>учебниками по общеобразовательным, общепрофессиональным и специальным дисциплинам в организациях ТиПО составляет </a:t>
            </a: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95%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endParaRPr lang="ru-RU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06486"/>
              </p:ext>
            </p:extLst>
          </p:nvPr>
        </p:nvGraphicFramePr>
        <p:xfrm>
          <a:off x="323529" y="1412776"/>
          <a:ext cx="5760639" cy="5157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88431"/>
                <a:gridCol w="864096"/>
                <a:gridCol w="1008112"/>
              </a:tblGrid>
              <a:tr h="790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</a:rPr>
                        <a:t>Профили ТиПО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учебной литературы по ООД, ОП и СД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4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штук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%  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0100000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606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0200000 </a:t>
                      </a: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Право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0400000 Искусство и культура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0500000 Сервис, экономика и управление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Метрология, стандартизация и сертификация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Геология, горнодобывающая промышленность и добыча полезных ископаемых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709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3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08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Нефтегазовое и химическое производство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721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09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Энергетика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334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Металлургия и машиностроение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437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Транспорт (по отраслям)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610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роизводство, монтаж, эксплуатация и ремонт 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 отраслям)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Связь, телекоммуникации и информационные технологии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Строительство и 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ru-RU" sz="1200" kern="50" dirty="0">
                          <a:solidFill>
                            <a:schemeClr val="tx1"/>
                          </a:solidFill>
                          <a:effectLst/>
                        </a:rPr>
                        <a:t>00000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Сельское  хозяйство, ветеринария и экология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</a:rPr>
                        <a:t>446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5164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0601" marR="506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95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6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6856" y="239096"/>
            <a:ext cx="8229600" cy="638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Разработка учебной литературы для системы ТиПО в соответствии с новыми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профстандартами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002432177"/>
              </p:ext>
            </p:extLst>
          </p:nvPr>
        </p:nvGraphicFramePr>
        <p:xfrm>
          <a:off x="446856" y="2860487"/>
          <a:ext cx="4269160" cy="330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1520" y="1844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2009-2013 гг.  </a:t>
            </a:r>
            <a:r>
              <a:rPr lang="ru-RU" dirty="0">
                <a:latin typeface="Century Gothic" panose="020B0502020202020204" pitchFamily="34" charset="0"/>
              </a:rPr>
              <a:t>разработаны и </a:t>
            </a:r>
            <a:r>
              <a:rPr lang="ru-RU" dirty="0" smtClean="0">
                <a:latin typeface="Century Gothic" panose="020B0502020202020204" pitchFamily="34" charset="0"/>
              </a:rPr>
              <a:t>изданы 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1560 </a:t>
            </a:r>
            <a:r>
              <a:rPr lang="ru-RU" dirty="0">
                <a:latin typeface="Century Gothic" panose="020B0502020202020204" pitchFamily="34" charset="0"/>
              </a:rPr>
              <a:t>наименований учебной литературы по </a:t>
            </a:r>
            <a:r>
              <a:rPr lang="ru-RU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14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профилям ТиПО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6203" y="4005064"/>
            <a:ext cx="3744416" cy="2304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Century Gothic" panose="020B0502020202020204" pitchFamily="34" charset="0"/>
              </a:rPr>
              <a:t>Необходимо дополнительно разработать </a:t>
            </a:r>
            <a:r>
              <a:rPr lang="kk-KZ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1700</a:t>
            </a:r>
            <a:r>
              <a:rPr lang="kk-KZ" dirty="0" smtClean="0">
                <a:latin typeface="Century Gothic" panose="020B0502020202020204" pitchFamily="34" charset="0"/>
              </a:rPr>
              <a:t>  </a:t>
            </a:r>
            <a:r>
              <a:rPr lang="kk-KZ" dirty="0">
                <a:latin typeface="Century Gothic" panose="020B0502020202020204" pitchFamily="34" charset="0"/>
              </a:rPr>
              <a:t>наименований  учебной литературы  на сумму </a:t>
            </a:r>
            <a:r>
              <a:rPr lang="kk-KZ" dirty="0">
                <a:solidFill>
                  <a:srgbClr val="FF0000"/>
                </a:solidFill>
                <a:latin typeface="Century Gothic" panose="020B0502020202020204" pitchFamily="34" charset="0"/>
              </a:rPr>
              <a:t>1942,7</a:t>
            </a:r>
            <a:r>
              <a:rPr lang="kk-KZ" dirty="0">
                <a:latin typeface="Century Gothic" panose="020B0502020202020204" pitchFamily="34" charset="0"/>
              </a:rPr>
              <a:t> млн.тенге.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34812" y="1700808"/>
            <a:ext cx="3713651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В </a:t>
            </a:r>
            <a:r>
              <a:rPr lang="ru-RU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2013-2014гг. </a:t>
            </a:r>
            <a:r>
              <a:rPr lang="ru-RU" dirty="0" smtClean="0">
                <a:latin typeface="Century Gothic" panose="020B0502020202020204" pitchFamily="34" charset="0"/>
              </a:rPr>
              <a:t>посредством реализации частных издательских проектов разработано </a:t>
            </a:r>
            <a:r>
              <a:rPr lang="ru-RU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147 </a:t>
            </a:r>
            <a:r>
              <a:rPr lang="ru-RU" dirty="0">
                <a:latin typeface="Century Gothic" panose="020B0502020202020204" pitchFamily="34" charset="0"/>
              </a:rPr>
              <a:t>наименований учебной литературы для </a:t>
            </a:r>
            <a:r>
              <a:rPr lang="ru-RU" dirty="0" smtClean="0">
                <a:latin typeface="Century Gothic" panose="020B0502020202020204" pitchFamily="34" charset="0"/>
              </a:rPr>
              <a:t>ТиПО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7407" y="6397813"/>
            <a:ext cx="47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723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1" descr="http://www.spr.kz/images/map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5788"/>
            <a:ext cx="6661299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32"/>
          <p:cNvSpPr>
            <a:spLocks noChangeArrowheads="1"/>
          </p:cNvSpPr>
          <p:nvPr/>
        </p:nvSpPr>
        <p:spPr bwMode="auto">
          <a:xfrm>
            <a:off x="5176838" y="2132013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0" name="Прямоугольник 33"/>
          <p:cNvSpPr>
            <a:spLocks noChangeArrowheads="1"/>
          </p:cNvSpPr>
          <p:nvPr/>
        </p:nvSpPr>
        <p:spPr bwMode="auto">
          <a:xfrm>
            <a:off x="4459288" y="1889125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1" name="Прямоугольник 34"/>
          <p:cNvSpPr>
            <a:spLocks noChangeArrowheads="1"/>
          </p:cNvSpPr>
          <p:nvPr/>
        </p:nvSpPr>
        <p:spPr bwMode="auto">
          <a:xfrm>
            <a:off x="7065963" y="2640013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102" name="Прямоугольник 38"/>
          <p:cNvSpPr>
            <a:spLocks noChangeArrowheads="1"/>
          </p:cNvSpPr>
          <p:nvPr/>
        </p:nvSpPr>
        <p:spPr bwMode="auto">
          <a:xfrm>
            <a:off x="5795963" y="1998663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3" name="Прямоугольник 39"/>
          <p:cNvSpPr>
            <a:spLocks noChangeArrowheads="1"/>
          </p:cNvSpPr>
          <p:nvPr/>
        </p:nvSpPr>
        <p:spPr bwMode="auto">
          <a:xfrm>
            <a:off x="6757988" y="34544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4" name="Прямоугольник 41"/>
          <p:cNvSpPr>
            <a:spLocks noChangeArrowheads="1"/>
          </p:cNvSpPr>
          <p:nvPr/>
        </p:nvSpPr>
        <p:spPr bwMode="auto">
          <a:xfrm>
            <a:off x="5457825" y="33655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105" name="Прямоугольник 42"/>
          <p:cNvSpPr>
            <a:spLocks noChangeArrowheads="1"/>
          </p:cNvSpPr>
          <p:nvPr/>
        </p:nvSpPr>
        <p:spPr bwMode="auto">
          <a:xfrm>
            <a:off x="3967163" y="2573338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6" name="Прямоугольник 44"/>
          <p:cNvSpPr>
            <a:spLocks noChangeArrowheads="1"/>
          </p:cNvSpPr>
          <p:nvPr/>
        </p:nvSpPr>
        <p:spPr bwMode="auto">
          <a:xfrm>
            <a:off x="4702175" y="3913188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107" name="Прямоугольник 45"/>
          <p:cNvSpPr>
            <a:spLocks noChangeArrowheads="1"/>
          </p:cNvSpPr>
          <p:nvPr/>
        </p:nvSpPr>
        <p:spPr bwMode="auto">
          <a:xfrm>
            <a:off x="3132138" y="2746375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108" name="Прямоугольник 46"/>
          <p:cNvSpPr>
            <a:spLocks noChangeArrowheads="1"/>
          </p:cNvSpPr>
          <p:nvPr/>
        </p:nvSpPr>
        <p:spPr bwMode="auto">
          <a:xfrm>
            <a:off x="6000750" y="3979863"/>
            <a:ext cx="158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Arial" charset="0"/>
              </a:rPr>
              <a:t>г.Алматы</a:t>
            </a:r>
            <a:r>
              <a:rPr lang="ru-RU" altLang="ru-RU" sz="1100" b="1">
                <a:solidFill>
                  <a:srgbClr val="002060"/>
                </a:solidFill>
                <a:latin typeface="Arial" charset="0"/>
              </a:rPr>
              <a:t> -</a:t>
            </a:r>
            <a:r>
              <a:rPr lang="ru-RU" altLang="ru-RU" sz="1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109" name="Прямоугольник 47"/>
          <p:cNvSpPr>
            <a:spLocks noChangeArrowheads="1"/>
          </p:cNvSpPr>
          <p:nvPr/>
        </p:nvSpPr>
        <p:spPr bwMode="auto">
          <a:xfrm>
            <a:off x="4537075" y="2757488"/>
            <a:ext cx="158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600" b="1">
                <a:solidFill>
                  <a:srgbClr val="002060"/>
                </a:solidFill>
                <a:latin typeface="Arial" charset="0"/>
              </a:rPr>
              <a:t>г.Астана</a:t>
            </a:r>
            <a:endParaRPr lang="ru-RU" altLang="ru-RU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10" name="AutoShape 16" descr="data:image/jpeg;base64,/9j/4AAQSkZJRgABAQAAAQABAAD/2wCEAAkGBxISEhUUEhQUFBQVFBcWFBcWFRUUFhQWFBUWFxgYFxUYHCggGBolGxQUITEhJSksLi4uFx8zODMsNygtLisBCgoKDg0OGxAQGi0kICQuLyw0LDQsLCwsLCwsLCwsLC8sLCw0LCwsLCwsLCwsLCwsLCwsLCwsLCwsLCwsLCwsLP/AABEIALABHgMBIgACEQEDEQH/xAAbAAABBQEBAAAAAAAAAAAAAAAGAAMEBQcBAv/EAEsQAAEDAgEFCwYLBwQCAwAAAAEAAgMEESEFBhIxQQcTFyJRU2FxkaPSMjSBobGyFCRCUnJzdIPBw9EVM0NigpLwFiOis2PxVMLh/8QAGgEAAgMBAQAAAAAAAAAAAAAAAAEDBAUCBv/EAC4RAAICAQIFBAICAgIDAAAAAAABAgMRBCESFDEzUgVBUYETcSIyI0Jh4aGxwf/aAAwDAQACEQMRAD8Ascyc0Yq6KR8kkjCyTQGhoWI0GO+U0/OKIuDCn5+fuvAluRebzfX/AJUaPQFo6rU2xukoyeCnp6K5VptAFwYU/Pz914EuDCn5+fuvAj6yVlX5y/yZNy1XwAPBhT8/P3XgS4MKfn5+68CPrJWRzl/kw5ar4AHgwp+fn7rwJcGFPz8/deBH1krI5y/yYctV8ADwYU/Pz914EuDCn5+fuvAj6yVkc5f5MOWq+AB4MKfn5+68CXBhT8/P3XgR9ZKyOcv8mHLVfAA8GFPz8/deBLgwp+fn7rwI+sqnOfK3wSmlnDN8MYFmX0dMucGgX2YkI5y/yYctV8AvwYU/Pz914EuC+n5+fuvAn/8AWFcPKyTMeXQnhd7SF7Zn1L8vJle3qZG/3Xo5u/yYuXq+CLwYU/Pz914EuDCn5+fuvApxz+iHl0tczrpnn3bpN3RqD5RqGfTpp2+1qObv8mHL1fBB4MKfn5+68CXBhT8/P3XgVmzdCyYddS1v0mvb7QpUee2TXaqyn9MjR7Uc3f5MOXq+Ci4MKfn5+68CXBhT8/P3XgRTDnFRu8mpgPVKz9VMjroneTJGep7T7CjnL/Jhy9XwBXBfT8/P3XgS4MKfn5+68COw4HUQV1LnL/Jhy1XwAfBfT8/P3XgS4L6fn5+68CPUk+cv8mHLVfABcF9Pz8/deBLgwp+fn7rwI9SS5y/yY+Wq+AC4MKfn5+68CXBhT8/P3XgR6knzl/kw5ar4ALgwp+fn7rwJcGFPz8/deBHqSOcv8mHLVfABcGFPz8/deBLgwp+fn7rwI9SsjnL/ACYuWq+ACO5hT8/P3XgQRnfkVlHUb0xz3je2vu/Rvdznj5IHzVuZWQbqXn33Efvyq76fqLZ3YlLKwVtVTCNeUgj3I/N5vr/yo0ehAW5H5vN9f+VGj0KlrO/L9lnTdpHUkklWJxJJJIASSSSAEkkkgBJLhUPKGVIYQDK8Mvquk2OMXJ4SyTULbpB+JEfOnp2/3VEYRDSVbJG6Ubg4coN0Oboh+LwjlraT1TtP4JoGmnhk4Ouf85VMgiuoFO65V1AME8g4je8ci4ae6lJIyc4RAdk9p1taesAqPJkOB3lQxHrjb+ityoVTW2doMaXvtewwAHK5x1IyxNJFVLmhRO8qmhP9DVEdmBk7/wCJE36ILfYVPr6+pjIGg3jHiiMGVxIFyLEttgNeKjvynO0NLpYg5z2N0XQyNtpuAxLnC5GOxdqMjjjiRHbn1Dsjkb9GaUexy8tzDgHkTVjOqpk/FWBy85jtGTeXA4NcyQi55CHDin0qzosqRyWGLHHU14LCfo3wf1i6Ti+p1GSewPf6QePIrq1vXIHe0Jf6crB5OUqj+psbvwRgF2y5ydYBA5JymPJygD9KnZ+CbfTZab5NTSO+nA8etpRkWryWIyGAHfVZfb8nJ0n9U0f6rwcu5dbroKR/0Kq3vBGz4lFeE0JghLnllRgJkyS+wFyWVETrAYkojzJzj/aFK2pEbog5zgGuIJs02vcKuz2rd5yfVybWwPt1u4o94dqe3L6TeslUbbWJga89b+N+KTWBp5CldXEkhiKx/dT8+H1EfvyLX3LIN1Lz77iP35Voem9/6Kms7f2Ee5H5vN9f+VGj0IC3I/N5vr/yo0ehQazvy/ZJpu0jqSSSrE4kkkkAJJJcQB1cSSQBwrKN2ClmD2SC+9kWB1hpHLyI/wA7csfBKWWfAloGiDqLnENHrKwytzxrZjZ87wD8lp0Wi+OzFVtROOOFm16Pp7nZ+aGMLbc03cphlZA90vFY4jQ0sL2GJx2alM3Q6loigdpN0Y6qOR5uDZrA43672WRUTqiplZDvjyZHBou9xAudeKI8s5nSU76ds8mmJZCxoaThosLy436Bb0rmqyTjiCJdZpKo3cd1m73wkXGalfPUTaWm7ew4kA2wBOAOC1GDUgjN+nawANFgP8xRrTOwVmEeFbmVq7VZP+KwvYfSXAkV0VRFUtXShkzpC17mvADixzw5haLA2aRdpHYdmOEvKta6Jt2MMmDjYa+K0kD0kW9Khsy2eLpRubpW17LxmQ3FsLausruMX1RHKS6MgS1kO+seyaRzAHRlzbyBjyW2BJabX1dnKnK6oOlEN8ktvl+NEfksc7Y0XxsvX7Qp5gC6J3HDAdQJ3w2a02N1yijgkLRFLONHT0MS4N0bNdxntPKBrUmyIt2xnLGURvZaJI3EkaNmEG4cDhY7PwUqesEsTnEwuYNoe5rmuGq2BIddMGhpZAdOd0hIJ0nubcBtibHRGiBhqSosiNZKJGTsdaxOk0EuBFxex122qvKU1JbZQ1xZL/JznGJhf5ZY3S67C6kheGOHKvYTLCOri6kgDhCiTtUtMzhNCZnW7FIf2Y+NvlTSwxjpvIDb/itByXTiOGKMamRsYP6Wgfgs73SW77UZMp+crA8j+WMXv7VpwCchREkkkuTo4VkG6l599xH78q18rIN1Lz77iP35Voem9/6Kut7f2Ee5H5vN9f8AlRo9CAtyLzeb6/8AKjR6FBrO/L9nem7SOriSSrE4kklwlAHbrhK4o9TXxR+W9res2TSb2QpSUVlkhJNxTtcLtII5QbhenFJ7Amn0AXdbL30rIYwC58gJxAs1uOPpssqzpo2RSxtj8gQxjSA8pwaNInpvdG26BVvZVvDtVmlnS22z0goPylUCWMt6Ro9fQrdvp0Hp3apb4z/0P031q+Grhp+D+GWv+d/cm7ndjlCn+mT/AMStF3QH3qaBvIah/ZEG/wD2WZ5pOMNdBpCxbK0EbeNcfij7dCrY2V9FvkjWN3ipsXENBcXwgC5220ll6f8AqbXrO98X/wAFjQusiWgqVm0+XjpWYRYbdd//AMV3kDLhku0+UBe42hastHOMONnmY+oVWWutZ/8AgfF+F0O0edbD+9aYySQMCQbAG+rDAqRFlBP/AAxpFnWPRgq6SXVFmSf+rHI8tQH+IAOkEbL4k6sMVLbNG61nNNxcYjUdqq5309uOxmNwcAL3bon1YLgpqZ7nPHlOj3okOIszkHJblRwLqsnHG84bRaup2HW1uzYNhuOwrxFSxtxa1o14gAayCdXKQFSvyJGcGSyR43OiQAf9sMANgMLC/WUoMkzxgiOo4ui0NBbbQ0bXt12PajhXkPifiT35ApyLaGGi5mBI4rzdw17T7E0/N6Gzhxxp6+MT8jQw5OLgmPj4tYwusyx5S6+vZbD2JylyhVb4GSQtAJ8oOvxbEk+6PSF1ifkcNw94/wDgmZLyaIdKzi64YMbXAY0NtfbqViEOR5xObcSwyA8Z2DcA1t7XJOtSoc5qd18XCxIxadYLRs6XNHpXLhPqdxsgtkXSSh0uUY5DZhLsCb2NsHaJFztvfDoUtRtYJE89BJmoOCdJUOpkTQMAcojfs4qJmsU9LJMfpP02j2jtWlrN80Dv2XcoS8zDFC09eJHqC0hJjQkkkkAcKyDdS8++4j9+Va+Vj+6mfj33EfvyrQ9N7/0Vdb2/sJdyLzeb7R+VGjwIC3I/N5/tH5UaO1BrO/L9nem7SOkpXVdlrK7KZmk/EnBrRrJQs3PlwPGiGj0ON7exc16W2xZitiO7W00y4ZvcOrrjioeTsosnjEkZuD2gjWD0qSSoWmnhlpNNZR1zsFi2U8qukkc55u4k69nQtVy5ldlMzTcCScGtFrk/oshzjMU0hkYHxaRJcABI2/KBcEdS0/TYOLcsbfJj+quM8QUvoIdz7K7vhQhBu17XEjYC0XB/D0o8zjyoKaB0u24a3rccEDZhPoKcl2+vM7gG6UjCwNG0NGOs7UQZ0vjqYnQOJDSWuD2WJBBuLcqj1KUr+JxaRNpf46dxjLL/APQB5Zy2+pFpd7kA1aTBdvQCLEKtoslt3xshsGhwIaNRsQdvUrSqzTIvvdUzVqkYWntF1W1NQYXb26xLcMDcHpHQtJQotjwY2M/82q00uOEt/pjuWAfhvwpgAY6Vjy3WWWI9WC1jKjqctvO2Jzf/ACta4Y7AXArGKiv0gRa+CIM+cukGmYDg6EP/AKjgfYs2eirhqFCLxnc2o+o33aLjtWXF8KfyVeXqJzJnbw5ssRJMe9kEtB+SW7LalbZuZvzSC8kstOTfRMTm6YsPlXBFugoXfWA+UAVY5JrxpWjLmkYmxWnZVKdfApGHC+EJ8bgErMnZQbIWMrw4A4Gana+/pY5vsUsuyqz5NFP1SSQE9ocFW/tiTS0tLH0etS35xWaMLu5L2HWsyeguj03NGr1Omec7YKbKGXZTK4Sje3twcwO0ww8gdhfrspGTc4hG8Oc6zB5es8XbgPQqjL8rJ375oOY+1iWEODratJptj0hWGbMlNCdImQyW1uYAG35ACtFrFOHH2M+MYyu41PbIV0meVE8gNqoCeQyBp7HWV1BlJrsWva4fyuDvYUPzQU87ePFFID85jDfrwVdJmlk92qARHXeGSSI9jHALCy+mDfWOuQ1mynvbS5xsB+KgRZ1gnycOtBeWMi7xC58UtS9rSCY5JTI219Y0sbj9VUUmUbjE8i0tJpq7IZZl67VXVTSh0Nmo8ptkbpDUdnJ0KQ4xuHGa036B0foOxZtk2urY2B0EEc0bsTpS70/D5otYhTW53Ts/fZPq29MZilHqdf1KjdCMJtRZoUTnZWpSXUPKaONnki2FidpuSceU3JxUj4QFn8W6HRX/ANx00B/80MkYH9VrK0os7KOb93Uwu+8aPUVFgmyEslQopfcjrTDJg4cUhw6CD7FHypUb1DLIfkRvd/awlPAsg3uPO3z9oVJ/i1zwDytjDbY/1LRA9Ae47Tb1kqn5ZC+U9Om79GhGweoyQf017aVF0k7EUAPErIN1Pz77iP35Vrt1kW6mPjw+oj9+VaHpvf8Aoq6zt/YSbkR+Lz/aPyo0dlAW5Cfi8/2j8qNHT3WBJNgBcqDWd+X7OtM/8SAfdFY7Tid8nRIvyO1+xA1RUWRTnLnI+fSY0NMWoBzbk21Ovs9CD4Wta/8A3YnSsB8nT0L9dhiFtaNWQqSaPO6tVW3uSlsaBuW6ZhmefIdIAzkOi0BxHpRsUJ5BztpS1sQjNOBg0EN0B0aQ/FFEx4ptyGyxNSp/lbmsZN/SSh+JKEs4ALdRikdvD4mue0abX6IJ0b2IJtq1IVhpQBxiSduOA6Ea10ztB7QcS0j1IMdLh/nsWtoH/BxfsYnqscTTXuM1zLMJZsGI1qdm1lEviLScWOw+i7EetU1fWgNOOoKvzZri2ZoAJEnFIHTiD6FPqlxRx7kegzF5YU5TlbpDStq9JVJlCLfNVidh2hXGcObU0rmOgfFJo3DgH6J16hfWqGoyVVRHjwytxtfRu3tF1Dp5wUd+pY1ELOLiXQ8UGTyHAuNwDj046iiWXLZPFljikA1aTWmw5ByKJT0gaOMS49ZACYrKMa23w1jX6QVNfRGS4ktyvRrpKXA3sPu+Bv8AKpw08sbnM9WpQK6gghBmge86mua+xsNhDgB61B34hwBOF8T0KwfURuFsLHYoaYSe6ZYvsitmupFblHDYnanJdZI1kkcTnMN/JI0v7b3TcdJou0mFoOzDl68FaRSvaL6RB68FZt/J/qVqnQnuUErJo/LZIz6THD1kLjMrOaRje+CJI8vSjAuJ68favc08FS0tlijJINnBoa5ptgQWqstTJdUWuWhLfJGyNlchrmjbb0cv4KY2pN73N+W6DqB0jTYh2u2o47FcQVmw672tt7FZhGHXHUo3xs6Z2XQt6qukbYh5F+nBVUIs/S0YXG98W/gCrCpyJUTsa6Pe7YnRc/Rd2WVZNkWrj8qCS3K0aQ9S546c42JYw1HDlthbSZbOGk0Dq2K6ZU/5dZzk6rcHmNwII2OBB1dK0XJNLvkDHX2WPoKztdRCEVOBpenaiyU3XZ8Dvwm4sbHrxHrVHNmxTT/vIYzj8xoOPSB0q1qslGxxPrUnJMWizEm4Ljjrw/8ASzompIpjmJk/5Eb4iNsMskZv6CvNRmS50b42ZRrWse3Rcx7mytLTsJcL+tEELydnSpbAeRcJM7R3IlG2ngigYbtijawHVfRGtWLHqLG1PsaUYGPXUiA4KIAVKg1BDQDxKyLdT8+H1EfvyrXCsj3UvPh9RH78qv8ApnfX6ZV1vb+wj3I/Npvr/wAqNGtTGHtc06nNLT6QQgjclPxab6/8qNGzpFFq+/L9j0/aRhtTWGF7mSAtLXObcggEAkAi/KF39pMtcm46ltVTTxSi0kbHj+Zod7UMZYzCoZGksZvDrGxjJAv0t1FXK/UNkpGXb6Ws5TM2mrNIYHAj/AtYzQypv9JG8m7mjQf9Jn6iyw97HQTPgeb6LrA2tfkKM9zrKj45zCGucyXE2BOg4A2ceQG1lLrIq2riXscaL/Bdj2ZeZy1ehKWM1jE/y31BB2Ut8JJGvowup+eFaYa2RrrhrwHi+w2FwoMWUGnaO1T6RQVaaKusnb+V5WxWTUpkY5trOIwJxCr6OCSmnj0xbjCzhiMcMD6UTPrWXtcXUKpqL7AbG4uLjs5V3bBYckKnUT4lGS2J1NVH5zgQcVOdlh+gWFxs7A32hVcDQ4aW04+nannU4LccVSqi5y29jQ1Fka4Yl7koyKHV1IAONhY3UOpe5mAuVVVcU8uAsByXsT2rSbeDHroXFu9i/oc3mVEWmahsbni7WlpcANmkQcF5OZlWwcTe5gPmPAPY6yZye9zGta9pBDR2gKzjyk4DyiB0FZvFOEuptfjjKO5SVVJURfvIpWdbSR2jBN5KlfM4tBsGnE8g/VFcGX3j5ZPRe/qXitqQ+QuDWtJaL6IDdLXibayrFVspy4WUtTVCutyiQTkuM7X35b/hZQpGGBwJN2HUfwsrfTTdRk01Td5a5rHHEOdiGkdSszrglxfBRouslLgzsyA+oa4a+roTMcGN2vN1KmzRrWDitZKB8x4J7DYqsmhmiwkhlZ0ljgO21lzG+uRZlRZB7ZL+mlcBi4qypsovbbE9tkJ5Pyhx9DZ/mvkVxI43Ch1FcXHMUd6ey1WcM3swjy48TUbpHgacTmOY7aLkNIvyWOpSszMoM0TE51nF92A7btxAPoVbPE6SgmawFziG2A2nfGlesyaCXf2vfE9rWtdi9pbZxFhr9KprhdM4yLs+OOohOK67MOjACuGkbyJ8JwLMNkiNp7J1sKkWSSA8NiC9CIL2F0BAHnQTjGricakxoVlkW6n599xH78q1+yyDdT8++4j9+VX/AE3v/RW1nb+wh3KcKab7R+VGjCUoN3Kj8Wm+0flRoue9RavvS/Y9P2kLTXHuuEy99l5Lyq5KzG90miMdTpgWDvaEV7jdS0io+fxOu1iOy6c3R8jieE2wcDcEbCENbmcLqWbSkfbfBvZbe9zsN9mKuu3jp4Sl+NRsUjZKmnilFpGMeORzQ72ocr9z3J8uLY3RO5Y3lo/tOCu2zJwTKopyj/VlqVcZdUZLnpmPJRx79FLvrGYkEWe0cuGBCGYqnTaHLbM5o98p5G67sPsWB0p0HOYeW3pC1NLdKa/kZer08Y/1CamqAIgddiRhsXaLKofgcCMFo2YWS6f4DE50bHOkbpSFzQ4kkkW6ALL3X7n1BLctY6Fx2xusL/ROCjhq41Te2x1dopX1p++ADbMDyFdIb0K8rdzOZuNPUNeOSQaJ/uH6ISzgyFXUw05YnaDcS9p0mAdNtXpV6vWVz9zMl6fbF7kiaoBwTcowVbHVaQDhtUv4Y3C5so9U1tItaLKTgztHGXHA2A1qTUPc0C1rjl2heaOrYDr16uQqYdF2tT01ppP3KuovmpOLWxXnKYGvX0Yq0ydUkY7dXUojqCM6hinoacNwUttbmsJkNV9dTzwlrHlAg4F3arCny0/UTflvY+1Dk7bY9qcgkKzLKuB4Zr1XK2PEghy5k6GoppJd7Y2aJpex7RokhuJabaxa+tDMbg5oPpRTQv0qWYcsMg/4oKyXNxG8ow7FJpXlSi+hBrcpwsj1D3N6RrIXOcLtA1cpvgO1EdPU6Q4xxwv0dCEobtpwABcvbgeTEq1opnHE7VmWf2Zr0tuCCNrl7BUCGQqUHKJk6JN12yaa5OBcs6PS6CuLrUAegnGrwvbUmNHbrId1Tz4fUR+/IteWQ7qfn33Efvyq/wCm9/6K2s7f2Xe5ibUs32g/9TESzyIY3Mh8Wl+0H/qYiWdRavvS/Z1p+0irzibpRgi9wQR6CqSXL7wbsceo4gq3rWuIIJNjrVM/JwGACgRI8l1JOKilEhABINxrxGCzGtlfp3+aQR0Frlo2SOLC5hwsSR1FBz6Bxe4kG2kbKWEsEU4miZPqNONj/nNB9SkNeqXJ5IpGhps5rSB6CqGPO6RltNrX8tuKVw0d5DmU6TSDtCwrOXJckdW5rBxXG7cL47QtdyJl6KpOi0lr7XLTrtyg7UMZ8NbHJpbT5NuWykpk4sitSaCPc/mLaURuI0o3OBAN7X4wHrRSJFmu59Wm5B+WCfS0o+bIop/2Z3WsRRYtlTGUbPje04hzSCDtuNqYbMvTn3BS98nb32MBDd7kkj1AONu1Xea2bhyhLvenoMYNJ7rXIBwAA1XVZnTEYqx7QCbu0h6daM9yiTRlmBBGkxpFwRqcVq2WJ0sy668XpnrKu5XKNE007HaONpAW+toIVRVZByhTjjwOc0fKjs8erH1LZY5V7bIqdessgWLdFXYYO3KoBs4Fp2hwsewp1mVeMG7CL3W11eT4JhaWNjx/M0H1oQzm3OqaSNz6UOilYCWtBux1hfRLTqvygq5X6is4aKNnpeN0C7bO6in447bFWZLn0mAnk1KGyaWKQta4lodYB3GFiVLq8vEiH098PFBmg5vxcVzfnNcP7gQu1+ToAwCNrNIOaC8DEnaE3keXRjkfyNcR2fqlQvBjaL3N7lZjbT2ZsRhmO6JNPAbAHEDHkVhBDZNU4U6IKKXUm9h6IKSxNMCfYuWdo9hOtTQTrEhntdC4utSGel7YvBK9s1JMZ1ZFupn499xH78i11yyHdT8+H1Efvyq/6b3/AKKmsf8Aj+y93MB8Vm+0H/qYimSNC+5Z5tN9f+WxGDmKLWd6X7JNN2kVctOo0tIrh8aafGqxMUUlJ0epRn0wV++FRZYE8iZVRz6DCyx6LdKFZcjnSceU3tyXRrJTdCjPpU0znhB/Nym3qpYehw9Sdz+j0iw9NlatptEggYgprKlNv1tLZiF0pC4QfzSiLKhmNmkkW62lGuUMqMhIElwCcCBdUVHR73KwjYfwIXrPa5jaRidLD0oeGxdC8pMqQy/u5GnouL9inNKyJ1K442IRdmRXTF7o5HlzQ24viRjyocdh8TK3O6laKgSOANscdRv07FLzXqnioaXHBwLegYXAATW6KwlzANRIvbbZQ8j1Q3yOwN9NvrwUnF/HBGo4k2aeyVPCRQWr2HqDBKTWyJ+F2KrmyKTFIgGYxSjQllZySPt1aRVgWaWoXxBPUFcDNDTmmfplg311ja4IPGxHpUukyQyNxAcXHDWLaxfUth6qP4eH3MOOjlzCmug9R23pwGstt22T9JTWUiGntqUyONZcpPJspYRyKNTI2LwyNSGNXJ0emBOtXGtTgC5OkIJ1ibATgQdI9rrVwL0AkB0L2F5XQgBPWR7qXn33EfvyrW3FZJuo+fD6iP35Vf8ATe/9FXWdv7CDcpHxab7R+WxGdlluZmdkVFFIySOR5dJpgs0beS1tjpOBvxVf8JNNzM/deNPVaW6VsmovGRUXVxgk3uGLmJosQnwk03Mz934154R6bmajsi8ar8nf4sl5iryCssTT4UM8I1NzNR2ReNeTuiU3M1HZF40+Tv8AFhzFXkEboU06BD/CFS8zUdkXjXDug0vM1HdeNHJ3+LDmKvIu3QJiSmVQc/6XmajuvGuHPul5qp7IfGjlLvFnPMVeRPkgUOopr68Uyc9qQ/wqnsh8abdnjR83U9kPjRyl3iw5ir5FJRDkXvI1NvcpdsLbJg520Z/h1XZD415OdNHzdV2Q+Ndcrf4sX56vkWd0Ze5mjjj+Cr8n0+jLH0Pb7Qprs5qLm6rsh8ab/wBQUVwdCqwIOqHZ/Wny13iw/PX5BLnDUOZC57HaLghelzvmaeO1sg6OKe0KXlDOuklYWFlSARsEV/eVK2poBhas7IPEhaW3xYvzw+QvydnTBIQHExk/O1f3IjhdfViFl3wug5Kzsg8SIqHPiliY1gjqSGi1zvVz18dD0lvtFjV9fkXWU6q8m9N1XDn22nYPYo5N5HHpt2ABD7856QyuktVgvNyLQ21Ww43Qn2Z3Ug/h1R6xD40+Wu8Wc/mr+UFEIUxgQm3PilH8Kp7IfGnBn/Sj+FUdkXjSeluf+rOvz1+QXNYnmhCA3QqXmajsi8aXCJTczUdkXjXPK3eLHzFfkGQXoIMG6NTczUdkXjXeEem5mo7vxo5S7xYcxV5BqAvYQTwk03Mz9340uEum5mfu/Glyl/izpairyDdekDcJlNzM/ZH4164TKbmZ+78aXJ3+LDmKvIOUroG4TafmZ+78aXCbT8zP3fjRyd/iw5iryDi6yXdR8+H1EfvyIhO6ZTczP3fjQXnhlhlZUb6xrmje2ss7Rvdrnm/FJ+cFd0GnthbmUWlgr6q6EoYTP//Z"/>
          <p:cNvSpPr>
            <a:spLocks noChangeAspect="1" noChangeArrowheads="1"/>
          </p:cNvSpPr>
          <p:nvPr/>
        </p:nvSpPr>
        <p:spPr bwMode="auto">
          <a:xfrm>
            <a:off x="155575" y="-21431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4508990"/>
              </p:ext>
            </p:extLst>
          </p:nvPr>
        </p:nvGraphicFramePr>
        <p:xfrm>
          <a:off x="14762" y="836712"/>
          <a:ext cx="9144001" cy="9302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7800"/>
                <a:gridCol w="990600"/>
                <a:gridCol w="1066800"/>
                <a:gridCol w="990600"/>
                <a:gridCol w="1143000"/>
                <a:gridCol w="1219200"/>
                <a:gridCol w="990600"/>
                <a:gridCol w="1295401"/>
              </a:tblGrid>
              <a:tr h="59470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Связь, телеком и информационные технологии </a:t>
                      </a:r>
                      <a:endParaRPr lang="ru-RU" sz="1100" b="0" i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  <a:endParaRPr lang="ru-RU" sz="1100" b="0" i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Энергетика</a:t>
                      </a:r>
                      <a:endParaRPr lang="ru-RU" sz="1100" b="0" i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</a:t>
                      </a: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</a:t>
                      </a: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Геология</a:t>
                      </a: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Нефтегазовая отрасль</a:t>
                      </a:r>
                    </a:p>
                  </a:txBody>
                  <a:tcPr marT="45759" marB="45759"/>
                </a:tc>
              </a:tr>
              <a:tr h="3355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000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000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2000" b="0" i="1" baseline="-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59" marB="4575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0" i="1" baseline="-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59" marB="45759"/>
                </a:tc>
              </a:tr>
            </a:tbl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0" y="90488"/>
            <a:ext cx="9144000" cy="746224"/>
          </a:xfrm>
          <a:prstGeom prst="rect">
            <a:avLst/>
          </a:prstGeom>
          <a:noFill/>
          <a:ln>
            <a:solidFill>
              <a:srgbClr val="002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Разработка учебной литературы  с модульной структурой на базе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15 ресурсных учебных  центров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rgbClr val="E4ED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4538" y="1922463"/>
            <a:ext cx="142875" cy="1444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42" name="TextBox 3"/>
          <p:cNvSpPr txBox="1">
            <a:spLocks noChangeArrowheads="1"/>
          </p:cNvSpPr>
          <p:nvPr/>
        </p:nvSpPr>
        <p:spPr bwMode="auto">
          <a:xfrm>
            <a:off x="7235825" y="1855788"/>
            <a:ext cx="174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количество колледжей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52400" y="5026025"/>
            <a:ext cx="89154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РУЦ: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обучение школьников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модульных учебных программ и разработка  учебной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 с 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модульной структуры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подготовка, переподготовка и повышение квалификации </a:t>
            </a:r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профессиональной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подготовленности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учебных программ и планов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направленных на апробацию новых технологий обучения, внедрения нового содержания образования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производства и реализации продукции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учебно-производственных мастерских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4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8" y="4432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Запланированные мероприятия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08921"/>
            <a:ext cx="2162175" cy="2276475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>
          <a:xfrm>
            <a:off x="6974904" y="64482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3645024"/>
            <a:ext cx="5400600" cy="9233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Century Gothic" panose="020B0502020202020204" pitchFamily="34" charset="0"/>
              </a:rPr>
              <a:t>С учетом лучшей мировой практики будут предусмотрены мероприятия на ближайшие 5 лет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4" y="1444275"/>
            <a:ext cx="7416824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kk-KZ" dirty="0">
                <a:latin typeface="Century Gothic" panose="020B0502020202020204" pitchFamily="34" charset="0"/>
              </a:rPr>
              <a:t>В рамках планирования 2-го этапа  Госпрограммы развития образования на 2011-2020 гг.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kk-KZ" dirty="0">
                <a:latin typeface="Century Gothic" panose="020B0502020202020204" pitchFamily="34" charset="0"/>
              </a:rPr>
              <a:t>будет проведен анализ вопросов по качеству и обеспечению учебниками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0932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02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6856" y="2996952"/>
            <a:ext cx="8229600" cy="571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85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741779" y="260375"/>
            <a:ext cx="2402596" cy="1814815"/>
            <a:chOff x="3452802" y="899747"/>
            <a:chExt cx="2602812" cy="181481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452802" y="2071678"/>
              <a:ext cx="2602812" cy="642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1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16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Перечень </a:t>
              </a:r>
            </a:p>
            <a:p>
              <a:pPr algn="ctr" eaLnBrk="0" hangingPunct="0">
                <a:lnSpc>
                  <a:spcPct val="11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ru-RU" sz="1600" b="1" dirty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учебных изданий</a:t>
              </a:r>
            </a:p>
          </p:txBody>
        </p:sp>
        <p:pic>
          <p:nvPicPr>
            <p:cNvPr id="7" name="Picture 4" descr="C:\Users\Владелец\Pictures\textbook-vector-icon-1072222.jpg"/>
            <p:cNvPicPr>
              <a:picLocks noChangeAspect="1" noChangeArrowheads="1"/>
            </p:cNvPicPr>
            <p:nvPr/>
          </p:nvPicPr>
          <p:blipFill>
            <a:blip r:embed="rId2" cstate="print"/>
            <a:srcRect l="16337" t="18296" r="14529" b="18855"/>
            <a:stretch>
              <a:fillRect/>
            </a:stretch>
          </p:blipFill>
          <p:spPr bwMode="auto">
            <a:xfrm>
              <a:off x="4058524" y="899747"/>
              <a:ext cx="1391369" cy="1264888"/>
            </a:xfrm>
            <a:prstGeom prst="ellipse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196750" y="2279830"/>
            <a:ext cx="319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b="1" dirty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693 наименования </a:t>
            </a:r>
            <a:r>
              <a:rPr lang="kk-KZ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учебников</a:t>
            </a:r>
            <a:endParaRPr lang="ru-RU" sz="1600" b="1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59781" y="3881959"/>
            <a:ext cx="1813880" cy="2086514"/>
            <a:chOff x="738158" y="2571744"/>
            <a:chExt cx="2214578" cy="2214579"/>
          </a:xfrm>
        </p:grpSpPr>
        <p:pic>
          <p:nvPicPr>
            <p:cNvPr id="1027" name="Picture 3" descr="C:\Users\Владелец\Pictures\w256h2561372777054Book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158" y="2571744"/>
              <a:ext cx="2214578" cy="2214579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21358106">
              <a:off x="1486475" y="3192217"/>
              <a:ext cx="1428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kk-KZ" sz="15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школ </a:t>
              </a:r>
              <a:endParaRPr lang="kk-KZ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kk-KZ" sz="15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 </a:t>
              </a:r>
              <a:r>
                <a:rPr lang="kk-KZ" sz="15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казахским языком обучения</a:t>
              </a:r>
              <a:endPara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617411" y="3877223"/>
            <a:ext cx="1700832" cy="1953971"/>
            <a:chOff x="6310322" y="2643182"/>
            <a:chExt cx="2214578" cy="2214579"/>
          </a:xfrm>
        </p:grpSpPr>
        <p:pic>
          <p:nvPicPr>
            <p:cNvPr id="13" name="Picture 3" descr="C:\Users\Владелец\Pictures\w256h2561372777054Book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10322" y="2643182"/>
              <a:ext cx="2214578" cy="221457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21358106">
              <a:off x="7058639" y="3263655"/>
              <a:ext cx="1428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5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для </a:t>
              </a:r>
              <a:r>
                <a:rPr lang="kk-KZ" sz="15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школ </a:t>
              </a:r>
              <a:endParaRPr lang="kk-KZ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kk-KZ" sz="15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 русским </a:t>
              </a:r>
              <a:r>
                <a:rPr lang="kk-KZ" sz="15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языком обучения</a:t>
              </a:r>
              <a:endPara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04949" y="6235638"/>
            <a:ext cx="23775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330 наименований</a:t>
            </a:r>
            <a:endParaRPr lang="ru-RU" sz="1600" b="1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7624" y="5938834"/>
            <a:ext cx="23615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363 наименования</a:t>
            </a:r>
            <a:endParaRPr lang="ru-RU" sz="1600" b="1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497368" y="3145840"/>
            <a:ext cx="4984615" cy="386468"/>
            <a:chOff x="2253000" y="2413878"/>
            <a:chExt cx="5400000" cy="386468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2253000" y="2428868"/>
              <a:ext cx="5400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5400000">
              <a:off x="2089130" y="2619552"/>
              <a:ext cx="36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7458458" y="2593084"/>
              <a:ext cx="36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363709" y="6361364"/>
            <a:ext cx="72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5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806" y="142852"/>
            <a:ext cx="87703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включает не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альтернативных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учебников по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одному учебному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предмету.</a:t>
            </a:r>
            <a:endParaRPr lang="ru-RU" sz="1600" b="1" dirty="0">
              <a:ln w="10541" cmpd="sng">
                <a:noFill/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3548" y="3071810"/>
            <a:ext cx="3182332" cy="2162565"/>
            <a:chOff x="523844" y="3429000"/>
            <a:chExt cx="3447527" cy="216256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523844" y="3429000"/>
              <a:ext cx="2071702" cy="571504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k-KZ" sz="1400" b="1" dirty="0" smtClean="0">
                  <a:solidFill>
                    <a:srgbClr val="C00000"/>
                  </a:solidFill>
                </a:rPr>
                <a:t>4   альтернативных учебника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1842278" y="3439535"/>
              <a:ext cx="2129093" cy="2152030"/>
              <a:chOff x="1770840" y="2439403"/>
              <a:chExt cx="2129093" cy="215203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770840" y="3957781"/>
                <a:ext cx="2129093" cy="633652"/>
              </a:xfrm>
              <a:prstGeom prst="round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r>
                  <a:rPr lang="kk-KZ" sz="1600" b="1" dirty="0" smtClean="0">
                    <a:solidFill>
                      <a:srgbClr val="002060"/>
                    </a:solidFill>
                  </a:rPr>
                  <a:t>для </a:t>
                </a:r>
                <a:r>
                  <a:rPr lang="kk-KZ" sz="1600" b="1" dirty="0">
                    <a:solidFill>
                      <a:srgbClr val="002060"/>
                    </a:solidFill>
                  </a:rPr>
                  <a:t>1, </a:t>
                </a:r>
                <a:r>
                  <a:rPr lang="kk-KZ" sz="1600" b="1" dirty="0" smtClean="0">
                    <a:solidFill>
                      <a:srgbClr val="002060"/>
                    </a:solidFill>
                  </a:rPr>
                  <a:t>2-классов</a:t>
                </a:r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2054" name="Picture 6" descr="C:\Users\Владелец\Pictures\272802_240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97897" y="2439403"/>
                <a:ext cx="1287455" cy="172949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</p:pic>
        </p:grpSp>
      </p:grpSp>
      <p:grpSp>
        <p:nvGrpSpPr>
          <p:cNvPr id="33" name="Группа 32"/>
          <p:cNvGrpSpPr/>
          <p:nvPr/>
        </p:nvGrpSpPr>
        <p:grpSpPr>
          <a:xfrm>
            <a:off x="483548" y="857232"/>
            <a:ext cx="3182332" cy="2071702"/>
            <a:chOff x="1557468" y="1053044"/>
            <a:chExt cx="3447526" cy="207170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557468" y="1056556"/>
              <a:ext cx="2357454" cy="571504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k-KZ" sz="1400" b="1" dirty="0">
                  <a:solidFill>
                    <a:srgbClr val="C00000"/>
                  </a:solidFill>
                </a:rPr>
                <a:t>5   </a:t>
              </a:r>
              <a:r>
                <a:rPr lang="kk-KZ" sz="1400" b="1" dirty="0" smtClean="0">
                  <a:solidFill>
                    <a:srgbClr val="C00000"/>
                  </a:solidFill>
                </a:rPr>
                <a:t>альтернативных учебников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933292" y="2624680"/>
              <a:ext cx="2071702" cy="500066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для </a:t>
              </a:r>
              <a:r>
                <a:rPr lang="kk-KZ" sz="1600" b="1" dirty="0">
                  <a:solidFill>
                    <a:srgbClr val="002060"/>
                  </a:solidFill>
                </a:rPr>
                <a:t>2, 3-классов 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2055" name="Picture 7" descr="C:\Users\Владелец\Pictures\1378683601_angliyskiy-yazyk.-4-klass.-uchebnik-dlya-obscheobrazovatelnyh-uchrezhdeniy-3-god-obucheniya-400.jpg"/>
            <p:cNvPicPr>
              <a:picLocks noChangeAspect="1" noChangeArrowheads="1"/>
            </p:cNvPicPr>
            <p:nvPr/>
          </p:nvPicPr>
          <p:blipFill>
            <a:blip r:embed="rId3"/>
            <a:srcRect r="715" b="13438"/>
            <a:stretch>
              <a:fillRect/>
            </a:stretch>
          </p:blipFill>
          <p:spPr bwMode="auto">
            <a:xfrm>
              <a:off x="3290482" y="1053044"/>
              <a:ext cx="1370889" cy="1643074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200512" y="3169720"/>
            <a:ext cx="3231196" cy="2064655"/>
            <a:chOff x="5024438" y="3714751"/>
            <a:chExt cx="3500462" cy="206465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24438" y="3714752"/>
              <a:ext cx="2071702" cy="571504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k-KZ" sz="1400" b="1" dirty="0" smtClean="0">
                  <a:solidFill>
                    <a:srgbClr val="C00000"/>
                  </a:solidFill>
                </a:rPr>
                <a:t>4   альтернативных учебника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6453198" y="5207926"/>
              <a:ext cx="2071702" cy="571480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kk-KZ" sz="1600" b="1" dirty="0" smtClean="0">
                  <a:solidFill>
                    <a:srgbClr val="002060"/>
                  </a:solidFill>
                </a:rPr>
                <a:t>для 8 класса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2056" name="Picture 8" descr="C:\Users\Владелец\Pictures\75820811.jpg"/>
            <p:cNvPicPr>
              <a:picLocks noChangeAspect="1" noChangeArrowheads="1"/>
            </p:cNvPicPr>
            <p:nvPr/>
          </p:nvPicPr>
          <p:blipFill>
            <a:blip r:embed="rId4" cstate="print"/>
            <a:srcRect r="477" b="13043"/>
            <a:stretch>
              <a:fillRect/>
            </a:stretch>
          </p:blipFill>
          <p:spPr bwMode="auto">
            <a:xfrm>
              <a:off x="6810388" y="3714751"/>
              <a:ext cx="1285884" cy="1687097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5200516" y="819286"/>
            <a:ext cx="3196169" cy="2101682"/>
            <a:chOff x="2381232" y="714356"/>
            <a:chExt cx="3462516" cy="2101682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381232" y="714356"/>
              <a:ext cx="2071702" cy="571504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kk-KZ" sz="1400" b="1" dirty="0" smtClean="0">
                  <a:solidFill>
                    <a:srgbClr val="C00000"/>
                  </a:solidFill>
                </a:rPr>
                <a:t>4   альтернативных учебника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772046" y="2315972"/>
              <a:ext cx="2071702" cy="500066"/>
            </a:xfrm>
            <a:prstGeom prst="round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для  1 </a:t>
              </a:r>
              <a:r>
                <a:rPr lang="kk-KZ" sz="1600" b="1" dirty="0" smtClean="0">
                  <a:solidFill>
                    <a:srgbClr val="002060"/>
                  </a:solidFill>
                </a:rPr>
                <a:t>класса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  <p:pic>
          <p:nvPicPr>
            <p:cNvPr id="37" name="Picture 7" descr="C:\Users\Владелец\Pictures\1378683601_angliyskiy-yazyk.-4-klass.-uchebnik-dlya-obscheobrazovatelnyh-uchrezhdeniy-3-god-obucheniya-400.jpg"/>
            <p:cNvPicPr>
              <a:picLocks noChangeAspect="1" noChangeArrowheads="1"/>
            </p:cNvPicPr>
            <p:nvPr/>
          </p:nvPicPr>
          <p:blipFill>
            <a:blip r:embed="rId3"/>
            <a:srcRect r="715" b="13438"/>
            <a:stretch>
              <a:fillRect/>
            </a:stretch>
          </p:blipFill>
          <p:spPr bwMode="auto">
            <a:xfrm>
              <a:off x="4129236" y="714356"/>
              <a:ext cx="1370889" cy="1699062"/>
            </a:xfrm>
            <a:prstGeom prst="rect">
              <a:avLst/>
            </a:prstGeom>
            <a:noFill/>
          </p:spPr>
        </p:pic>
      </p:grpSp>
      <p:sp>
        <p:nvSpPr>
          <p:cNvPr id="39" name="TextBox 38"/>
          <p:cNvSpPr txBox="1"/>
          <p:nvPr/>
        </p:nvSpPr>
        <p:spPr>
          <a:xfrm>
            <a:off x="483549" y="5357837"/>
            <a:ext cx="817690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Среднее количество альтернативных учебников и УМК по одному предмету составляет </a:t>
            </a:r>
            <a:r>
              <a:rPr lang="kk-K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2-3 наименования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179388" algn="just">
              <a:spcBef>
                <a:spcPts val="600"/>
              </a:spcBef>
            </a:pP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Имеются и </a:t>
            </a:r>
            <a:r>
              <a:rPr lang="kk-K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безальтернативные учебники</a:t>
            </a:r>
            <a:r>
              <a:rPr lang="kk-KZ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по самопознанию для всех классов, по французскому и немецкому языкам для 5, 6, 11 классов,  по истории Казахстана для  6-11 классов и др</a:t>
            </a:r>
            <a:r>
              <a:rPr lang="kk-KZ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F40D-63F8-45A7-8051-F9EA0C9C99FE}" type="slidenum">
              <a:rPr lang="ru-RU" b="1" smtClean="0">
                <a:solidFill>
                  <a:schemeClr val="tx2"/>
                </a:solidFill>
              </a:rPr>
              <a:pPr/>
              <a:t>3</a:t>
            </a:fld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6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507859" y="385742"/>
            <a:ext cx="6128282" cy="2452930"/>
            <a:chOff x="742920" y="385742"/>
            <a:chExt cx="6638972" cy="278036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42920" y="436542"/>
              <a:ext cx="1852626" cy="2349516"/>
              <a:chOff x="742920" y="150790"/>
              <a:chExt cx="1852626" cy="234951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42920" y="150790"/>
                <a:ext cx="1852626" cy="2349516"/>
              </a:xfrm>
              <a:prstGeom prst="rect">
                <a:avLst/>
              </a:prstGeom>
              <a:solidFill>
                <a:schemeClr val="bg1"/>
              </a:solidFill>
              <a:ln w="635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6" name="Picture 2" descr="C:\Users\Владелец\Pictures\Gerb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16994" y="241876"/>
                <a:ext cx="320990" cy="324842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830234" y="928670"/>
                <a:ext cx="16430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>
                    <a:solidFill>
                      <a:prstClr val="black"/>
                    </a:solidFill>
                    <a:latin typeface="Arial Narrow" pitchFamily="34" charset="0"/>
                  </a:rPr>
                  <a:t>Государственный общеобязательный стандарт образования</a:t>
                </a:r>
                <a:endParaRPr lang="kk-KZ" sz="1100" dirty="0" smtClean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algn="ctr"/>
                <a:endParaRPr lang="kk-KZ" sz="1100" dirty="0" smtClean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algn="ctr"/>
                <a:endParaRPr lang="kk-KZ" sz="1100" dirty="0" smtClean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algn="ctr"/>
                <a:endParaRPr lang="kk-KZ" sz="1100" dirty="0" smtClean="0">
                  <a:solidFill>
                    <a:prstClr val="black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kk-KZ" sz="1100" dirty="0" smtClean="0">
                    <a:solidFill>
                      <a:prstClr val="black"/>
                    </a:solidFill>
                    <a:latin typeface="Arial Narrow" pitchFamily="34" charset="0"/>
                  </a:rPr>
                  <a:t>2012 год</a:t>
                </a:r>
                <a:endParaRPr lang="ru-RU" sz="1100" dirty="0" smtClean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9" name="Блок-схема: извлечение 8"/>
            <p:cNvSpPr/>
            <p:nvPr/>
          </p:nvSpPr>
          <p:spPr>
            <a:xfrm rot="5400000">
              <a:off x="3059893" y="1393017"/>
              <a:ext cx="1357322" cy="285752"/>
            </a:xfrm>
            <a:prstGeom prst="flowChartExtra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4806950" y="385742"/>
              <a:ext cx="2574942" cy="2780366"/>
              <a:chOff x="4806950" y="500042"/>
              <a:chExt cx="2860694" cy="2780366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806950" y="2143116"/>
                <a:ext cx="2457466" cy="900118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Блок-схема: несколько документов 14"/>
              <p:cNvSpPr/>
              <p:nvPr/>
            </p:nvSpPr>
            <p:spPr>
              <a:xfrm>
                <a:off x="4810124" y="500042"/>
                <a:ext cx="2857520" cy="2214578"/>
              </a:xfrm>
              <a:prstGeom prst="flowChartMultidocumen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2" descr="C:\Users\Владелец\Pictures\Gerb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81694" y="928670"/>
                <a:ext cx="320990" cy="324842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810124" y="1466331"/>
                <a:ext cx="2428892" cy="181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1F497D"/>
                    </a:solidFill>
                    <a:latin typeface="Arial Narrow" pitchFamily="34" charset="0"/>
                  </a:rPr>
                  <a:t>Типовые учебные программы по общеобразовательным предметам</a:t>
                </a:r>
              </a:p>
              <a:p>
                <a:pPr algn="ctr"/>
                <a:endParaRPr lang="kk-KZ" sz="1400" b="1" dirty="0" smtClean="0">
                  <a:solidFill>
                    <a:srgbClr val="1F497D"/>
                  </a:solidFill>
                  <a:latin typeface="Arial Narrow" pitchFamily="34" charset="0"/>
                </a:endParaRPr>
              </a:p>
              <a:p>
                <a:pPr algn="ctr"/>
                <a:endParaRPr lang="kk-KZ" sz="1400" b="1" dirty="0" smtClean="0">
                  <a:solidFill>
                    <a:srgbClr val="1F497D"/>
                  </a:solidFill>
                  <a:latin typeface="Arial Narrow" pitchFamily="34" charset="0"/>
                </a:endParaRPr>
              </a:p>
              <a:p>
                <a:pPr algn="ctr"/>
                <a:endParaRPr lang="kk-KZ" sz="1100" b="1" dirty="0" smtClean="0">
                  <a:solidFill>
                    <a:srgbClr val="1F497D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kk-KZ" sz="1100" b="1" dirty="0" smtClean="0">
                    <a:solidFill>
                      <a:srgbClr val="1F497D"/>
                    </a:solidFill>
                    <a:latin typeface="Arial Narrow" pitchFamily="34" charset="0"/>
                  </a:rPr>
                  <a:t>2013 год</a:t>
                </a:r>
                <a:endParaRPr lang="ru-RU" sz="1100" dirty="0">
                  <a:solidFill>
                    <a:srgbClr val="1F497D"/>
                  </a:solidFill>
                  <a:latin typeface="Arial Narrow" pitchFamily="34" charset="0"/>
                </a:endParaRPr>
              </a:p>
            </p:txBody>
          </p:sp>
        </p:grpSp>
      </p:grp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85717" y="3000372"/>
          <a:ext cx="86385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502"/>
                <a:gridCol w="2879502"/>
                <a:gridCol w="287950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kk-KZ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     ПЕРЕИЗДАНИЕ</a:t>
                      </a:r>
                      <a:endParaRPr lang="ru-RU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РАЗРАБОТКА</a:t>
                      </a:r>
                      <a:endParaRPr lang="ru-RU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/>
                          </a:solidFill>
                          <a:latin typeface="Arial Black" pitchFamily="34" charset="0"/>
                        </a:rPr>
                        <a:t>ЭКСПЕРТИЗА</a:t>
                      </a:r>
                      <a:endParaRPr lang="ru-RU" dirty="0">
                        <a:solidFill>
                          <a:schemeClr val="tx2"/>
                        </a:solidFill>
                        <a:latin typeface="Arial Black" pitchFamily="34" charset="0"/>
                      </a:endParaRPr>
                    </a:p>
                  </a:txBody>
                  <a:tcPr marL="84406" marR="84406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Владелец\Pictures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78" y="3390899"/>
            <a:ext cx="1673497" cy="208020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1376" y="5438788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 в 4 года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Users\Владелец\Pictures\book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5317" y="3571876"/>
            <a:ext cx="2811090" cy="17859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61937" y="5363192"/>
            <a:ext cx="257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Разработаны учебники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2,3, 4, 5, 6,9,10 и 11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kk-KZ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классов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9" name="Picture 5" descr="C:\Users\Владелец\Pictures\ЧЕ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832" y="3386138"/>
            <a:ext cx="1773115" cy="208438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145835" y="5472127"/>
            <a:ext cx="2769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проходят экспертизу учебники для 1, 7 и 8-х классов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   </a:t>
            </a:r>
            <a:fld id="{04CAF40D-63F8-45A7-8051-F9EA0C9C99FE}" type="slidenum">
              <a:rPr lang="ru-RU" sz="1800" b="1" smtClean="0">
                <a:solidFill>
                  <a:schemeClr val="tx2"/>
                </a:solidFill>
              </a:rPr>
              <a:pPr/>
              <a:t>4</a:t>
            </a:fld>
            <a:endParaRPr lang="ru-RU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6876256" y="6492893"/>
            <a:ext cx="2133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5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3994844"/>
              </p:ext>
            </p:extLst>
          </p:nvPr>
        </p:nvGraphicFramePr>
        <p:xfrm>
          <a:off x="323527" y="1268763"/>
          <a:ext cx="8352929" cy="520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9"/>
                <a:gridCol w="1800200"/>
                <a:gridCol w="1707209"/>
                <a:gridCol w="1821182"/>
                <a:gridCol w="1224136"/>
                <a:gridCol w="1368153"/>
              </a:tblGrid>
              <a:tr h="115212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Наименование регионов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планируемых договоров с издательствами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заключенных договоров с издательствами  (по состоянию на </a:t>
                      </a:r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15.05.15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% заключенных договоров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Кол-во 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незаключенных договоров</a:t>
                      </a:r>
                      <a:endParaRPr lang="ru-RU" sz="1400" b="1" i="0" u="none" strike="noStrike" dirty="0">
                        <a:solidFill>
                          <a:srgbClr val="1F497D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ctr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Акмолинская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Актюбинская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Алматинская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203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203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Атырауская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ВКО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94%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 err="1">
                          <a:effectLst/>
                          <a:latin typeface="Century Gothic" panose="020B0502020202020204" pitchFamily="34" charset="0"/>
                        </a:rPr>
                        <a:t>Жамбылская</a:t>
                      </a:r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ЗКО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3431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Карагандинская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Костанайская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177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34317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Кызылординская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Мангистауская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Павлодарская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СКО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ЮКО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город Алматы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688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город Астана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  <a:tr h="21898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Итого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1796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Century Gothic" panose="020B0502020202020204" pitchFamily="34" charset="0"/>
                        </a:rPr>
                        <a:t>1776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98%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556" marR="7556" marT="7556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166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Количество заключенных договоров с издательствами  органов образования по состоянию на 15 мая 2015 года </a:t>
            </a:r>
          </a:p>
        </p:txBody>
      </p:sp>
    </p:spTree>
    <p:extLst>
      <p:ext uri="{BB962C8B-B14F-4D97-AF65-F5344CB8AC3E}">
        <p14:creationId xmlns:p14="http://schemas.microsoft.com/office/powerpoint/2010/main" xmlns="" val="122422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742" y="188641"/>
            <a:ext cx="80797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Необходимо решить вопрос слабой работы </a:t>
            </a:r>
            <a:r>
              <a:rPr lang="kk-KZ" sz="27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МИО по прогнозированию потребностей в учебниках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4" y="3933056"/>
            <a:ext cx="2664296" cy="1815882"/>
          </a:xfrm>
          <a:prstGeom prst="rect">
            <a:avLst/>
          </a:prstGeom>
          <a:ln w="63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entury Gothic" panose="020B0502020202020204" pitchFamily="34" charset="0"/>
              </a:rPr>
              <a:t>Акиматам</a:t>
            </a:r>
            <a:r>
              <a:rPr lang="ru-RU" sz="1600" dirty="0" smtClean="0">
                <a:latin typeface="Century Gothic" panose="020B0502020202020204" pitchFamily="34" charset="0"/>
              </a:rPr>
              <a:t> необходимо ежегодно </a:t>
            </a:r>
            <a:r>
              <a:rPr lang="ru-RU" sz="1600" dirty="0">
                <a:latin typeface="Century Gothic" panose="020B0502020202020204" pitchFamily="34" charset="0"/>
              </a:rPr>
              <a:t>проводить обучение ответственных исполнителей практике планирования с учетом миграции и прироста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791303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>
                <a:latin typeface="Century Gothic" panose="020B0502020202020204" pitchFamily="34" charset="0"/>
              </a:rPr>
              <a:t>Недофинансирование </a:t>
            </a:r>
            <a:r>
              <a:rPr lang="kk-KZ" sz="1600" smtClean="0">
                <a:latin typeface="Century Gothic" panose="020B0502020202020204" pitchFamily="34" charset="0"/>
              </a:rPr>
              <a:t>(2374,5 </a:t>
            </a:r>
            <a:r>
              <a:rPr lang="kk-KZ" sz="1600" dirty="0">
                <a:latin typeface="Century Gothic" panose="020B0502020202020204" pitchFamily="34" charset="0"/>
              </a:rPr>
              <a:t>млн. тг.) закупа учебников одна из из главных причин недостаточного обеспечения школ учебной литературой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448269"/>
            <a:ext cx="213360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6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1295493"/>
              </p:ext>
            </p:extLst>
          </p:nvPr>
        </p:nvGraphicFramePr>
        <p:xfrm>
          <a:off x="323529" y="1202095"/>
          <a:ext cx="5040559" cy="5383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710"/>
                <a:gridCol w="1617244"/>
                <a:gridCol w="1270692"/>
                <a:gridCol w="1272913"/>
              </a:tblGrid>
              <a:tr h="71473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Регион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Финансирование приобретения учебников (млн.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тг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Потребность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Факт  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Павлодарская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574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Атырауская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629,9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Актюбинская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175,8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Алматинская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1794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Жамбылская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891,3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910,9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г. Астана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930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3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Западно-Казахстанская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659,9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659,9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2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Северо-Казахстанская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г. Алматы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1998,9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1998,9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Костанайская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583,6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Мангистауская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3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Восточно-Казахстанская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1165,8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Кызылординская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612,9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Карагандинская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608,1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583,1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Акмолинская 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570,9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Южно-Казахстанская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3050,2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1326,5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99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14355,3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12891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6396" marR="6396" marT="639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30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86409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rgbClr val="C0504D">
                    <a:lumMod val="50000"/>
                  </a:srgbClr>
                </a:solidFill>
                <a:ea typeface="SimSun" panose="02010600030101010101" pitchFamily="2" charset="-122"/>
                <a:cs typeface="+mn-cs"/>
              </a:rPr>
              <a:t>Системные вопросы </a:t>
            </a:r>
            <a:endParaRPr lang="ru-RU" sz="2400" dirty="0">
              <a:solidFill>
                <a:srgbClr val="C0504D">
                  <a:lumMod val="50000"/>
                </a:srgbClr>
              </a:solidFill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7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8" y="1988840"/>
            <a:ext cx="2232248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Дефицит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авторов и экспертов, имеющих соответствующую  квалификацию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6786" y="1988840"/>
            <a:ext cx="2357035" cy="1872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Старение авторов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учебной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литературы для школы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791580" y="1785446"/>
            <a:ext cx="648072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87120" y="1785446"/>
            <a:ext cx="648072" cy="6480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763688" y="1582055"/>
            <a:ext cx="4323432" cy="406787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54994"/>
            <a:ext cx="7992888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entury Gothic" panose="020B0502020202020204" pitchFamily="34" charset="0"/>
              </a:rPr>
              <a:t>Решение: в </a:t>
            </a:r>
            <a:r>
              <a:rPr lang="ru-RU" dirty="0">
                <a:latin typeface="Century Gothic" panose="020B0502020202020204" pitchFamily="34" charset="0"/>
              </a:rPr>
              <a:t>2014 году дважды проведено обучение авторов и экспертов с участием Международной ассоциации по разработке учебных материалов (MATSDA - </a:t>
            </a:r>
            <a:r>
              <a:rPr lang="ru-RU" dirty="0" err="1">
                <a:latin typeface="Century Gothic" panose="020B0502020202020204" pitchFamily="34" charset="0"/>
              </a:rPr>
              <a:t>Materials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Development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Association</a:t>
            </a:r>
            <a:r>
              <a:rPr lang="ru-RU" dirty="0">
                <a:latin typeface="Century Gothic" panose="020B0502020202020204" pitchFamily="34" charset="0"/>
              </a:rPr>
              <a:t>).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Будет проводиться поэтапная сертификация экспертов учебной </a:t>
            </a:r>
            <a:r>
              <a:rPr lang="ru-RU" dirty="0" smtClean="0">
                <a:latin typeface="Century Gothic" panose="020B0502020202020204" pitchFamily="34" charset="0"/>
              </a:rPr>
              <a:t>литературы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4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42" y="336655"/>
            <a:ext cx="6804891" cy="8542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В целях повышения качества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экспертизы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учебников: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5"/>
          <a:stretch/>
        </p:blipFill>
        <p:spPr>
          <a:xfrm>
            <a:off x="6728942" y="4509138"/>
            <a:ext cx="2016224" cy="1754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2923" y="1772818"/>
            <a:ext cx="1852247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Все это в  совокупности закреплено в Правилах по подготовке, экспертизе, апробации и изданию учебников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9598750"/>
              </p:ext>
            </p:extLst>
          </p:nvPr>
        </p:nvGraphicFramePr>
        <p:xfrm>
          <a:off x="251522" y="1484782"/>
          <a:ext cx="5688632" cy="4464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632"/>
              </a:tblGrid>
              <a:tr h="864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</a:rPr>
                        <a:t>Предусмотрена трехуровневая экспертиза: научная, педагогическая и общественная</a:t>
                      </a:r>
                      <a:endParaRPr lang="ru-RU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</a:rPr>
                        <a:t>Утверждены новые требования к учебным изданиям и четкие критерии оценки учебников</a:t>
                      </a:r>
                      <a:endParaRPr lang="ru-RU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</a:rPr>
                        <a:t>Созданы дополнительно 20 предметных комиссий</a:t>
                      </a:r>
                      <a:endParaRPr lang="ru-RU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</a:rPr>
                        <a:t>Регламентированы сроки и процедурные нормы экспертизы, апробации и мониторинга</a:t>
                      </a:r>
                      <a:endParaRPr lang="ru-RU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entury Gothic" panose="020B0502020202020204" pitchFamily="34" charset="0"/>
                        </a:rPr>
                        <a:t>Республиканская комиссия наделена компетенцией </a:t>
                      </a:r>
                      <a:r>
                        <a:rPr lang="kk-KZ" sz="1800" dirty="0" smtClean="0">
                          <a:latin typeface="Century Gothic" panose="020B0502020202020204" pitchFamily="34" charset="0"/>
                        </a:rPr>
                        <a:t>принятия решений об исключении учебных изданий из Перечня</a:t>
                      </a:r>
                      <a:endParaRPr lang="ru-RU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5940157" y="1916832"/>
            <a:ext cx="95276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40157" y="2852954"/>
            <a:ext cx="95276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940157" y="3284984"/>
            <a:ext cx="95276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940157" y="3861048"/>
            <a:ext cx="95276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940157" y="4214141"/>
            <a:ext cx="952762" cy="1375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16416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18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29841" y="116633"/>
            <a:ext cx="8153400" cy="9906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 smtClean="0"/>
              <a:t>Новые требования к учебнику</a:t>
            </a:r>
            <a:endParaRPr lang="en-US" altLang="ru-RU" sz="2400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altLang="ru-RU" sz="1200" dirty="0" smtClean="0">
                <a:solidFill>
                  <a:srgbClr val="FFFFFF"/>
                </a:solidFill>
                <a:latin typeface="Tw Cen MT" pitchFamily="34" charset="0"/>
              </a:rPr>
              <a:t> </a:t>
            </a:r>
            <a:endParaRPr lang="en-US" altLang="ru-RU" sz="1200" dirty="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896" y="1087438"/>
            <a:ext cx="86106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latin typeface="Century Gothic" panose="020B0502020202020204" pitchFamily="34" charset="0"/>
              </a:rPr>
              <a:t>Концептуальные основы:</a:t>
            </a:r>
          </a:p>
          <a:p>
            <a:pPr marL="631825" indent="-2682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latin typeface="Century Gothic" panose="020B0502020202020204" pitchFamily="34" charset="0"/>
              </a:rPr>
              <a:t>развитие ключевых </a:t>
            </a:r>
            <a:r>
              <a:rPr lang="ru-RU" sz="1500" dirty="0" smtClean="0">
                <a:latin typeface="Century Gothic" panose="020B0502020202020204" pitchFamily="34" charset="0"/>
              </a:rPr>
              <a:t>навыков исследования</a:t>
            </a:r>
            <a:r>
              <a:rPr lang="ru-RU" sz="1500" dirty="0">
                <a:latin typeface="Century Gothic" panose="020B0502020202020204" pitchFamily="34" charset="0"/>
              </a:rPr>
              <a:t>, критического мышления, умения творчески применять знания, умения решать проблемы </a:t>
            </a:r>
          </a:p>
          <a:p>
            <a:pPr marL="631825" indent="-2682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latin typeface="Century Gothic" panose="020B0502020202020204" pitchFamily="34" charset="0"/>
              </a:rPr>
              <a:t>личностно-ориентированный  подход </a:t>
            </a:r>
          </a:p>
          <a:p>
            <a:pPr marL="631825" indent="-2682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>
                <a:latin typeface="Century Gothic" panose="020B0502020202020204" pitchFamily="34" charset="0"/>
              </a:rPr>
              <a:t>системный </a:t>
            </a:r>
            <a:r>
              <a:rPr lang="ru-RU" sz="1500" dirty="0" smtClean="0">
                <a:latin typeface="Century Gothic" panose="020B0502020202020204" pitchFamily="34" charset="0"/>
              </a:rPr>
              <a:t>подход</a:t>
            </a:r>
          </a:p>
          <a:p>
            <a:pPr marL="631825" indent="-2682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фокус </a:t>
            </a:r>
            <a:r>
              <a:rPr lang="ru-RU" sz="1500" dirty="0">
                <a:latin typeface="Century Gothic" panose="020B0502020202020204" pitchFamily="34" charset="0"/>
              </a:rPr>
              <a:t>на ценности, педагогические принципы, развитие навыков и воспитание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9" y="2708920"/>
            <a:ext cx="8179777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ru-RU" sz="1500" b="1" dirty="0">
                <a:latin typeface="Century Gothic" panose="020B0502020202020204" pitchFamily="34" charset="0"/>
              </a:rPr>
              <a:t>Требования к структуре: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фиксированный формат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модульный принцип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 smtClean="0">
                <a:latin typeface="Century Gothic" panose="020B0502020202020204" pitchFamily="34" charset="0"/>
              </a:rPr>
              <a:t>дифференцирование </a:t>
            </a:r>
            <a:r>
              <a:rPr lang="ru-RU" sz="1500" dirty="0">
                <a:latin typeface="Century Gothic" panose="020B0502020202020204" pitchFamily="34" charset="0"/>
              </a:rPr>
              <a:t>текста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 err="1">
                <a:latin typeface="Century Gothic" panose="020B0502020202020204" pitchFamily="34" charset="0"/>
              </a:rPr>
              <a:t>разноуровневые</a:t>
            </a:r>
            <a:r>
              <a:rPr lang="ru-RU" sz="1500" dirty="0">
                <a:latin typeface="Century Gothic" panose="020B0502020202020204" pitchFamily="34" charset="0"/>
              </a:rPr>
              <a:t> задания  и упражнения   в соответствии с таксономией   целей обучения (знание, понимание, применение, анализ, синтез)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диагностическая составляющая  для самоконтроля результатов обучения </a:t>
            </a:r>
          </a:p>
          <a:p>
            <a:pPr marL="631825" indent="-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оформление цветными иллюстрациями и фотографиями, </a:t>
            </a:r>
            <a:r>
              <a:rPr lang="ru-RU" sz="1500" dirty="0" smtClean="0">
                <a:latin typeface="Century Gothic" panose="020B0502020202020204" pitchFamily="34" charset="0"/>
              </a:rPr>
              <a:t>направленные </a:t>
            </a:r>
            <a:r>
              <a:rPr lang="ru-RU" sz="1500" dirty="0">
                <a:latin typeface="Century Gothic" panose="020B0502020202020204" pitchFamily="34" charset="0"/>
              </a:rPr>
              <a:t>на решение конкретных обучающих задач   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endParaRPr lang="kk-KZ" sz="1500" dirty="0">
              <a:latin typeface="Century Gothic" panose="020B0502020202020204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ru-RU" sz="1500" b="1" dirty="0">
                <a:latin typeface="Century Gothic" panose="020B0502020202020204" pitchFamily="34" charset="0"/>
              </a:rPr>
              <a:t>Требования к содержанию:</a:t>
            </a:r>
          </a:p>
          <a:p>
            <a:pPr marL="271463" indent="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научность</a:t>
            </a:r>
          </a:p>
          <a:p>
            <a:pPr marL="271463" indent="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ru-RU" sz="1500" dirty="0">
                <a:latin typeface="Century Gothic" panose="020B0502020202020204" pitchFamily="34" charset="0"/>
              </a:rPr>
              <a:t>проблемный характер  содержания </a:t>
            </a:r>
            <a:r>
              <a:rPr lang="kk-KZ" sz="1500" dirty="0">
                <a:latin typeface="Century Gothic" panose="020B0502020202020204" pitchFamily="34" charset="0"/>
              </a:rPr>
              <a:t> </a:t>
            </a:r>
          </a:p>
          <a:p>
            <a:pPr marL="271463" indent="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kk-KZ" sz="1500" dirty="0">
                <a:latin typeface="Century Gothic" panose="020B0502020202020204" pitchFamily="34" charset="0"/>
              </a:rPr>
              <a:t>учет возрастных особенностей</a:t>
            </a:r>
          </a:p>
          <a:p>
            <a:pPr marL="271463" indent="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kk-KZ" sz="1500" dirty="0">
                <a:latin typeface="Century Gothic" panose="020B0502020202020204" pitchFamily="34" charset="0"/>
              </a:rPr>
              <a:t>практикоориентированность (развитие функциональной грамотности)</a:t>
            </a:r>
          </a:p>
          <a:p>
            <a:pPr marL="271463" indent="360363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kk-KZ" sz="1500" dirty="0">
                <a:latin typeface="Century Gothic" panose="020B0502020202020204" pitchFamily="34" charset="0"/>
              </a:rPr>
              <a:t>межпредметная и внутрипредметная </a:t>
            </a:r>
            <a:r>
              <a:rPr lang="kk-KZ" sz="1500" dirty="0" smtClean="0">
                <a:latin typeface="Century Gothic" panose="020B0502020202020204" pitchFamily="34" charset="0"/>
              </a:rPr>
              <a:t>связь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0432" y="6157934"/>
            <a:ext cx="64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/>
              <a:t> </a:t>
            </a:r>
          </a:p>
          <a:p>
            <a:pPr marL="628650" indent="-285750">
              <a:buClr>
                <a:schemeClr val="accent1">
                  <a:lumMod val="50000"/>
                </a:schemeClr>
              </a:buClr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448269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925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1259</Words>
  <Application>Microsoft Office PowerPoint</Application>
  <PresentationFormat>Экран (4:3)</PresentationFormat>
  <Paragraphs>413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1_Тема Office</vt:lpstr>
      <vt:lpstr>2_Тема Office</vt:lpstr>
      <vt:lpstr>3_Тема Office</vt:lpstr>
      <vt:lpstr> Качество учебников  и обеспеченность ими организаций общего среднего и технического и профессионального образования</vt:lpstr>
      <vt:lpstr>Слайд 2</vt:lpstr>
      <vt:lpstr>Слайд 3</vt:lpstr>
      <vt:lpstr>Слайд 4</vt:lpstr>
      <vt:lpstr>Слайд 5</vt:lpstr>
      <vt:lpstr>Необходимо решить вопрос слабой работы МИО по прогнозированию потребностей в учебниках </vt:lpstr>
      <vt:lpstr>Системные вопросы </vt:lpstr>
      <vt:lpstr>В целях повышения качества экспертизы учебников:</vt:lpstr>
      <vt:lpstr>Новые требования к учебнику</vt:lpstr>
      <vt:lpstr>Слайд 10</vt:lpstr>
      <vt:lpstr>Пополнение и обновление фондов библиотек</vt:lpstr>
      <vt:lpstr>Слайд 12</vt:lpstr>
      <vt:lpstr>Слайд 13</vt:lpstr>
      <vt:lpstr>Обеспеченность учебной литературой организаций ТиПО 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учебниками школ  в 2014-2015 учебном году</dc:title>
  <dc:creator>Ерлан Шуланов</dc:creator>
  <cp:lastModifiedBy>ASTANA</cp:lastModifiedBy>
  <cp:revision>228</cp:revision>
  <cp:lastPrinted>2015-05-15T05:15:12Z</cp:lastPrinted>
  <dcterms:created xsi:type="dcterms:W3CDTF">2014-09-23T06:42:10Z</dcterms:created>
  <dcterms:modified xsi:type="dcterms:W3CDTF">2015-05-17T15:19:06Z</dcterms:modified>
</cp:coreProperties>
</file>