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73" r:id="rId4"/>
    <p:sldId id="267" r:id="rId5"/>
    <p:sldId id="275" r:id="rId6"/>
    <p:sldId id="269" r:id="rId7"/>
    <p:sldId id="272" r:id="rId8"/>
    <p:sldId id="277" r:id="rId9"/>
  </p:sldIdLst>
  <p:sldSz cx="9144000" cy="6858000" type="screen4x3"/>
  <p:notesSz cx="6815138" cy="99441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DDDD"/>
    <a:srgbClr val="BDD7EE"/>
    <a:srgbClr val="D9F5FF"/>
    <a:srgbClr val="C1EFFF"/>
    <a:srgbClr val="B3EBFF"/>
    <a:srgbClr val="D9FFEA"/>
    <a:srgbClr val="FFC9C9"/>
    <a:srgbClr val="FFAFA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049" autoAdjust="0"/>
    <p:restoredTop sz="94638" autoAdjust="0"/>
  </p:normalViewPr>
  <p:slideViewPr>
    <p:cSldViewPr snapToGrid="0">
      <p:cViewPr>
        <p:scale>
          <a:sx n="66" d="100"/>
          <a:sy n="66" d="100"/>
        </p:scale>
        <p:origin x="-71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8316"/>
          </a:xfrm>
          <a:prstGeom prst="rect">
            <a:avLst/>
          </a:prstGeom>
        </p:spPr>
        <p:txBody>
          <a:bodyPr vert="horz" lIns="91732" tIns="45866" rIns="91732" bIns="458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8316"/>
          </a:xfrm>
          <a:prstGeom prst="rect">
            <a:avLst/>
          </a:prstGeom>
        </p:spPr>
        <p:txBody>
          <a:bodyPr vert="horz" lIns="91732" tIns="45866" rIns="91732" bIns="458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758FD36-AD60-4BA2-8E2D-22420D9DBC9E}" type="datetimeFigureOut">
              <a:rPr lang="ru-RU"/>
              <a:pPr>
                <a:defRPr/>
              </a:pPr>
              <a:t>14.10.2015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2" tIns="45866" rIns="91732" bIns="4586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4" y="4786372"/>
            <a:ext cx="5452110" cy="3915113"/>
          </a:xfrm>
          <a:prstGeom prst="rect">
            <a:avLst/>
          </a:prstGeom>
        </p:spPr>
        <p:txBody>
          <a:bodyPr vert="horz" lIns="91732" tIns="45866" rIns="91732" bIns="45866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785"/>
            <a:ext cx="2953226" cy="498316"/>
          </a:xfrm>
          <a:prstGeom prst="rect">
            <a:avLst/>
          </a:prstGeom>
        </p:spPr>
        <p:txBody>
          <a:bodyPr vert="horz" lIns="91732" tIns="45866" rIns="91732" bIns="458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5785"/>
            <a:ext cx="2953226" cy="498316"/>
          </a:xfrm>
          <a:prstGeom prst="rect">
            <a:avLst/>
          </a:prstGeom>
        </p:spPr>
        <p:txBody>
          <a:bodyPr vert="horz" lIns="91732" tIns="45866" rIns="91732" bIns="458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F1F4C5D-E8E8-49BF-9E76-CA617B0135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F8AE9F-DAAC-4498-90DE-D644C384E83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F1B49C-D3DB-490B-BD92-1C3FD0D00628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4681C6-3F1F-4D49-A3F3-8C20828EBC9C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3FA5B8-2397-4083-BDBB-9E39F3CF0D91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A521B5-80A3-40EA-A35A-819D0689C2A6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488F14-918D-4C73-878A-148CF655812B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A424EC-2517-48D8-8EAC-0DCDFFD1A28D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B0AAE1-24D0-4F7B-8B1C-4CC4EC92F0B0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10EFF-3C88-4996-A9E5-B7400B811DF5}" type="datetime1">
              <a:rPr lang="ru-RU"/>
              <a:pPr>
                <a:defRPr/>
              </a:pPr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81B64-8C8E-46F4-BB71-DE3F9FFA5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49736-E61A-41CD-A956-4595ADF4B8E3}" type="datetime1">
              <a:rPr lang="ru-RU"/>
              <a:pPr>
                <a:defRPr/>
              </a:pPr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B3EA4-D8F0-4083-B7D9-104FBC1895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AF929-841B-45D6-B9E2-8BD9DA0E0DA5}" type="datetime1">
              <a:rPr lang="ru-RU"/>
              <a:pPr>
                <a:defRPr/>
              </a:pPr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9DC9D-0B1B-4C13-82AB-6EC9059116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A4434-2BC6-4E0D-B579-5D09B69B0E01}" type="datetime1">
              <a:rPr lang="ru-RU"/>
              <a:pPr>
                <a:defRPr/>
              </a:pPr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4B6D4-6A70-4553-9265-4C321F56F3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36AA6-9286-4065-A5DA-4A41CD58264C}" type="datetime1">
              <a:rPr lang="ru-RU"/>
              <a:pPr>
                <a:defRPr/>
              </a:pPr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BAB4D-D380-4243-A85F-944FFCE67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C5AF-2D07-4C28-A173-67138542B2D8}" type="datetime1">
              <a:rPr lang="ru-RU"/>
              <a:pPr>
                <a:defRPr/>
              </a:pPr>
              <a:t>14.10.2015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A088F-0DAC-4E08-89A1-7CF5105B57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F18CA-CF86-419E-A562-E328086CBDAA}" type="datetime1">
              <a:rPr lang="ru-RU"/>
              <a:pPr>
                <a:defRPr/>
              </a:pPr>
              <a:t>14.10.2015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E66EB-A320-47CB-917E-2F0986780E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1D390-D674-42CE-AB36-D5C0B4AE9190}" type="datetime1">
              <a:rPr lang="ru-RU"/>
              <a:pPr>
                <a:defRPr/>
              </a:pPr>
              <a:t>14.10.2015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FA0AA-2FFC-4E50-BF8C-E5A54E1348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9524-0203-4011-948F-DA6BDCF56EF0}" type="datetime1">
              <a:rPr lang="ru-RU"/>
              <a:pPr>
                <a:defRPr/>
              </a:pPr>
              <a:t>14.10.2015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43786-2DC2-4A6F-A679-4BEC4BF228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2A2DA-C766-4057-8777-0750FB55509E}" type="datetime1">
              <a:rPr lang="ru-RU"/>
              <a:pPr>
                <a:defRPr/>
              </a:pPr>
              <a:t>14.10.2015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73209-1459-41C0-B195-103F11C97A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A8D94-05A5-40F6-9BE8-72DE37D25668}" type="datetime1">
              <a:rPr lang="ru-RU"/>
              <a:pPr>
                <a:defRPr/>
              </a:pPr>
              <a:t>14.10.2015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77058-5EBB-4BC7-91DF-7305A34F62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2B54A2-79B7-4098-9562-35CF5A6DF623}" type="datetime1">
              <a:rPr lang="ru-RU"/>
              <a:pPr>
                <a:defRPr/>
              </a:pPr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1E2F4F-D9FE-48F4-9AF0-EB3842EDBC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5600" y="1062038"/>
            <a:ext cx="823913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3"/>
          <p:cNvSpPr txBox="1">
            <a:spLocks noChangeArrowheads="1"/>
          </p:cNvSpPr>
          <p:nvPr/>
        </p:nvSpPr>
        <p:spPr bwMode="auto">
          <a:xfrm>
            <a:off x="366939" y="2514827"/>
            <a:ext cx="8505825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 smtClean="0">
                <a:latin typeface="Calibri" pitchFamily="34" charset="0"/>
              </a:rPr>
              <a:t>Министерство национальной экономики </a:t>
            </a:r>
          </a:p>
          <a:p>
            <a:pPr algn="ctr"/>
            <a:r>
              <a:rPr lang="ru-RU" altLang="ru-RU" sz="2800" b="1" dirty="0" smtClean="0">
                <a:latin typeface="Calibri" pitchFamily="34" charset="0"/>
              </a:rPr>
              <a:t>Республики Казахстан</a:t>
            </a:r>
            <a:endParaRPr lang="en-US" altLang="ru-RU" sz="2800" b="1" dirty="0" smtClean="0">
              <a:latin typeface="Calibri" pitchFamily="34" charset="0"/>
            </a:endParaRPr>
          </a:p>
          <a:p>
            <a:pPr algn="ctr"/>
            <a:endParaRPr lang="ru-RU" altLang="ru-RU" sz="2800" b="1" dirty="0" smtClean="0">
              <a:latin typeface="Calibri" pitchFamily="34" charset="0"/>
            </a:endParaRPr>
          </a:p>
          <a:p>
            <a:pPr algn="ctr"/>
            <a:r>
              <a:rPr lang="ru-RU" altLang="ru-RU" sz="2800" b="1" dirty="0" smtClean="0">
                <a:latin typeface="Calibri" pitchFamily="34" charset="0"/>
              </a:rPr>
              <a:t>«О долевом участии в жилищном строительстве»,              «О внесении изменений и дополнении в некоторые законодательные акты Республики Казахстан по вопросам долевого участия в жилищном строительстве»</a:t>
            </a:r>
            <a:endParaRPr lang="ru-RU" sz="2800" b="1" dirty="0" smtClean="0">
              <a:latin typeface="Calibri" pitchFamily="34" charset="0"/>
            </a:endParaRPr>
          </a:p>
          <a:p>
            <a:pPr algn="ctr"/>
            <a:endParaRPr lang="ru-RU" sz="2400" dirty="0">
              <a:latin typeface="Calibri" pitchFamily="34" charset="0"/>
            </a:endParaRPr>
          </a:p>
        </p:txBody>
      </p:sp>
      <p:sp>
        <p:nvSpPr>
          <p:cNvPr id="2052" name="TextBox 14"/>
          <p:cNvSpPr txBox="1">
            <a:spLocks noChangeArrowheads="1"/>
          </p:cNvSpPr>
          <p:nvPr/>
        </p:nvSpPr>
        <p:spPr bwMode="auto">
          <a:xfrm>
            <a:off x="3886200" y="6086475"/>
            <a:ext cx="176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pitchFamily="34" charset="0"/>
              </a:rPr>
              <a:t>Астана 2015 год</a:t>
            </a:r>
          </a:p>
        </p:txBody>
      </p:sp>
      <p:sp>
        <p:nvSpPr>
          <p:cNvPr id="2053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416925" y="6489700"/>
            <a:ext cx="54292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chemeClr val="tx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Стрелка вниз 31"/>
          <p:cNvSpPr/>
          <p:nvPr/>
        </p:nvSpPr>
        <p:spPr bwMode="auto">
          <a:xfrm>
            <a:off x="3419475" y="1365250"/>
            <a:ext cx="1984375" cy="2886075"/>
          </a:xfrm>
          <a:prstGeom prst="downArrow">
            <a:avLst>
              <a:gd name="adj1" fmla="val 50000"/>
              <a:gd name="adj2" fmla="val 333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Рисунок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25" y="23813"/>
            <a:ext cx="823913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416925" y="6489700"/>
            <a:ext cx="54292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Прямоугольник 16"/>
          <p:cNvSpPr/>
          <p:nvPr/>
        </p:nvSpPr>
        <p:spPr bwMode="auto">
          <a:xfrm>
            <a:off x="903288" y="1435100"/>
            <a:ext cx="7643812" cy="53975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«ЖЕСТКИЕ» КВАЛИФИКАЦИОННЫЕ ТРЕБОВАНИЯ ДЛЯ ЗАСТРОЙЩИКОВ</a:t>
            </a:r>
          </a:p>
        </p:txBody>
      </p:sp>
      <p:sp>
        <p:nvSpPr>
          <p:cNvPr id="35" name="Прямоугольник 56"/>
          <p:cNvSpPr>
            <a:spLocks noChangeArrowheads="1"/>
          </p:cNvSpPr>
          <p:nvPr/>
        </p:nvSpPr>
        <p:spPr bwMode="auto">
          <a:xfrm>
            <a:off x="381000" y="4287838"/>
            <a:ext cx="8372475" cy="1076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ОБХОД  НОРМ  ЗАКОНА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(заключение договоров инвестирования, 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предварительных договоров, создание ЖСК и т.д.)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17538" y="5748338"/>
            <a:ext cx="7991475" cy="468312"/>
          </a:xfrm>
          <a:prstGeom prst="rect">
            <a:avLst/>
          </a:prstGeom>
          <a:noFill/>
          <a:ln w="381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2010 года выдана только </a:t>
            </a:r>
            <a:r>
              <a:rPr lang="ru-RU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лицензия 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ТОО «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SolarA.kz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г.Атырау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привлечение средств дольщиков</a:t>
            </a: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 flipV="1">
            <a:off x="0" y="93345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1058863" y="90488"/>
            <a:ext cx="7812087" cy="5095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НЕДОСТАТКИ ДЕЙСТВУЮЩЕГО ЗАКОНА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16"/>
          <p:cNvSpPr/>
          <p:nvPr/>
        </p:nvSpPr>
        <p:spPr bwMode="auto">
          <a:xfrm>
            <a:off x="896938" y="2219325"/>
            <a:ext cx="7643812" cy="53975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ДВУХЭТАПНОЕ ЛИЦЕНЗИРОВАНИЕ НА ПРИВЛЕЧЕНИЕ ДЕНЕГ ДОЛЬЩИКОВ</a:t>
            </a:r>
          </a:p>
        </p:txBody>
      </p:sp>
      <p:sp>
        <p:nvSpPr>
          <p:cNvPr id="38" name="Прямоугольник 16"/>
          <p:cNvSpPr/>
          <p:nvPr/>
        </p:nvSpPr>
        <p:spPr bwMode="auto">
          <a:xfrm>
            <a:off x="893763" y="2952750"/>
            <a:ext cx="7643812" cy="53975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СРЕДСТВА ДОЛЬЩИКОВ НЕ МОГУТ БЫТЬ ИСПОЛЬЗОВАНЫ ДО ЗАВЕРШЕНИЯ СТРОИТЕЛЬСТВА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22288" y="1436688"/>
            <a:ext cx="381000" cy="539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1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09588" y="2220913"/>
            <a:ext cx="381000" cy="539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2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09588" y="2957513"/>
            <a:ext cx="381000" cy="539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3</a:t>
            </a:r>
          </a:p>
        </p:txBody>
      </p:sp>
      <p:sp>
        <p:nvSpPr>
          <p:cNvPr id="44" name="Равнобедренный треугольник 43"/>
          <p:cNvSpPr/>
          <p:nvPr/>
        </p:nvSpPr>
        <p:spPr>
          <a:xfrm>
            <a:off x="261938" y="5759450"/>
            <a:ext cx="700087" cy="48736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1757363" y="4084638"/>
            <a:ext cx="7007225" cy="7731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757363" y="1235075"/>
            <a:ext cx="7007225" cy="558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100" name="Рисунок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25" y="23813"/>
            <a:ext cx="823913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8" name="Прямая соединительная линия 67"/>
          <p:cNvCxnSpPr/>
          <p:nvPr/>
        </p:nvCxnSpPr>
        <p:spPr>
          <a:xfrm flipV="1">
            <a:off x="0" y="93345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1058863" y="90488"/>
            <a:ext cx="7812087" cy="5095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МЕЖДУНАРОДНЫЙ ОПЫТ ДОЛЕВОГО СТРОИТЕЛЬСТВА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03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416925" y="6489700"/>
            <a:ext cx="54292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104" name="AutoShape 2" descr="&amp;acy;&amp;acy;&amp;Acy;&amp;bcy;&amp;bcy;&amp;acy;&amp;Icy;&amp;acy;&amp;Ncy;&amp;acy;&amp;Kcy;&amp;acy;&amp;Icy; &amp;acy;&amp;Pcy;&amp;acy;&amp;Ocy; &amp;acy;&amp;Zcy;&amp;acy;&amp;Acy;&amp;acy;&amp;Pcy;&amp;bcy;&amp;acy;&amp;Ocy;&amp;bcy;&amp;bcy; &amp;bcy;&amp;acy;&amp;Lcy;&amp;acy;&amp;Acy;&amp;acy;&amp;Gcy; &amp;bcy;&amp;acy;&amp;ZHcy;&amp;acy;&amp;Ncy;&amp;acy;&amp;Ocy;&amp;acy;&amp;Jcy; &amp;acy;&amp;Kcy;&amp;acy;&amp;Ocy;&amp;bcy;&amp;acy;&amp;IEcy;&amp;acy;&amp;Icy;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4105" name="Picture 3" descr="C:\Users\1\Desktop\ЮК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1613" y="1844675"/>
            <a:ext cx="1439862" cy="958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106" name="Прямоугольник 11"/>
          <p:cNvSpPr>
            <a:spLocks noChangeArrowheads="1"/>
          </p:cNvSpPr>
          <p:nvPr/>
        </p:nvSpPr>
        <p:spPr bwMode="auto">
          <a:xfrm>
            <a:off x="1757363" y="1235075"/>
            <a:ext cx="7007225" cy="2462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Корпорация жилищного гарантирования (КЖГ) –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</a:rPr>
              <a:t>гарант вкладов дольщиков с участием государства более 50%.</a:t>
            </a:r>
          </a:p>
          <a:p>
            <a:pPr algn="just"/>
            <a:endParaRPr lang="ru-RU" sz="1400" i="1">
              <a:solidFill>
                <a:srgbClr val="000000"/>
              </a:solidFill>
            </a:endParaRPr>
          </a:p>
          <a:p>
            <a:pPr algn="just"/>
            <a:r>
              <a:rPr lang="ru-RU" sz="1400" b="1" i="1">
                <a:solidFill>
                  <a:srgbClr val="000000"/>
                </a:solidFill>
              </a:rPr>
              <a:t>Отличительными особенностями механизма являются:</a:t>
            </a:r>
          </a:p>
          <a:p>
            <a:pPr algn="just"/>
            <a:r>
              <a:rPr lang="ru-RU" sz="1400">
                <a:solidFill>
                  <a:srgbClr val="000000"/>
                </a:solidFill>
              </a:rPr>
              <a:t>- наличие у застройщика земельного участка;</a:t>
            </a:r>
          </a:p>
          <a:p>
            <a:pPr algn="just"/>
            <a:r>
              <a:rPr lang="ru-RU" sz="1400">
                <a:solidFill>
                  <a:srgbClr val="000000"/>
                </a:solidFill>
              </a:rPr>
              <a:t>- утверждение на начальном этапе стоимости 1 кв.м. жилья;</a:t>
            </a:r>
          </a:p>
          <a:p>
            <a:pPr algn="just"/>
            <a:r>
              <a:rPr lang="ru-RU" sz="1400">
                <a:solidFill>
                  <a:srgbClr val="000000"/>
                </a:solidFill>
              </a:rPr>
              <a:t>- наличие гарантии КЖГ является обязательным условием для привлечения денег дольщиков;</a:t>
            </a:r>
          </a:p>
          <a:p>
            <a:pPr algn="just">
              <a:buFontTx/>
              <a:buChar char="-"/>
            </a:pPr>
            <a:r>
              <a:rPr lang="ru-RU" sz="1400">
                <a:solidFill>
                  <a:srgbClr val="000000"/>
                </a:solidFill>
              </a:rPr>
              <a:t> аудит за ходом строительства;</a:t>
            </a:r>
          </a:p>
          <a:p>
            <a:pPr algn="just">
              <a:buFontTx/>
              <a:buChar char="-"/>
            </a:pPr>
            <a:r>
              <a:rPr lang="ru-RU" sz="1400">
                <a:solidFill>
                  <a:srgbClr val="000000"/>
                </a:solidFill>
              </a:rPr>
              <a:t> завершение объекта строительства/возврат денег дольщикам при наступлении гарантийного случая.</a:t>
            </a:r>
          </a:p>
        </p:txBody>
      </p:sp>
      <p:pic>
        <p:nvPicPr>
          <p:cNvPr id="4107" name="Picture 4" descr="C:\Users\1\Desktop\ВБ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963" y="4643438"/>
            <a:ext cx="14398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8" name="Прямоугольник 12"/>
          <p:cNvSpPr>
            <a:spLocks noChangeArrowheads="1"/>
          </p:cNvSpPr>
          <p:nvPr/>
        </p:nvSpPr>
        <p:spPr bwMode="auto">
          <a:xfrm>
            <a:off x="1746250" y="4064000"/>
            <a:ext cx="7005638" cy="2462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Национальный Совет Домостроительства Великобритании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</a:rPr>
              <a:t>(National House-Building Council, NHBC) –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</a:rPr>
              <a:t>уполномоченный орган в долевом строительстве.</a:t>
            </a:r>
          </a:p>
          <a:p>
            <a:pPr algn="just"/>
            <a:r>
              <a:rPr lang="ru-RU" sz="140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ru-RU" sz="1400" b="1" i="1">
                <a:solidFill>
                  <a:srgbClr val="000000"/>
                </a:solidFill>
              </a:rPr>
              <a:t>Отличительными особенностями механизма являются:</a:t>
            </a:r>
          </a:p>
          <a:p>
            <a:pPr algn="just">
              <a:buFontTx/>
              <a:buChar char="-"/>
            </a:pPr>
            <a:r>
              <a:rPr lang="ru-RU" sz="1400">
                <a:solidFill>
                  <a:srgbClr val="000000"/>
                </a:solidFill>
              </a:rPr>
              <a:t> наличие земельного участка и ПСД, опыт работы, безубыточная деятельность, аудит, кредитная история, 6 рекомендательных писем,</a:t>
            </a:r>
          </a:p>
          <a:p>
            <a:pPr algn="just">
              <a:buFontTx/>
              <a:buChar char="-"/>
            </a:pPr>
            <a:r>
              <a:rPr lang="ru-RU" sz="1400">
                <a:solidFill>
                  <a:srgbClr val="000000"/>
                </a:solidFill>
              </a:rPr>
              <a:t> NНВС выдает покупателям жилья страховой сертификат (Buildmark),</a:t>
            </a:r>
          </a:p>
          <a:p>
            <a:pPr algn="just">
              <a:buFontTx/>
              <a:buChar char="-"/>
            </a:pPr>
            <a:r>
              <a:rPr lang="ru-RU" sz="1400">
                <a:solidFill>
                  <a:srgbClr val="000000"/>
                </a:solidFill>
              </a:rPr>
              <a:t> сертификат является гарантией завершения работ (либо выплаты суммы, необходимой для их завершения),</a:t>
            </a:r>
          </a:p>
          <a:p>
            <a:pPr algn="just">
              <a:buFontTx/>
              <a:buChar char="-"/>
            </a:pPr>
            <a:r>
              <a:rPr lang="ru-RU" sz="1400">
                <a:solidFill>
                  <a:srgbClr val="000000"/>
                </a:solidFill>
              </a:rPr>
              <a:t> стоимость страховки включена в стоимость дома.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06388" y="2803525"/>
            <a:ext cx="1220787" cy="285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Южная Корея</a:t>
            </a:r>
            <a:endParaRPr lang="ru-RU" sz="125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1138" y="5486400"/>
            <a:ext cx="1412875" cy="285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Великобритания</a:t>
            </a:r>
            <a:endParaRPr lang="ru-RU" sz="125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25" y="23813"/>
            <a:ext cx="823913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Прямоугольник 38"/>
          <p:cNvSpPr/>
          <p:nvPr/>
        </p:nvSpPr>
        <p:spPr>
          <a:xfrm>
            <a:off x="184150" y="5202238"/>
            <a:ext cx="8643938" cy="1327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Закон распространяется на: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любые отношения связанные с деятельностью по долевому участию в жилищном строительстве за счет привлечения денег физических и юридических лиц.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Закон не распространяется на: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государственные закупки; инвестирование юр. лицами, контрольным пакетом акций которых владеет государство; </a:t>
            </a:r>
            <a:r>
              <a:rPr lang="kk-K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приобретением юр.лицами 100%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долей в жилом здании без права переуступки долей в жилом здании физ.лицам до приемки в эксплуатацию жилого здания.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1058863" y="90488"/>
            <a:ext cx="7812087" cy="5095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МЕХАНИЗМЫ</a:t>
            </a:r>
          </a:p>
        </p:txBody>
      </p:sp>
      <p:sp>
        <p:nvSpPr>
          <p:cNvPr id="61" name="Прямоугольник 60"/>
          <p:cNvSpPr/>
          <p:nvPr/>
        </p:nvSpPr>
        <p:spPr bwMode="auto">
          <a:xfrm>
            <a:off x="168275" y="1120775"/>
            <a:ext cx="1446213" cy="1295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ПРЕДПОСЫЛКИ:</a:t>
            </a:r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168275" y="2487613"/>
            <a:ext cx="1446213" cy="11160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ЦЕЛЬ:</a:t>
            </a:r>
          </a:p>
        </p:txBody>
      </p:sp>
      <p:sp>
        <p:nvSpPr>
          <p:cNvPr id="66" name="Заголовок 1"/>
          <p:cNvSpPr txBox="1">
            <a:spLocks/>
          </p:cNvSpPr>
          <p:nvPr/>
        </p:nvSpPr>
        <p:spPr bwMode="auto">
          <a:xfrm>
            <a:off x="0" y="944563"/>
            <a:ext cx="9144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 flipV="1">
            <a:off x="0" y="93345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2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428038" y="6492875"/>
            <a:ext cx="54292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6688" y="3727450"/>
            <a:ext cx="1446212" cy="146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МЕХАНИЗМЫ РЕАЛИЗАЦИИ: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627188" y="1116013"/>
            <a:ext cx="7415212" cy="12969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Пункт 19 Плана мероприятий «О мерах по реализации поручений Главы государства, данных в статье «Социальная модернизация Казахстана: двадцать шагов к обществу всеобщего труда», утвержденного постановлением Правительства РК от 23.07.2012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№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961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Риски нагрузки на бюджет (государство выделило более 464 млрд. тенге на завершение строительства 450 проблемных объектов и обеспечение жильем  более 65,0 тысяч дольщиков).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627188" y="2493963"/>
            <a:ext cx="7415212" cy="11160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Снижение рисков и обеспечение прозрачности строительной отрасли;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Защита прав и законных интересов дольщиков;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доступности жилья.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627188" y="4738688"/>
            <a:ext cx="7415212" cy="4683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ВОЗВЕДЕНИЕ «КАРКАСА» ЗА СЧЕТ СОБСТВЕННЫХ СРЕДСТВ ЗАСТРОЙЩИКА </a:t>
            </a:r>
            <a:endParaRPr lang="ru-RU" sz="13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627188" y="3725636"/>
            <a:ext cx="7415212" cy="4683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ГАРАНТИРОВАНИЕ </a:t>
            </a:r>
            <a:r>
              <a:rPr lang="ru-RU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ДОЛЕВЫХ ВКЛАДОВ 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27188" y="4240213"/>
            <a:ext cx="7415212" cy="466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ПРОЕКТНОЕ ФИНАНСИРОВАНИЕ БАНКОМ ВТОРОГО УРОВНЯ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25" y="23813"/>
            <a:ext cx="823913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367713" y="6489700"/>
            <a:ext cx="59213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39713" y="1303338"/>
            <a:ext cx="4632325" cy="50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создает 100%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 (уполномоченная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компания) для реализации одного проекта и вносит в уставный капитал вклад (Земельный участок, ПСД (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гос.экспертиза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деньги или незавершенное строительство в объеме  не менее 15%  от ПСД;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39713" y="1116013"/>
            <a:ext cx="4632325" cy="19526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Застройщик</a:t>
            </a:r>
            <a:endParaRPr lang="ru-RU" sz="1400" dirty="0">
              <a:solidFill>
                <a:srgbClr val="99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46063" y="2032000"/>
            <a:ext cx="4630737" cy="111601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открывает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эскроу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счет в БВУ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выбирает Генерального подрядчика (ГП);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вправе получать кредит;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подает  заявку на гарантирование;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-осуществляет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оплату работ ГП согласно акту выполненных работ, утвержденной инжиниринговой компанией;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заключает  Договор о долевом участии с дольщиком.</a:t>
            </a: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246063" y="1879600"/>
            <a:ext cx="4630737" cy="19526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Уполномоченная </a:t>
            </a: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компания</a:t>
            </a:r>
            <a:endParaRPr lang="ru-RU" sz="1400" dirty="0">
              <a:solidFill>
                <a:srgbClr val="99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263525" y="5141913"/>
            <a:ext cx="4618038" cy="40798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-осуществляет мониторинг строительства и надзор за качеством строительства;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ведут учет договоров о долевом участии.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263525" y="4949825"/>
            <a:ext cx="4630738" cy="19526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МИО</a:t>
            </a:r>
            <a:endParaRPr lang="ru-RU" sz="1400" dirty="0">
              <a:solidFill>
                <a:srgbClr val="99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250825" y="4491038"/>
            <a:ext cx="4618038" cy="36036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-осуществляет мониторинг за ходом строительства и предоставляет в Фонд отчет согласно  утвержденной  форме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249238" y="4292600"/>
            <a:ext cx="4630737" cy="1968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Инжиниринговая компания</a:t>
            </a: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236538" y="6327775"/>
            <a:ext cx="4645025" cy="2159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-прием долевых вкладов</a:t>
            </a: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241300" y="3387725"/>
            <a:ext cx="4630738" cy="8270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b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осуществляет выбор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инжиниринговой компании;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-заключает договор о предоставлении гарантии и договора залога с Застройщиком и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Уполномоченной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компанией;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несет ответственность перед дольщиком по завершению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строительства с момента наступления гарантийного случая.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244475" y="3211513"/>
            <a:ext cx="4630738" cy="19526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Фонд</a:t>
            </a: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260350" y="5827713"/>
            <a:ext cx="4632325" cy="2159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-осуществляет оплату на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эскроу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счет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банке</a:t>
            </a: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260350" y="5651500"/>
            <a:ext cx="4630738" cy="1968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Дольщик</a:t>
            </a: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241300" y="6122988"/>
            <a:ext cx="4630738" cy="19526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Банк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058863" y="90488"/>
            <a:ext cx="7812087" cy="5095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ГАРАНТИРОВАНИЕ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ДОЛЕВЫХ ВКЛАДОВ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0" y="944563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191125" y="1714500"/>
            <a:ext cx="3800475" cy="43338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наличие земельного участка;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опыт возведения жилых зданий не менее 3-х лет;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ввод в эксплуатацию не менее 18 тыс кв.м. (300 квартир);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безубыточная деятельность за последние 2 года;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соотношение заемного и собственного капитала </a:t>
            </a:r>
            <a:r>
              <a:rPr lang="ru-RU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более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7-ми;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ПСД с положительной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экспертизой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деньги или незавершенное строительство в размере: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а) 10% если </a:t>
            </a:r>
            <a:r>
              <a:rPr lang="ru-RU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/у в собственности;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б) 15% если </a:t>
            </a:r>
            <a:r>
              <a:rPr lang="ru-RU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/у на правах аренды.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деньги на оплату гарантийного взноса;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договор с инжиниринговой компанией (выбор ИК за Фондом);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договор о предоставлении гарантии с Фондом гарантирования.</a:t>
            </a:r>
          </a:p>
        </p:txBody>
      </p:sp>
      <p:sp>
        <p:nvSpPr>
          <p:cNvPr id="34" name="Прямоугольник 16"/>
          <p:cNvSpPr/>
          <p:nvPr/>
        </p:nvSpPr>
        <p:spPr bwMode="auto">
          <a:xfrm>
            <a:off x="5184775" y="1117600"/>
            <a:ext cx="3800475" cy="53975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ТРЕБОВАНИЯ ДЛЯ ЗАСТРОЙЩИКОВ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2606675" y="3749676"/>
            <a:ext cx="4867275" cy="38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25" y="23813"/>
            <a:ext cx="823913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564563" y="6489700"/>
            <a:ext cx="3952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45100" y="1887538"/>
            <a:ext cx="3802063" cy="3406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наличие земельного участка (в собственности или на праве аренды);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ПСД с положительной экспертизой;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опыт возведения жилых зданий за последние 3 года;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ввод в эксплуатацию не менее 18,0 тыс.кв.м. (300 квартир);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100% проектное финансирование;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разрешение МИО на привлечение денег дольщиков.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2684462" y="3821113"/>
            <a:ext cx="4867275" cy="38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 bwMode="auto">
          <a:xfrm>
            <a:off x="201613" y="1520825"/>
            <a:ext cx="4789487" cy="121126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Наличие земельного участка, ПСД с экспертизой;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Уведомление о начале строительства;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Получает разрешение МИО на привлечение денег дольщиков после получения заключения Банка о 100% проектном финансировании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Заключает договор с ИК в порядке Гражданского законодательства;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Заключает договор долевого участия (ДДУ) с дольщиком.</a:t>
            </a:r>
            <a:endParaRPr lang="en-US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98438" y="1258888"/>
            <a:ext cx="4791075" cy="24923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Застройщик либо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Уполномоченная </a:t>
            </a: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компания</a:t>
            </a:r>
            <a:endParaRPr lang="ru-RU" sz="1200" dirty="0">
              <a:solidFill>
                <a:srgbClr val="99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196850" y="3013075"/>
            <a:ext cx="4791075" cy="10429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Принимает решение о кредитовании на условиях, предусмотренных кредитными договорами, с обязательным условием 100%-го проектного финансирования;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выделяет деньги после заключения ИК по форме КС 2 акта выполненных работ.</a:t>
            </a:r>
            <a:endParaRPr lang="en-US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95263" y="2822575"/>
            <a:ext cx="4789487" cy="179388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Банк</a:t>
            </a:r>
            <a:endParaRPr lang="ru-RU" sz="1200" dirty="0">
              <a:solidFill>
                <a:srgbClr val="99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182563" y="4324350"/>
            <a:ext cx="4792662" cy="29686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-осуществляет оплату на </a:t>
            </a:r>
            <a:r>
              <a:rPr lang="ru-RU" sz="1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эскроу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счет застройщика</a:t>
            </a: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185738" y="4102100"/>
            <a:ext cx="4791075" cy="21431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Дольщик</a:t>
            </a: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179388" y="4929188"/>
            <a:ext cx="4791075" cy="56991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-осуществляет мониторинг за ходом строительства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подтверждает объемы выполненных работ в соответствии с актами выполненных работ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80975" y="4703763"/>
            <a:ext cx="4792663" cy="21431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Инжиниринговая компания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058863" y="90488"/>
            <a:ext cx="7812087" cy="5095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ctr" fontAlgn="auto">
              <a:lnSpc>
                <a:spcPct val="110000"/>
              </a:lnSpc>
              <a:spcBef>
                <a:spcPts val="0"/>
              </a:spcBef>
              <a:spcAft>
                <a:spcPts val="900"/>
              </a:spcAft>
              <a:tabLst>
                <a:tab pos="896938" algn="l"/>
              </a:tabLs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ПРОЕКТНОЕ ФИНАНСИРОВАНИЕ БАНКОМ ВТОРОГО УРОВНЯ </a:t>
            </a:r>
            <a:endParaRPr lang="kk-K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0" y="925513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16"/>
          <p:cNvSpPr/>
          <p:nvPr/>
        </p:nvSpPr>
        <p:spPr bwMode="auto">
          <a:xfrm>
            <a:off x="5226050" y="1274763"/>
            <a:ext cx="3802063" cy="53975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ТРЕБОВАНИЯ ДЛЯ ЗАСТРОЙЩИКОВ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95263" y="5829300"/>
            <a:ext cx="4791075" cy="78581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выдает разрешение на привлечение денег дольщиков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-осуществляет мониторинг строительства и надзор за качеством строительства;, принимает меры к нарушителям,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ведут учет договоров о долевом участии.</a:t>
            </a: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92088" y="5610225"/>
            <a:ext cx="4791075" cy="21431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МИО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25" y="23813"/>
            <a:ext cx="823913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426450" y="6489700"/>
            <a:ext cx="533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58863" y="90488"/>
            <a:ext cx="7812087" cy="5095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ctr" fontAlgn="auto">
              <a:lnSpc>
                <a:spcPct val="110000"/>
              </a:lnSpc>
              <a:spcBef>
                <a:spcPts val="0"/>
              </a:spcBef>
              <a:spcAft>
                <a:spcPts val="900"/>
              </a:spcAft>
              <a:tabLst>
                <a:tab pos="896938" algn="l"/>
              </a:tabLs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ВОЗВЕДЕНИЕ «КАРКАСА» ЗА СЧЕТ СОБСТВЕННЫХ СРЕДСТВ ЗАСТРОЙЩИКА </a:t>
            </a:r>
            <a:endParaRPr lang="kk-K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rot="5400000">
            <a:off x="2559844" y="3820319"/>
            <a:ext cx="5037137" cy="95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 bwMode="auto">
          <a:xfrm>
            <a:off x="149225" y="1630363"/>
            <a:ext cx="4791075" cy="12192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Наличие земельного участка, ПСД;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Застройщик или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уполномоченная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компания за счет собственных средств осуществляет строительство  </a:t>
            </a:r>
            <a:r>
              <a:rPr lang="ru-RU" sz="11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каркаса (40-45% от стоимости ПСД);</a:t>
            </a:r>
            <a:endParaRPr lang="en-US" sz="11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получение разрешения в МИО на привлечение денег дольщиков;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Заключает договор долевого участия (ДДУ) с дольщиком;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выбирает ИК.</a:t>
            </a:r>
            <a:endParaRPr lang="en-US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149225" y="1439863"/>
            <a:ext cx="4791075" cy="18097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Застройщик либо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Уполномоченная </a:t>
            </a: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компания</a:t>
            </a:r>
            <a:endParaRPr lang="ru-RU" sz="1200" dirty="0">
              <a:solidFill>
                <a:srgbClr val="99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168275" y="4692650"/>
            <a:ext cx="4791075" cy="4667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-осуществляет оплату на специальный счет застройщика</a:t>
            </a:r>
          </a:p>
        </p:txBody>
      </p:sp>
      <p:sp>
        <p:nvSpPr>
          <p:cNvPr id="43" name="Прямоугольник 42"/>
          <p:cNvSpPr/>
          <p:nvPr/>
        </p:nvSpPr>
        <p:spPr bwMode="auto">
          <a:xfrm>
            <a:off x="168275" y="4464050"/>
            <a:ext cx="4791075" cy="21431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Дольщик</a:t>
            </a: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157163" y="3181350"/>
            <a:ext cx="4791075" cy="122396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-осуществляет мониторинг за ходом строительства.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подтверждает объемы выполненных работ в соответствии с актами выполненных работ по форме КС-2;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предоставляет ежемесячную информацию в МИО и дольщикам (через свой сайт);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(предусмотрена уголовная ответственность по ст.280 Уголовного кодекса РК за ненадлежащее выполнение экспертных работ)</a:t>
            </a:r>
          </a:p>
        </p:txBody>
      </p:sp>
      <p:sp>
        <p:nvSpPr>
          <p:cNvPr id="49" name="Прямоугольник 48"/>
          <p:cNvSpPr/>
          <p:nvPr/>
        </p:nvSpPr>
        <p:spPr bwMode="auto">
          <a:xfrm>
            <a:off x="157163" y="2941638"/>
            <a:ext cx="4791075" cy="23971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Инжиниринговая компания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V="1">
            <a:off x="0" y="93345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Прямоугольник 16"/>
          <p:cNvSpPr/>
          <p:nvPr/>
        </p:nvSpPr>
        <p:spPr bwMode="auto">
          <a:xfrm>
            <a:off x="5219700" y="1427163"/>
            <a:ext cx="3802063" cy="53975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ТРЕБОВАНИЯ ДЛЯ ЗАСТРОЙЩИКОВ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169863" y="5556250"/>
            <a:ext cx="4791075" cy="78581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выдает разрешение на привлечение денег дольщиков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-осуществляет мониторинг строительства и надзор за качеством строительства;, принимает меры к нарушителям,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ведут учет договоров о долевом участии.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6688" y="5330825"/>
            <a:ext cx="4791075" cy="21431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МИО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211763" y="2074863"/>
            <a:ext cx="3802062" cy="2643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ПСД с положительной экспертизой;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наличие земельного участка;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опыт возведения жилых зданий за последние 5 лет;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ввод в эксплуатацию не менее 60,0 тыс.кв.м. (1000 квартир);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завершенный каркас;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разрешение МИО на привлечение денег дольщиков.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25" y="23813"/>
            <a:ext cx="823913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Прямоугольник 32"/>
          <p:cNvSpPr/>
          <p:nvPr/>
        </p:nvSpPr>
        <p:spPr>
          <a:xfrm>
            <a:off x="1058863" y="90488"/>
            <a:ext cx="7812087" cy="5095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ctr" fontAlgn="auto">
              <a:lnSpc>
                <a:spcPct val="110000"/>
              </a:lnSpc>
              <a:spcBef>
                <a:spcPts val="0"/>
              </a:spcBef>
              <a:spcAft>
                <a:spcPts val="900"/>
              </a:spcAft>
              <a:tabLst>
                <a:tab pos="896938" algn="l"/>
              </a:tabLst>
              <a:defRPr/>
            </a:pPr>
            <a:r>
              <a:rPr lang="ru-RU" b="1" dirty="0">
                <a:solidFill>
                  <a:schemeClr val="tx1"/>
                </a:solidFill>
                <a:cs typeface="Times New Roman" pitchFamily="18" charset="0"/>
              </a:rPr>
              <a:t>ВНЕСЕНИЕ ИЗМЕНЕНИЙ В ЗАКОНОДАТЕЛЬНЫЕ АКТЫ </a:t>
            </a:r>
            <a:endParaRPr lang="kk-KZ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787900" y="1612900"/>
            <a:ext cx="4284663" cy="3671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1043608" y="908720"/>
            <a:ext cx="78488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209550" y="1064575"/>
          <a:ext cx="8669035" cy="549931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8280"/>
                <a:gridCol w="3011141"/>
                <a:gridCol w="5449614"/>
              </a:tblGrid>
              <a:tr h="28302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№</a:t>
                      </a:r>
                      <a:endParaRPr lang="ru-RU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kern="1200" dirty="0" smtClean="0"/>
                        <a:t>Нормативный правовой акт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kern="1200" dirty="0" smtClean="0"/>
                        <a:t>Суть изменений и дополнений</a:t>
                      </a:r>
                      <a:endParaRPr lang="ru-RU" sz="1300" dirty="0"/>
                    </a:p>
                  </a:txBody>
                  <a:tcPr/>
                </a:tc>
              </a:tr>
              <a:tr h="503229">
                <a:tc>
                  <a:txBody>
                    <a:bodyPr/>
                    <a:lstStyle/>
                    <a:p>
                      <a:pPr algn="ctr"/>
                      <a:r>
                        <a:rPr lang="ru-RU" sz="1300" kern="1200" dirty="0" smtClean="0"/>
                        <a:t>1.</a:t>
                      </a:r>
                      <a:endParaRPr lang="ru-RU" sz="1300" b="0" i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300" kern="1200" dirty="0" smtClean="0"/>
                        <a:t>Гражданский Кодекс Республики Казахстан</a:t>
                      </a:r>
                      <a:endParaRPr lang="ru-RU" sz="1300" b="0" kern="1200" dirty="0" smtClean="0">
                        <a:solidFill>
                          <a:srgbClr val="99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/>
                        <a:t>Что собственником объекта незавершенного строительства</a:t>
                      </a:r>
                      <a:r>
                        <a:rPr lang="ru-RU" sz="1300" kern="1200" baseline="0" dirty="0" smtClean="0"/>
                        <a:t> </a:t>
                      </a:r>
                      <a:r>
                        <a:rPr lang="ru-RU" sz="1300" kern="1200" dirty="0" smtClean="0"/>
                        <a:t>в долевом участии жилищного строительства является уполномоченная компания.</a:t>
                      </a:r>
                      <a:endParaRPr lang="ru-RU" sz="1300" b="0" kern="1200" dirty="0" smtClean="0">
                        <a:solidFill>
                          <a:srgbClr val="99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8449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/>
                        <a:t>2.</a:t>
                      </a:r>
                      <a:endParaRPr lang="ru-RU" sz="1300" b="0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/>
                        <a:t>Бюджетный Кодекс Республики Казахстан</a:t>
                      </a:r>
                      <a:endParaRPr lang="ru-RU" sz="1300" b="0" kern="1200" dirty="0" smtClean="0">
                        <a:solidFill>
                          <a:srgbClr val="99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/>
                        <a:t>В части зачисления денег в счет пополнения уставного капитала Фонда непосредственно на банковский счет  Фонда и предоставления Фонду возможности инвестирования денег специального резерва и снижения инфляционных рисков .</a:t>
                      </a:r>
                      <a:endParaRPr lang="ru-RU" sz="1300" b="0" kern="1200" dirty="0" smtClean="0">
                        <a:solidFill>
                          <a:srgbClr val="99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</a:tr>
              <a:tr h="8097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/>
                        <a:t>3.</a:t>
                      </a:r>
                      <a:endParaRPr lang="ru-RU" sz="1300" b="0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/>
                        <a:t>Кодекс РК «Об административных правонарушениях»</a:t>
                      </a:r>
                      <a:endParaRPr lang="ru-RU" sz="1300" b="0" kern="1200" dirty="0" smtClean="0">
                        <a:solidFill>
                          <a:srgbClr val="99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kern="1200" dirty="0" smtClean="0"/>
                        <a:t>Изложение статьи 320 «Нарушение требований законодательного акта Республики Казахстан о долевом участии в жилищном строительстве» в новой редакции в связи с появлением новых  участников долевого строительства и  их новых обязанностей</a:t>
                      </a:r>
                    </a:p>
                  </a:txBody>
                  <a:tcPr marL="72000" marR="72000" marT="36000" marB="0"/>
                </a:tc>
              </a:tr>
              <a:tr h="8097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/>
                        <a:t>4.</a:t>
                      </a:r>
                      <a:endParaRPr lang="ru-RU" sz="1300" b="0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/>
                        <a:t>Закон </a:t>
                      </a:r>
                      <a:r>
                        <a:rPr lang="ru-RU" sz="1300" kern="1200" dirty="0" err="1" smtClean="0"/>
                        <a:t>РК</a:t>
                      </a:r>
                      <a:r>
                        <a:rPr lang="ru-RU" sz="1300" kern="1200" dirty="0" smtClean="0"/>
                        <a:t> «О рекламе»</a:t>
                      </a:r>
                      <a:endParaRPr lang="ru-RU" sz="1300" b="0" kern="1200" dirty="0" smtClean="0">
                        <a:solidFill>
                          <a:srgbClr val="99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0" kern="1200" dirty="0" smtClean="0">
                        <a:solidFill>
                          <a:srgbClr val="99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kern="1200" dirty="0" smtClean="0"/>
                        <a:t>Исключение нормы о запрете рекламы строительства жилого здания в связи с  приостановлением действия лицензии проектной компании на организацию строительства жилого здания за счет привлечения денег дольщиков</a:t>
                      </a:r>
                      <a:endParaRPr lang="ru-RU" sz="1300" b="0" kern="1200" dirty="0" smtClean="0">
                        <a:solidFill>
                          <a:srgbClr val="99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0"/>
                </a:tc>
              </a:tr>
              <a:tr h="4224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/>
                        <a:t>5.</a:t>
                      </a:r>
                      <a:endParaRPr lang="ru-RU" sz="1300" b="0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ru-RU" sz="1300" kern="1200" dirty="0" smtClean="0"/>
                        <a:t>Закон РК «О государственном контроле и надзоре в </a:t>
                      </a:r>
                      <a:r>
                        <a:rPr lang="ru-RU" sz="1300" kern="1200" dirty="0" err="1" smtClean="0"/>
                        <a:t>РК</a:t>
                      </a:r>
                      <a:r>
                        <a:rPr lang="ru-RU" sz="1300" kern="1200" dirty="0" smtClean="0"/>
                        <a:t>» </a:t>
                      </a:r>
                      <a:endParaRPr lang="ru-RU" sz="1300" b="0" kern="1200" dirty="0" smtClean="0">
                        <a:solidFill>
                          <a:srgbClr val="99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/>
                        <a:t>Осуществление</a:t>
                      </a:r>
                      <a:r>
                        <a:rPr lang="ru-RU" sz="1300" kern="1200" baseline="0" dirty="0" smtClean="0"/>
                        <a:t> </a:t>
                      </a:r>
                      <a:r>
                        <a:rPr lang="ru-RU" sz="1300" kern="1200" dirty="0" smtClean="0"/>
                        <a:t>государственного контроля в сфере долевого участия в жилищном строительстве.</a:t>
                      </a:r>
                      <a:endParaRPr lang="ru-RU" sz="1300" b="0" kern="1200" dirty="0" smtClean="0">
                        <a:solidFill>
                          <a:srgbClr val="99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0"/>
                </a:tc>
              </a:tr>
              <a:tr h="568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/>
                        <a:t>6.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/>
                        <a:t>Закон Республики Казахстан «О реабилитации и банкротстве»</a:t>
                      </a:r>
                      <a:endParaRPr lang="ru-RU" sz="1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kern="1200" dirty="0" smtClean="0"/>
                        <a:t>Об исключении  объекта долевого  участия в жилищном строительстве из конкурсной массы и упрощенная процедура банкротства.</a:t>
                      </a:r>
                    </a:p>
                  </a:txBody>
                  <a:tcPr marL="72000" marR="72000" marT="36000" marB="0"/>
                </a:tc>
              </a:tr>
              <a:tr h="5536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7.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Закон РК «О  разрешениях и уведомлениях»</a:t>
                      </a: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исключении лицензии</a:t>
                      </a: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 привлечение денег дольщиков. Выдача разрешения МИО на привлечение денег дольщиков.</a:t>
                      </a:r>
                      <a:endParaRPr lang="ru-RU" sz="1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0"/>
                </a:tc>
              </a:tr>
              <a:tr h="6161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8.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Закон РК «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архитектурной, градостроительной и строительной деятельности в Республике Казахстан»</a:t>
                      </a:r>
                      <a:endParaRPr lang="ru-RU" sz="1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целей использования понятия «застройщик» в долевом участии в жилищном строительстве, дано понятие «заказчика».</a:t>
                      </a:r>
                    </a:p>
                  </a:txBody>
                  <a:tcPr marL="72000" marR="72000" marT="36000" marB="0"/>
                </a:tc>
              </a:tr>
            </a:tbl>
          </a:graphicData>
        </a:graphic>
      </p:graphicFrame>
      <p:sp>
        <p:nvSpPr>
          <p:cNvPr id="9258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416925" y="6489700"/>
            <a:ext cx="54292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1313</TotalTime>
  <Words>1408</Words>
  <Application>Microsoft Office PowerPoint</Application>
  <PresentationFormat>Экран (4:3)</PresentationFormat>
  <Paragraphs>194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Ерлан</dc:creator>
  <cp:lastModifiedBy>Aubakirova</cp:lastModifiedBy>
  <cp:revision>112</cp:revision>
  <cp:lastPrinted>2015-06-10T11:25:58Z</cp:lastPrinted>
  <dcterms:created xsi:type="dcterms:W3CDTF">2015-06-04T08:42:25Z</dcterms:created>
  <dcterms:modified xsi:type="dcterms:W3CDTF">2015-10-14T09:21:39Z</dcterms:modified>
</cp:coreProperties>
</file>