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10"/>
  </p:notesMasterIdLst>
  <p:sldIdLst>
    <p:sldId id="280" r:id="rId2"/>
    <p:sldId id="351" r:id="rId3"/>
    <p:sldId id="357" r:id="rId4"/>
    <p:sldId id="319" r:id="rId5"/>
    <p:sldId id="344" r:id="rId6"/>
    <p:sldId id="359" r:id="rId7"/>
    <p:sldId id="358" r:id="rId8"/>
    <p:sldId id="347" r:id="rId9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558ED5"/>
    <a:srgbClr val="003399"/>
    <a:srgbClr val="1F497D"/>
    <a:srgbClr val="1F66CC"/>
    <a:srgbClr val="0066FF"/>
    <a:srgbClr val="176313"/>
    <a:srgbClr val="DAEDEF"/>
    <a:srgbClr val="CCECFF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 autoAdjust="0"/>
  </p:normalViewPr>
  <p:slideViewPr>
    <p:cSldViewPr>
      <p:cViewPr varScale="1">
        <p:scale>
          <a:sx n="92" d="100"/>
          <a:sy n="92" d="100"/>
        </p:scale>
        <p:origin x="158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FC3ACC-0FC7-40A2-BB98-59A463BE6162}" type="doc">
      <dgm:prSet loTypeId="urn:microsoft.com/office/officeart/2005/8/layout/h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2CBF48-8AAF-402C-9EB6-518924117AE3}">
      <dgm:prSet custT="1"/>
      <dgm:spPr/>
      <dgm:t>
        <a:bodyPr/>
        <a:lstStyle/>
        <a:p>
          <a:pPr rtl="0"/>
          <a:r>
            <a:rPr lang="ru-RU" sz="1800" dirty="0" smtClean="0">
              <a:solidFill>
                <a:schemeClr val="bg1"/>
              </a:solidFill>
            </a:rPr>
            <a:t>Государственная регистрация пестицидов (ядохимикатов)</a:t>
          </a:r>
        </a:p>
      </dgm:t>
    </dgm:pt>
    <dgm:pt modelId="{983109D0-CB44-46EF-B66E-0FB30AE1C3EB}" type="parTrans" cxnId="{DABC0695-C0F3-4C4A-BA91-74315798E15A}">
      <dgm:prSet/>
      <dgm:spPr/>
      <dgm:t>
        <a:bodyPr/>
        <a:lstStyle/>
        <a:p>
          <a:endParaRPr lang="ru-RU"/>
        </a:p>
      </dgm:t>
    </dgm:pt>
    <dgm:pt modelId="{B222E35A-CED5-4510-AB4B-FB3464525629}" type="sibTrans" cxnId="{DABC0695-C0F3-4C4A-BA91-74315798E15A}">
      <dgm:prSet/>
      <dgm:spPr/>
      <dgm:t>
        <a:bodyPr/>
        <a:lstStyle/>
        <a:p>
          <a:endParaRPr lang="ru-RU"/>
        </a:p>
      </dgm:t>
    </dgm:pt>
    <dgm:pt modelId="{FA1EDDAE-C76E-4060-8324-4CD6E1B4F3AB}">
      <dgm:prSet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Выдача разрешения на снос или перезакладку (перенос) геодезических пунктов</a:t>
          </a:r>
        </a:p>
      </dgm:t>
    </dgm:pt>
    <dgm:pt modelId="{2A150EBA-50A6-49E1-8269-7FD1C82505F8}" type="parTrans" cxnId="{16CC0BB4-3BAC-479D-8249-C68057240540}">
      <dgm:prSet/>
      <dgm:spPr/>
      <dgm:t>
        <a:bodyPr/>
        <a:lstStyle/>
        <a:p>
          <a:endParaRPr lang="ru-RU"/>
        </a:p>
      </dgm:t>
    </dgm:pt>
    <dgm:pt modelId="{29CD47D2-D61B-437B-8782-95FC939FE9CE}" type="sibTrans" cxnId="{16CC0BB4-3BAC-479D-8249-C68057240540}">
      <dgm:prSet/>
      <dgm:spPr/>
      <dgm:t>
        <a:bodyPr/>
        <a:lstStyle/>
        <a:p>
          <a:endParaRPr lang="ru-RU"/>
        </a:p>
      </dgm:t>
    </dgm:pt>
    <dgm:pt modelId="{AD2B0BB6-0D15-4EC4-931E-2F6C20E8CF25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Выдача разрешения на неоднократное пересечение Государственной границы РК казахстанскими судами</a:t>
          </a:r>
        </a:p>
      </dgm:t>
    </dgm:pt>
    <dgm:pt modelId="{41211F05-0EF2-4E2F-BB48-4664B084BE08}" type="parTrans" cxnId="{B1BC16E3-931A-443D-BC7A-661B888643FA}">
      <dgm:prSet/>
      <dgm:spPr/>
      <dgm:t>
        <a:bodyPr/>
        <a:lstStyle/>
        <a:p>
          <a:endParaRPr lang="ru-RU"/>
        </a:p>
      </dgm:t>
    </dgm:pt>
    <dgm:pt modelId="{C06C0C97-459E-47CF-BD7C-F77E3D4EBA2B}" type="sibTrans" cxnId="{B1BC16E3-931A-443D-BC7A-661B888643FA}">
      <dgm:prSet/>
      <dgm:spPr/>
      <dgm:t>
        <a:bodyPr/>
        <a:lstStyle/>
        <a:p>
          <a:endParaRPr lang="ru-RU"/>
        </a:p>
      </dgm:t>
    </dgm:pt>
    <dgm:pt modelId="{6E80886F-0A8F-4467-80B0-2A6E1F0E7430}" type="pres">
      <dgm:prSet presAssocID="{EEFC3ACC-0FC7-40A2-BB98-59A463BE616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7B3DC8-5484-4CF3-8215-97EC080C0919}" type="pres">
      <dgm:prSet presAssocID="{CD2CBF48-8AAF-402C-9EB6-518924117AE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83A863-DC45-40C0-BAAC-17CCA0716996}" type="pres">
      <dgm:prSet presAssocID="{B222E35A-CED5-4510-AB4B-FB3464525629}" presName="sibTrans" presStyleCnt="0"/>
      <dgm:spPr/>
    </dgm:pt>
    <dgm:pt modelId="{0026026A-9AE6-445E-A158-4FA574A680D9}" type="pres">
      <dgm:prSet presAssocID="{FA1EDDAE-C76E-4060-8324-4CD6E1B4F3A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802CD-EDB5-47F3-8C6D-0C25B4F42F56}" type="pres">
      <dgm:prSet presAssocID="{29CD47D2-D61B-437B-8782-95FC939FE9CE}" presName="sibTrans" presStyleCnt="0"/>
      <dgm:spPr/>
    </dgm:pt>
    <dgm:pt modelId="{9EC737F5-0168-4EEA-BDA4-3B5FACF9C6B9}" type="pres">
      <dgm:prSet presAssocID="{AD2B0BB6-0D15-4EC4-931E-2F6C20E8CF2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BC16E3-931A-443D-BC7A-661B888643FA}" srcId="{EEFC3ACC-0FC7-40A2-BB98-59A463BE6162}" destId="{AD2B0BB6-0D15-4EC4-931E-2F6C20E8CF25}" srcOrd="2" destOrd="0" parTransId="{41211F05-0EF2-4E2F-BB48-4664B084BE08}" sibTransId="{C06C0C97-459E-47CF-BD7C-F77E3D4EBA2B}"/>
    <dgm:cxn modelId="{C28EB977-215C-4516-92A3-C960E60244F7}" type="presOf" srcId="{CD2CBF48-8AAF-402C-9EB6-518924117AE3}" destId="{D57B3DC8-5484-4CF3-8215-97EC080C0919}" srcOrd="0" destOrd="0" presId="urn:microsoft.com/office/officeart/2005/8/layout/hList6"/>
    <dgm:cxn modelId="{A6601929-0559-49F6-8712-58B2CDA4165E}" type="presOf" srcId="{AD2B0BB6-0D15-4EC4-931E-2F6C20E8CF25}" destId="{9EC737F5-0168-4EEA-BDA4-3B5FACF9C6B9}" srcOrd="0" destOrd="0" presId="urn:microsoft.com/office/officeart/2005/8/layout/hList6"/>
    <dgm:cxn modelId="{16CC0BB4-3BAC-479D-8249-C68057240540}" srcId="{EEFC3ACC-0FC7-40A2-BB98-59A463BE6162}" destId="{FA1EDDAE-C76E-4060-8324-4CD6E1B4F3AB}" srcOrd="1" destOrd="0" parTransId="{2A150EBA-50A6-49E1-8269-7FD1C82505F8}" sibTransId="{29CD47D2-D61B-437B-8782-95FC939FE9CE}"/>
    <dgm:cxn modelId="{753288A7-62F3-4272-B853-6377B0D3B9DA}" type="presOf" srcId="{EEFC3ACC-0FC7-40A2-BB98-59A463BE6162}" destId="{6E80886F-0A8F-4467-80B0-2A6E1F0E7430}" srcOrd="0" destOrd="0" presId="urn:microsoft.com/office/officeart/2005/8/layout/hList6"/>
    <dgm:cxn modelId="{DABC0695-C0F3-4C4A-BA91-74315798E15A}" srcId="{EEFC3ACC-0FC7-40A2-BB98-59A463BE6162}" destId="{CD2CBF48-8AAF-402C-9EB6-518924117AE3}" srcOrd="0" destOrd="0" parTransId="{983109D0-CB44-46EF-B66E-0FB30AE1C3EB}" sibTransId="{B222E35A-CED5-4510-AB4B-FB3464525629}"/>
    <dgm:cxn modelId="{278E4FEA-6CED-4D60-8E5A-24ACE4837117}" type="presOf" srcId="{FA1EDDAE-C76E-4060-8324-4CD6E1B4F3AB}" destId="{0026026A-9AE6-445E-A158-4FA574A680D9}" srcOrd="0" destOrd="0" presId="urn:microsoft.com/office/officeart/2005/8/layout/hList6"/>
    <dgm:cxn modelId="{AED7178F-B7EC-4492-B813-EC5FA1DA97E7}" type="presParOf" srcId="{6E80886F-0A8F-4467-80B0-2A6E1F0E7430}" destId="{D57B3DC8-5484-4CF3-8215-97EC080C0919}" srcOrd="0" destOrd="0" presId="urn:microsoft.com/office/officeart/2005/8/layout/hList6"/>
    <dgm:cxn modelId="{C810E959-E09F-453C-824B-F9C837249D7A}" type="presParOf" srcId="{6E80886F-0A8F-4467-80B0-2A6E1F0E7430}" destId="{1483A863-DC45-40C0-BAAC-17CCA0716996}" srcOrd="1" destOrd="0" presId="urn:microsoft.com/office/officeart/2005/8/layout/hList6"/>
    <dgm:cxn modelId="{56B418C2-5ABE-44B4-AE47-B4735BABFD9D}" type="presParOf" srcId="{6E80886F-0A8F-4467-80B0-2A6E1F0E7430}" destId="{0026026A-9AE6-445E-A158-4FA574A680D9}" srcOrd="2" destOrd="0" presId="urn:microsoft.com/office/officeart/2005/8/layout/hList6"/>
    <dgm:cxn modelId="{AF35ABC6-661D-4EF4-B494-F885C4D039B6}" type="presParOf" srcId="{6E80886F-0A8F-4467-80B0-2A6E1F0E7430}" destId="{6EC802CD-EDB5-47F3-8C6D-0C25B4F42F56}" srcOrd="3" destOrd="0" presId="urn:microsoft.com/office/officeart/2005/8/layout/hList6"/>
    <dgm:cxn modelId="{79C0F85D-6C01-441B-92AC-FBBA970F59F9}" type="presParOf" srcId="{6E80886F-0A8F-4467-80B0-2A6E1F0E7430}" destId="{9EC737F5-0168-4EEA-BDA4-3B5FACF9C6B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7B3DC8-5484-4CF3-8215-97EC080C0919}">
      <dsp:nvSpPr>
        <dsp:cNvPr id="0" name=""/>
        <dsp:cNvSpPr/>
      </dsp:nvSpPr>
      <dsp:spPr>
        <a:xfrm rot="16200000">
          <a:off x="436190" y="-435074"/>
          <a:ext cx="2032000" cy="290214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</a:rPr>
            <a:t>Государственная регистрация пестицидов (ядохимикатов)</a:t>
          </a:r>
        </a:p>
      </dsp:txBody>
      <dsp:txXfrm rot="5400000">
        <a:off x="1116" y="406400"/>
        <a:ext cx="2902148" cy="1219200"/>
      </dsp:txXfrm>
    </dsp:sp>
    <dsp:sp modelId="{0026026A-9AE6-445E-A158-4FA574A680D9}">
      <dsp:nvSpPr>
        <dsp:cNvPr id="0" name=""/>
        <dsp:cNvSpPr/>
      </dsp:nvSpPr>
      <dsp:spPr>
        <a:xfrm rot="16200000">
          <a:off x="3556000" y="-435074"/>
          <a:ext cx="2032000" cy="290214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Выдача разрешения на снос или перезакладку (перенос) геодезических пунктов</a:t>
          </a:r>
        </a:p>
      </dsp:txBody>
      <dsp:txXfrm rot="5400000">
        <a:off x="3120926" y="406400"/>
        <a:ext cx="2902148" cy="1219200"/>
      </dsp:txXfrm>
    </dsp:sp>
    <dsp:sp modelId="{9EC737F5-0168-4EEA-BDA4-3B5FACF9C6B9}">
      <dsp:nvSpPr>
        <dsp:cNvPr id="0" name=""/>
        <dsp:cNvSpPr/>
      </dsp:nvSpPr>
      <dsp:spPr>
        <a:xfrm rot="16200000">
          <a:off x="6675809" y="-435074"/>
          <a:ext cx="2032000" cy="290214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7094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Выдача разрешения на неоднократное пересечение Государственной границы РК казахстанскими судами</a:t>
          </a:r>
        </a:p>
      </dsp:txBody>
      <dsp:txXfrm rot="5400000">
        <a:off x="6240735" y="406400"/>
        <a:ext cx="2902148" cy="1219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28938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444038"/>
            <a:ext cx="2928937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fld id="{8C498E2D-6997-48C9-A4BC-EF95AEBBC5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406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A616A4-F34D-4601-8A78-83717D2DDC0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ADA5EE-198E-45BE-8E2E-D5D8D91D96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161D2-2C6D-40D6-92D7-0AEE0D2044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F3B65-CCEC-4495-9B0A-AD9F87F00F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6C6B8-BB6B-4B7D-A07C-1C898B6DD9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60FA3-9BC7-477B-A23E-D9EB9DEBCB9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ACF2F2-1361-491D-8108-6CEA6E3171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664DD0-026A-4F3A-AB0C-CDE80E76F1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0E9F01-296E-48C6-9335-D9CB9FF443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4C2DC-7F58-4DDA-BFB8-2787CDAB37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C8696-E698-4732-B228-5B4E01A206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3206049" y="6248400"/>
            <a:ext cx="2731902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1F497D"/>
                </a:solidFill>
              </a:rPr>
              <a:t>Астана, </a:t>
            </a:r>
            <a:r>
              <a:rPr lang="ru-RU" sz="1600" b="1" dirty="0" smtClean="0">
                <a:solidFill>
                  <a:srgbClr val="1F497D"/>
                </a:solidFill>
              </a:rPr>
              <a:t>2015 </a:t>
            </a:r>
            <a:r>
              <a:rPr lang="ru-RU" sz="1600" b="1" dirty="0">
                <a:solidFill>
                  <a:srgbClr val="1F497D"/>
                </a:solidFill>
              </a:rPr>
              <a:t>г.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5576" y="1988840"/>
            <a:ext cx="7632848" cy="240065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>
                <a:solidFill>
                  <a:srgbClr val="1F497D"/>
                </a:solidFill>
                <a:latin typeface="+mj-lt"/>
              </a:rPr>
              <a:t>О проекте Закона Республики Казахстан </a:t>
            </a:r>
            <a:br>
              <a:rPr lang="kk-KZ" sz="3000" b="1" dirty="0">
                <a:solidFill>
                  <a:srgbClr val="1F497D"/>
                </a:solidFill>
                <a:latin typeface="+mj-lt"/>
              </a:rPr>
            </a:br>
            <a:r>
              <a:rPr lang="ru-RU" sz="3000" b="1" dirty="0">
                <a:solidFill>
                  <a:srgbClr val="1F497D"/>
                </a:solidFill>
                <a:latin typeface="+mj-lt"/>
              </a:rPr>
              <a:t>«О внесении изменений и дополнений </a:t>
            </a:r>
          </a:p>
          <a:p>
            <a:pPr algn="ctr"/>
            <a:r>
              <a:rPr lang="ru-RU" sz="3000" b="1" dirty="0">
                <a:solidFill>
                  <a:srgbClr val="1F497D"/>
                </a:solidFill>
                <a:latin typeface="+mj-lt"/>
              </a:rPr>
              <a:t>в некоторые законодательные акты Республики Казахстан по вопросам оказания государственных услуг»</a:t>
            </a:r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12118" cy="868836"/>
          </a:xfrm>
          <a:prstGeom prst="rect">
            <a:avLst/>
          </a:prstGeom>
          <a:solidFill>
            <a:srgbClr val="3366CC"/>
          </a:solidFill>
        </p:spPr>
      </p:pic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1619672" y="0"/>
            <a:ext cx="7524328" cy="1052736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2339752" y="188640"/>
            <a:ext cx="63492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Министерство национальной экономики 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Республики Казахстан</a:t>
            </a:r>
            <a:endParaRPr lang="ru-RU" sz="2000" cap="smal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07988" y="765175"/>
            <a:ext cx="8485187" cy="42545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Magistral" pitchFamily="2" charset="0"/>
              <a:cs typeface="Arial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71600" y="260648"/>
            <a:ext cx="7128792" cy="1670955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176313"/>
                </a:solidFill>
              </a:rPr>
              <a:t>Во исполнение пункта 25 </a:t>
            </a:r>
          </a:p>
          <a:p>
            <a:pPr algn="ctr"/>
            <a:r>
              <a:rPr lang="ru-RU" sz="2000" b="1" dirty="0" smtClean="0">
                <a:solidFill>
                  <a:srgbClr val="176313"/>
                </a:solidFill>
              </a:rPr>
              <a:t>Плана законопроектных работ Правительства  Республики Казахстан на 2015 год</a:t>
            </a:r>
          </a:p>
          <a:p>
            <a:pPr algn="ctr"/>
            <a:r>
              <a:rPr lang="ru-RU" sz="1600" b="1" i="1" dirty="0" smtClean="0"/>
              <a:t>(утвержден постановлением Правительства </a:t>
            </a:r>
          </a:p>
          <a:p>
            <a:pPr algn="ctr"/>
            <a:r>
              <a:rPr lang="ru-RU" sz="1600" b="1" i="1" dirty="0" smtClean="0"/>
              <a:t>Республики Казахстан от 31 декабря 2014 года № 1421)</a:t>
            </a:r>
            <a:endParaRPr lang="ru-RU" sz="1600" i="1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3923928" y="2060848"/>
            <a:ext cx="993563" cy="432048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256490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1F497D"/>
                </a:solidFill>
              </a:rPr>
              <a:t>Проект Закона Республики Казахстан </a:t>
            </a:r>
            <a:r>
              <a:rPr lang="ru-RU" b="1" dirty="0" smtClean="0">
                <a:solidFill>
                  <a:srgbClr val="1F497D"/>
                </a:solidFill>
              </a:rPr>
              <a:t>«О внесении изменений и дополнений в некоторые законодательные акты Республики Казахстан по вопросам </a:t>
            </a:r>
          </a:p>
          <a:p>
            <a:pPr algn="ctr"/>
            <a:r>
              <a:rPr lang="ru-RU" b="1" dirty="0" smtClean="0">
                <a:solidFill>
                  <a:srgbClr val="1F497D"/>
                </a:solidFill>
              </a:rPr>
              <a:t>оказания государственных услуг»</a:t>
            </a:r>
            <a:endParaRPr lang="ru-RU" b="1" dirty="0">
              <a:solidFill>
                <a:srgbClr val="1F497D"/>
              </a:solidFill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043608" y="4077073"/>
            <a:ext cx="7128792" cy="25563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r>
              <a:rPr lang="ru-RU" sz="1600" b="1" dirty="0" smtClean="0">
                <a:solidFill>
                  <a:srgbClr val="1F497D"/>
                </a:solidFill>
              </a:rPr>
              <a:t>Структура законопроекта:</a:t>
            </a:r>
          </a:p>
          <a:p>
            <a:pPr marL="342900" indent="-342900">
              <a:buAutoNum type="arabicPeriod"/>
            </a:pPr>
            <a:r>
              <a:rPr lang="ru-RU" sz="1600" b="1" dirty="0" smtClean="0">
                <a:solidFill>
                  <a:srgbClr val="1F497D"/>
                </a:solidFill>
              </a:rPr>
              <a:t>Внесение </a:t>
            </a:r>
            <a:r>
              <a:rPr lang="ru-RU" sz="1600" b="1" dirty="0" smtClean="0">
                <a:solidFill>
                  <a:srgbClr val="1F497D"/>
                </a:solidFill>
              </a:rPr>
              <a:t>изменений и/или дополнений в следующие законодательные акты РК: </a:t>
            </a:r>
            <a:endParaRPr lang="ru-RU" sz="1600" b="1" dirty="0" smtClean="0">
              <a:solidFill>
                <a:srgbClr val="1F497D"/>
              </a:solidFill>
            </a:endParaRPr>
          </a:p>
          <a:p>
            <a:r>
              <a:rPr lang="ru-RU" sz="1600" b="1" dirty="0" smtClean="0">
                <a:solidFill>
                  <a:srgbClr val="1F497D"/>
                </a:solidFill>
              </a:rPr>
              <a:t>«</a:t>
            </a:r>
            <a:r>
              <a:rPr lang="ru-RU" sz="1600" b="1" dirty="0">
                <a:solidFill>
                  <a:srgbClr val="1F497D"/>
                </a:solidFill>
              </a:rPr>
              <a:t>О государственных услугах» </a:t>
            </a:r>
          </a:p>
          <a:p>
            <a:r>
              <a:rPr lang="ru-RU" sz="1600" b="1" dirty="0">
                <a:solidFill>
                  <a:srgbClr val="1F497D"/>
                </a:solidFill>
              </a:rPr>
              <a:t>«О разрешениях и уведомлениях</a:t>
            </a:r>
            <a:r>
              <a:rPr lang="ru-RU" sz="1600" b="1" dirty="0" smtClean="0">
                <a:solidFill>
                  <a:srgbClr val="1F497D"/>
                </a:solidFill>
              </a:rPr>
              <a:t>»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«</a:t>
            </a:r>
            <a:r>
              <a:rPr lang="ru-RU" sz="1600" b="1" dirty="0" smtClean="0">
                <a:solidFill>
                  <a:srgbClr val="1F497D"/>
                </a:solidFill>
              </a:rPr>
              <a:t>О защите растений»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«О геодезии и картографии»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«О Государственной границе Республики Казахстан</a:t>
            </a:r>
            <a:r>
              <a:rPr lang="ru-RU" sz="1600" b="1" dirty="0" smtClean="0">
                <a:solidFill>
                  <a:srgbClr val="1F497D"/>
                </a:solidFill>
              </a:rPr>
              <a:t>».</a:t>
            </a:r>
            <a:endParaRPr lang="ru-RU" sz="1600" b="1" dirty="0" smtClean="0">
              <a:solidFill>
                <a:srgbClr val="1F497D"/>
              </a:solidFill>
            </a:endParaRPr>
          </a:p>
          <a:p>
            <a:r>
              <a:rPr lang="ru-RU" sz="1600" b="1" dirty="0" smtClean="0">
                <a:solidFill>
                  <a:srgbClr val="1F497D"/>
                </a:solidFill>
              </a:rPr>
              <a:t>2. Порядок вступления в силу Закона.</a:t>
            </a:r>
            <a:endParaRPr lang="ru-RU" sz="1600" b="1" dirty="0" smtClean="0">
              <a:solidFill>
                <a:srgbClr val="1F497D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3923928" y="3501008"/>
            <a:ext cx="993563" cy="432048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395536" y="111770"/>
            <a:ext cx="8496944" cy="796950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eaLnBrk="0" hangingPunct="0">
              <a:defRPr sz="3200" kern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Цель </a:t>
            </a:r>
            <a:r>
              <a:rPr lang="ru-RU" sz="2800" dirty="0">
                <a:solidFill>
                  <a:schemeClr val="bg1"/>
                </a:solidFill>
              </a:rPr>
              <a:t>принятия законопроекта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02082" y="2592876"/>
            <a:ext cx="581886" cy="52322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0" y="1052736"/>
            <a:ext cx="9144000" cy="649399"/>
          </a:xfrm>
          <a:prstGeom prst="roundRect">
            <a:avLst/>
          </a:prstGeom>
          <a:noFill/>
          <a:ln w="38100" cmpd="dbl">
            <a:solidFill>
              <a:srgbClr val="008080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Совершенствование системы оказания государственных услуг с учетом защиты прав и законных интересов услугополучателей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79512" y="2132856"/>
            <a:ext cx="3995936" cy="1875266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300" b="1" dirty="0" smtClean="0">
                <a:solidFill>
                  <a:schemeClr val="bg1"/>
                </a:solidFill>
              </a:rPr>
              <a:t>Конституция РК:</a:t>
            </a:r>
          </a:p>
          <a:p>
            <a:pPr algn="ctr"/>
            <a:r>
              <a:rPr lang="ru-RU" sz="1300" dirty="0" smtClean="0">
                <a:solidFill>
                  <a:schemeClr val="bg1"/>
                </a:solidFill>
              </a:rPr>
              <a:t>Права и свободы человека и гражданина могут быть ограничены только </a:t>
            </a:r>
            <a:r>
              <a:rPr lang="ru-RU" sz="1300" b="1" dirty="0" smtClean="0">
                <a:solidFill>
                  <a:schemeClr val="bg1"/>
                </a:solidFill>
              </a:rPr>
              <a:t>законами</a:t>
            </a:r>
            <a:r>
              <a:rPr lang="ru-RU" sz="1300" dirty="0" smtClean="0">
                <a:solidFill>
                  <a:schemeClr val="bg1"/>
                </a:solidFill>
              </a:rPr>
              <a:t> и лишь в той мере, в какой это необходимо в целях защиты конституционного строя, охраны общественного порядка, прав и свобод человека, здоровья и нравственности населения</a:t>
            </a:r>
          </a:p>
          <a:p>
            <a:pPr algn="ctr"/>
            <a:r>
              <a:rPr lang="ru-RU" sz="1300" b="1" i="1" dirty="0" smtClean="0">
                <a:solidFill>
                  <a:schemeClr val="bg1"/>
                </a:solidFill>
              </a:rPr>
              <a:t>(статья 39)</a:t>
            </a:r>
            <a:endParaRPr lang="ru-RU" sz="1300" b="1" i="1" dirty="0">
              <a:solidFill>
                <a:schemeClr val="bg1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644008" y="2204864"/>
            <a:ext cx="3995936" cy="1773111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Закон РК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«О государственных услугах»: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Услугодатели имеют право </a:t>
            </a:r>
            <a:r>
              <a:rPr lang="ru-RU" sz="1400" b="1" dirty="0" smtClean="0">
                <a:solidFill>
                  <a:schemeClr val="bg1"/>
                </a:solidFill>
              </a:rPr>
              <a:t>отказывать</a:t>
            </a:r>
            <a:r>
              <a:rPr lang="ru-RU" sz="1400" dirty="0" smtClean="0">
                <a:solidFill>
                  <a:schemeClr val="bg1"/>
                </a:solidFill>
              </a:rPr>
              <a:t> в оказании государственных услуг в случаях и по основаниям,</a:t>
            </a:r>
            <a:r>
              <a:rPr lang="ru-RU" sz="1400" b="1" dirty="0" smtClean="0">
                <a:solidFill>
                  <a:schemeClr val="bg1"/>
                </a:solidFill>
              </a:rPr>
              <a:t> установленным законами Республики Казахстан</a:t>
            </a:r>
          </a:p>
          <a:p>
            <a:pPr algn="ctr"/>
            <a:r>
              <a:rPr lang="ru-RU" sz="1400" b="1" i="1" dirty="0">
                <a:solidFill>
                  <a:schemeClr val="bg1"/>
                </a:solidFill>
              </a:rPr>
              <a:t>(статья </a:t>
            </a:r>
            <a:r>
              <a:rPr lang="ru-RU" sz="1400" b="1" i="1" dirty="0" smtClean="0">
                <a:solidFill>
                  <a:schemeClr val="bg1"/>
                </a:solidFill>
              </a:rPr>
              <a:t>5)</a:t>
            </a: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2538028" y="4414619"/>
            <a:ext cx="3995936" cy="376984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ПРЕДПОЛАГАЕТ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179512" y="5517232"/>
            <a:ext cx="8712968" cy="649399"/>
          </a:xfrm>
          <a:prstGeom prst="roundRect">
            <a:avLst/>
          </a:prstGeom>
          <a:noFill/>
          <a:ln w="38100" cmpd="dbl">
            <a:solidFill>
              <a:srgbClr val="008080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Установление четкого порядка по отказу в оказании государственных услуг </a:t>
            </a:r>
            <a:r>
              <a:rPr lang="ru-RU" sz="1600" b="1" u="sng" dirty="0" smtClean="0">
                <a:solidFill>
                  <a:srgbClr val="0070C0"/>
                </a:solidFill>
              </a:rPr>
              <a:t>только</a:t>
            </a:r>
            <a:r>
              <a:rPr lang="ru-RU" sz="1600" b="1" dirty="0" smtClean="0">
                <a:solidFill>
                  <a:srgbClr val="0070C0"/>
                </a:solidFill>
              </a:rPr>
              <a:t> на уровне законов Республики Казахстан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4283968" y="4869160"/>
            <a:ext cx="504056" cy="504056"/>
          </a:xfrm>
          <a:prstGeom prst="downArrow">
            <a:avLst/>
          </a:prstGeom>
          <a:solidFill>
            <a:srgbClr val="4F81BD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5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179512" y="4725144"/>
            <a:ext cx="8784976" cy="1440160"/>
          </a:xfrm>
          <a:prstGeom prst="roundRect">
            <a:avLst/>
          </a:prstGeom>
          <a:solidFill>
            <a:srgbClr val="558ED5"/>
          </a:solidFill>
        </p:spPr>
        <p:txBody>
          <a:bodyPr wrap="square" anchor="ctr">
            <a:noAutofit/>
          </a:bodyPr>
          <a:lstStyle/>
          <a:p>
            <a:pPr algn="ctr">
              <a:buClr>
                <a:srgbClr val="000066"/>
              </a:buClr>
              <a:buSzPct val="120000"/>
              <a:buFont typeface="Wingdings" pitchFamily="2" charset="2"/>
              <a:buNone/>
            </a:pPr>
            <a:r>
              <a:rPr lang="ru-RU" sz="2000" b="1" dirty="0" smtClean="0">
                <a:solidFill>
                  <a:schemeClr val="bg1"/>
                </a:solidFill>
              </a:rPr>
              <a:t>Эффективный метод устранения излишнего многообразия оснований для отказа </a:t>
            </a:r>
            <a:r>
              <a:rPr lang="ru-RU" sz="2000" b="1" dirty="0" smtClean="0">
                <a:solidFill>
                  <a:schemeClr val="bg1"/>
                </a:solidFill>
              </a:rPr>
              <a:t>путем унификации их перечня по однородности и предметам регулирования</a:t>
            </a:r>
            <a:r>
              <a:rPr lang="ru-RU" sz="2000" b="1" dirty="0">
                <a:solidFill>
                  <a:schemeClr val="bg1"/>
                </a:solidFill>
              </a:rPr>
              <a:t>, за исключением специфических отказов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71896" y="2060848"/>
            <a:ext cx="189504" cy="432048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23528" y="188640"/>
            <a:ext cx="8424936" cy="445088"/>
          </a:xfrm>
          <a:prstGeom prst="round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Внесение </a:t>
            </a:r>
            <a:r>
              <a:rPr lang="ru-RU" sz="2000" b="1" dirty="0" smtClean="0">
                <a:solidFill>
                  <a:schemeClr val="bg1"/>
                </a:solidFill>
              </a:rPr>
              <a:t>поправок </a:t>
            </a:r>
            <a:r>
              <a:rPr lang="ru-RU" sz="2000" b="1" dirty="0" smtClean="0">
                <a:solidFill>
                  <a:schemeClr val="bg1"/>
                </a:solidFill>
              </a:rPr>
              <a:t>в Закон РК «О государственных услугах»</a:t>
            </a:r>
            <a:endParaRPr lang="ru-RU" sz="1600" i="1" dirty="0">
              <a:solidFill>
                <a:schemeClr val="bg1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755576" y="980728"/>
            <a:ext cx="85324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 smtClean="0"/>
              <a:t>Введение нового понятия «</a:t>
            </a:r>
            <a:r>
              <a:rPr lang="ru-RU" sz="2000" b="1" dirty="0" smtClean="0">
                <a:solidFill>
                  <a:srgbClr val="1F497D"/>
                </a:solidFill>
              </a:rPr>
              <a:t>Отказ в оказании государственной услуги»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763588" y="3717032"/>
            <a:ext cx="8200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 dirty="0" smtClean="0"/>
              <a:t>Установление унифицированного перечня оснований для отказа в оказании государственных услуг</a:t>
            </a:r>
            <a:endParaRPr lang="ru-RU" sz="20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51520" y="1988840"/>
            <a:ext cx="8640960" cy="1368152"/>
          </a:xfrm>
          <a:prstGeom prst="roundRect">
            <a:avLst/>
          </a:prstGeom>
          <a:solidFill>
            <a:srgbClr val="558ED5"/>
          </a:solidFill>
        </p:spPr>
        <p:txBody>
          <a:bodyPr wrap="square" anchor="ctr">
            <a:noAutofit/>
          </a:bodyPr>
          <a:lstStyle/>
          <a:p>
            <a:pPr marL="84138" indent="11113" algn="ctr">
              <a:buClr>
                <a:srgbClr val="000066"/>
              </a:buClr>
              <a:buSzPct val="120000"/>
            </a:pPr>
            <a:endParaRPr lang="ru-RU" b="1" dirty="0" smtClean="0">
              <a:solidFill>
                <a:schemeClr val="bg1"/>
              </a:solidFill>
            </a:endParaRPr>
          </a:p>
          <a:p>
            <a:pPr marL="84138" indent="11113" algn="ctr">
              <a:buClr>
                <a:srgbClr val="000066"/>
              </a:buClr>
              <a:buSzPct val="120000"/>
            </a:pPr>
            <a:r>
              <a:rPr lang="ru-RU" sz="2000" b="1" dirty="0" smtClean="0">
                <a:solidFill>
                  <a:schemeClr val="bg1"/>
                </a:solidFill>
              </a:rPr>
              <a:t>Отказ в оказании государственной услуги – отказ услугополучателю по причине отсутствия права на получение определенной государственной услуги </a:t>
            </a:r>
          </a:p>
          <a:p>
            <a:pPr marL="427038" indent="-342900" algn="just">
              <a:buClr>
                <a:schemeClr val="bg1"/>
              </a:buClr>
              <a:buSzPct val="120000"/>
            </a:pPr>
            <a:endParaRPr lang="ru-RU" b="1" dirty="0">
              <a:solidFill>
                <a:schemeClr val="bg1"/>
              </a:solidFill>
            </a:endParaRPr>
          </a:p>
        </p:txBody>
      </p:sp>
      <p:grpSp>
        <p:nvGrpSpPr>
          <p:cNvPr id="29" name="Group 12"/>
          <p:cNvGrpSpPr>
            <a:grpSpLocks/>
          </p:cNvGrpSpPr>
          <p:nvPr/>
        </p:nvGrpSpPr>
        <p:grpSpPr bwMode="auto">
          <a:xfrm>
            <a:off x="20895" y="1053308"/>
            <a:ext cx="8871962" cy="647701"/>
            <a:chOff x="96" y="1018"/>
            <a:chExt cx="6369" cy="408"/>
          </a:xfrm>
        </p:grpSpPr>
        <p:sp>
          <p:nvSpPr>
            <p:cNvPr id="30" name="Rectangle 13"/>
            <p:cNvSpPr>
              <a:spLocks noChangeArrowheads="1"/>
            </p:cNvSpPr>
            <p:nvPr/>
          </p:nvSpPr>
          <p:spPr bwMode="auto">
            <a:xfrm>
              <a:off x="158" y="1018"/>
              <a:ext cx="414" cy="3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1" name="Line 14"/>
            <p:cNvSpPr>
              <a:spLocks noChangeShapeType="1"/>
            </p:cNvSpPr>
            <p:nvPr/>
          </p:nvSpPr>
          <p:spPr bwMode="auto">
            <a:xfrm flipV="1">
              <a:off x="96" y="1426"/>
              <a:ext cx="636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grpSp>
        <p:nvGrpSpPr>
          <p:cNvPr id="22" name="Group 12"/>
          <p:cNvGrpSpPr>
            <a:grpSpLocks/>
          </p:cNvGrpSpPr>
          <p:nvPr/>
        </p:nvGrpSpPr>
        <p:grpSpPr bwMode="auto">
          <a:xfrm>
            <a:off x="0" y="3789040"/>
            <a:ext cx="8871962" cy="647701"/>
            <a:chOff x="96" y="1018"/>
            <a:chExt cx="6369" cy="408"/>
          </a:xfrm>
        </p:grpSpPr>
        <p:sp>
          <p:nvSpPr>
            <p:cNvPr id="32" name="Rectangle 13"/>
            <p:cNvSpPr>
              <a:spLocks noChangeArrowheads="1"/>
            </p:cNvSpPr>
            <p:nvPr/>
          </p:nvSpPr>
          <p:spPr bwMode="auto">
            <a:xfrm>
              <a:off x="158" y="1018"/>
              <a:ext cx="414" cy="3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 flipV="1">
              <a:off x="96" y="1426"/>
              <a:ext cx="636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395536" y="0"/>
            <a:ext cx="8496944" cy="7969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ru-RU" sz="2400" kern="0" dirty="0" smtClean="0">
                <a:solidFill>
                  <a:schemeClr val="bg1"/>
                </a:solidFill>
              </a:rPr>
              <a:t>Унифицированный перечень оснований </a:t>
            </a:r>
            <a:r>
              <a:rPr lang="ru-RU" sz="2400" kern="0" dirty="0">
                <a:solidFill>
                  <a:schemeClr val="bg1"/>
                </a:solidFill>
              </a:rPr>
              <a:t>для отказа </a:t>
            </a:r>
            <a:endParaRPr lang="ru-RU" sz="2400" kern="0" dirty="0" smtClean="0">
              <a:solidFill>
                <a:schemeClr val="bg1"/>
              </a:solidFill>
            </a:endParaRPr>
          </a:p>
          <a:p>
            <a:r>
              <a:rPr lang="ru-RU" sz="2400" kern="0" dirty="0" smtClean="0">
                <a:solidFill>
                  <a:schemeClr val="bg1"/>
                </a:solidFill>
              </a:rPr>
              <a:t>в </a:t>
            </a:r>
            <a:r>
              <a:rPr lang="ru-RU" sz="2400" kern="0" dirty="0">
                <a:solidFill>
                  <a:schemeClr val="bg1"/>
                </a:solidFill>
              </a:rPr>
              <a:t>оказании государственных услуг</a:t>
            </a:r>
          </a:p>
        </p:txBody>
      </p: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323528" y="1196752"/>
            <a:ext cx="8475984" cy="560341"/>
            <a:chOff x="96" y="1411"/>
            <a:chExt cx="6240" cy="413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96" y="1411"/>
              <a:ext cx="280" cy="413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1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683568" y="1196752"/>
            <a:ext cx="84604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Установление недостоверности документов, представленных услугополучателем </a:t>
            </a:r>
            <a:br>
              <a:rPr lang="ru-RU" sz="1600" dirty="0" smtClean="0">
                <a:solidFill>
                  <a:srgbClr val="4F81BD"/>
                </a:solidFill>
              </a:rPr>
            </a:br>
            <a:r>
              <a:rPr lang="ru-RU" sz="1600" dirty="0" smtClean="0">
                <a:solidFill>
                  <a:srgbClr val="4F81BD"/>
                </a:solidFill>
              </a:rPr>
              <a:t>для получения государственной услуги, и/или данных (сведений), содержащихся в них</a:t>
            </a:r>
            <a:endParaRPr lang="ru-RU" dirty="0">
              <a:solidFill>
                <a:srgbClr val="4F81BD"/>
              </a:solidFill>
            </a:endParaRPr>
          </a:p>
        </p:txBody>
      </p:sp>
      <p:grpSp>
        <p:nvGrpSpPr>
          <p:cNvPr id="21" name="Group 12"/>
          <p:cNvGrpSpPr>
            <a:grpSpLocks/>
          </p:cNvGrpSpPr>
          <p:nvPr/>
        </p:nvGrpSpPr>
        <p:grpSpPr bwMode="auto">
          <a:xfrm>
            <a:off x="323528" y="1988840"/>
            <a:ext cx="8475984" cy="991790"/>
            <a:chOff x="96" y="1093"/>
            <a:chExt cx="6240" cy="731"/>
          </a:xfrm>
        </p:grpSpPr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96" y="1093"/>
              <a:ext cx="280" cy="731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2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23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683568" y="1916832"/>
            <a:ext cx="84604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Несоответствие услугополучателя и/или представленных материалов, объектов, данных и сведений, необходимых для оказания государственной услуги, квалификационным требованиям и/или иным требованиям, установленным нормативными правовыми актами Республики Казахстан</a:t>
            </a:r>
            <a:endParaRPr lang="ru-RU" sz="1600" dirty="0">
              <a:solidFill>
                <a:srgbClr val="4F81BD"/>
              </a:solidFill>
            </a:endParaRPr>
          </a:p>
        </p:txBody>
      </p:sp>
      <p:grpSp>
        <p:nvGrpSpPr>
          <p:cNvPr id="25" name="Group 12"/>
          <p:cNvGrpSpPr>
            <a:grpSpLocks/>
          </p:cNvGrpSpPr>
          <p:nvPr/>
        </p:nvGrpSpPr>
        <p:grpSpPr bwMode="auto">
          <a:xfrm>
            <a:off x="323528" y="3140968"/>
            <a:ext cx="8475984" cy="776065"/>
            <a:chOff x="96" y="1252"/>
            <a:chExt cx="6240" cy="572"/>
          </a:xfrm>
        </p:grpSpPr>
        <p:sp>
          <p:nvSpPr>
            <p:cNvPr id="27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3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28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sp>
        <p:nvSpPr>
          <p:cNvPr id="32" name="Text Box 21"/>
          <p:cNvSpPr txBox="1">
            <a:spLocks noChangeArrowheads="1"/>
          </p:cNvSpPr>
          <p:nvPr/>
        </p:nvSpPr>
        <p:spPr bwMode="auto">
          <a:xfrm>
            <a:off x="683568" y="3140968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Отрицательный ответ на запрос о согласовании уполномоченного государственного органа, необходимого для оказания государственной услуги, а также отрицательное заключение экспертизы, исследования, проверки</a:t>
            </a:r>
            <a:endParaRPr lang="ru-RU" sz="1600" dirty="0">
              <a:solidFill>
                <a:srgbClr val="4F81BD"/>
              </a:solidFill>
            </a:endParaRPr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683568" y="4077072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Действие в отношении услугополучателя вступившего в законную силу приговора суда, запрещающего ему заниматься отдельными видами деятельности, требующими получения определенной государственной услуги</a:t>
            </a:r>
            <a:endParaRPr lang="ru-RU" sz="1600" dirty="0">
              <a:solidFill>
                <a:srgbClr val="4F81BD"/>
              </a:solidFill>
            </a:endParaRPr>
          </a:p>
        </p:txBody>
      </p:sp>
      <p:grpSp>
        <p:nvGrpSpPr>
          <p:cNvPr id="34" name="Group 12"/>
          <p:cNvGrpSpPr>
            <a:grpSpLocks/>
          </p:cNvGrpSpPr>
          <p:nvPr/>
        </p:nvGrpSpPr>
        <p:grpSpPr bwMode="auto">
          <a:xfrm>
            <a:off x="323528" y="4077072"/>
            <a:ext cx="8475984" cy="776065"/>
            <a:chOff x="96" y="1252"/>
            <a:chExt cx="6240" cy="572"/>
          </a:xfrm>
        </p:grpSpPr>
        <p:sp>
          <p:nvSpPr>
            <p:cNvPr id="35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4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grpSp>
        <p:nvGrpSpPr>
          <p:cNvPr id="37" name="Group 12"/>
          <p:cNvGrpSpPr>
            <a:grpSpLocks/>
          </p:cNvGrpSpPr>
          <p:nvPr/>
        </p:nvGrpSpPr>
        <p:grpSpPr bwMode="auto">
          <a:xfrm>
            <a:off x="323528" y="5013176"/>
            <a:ext cx="8475984" cy="776065"/>
            <a:chOff x="96" y="1252"/>
            <a:chExt cx="6240" cy="572"/>
          </a:xfrm>
        </p:grpSpPr>
        <p:sp>
          <p:nvSpPr>
            <p:cNvPr id="38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5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9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683568" y="4941168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Действие в отношение услугополучателя вступившего в законную силу приговора суда, на основании которого услугополучатель лишен определенного права или ограничен в определенном праве, связанного с получением государственной услуги</a:t>
            </a:r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683568" y="5877272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Принятие уполномоченным государственным органом решений на основании рекомендаций консультативно-совещательного органа, а также по результатам конкурса (экзамена, тестирования)</a:t>
            </a:r>
          </a:p>
        </p:txBody>
      </p:sp>
      <p:grpSp>
        <p:nvGrpSpPr>
          <p:cNvPr id="45" name="Group 12"/>
          <p:cNvGrpSpPr>
            <a:grpSpLocks/>
          </p:cNvGrpSpPr>
          <p:nvPr/>
        </p:nvGrpSpPr>
        <p:grpSpPr bwMode="auto">
          <a:xfrm>
            <a:off x="323528" y="5949280"/>
            <a:ext cx="8475984" cy="776065"/>
            <a:chOff x="96" y="1252"/>
            <a:chExt cx="6240" cy="572"/>
          </a:xfrm>
        </p:grpSpPr>
        <p:sp>
          <p:nvSpPr>
            <p:cNvPr id="46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6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47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12318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1343950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395536" y="188640"/>
            <a:ext cx="8748464" cy="1080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ru-RU" sz="3200" b="1" dirty="0">
                <a:solidFill>
                  <a:schemeClr val="bg1"/>
                </a:solidFill>
              </a:rPr>
              <a:t>Внесение </a:t>
            </a:r>
            <a:r>
              <a:rPr lang="ru-RU" sz="3200" b="1" dirty="0" smtClean="0">
                <a:solidFill>
                  <a:schemeClr val="bg1"/>
                </a:solidFill>
              </a:rPr>
              <a:t>поправок </a:t>
            </a:r>
            <a:r>
              <a:rPr lang="ru-RU" sz="3200" b="1" dirty="0">
                <a:solidFill>
                  <a:schemeClr val="bg1"/>
                </a:solidFill>
              </a:rPr>
              <a:t>в Закон РК </a:t>
            </a:r>
            <a:endParaRPr lang="ru-RU" sz="3200" b="1" dirty="0" smtClean="0">
              <a:solidFill>
                <a:schemeClr val="bg1"/>
              </a:solidFill>
            </a:endParaRPr>
          </a:p>
          <a:p>
            <a:r>
              <a:rPr lang="ru-RU" sz="3200" b="1" dirty="0" smtClean="0">
                <a:solidFill>
                  <a:schemeClr val="bg1"/>
                </a:solidFill>
              </a:rPr>
              <a:t>«</a:t>
            </a:r>
            <a:r>
              <a:rPr lang="ru-RU" sz="3200" b="1" dirty="0">
                <a:solidFill>
                  <a:schemeClr val="bg1"/>
                </a:solidFill>
              </a:rPr>
              <a:t>О государственных услугах»</a:t>
            </a:r>
            <a:endParaRPr lang="ru-RU" sz="2400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2928712"/>
            <a:ext cx="7560840" cy="13280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3399"/>
                </a:solidFill>
              </a:rPr>
              <a:t>Уточнение сроков разработки стандартов и регламентов государственных услуг с даты включения в Реестр государственных услуг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4677254"/>
            <a:ext cx="7560840" cy="17366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3399"/>
                </a:solidFill>
              </a:rPr>
              <a:t>Установление сроков исполнения соответствующих запросов в государственные органы за информацией, необходимой для оказания государственных услуг </a:t>
            </a:r>
            <a:r>
              <a:rPr lang="ru-RU" sz="2400" b="1" dirty="0" err="1" smtClean="0">
                <a:solidFill>
                  <a:srgbClr val="003399"/>
                </a:solidFill>
              </a:rPr>
              <a:t>услугодателем</a:t>
            </a:r>
            <a:endParaRPr lang="ru-RU" sz="2400" b="1" dirty="0" smtClean="0">
              <a:solidFill>
                <a:srgbClr val="003399"/>
              </a:solidFill>
            </a:endParaRPr>
          </a:p>
        </p:txBody>
      </p:sp>
      <p:pic>
        <p:nvPicPr>
          <p:cNvPr id="8" name="Picture 2" descr="C:\Users\zhumazhanov_d\Desktop\Галочки\i3901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031" y="1865944"/>
            <a:ext cx="681608" cy="681608"/>
          </a:xfrm>
          <a:prstGeom prst="rect">
            <a:avLst/>
          </a:prstGeom>
          <a:gradFill>
            <a:gsLst>
              <a:gs pos="0">
                <a:srgbClr val="1F497D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6" name="Прямоугольник 5"/>
          <p:cNvSpPr/>
          <p:nvPr/>
        </p:nvSpPr>
        <p:spPr>
          <a:xfrm>
            <a:off x="1042639" y="1779765"/>
            <a:ext cx="7643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Совершенствование </a:t>
            </a:r>
            <a:r>
              <a:rPr lang="ru-RU" sz="2000" kern="0" dirty="0">
                <a:solidFill>
                  <a:schemeClr val="tx2">
                    <a:lumMod val="75000"/>
                  </a:schemeClr>
                </a:solidFill>
              </a:rPr>
              <a:t>норм 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Закона «</a:t>
            </a:r>
            <a:r>
              <a:rPr lang="ru-RU" sz="2000" kern="0" dirty="0">
                <a:solidFill>
                  <a:schemeClr val="tx2">
                    <a:lumMod val="75000"/>
                  </a:schemeClr>
                </a:solidFill>
              </a:rPr>
              <a:t>О государственных услугах</a:t>
            </a:r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endParaRPr lang="ru-RU" sz="2000" kern="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989348" y="2492896"/>
            <a:ext cx="7560840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367"/>
            <a:ext cx="9144000" cy="836712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eaLnBrk="0" hangingPunct="0">
              <a:defRPr sz="3200" kern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Специфичные основания для отказа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в оказании государственных услуг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0" y="1397000"/>
          <a:ext cx="9144000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83768" y="3140968"/>
            <a:ext cx="432048" cy="5760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652120" y="3140968"/>
            <a:ext cx="432048" cy="5760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8711952" y="3140968"/>
            <a:ext cx="432048" cy="5760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79512" y="3861048"/>
            <a:ext cx="2664296" cy="71508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solidFill>
                  <a:srgbClr val="003399"/>
                </a:solidFill>
              </a:rPr>
              <a:t>Закон РК</a:t>
            </a:r>
          </a:p>
          <a:p>
            <a:pPr lvl="0" algn="ctr"/>
            <a:r>
              <a:rPr lang="ru-RU" dirty="0" smtClean="0">
                <a:solidFill>
                  <a:srgbClr val="003399"/>
                </a:solidFill>
              </a:rPr>
              <a:t>«О защите растений»</a:t>
            </a: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31840" y="3861048"/>
            <a:ext cx="2952328" cy="10215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solidFill>
                  <a:srgbClr val="003399"/>
                </a:solidFill>
              </a:rPr>
              <a:t>Закон РК </a:t>
            </a:r>
          </a:p>
          <a:p>
            <a:pPr algn="ctr"/>
            <a:r>
              <a:rPr lang="ru-RU" dirty="0" smtClean="0">
                <a:solidFill>
                  <a:srgbClr val="003399"/>
                </a:solidFill>
              </a:rPr>
              <a:t>«О геодезии и картографии»</a:t>
            </a: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00192" y="3861048"/>
            <a:ext cx="2736304" cy="13280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solidFill>
                  <a:srgbClr val="003399"/>
                </a:solidFill>
              </a:rPr>
              <a:t>Закон РК </a:t>
            </a:r>
          </a:p>
          <a:p>
            <a:pPr lvl="0" algn="ctr"/>
            <a:r>
              <a:rPr lang="ru-RU" dirty="0" smtClean="0">
                <a:solidFill>
                  <a:srgbClr val="003399"/>
                </a:solidFill>
              </a:rPr>
              <a:t>«О Государственной границе Республики Казахстан»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504" y="5517232"/>
            <a:ext cx="8928992" cy="7150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dirty="0" smtClean="0">
                <a:solidFill>
                  <a:srgbClr val="003399"/>
                </a:solidFill>
              </a:rPr>
              <a:t>Основания для отказа в оказании данных государственных услуг являются отличительными по особенностям процесса их оказания и являются специфичными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179512" y="2420888"/>
            <a:ext cx="4104456" cy="3456384"/>
          </a:xfrm>
          <a:prstGeom prst="roundRect">
            <a:avLst/>
          </a:prstGeom>
          <a:solidFill>
            <a:srgbClr val="558ED5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Законодательное закрепление </a:t>
            </a:r>
            <a:r>
              <a:rPr lang="ru-RU" sz="1600" b="1" dirty="0" smtClean="0">
                <a:solidFill>
                  <a:schemeClr val="bg1"/>
                </a:solidFill>
              </a:rPr>
              <a:t>единообразных требований к порядку оказания </a:t>
            </a:r>
            <a:r>
              <a:rPr lang="ru-RU" sz="1600" b="1" dirty="0">
                <a:solidFill>
                  <a:schemeClr val="bg1"/>
                </a:solidFill>
              </a:rPr>
              <a:t>государственных услуг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Устранение имеющихся разночтений в действующем </a:t>
            </a:r>
            <a:r>
              <a:rPr lang="ru-RU" sz="1600" b="1" dirty="0" smtClean="0">
                <a:solidFill>
                  <a:schemeClr val="bg1"/>
                </a:solidFill>
              </a:rPr>
              <a:t>законодательстве Республики Казахстан по вопросам оказания государственных услуг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052736"/>
            <a:ext cx="3672408" cy="720080"/>
          </a:xfrm>
          <a:prstGeom prst="roundRect">
            <a:avLst/>
          </a:prstGeom>
          <a:ln>
            <a:solidFill>
              <a:srgbClr val="1F497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defPPr>
              <a:defRPr lang="ru-RU"/>
            </a:defPPr>
            <a:lvl1pPr algn="ctr">
              <a:defRPr b="1">
                <a:solidFill>
                  <a:srgbClr val="1F497D"/>
                </a:solidFill>
                <a:latin typeface="Arial" charset="0"/>
              </a:defRPr>
            </a:lvl1pPr>
          </a:lstStyle>
          <a:p>
            <a:r>
              <a:rPr lang="ru-RU" dirty="0"/>
              <a:t>ПРАВОВЫЕ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139952" y="3681889"/>
            <a:ext cx="914400" cy="408623"/>
          </a:xfrm>
          <a:prstGeom prst="roundRect">
            <a:avLst/>
          </a:prstGeom>
        </p:spPr>
        <p:txBody>
          <a:bodyPr wrap="square" rtlCol="0" anchor="ctr">
            <a:noAutofit/>
          </a:bodyPr>
          <a:lstStyle/>
          <a:p>
            <a:pPr algn="just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788024" y="1052736"/>
            <a:ext cx="3672408" cy="720080"/>
          </a:xfrm>
          <a:prstGeom prst="roundRect">
            <a:avLst/>
          </a:prstGeom>
          <a:ln>
            <a:solidFill>
              <a:srgbClr val="1F497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defPPr>
              <a:defRPr lang="ru-RU"/>
            </a:defPPr>
            <a:lvl1pPr algn="ctr">
              <a:defRPr b="1">
                <a:solidFill>
                  <a:srgbClr val="1F497D"/>
                </a:solidFill>
                <a:latin typeface="Arial" charset="0"/>
              </a:defRPr>
            </a:lvl1pPr>
          </a:lstStyle>
          <a:p>
            <a:r>
              <a:rPr lang="ru-RU" dirty="0"/>
              <a:t>СОЦИАЛЬНО-ЭКОНОМИЧЕСКИЕ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2123728" y="1916832"/>
            <a:ext cx="432048" cy="485681"/>
          </a:xfrm>
          <a:prstGeom prst="downArrow">
            <a:avLst/>
          </a:prstGeom>
          <a:solidFill>
            <a:srgbClr val="3366CC"/>
          </a:solidFill>
        </p:spPr>
        <p:txBody>
          <a:bodyPr wrap="square" anchor="ctr">
            <a:noAutofit/>
          </a:bodyPr>
          <a:lstStyle/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6444208" y="1916832"/>
            <a:ext cx="432048" cy="485681"/>
          </a:xfrm>
          <a:prstGeom prst="downArrow">
            <a:avLst/>
          </a:prstGeom>
          <a:solidFill>
            <a:srgbClr val="3366CC"/>
          </a:solidFill>
        </p:spPr>
        <p:txBody>
          <a:bodyPr wrap="square" anchor="ctr">
            <a:noAutofit/>
          </a:bodyPr>
          <a:lstStyle/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572000" y="2420888"/>
            <a:ext cx="4320480" cy="3456384"/>
          </a:xfrm>
          <a:prstGeom prst="roundRect">
            <a:avLst/>
          </a:prstGeom>
          <a:solidFill>
            <a:srgbClr val="558ED5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Совершенствование системы оказания государственных услуг (четкое и гибкое реагирование на факты несвоевременного и неэффективного оказания государственных услуг</a:t>
            </a:r>
            <a:r>
              <a:rPr lang="ru-RU" sz="1600" b="1" dirty="0" smtClean="0">
                <a:solidFill>
                  <a:schemeClr val="bg1"/>
                </a:solidFill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</a:rPr>
              <a:t>Поднятие на качественно новый уровень </a:t>
            </a:r>
            <a:r>
              <a:rPr lang="ru-RU" sz="1600" b="1" dirty="0" smtClean="0">
                <a:solidFill>
                  <a:schemeClr val="bg1"/>
                </a:solidFill>
              </a:rPr>
              <a:t>институт </a:t>
            </a:r>
            <a:r>
              <a:rPr lang="ru-RU" sz="1600" b="1" dirty="0" smtClean="0">
                <a:solidFill>
                  <a:schemeClr val="bg1"/>
                </a:solidFill>
              </a:rPr>
              <a:t>защиты прав и законных интересов </a:t>
            </a:r>
            <a:r>
              <a:rPr lang="ru-RU" sz="1600" b="1" dirty="0" err="1" smtClean="0">
                <a:solidFill>
                  <a:schemeClr val="bg1"/>
                </a:solidFill>
              </a:rPr>
              <a:t>услугополучателей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</a:rPr>
              <a:t>в сфере оказания государственных услуг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EAF3B65-CCEC-4495-9B0A-AD9F87F00F5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0"/>
            <a:ext cx="9144000" cy="7969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ru-RU" sz="2400" kern="0" dirty="0">
                <a:solidFill>
                  <a:schemeClr val="bg1"/>
                </a:solidFill>
              </a:rPr>
              <a:t>Предполагаемые</a:t>
            </a:r>
            <a:r>
              <a:rPr lang="ru-RU" sz="2400" kern="0" dirty="0" smtClean="0">
                <a:solidFill>
                  <a:schemeClr val="bg1"/>
                </a:solidFill>
              </a:rPr>
              <a:t> </a:t>
            </a:r>
            <a:r>
              <a:rPr lang="ru-RU" sz="2400" kern="0" dirty="0">
                <a:solidFill>
                  <a:schemeClr val="bg1"/>
                </a:solidFill>
              </a:rPr>
              <a:t>правовые и социально-экономические последствия законопроекта</a:t>
            </a:r>
          </a:p>
        </p:txBody>
      </p:sp>
    </p:spTree>
    <p:extLst>
      <p:ext uri="{BB962C8B-B14F-4D97-AF65-F5344CB8AC3E}">
        <p14:creationId xmlns:p14="http://schemas.microsoft.com/office/powerpoint/2010/main" val="427281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13185</TotalTime>
  <Words>643</Words>
  <Application>Microsoft Office PowerPoint</Application>
  <PresentationFormat>Экран (4:3)</PresentationFormat>
  <Paragraphs>88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Magistral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Айгерим Амирова</dc:creator>
  <cp:lastModifiedBy>Меруерт Жексенбекова</cp:lastModifiedBy>
  <cp:revision>437</cp:revision>
  <cp:lastPrinted>2015-11-04T12:02:17Z</cp:lastPrinted>
  <dcterms:created xsi:type="dcterms:W3CDTF">2012-09-14T09:27:54Z</dcterms:created>
  <dcterms:modified xsi:type="dcterms:W3CDTF">2015-11-04T12:10:22Z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