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16"/>
  </p:notesMasterIdLst>
  <p:handoutMasterIdLst>
    <p:handoutMasterId r:id="rId17"/>
  </p:handoutMasterIdLst>
  <p:sldIdLst>
    <p:sldId id="256" r:id="rId2"/>
    <p:sldId id="267" r:id="rId3"/>
    <p:sldId id="330" r:id="rId4"/>
    <p:sldId id="324" r:id="rId5"/>
    <p:sldId id="328" r:id="rId6"/>
    <p:sldId id="334" r:id="rId7"/>
    <p:sldId id="339" r:id="rId8"/>
    <p:sldId id="340" r:id="rId9"/>
    <p:sldId id="341" r:id="rId10"/>
    <p:sldId id="343" r:id="rId11"/>
    <p:sldId id="342" r:id="rId12"/>
    <p:sldId id="344" r:id="rId13"/>
    <p:sldId id="333" r:id="rId14"/>
    <p:sldId id="336" r:id="rId15"/>
  </p:sldIdLst>
  <p:sldSz cx="12192000" cy="6858000"/>
  <p:notesSz cx="6799263" cy="9875838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DDD"/>
    <a:srgbClr val="BDD7EE"/>
    <a:srgbClr val="D9F5FF"/>
    <a:srgbClr val="C1EFFF"/>
    <a:srgbClr val="B3EBFF"/>
    <a:srgbClr val="D9FFEA"/>
    <a:srgbClr val="FFC9C9"/>
    <a:srgbClr val="FFAF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49" autoAdjust="0"/>
    <p:restoredTop sz="94638" autoAdjust="0"/>
  </p:normalViewPr>
  <p:slideViewPr>
    <p:cSldViewPr snapToGrid="0">
      <p:cViewPr>
        <p:scale>
          <a:sx n="93" d="100"/>
          <a:sy n="93" d="100"/>
        </p:scale>
        <p:origin x="-132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2.xlsx"/><Relationship Id="rId4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ru-RU" sz="1000" dirty="0" smtClean="0">
                <a:solidFill>
                  <a:schemeClr val="tx1"/>
                </a:solidFill>
              </a:rPr>
              <a:t>Сокращение количества </a:t>
            </a:r>
            <a:r>
              <a:rPr lang="ru-RU" sz="1000" dirty="0">
                <a:solidFill>
                  <a:schemeClr val="tx1"/>
                </a:solidFill>
              </a:rPr>
              <a:t>юридических лиц с участием государства</a:t>
            </a:r>
          </a:p>
        </c:rich>
      </c:tx>
      <c:layout>
        <c:manualLayout>
          <c:xMode val="edge"/>
          <c:yMode val="edge"/>
          <c:x val="0.15699619729354627"/>
          <c:y val="4.4689616646882199E-3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5"/>
            </a:solidFill>
            <a:ln w="12700" cap="flat" cmpd="sng" algn="ctr">
              <a:solidFill>
                <a:schemeClr val="accent5">
                  <a:shade val="50000"/>
                </a:schemeClr>
              </a:solidFill>
              <a:prstDash val="solid"/>
              <a:miter lim="800000"/>
            </a:ln>
            <a:effectLst>
              <a:outerShdw blurRad="38100" dist="254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trendline>
            <c:spPr>
              <a:ln w="14605" cap="rnd" cmpd="tri" algn="ctr">
                <a:solidFill>
                  <a:schemeClr val="dk1"/>
                </a:solidFill>
                <a:prstDash val="solid"/>
                <a:round/>
              </a:ln>
              <a:effectLst/>
            </c:spPr>
            <c:trendlineType val="log"/>
            <c:dispRSqr val="0"/>
            <c:dispEq val="1"/>
            <c:trendlineLbl>
              <c:layout>
                <c:manualLayout>
                  <c:x val="-7.8262955508372797E-2"/>
                  <c:y val="-0.16771532586738008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000" b="0" i="0" u="none" strike="noStrike" kern="1200" baseline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/>
                      <a:t>47 %</a:t>
                    </a:r>
                    <a:endParaRPr lang="en-US"/>
                  </a:p>
                </c:rich>
              </c:tx>
              <c:numFmt formatCode="General" sourceLinked="0"/>
              <c:spPr>
                <a:noFill/>
                <a:ln>
                  <a:noFill/>
                </a:ln>
                <a:effectLst/>
              </c:spPr>
            </c:trendlineLbl>
          </c:trendline>
          <c:cat>
            <c:strRef>
              <c:f>Лист1!$A$2:$A$3</c:f>
              <c:strCache>
                <c:ptCount val="2"/>
                <c:pt idx="0">
                  <c:v>Категория 1</c:v>
                </c:pt>
                <c:pt idx="1">
                  <c:v>Категория 2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756</c:v>
                </c:pt>
                <c:pt idx="1">
                  <c:v>469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81078528"/>
        <c:axId val="81096704"/>
      </c:barChart>
      <c:catAx>
        <c:axId val="8107852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81096704"/>
        <c:crosses val="autoZero"/>
        <c:auto val="1"/>
        <c:lblAlgn val="ctr"/>
        <c:lblOffset val="100"/>
        <c:noMultiLvlLbl val="0"/>
      </c:catAx>
      <c:valAx>
        <c:axId val="810967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10785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2">
        <a:lumMod val="90000"/>
      </a:schemeClr>
    </a:solidFill>
    <a:ln>
      <a:noFill/>
    </a:ln>
    <a:effectLst/>
  </c:spPr>
  <c:txPr>
    <a:bodyPr/>
    <a:lstStyle/>
    <a:p>
      <a:pPr>
        <a:defRPr sz="10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000" b="1" dirty="0" smtClean="0">
                <a:solidFill>
                  <a:schemeClr val="tx1"/>
                </a:solidFill>
              </a:rPr>
              <a:t>Сокращение количества субъектов </a:t>
            </a:r>
            <a:r>
              <a:rPr lang="ru-RU" sz="1000" b="1" dirty="0">
                <a:solidFill>
                  <a:schemeClr val="tx1"/>
                </a:solidFill>
              </a:rPr>
              <a:t>в Реестре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2289315799231312"/>
          <c:y val="0.2508128134397436"/>
          <c:w val="0.81379213645066861"/>
          <c:h val="0.6826412522392665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2700" cap="rnd">
                <a:solidFill>
                  <a:schemeClr val="tx1"/>
                </a:solidFill>
                <a:prstDash val="solid"/>
              </a:ln>
              <a:effectLst/>
            </c:spPr>
            <c:trendlineType val="exp"/>
            <c:dispRSqr val="0"/>
            <c:dispEq val="0"/>
          </c:trendline>
          <c:trendline>
            <c:spPr>
              <a:ln w="19050" cap="rnd" cmpd="sng">
                <a:solidFill>
                  <a:schemeClr val="tx1"/>
                </a:solidFill>
                <a:prstDash val="sysDash"/>
              </a:ln>
              <a:effectLst/>
            </c:spPr>
            <c:trendlineType val="log"/>
            <c:dispRSqr val="0"/>
            <c:dispEq val="0"/>
          </c:trendline>
          <c:cat>
            <c:strRef>
              <c:f>Лист1!$A$2:$A$4</c:f>
              <c:strCache>
                <c:ptCount val="3"/>
                <c:pt idx="0">
                  <c:v>Категория 1</c:v>
                </c:pt>
                <c:pt idx="1">
                  <c:v>Категория 2</c:v>
                </c:pt>
                <c:pt idx="2">
                  <c:v>Категория 3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961</c:v>
                </c:pt>
                <c:pt idx="1">
                  <c:v>254</c:v>
                </c:pt>
                <c:pt idx="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3029888"/>
        <c:axId val="93031424"/>
      </c:barChart>
      <c:catAx>
        <c:axId val="9302988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93031424"/>
        <c:crosses val="autoZero"/>
        <c:auto val="1"/>
        <c:lblAlgn val="ctr"/>
        <c:lblOffset val="100"/>
        <c:noMultiLvlLbl val="0"/>
      </c:catAx>
      <c:valAx>
        <c:axId val="93031424"/>
        <c:scaling>
          <c:orientation val="minMax"/>
          <c:max val="1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930298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2">
        <a:lumMod val="90000"/>
      </a:schemeClr>
    </a:solidFill>
    <a:ln>
      <a:noFill/>
    </a:ln>
    <a:effectLst/>
  </c:spPr>
  <c:txPr>
    <a:bodyPr/>
    <a:lstStyle/>
    <a:p>
      <a:pPr>
        <a:defRPr sz="1000"/>
      </a:pPr>
      <a:endParaRPr lang="ru-RU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0.18887</cdr:x>
      <cdr:y>0.73162</cdr:y>
    </cdr:from>
    <cdr:to>
      <cdr:x>0.32327</cdr:x>
      <cdr:y>0.87033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06163" y="1270951"/>
          <a:ext cx="431320" cy="24097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900" dirty="0" smtClean="0">
              <a:latin typeface="Arial" panose="020B0604020202020204" pitchFamily="34" charset="0"/>
              <a:cs typeface="Arial" panose="020B0604020202020204" pitchFamily="34" charset="0"/>
            </a:rPr>
            <a:t>2015 г</a:t>
          </a:r>
          <a:endParaRPr lang="ru-RU" sz="900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7088" cy="493792"/>
          </a:xfrm>
          <a:prstGeom prst="rect">
            <a:avLst/>
          </a:prstGeom>
        </p:spPr>
        <p:txBody>
          <a:bodyPr vert="horz" lIns="91449" tIns="45725" rIns="91449" bIns="4572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587" y="1"/>
            <a:ext cx="2947088" cy="493792"/>
          </a:xfrm>
          <a:prstGeom prst="rect">
            <a:avLst/>
          </a:prstGeom>
        </p:spPr>
        <p:txBody>
          <a:bodyPr vert="horz" lIns="91449" tIns="45725" rIns="91449" bIns="45725" rtlCol="0"/>
          <a:lstStyle>
            <a:lvl1pPr algn="r">
              <a:defRPr sz="1200"/>
            </a:lvl1pPr>
          </a:lstStyle>
          <a:p>
            <a:fld id="{8A3A5F08-7117-4A5F-AFBE-C7D205830C66}" type="datetimeFigureOut">
              <a:rPr lang="ru-RU" smtClean="0"/>
              <a:t>11.05.2016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80459"/>
            <a:ext cx="2947088" cy="493792"/>
          </a:xfrm>
          <a:prstGeom prst="rect">
            <a:avLst/>
          </a:prstGeom>
        </p:spPr>
        <p:txBody>
          <a:bodyPr vert="horz" lIns="91449" tIns="45725" rIns="91449" bIns="4572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587" y="9380459"/>
            <a:ext cx="2947088" cy="493792"/>
          </a:xfrm>
          <a:prstGeom prst="rect">
            <a:avLst/>
          </a:prstGeom>
        </p:spPr>
        <p:txBody>
          <a:bodyPr vert="horz" lIns="91449" tIns="45725" rIns="91449" bIns="45725" rtlCol="0" anchor="b"/>
          <a:lstStyle>
            <a:lvl1pPr algn="r">
              <a:defRPr sz="1200"/>
            </a:lvl1pPr>
          </a:lstStyle>
          <a:p>
            <a:fld id="{F4369CA8-7864-40DA-ADA5-487E00446E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3847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7088" cy="494265"/>
          </a:xfrm>
          <a:prstGeom prst="rect">
            <a:avLst/>
          </a:prstGeom>
        </p:spPr>
        <p:txBody>
          <a:bodyPr vert="horz" lIns="91251" tIns="45626" rIns="91251" bIns="45626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588" y="1"/>
            <a:ext cx="2947088" cy="494265"/>
          </a:xfrm>
          <a:prstGeom prst="rect">
            <a:avLst/>
          </a:prstGeom>
        </p:spPr>
        <p:txBody>
          <a:bodyPr vert="horz" lIns="91251" tIns="45626" rIns="91251" bIns="45626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2A1A467-B198-40B1-9095-6CA98851F1E7}" type="datetimeFigureOut">
              <a:rPr lang="ru-RU"/>
              <a:pPr>
                <a:defRPr/>
              </a:pPr>
              <a:t>11.05.2016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35075"/>
            <a:ext cx="59197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51" tIns="45626" rIns="91251" bIns="45626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610" y="4753162"/>
            <a:ext cx="5440046" cy="3889381"/>
          </a:xfrm>
          <a:prstGeom prst="rect">
            <a:avLst/>
          </a:prstGeom>
        </p:spPr>
        <p:txBody>
          <a:bodyPr vert="horz" lIns="91251" tIns="45626" rIns="91251" bIns="45626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81574"/>
            <a:ext cx="2947088" cy="494264"/>
          </a:xfrm>
          <a:prstGeom prst="rect">
            <a:avLst/>
          </a:prstGeom>
        </p:spPr>
        <p:txBody>
          <a:bodyPr vert="horz" lIns="91251" tIns="45626" rIns="91251" bIns="45626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588" y="9381574"/>
            <a:ext cx="2947088" cy="494264"/>
          </a:xfrm>
          <a:prstGeom prst="rect">
            <a:avLst/>
          </a:prstGeom>
        </p:spPr>
        <p:txBody>
          <a:bodyPr vert="horz" wrap="square" lIns="91251" tIns="45626" rIns="91251" bIns="4562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FA98F2C-DC90-47C8-932F-0A9F572CF3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68048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39738" y="1235075"/>
            <a:ext cx="5919787" cy="33305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10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5798" indent="-28324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2969" indent="-2262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87108" indent="-2262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39663" indent="-2262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95382" indent="-2262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51101" indent="-2262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06821" indent="-2262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62541" indent="-2262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EE8EDE9-C60C-4165-9013-AC7D22A94E16}" type="slidenum">
              <a:rPr lang="ru-RU" altLang="en-US" smtClean="0"/>
              <a:pPr>
                <a:spcBef>
                  <a:spcPct val="0"/>
                </a:spcBef>
              </a:pPr>
              <a:t>1</a:t>
            </a:fld>
            <a:endParaRPr lang="ru-RU" altLang="en-US" smtClean="0"/>
          </a:p>
        </p:txBody>
      </p:sp>
    </p:spTree>
    <p:extLst>
      <p:ext uri="{BB962C8B-B14F-4D97-AF65-F5344CB8AC3E}">
        <p14:creationId xmlns:p14="http://schemas.microsoft.com/office/powerpoint/2010/main" val="8414341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FA98F2C-DC90-47C8-932F-0A9F572CF3A8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28916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FA98F2C-DC90-47C8-932F-0A9F572CF3A8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28667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39738" y="1235075"/>
            <a:ext cx="5919787" cy="33305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662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5798" indent="-28324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2969" indent="-2262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87108" indent="-2262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39663" indent="-2262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95382" indent="-2262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51101" indent="-2262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06821" indent="-2262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62541" indent="-2262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C2CC2EE-C0BD-4324-9AE8-A6459ED725EE}" type="slidenum">
              <a:rPr lang="ru-RU" altLang="ru-RU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ru-RU" altLang="ru-RU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38739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FA98F2C-DC90-47C8-932F-0A9F572CF3A8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34177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FA98F2C-DC90-47C8-932F-0A9F572CF3A8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11637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FA98F2C-DC90-47C8-932F-0A9F572CF3A8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66380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FA98F2C-DC90-47C8-932F-0A9F572CF3A8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71005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FA98F2C-DC90-47C8-932F-0A9F572CF3A8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90958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FA98F2C-DC90-47C8-932F-0A9F572CF3A8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48581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FA98F2C-DC90-47C8-932F-0A9F572CF3A8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68846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53163C-69F1-4003-9573-D574AD85C8D9}" type="datetime1">
              <a:rPr lang="ru-RU" smtClean="0"/>
              <a:t>11.05.2016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A0F99C-5C06-40BB-9EF4-F613E83E5BE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1905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F0818B3-7397-49E0-8EC5-B4C65208551D}" type="datetime1">
              <a:rPr lang="ru-RU" smtClean="0"/>
              <a:t>11.05.2016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6FDC36-762A-49C0-9191-5DA9B3510CF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3858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CB5994A-343D-4961-8E5A-306F66FE4691}" type="datetime1">
              <a:rPr lang="ru-RU" smtClean="0"/>
              <a:t>11.05.2016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7167DD-E29B-42FF-9A4A-7D6EB794298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0166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54E1950-0DAD-44A5-8D83-FA92E09456F0}" type="datetime1">
              <a:rPr lang="ru-RU" smtClean="0"/>
              <a:t>11.05.2016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FF925-EBE8-44D9-9475-E6B883B2B95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6169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D13E4B5-4C06-4D3A-BA2F-E12C4707F165}" type="datetime1">
              <a:rPr lang="ru-RU" smtClean="0"/>
              <a:t>11.05.2016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0BCB85-1484-49CE-BB65-C5E9055BFDC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2028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114CED-9AB3-4BC6-81FD-EE75EE9DF456}" type="datetime1">
              <a:rPr lang="ru-RU" smtClean="0"/>
              <a:t>11.05.2016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EB0682-8AA4-451B-91A1-57573AD394B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0025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136F9ED-D21B-491C-9BFC-BC4C6383D2A0}" type="datetime1">
              <a:rPr lang="ru-RU" smtClean="0"/>
              <a:t>11.05.2016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DF479E-C241-494C-8EAF-06A402FF8D2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0756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8B1AEF4-DC96-4CB6-B90A-D9E77B1475FD}" type="datetime1">
              <a:rPr lang="ru-RU" smtClean="0"/>
              <a:t>11.05.2016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FB7B62-51D8-4532-86D6-38CDBD79AA1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6001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E4318E7-37C1-4F2D-9A9A-9DC8F0F2AEED}" type="datetime1">
              <a:rPr lang="ru-RU" smtClean="0"/>
              <a:t>11.05.2016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672B6C-704C-414F-AC50-A178241E8CB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1631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9484C29-9842-44B4-B285-D00235E7F960}" type="datetime1">
              <a:rPr lang="ru-RU" smtClean="0"/>
              <a:t>11.05.2016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42F8F8-058C-4744-8066-0B4280AE97B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7136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C3DDDF7-A06F-4A35-B535-BD5E6B5AE4F4}" type="datetime1">
              <a:rPr lang="ru-RU" smtClean="0"/>
              <a:t>11.05.2016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15CFEF-3EF5-45CB-81DD-F71E0B91F9C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2554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D6FAAE2-F7D4-420F-9987-781C45AEB3D2}" type="datetime1">
              <a:rPr lang="ru-RU" smtClean="0"/>
              <a:t>11.05.2016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D1A5140-7A1C-4210-8614-80E0ED37170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143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png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5953" y="533458"/>
            <a:ext cx="1336350" cy="130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Box 13"/>
          <p:cNvSpPr txBox="1">
            <a:spLocks noChangeArrowheads="1"/>
          </p:cNvSpPr>
          <p:nvPr/>
        </p:nvSpPr>
        <p:spPr bwMode="auto">
          <a:xfrm>
            <a:off x="1876426" y="2398713"/>
            <a:ext cx="8505825" cy="2246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en-US" b="1" dirty="0"/>
              <a:t>ПРОЕКТ ЗАКОНА РЕСПУБЛИКИ КАЗАХСТАН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en-US" b="1" dirty="0"/>
              <a:t>«О внесении изменений и дополнений в некоторые законодательные акты Республики Казахстан по вопросам конкуренции»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en-US" b="1" dirty="0"/>
          </a:p>
        </p:txBody>
      </p:sp>
      <p:sp>
        <p:nvSpPr>
          <p:cNvPr id="3076" name="TextBox 14"/>
          <p:cNvSpPr txBox="1">
            <a:spLocks noChangeArrowheads="1"/>
          </p:cNvSpPr>
          <p:nvPr/>
        </p:nvSpPr>
        <p:spPr bwMode="auto">
          <a:xfrm>
            <a:off x="5410200" y="6086475"/>
            <a:ext cx="176785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en-US" sz="1800" b="1" dirty="0"/>
              <a:t>Астана 2016 год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51" y="90489"/>
            <a:ext cx="823913" cy="804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9" name="Прямая соединительная линия 18"/>
          <p:cNvCxnSpPr/>
          <p:nvPr/>
        </p:nvCxnSpPr>
        <p:spPr>
          <a:xfrm>
            <a:off x="0" y="1231443"/>
            <a:ext cx="12192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9455982" y="6448422"/>
            <a:ext cx="2743200" cy="365125"/>
          </a:xfrm>
        </p:spPr>
        <p:txBody>
          <a:bodyPr/>
          <a:lstStyle/>
          <a:p>
            <a:pPr>
              <a:defRPr/>
            </a:pPr>
            <a:fld id="{2C672B6C-704C-414F-AC50-A178241E8CB9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  <p:grpSp>
        <p:nvGrpSpPr>
          <p:cNvPr id="10" name="Группа 9"/>
          <p:cNvGrpSpPr/>
          <p:nvPr/>
        </p:nvGrpSpPr>
        <p:grpSpPr>
          <a:xfrm>
            <a:off x="387459" y="1331335"/>
            <a:ext cx="11417082" cy="5191636"/>
            <a:chOff x="1888524" y="2048874"/>
            <a:chExt cx="8380715" cy="3816896"/>
          </a:xfrm>
        </p:grpSpPr>
        <p:sp>
          <p:nvSpPr>
            <p:cNvPr id="13" name="Прямоугольник 12"/>
            <p:cNvSpPr/>
            <p:nvPr/>
          </p:nvSpPr>
          <p:spPr bwMode="auto">
            <a:xfrm>
              <a:off x="1888524" y="2048874"/>
              <a:ext cx="1692203" cy="3776193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0" algn="ctr">
                <a:defRPr/>
              </a:pPr>
              <a:r>
                <a:rPr lang="ru-RU" b="1" kern="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 Этап (2016 год):</a:t>
              </a:r>
            </a:p>
            <a:p>
              <a:pPr lvl="0" algn="ctr">
                <a:defRPr/>
              </a:pPr>
              <a:endParaRPr lang="ru-RU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lvl="0" algn="ctr">
                <a:defRPr/>
              </a:pP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Разработан проект Закона Республики Казахстан «О внесении изменений и дополнений в некоторые законодательные акты Республики Казахстан по вопросам конкуренции» (внесен в Правительство РК) </a:t>
              </a: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3701040" y="2048874"/>
              <a:ext cx="6568199" cy="381689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just">
                <a:lnSpc>
                  <a:spcPct val="107000"/>
                </a:lnSpc>
                <a:spcAft>
                  <a:spcPts val="0"/>
                </a:spcAft>
              </a:pPr>
              <a:endPara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indent="-285750" algn="just">
                <a:lnSpc>
                  <a:spcPct val="107000"/>
                </a:lnSpc>
                <a:spcAft>
                  <a:spcPts val="0"/>
                </a:spcAft>
                <a:buFont typeface="Wingdings" panose="05000000000000000000" pitchFamily="2" charset="2"/>
                <a:buChar char="v"/>
              </a:pPr>
              <a:endPara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just">
                <a:lnSpc>
                  <a:spcPct val="107000"/>
                </a:lnSpc>
                <a:spcAft>
                  <a:spcPts val="0"/>
                </a:spcAft>
              </a:pPr>
              <a:endPara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indent="-285750" algn="just">
                <a:lnSpc>
                  <a:spcPct val="107000"/>
                </a:lnSpc>
                <a:spcAft>
                  <a:spcPts val="0"/>
                </a:spcAft>
                <a:buFont typeface="Wingdings" panose="05000000000000000000" pitchFamily="2" charset="2"/>
                <a:buChar char="v"/>
              </a:pPr>
              <a:endPara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indent="-285750" algn="just">
                <a:lnSpc>
                  <a:spcPct val="107000"/>
                </a:lnSpc>
                <a:spcAft>
                  <a:spcPts val="0"/>
                </a:spcAft>
                <a:buFont typeface="Wingdings" panose="05000000000000000000" pitchFamily="2" charset="2"/>
                <a:buChar char="v"/>
              </a:pPr>
              <a:endPara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indent="271463" algn="just">
                <a:lnSpc>
                  <a:spcPct val="107000"/>
                </a:lnSpc>
                <a:spcAft>
                  <a:spcPts val="0"/>
                </a:spcAft>
              </a:pPr>
              <a:endPara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0" name="Прямоугольник 19"/>
          <p:cNvSpPr/>
          <p:nvPr/>
        </p:nvSpPr>
        <p:spPr>
          <a:xfrm>
            <a:off x="1120588" y="89146"/>
            <a:ext cx="10721788" cy="103925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Шаг №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53: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Изменение концепции работы антимонопольной службы и ее приведение </a:t>
            </a: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соответствие со стандартами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ОЭСР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Послание Президента Республики Казахстан Н. Назарбаева народу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Казахстана: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Усиление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антимонопольного органа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8569920" y="2676812"/>
            <a:ext cx="3167079" cy="33648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упор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будет сделан на анализе не столько количественных показателей, а поведенческих действий (качественных показателей) или положения субъекта на рынке.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Доминирующее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будет определяется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антимонопольным органом, главным образом, исходя из наличия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рыночной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 и барьеров входа на рынок. </a:t>
            </a:r>
          </a:p>
        </p:txBody>
      </p:sp>
      <p:sp>
        <p:nvSpPr>
          <p:cNvPr id="26" name="Стрелка вправо 25"/>
          <p:cNvSpPr/>
          <p:nvPr/>
        </p:nvSpPr>
        <p:spPr>
          <a:xfrm>
            <a:off x="7933850" y="4105500"/>
            <a:ext cx="482740" cy="5074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+mj-lt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3182470" y="1602831"/>
            <a:ext cx="8319247" cy="12777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Изменение подходов к признанию доминирующего положения субъекта рынка (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rule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reasons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Доля на рынке + влияние на рынок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ru-RU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2947188" y="2291241"/>
            <a:ext cx="5061637" cy="39947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14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14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Признание доминирующего положения при доле 35% (но не более 50%) +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market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power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(при проведении анализа рынка, при проведении расследований)</a:t>
            </a: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15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Признание при расследовании доминирующего положения при доле 50% и более –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market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power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15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Право субъекта рынка представлять в антимонопольный орган доказательства того, что его положение не может быть признано доминирующим</a:t>
            </a: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1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2970610" y="5485704"/>
            <a:ext cx="3998255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1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1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3121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51" y="90489"/>
            <a:ext cx="823913" cy="804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9" name="Прямая соединительная линия 18"/>
          <p:cNvCxnSpPr/>
          <p:nvPr/>
        </p:nvCxnSpPr>
        <p:spPr>
          <a:xfrm>
            <a:off x="0" y="1231443"/>
            <a:ext cx="12192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9455982" y="6448422"/>
            <a:ext cx="2743200" cy="365125"/>
          </a:xfrm>
        </p:spPr>
        <p:txBody>
          <a:bodyPr/>
          <a:lstStyle/>
          <a:p>
            <a:pPr>
              <a:defRPr/>
            </a:pPr>
            <a:fld id="{2C672B6C-704C-414F-AC50-A178241E8CB9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  <p:grpSp>
        <p:nvGrpSpPr>
          <p:cNvPr id="10" name="Группа 9"/>
          <p:cNvGrpSpPr/>
          <p:nvPr/>
        </p:nvGrpSpPr>
        <p:grpSpPr>
          <a:xfrm>
            <a:off x="387459" y="1331335"/>
            <a:ext cx="11417082" cy="5191636"/>
            <a:chOff x="1888524" y="2048874"/>
            <a:chExt cx="8380715" cy="3816896"/>
          </a:xfrm>
        </p:grpSpPr>
        <p:sp>
          <p:nvSpPr>
            <p:cNvPr id="13" name="Прямоугольник 12"/>
            <p:cNvSpPr/>
            <p:nvPr/>
          </p:nvSpPr>
          <p:spPr bwMode="auto">
            <a:xfrm>
              <a:off x="1888524" y="2048874"/>
              <a:ext cx="1692203" cy="3776193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0" algn="ctr">
                <a:defRPr/>
              </a:pPr>
              <a:r>
                <a:rPr lang="ru-RU" b="1" kern="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 Этап (2016 год):</a:t>
              </a:r>
            </a:p>
            <a:p>
              <a:pPr lvl="0" algn="ctr">
                <a:defRPr/>
              </a:pPr>
              <a:endParaRPr lang="ru-RU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lvl="0" algn="ctr">
                <a:defRPr/>
              </a:pP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Разработан проект Закона Республики Казахстан «О внесении изменений и дополнений в некоторые законодательные акты Республики Казахстан по вопросам конкуренции» (внесен в Правительство РК) </a:t>
              </a: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3701040" y="2048874"/>
              <a:ext cx="6568199" cy="381689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just">
                <a:lnSpc>
                  <a:spcPct val="107000"/>
                </a:lnSpc>
                <a:spcAft>
                  <a:spcPts val="0"/>
                </a:spcAft>
              </a:pPr>
              <a:endPara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indent="-285750" algn="just">
                <a:lnSpc>
                  <a:spcPct val="107000"/>
                </a:lnSpc>
                <a:spcAft>
                  <a:spcPts val="0"/>
                </a:spcAft>
                <a:buFont typeface="Wingdings" panose="05000000000000000000" pitchFamily="2" charset="2"/>
                <a:buChar char="v"/>
              </a:pPr>
              <a:endPara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just">
                <a:lnSpc>
                  <a:spcPct val="107000"/>
                </a:lnSpc>
                <a:spcAft>
                  <a:spcPts val="0"/>
                </a:spcAft>
              </a:pPr>
              <a:endPara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indent="-285750" algn="just">
                <a:lnSpc>
                  <a:spcPct val="107000"/>
                </a:lnSpc>
                <a:spcAft>
                  <a:spcPts val="0"/>
                </a:spcAft>
                <a:buFont typeface="Wingdings" panose="05000000000000000000" pitchFamily="2" charset="2"/>
                <a:buChar char="v"/>
              </a:pPr>
              <a:endPara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indent="-285750" algn="just">
                <a:lnSpc>
                  <a:spcPct val="107000"/>
                </a:lnSpc>
                <a:spcAft>
                  <a:spcPts val="0"/>
                </a:spcAft>
                <a:buFont typeface="Wingdings" panose="05000000000000000000" pitchFamily="2" charset="2"/>
                <a:buChar char="v"/>
              </a:pPr>
              <a:endPara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indent="271463" algn="just">
                <a:lnSpc>
                  <a:spcPct val="107000"/>
                </a:lnSpc>
                <a:spcAft>
                  <a:spcPts val="0"/>
                </a:spcAft>
              </a:pPr>
              <a:endPara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0" name="Прямоугольник 19"/>
          <p:cNvSpPr/>
          <p:nvPr/>
        </p:nvSpPr>
        <p:spPr>
          <a:xfrm>
            <a:off x="1120588" y="89146"/>
            <a:ext cx="10721788" cy="103925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Шаг №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53: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Изменение концепции работы антимонопольной службы и ее приведение </a:t>
            </a: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соответствие со стандартами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ОЭСР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Послание Президента Республики Казахстан Н. Назарбаева народу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Казахстана: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Усиление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антимонопольного органа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7960659" y="2539444"/>
            <a:ext cx="3639669" cy="361840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целях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оптимизации подходов государственного контроля за экономической концентрацией в соответствии с лучшей мировой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практикой, предотвращения увеличения рыночной силы на высококонцентрированных рынках, поддержания рынков открытыми и обеспечения возможности конкуренции, а также 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недопущения  негативных эффектов для конкуренции от совершаемой сделки 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Стрелка вправо 25"/>
          <p:cNvSpPr/>
          <p:nvPr/>
        </p:nvSpPr>
        <p:spPr>
          <a:xfrm>
            <a:off x="7408062" y="4141711"/>
            <a:ext cx="482740" cy="5074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+mj-lt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3182470" y="1602831"/>
            <a:ext cx="8319247" cy="6651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Изменение подходов к государственному контролю экономической концентрации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2947188" y="2291241"/>
            <a:ext cx="4538341" cy="37147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14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14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Переход 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 двухэтапному рассмотрению ходатайств о даче согласия на экономическую концентрацию в зависимости от влияния на уровень конкуренции и установления рыночной власти субъекта рынка при совершении сделки: </a:t>
            </a:r>
            <a:endParaRPr lang="ru-RU" sz="15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1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этап (рассмотрение в течение 1 месяца) – анализ в упрощенном порядке</a:t>
            </a:r>
            <a:r>
              <a: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ru-RU" sz="14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 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этап (не более 1 года) - полноценный анализ (в определенных случаях) </a:t>
            </a: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1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2970610" y="5485704"/>
            <a:ext cx="3998255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1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1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2493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51" y="90489"/>
            <a:ext cx="823913" cy="804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9" name="Прямая соединительная линия 18"/>
          <p:cNvCxnSpPr/>
          <p:nvPr/>
        </p:nvCxnSpPr>
        <p:spPr>
          <a:xfrm>
            <a:off x="0" y="1231443"/>
            <a:ext cx="12192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9455982" y="6448422"/>
            <a:ext cx="2743200" cy="365125"/>
          </a:xfrm>
        </p:spPr>
        <p:txBody>
          <a:bodyPr/>
          <a:lstStyle/>
          <a:p>
            <a:pPr>
              <a:defRPr/>
            </a:pPr>
            <a:fld id="{2C672B6C-704C-414F-AC50-A178241E8CB9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  <p:grpSp>
        <p:nvGrpSpPr>
          <p:cNvPr id="10" name="Группа 9"/>
          <p:cNvGrpSpPr/>
          <p:nvPr/>
        </p:nvGrpSpPr>
        <p:grpSpPr>
          <a:xfrm>
            <a:off x="387459" y="1331335"/>
            <a:ext cx="11417082" cy="5191636"/>
            <a:chOff x="1888524" y="2048874"/>
            <a:chExt cx="8380715" cy="3816896"/>
          </a:xfrm>
        </p:grpSpPr>
        <p:sp>
          <p:nvSpPr>
            <p:cNvPr id="13" name="Прямоугольник 12"/>
            <p:cNvSpPr/>
            <p:nvPr/>
          </p:nvSpPr>
          <p:spPr bwMode="auto">
            <a:xfrm>
              <a:off x="1888524" y="2048874"/>
              <a:ext cx="1692203" cy="3776193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0" algn="ctr">
                <a:defRPr/>
              </a:pPr>
              <a:r>
                <a:rPr lang="ru-RU" b="1" kern="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 Этап (2016 год):</a:t>
              </a:r>
            </a:p>
            <a:p>
              <a:pPr lvl="0" algn="ctr">
                <a:defRPr/>
              </a:pPr>
              <a:endParaRPr lang="ru-RU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lvl="0" algn="ctr">
                <a:defRPr/>
              </a:pP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Разработан проект Закона Республики Казахстан «О внесении изменений и дополнений в некоторые законодательные акты Республики Казахстан по вопросам конкуренции» (внесен в Правительство РК) </a:t>
              </a: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3701040" y="2048874"/>
              <a:ext cx="6568199" cy="381689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just">
                <a:lnSpc>
                  <a:spcPct val="107000"/>
                </a:lnSpc>
                <a:spcAft>
                  <a:spcPts val="0"/>
                </a:spcAft>
              </a:pPr>
              <a:endPara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indent="-285750" algn="just">
                <a:lnSpc>
                  <a:spcPct val="107000"/>
                </a:lnSpc>
                <a:spcAft>
                  <a:spcPts val="0"/>
                </a:spcAft>
                <a:buFont typeface="Wingdings" panose="05000000000000000000" pitchFamily="2" charset="2"/>
                <a:buChar char="v"/>
              </a:pPr>
              <a:endPara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just">
                <a:lnSpc>
                  <a:spcPct val="107000"/>
                </a:lnSpc>
                <a:spcAft>
                  <a:spcPts val="0"/>
                </a:spcAft>
              </a:pPr>
              <a:endPara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indent="-285750" algn="just">
                <a:lnSpc>
                  <a:spcPct val="107000"/>
                </a:lnSpc>
                <a:spcAft>
                  <a:spcPts val="0"/>
                </a:spcAft>
                <a:buFont typeface="Wingdings" panose="05000000000000000000" pitchFamily="2" charset="2"/>
                <a:buChar char="v"/>
              </a:pPr>
              <a:endPara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indent="-285750" algn="just">
                <a:lnSpc>
                  <a:spcPct val="107000"/>
                </a:lnSpc>
                <a:spcAft>
                  <a:spcPts val="0"/>
                </a:spcAft>
                <a:buFont typeface="Wingdings" panose="05000000000000000000" pitchFamily="2" charset="2"/>
                <a:buChar char="v"/>
              </a:pPr>
              <a:endPara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indent="271463" algn="just">
                <a:lnSpc>
                  <a:spcPct val="107000"/>
                </a:lnSpc>
                <a:spcAft>
                  <a:spcPts val="0"/>
                </a:spcAft>
              </a:pPr>
              <a:endPara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0" name="Прямоугольник 19"/>
          <p:cNvSpPr/>
          <p:nvPr/>
        </p:nvSpPr>
        <p:spPr>
          <a:xfrm>
            <a:off x="1120588" y="89146"/>
            <a:ext cx="10721788" cy="103925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Шаг №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53: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Изменение концепции работы антимонопольной службы и ее приведение </a:t>
            </a: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соответствие со стандартами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ОЭСР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Послание Президента Республики Казахстан Н. Назарбаева народу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Казахстана: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Усиление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антимонопольного органа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8569920" y="2539445"/>
            <a:ext cx="3167079" cy="37060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целях систематизации и обеспечения эффективных мер антимонопольного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регулирования, подходы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методика по проведению анализа и оценки состояния конкурентной среды на товарном рынке, будут приведены в соответствие с подходами и методиками, применяемыми в передовой антимонопольной практике стран ОЭСР.</a:t>
            </a: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Стрелка вправо 25"/>
          <p:cNvSpPr/>
          <p:nvPr/>
        </p:nvSpPr>
        <p:spPr>
          <a:xfrm>
            <a:off x="7933850" y="4105500"/>
            <a:ext cx="482740" cy="5074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+mj-lt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3182470" y="1602831"/>
            <a:ext cx="8319247" cy="6651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Уточнение оснований и процедур проведения анализа рынка: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ru-RU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2970610" y="2267949"/>
            <a:ext cx="5061637" cy="40441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15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Определение оснований проведения анализа рынка:</a:t>
            </a: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5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рамках экономической концентрации;</a:t>
            </a: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рамках проводимых расследований;</a:t>
            </a: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определения участия государства в предпринимательской </a:t>
            </a: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деятельности</a:t>
            </a: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ru-RU" sz="15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Определение целей проведения анализа </a:t>
            </a:r>
            <a:r>
              <a: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рынков;</a:t>
            </a: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15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Конкретизация 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оснований для проведения анализа состояния конкуренции на товарных </a:t>
            </a:r>
            <a:r>
              <a: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рынках;</a:t>
            </a: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15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Определение 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необходимых этапов проведения анализов рынков</a:t>
            </a: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ru-RU" sz="15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1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2970610" y="5485704"/>
            <a:ext cx="3998255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1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1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3216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368894" y="1253788"/>
            <a:ext cx="11473482" cy="5424919"/>
            <a:chOff x="222250" y="1096330"/>
            <a:chExt cx="11473482" cy="5541500"/>
          </a:xfrm>
        </p:grpSpPr>
        <p:sp>
          <p:nvSpPr>
            <p:cNvPr id="11" name="Прямоугольник 10"/>
            <p:cNvSpPr/>
            <p:nvPr/>
          </p:nvSpPr>
          <p:spPr bwMode="auto">
            <a:xfrm>
              <a:off x="222250" y="1096330"/>
              <a:ext cx="2382927" cy="5541500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Двухгодичный законотворческий цикл </a:t>
              </a:r>
              <a:r>
                <a:rPr lang="ru-RU" sz="16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даст </a:t>
              </a:r>
              <a:r>
                <a:rPr lang="ru-RU" sz="16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толчок полной либерализации </a:t>
              </a:r>
              <a:r>
                <a:rPr lang="ru-RU" sz="16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и </a:t>
              </a:r>
              <a:r>
                <a:rPr lang="ru-RU" sz="1600" b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дерегулированию</a:t>
              </a:r>
              <a:r>
                <a:rPr lang="ru-RU" sz="16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рынков с одновременным ужесточением антимонопольного регулирования</a:t>
              </a:r>
              <a:endPara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2751826" y="1096331"/>
              <a:ext cx="8943906" cy="5541499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just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900" b="1" smtClean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ПРЕДВАРИТЕЛЬНЫЕ ИТОГИ:</a:t>
              </a:r>
              <a:endParaRPr lang="ru-RU" sz="19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just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9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indent="-285750" algn="just" eaLnBrk="1" fontAlgn="auto" hangingPunct="1"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Ø"/>
                <a:defRPr/>
              </a:pPr>
              <a:r>
                <a:rPr lang="ru-RU" sz="19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Начало создания отраслевых регуляторов:</a:t>
              </a:r>
            </a:p>
            <a:p>
              <a:pPr algn="just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9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indent="-285750" algn="just" eaLnBrk="1" fontAlgn="auto" hangingPunct="1"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v"/>
                <a:defRPr/>
              </a:pPr>
              <a:r>
                <a:rPr lang="ru-RU" sz="16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 области связи</a:t>
              </a:r>
            </a:p>
            <a:p>
              <a:pPr marL="285750" indent="-285750" algn="just" eaLnBrk="1" fontAlgn="auto" hangingPunct="1"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v"/>
                <a:defRPr/>
              </a:pPr>
              <a:endParaRPr lang="ru-RU" sz="9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indent="-285750" algn="just" eaLnBrk="1" fontAlgn="auto" hangingPunct="1"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v"/>
                <a:defRPr/>
              </a:pPr>
              <a:r>
                <a:rPr lang="ru-RU" sz="16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 области гражданской авиации </a:t>
              </a:r>
            </a:p>
            <a:p>
              <a:pPr algn="just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и аэронавигации </a:t>
              </a:r>
            </a:p>
            <a:p>
              <a:pPr algn="just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b="1" i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(с 1 января 2017 года)</a:t>
              </a:r>
            </a:p>
            <a:p>
              <a:pPr marL="285750" indent="-285750" algn="just" eaLnBrk="1" fontAlgn="auto" hangingPunct="1"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v"/>
                <a:defRPr/>
              </a:pPr>
              <a:endParaRPr lang="ru-RU" sz="9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indent="-285750" algn="just" eaLnBrk="1" fontAlgn="auto" hangingPunct="1"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v"/>
                <a:defRPr/>
              </a:pPr>
              <a:r>
                <a:rPr lang="ru-RU" sz="16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 </a:t>
              </a:r>
              <a:r>
                <a:rPr lang="ru-RU" sz="16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области субсидируемых </a:t>
              </a:r>
              <a:endPara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just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пассажирских </a:t>
              </a:r>
              <a:r>
                <a:rPr lang="ru-RU" sz="16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железнодорожных </a:t>
              </a:r>
              <a:endPara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just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перевозок </a:t>
              </a:r>
              <a:endPara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just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9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indent="-285750" algn="just" eaLnBrk="1" fontAlgn="auto" hangingPunct="1"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Ø"/>
                <a:defRPr/>
              </a:pPr>
              <a:r>
                <a:rPr lang="ru-RU" b="1" dirty="0" smtClean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Сокращение сфер естественных монополий в области связи и почты. </a:t>
              </a:r>
            </a:p>
            <a:p>
              <a:pPr algn="just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9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indent="-285750" algn="just" eaLnBrk="1" fontAlgn="auto" hangingPunct="1"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Ø"/>
                <a:defRPr/>
              </a:pPr>
              <a:r>
                <a:rPr lang="ru-RU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Выведение из-под государственного ценового регулирования до 1 июля 2017 г.:</a:t>
              </a:r>
            </a:p>
            <a:p>
              <a:pPr marL="538163" indent="-269875" algn="just" eaLnBrk="1" fontAlgn="auto" hangingPunct="1">
                <a:spcBef>
                  <a:spcPts val="0"/>
                </a:spcBef>
                <a:spcAft>
                  <a:spcPts val="0"/>
                </a:spcAft>
                <a:buFont typeface="+mj-lt"/>
                <a:buAutoNum type="arabicParenR"/>
                <a:defRPr/>
              </a:pPr>
              <a:r>
                <a:rPr lang="ru-RU" sz="1600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всех услуг аэропортов, оказываемых при обслуживании рейсов в международных направлениях</a:t>
              </a:r>
            </a:p>
            <a:p>
              <a:pPr marL="538163" indent="-269875" algn="just" eaLnBrk="1" fontAlgn="auto" hangingPunct="1">
                <a:spcBef>
                  <a:spcPts val="0"/>
                </a:spcBef>
                <a:spcAft>
                  <a:spcPts val="0"/>
                </a:spcAft>
                <a:buFont typeface="+mj-lt"/>
                <a:buAutoNum type="arabicParenR"/>
                <a:defRPr/>
              </a:pPr>
              <a:r>
                <a:rPr lang="ru-RU" sz="1600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услуг оперирования грузовых вагонов и аренды грузовых вагонов</a:t>
              </a:r>
              <a:endPara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just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9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just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 </a:t>
              </a:r>
              <a:r>
                <a:rPr lang="ru-RU" sz="16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1 января 2017 года </a:t>
              </a:r>
              <a:r>
                <a:rPr lang="ru-RU" sz="16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переход на </a:t>
              </a:r>
              <a:r>
                <a:rPr lang="ru-RU" sz="16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рыночное ценообразование в регулируемых </a:t>
              </a:r>
              <a:r>
                <a:rPr lang="ru-RU" sz="16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секторах </a:t>
              </a:r>
              <a:r>
                <a:rPr lang="ru-RU" sz="16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экономики (выведение регулируемых рынков из-под государственного ценового регулирования</a:t>
              </a:r>
              <a:r>
                <a:rPr lang="ru-RU" sz="16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) с внедрением инструментов антимонопольного регулирования</a:t>
              </a:r>
              <a:endPara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14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51" y="90489"/>
            <a:ext cx="823913" cy="804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9" name="Прямая соединительная линия 18"/>
          <p:cNvCxnSpPr/>
          <p:nvPr/>
        </p:nvCxnSpPr>
        <p:spPr>
          <a:xfrm>
            <a:off x="0" y="1168689"/>
            <a:ext cx="12192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9462754" y="6600455"/>
            <a:ext cx="2724509" cy="365125"/>
          </a:xfrm>
        </p:spPr>
        <p:txBody>
          <a:bodyPr/>
          <a:lstStyle/>
          <a:p>
            <a:pPr>
              <a:defRPr/>
            </a:pPr>
            <a:fld id="{2C672B6C-704C-414F-AC50-A178241E8CB9}" type="slidenum">
              <a:rPr lang="ru-RU" smtClean="0"/>
              <a:pPr>
                <a:defRPr/>
              </a:pPr>
              <a:t>13</a:t>
            </a:fld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979775" y="2109029"/>
            <a:ext cx="4668328" cy="4129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Комитет связи и информатизации МИР РК</a:t>
            </a:r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6979775" y="2824335"/>
            <a:ext cx="4668328" cy="3881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Комитет гражданской авиации МИР РК</a:t>
            </a:r>
            <a:endParaRPr lang="ru-RU" dirty="0"/>
          </a:p>
        </p:txBody>
      </p:sp>
      <p:sp>
        <p:nvSpPr>
          <p:cNvPr id="7" name="Стрелка вправо 6"/>
          <p:cNvSpPr/>
          <p:nvPr/>
        </p:nvSpPr>
        <p:spPr>
          <a:xfrm>
            <a:off x="6487982" y="2185838"/>
            <a:ext cx="325200" cy="259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>
            <a:off x="6487982" y="2888772"/>
            <a:ext cx="325200" cy="259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1120588" y="53286"/>
            <a:ext cx="10721788" cy="103925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Шаг №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53: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Изменение концепции работы антимонопольной службы и ее приведение </a:t>
            </a: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соответствие со стандартами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ОЭСР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Послание Президента Республики Казахстан Н. Назарбаева народу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Казахстана: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Усиление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антимонопольного органа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979775" y="3487732"/>
            <a:ext cx="4668328" cy="3881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Комитет 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транспорта МИР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РК</a:t>
            </a:r>
            <a:endParaRPr lang="ru-RU" dirty="0"/>
          </a:p>
        </p:txBody>
      </p:sp>
      <p:sp>
        <p:nvSpPr>
          <p:cNvPr id="17" name="Стрелка вправо 16"/>
          <p:cNvSpPr/>
          <p:nvPr/>
        </p:nvSpPr>
        <p:spPr>
          <a:xfrm>
            <a:off x="6487982" y="3552169"/>
            <a:ext cx="325200" cy="259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1444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25020" y="2820838"/>
            <a:ext cx="49888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</a:rPr>
              <a:t>Спасибо за внимание!</a:t>
            </a:r>
            <a:endParaRPr lang="ru-RU" sz="36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7593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51" y="90489"/>
            <a:ext cx="823913" cy="804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" name="Прямоугольник 49"/>
          <p:cNvSpPr/>
          <p:nvPr/>
        </p:nvSpPr>
        <p:spPr>
          <a:xfrm>
            <a:off x="1179622" y="238126"/>
            <a:ext cx="10475911" cy="50958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Антимонопольная политика </a:t>
            </a:r>
          </a:p>
        </p:txBody>
      </p:sp>
      <p:sp>
        <p:nvSpPr>
          <p:cNvPr id="66" name="Заголовок 1"/>
          <p:cNvSpPr txBox="1">
            <a:spLocks/>
          </p:cNvSpPr>
          <p:nvPr/>
        </p:nvSpPr>
        <p:spPr bwMode="auto">
          <a:xfrm>
            <a:off x="1524000" y="944564"/>
            <a:ext cx="914400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rgbClr val="FF000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cxnSp>
        <p:nvCxnSpPr>
          <p:cNvPr id="68" name="Прямая соединительная линия 67"/>
          <p:cNvCxnSpPr/>
          <p:nvPr/>
        </p:nvCxnSpPr>
        <p:spPr>
          <a:xfrm>
            <a:off x="0" y="944564"/>
            <a:ext cx="12192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" name="Группа 1"/>
          <p:cNvGrpSpPr/>
          <p:nvPr/>
        </p:nvGrpSpPr>
        <p:grpSpPr>
          <a:xfrm>
            <a:off x="222251" y="1165226"/>
            <a:ext cx="11522074" cy="5148263"/>
            <a:chOff x="168275" y="1016000"/>
            <a:chExt cx="8702675" cy="3963988"/>
          </a:xfrm>
        </p:grpSpPr>
        <p:sp>
          <p:nvSpPr>
            <p:cNvPr id="61" name="Прямоугольник 60"/>
            <p:cNvSpPr/>
            <p:nvPr/>
          </p:nvSpPr>
          <p:spPr bwMode="auto">
            <a:xfrm>
              <a:off x="168275" y="1016000"/>
              <a:ext cx="1446213" cy="396398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b="1" kern="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ПРЕДПОСЫЛКИ:</a:t>
              </a:r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1614488" y="1016000"/>
              <a:ext cx="7256462" cy="3963988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 eaLnBrk="1" fontAlgn="auto" hangingPunct="1">
                <a:lnSpc>
                  <a:spcPct val="121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План нации «100 конкретных шагов» по реализации пяти институциональных реформ Главы государства Нурсултана  </a:t>
              </a:r>
              <a:r>
                <a:rPr lang="ru-RU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Назарбаева</a:t>
              </a:r>
            </a:p>
            <a:p>
              <a:pPr algn="just" eaLnBrk="1" fontAlgn="auto" hangingPunct="1">
                <a:lnSpc>
                  <a:spcPct val="121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marL="285750" indent="-285750" algn="just" eaLnBrk="1" fontAlgn="auto" hangingPunct="1">
                <a:lnSpc>
                  <a:spcPct val="121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  <a:defRPr/>
              </a:pPr>
              <a:r>
                <a:rPr lang="ru-RU" sz="16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«53 Шаг. Изменение концепции работы антимонопольной службы и ее приведение в соответствие со стандартами ОЭСР. Обновленная служба должна ориентироваться на продвижение свободной конкуренции</a:t>
              </a:r>
              <a:r>
                <a:rPr lang="ru-RU" sz="1600" b="1" i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.»</a:t>
              </a:r>
            </a:p>
            <a:p>
              <a:pPr algn="just" eaLnBrk="1" fontAlgn="auto" hangingPunct="1">
                <a:lnSpc>
                  <a:spcPct val="121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just" eaLnBrk="1" fontAlgn="auto" hangingPunct="1">
                <a:lnSpc>
                  <a:spcPct val="121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Послание </a:t>
              </a:r>
              <a:r>
                <a:rPr lang="ru-RU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Президента Республики Казахстан Н. Назарбаева народу Казахстана от </a:t>
              </a:r>
              <a:r>
                <a:rPr lang="ru-RU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                        30 </a:t>
              </a:r>
              <a:r>
                <a:rPr lang="ru-RU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ноября 2015 г. «Казахстан в новой глобальной реальности: рост, реформы, развитие</a:t>
              </a:r>
              <a:r>
                <a:rPr lang="ru-RU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»</a:t>
              </a:r>
            </a:p>
            <a:p>
              <a:pPr algn="just" eaLnBrk="1" fontAlgn="auto" hangingPunct="1">
                <a:lnSpc>
                  <a:spcPct val="121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marL="285750" indent="-285750" algn="just" eaLnBrk="1" fontAlgn="auto" hangingPunct="1">
                <a:lnSpc>
                  <a:spcPct val="121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  <a:defRPr/>
              </a:pPr>
              <a:r>
                <a:rPr lang="ru-RU" sz="16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«…Правительство должно создать условия для свободной и здоровой конкуренции.</a:t>
              </a:r>
            </a:p>
            <a:p>
              <a:pPr algn="just" eaLnBrk="1" fontAlgn="auto" hangingPunct="1">
                <a:lnSpc>
                  <a:spcPct val="121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Во-первых, поручаю Правительству выработать конкретные предложения по усилению антимонопольной деятельности. Нам нужен отдельный закон об антимонопольном ведомстве, с четкой регламентацией его статуса и порядка работы…»</a:t>
              </a:r>
            </a:p>
          </p:txBody>
        </p:sp>
      </p:grp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662355" y="6459862"/>
            <a:ext cx="3371491" cy="365125"/>
          </a:xfrm>
        </p:spPr>
        <p:txBody>
          <a:bodyPr/>
          <a:lstStyle/>
          <a:p>
            <a:pPr>
              <a:defRPr/>
            </a:pPr>
            <a:fld id="{B71FF925-EBE8-44D9-9475-E6B883B2B95E}" type="slidenum">
              <a:rPr lang="ru-RU" smtClean="0"/>
              <a:pPr>
                <a:defRPr/>
              </a:pPr>
              <a:t>2</a:t>
            </a:fld>
            <a:endParaRPr lang="ru-R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51" y="90489"/>
            <a:ext cx="823913" cy="804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179622" y="238126"/>
            <a:ext cx="10606352" cy="50958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ru-RU" alt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Приведение антимонопольной службы в соответствие со стандартами ОЭСР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0" y="944564"/>
            <a:ext cx="12192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9" name="Группа 8"/>
          <p:cNvGrpSpPr/>
          <p:nvPr/>
        </p:nvGrpSpPr>
        <p:grpSpPr>
          <a:xfrm>
            <a:off x="368892" y="1887225"/>
            <a:ext cx="11417081" cy="4520577"/>
            <a:chOff x="1888524" y="2048230"/>
            <a:chExt cx="8380715" cy="3776837"/>
          </a:xfrm>
        </p:grpSpPr>
        <p:sp>
          <p:nvSpPr>
            <p:cNvPr id="10" name="Прямоугольник 9"/>
            <p:cNvSpPr/>
            <p:nvPr/>
          </p:nvSpPr>
          <p:spPr bwMode="auto">
            <a:xfrm>
              <a:off x="1888524" y="2048874"/>
              <a:ext cx="1559222" cy="3776193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0" algn="ctr">
                <a:defRPr/>
              </a:pPr>
              <a:r>
                <a:rPr lang="ru-RU" b="1" kern="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Основание:</a:t>
              </a:r>
              <a:endParaRPr lang="ru-RU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lvl="0" algn="ctr">
                <a:defRPr/>
              </a:pPr>
              <a:endParaRPr lang="ru-RU" b="1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lvl="0" algn="ctr">
                <a:defRPr/>
              </a:pPr>
              <a:r>
                <a:rPr lang="ru-RU" b="1" kern="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Обзор конкурентного законодательства и политики Республики Казахстан, проведенный Организацией экономического сотрудничества и развития                    (2015-2016 гг.)</a:t>
              </a:r>
              <a:endPara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defRPr/>
              </a:pPr>
              <a:endParaRPr lang="ru-RU" b="1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3523733" y="2048230"/>
              <a:ext cx="6745506" cy="3776837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endPara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2" name="Группа 21"/>
          <p:cNvGrpSpPr/>
          <p:nvPr/>
        </p:nvGrpSpPr>
        <p:grpSpPr>
          <a:xfrm>
            <a:off x="2879924" y="1938987"/>
            <a:ext cx="8594900" cy="2620708"/>
            <a:chOff x="3743864" y="1483743"/>
            <a:chExt cx="6944264" cy="1485575"/>
          </a:xfrm>
        </p:grpSpPr>
        <p:sp>
          <p:nvSpPr>
            <p:cNvPr id="12" name="Прямоугольник 11"/>
            <p:cNvSpPr/>
            <p:nvPr/>
          </p:nvSpPr>
          <p:spPr>
            <a:xfrm>
              <a:off x="3743864" y="1483743"/>
              <a:ext cx="6944264" cy="419669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Разработан двухэтапный подход по изменению концепции </a:t>
              </a:r>
              <a:r>
                <a:rPr lang="ru-RU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работы антимонопольной службы</a:t>
              </a:r>
              <a:endPara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3743865" y="2170897"/>
              <a:ext cx="3355676" cy="798421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</a:t>
              </a:r>
              <a:r>
                <a:rPr lang="ru-RU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Этап (2015 год</a:t>
              </a:r>
              <a:r>
                <a:rPr lang="ru-RU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– базовые </a:t>
              </a:r>
              <a:r>
                <a:rPr lang="ru-RU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изменения </a:t>
              </a:r>
              <a:endPara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Изменение концепции работы антимонопольного органа</a:t>
              </a: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7315200" y="2170897"/>
              <a:ext cx="3372928" cy="798421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II </a:t>
              </a:r>
              <a:r>
                <a:rPr lang="ru-RU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Этап (2016 год) – </a:t>
              </a:r>
              <a:r>
                <a:rPr lang="ru-RU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детализация</a:t>
              </a:r>
            </a:p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Усиление антимонопольного органа, регламентация его статуса </a:t>
              </a:r>
            </a:p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и порядка работы</a:t>
              </a:r>
              <a:endPara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Стрелка вниз 14"/>
            <p:cNvSpPr/>
            <p:nvPr/>
          </p:nvSpPr>
          <p:spPr>
            <a:xfrm>
              <a:off x="5412067" y="1963864"/>
              <a:ext cx="258793" cy="20703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трелка вниз 15"/>
            <p:cNvSpPr/>
            <p:nvPr/>
          </p:nvSpPr>
          <p:spPr>
            <a:xfrm>
              <a:off x="8987716" y="1967440"/>
              <a:ext cx="258793" cy="20703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1" name="Прямоугольник 20"/>
          <p:cNvSpPr/>
          <p:nvPr/>
        </p:nvSpPr>
        <p:spPr>
          <a:xfrm>
            <a:off x="2879924" y="4708456"/>
            <a:ext cx="8722604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700" b="1" dirty="0" smtClean="0">
                <a:solidFill>
                  <a:srgbClr val="FF0000"/>
                </a:solidFill>
              </a:rPr>
              <a:t>   </a:t>
            </a:r>
            <a:r>
              <a:rPr lang="ru-RU" sz="1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25-26 </a:t>
            </a:r>
            <a:r>
              <a:rPr lang="ru-RU" sz="1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мая 2016 г.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освещение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результатов Обзора в рамках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Астанинского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экономического форума;</a:t>
            </a:r>
          </a:p>
          <a:p>
            <a:endParaRPr lang="ru-RU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15-17 июня 2016 г.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принятие решения о получении статуса участника на заседании Комитета по конкуренции ОЭСР.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368893" y="1084525"/>
            <a:ext cx="11417081" cy="59860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lnSpc>
                <a:spcPct val="121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kern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ЦЕЛЬ: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Получение статуса участника в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Комитете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конкуренции ОЭСР с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дальнейшим вхождением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качестве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полноправного члена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3224587" y="6101643"/>
            <a:ext cx="856138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на 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сегодняшний день Обзор находится на стадии завершения.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757242" y="6425359"/>
            <a:ext cx="3302486" cy="410371"/>
          </a:xfrm>
        </p:spPr>
        <p:txBody>
          <a:bodyPr/>
          <a:lstStyle/>
          <a:p>
            <a:pPr>
              <a:defRPr/>
            </a:pPr>
            <a:fld id="{B71FF925-EBE8-44D9-9475-E6B883B2B95E}" type="slidenum">
              <a:rPr lang="ru-RU" smtClean="0"/>
              <a:pPr>
                <a:defRPr/>
              </a:pPr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0848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 txBox="1">
            <a:spLocks/>
          </p:cNvSpPr>
          <p:nvPr/>
        </p:nvSpPr>
        <p:spPr>
          <a:xfrm>
            <a:off x="2343447" y="4029107"/>
            <a:ext cx="7886700" cy="125659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ru-RU" sz="2100" dirty="0">
              <a:latin typeface="+mj-lt"/>
              <a:cs typeface="Times New Roman" panose="02020603050405020304" pitchFamily="18" charset="0"/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387459" y="1055341"/>
            <a:ext cx="11417081" cy="5345501"/>
            <a:chOff x="1888524" y="2048230"/>
            <a:chExt cx="8380715" cy="3930017"/>
          </a:xfrm>
        </p:grpSpPr>
        <p:sp>
          <p:nvSpPr>
            <p:cNvPr id="11" name="Прямоугольник 10"/>
            <p:cNvSpPr/>
            <p:nvPr/>
          </p:nvSpPr>
          <p:spPr bwMode="auto">
            <a:xfrm>
              <a:off x="1888524" y="2048874"/>
              <a:ext cx="1736469" cy="3929347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0" algn="ctr">
                <a:defRPr/>
              </a:pPr>
              <a:r>
                <a:rPr lang="ru-RU" b="1" kern="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 </a:t>
              </a:r>
              <a:r>
                <a:rPr lang="ru-RU" b="1" kern="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Этап (2015 год):</a:t>
              </a:r>
              <a:endParaRPr lang="ru-RU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lvl="0" algn="ctr">
                <a:defRPr/>
              </a:pPr>
              <a:endParaRPr lang="ru-RU" b="1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lvl="0" algn="ctr">
                <a:defRPr/>
              </a:pP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Принят Предпринимательский Кодекс Республики Казахстан, в который имплементированы нормы Закона Республики Казахстан «О конкуренции»</a:t>
              </a:r>
            </a:p>
            <a:p>
              <a:pPr algn="ctr">
                <a:defRPr/>
              </a:pPr>
              <a:endParaRPr lang="ru-RU" b="1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3732698" y="2048230"/>
              <a:ext cx="6536541" cy="3930017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endParaRPr lang="ru-RU" sz="1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endParaRPr lang="ru-RU" sz="9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endParaRPr lang="ru-RU" sz="9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indent="-285750">
                <a:buFont typeface="Wingdings" panose="05000000000000000000" pitchFamily="2" charset="2"/>
                <a:buChar char="v"/>
              </a:pPr>
              <a:r>
                <a:rPr lang="ru-RU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Внедрение механизма ограничения </a:t>
              </a:r>
            </a:p>
            <a:p>
              <a:r>
                <a:rPr lang="ru-RU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участия государства в </a:t>
              </a:r>
              <a:r>
                <a:rPr lang="ru-RU" sz="2000" b="1" dirty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предпринимательской </a:t>
              </a:r>
              <a:endPara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r>
                <a:rPr lang="ru-RU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деятельности (определение видов </a:t>
              </a:r>
            </a:p>
            <a:p>
              <a:r>
                <a:rPr lang="ru-RU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деятельности с участием государства)</a:t>
              </a:r>
              <a:endPara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/>
              <a:endPara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endParaRPr lang="ru-RU" sz="9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indent="-285750">
                <a:buFont typeface="Wingdings" panose="05000000000000000000" pitchFamily="2" charset="2"/>
                <a:buChar char="v"/>
              </a:pPr>
              <a:r>
                <a:rPr lang="ru-RU" sz="20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Отказ с 01.01.2017 г. от ценового </a:t>
              </a:r>
            </a:p>
            <a:p>
              <a:r>
                <a:rPr lang="ru-RU" sz="20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регулирования доминантов в регулируемых </a:t>
              </a:r>
            </a:p>
            <a:p>
              <a:r>
                <a:rPr lang="ru-RU" sz="20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секторах экономики. </a:t>
              </a:r>
            </a:p>
            <a:p>
              <a:endPara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342900" indent="-342900">
                <a:buFont typeface="Wingdings" panose="05000000000000000000" pitchFamily="2" charset="2"/>
                <a:buChar char="v"/>
              </a:pPr>
              <a:r>
                <a:rPr lang="ru-RU" sz="20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Ведение с 01.01.2016 г. </a:t>
              </a:r>
            </a:p>
            <a:p>
              <a:r>
                <a:rPr lang="ru-RU" sz="20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по </a:t>
              </a:r>
              <a:r>
                <a:rPr lang="ru-RU" sz="20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01.01.2017 г. </a:t>
              </a:r>
              <a:r>
                <a:rPr lang="ru-RU" sz="20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Реестра </a:t>
              </a:r>
              <a:r>
                <a:rPr lang="ru-RU" sz="20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доминантов </a:t>
              </a:r>
              <a:r>
                <a:rPr lang="ru-RU" sz="20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только </a:t>
              </a:r>
            </a:p>
            <a:p>
              <a:r>
                <a:rPr lang="ru-RU" sz="20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 </a:t>
              </a:r>
              <a:r>
                <a:rPr lang="ru-RU" sz="20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отношении </a:t>
              </a:r>
              <a:r>
                <a:rPr lang="ru-RU" sz="20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регулируемых рынков</a:t>
              </a:r>
            </a:p>
            <a:p>
              <a:pPr marL="285750" indent="-285750">
                <a:lnSpc>
                  <a:spcPct val="107000"/>
                </a:lnSpc>
                <a:spcAft>
                  <a:spcPts val="0"/>
                </a:spcAft>
                <a:buFont typeface="Wingdings" panose="05000000000000000000" pitchFamily="2" charset="2"/>
                <a:buChar char="v"/>
              </a:pPr>
              <a:endPara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marL="285750" indent="-285750">
                <a:lnSpc>
                  <a:spcPct val="107000"/>
                </a:lnSpc>
                <a:spcAft>
                  <a:spcPts val="0"/>
                </a:spcAft>
                <a:buFont typeface="Wingdings" panose="05000000000000000000" pitchFamily="2" charset="2"/>
                <a:buChar char="v"/>
              </a:pPr>
              <a:endPara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endPara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1928869334"/>
              </p:ext>
            </p:extLst>
          </p:nvPr>
        </p:nvGraphicFramePr>
        <p:xfrm>
          <a:off x="8411765" y="1438632"/>
          <a:ext cx="3182471" cy="16990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1474832499"/>
              </p:ext>
            </p:extLst>
          </p:nvPr>
        </p:nvGraphicFramePr>
        <p:xfrm>
          <a:off x="8500353" y="3917455"/>
          <a:ext cx="3209365" cy="17371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13" name="Рисунок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51" y="90489"/>
            <a:ext cx="823913" cy="804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Прямоугольник 13"/>
          <p:cNvSpPr/>
          <p:nvPr/>
        </p:nvSpPr>
        <p:spPr>
          <a:xfrm>
            <a:off x="1163420" y="90489"/>
            <a:ext cx="10631184" cy="78932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Шаг № 53.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Изменение концепции работы антимонопольной службы и ее приведение в соответствие со стандартами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ОЭСР 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0" y="944564"/>
            <a:ext cx="12192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8913453" y="4137925"/>
            <a:ext cx="84421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б</a:t>
            </a:r>
            <a:r>
              <a:rPr lang="ru-RU" sz="100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олее 900</a:t>
            </a:r>
            <a:endParaRPr lang="ru-RU" sz="100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335215" y="6511619"/>
            <a:ext cx="2743200" cy="365125"/>
          </a:xfrm>
        </p:spPr>
        <p:txBody>
          <a:bodyPr/>
          <a:lstStyle/>
          <a:p>
            <a:pPr>
              <a:defRPr/>
            </a:pPr>
            <a:fld id="{2C672B6C-704C-414F-AC50-A178241E8CB9}" type="slidenum">
              <a:rPr lang="ru-RU" smtClean="0"/>
              <a:pPr>
                <a:defRPr/>
              </a:pPr>
              <a:t>4</a:t>
            </a:fld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9910349" y="5201170"/>
            <a:ext cx="51488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 dirty="0" smtClean="0"/>
              <a:t>2016 г</a:t>
            </a:r>
            <a:endParaRPr lang="ru-RU" sz="900" dirty="0"/>
          </a:p>
        </p:txBody>
      </p:sp>
      <p:sp>
        <p:nvSpPr>
          <p:cNvPr id="7" name="TextBox 6"/>
          <p:cNvSpPr txBox="1"/>
          <p:nvPr/>
        </p:nvSpPr>
        <p:spPr>
          <a:xfrm>
            <a:off x="10831877" y="5210131"/>
            <a:ext cx="51488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 dirty="0" smtClean="0"/>
              <a:t>2017 г</a:t>
            </a:r>
            <a:endParaRPr lang="ru-RU" sz="9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899784" y="5755341"/>
            <a:ext cx="888619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463" lvl="8" indent="-17463">
              <a:buFont typeface="Wingdings" panose="05000000000000000000" pitchFamily="2" charset="2"/>
              <a:buChar char="v"/>
            </a:pPr>
            <a:r>
              <a:rPr lang="ru-RU" sz="2000" b="1" dirty="0">
                <a:solidFill>
                  <a:schemeClr val="dk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chemeClr val="dk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Введено понятие «картель» (как наиболее тяжелая форма нарушений антимонопольного законодательства)</a:t>
            </a:r>
            <a:endParaRPr lang="ru-RU" sz="2000" b="1" dirty="0">
              <a:solidFill>
                <a:schemeClr val="dk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945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368893" y="1115275"/>
            <a:ext cx="11417080" cy="5232449"/>
            <a:chOff x="222251" y="1336455"/>
            <a:chExt cx="11417080" cy="4875666"/>
          </a:xfrm>
        </p:grpSpPr>
        <p:sp>
          <p:nvSpPr>
            <p:cNvPr id="11" name="Прямоугольник 10"/>
            <p:cNvSpPr/>
            <p:nvPr/>
          </p:nvSpPr>
          <p:spPr bwMode="auto">
            <a:xfrm>
              <a:off x="222251" y="1336455"/>
              <a:ext cx="2365681" cy="4875666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0" algn="ctr">
                <a:defRPr/>
              </a:pPr>
              <a:r>
                <a:rPr lang="ru-RU" sz="1600" b="1" kern="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 </a:t>
              </a:r>
              <a:r>
                <a:rPr lang="ru-RU" sz="1600" b="1" kern="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Этап (2015 год):</a:t>
              </a:r>
              <a:endParaRPr lang="ru-RU" sz="16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lvl="0" algn="ctr">
                <a:defRPr/>
              </a:pPr>
              <a:endParaRPr lang="ru-RU" sz="1600" b="1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lvl="0" algn="ctr">
                <a:defRPr/>
              </a:pPr>
              <a:r>
                <a:rPr lang="ru-RU" sz="1600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Принят Предпринимательский Кодекс Республики Казахстан, в который имплементированы нормы Закона Республики Казахстан «О конкуренции»</a:t>
              </a:r>
            </a:p>
            <a:p>
              <a:pPr algn="ctr">
                <a:defRPr/>
              </a:pPr>
              <a:endParaRPr lang="ru-RU" sz="1600" b="1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2751833" y="1336455"/>
              <a:ext cx="8887498" cy="487566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285750" indent="-285750">
                <a:buFont typeface="Wingdings" panose="05000000000000000000" pitchFamily="2" charset="2"/>
                <a:buChar char="v"/>
              </a:pPr>
              <a:endPara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indent="-285750">
                <a:buFont typeface="Wingdings" panose="05000000000000000000" pitchFamily="2" charset="2"/>
                <a:buChar char="v"/>
              </a:pPr>
              <a:r>
                <a:rPr lang="ru-RU" sz="15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Введение </a:t>
              </a:r>
              <a:r>
                <a:rPr lang="ru-RU" sz="15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института уведомления</a:t>
              </a:r>
            </a:p>
            <a:p>
              <a:r>
                <a:rPr lang="ru-RU" sz="15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о наличии в действиях (бездействии)</a:t>
              </a:r>
            </a:p>
            <a:p>
              <a:r>
                <a:rPr lang="ru-RU" sz="15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субъекта рынка признаков нарушения</a:t>
              </a:r>
            </a:p>
            <a:p>
              <a:r>
                <a:rPr lang="ru-RU" sz="15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антимонопольного законодательства</a:t>
              </a:r>
            </a:p>
            <a:p>
              <a:endPara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indent="-285750">
                <a:buFont typeface="Wingdings" panose="05000000000000000000" pitchFamily="2" charset="2"/>
                <a:buChar char="v"/>
              </a:pPr>
              <a:r>
                <a:rPr lang="ru-RU" sz="15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Введение </a:t>
              </a:r>
              <a:r>
                <a:rPr lang="ru-RU" sz="15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института предостережения</a:t>
              </a:r>
            </a:p>
            <a:p>
              <a:r>
                <a:rPr lang="ru-RU" sz="15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о недопустимости нарушений </a:t>
              </a:r>
            </a:p>
            <a:p>
              <a:r>
                <a:rPr lang="ru-RU" sz="15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антимонопольного законодательства</a:t>
              </a:r>
            </a:p>
            <a:p>
              <a:endPara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endPara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indent="-285750">
                <a:buFont typeface="Wingdings" panose="05000000000000000000" pitchFamily="2" charset="2"/>
                <a:buChar char="v"/>
              </a:pPr>
              <a:r>
                <a:rPr lang="ru-RU" sz="15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Введение </a:t>
              </a:r>
              <a:r>
                <a:rPr lang="ru-RU" sz="15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института коллегиального</a:t>
              </a:r>
            </a:p>
            <a:p>
              <a:r>
                <a:rPr lang="ru-RU" sz="15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органа (согласительной комиссии) </a:t>
              </a:r>
            </a:p>
            <a:p>
              <a:r>
                <a:rPr lang="ru-RU" sz="15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по рассмотрению материалов дел о </a:t>
              </a:r>
            </a:p>
            <a:p>
              <a:r>
                <a:rPr lang="ru-RU" sz="15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нарушениях антимонопольного </a:t>
              </a:r>
            </a:p>
            <a:p>
              <a:r>
                <a:rPr lang="ru-RU" sz="15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законодательства</a:t>
              </a:r>
            </a:p>
            <a:p>
              <a:endPara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indent="271463">
                <a:buFont typeface="Wingdings" panose="05000000000000000000" pitchFamily="2" charset="2"/>
                <a:buChar char="v"/>
                <a:tabLst>
                  <a:tab pos="355600" algn="l"/>
                </a:tabLst>
              </a:pPr>
              <a:r>
                <a:rPr lang="ru-RU" sz="15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Введение </a:t>
              </a:r>
              <a:r>
                <a:rPr lang="ru-RU" sz="15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института внесения </a:t>
              </a:r>
              <a:endPara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tabLst>
                  <a:tab pos="355600" algn="l"/>
                </a:tabLst>
              </a:pPr>
              <a:r>
                <a:rPr lang="ru-RU" sz="15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предписаний </a:t>
              </a:r>
              <a:r>
                <a:rPr lang="ru-RU" sz="15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 адрес государственных </a:t>
              </a:r>
              <a:endPara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tabLst>
                  <a:tab pos="355600" algn="l"/>
                </a:tabLst>
              </a:pPr>
              <a:r>
                <a:rPr lang="ru-RU" sz="15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органов о </a:t>
              </a:r>
              <a:r>
                <a:rPr lang="ru-RU" sz="15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необходимости совершения </a:t>
              </a:r>
              <a:endPara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tabLst>
                  <a:tab pos="355600" algn="l"/>
                </a:tabLst>
              </a:pPr>
              <a:r>
                <a:rPr lang="ru-RU" sz="15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действий</a:t>
              </a:r>
              <a:r>
                <a:rPr lang="ru-RU" sz="15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, </a:t>
              </a:r>
              <a:r>
                <a:rPr lang="ru-RU" sz="15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направленных </a:t>
              </a:r>
              <a:r>
                <a:rPr lang="ru-RU" sz="15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на обеспечение </a:t>
              </a:r>
              <a:endPara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tabLst>
                  <a:tab pos="355600" algn="l"/>
                </a:tabLst>
              </a:pPr>
              <a:r>
                <a:rPr lang="ru-RU" sz="15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(</a:t>
              </a:r>
              <a:r>
                <a:rPr lang="ru-RU" sz="15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развитие) </a:t>
              </a:r>
              <a:r>
                <a:rPr lang="ru-RU" sz="15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конкуренции</a:t>
              </a:r>
              <a:endPara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" name="Стрелка вправо 2"/>
          <p:cNvSpPr/>
          <p:nvPr/>
        </p:nvSpPr>
        <p:spPr>
          <a:xfrm>
            <a:off x="6823518" y="1644370"/>
            <a:ext cx="457200" cy="4226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+mj-lt"/>
            </a:endParaRPr>
          </a:p>
        </p:txBody>
      </p:sp>
      <p:sp>
        <p:nvSpPr>
          <p:cNvPr id="13" name="Стрелка вправо 12"/>
          <p:cNvSpPr/>
          <p:nvPr/>
        </p:nvSpPr>
        <p:spPr>
          <a:xfrm>
            <a:off x="6823518" y="2725966"/>
            <a:ext cx="457200" cy="4226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+mj-lt"/>
            </a:endParaRPr>
          </a:p>
        </p:txBody>
      </p:sp>
      <p:sp>
        <p:nvSpPr>
          <p:cNvPr id="15" name="Стрелка вправо 14"/>
          <p:cNvSpPr/>
          <p:nvPr/>
        </p:nvSpPr>
        <p:spPr>
          <a:xfrm>
            <a:off x="6823518" y="4018502"/>
            <a:ext cx="457200" cy="4226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+mj-lt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504984" y="1376623"/>
            <a:ext cx="4140680" cy="9448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3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позволяет субъекту бизнеса до начала процедуры расследования исправить свои нарушения без применения мер антимонопольного реагирования</a:t>
            </a:r>
            <a:endParaRPr lang="ru-RU" sz="1300" dirty="0">
              <a:latin typeface="+mj-lt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7503532" y="2393079"/>
            <a:ext cx="4166054" cy="11868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93663" algn="just">
              <a:lnSpc>
                <a:spcPct val="107000"/>
              </a:lnSpc>
              <a:spcAft>
                <a:spcPts val="0"/>
              </a:spcAft>
            </a:pPr>
            <a:r>
              <a:rPr lang="ru-RU" sz="13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позволяет в случае публичных заявлений руководителей предприятий бизнеса или государственных органов заранее предупредить их о недопустимости совершения действий, намерения которых были выражены в публичном заявлении.</a:t>
            </a:r>
            <a:endParaRPr lang="ru-RU" sz="13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7504564" y="3646636"/>
            <a:ext cx="4141100" cy="12111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3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позволяет по итогам расследований, до принятия решения антимонопольным органом, выслушать аргументы субъектов бизнеса</a:t>
            </a:r>
            <a:endParaRPr lang="ru-RU" sz="1300" dirty="0">
              <a:latin typeface="+mj-lt"/>
            </a:endParaRPr>
          </a:p>
        </p:txBody>
      </p:sp>
      <p:pic>
        <p:nvPicPr>
          <p:cNvPr id="14" name="Рисунок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51" y="90489"/>
            <a:ext cx="823913" cy="804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Прямоугольник 17"/>
          <p:cNvSpPr/>
          <p:nvPr/>
        </p:nvSpPr>
        <p:spPr>
          <a:xfrm>
            <a:off x="1163420" y="90489"/>
            <a:ext cx="10622553" cy="78932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Шаг № 53.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Изменение концепции работы антимонопольной службы и ее приведение в соответствие со стандартами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ОЭСР 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0" y="944564"/>
            <a:ext cx="12192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309333" y="6492875"/>
            <a:ext cx="2743200" cy="365125"/>
          </a:xfrm>
        </p:spPr>
        <p:txBody>
          <a:bodyPr/>
          <a:lstStyle/>
          <a:p>
            <a:pPr>
              <a:defRPr/>
            </a:pPr>
            <a:fld id="{2C672B6C-704C-414F-AC50-A178241E8CB9}" type="slidenum">
              <a:rPr lang="ru-RU" smtClean="0"/>
              <a:pPr>
                <a:defRPr/>
              </a:pPr>
              <a:t>5</a:t>
            </a:fld>
            <a:endParaRPr lang="ru-RU" dirty="0"/>
          </a:p>
        </p:txBody>
      </p:sp>
      <p:sp>
        <p:nvSpPr>
          <p:cNvPr id="21" name="Стрелка вправо 20"/>
          <p:cNvSpPr/>
          <p:nvPr/>
        </p:nvSpPr>
        <p:spPr>
          <a:xfrm>
            <a:off x="6820649" y="5318204"/>
            <a:ext cx="457200" cy="4226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+mj-lt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7501695" y="4946338"/>
            <a:ext cx="4141100" cy="12111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3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позволяет 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устранять барьеры на товарных рынках, пресекать действия государственных органов, направленные на ограничения конкуренции</a:t>
            </a:r>
            <a:endParaRPr lang="ru-RU" sz="13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7391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51" y="90489"/>
            <a:ext cx="823913" cy="804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Прямоугольник 17"/>
          <p:cNvSpPr/>
          <p:nvPr/>
        </p:nvSpPr>
        <p:spPr>
          <a:xfrm>
            <a:off x="1120588" y="89146"/>
            <a:ext cx="10721788" cy="103925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Шаг №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53: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Изменение концепции работы антимонопольной службы и ее приведение </a:t>
            </a: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соответствие со стандартами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ОЭСР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Послание Президента Республики Казахстан Н. Назарбаева народу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Казахстана: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Усиление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антимонопольного органа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0" y="1195583"/>
            <a:ext cx="12192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9438740" y="6502212"/>
            <a:ext cx="2743200" cy="365125"/>
          </a:xfrm>
        </p:spPr>
        <p:txBody>
          <a:bodyPr/>
          <a:lstStyle/>
          <a:p>
            <a:pPr>
              <a:defRPr/>
            </a:pPr>
            <a:fld id="{2C672B6C-704C-414F-AC50-A178241E8CB9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  <p:grpSp>
        <p:nvGrpSpPr>
          <p:cNvPr id="32" name="Группа 31"/>
          <p:cNvGrpSpPr/>
          <p:nvPr/>
        </p:nvGrpSpPr>
        <p:grpSpPr>
          <a:xfrm>
            <a:off x="360277" y="1255490"/>
            <a:ext cx="11482098" cy="5333574"/>
            <a:chOff x="222251" y="1174380"/>
            <a:chExt cx="11482098" cy="5333574"/>
          </a:xfrm>
        </p:grpSpPr>
        <p:grpSp>
          <p:nvGrpSpPr>
            <p:cNvPr id="10" name="Группа 9"/>
            <p:cNvGrpSpPr/>
            <p:nvPr/>
          </p:nvGrpSpPr>
          <p:grpSpPr>
            <a:xfrm>
              <a:off x="222251" y="1174380"/>
              <a:ext cx="11482098" cy="5333574"/>
              <a:chOff x="1888524" y="2015275"/>
              <a:chExt cx="8428441" cy="3921248"/>
            </a:xfrm>
          </p:grpSpPr>
          <p:sp>
            <p:nvSpPr>
              <p:cNvPr id="13" name="Прямоугольник 12"/>
              <p:cNvSpPr/>
              <p:nvPr/>
            </p:nvSpPr>
            <p:spPr bwMode="auto">
              <a:xfrm>
                <a:off x="1888524" y="2015918"/>
                <a:ext cx="1755517" cy="3920580"/>
              </a:xfrm>
              <a:prstGeom prst="rect">
                <a:avLst/>
              </a:prstGeom>
              <a:solidFill>
                <a:schemeClr val="accent1"/>
              </a:solidFill>
              <a:ln>
                <a:solidFill>
                  <a:schemeClr val="accent1"/>
                </a:solidFill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lvl="0" algn="ctr">
                  <a:defRPr/>
                </a:pPr>
                <a:r>
                  <a:rPr lang="ru-RU" b="1" kern="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 Этап (2016 год):</a:t>
                </a:r>
              </a:p>
              <a:p>
                <a:pPr lvl="0" algn="ctr">
                  <a:defRPr/>
                </a:pPr>
                <a:endParaRPr lang="ru-RU" b="1" kern="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algn="ctr">
                  <a:defRPr/>
                </a:pPr>
                <a:r>
                  <a:rPr lang="ru-RU" b="1" kern="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Разработан проект Закона Республики Казахстан «О внесении изменений и дополнений в некоторые законодательные акты Республики Казахстан по вопросам конкуренции» (внесен в Правительство РК) </a:t>
                </a:r>
              </a:p>
            </p:txBody>
          </p:sp>
          <p:sp>
            <p:nvSpPr>
              <p:cNvPr id="15" name="Прямоугольник 14"/>
              <p:cNvSpPr/>
              <p:nvPr/>
            </p:nvSpPr>
            <p:spPr>
              <a:xfrm>
                <a:off x="3739025" y="2015275"/>
                <a:ext cx="6577940" cy="3921248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marL="285750" indent="-285750" algn="just">
                  <a:lnSpc>
                    <a:spcPct val="107000"/>
                  </a:lnSpc>
                  <a:spcAft>
                    <a:spcPts val="0"/>
                  </a:spcAft>
                  <a:buFont typeface="Wingdings" panose="05000000000000000000" pitchFamily="2" charset="2"/>
                  <a:buChar char="v"/>
                </a:pPr>
                <a:endParaRPr lang="ru-RU" sz="14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285750" indent="-285750" algn="just">
                  <a:lnSpc>
                    <a:spcPct val="107000"/>
                  </a:lnSpc>
                  <a:spcAft>
                    <a:spcPts val="0"/>
                  </a:spcAft>
                  <a:buFont typeface="Wingdings" panose="05000000000000000000" pitchFamily="2" charset="2"/>
                  <a:buChar char="v"/>
                </a:pPr>
                <a:endParaRPr lang="ru-RU" sz="14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285750" indent="-285750" algn="just">
                  <a:lnSpc>
                    <a:spcPct val="107000"/>
                  </a:lnSpc>
                  <a:spcAft>
                    <a:spcPts val="0"/>
                  </a:spcAft>
                  <a:buFont typeface="Wingdings" panose="05000000000000000000" pitchFamily="2" charset="2"/>
                  <a:buChar char="v"/>
                </a:pPr>
                <a:endParaRPr lang="ru-RU" sz="14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285750" indent="-285750" algn="just">
                  <a:lnSpc>
                    <a:spcPct val="107000"/>
                  </a:lnSpc>
                  <a:spcAft>
                    <a:spcPts val="0"/>
                  </a:spcAft>
                  <a:buFont typeface="Wingdings" panose="05000000000000000000" pitchFamily="2" charset="2"/>
                  <a:buChar char="v"/>
                </a:pPr>
                <a:endParaRPr lang="ru-RU" sz="14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285750" indent="-285750" algn="just">
                  <a:lnSpc>
                    <a:spcPct val="107000"/>
                  </a:lnSpc>
                  <a:spcAft>
                    <a:spcPts val="0"/>
                  </a:spcAft>
                  <a:buFont typeface="Wingdings" panose="05000000000000000000" pitchFamily="2" charset="2"/>
                  <a:buChar char="v"/>
                </a:pPr>
                <a:endParaRPr lang="ru-RU" sz="14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285750" indent="-285750" algn="just">
                  <a:lnSpc>
                    <a:spcPct val="107000"/>
                  </a:lnSpc>
                  <a:spcAft>
                    <a:spcPts val="0"/>
                  </a:spcAft>
                  <a:buFont typeface="Wingdings" panose="05000000000000000000" pitchFamily="2" charset="2"/>
                  <a:buChar char="v"/>
                </a:pPr>
                <a:endParaRPr lang="ru-RU" sz="14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4" name="Прямоугольник 3"/>
            <p:cNvSpPr/>
            <p:nvPr/>
          </p:nvSpPr>
          <p:spPr>
            <a:xfrm>
              <a:off x="3044444" y="1521721"/>
              <a:ext cx="8319247" cy="98142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0"/>
                </a:spcAft>
              </a:pPr>
              <a:r>
                <a:rPr lang="ru-RU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Четкая </a:t>
              </a:r>
              <a:r>
                <a:rPr lang="ru-RU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регламентация </a:t>
              </a:r>
              <a:r>
                <a:rPr lang="ru-RU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статуса и порядка работы антимонопольного органа -  введение отдельной главы в Предпринимательском кодексе, посвященной системе антимонопольного органа</a:t>
              </a:r>
              <a:endPara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7" name="Прямоугольник 36"/>
          <p:cNvSpPr/>
          <p:nvPr/>
        </p:nvSpPr>
        <p:spPr>
          <a:xfrm>
            <a:off x="3061399" y="2886215"/>
            <a:ext cx="8521001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антимонопольного органа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антимонопольного органа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Руководство антимонопольного органа (у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становление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срока </a:t>
            </a:r>
            <a:r>
              <a:rPr lang="ru-RU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назначения </a:t>
            </a:r>
            <a:r>
              <a:rPr lang="ru-RU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руководителя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ведомства антимонопольного органа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срок не менее 4 лет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ru-RU" dirty="0"/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антимонопольного органа с антимонопольными органами других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антимонопольного и правоохранительных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органов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ru-RU" sz="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1511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51" y="90489"/>
            <a:ext cx="823913" cy="804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9" name="Прямая соединительная линия 18"/>
          <p:cNvCxnSpPr/>
          <p:nvPr/>
        </p:nvCxnSpPr>
        <p:spPr>
          <a:xfrm>
            <a:off x="0" y="1231443"/>
            <a:ext cx="12192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9455982" y="6448422"/>
            <a:ext cx="2743200" cy="365125"/>
          </a:xfrm>
        </p:spPr>
        <p:txBody>
          <a:bodyPr/>
          <a:lstStyle/>
          <a:p>
            <a:pPr>
              <a:defRPr/>
            </a:pPr>
            <a:fld id="{2C672B6C-704C-414F-AC50-A178241E8CB9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  <p:grpSp>
        <p:nvGrpSpPr>
          <p:cNvPr id="10" name="Группа 9"/>
          <p:cNvGrpSpPr/>
          <p:nvPr/>
        </p:nvGrpSpPr>
        <p:grpSpPr>
          <a:xfrm>
            <a:off x="387459" y="1331335"/>
            <a:ext cx="11417082" cy="5191636"/>
            <a:chOff x="1888524" y="2048874"/>
            <a:chExt cx="8380715" cy="3816896"/>
          </a:xfrm>
        </p:grpSpPr>
        <p:sp>
          <p:nvSpPr>
            <p:cNvPr id="13" name="Прямоугольник 12"/>
            <p:cNvSpPr/>
            <p:nvPr/>
          </p:nvSpPr>
          <p:spPr bwMode="auto">
            <a:xfrm>
              <a:off x="1888524" y="2048874"/>
              <a:ext cx="1692203" cy="3776193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0" algn="ctr">
                <a:defRPr/>
              </a:pPr>
              <a:r>
                <a:rPr lang="ru-RU" b="1" kern="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 Этап (2016 год):</a:t>
              </a:r>
            </a:p>
            <a:p>
              <a:pPr lvl="0" algn="ctr">
                <a:defRPr/>
              </a:pPr>
              <a:endParaRPr lang="ru-RU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lvl="0" algn="ctr">
                <a:defRPr/>
              </a:pP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Разработан проект Закона Республики Казахстан «О внесении изменений и дополнений в некоторые законодательные акты Республики Казахстан по вопросам конкуренции» (внесен в Правительство РК) </a:t>
              </a: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3701040" y="2048874"/>
              <a:ext cx="6568199" cy="381689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just">
                <a:lnSpc>
                  <a:spcPct val="107000"/>
                </a:lnSpc>
                <a:spcAft>
                  <a:spcPts val="0"/>
                </a:spcAft>
              </a:pPr>
              <a:endPara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indent="-285750" algn="just">
                <a:lnSpc>
                  <a:spcPct val="107000"/>
                </a:lnSpc>
                <a:spcAft>
                  <a:spcPts val="0"/>
                </a:spcAft>
                <a:buFont typeface="Wingdings" panose="05000000000000000000" pitchFamily="2" charset="2"/>
                <a:buChar char="v"/>
              </a:pPr>
              <a:endPara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just">
                <a:lnSpc>
                  <a:spcPct val="107000"/>
                </a:lnSpc>
                <a:spcAft>
                  <a:spcPts val="0"/>
                </a:spcAft>
              </a:pPr>
              <a:endPara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indent="-285750" algn="just">
                <a:lnSpc>
                  <a:spcPct val="107000"/>
                </a:lnSpc>
                <a:spcAft>
                  <a:spcPts val="0"/>
                </a:spcAft>
                <a:buFont typeface="Wingdings" panose="05000000000000000000" pitchFamily="2" charset="2"/>
                <a:buChar char="v"/>
              </a:pPr>
              <a:endPara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indent="-285750" algn="just">
                <a:lnSpc>
                  <a:spcPct val="107000"/>
                </a:lnSpc>
                <a:spcAft>
                  <a:spcPts val="0"/>
                </a:spcAft>
                <a:buFont typeface="Wingdings" panose="05000000000000000000" pitchFamily="2" charset="2"/>
                <a:buChar char="v"/>
              </a:pPr>
              <a:endPara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indent="271463" algn="just">
                <a:lnSpc>
                  <a:spcPct val="107000"/>
                </a:lnSpc>
                <a:spcAft>
                  <a:spcPts val="0"/>
                </a:spcAft>
              </a:pPr>
              <a:endPara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4" name="Стрелка вправо 23"/>
          <p:cNvSpPr/>
          <p:nvPr/>
        </p:nvSpPr>
        <p:spPr>
          <a:xfrm>
            <a:off x="6992287" y="2842126"/>
            <a:ext cx="454270" cy="39793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+mj-lt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7610460" y="2521766"/>
            <a:ext cx="3969057" cy="10258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позволит проводить более качественные расследования, и будет способствовать достижению значимых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результатов по сложным делам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отношении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картелей-монополистов</a:t>
            </a:r>
            <a:endParaRPr lang="ru-RU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2886639" y="2533903"/>
            <a:ext cx="4166199" cy="1014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Увеличение сроков проведения расследования в связи с введением понятия «картель», а также сроков продления расследования с 2-х </a:t>
            </a:r>
            <a:r>
              <a: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 3-х месяцев</a:t>
            </a:r>
            <a:endParaRPr lang="ru-RU" sz="1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120588" y="89146"/>
            <a:ext cx="10721788" cy="103925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Шаг №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53: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Изменение концепции работы антимонопольной службы и ее приведение </a:t>
            </a: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соответствие со стандартами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ОЭСР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Послание Президента Республики Казахстан Н. Назарбаева народу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Казахстана: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Усиление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антимонопольного органа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7608523" y="3774009"/>
            <a:ext cx="4024113" cy="150452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3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дает возможность досудебного обжалования результатов расследования в антимонопольном </a:t>
            </a:r>
            <a:r>
              <a:rPr lang="ru-RU" sz="135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органе 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принятия 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антимонопольным органом объективного решения - с учетом доводов самого объекта 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расследования и 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мнений независимых 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экспертов</a:t>
            </a:r>
            <a:endParaRPr lang="ru-RU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Стрелка вправо 25"/>
          <p:cNvSpPr/>
          <p:nvPr/>
        </p:nvSpPr>
        <p:spPr>
          <a:xfrm>
            <a:off x="6992287" y="4327307"/>
            <a:ext cx="454270" cy="39793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+mj-lt"/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7608523" y="5593974"/>
            <a:ext cx="4026047" cy="6006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целях исключения беспричинного затягивания сроков процедуры расследования</a:t>
            </a:r>
            <a:endParaRPr lang="ru-RU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3182470" y="1602831"/>
            <a:ext cx="8319247" cy="6651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Повышение эффективности  проведения расследований по фактам нарушений антимонопольного законодательства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2830129" y="3710202"/>
            <a:ext cx="3998255" cy="2858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Совершенствование института согласительной комиссии, в части включения норм, обязывающие антимонопольный орган направлять объекту расследования проект заключения по итогам расследования </a:t>
            </a:r>
            <a:r>
              <a: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 </a:t>
            </a:r>
            <a:r>
              <a: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30 </a:t>
            </a:r>
            <a:r>
              <a: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дней </a:t>
            </a:r>
            <a:r>
              <a: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 окончания </a:t>
            </a:r>
            <a:r>
              <a: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расследования</a:t>
            </a:r>
            <a:endParaRPr lang="ru-RU" sz="1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14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Сокращение срока утверждения заключения по итогам расследования от 30 до 10 </a:t>
            </a:r>
            <a:r>
              <a: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рабочих дней</a:t>
            </a:r>
            <a:endParaRPr lang="ru-RU" sz="1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1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2970610" y="5485704"/>
            <a:ext cx="3998255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1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1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4" name="Стрелка вправо 33"/>
          <p:cNvSpPr/>
          <p:nvPr/>
        </p:nvSpPr>
        <p:spPr>
          <a:xfrm>
            <a:off x="6992287" y="5641128"/>
            <a:ext cx="454270" cy="39793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65546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51" y="90489"/>
            <a:ext cx="823913" cy="804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9" name="Прямая соединительная линия 18"/>
          <p:cNvCxnSpPr/>
          <p:nvPr/>
        </p:nvCxnSpPr>
        <p:spPr>
          <a:xfrm>
            <a:off x="0" y="1231443"/>
            <a:ext cx="12192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9455982" y="6448422"/>
            <a:ext cx="2743200" cy="365125"/>
          </a:xfrm>
        </p:spPr>
        <p:txBody>
          <a:bodyPr/>
          <a:lstStyle/>
          <a:p>
            <a:pPr>
              <a:defRPr/>
            </a:pPr>
            <a:fld id="{2C672B6C-704C-414F-AC50-A178241E8CB9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  <p:grpSp>
        <p:nvGrpSpPr>
          <p:cNvPr id="10" name="Группа 9"/>
          <p:cNvGrpSpPr/>
          <p:nvPr/>
        </p:nvGrpSpPr>
        <p:grpSpPr>
          <a:xfrm>
            <a:off x="387459" y="1331335"/>
            <a:ext cx="11417082" cy="5191636"/>
            <a:chOff x="1888524" y="2048874"/>
            <a:chExt cx="8380715" cy="3816896"/>
          </a:xfrm>
        </p:grpSpPr>
        <p:sp>
          <p:nvSpPr>
            <p:cNvPr id="13" name="Прямоугольник 12"/>
            <p:cNvSpPr/>
            <p:nvPr/>
          </p:nvSpPr>
          <p:spPr bwMode="auto">
            <a:xfrm>
              <a:off x="1888524" y="2048874"/>
              <a:ext cx="1692203" cy="3776193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0" algn="ctr">
                <a:defRPr/>
              </a:pPr>
              <a:r>
                <a:rPr lang="ru-RU" b="1" kern="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 Этап (2016 год):</a:t>
              </a:r>
            </a:p>
            <a:p>
              <a:pPr lvl="0" algn="ctr">
                <a:defRPr/>
              </a:pPr>
              <a:endParaRPr lang="ru-RU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lvl="0" algn="ctr">
                <a:defRPr/>
              </a:pP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Разработан проект Закона Республики Казахстан «О внесении изменений и дополнений в некоторые законодательные акты Республики Казахстан по вопросам конкуренции» (внесен в Правительство РК) </a:t>
              </a: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3701040" y="2048874"/>
              <a:ext cx="6568199" cy="381689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just">
                <a:lnSpc>
                  <a:spcPct val="107000"/>
                </a:lnSpc>
                <a:spcAft>
                  <a:spcPts val="0"/>
                </a:spcAft>
              </a:pPr>
              <a:endPara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indent="-285750" algn="just">
                <a:lnSpc>
                  <a:spcPct val="107000"/>
                </a:lnSpc>
                <a:spcAft>
                  <a:spcPts val="0"/>
                </a:spcAft>
                <a:buFont typeface="Wingdings" panose="05000000000000000000" pitchFamily="2" charset="2"/>
                <a:buChar char="v"/>
              </a:pPr>
              <a:endPara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just">
                <a:lnSpc>
                  <a:spcPct val="107000"/>
                </a:lnSpc>
                <a:spcAft>
                  <a:spcPts val="0"/>
                </a:spcAft>
              </a:pPr>
              <a:endPara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indent="-285750" algn="just">
                <a:lnSpc>
                  <a:spcPct val="107000"/>
                </a:lnSpc>
                <a:spcAft>
                  <a:spcPts val="0"/>
                </a:spcAft>
                <a:buFont typeface="Wingdings" panose="05000000000000000000" pitchFamily="2" charset="2"/>
                <a:buChar char="v"/>
              </a:pPr>
              <a:endPara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indent="-285750" algn="just">
                <a:lnSpc>
                  <a:spcPct val="107000"/>
                </a:lnSpc>
                <a:spcAft>
                  <a:spcPts val="0"/>
                </a:spcAft>
                <a:buFont typeface="Wingdings" panose="05000000000000000000" pitchFamily="2" charset="2"/>
                <a:buChar char="v"/>
              </a:pPr>
              <a:endPara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indent="271463" algn="just">
                <a:lnSpc>
                  <a:spcPct val="107000"/>
                </a:lnSpc>
                <a:spcAft>
                  <a:spcPts val="0"/>
                </a:spcAft>
              </a:pPr>
              <a:endPara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4" name="Стрелка вправо 23"/>
          <p:cNvSpPr/>
          <p:nvPr/>
        </p:nvSpPr>
        <p:spPr>
          <a:xfrm>
            <a:off x="7152936" y="3117327"/>
            <a:ext cx="454270" cy="397933"/>
          </a:xfrm>
          <a:prstGeom prst="rightArrow">
            <a:avLst>
              <a:gd name="adj1" fmla="val 50000"/>
              <a:gd name="adj2" fmla="val 3648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+mj-lt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7699168" y="2434855"/>
            <a:ext cx="3969057" cy="17628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целях 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приведения в соответствие с лучшей 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мировой практикой и 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недопущения использования исключений  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обхода 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запрета 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ограничительных соглашений в отношении всех видов деловых взаимоотношений, ограничивающих конкуренцию</a:t>
            </a:r>
            <a:endParaRPr lang="ru-RU" sz="135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2894776" y="2670381"/>
            <a:ext cx="4166199" cy="30623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Исключение изъятий в отношении </a:t>
            </a: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исключительных 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 на интеллектуальную собственность, если соглашения носят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антиконкурентный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 и могут создавать угрозу для </a:t>
            </a: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конкуренции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ru-RU" sz="1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Уточнение редакции 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перечня 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соглашений, подпадающих под горизонтальное соглашение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ru-RU" sz="1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120588" y="89146"/>
            <a:ext cx="10721788" cy="103925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Шаг №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53: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Изменение концепции работы антимонопольной службы и ее приведение </a:t>
            </a: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соответствие со стандартами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ОЭСР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Послание Президента Республики Казахстан Н. Назарбаева народу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Казахстана: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Усиление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антимонопольного органа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7692850" y="4450340"/>
            <a:ext cx="3975375" cy="13762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целях приведения в соответствие с лучшей мировой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практикой и четкого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разграничения видов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нарушений, а также во избежание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двойного толкования и дублирования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отдельных признаков</a:t>
            </a:r>
            <a:endParaRPr lang="ru-RU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3182470" y="1602831"/>
            <a:ext cx="8319247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Приведение подходов к применению запретов в отношении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антиконкурентных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соглашений в соответствие с лучшей мировой практикой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3113619" y="4386139"/>
            <a:ext cx="3998255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14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1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2970610" y="5485704"/>
            <a:ext cx="3998255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1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1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4" name="Стрелка вправо 33"/>
          <p:cNvSpPr/>
          <p:nvPr/>
        </p:nvSpPr>
        <p:spPr>
          <a:xfrm>
            <a:off x="7152936" y="4939496"/>
            <a:ext cx="454270" cy="39793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87331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51" y="90489"/>
            <a:ext cx="823913" cy="804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9" name="Прямая соединительная линия 18"/>
          <p:cNvCxnSpPr/>
          <p:nvPr/>
        </p:nvCxnSpPr>
        <p:spPr>
          <a:xfrm>
            <a:off x="0" y="1231443"/>
            <a:ext cx="12192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9455982" y="6448422"/>
            <a:ext cx="2743200" cy="365125"/>
          </a:xfrm>
        </p:spPr>
        <p:txBody>
          <a:bodyPr/>
          <a:lstStyle/>
          <a:p>
            <a:pPr>
              <a:defRPr/>
            </a:pPr>
            <a:fld id="{2C672B6C-704C-414F-AC50-A178241E8CB9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  <p:grpSp>
        <p:nvGrpSpPr>
          <p:cNvPr id="10" name="Группа 9"/>
          <p:cNvGrpSpPr/>
          <p:nvPr/>
        </p:nvGrpSpPr>
        <p:grpSpPr>
          <a:xfrm>
            <a:off x="387459" y="1331335"/>
            <a:ext cx="11417082" cy="5191636"/>
            <a:chOff x="1888524" y="2048874"/>
            <a:chExt cx="8380715" cy="3816896"/>
          </a:xfrm>
        </p:grpSpPr>
        <p:sp>
          <p:nvSpPr>
            <p:cNvPr id="13" name="Прямоугольник 12"/>
            <p:cNvSpPr/>
            <p:nvPr/>
          </p:nvSpPr>
          <p:spPr bwMode="auto">
            <a:xfrm>
              <a:off x="1888524" y="2048874"/>
              <a:ext cx="1692203" cy="3776193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0" algn="ctr">
                <a:defRPr/>
              </a:pPr>
              <a:r>
                <a:rPr lang="ru-RU" b="1" kern="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 Этап (2016 год):</a:t>
              </a:r>
            </a:p>
            <a:p>
              <a:pPr lvl="0" algn="ctr">
                <a:defRPr/>
              </a:pPr>
              <a:endParaRPr lang="ru-RU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lvl="0" algn="ctr">
                <a:defRPr/>
              </a:pP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Разработан проект Закона Республики Казахстан «О внесении изменений и дополнений в некоторые законодательные акты Республики Казахстан по вопросам конкуренции» (внесен в Правительство РК) </a:t>
              </a: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3701040" y="2048874"/>
              <a:ext cx="6568199" cy="381689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just">
                <a:lnSpc>
                  <a:spcPct val="107000"/>
                </a:lnSpc>
                <a:spcAft>
                  <a:spcPts val="0"/>
                </a:spcAft>
              </a:pPr>
              <a:endPara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indent="-285750" algn="just">
                <a:lnSpc>
                  <a:spcPct val="107000"/>
                </a:lnSpc>
                <a:spcAft>
                  <a:spcPts val="0"/>
                </a:spcAft>
                <a:buFont typeface="Wingdings" panose="05000000000000000000" pitchFamily="2" charset="2"/>
                <a:buChar char="v"/>
              </a:pPr>
              <a:endPara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just">
                <a:lnSpc>
                  <a:spcPct val="107000"/>
                </a:lnSpc>
                <a:spcAft>
                  <a:spcPts val="0"/>
                </a:spcAft>
              </a:pPr>
              <a:endPara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indent="-285750" algn="just">
                <a:lnSpc>
                  <a:spcPct val="107000"/>
                </a:lnSpc>
                <a:spcAft>
                  <a:spcPts val="0"/>
                </a:spcAft>
                <a:buFont typeface="Wingdings" panose="05000000000000000000" pitchFamily="2" charset="2"/>
                <a:buChar char="v"/>
              </a:pPr>
              <a:endPara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indent="-285750" algn="just">
                <a:lnSpc>
                  <a:spcPct val="107000"/>
                </a:lnSpc>
                <a:spcAft>
                  <a:spcPts val="0"/>
                </a:spcAft>
                <a:buFont typeface="Wingdings" panose="05000000000000000000" pitchFamily="2" charset="2"/>
                <a:buChar char="v"/>
              </a:pPr>
              <a:endPara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indent="271463" algn="just">
                <a:lnSpc>
                  <a:spcPct val="107000"/>
                </a:lnSpc>
                <a:spcAft>
                  <a:spcPts val="0"/>
                </a:spcAft>
              </a:pPr>
              <a:endPara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0" name="Скругленный прямоугольник 29"/>
          <p:cNvSpPr/>
          <p:nvPr/>
        </p:nvSpPr>
        <p:spPr>
          <a:xfrm>
            <a:off x="7790329" y="2299993"/>
            <a:ext cx="3905078" cy="11673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целях повышения качества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проводимых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расследований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предоставления должных гарантий субъектам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рынка</a:t>
            </a:r>
            <a:endParaRPr lang="ru-RU" sz="15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2857181" y="2457797"/>
            <a:ext cx="4166199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Включение дополнительного признака согласованных действий - «ограничение конкуренции</a:t>
            </a: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1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120588" y="89146"/>
            <a:ext cx="10721788" cy="103925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Шаг №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53: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Изменение концепции работы антимонопольной службы и ее приведение </a:t>
            </a: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соответствие со стандартами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ОЭСР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Послание Президента Республики Казахстан Н. Назарбаева народу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Казахстана: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Усиление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антимонопольного органа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7790329" y="4413916"/>
            <a:ext cx="3915124" cy="19502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позволит 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создать прецеденты допустимых соглашений, аналогичных допустимым регламентам Европейского </a:t>
            </a: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союза, а также дает возможность субъектам рынка,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принявших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акты антимонопольного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комплаенса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вести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бизнес в соответствии с этическими принципами,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предотвращая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репутационный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вред</a:t>
            </a:r>
            <a:endParaRPr lang="ru-RU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3182470" y="1602831"/>
            <a:ext cx="8319247" cy="368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Изменение подходов к согласованным действиям субъектов рынка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3113619" y="4386139"/>
            <a:ext cx="3998255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14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1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2970610" y="5485704"/>
            <a:ext cx="3998255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1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1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4" name="Стрелка вправо 33"/>
          <p:cNvSpPr/>
          <p:nvPr/>
        </p:nvSpPr>
        <p:spPr>
          <a:xfrm>
            <a:off x="7236971" y="5087771"/>
            <a:ext cx="454270" cy="39793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+mj-lt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113619" y="3756011"/>
            <a:ext cx="8319247" cy="368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Внедрение института антимонопольного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комплаенса</a:t>
            </a:r>
            <a:endParaRPr lang="ru-RU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Стрелка вправо 17"/>
          <p:cNvSpPr/>
          <p:nvPr/>
        </p:nvSpPr>
        <p:spPr>
          <a:xfrm>
            <a:off x="7236971" y="2677609"/>
            <a:ext cx="454270" cy="39793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+mj-lt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856657" y="4419194"/>
            <a:ext cx="4112207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Внедрение важного инструмента антимонопольного регулирования, позволяющего антимонопольному органу предложить субъектам рынка придерживаться общих принципов и правил поведения на товарном рынке (кодекс деловой этики, бизнес практики) </a:t>
            </a:r>
          </a:p>
        </p:txBody>
      </p:sp>
    </p:spTree>
    <p:extLst>
      <p:ext uri="{BB962C8B-B14F-4D97-AF65-F5344CB8AC3E}">
        <p14:creationId xmlns:p14="http://schemas.microsoft.com/office/powerpoint/2010/main" val="3254901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1899</Words>
  <Application>Microsoft Office PowerPoint</Application>
  <PresentationFormat>Произвольный</PresentationFormat>
  <Paragraphs>280</Paragraphs>
  <Slides>14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2015-07-29T12:56:47Z</dcterms:created>
  <dcterms:modified xsi:type="dcterms:W3CDTF">2016-05-11T06:12:42Z</dcterms:modified>
</cp:coreProperties>
</file>