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5" r:id="rId1"/>
    <p:sldMasterId id="2147483758" r:id="rId2"/>
  </p:sldMasterIdLst>
  <p:notesMasterIdLst>
    <p:notesMasterId r:id="rId17"/>
  </p:notesMasterIdLst>
  <p:handoutMasterIdLst>
    <p:handoutMasterId r:id="rId18"/>
  </p:handoutMasterIdLst>
  <p:sldIdLst>
    <p:sldId id="329" r:id="rId3"/>
    <p:sldId id="390" r:id="rId4"/>
    <p:sldId id="391" r:id="rId5"/>
    <p:sldId id="374" r:id="rId6"/>
    <p:sldId id="398" r:id="rId7"/>
    <p:sldId id="399" r:id="rId8"/>
    <p:sldId id="377" r:id="rId9"/>
    <p:sldId id="389" r:id="rId10"/>
    <p:sldId id="395" r:id="rId11"/>
    <p:sldId id="393" r:id="rId12"/>
    <p:sldId id="385" r:id="rId13"/>
    <p:sldId id="386" r:id="rId14"/>
    <p:sldId id="387" r:id="rId15"/>
    <p:sldId id="373" r:id="rId16"/>
  </p:sldIdLst>
  <p:sldSz cx="12801600" cy="9601200" type="A3"/>
  <p:notesSz cx="6797675" cy="9928225"/>
  <p:defaultTextStyle>
    <a:defPPr>
      <a:defRPr lang="en-US"/>
    </a:defPPr>
    <a:lvl1pPr marL="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" userDrawn="1">
          <p15:clr>
            <a:srgbClr val="A4A3A4"/>
          </p15:clr>
        </p15:guide>
        <p15:guide id="2" pos="5846" userDrawn="1">
          <p15:clr>
            <a:srgbClr val="A4A3A4"/>
          </p15:clr>
        </p15:guide>
        <p15:guide id="3" orient="horz" pos="4997" userDrawn="1">
          <p15:clr>
            <a:srgbClr val="A4A3A4"/>
          </p15:clr>
        </p15:guide>
        <p15:guide id="4" orient="horz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" initials="М" lastIdx="1" clrIdx="0">
    <p:extLst>
      <p:ext uri="{19B8F6BF-5375-455C-9EA6-DF929625EA0E}">
        <p15:presenceInfo xmlns:p15="http://schemas.microsoft.com/office/powerpoint/2012/main" xmlns="" userId="Макси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5C7E9C"/>
    <a:srgbClr val="00B050"/>
    <a:srgbClr val="41C27C"/>
    <a:srgbClr val="C0504D"/>
    <a:srgbClr val="0070C0"/>
    <a:srgbClr val="46AAC5"/>
    <a:srgbClr val="2E75B6"/>
    <a:srgbClr val="00B0F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4660" autoAdjust="0"/>
  </p:normalViewPr>
  <p:slideViewPr>
    <p:cSldViewPr snapToGrid="0" showGuides="1">
      <p:cViewPr>
        <p:scale>
          <a:sx n="84" d="100"/>
          <a:sy n="84" d="100"/>
        </p:scale>
        <p:origin x="-1734" y="-12"/>
      </p:cViewPr>
      <p:guideLst>
        <p:guide orient="horz" pos="53"/>
        <p:guide orient="horz" pos="4997"/>
        <p:guide orient="horz" pos="3024"/>
        <p:guide pos="5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5937499999999999"/>
          <c:w val="0.9541666666666665"/>
          <c:h val="0.790625000000000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60"/>
        <c:shape val="box"/>
        <c:axId val="45471232"/>
        <c:axId val="45472768"/>
        <c:axId val="0"/>
      </c:bar3DChart>
      <c:catAx>
        <c:axId val="4547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472768"/>
        <c:crosses val="autoZero"/>
        <c:auto val="1"/>
        <c:lblAlgn val="ctr"/>
        <c:lblOffset val="100"/>
        <c:noMultiLvlLbl val="0"/>
      </c:catAx>
      <c:valAx>
        <c:axId val="45472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47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CEA12-7F02-42B8-A6B7-1946799A3648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1EECBF-1EAD-47A3-A754-97DF84CAD08A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rtl="0"/>
          <a:endParaRPr lang="ru-RU" dirty="0">
            <a:solidFill>
              <a:srgbClr val="FF0000"/>
            </a:solidFill>
          </a:endParaRPr>
        </a:p>
      </dgm:t>
    </dgm:pt>
    <dgm:pt modelId="{5063F063-B5A1-49DC-9A27-C0C0D2B4A95C}" type="parTrans" cxnId="{CDB990EF-1767-40E9-B8AA-4188E54F25F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A06422C-157B-4AB8-9167-D2C7F73F6B9F}" type="sibTrans" cxnId="{CDB990EF-1767-40E9-B8AA-4188E54F25F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C523A6D-A870-4CB4-8F4C-E6FB4E7BDD7D}">
      <dgm:prSet custT="1"/>
      <dgm:spPr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ru-RU" sz="1600" b="1" i="1" dirty="0" smtClean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rPr>
            <a:t>Применение  способов и мер принудительного взыскания налоговой задолженности  </a:t>
          </a:r>
          <a:r>
            <a:rPr lang="ru-RU" sz="1600" b="1" i="1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rPr>
            <a:t>осуществляется </a:t>
          </a:r>
          <a:r>
            <a:rPr 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в ускоренном порядке </a:t>
          </a:r>
          <a:r>
            <a:rPr lang="ru-RU" sz="1600" b="1" i="1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rPr>
            <a:t>(по истечении одного рабочего дня со дня образования задолженности)</a:t>
          </a:r>
          <a:endParaRPr lang="ru-RU" sz="1600" dirty="0">
            <a:solidFill>
              <a:srgbClr val="FF0000"/>
            </a:solidFill>
          </a:endParaRPr>
        </a:p>
      </dgm:t>
    </dgm:pt>
    <dgm:pt modelId="{82A3A861-6A8D-4C42-9429-3680B0094E8F}" type="parTrans" cxnId="{3723DEDB-CB7A-40E1-8B29-5F58B5B50AE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D2F8733-7A94-430D-934E-5ED32738F993}" type="sibTrans" cxnId="{3723DEDB-CB7A-40E1-8B29-5F58B5B50AE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25CF073-D968-4D24-8C6D-2F195C47D6C3}" type="pres">
      <dgm:prSet presAssocID="{B84CEA12-7F02-42B8-A6B7-1946799A36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4D720-086D-496C-BE07-D64864F3D823}" type="pres">
      <dgm:prSet presAssocID="{E61EECBF-1EAD-47A3-A754-97DF84CAD08A}" presName="composite" presStyleCnt="0"/>
      <dgm:spPr/>
      <dgm:t>
        <a:bodyPr/>
        <a:lstStyle/>
        <a:p>
          <a:endParaRPr lang="ru-RU"/>
        </a:p>
      </dgm:t>
    </dgm:pt>
    <dgm:pt modelId="{40DCDA01-7D35-4497-BE91-FA9B7C9C139C}" type="pres">
      <dgm:prSet presAssocID="{E61EECBF-1EAD-47A3-A754-97DF84CAD08A}" presName="parentText" presStyleLbl="alignNode1" presStyleIdx="0" presStyleCnt="1" custAng="16200000" custScaleX="76155" custScaleY="50094" custLinFactNeighborX="19517" custLinFactNeighborY="4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6DBA-632C-48FB-95FD-C0E7A2D81E3C}" type="pres">
      <dgm:prSet presAssocID="{E61EECBF-1EAD-47A3-A754-97DF84CAD08A}" presName="descendantText" presStyleLbl="alignAcc1" presStyleIdx="0" presStyleCnt="1" custScaleX="96762" custScaleY="123673" custLinFactNeighborX="-3269" custLinFactNeighborY="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3DEDB-CB7A-40E1-8B29-5F58B5B50AEA}" srcId="{E61EECBF-1EAD-47A3-A754-97DF84CAD08A}" destId="{5C523A6D-A870-4CB4-8F4C-E6FB4E7BDD7D}" srcOrd="0" destOrd="0" parTransId="{82A3A861-6A8D-4C42-9429-3680B0094E8F}" sibTransId="{ED2F8733-7A94-430D-934E-5ED32738F993}"/>
    <dgm:cxn modelId="{909785A4-BAED-45CE-B24C-3A86F2D59B3D}" type="presOf" srcId="{5C523A6D-A870-4CB4-8F4C-E6FB4E7BDD7D}" destId="{7BC66DBA-632C-48FB-95FD-C0E7A2D81E3C}" srcOrd="0" destOrd="0" presId="urn:microsoft.com/office/officeart/2005/8/layout/chevron2"/>
    <dgm:cxn modelId="{7A34E857-21E9-4FFE-991D-0A2888D28BE5}" type="presOf" srcId="{B84CEA12-7F02-42B8-A6B7-1946799A3648}" destId="{325CF073-D968-4D24-8C6D-2F195C47D6C3}" srcOrd="0" destOrd="0" presId="urn:microsoft.com/office/officeart/2005/8/layout/chevron2"/>
    <dgm:cxn modelId="{CDB990EF-1767-40E9-B8AA-4188E54F25F8}" srcId="{B84CEA12-7F02-42B8-A6B7-1946799A3648}" destId="{E61EECBF-1EAD-47A3-A754-97DF84CAD08A}" srcOrd="0" destOrd="0" parTransId="{5063F063-B5A1-49DC-9A27-C0C0D2B4A95C}" sibTransId="{EA06422C-157B-4AB8-9167-D2C7F73F6B9F}"/>
    <dgm:cxn modelId="{5D3DC2EF-A2D1-4636-BE66-43914F0FBC33}" type="presOf" srcId="{E61EECBF-1EAD-47A3-A754-97DF84CAD08A}" destId="{40DCDA01-7D35-4497-BE91-FA9B7C9C139C}" srcOrd="0" destOrd="0" presId="urn:microsoft.com/office/officeart/2005/8/layout/chevron2"/>
    <dgm:cxn modelId="{57382AE9-86C5-4C60-A77A-35A28F2E5A4B}" type="presParOf" srcId="{325CF073-D968-4D24-8C6D-2F195C47D6C3}" destId="{A154D720-086D-496C-BE07-D64864F3D823}" srcOrd="0" destOrd="0" presId="urn:microsoft.com/office/officeart/2005/8/layout/chevron2"/>
    <dgm:cxn modelId="{15144A30-9F87-457F-87BD-E4D52243B5A2}" type="presParOf" srcId="{A154D720-086D-496C-BE07-D64864F3D823}" destId="{40DCDA01-7D35-4497-BE91-FA9B7C9C139C}" srcOrd="0" destOrd="0" presId="urn:microsoft.com/office/officeart/2005/8/layout/chevron2"/>
    <dgm:cxn modelId="{3C4B5AE9-815E-4182-A092-CC338DE99976}" type="presParOf" srcId="{A154D720-086D-496C-BE07-D64864F3D823}" destId="{7BC66DBA-632C-48FB-95FD-C0E7A2D81E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CEA12-7F02-42B8-A6B7-1946799A3648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1EECBF-1EAD-47A3-A754-97DF84CAD08A}">
      <dgm:prSet/>
      <dgm:spPr>
        <a:solidFill>
          <a:srgbClr val="FFCC66"/>
        </a:solidFill>
        <a:ln>
          <a:solidFill>
            <a:srgbClr val="FFCC66"/>
          </a:solidFill>
        </a:ln>
      </dgm:spPr>
      <dgm:t>
        <a:bodyPr/>
        <a:lstStyle/>
        <a:p>
          <a:pPr rtl="0"/>
          <a:endParaRPr lang="ru-RU" dirty="0">
            <a:solidFill>
              <a:srgbClr val="FF0000"/>
            </a:solidFill>
          </a:endParaRPr>
        </a:p>
      </dgm:t>
    </dgm:pt>
    <dgm:pt modelId="{5063F063-B5A1-49DC-9A27-C0C0D2B4A95C}" type="parTrans" cxnId="{CDB990EF-1767-40E9-B8AA-4188E54F25F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A06422C-157B-4AB8-9167-D2C7F73F6B9F}" type="sibTrans" cxnId="{CDB990EF-1767-40E9-B8AA-4188E54F25F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C523A6D-A870-4CB4-8F4C-E6FB4E7BDD7D}">
      <dgm:prSet custT="1"/>
      <dgm:spPr>
        <a:ln>
          <a:solidFill>
            <a:srgbClr val="FFCC66"/>
          </a:solidFill>
        </a:ln>
      </dgm:spPr>
      <dgm:t>
        <a:bodyPr/>
        <a:lstStyle/>
        <a:p>
          <a:pPr algn="just"/>
          <a:r>
            <a:rPr lang="ru-RU" sz="1600" b="1" i="1" dirty="0" smtClean="0">
              <a:solidFill>
                <a:srgbClr val="FFCC66"/>
              </a:solidFill>
              <a:effectLst/>
              <a:latin typeface="Arial"/>
              <a:ea typeface="Times New Roman"/>
              <a:cs typeface="Times New Roman"/>
            </a:rPr>
            <a:t>Применение  способов и мер принудительного взыскания налоговой задолженности  </a:t>
          </a:r>
          <a:r>
            <a:rPr lang="ru-RU" sz="1600" b="1" i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на основе действующего порядка </a:t>
          </a:r>
          <a:r>
            <a:rPr lang="ru-RU" sz="1600" b="1" i="1" dirty="0" smtClean="0">
              <a:solidFill>
                <a:srgbClr val="FFCC66"/>
              </a:solidFill>
              <a:latin typeface="Arial"/>
              <a:ea typeface="Times New Roman"/>
              <a:cs typeface="Times New Roman"/>
            </a:rPr>
            <a:t>(в сроки, установленные действующим Налоговым кодексом)</a:t>
          </a:r>
          <a:endParaRPr lang="ru-RU" sz="1600" dirty="0">
            <a:solidFill>
              <a:srgbClr val="FFCC66"/>
            </a:solidFill>
          </a:endParaRPr>
        </a:p>
      </dgm:t>
    </dgm:pt>
    <dgm:pt modelId="{82A3A861-6A8D-4C42-9429-3680B0094E8F}" type="parTrans" cxnId="{3723DEDB-CB7A-40E1-8B29-5F58B5B50AE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D2F8733-7A94-430D-934E-5ED32738F993}" type="sibTrans" cxnId="{3723DEDB-CB7A-40E1-8B29-5F58B5B50AE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25CF073-D968-4D24-8C6D-2F195C47D6C3}" type="pres">
      <dgm:prSet presAssocID="{B84CEA12-7F02-42B8-A6B7-1946799A36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4D720-086D-496C-BE07-D64864F3D823}" type="pres">
      <dgm:prSet presAssocID="{E61EECBF-1EAD-47A3-A754-97DF84CAD08A}" presName="composite" presStyleCnt="0"/>
      <dgm:spPr/>
      <dgm:t>
        <a:bodyPr/>
        <a:lstStyle/>
        <a:p>
          <a:endParaRPr lang="ru-RU"/>
        </a:p>
      </dgm:t>
    </dgm:pt>
    <dgm:pt modelId="{40DCDA01-7D35-4497-BE91-FA9B7C9C139C}" type="pres">
      <dgm:prSet presAssocID="{E61EECBF-1EAD-47A3-A754-97DF84CAD08A}" presName="parentText" presStyleLbl="alignNode1" presStyleIdx="0" presStyleCnt="1" custAng="16200000" custScaleX="113299" custScaleY="75244" custLinFactNeighborX="-8687" custLinFactNeighborY="-21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6DBA-632C-48FB-95FD-C0E7A2D81E3C}" type="pres">
      <dgm:prSet presAssocID="{E61EECBF-1EAD-47A3-A754-97DF84CAD08A}" presName="descendantText" presStyleLbl="alignAcc1" presStyleIdx="0" presStyleCnt="1" custScaleX="98846" custScaleY="159523" custLinFactNeighborX="0" custLinFactNeighborY="-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3DEDB-CB7A-40E1-8B29-5F58B5B50AEA}" srcId="{E61EECBF-1EAD-47A3-A754-97DF84CAD08A}" destId="{5C523A6D-A870-4CB4-8F4C-E6FB4E7BDD7D}" srcOrd="0" destOrd="0" parTransId="{82A3A861-6A8D-4C42-9429-3680B0094E8F}" sibTransId="{ED2F8733-7A94-430D-934E-5ED32738F993}"/>
    <dgm:cxn modelId="{B1D378AF-ABC7-40A6-8513-4F3FFF897DBD}" type="presOf" srcId="{E61EECBF-1EAD-47A3-A754-97DF84CAD08A}" destId="{40DCDA01-7D35-4497-BE91-FA9B7C9C139C}" srcOrd="0" destOrd="0" presId="urn:microsoft.com/office/officeart/2005/8/layout/chevron2"/>
    <dgm:cxn modelId="{5EFEB1C5-52CE-42F8-8DC1-5C0AB14371B3}" type="presOf" srcId="{5C523A6D-A870-4CB4-8F4C-E6FB4E7BDD7D}" destId="{7BC66DBA-632C-48FB-95FD-C0E7A2D81E3C}" srcOrd="0" destOrd="0" presId="urn:microsoft.com/office/officeart/2005/8/layout/chevron2"/>
    <dgm:cxn modelId="{16FC2F96-2D07-4B2E-BDB6-735A43BCF538}" type="presOf" srcId="{B84CEA12-7F02-42B8-A6B7-1946799A3648}" destId="{325CF073-D968-4D24-8C6D-2F195C47D6C3}" srcOrd="0" destOrd="0" presId="urn:microsoft.com/office/officeart/2005/8/layout/chevron2"/>
    <dgm:cxn modelId="{CDB990EF-1767-40E9-B8AA-4188E54F25F8}" srcId="{B84CEA12-7F02-42B8-A6B7-1946799A3648}" destId="{E61EECBF-1EAD-47A3-A754-97DF84CAD08A}" srcOrd="0" destOrd="0" parTransId="{5063F063-B5A1-49DC-9A27-C0C0D2B4A95C}" sibTransId="{EA06422C-157B-4AB8-9167-D2C7F73F6B9F}"/>
    <dgm:cxn modelId="{7D01F1AD-AD41-4AF4-8492-1A7A68E63E7C}" type="presParOf" srcId="{325CF073-D968-4D24-8C6D-2F195C47D6C3}" destId="{A154D720-086D-496C-BE07-D64864F3D823}" srcOrd="0" destOrd="0" presId="urn:microsoft.com/office/officeart/2005/8/layout/chevron2"/>
    <dgm:cxn modelId="{86881A3D-3DE0-480D-A419-C76710C4B95E}" type="presParOf" srcId="{A154D720-086D-496C-BE07-D64864F3D823}" destId="{40DCDA01-7D35-4497-BE91-FA9B7C9C139C}" srcOrd="0" destOrd="0" presId="urn:microsoft.com/office/officeart/2005/8/layout/chevron2"/>
    <dgm:cxn modelId="{F579D052-1847-408E-B7B0-CFCD817A69BE}" type="presParOf" srcId="{A154D720-086D-496C-BE07-D64864F3D823}" destId="{7BC66DBA-632C-48FB-95FD-C0E7A2D81E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CEA12-7F02-42B8-A6B7-1946799A3648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1EECBF-1EAD-47A3-A754-97DF84CAD08A}">
      <dgm:prSet/>
      <dgm:spPr>
        <a:solidFill>
          <a:srgbClr val="00B050"/>
        </a:solidFill>
      </dgm:spPr>
      <dgm:t>
        <a:bodyPr/>
        <a:lstStyle/>
        <a:p>
          <a:pPr rtl="0"/>
          <a:endParaRPr lang="ru-RU" dirty="0">
            <a:solidFill>
              <a:srgbClr val="FF0000"/>
            </a:solidFill>
          </a:endParaRPr>
        </a:p>
      </dgm:t>
    </dgm:pt>
    <dgm:pt modelId="{5063F063-B5A1-49DC-9A27-C0C0D2B4A95C}" type="parTrans" cxnId="{CDB990EF-1767-40E9-B8AA-4188E54F25F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A06422C-157B-4AB8-9167-D2C7F73F6B9F}" type="sibTrans" cxnId="{CDB990EF-1767-40E9-B8AA-4188E54F25F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C523A6D-A870-4CB4-8F4C-E6FB4E7BDD7D}">
      <dgm:prSet custT="1"/>
      <dgm:spPr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ru-RU" sz="1600" b="1" i="1" dirty="0" smtClean="0">
              <a:solidFill>
                <a:srgbClr val="00B050"/>
              </a:solidFill>
              <a:effectLst/>
              <a:latin typeface="Arial"/>
              <a:ea typeface="Times New Roman"/>
              <a:cs typeface="Times New Roman"/>
            </a:rPr>
            <a:t>Способы и меры принудительного                    взыскания налоговой задолженности </a:t>
          </a:r>
          <a:r>
            <a:rPr lang="ru-RU" sz="1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не применяются</a:t>
          </a:r>
          <a:r>
            <a:rPr lang="ru-RU" sz="1600" b="1" i="1" dirty="0" smtClean="0">
              <a:solidFill>
                <a:srgbClr val="00B050"/>
              </a:solidFill>
              <a:latin typeface="Arial"/>
              <a:ea typeface="Times New Roman"/>
              <a:cs typeface="Times New Roman"/>
            </a:rPr>
            <a:t> (направляются сообщения информационного характера, оповещение по телефону)</a:t>
          </a:r>
          <a:endParaRPr lang="ru-RU" sz="1600" dirty="0">
            <a:solidFill>
              <a:srgbClr val="00B050"/>
            </a:solidFill>
          </a:endParaRPr>
        </a:p>
      </dgm:t>
    </dgm:pt>
    <dgm:pt modelId="{82A3A861-6A8D-4C42-9429-3680B0094E8F}" type="parTrans" cxnId="{3723DEDB-CB7A-40E1-8B29-5F58B5B50AE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D2F8733-7A94-430D-934E-5ED32738F993}" type="sibTrans" cxnId="{3723DEDB-CB7A-40E1-8B29-5F58B5B50AE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25CF073-D968-4D24-8C6D-2F195C47D6C3}" type="pres">
      <dgm:prSet presAssocID="{B84CEA12-7F02-42B8-A6B7-1946799A36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4D720-086D-496C-BE07-D64864F3D823}" type="pres">
      <dgm:prSet presAssocID="{E61EECBF-1EAD-47A3-A754-97DF84CAD08A}" presName="composite" presStyleCnt="0"/>
      <dgm:spPr/>
      <dgm:t>
        <a:bodyPr/>
        <a:lstStyle/>
        <a:p>
          <a:endParaRPr lang="ru-RU"/>
        </a:p>
      </dgm:t>
    </dgm:pt>
    <dgm:pt modelId="{40DCDA01-7D35-4497-BE91-FA9B7C9C139C}" type="pres">
      <dgm:prSet presAssocID="{E61EECBF-1EAD-47A3-A754-97DF84CAD08A}" presName="parentText" presStyleLbl="alignNode1" presStyleIdx="0" presStyleCnt="1" custAng="16200000" custScaleX="107255" custScaleY="75244" custLinFactNeighborX="-373" custLinFactNeighborY="-5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6DBA-632C-48FB-95FD-C0E7A2D81E3C}" type="pres">
      <dgm:prSet presAssocID="{E61EECBF-1EAD-47A3-A754-97DF84CAD08A}" presName="descendantText" presStyleLbl="alignAcc1" presStyleIdx="0" presStyleCnt="1" custScaleX="98260" custScaleY="134856" custLinFactNeighborX="93" custLinFactNeighborY="1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3DEDB-CB7A-40E1-8B29-5F58B5B50AEA}" srcId="{E61EECBF-1EAD-47A3-A754-97DF84CAD08A}" destId="{5C523A6D-A870-4CB4-8F4C-E6FB4E7BDD7D}" srcOrd="0" destOrd="0" parTransId="{82A3A861-6A8D-4C42-9429-3680B0094E8F}" sibTransId="{ED2F8733-7A94-430D-934E-5ED32738F993}"/>
    <dgm:cxn modelId="{F6DBC3D9-AAD5-4EA6-AD48-D32441943959}" type="presOf" srcId="{E61EECBF-1EAD-47A3-A754-97DF84CAD08A}" destId="{40DCDA01-7D35-4497-BE91-FA9B7C9C139C}" srcOrd="0" destOrd="0" presId="urn:microsoft.com/office/officeart/2005/8/layout/chevron2"/>
    <dgm:cxn modelId="{CDB990EF-1767-40E9-B8AA-4188E54F25F8}" srcId="{B84CEA12-7F02-42B8-A6B7-1946799A3648}" destId="{E61EECBF-1EAD-47A3-A754-97DF84CAD08A}" srcOrd="0" destOrd="0" parTransId="{5063F063-B5A1-49DC-9A27-C0C0D2B4A95C}" sibTransId="{EA06422C-157B-4AB8-9167-D2C7F73F6B9F}"/>
    <dgm:cxn modelId="{FAD84C6F-141B-45F5-AB23-31A36E88E7EA}" type="presOf" srcId="{5C523A6D-A870-4CB4-8F4C-E6FB4E7BDD7D}" destId="{7BC66DBA-632C-48FB-95FD-C0E7A2D81E3C}" srcOrd="0" destOrd="0" presId="urn:microsoft.com/office/officeart/2005/8/layout/chevron2"/>
    <dgm:cxn modelId="{EB85EE25-C726-4D22-99B3-3DB0E3507CC8}" type="presOf" srcId="{B84CEA12-7F02-42B8-A6B7-1946799A3648}" destId="{325CF073-D968-4D24-8C6D-2F195C47D6C3}" srcOrd="0" destOrd="0" presId="urn:microsoft.com/office/officeart/2005/8/layout/chevron2"/>
    <dgm:cxn modelId="{2CF4DD69-5754-4B9F-95AC-859C1EF6CE8E}" type="presParOf" srcId="{325CF073-D968-4D24-8C6D-2F195C47D6C3}" destId="{A154D720-086D-496C-BE07-D64864F3D823}" srcOrd="0" destOrd="0" presId="urn:microsoft.com/office/officeart/2005/8/layout/chevron2"/>
    <dgm:cxn modelId="{C66560D7-D05F-4A02-9F12-DB435665AB5E}" type="presParOf" srcId="{A154D720-086D-496C-BE07-D64864F3D823}" destId="{40DCDA01-7D35-4497-BE91-FA9B7C9C139C}" srcOrd="0" destOrd="0" presId="urn:microsoft.com/office/officeart/2005/8/layout/chevron2"/>
    <dgm:cxn modelId="{2ECC5BD8-3B69-47A8-A3C8-BC4443BDB3F8}" type="presParOf" srcId="{A154D720-086D-496C-BE07-D64864F3D823}" destId="{7BC66DBA-632C-48FB-95FD-C0E7A2D81E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CDA01-7D35-4497-BE91-FA9B7C9C139C}">
      <dsp:nvSpPr>
        <dsp:cNvPr id="0" name=""/>
        <dsp:cNvSpPr/>
      </dsp:nvSpPr>
      <dsp:spPr>
        <a:xfrm>
          <a:off x="474318" y="556660"/>
          <a:ext cx="1354332" cy="1441239"/>
        </a:xfrm>
        <a:prstGeom prst="chevron">
          <a:avLst/>
        </a:prstGeom>
        <a:solidFill>
          <a:srgbClr val="FF0000"/>
        </a:solidFill>
        <a:ln>
          <a:solidFill>
            <a:srgbClr val="FF000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>
            <a:solidFill>
              <a:srgbClr val="FF0000"/>
            </a:solidFill>
          </a:endParaRPr>
        </a:p>
      </dsp:txBody>
      <dsp:txXfrm rot="-5400000">
        <a:off x="430865" y="600113"/>
        <a:ext cx="1441239" cy="1354332"/>
      </dsp:txXfrm>
    </dsp:sp>
    <dsp:sp modelId="{7BC66DBA-632C-48FB-95FD-C0E7A2D81E3C}">
      <dsp:nvSpPr>
        <dsp:cNvPr id="0" name=""/>
        <dsp:cNvSpPr/>
      </dsp:nvSpPr>
      <dsp:spPr>
        <a:xfrm rot="5400000">
          <a:off x="4417868" y="-2286509"/>
          <a:ext cx="2173341" cy="7351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rPr>
            <a:t>Применение  способов и мер принудительного взыскания налоговой задолженности  </a:t>
          </a:r>
          <a:r>
            <a:rPr lang="ru-RU" sz="1600" b="1" i="1" kern="1200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rPr>
            <a:t>осуществляется </a:t>
          </a:r>
          <a:r>
            <a:rPr lang="ru-RU" sz="1600" b="1" i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в ускоренном порядке </a:t>
          </a:r>
          <a:r>
            <a:rPr lang="ru-RU" sz="1600" b="1" i="1" kern="1200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rPr>
            <a:t>(по истечении одного рабочего дня со дня образования задолженности)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828649" y="408804"/>
        <a:ext cx="7245686" cy="1961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CDA01-7D35-4497-BE91-FA9B7C9C139C}">
      <dsp:nvSpPr>
        <dsp:cNvPr id="0" name=""/>
        <dsp:cNvSpPr/>
      </dsp:nvSpPr>
      <dsp:spPr>
        <a:xfrm>
          <a:off x="0" y="499618"/>
          <a:ext cx="1429127" cy="1506341"/>
        </a:xfrm>
        <a:prstGeom prst="chevron">
          <a:avLst/>
        </a:prstGeom>
        <a:solidFill>
          <a:srgbClr val="FFCC66"/>
        </a:solidFill>
        <a:ln>
          <a:solidFill>
            <a:srgbClr val="FFCC66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>
            <a:solidFill>
              <a:srgbClr val="FF0000"/>
            </a:solidFill>
          </a:endParaRPr>
        </a:p>
      </dsp:txBody>
      <dsp:txXfrm rot="-5400000">
        <a:off x="-38607" y="538225"/>
        <a:ext cx="1506341" cy="1429127"/>
      </dsp:txXfrm>
    </dsp:sp>
    <dsp:sp modelId="{7BC66DBA-632C-48FB-95FD-C0E7A2D81E3C}">
      <dsp:nvSpPr>
        <dsp:cNvPr id="0" name=""/>
        <dsp:cNvSpPr/>
      </dsp:nvSpPr>
      <dsp:spPr>
        <a:xfrm rot="5400000">
          <a:off x="4131618" y="-2359200"/>
          <a:ext cx="1969408" cy="73563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FFCC6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CC66"/>
              </a:solidFill>
              <a:effectLst/>
              <a:latin typeface="Arial"/>
              <a:ea typeface="Times New Roman"/>
              <a:cs typeface="Times New Roman"/>
            </a:rPr>
            <a:t>Применение  способов и мер принудительного взыскания налоговой задолженности  </a:t>
          </a:r>
          <a:r>
            <a:rPr lang="ru-RU" sz="1600" b="1" i="1" kern="12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на основе действующего порядка </a:t>
          </a:r>
          <a:r>
            <a:rPr lang="ru-RU" sz="1600" b="1" i="1" kern="1200" dirty="0" smtClean="0">
              <a:solidFill>
                <a:srgbClr val="FFCC66"/>
              </a:solidFill>
              <a:latin typeface="Arial"/>
              <a:ea typeface="Times New Roman"/>
              <a:cs typeface="Times New Roman"/>
            </a:rPr>
            <a:t>(в сроки, установленные действующим Налоговым кодексом)</a:t>
          </a:r>
          <a:endParaRPr lang="ru-RU" sz="1600" kern="1200" dirty="0">
            <a:solidFill>
              <a:srgbClr val="FFCC66"/>
            </a:solidFill>
          </a:endParaRPr>
        </a:p>
      </dsp:txBody>
      <dsp:txXfrm rot="-5400000">
        <a:off x="1438143" y="430414"/>
        <a:ext cx="7260220" cy="1777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CDA01-7D35-4497-BE91-FA9B7C9C139C}">
      <dsp:nvSpPr>
        <dsp:cNvPr id="0" name=""/>
        <dsp:cNvSpPr/>
      </dsp:nvSpPr>
      <dsp:spPr>
        <a:xfrm>
          <a:off x="6" y="714716"/>
          <a:ext cx="1527688" cy="152432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FF0000"/>
            </a:solidFill>
          </a:endParaRPr>
        </a:p>
      </dsp:txBody>
      <dsp:txXfrm rot="-5400000">
        <a:off x="1686" y="1475200"/>
        <a:ext cx="1524328" cy="3360"/>
      </dsp:txXfrm>
    </dsp:sp>
    <dsp:sp modelId="{7BC66DBA-632C-48FB-95FD-C0E7A2D81E3C}">
      <dsp:nvSpPr>
        <dsp:cNvPr id="0" name=""/>
        <dsp:cNvSpPr/>
      </dsp:nvSpPr>
      <dsp:spPr>
        <a:xfrm rot="5400000">
          <a:off x="4363044" y="-2262032"/>
          <a:ext cx="1779699" cy="7401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B050"/>
              </a:solidFill>
              <a:effectLst/>
              <a:latin typeface="Arial"/>
              <a:ea typeface="Times New Roman"/>
              <a:cs typeface="Times New Roman"/>
            </a:rPr>
            <a:t>Способы и меры принудительного                    взыскания налоговой задолженности </a:t>
          </a:r>
          <a:r>
            <a:rPr lang="ru-RU" sz="1600" b="1" i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не применяются</a:t>
          </a:r>
          <a:r>
            <a:rPr lang="ru-RU" sz="1600" b="1" i="1" kern="1200" dirty="0" smtClean="0">
              <a:solidFill>
                <a:srgbClr val="00B050"/>
              </a:solidFill>
              <a:latin typeface="Arial"/>
              <a:ea typeface="Times New Roman"/>
              <a:cs typeface="Times New Roman"/>
            </a:rPr>
            <a:t> (направляются сообщения информационного характера, оповещение по телефону)</a:t>
          </a:r>
          <a:endParaRPr lang="ru-RU" sz="1600" kern="1200" dirty="0">
            <a:solidFill>
              <a:srgbClr val="00B050"/>
            </a:solidFill>
          </a:endParaRPr>
        </a:p>
      </dsp:txBody>
      <dsp:txXfrm rot="-5400000">
        <a:off x="1552280" y="635610"/>
        <a:ext cx="7314349" cy="1605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2F7E1-3AF0-459B-8921-4D166E91DD3A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CCB4C-6D61-461B-B253-460C26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7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C558E-8B75-4F6A-AE82-393481390E46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92A06-DD49-4548-A98B-782AE7DE0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84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7538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5077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12614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50154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7692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25228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62766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00306" algn="l" defTabSz="1075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92A06-DD49-4548-A98B-782AE7DE0C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3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80815-89F5-4302-BE37-4E828A5B02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0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483E1-004B-4B91-AF2B-7E52696C30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7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1BB5-4A76-4BE5-8A1A-B2589A7502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1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13688"/>
            <a:ext cx="12801600" cy="41875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801600" cy="54136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713235"/>
            <a:ext cx="12801600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240280"/>
            <a:ext cx="12801600" cy="7147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313" y="7073565"/>
            <a:ext cx="7891814" cy="1234967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514E-1306-4F4E-B0D8-5240BD7E6AA7}" type="datetime1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616" y="4385208"/>
            <a:ext cx="10045491" cy="2510434"/>
          </a:xfrm>
          <a:effectLst/>
        </p:spPr>
        <p:txBody>
          <a:bodyPr>
            <a:noAutofit/>
          </a:bodyPr>
          <a:lstStyle>
            <a:lvl1pPr marL="896004" indent="-640003" algn="l">
              <a:defRPr sz="7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024127"/>
            <a:ext cx="8961120" cy="48646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0D13-6848-4280-82B7-2FA4E0015DD8}" type="datetime1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5261" y="527126"/>
            <a:ext cx="2880360" cy="7333675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3760" y="1024129"/>
            <a:ext cx="6761002" cy="68526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C7FF-ACD6-417B-8101-F307D8647285}" type="datetime1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13688"/>
            <a:ext cx="12801600" cy="41875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801600" cy="54136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713235"/>
            <a:ext cx="12801600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240280"/>
            <a:ext cx="12801600" cy="7147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313" y="7073564"/>
            <a:ext cx="7891814" cy="1234967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EA0B-5A6C-407F-8111-ED8E203F6259}" type="datetime1">
              <a:rPr lang="ru-RU" smtClean="0"/>
              <a:t>07.06.2017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614" y="4385207"/>
            <a:ext cx="10045491" cy="2510434"/>
          </a:xfrm>
          <a:effectLst/>
        </p:spPr>
        <p:txBody>
          <a:bodyPr>
            <a:noAutofit/>
          </a:bodyPr>
          <a:lstStyle>
            <a:lvl1pPr marL="896112" indent="-640080" algn="l">
              <a:defRPr sz="7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7239-6DFD-43BD-929C-7202FF4786F5}" type="datetime1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00200" y="1024128"/>
            <a:ext cx="8961120" cy="4864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13688"/>
            <a:ext cx="12801600" cy="41875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54136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13235"/>
            <a:ext cx="12801600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240280"/>
            <a:ext cx="12801600" cy="7147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473" y="3041707"/>
            <a:ext cx="8353332" cy="3392684"/>
          </a:xfrm>
          <a:effectLst/>
        </p:spPr>
        <p:txBody>
          <a:bodyPr anchor="b"/>
          <a:lstStyle>
            <a:lvl1pPr algn="r">
              <a:defRPr sz="64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1413" y="6450515"/>
            <a:ext cx="8358692" cy="1169644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0C01-640B-46B4-BAA6-202E2F08D425}" type="datetime1">
              <a:rPr lang="ru-RU" smtClean="0"/>
              <a:t>07.06.2017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90CA-A63F-4976-9E74-49CFAC7B4804}" type="datetime1">
              <a:rPr lang="ru-RU" smtClean="0"/>
              <a:t>07.06.2017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00198" y="1024127"/>
            <a:ext cx="4685386" cy="4864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503213" y="1024128"/>
            <a:ext cx="4685386" cy="4864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24128"/>
            <a:ext cx="4685386" cy="8956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026" y="1960458"/>
            <a:ext cx="4685386" cy="384048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6223" y="1024128"/>
            <a:ext cx="4685386" cy="8956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marL="0" lvl="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5" y="1958645"/>
            <a:ext cx="4685386" cy="384048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4864-6F5E-4B69-A3EB-BB23567155E6}" type="datetime1">
              <a:rPr lang="ru-RU" smtClean="0"/>
              <a:t>07.06.2017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B17-0FA0-44EB-B8A5-8344CC7A0DC9}" type="datetime1">
              <a:rPr lang="ru-RU" smtClean="0"/>
              <a:t>07.06.2017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0A16-400F-48B1-B128-EBF3D13B1B43}" type="datetime1">
              <a:rPr lang="ru-RU" smtClean="0"/>
              <a:t>07.06.2017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34" y="3093721"/>
            <a:ext cx="5090519" cy="1761890"/>
          </a:xfrm>
          <a:effectLst/>
        </p:spPr>
        <p:txBody>
          <a:bodyPr anchor="b">
            <a:noAutofit/>
          </a:bodyPr>
          <a:lstStyle>
            <a:lvl1pPr marL="320040" indent="-320040" algn="l">
              <a:defRPr sz="39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922" y="1024128"/>
            <a:ext cx="5623919" cy="6852622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071" y="4896923"/>
            <a:ext cx="4744124" cy="2995325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80B7-E19C-44A5-A775-5323876FFFB4}" type="datetime1">
              <a:rPr lang="ru-RU" smtClean="0"/>
              <a:t>07.06.2017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C65A-AF3C-4879-A6AB-D5687396D1C5}" type="datetime1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00200" y="1024128"/>
            <a:ext cx="8961120" cy="4864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13688"/>
            <a:ext cx="12801600" cy="41875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801600" cy="54136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713235"/>
            <a:ext cx="12801600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240280"/>
            <a:ext cx="12801600" cy="7147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5245" y="1600200"/>
            <a:ext cx="5760720" cy="437892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8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042" y="1414680"/>
            <a:ext cx="5171760" cy="3028228"/>
          </a:xfrm>
        </p:spPr>
        <p:txBody>
          <a:bodyPr anchor="b"/>
          <a:lstStyle>
            <a:lvl1pPr marL="256032" indent="-256032">
              <a:buFont typeface="Georgia" pitchFamily="18" charset="0"/>
              <a:buChar char="*"/>
              <a:defRPr sz="22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BDE7-EFCB-4A50-9CDB-6A8A6A009C6C}" type="datetime1">
              <a:rPr lang="ru-RU" smtClean="0"/>
              <a:t>07.06.2017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75" y="6250189"/>
            <a:ext cx="8936953" cy="1600200"/>
          </a:xfrm>
        </p:spPr>
        <p:txBody>
          <a:bodyPr anchor="b">
            <a:noAutofit/>
          </a:bodyPr>
          <a:lstStyle>
            <a:lvl1pPr algn="l">
              <a:defRPr sz="64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024127"/>
            <a:ext cx="8961120" cy="48646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98D-6CDF-4E3A-93AE-E5FC51175230}" type="datetime1">
              <a:rPr lang="ru-RU" smtClean="0"/>
              <a:t>07.06.2017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5261" y="527124"/>
            <a:ext cx="2880360" cy="7333675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3759" y="1024127"/>
            <a:ext cx="6761002" cy="68526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A94D-FBD0-4633-9946-66A2130F8B71}" type="datetime1">
              <a:rPr lang="ru-RU" smtClean="0"/>
              <a:t>07.06.2017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27" y="2555876"/>
            <a:ext cx="11551226" cy="6091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AC1E-8A6F-4B51-BED6-C540C8FF3BCD}" type="datetime1">
              <a:rPr lang="ru-RU" smtClean="0"/>
              <a:t>07.06.2017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4382" y="495415"/>
            <a:ext cx="11530632" cy="6802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5246" y="8898895"/>
            <a:ext cx="2880360" cy="51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271" y="2271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" y="2271"/>
                        <a:ext cx="2267" cy="2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05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13688"/>
            <a:ext cx="12801600" cy="41875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54136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13235"/>
            <a:ext cx="12801600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240280"/>
            <a:ext cx="12801600" cy="7147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473" y="3041707"/>
            <a:ext cx="8353332" cy="3392684"/>
          </a:xfrm>
          <a:effectLst/>
        </p:spPr>
        <p:txBody>
          <a:bodyPr anchor="b"/>
          <a:lstStyle>
            <a:lvl1pPr algn="r">
              <a:defRPr sz="64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1413" y="6450515"/>
            <a:ext cx="8358692" cy="1169644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3E01-2E51-40E0-9D5D-08E9FC8F3B6B}" type="datetime1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2017-EECC-4840-8856-6A304F340FC1}" type="datetime1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00198" y="1024127"/>
            <a:ext cx="4685386" cy="4864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503213" y="1024128"/>
            <a:ext cx="4685386" cy="4864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24128"/>
            <a:ext cx="4685386" cy="8956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026" y="1960458"/>
            <a:ext cx="4685386" cy="384048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6223" y="1024128"/>
            <a:ext cx="4685386" cy="8956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marL="0" lvl="0" indent="0" algn="ctr" defTabSz="1280006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5" y="1958645"/>
            <a:ext cx="4685386" cy="384048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70A7-1EE6-4F76-BBA2-A522FE14D952}" type="datetime1">
              <a:rPr lang="ru-RU" smtClean="0"/>
              <a:t>07.06.2017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222F-5AAE-44E2-91C5-0D684EE00703}" type="datetime1">
              <a:rPr lang="ru-RU" smtClean="0"/>
              <a:t>07.06.2017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552-1600-4509-B314-B376BC035B1F}" type="datetime1">
              <a:rPr lang="ru-RU" smtClean="0"/>
              <a:t>07.06.2017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35" y="3093722"/>
            <a:ext cx="5090519" cy="1761890"/>
          </a:xfrm>
          <a:effectLst/>
        </p:spPr>
        <p:txBody>
          <a:bodyPr anchor="b">
            <a:noAutofit/>
          </a:bodyPr>
          <a:lstStyle>
            <a:lvl1pPr marL="320002" indent="-320002" algn="l">
              <a:defRPr sz="39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923" y="1024128"/>
            <a:ext cx="5623919" cy="6852622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071" y="4896923"/>
            <a:ext cx="4744124" cy="2995325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136-182F-4806-B9B1-47678E99B834}" type="datetime1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13688"/>
            <a:ext cx="12801600" cy="41875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801600" cy="54136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713235"/>
            <a:ext cx="12801600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240280"/>
            <a:ext cx="12801600" cy="7147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5245" y="1600200"/>
            <a:ext cx="5760720" cy="437892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8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042" y="1414680"/>
            <a:ext cx="5171760" cy="3028228"/>
          </a:xfrm>
        </p:spPr>
        <p:txBody>
          <a:bodyPr anchor="b"/>
          <a:lstStyle>
            <a:lvl1pPr marL="256001" indent="-256001">
              <a:buFont typeface="Georgia" pitchFamily="18" charset="0"/>
              <a:buChar char="*"/>
              <a:defRPr sz="22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88E6-8640-4C7C-9B20-1460B268575F}" type="datetime1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75" y="6250189"/>
            <a:ext cx="8936953" cy="1600200"/>
          </a:xfrm>
        </p:spPr>
        <p:txBody>
          <a:bodyPr anchor="b">
            <a:noAutofit/>
          </a:bodyPr>
          <a:lstStyle>
            <a:lvl1pPr algn="l">
              <a:defRPr sz="64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147560"/>
            <a:ext cx="12801600" cy="24536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71475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275626"/>
            <a:ext cx="12801600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240280"/>
            <a:ext cx="12801600" cy="7147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607" y="6121035"/>
            <a:ext cx="9117515" cy="1600200"/>
          </a:xfrm>
          <a:prstGeom prst="rect">
            <a:avLst/>
          </a:prstGeom>
          <a:effectLst/>
        </p:spPr>
        <p:txBody>
          <a:bodyPr vert="horz" lIns="128001" tIns="64001" rIns="128001" bIns="6400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25164"/>
            <a:ext cx="8961120" cy="486460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080" y="8641082"/>
            <a:ext cx="35204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78316E-2FD5-4EC1-B909-836D69A0E004}" type="datetime1">
              <a:rPr lang="ru-RU" smtClean="0"/>
              <a:t>07.06.2017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641082"/>
            <a:ext cx="4693921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0" y="8641082"/>
            <a:ext cx="256032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448003" indent="-448003" algn="r" defTabSz="128000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0002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04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52005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36007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5609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29611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52014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00016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22419" indent="-256001" algn="l" defTabSz="1280006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147560"/>
            <a:ext cx="12801600" cy="24536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801600" cy="71475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275626"/>
            <a:ext cx="12801600" cy="320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240280"/>
            <a:ext cx="12801600" cy="7147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606" y="6121035"/>
            <a:ext cx="9117515" cy="1600200"/>
          </a:xfrm>
          <a:prstGeom prst="rect">
            <a:avLst/>
          </a:prstGeom>
          <a:effectLst/>
        </p:spPr>
        <p:txBody>
          <a:bodyPr vert="horz" lIns="128016" tIns="64008" rIns="128016" bIns="64008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25164"/>
            <a:ext cx="8961120" cy="486460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080" y="8641081"/>
            <a:ext cx="35204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64F388-C652-417E-87DA-941A8A21AC19}" type="datetime1">
              <a:rPr lang="ru-RU" smtClean="0"/>
              <a:t>07.06.2017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8641081"/>
            <a:ext cx="4693921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0" y="8641081"/>
            <a:ext cx="256032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E139CC-4D0B-4E19-921D-0B882C9A0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448056" indent="-448056" algn="r" defTabSz="128016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0040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52144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36192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5843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29891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52344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00400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22853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6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" y="133350"/>
            <a:ext cx="6437313" cy="9601200"/>
            <a:chOff x="0" y="0"/>
            <a:chExt cx="5838834" cy="6858000"/>
          </a:xfrm>
        </p:grpSpPr>
        <p:sp>
          <p:nvSpPr>
            <p:cNvPr id="11" name="Стрелка: пятиугольник 10"/>
            <p:cNvSpPr/>
            <p:nvPr/>
          </p:nvSpPr>
          <p:spPr>
            <a:xfrm>
              <a:off x="2939565" y="0"/>
              <a:ext cx="2899269" cy="6858000"/>
            </a:xfrm>
            <a:prstGeom prst="homePlate">
              <a:avLst/>
            </a:prstGeom>
            <a:solidFill>
              <a:srgbClr val="0086CD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823" y="0"/>
              <a:ext cx="5602058" cy="6858000"/>
              <a:chOff x="1097660" y="-463708"/>
              <a:chExt cx="5279992" cy="7321708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097660" y="-463708"/>
                <a:ext cx="3645063" cy="7321708"/>
              </a:xfrm>
              <a:prstGeom prst="rect">
                <a:avLst/>
              </a:prstGeom>
              <a:solidFill>
                <a:srgbClr val="0086CD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Стрелка: пятиугольник 13"/>
              <p:cNvSpPr/>
              <p:nvPr/>
            </p:nvSpPr>
            <p:spPr>
              <a:xfrm>
                <a:off x="3560047" y="-463708"/>
                <a:ext cx="2817605" cy="7321708"/>
              </a:xfrm>
              <a:prstGeom prst="homePlate">
                <a:avLst/>
              </a:prstGeom>
              <a:solidFill>
                <a:srgbClr val="0086CD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0" y="0"/>
              <a:ext cx="5275175" cy="6858000"/>
              <a:chOff x="0" y="0"/>
              <a:chExt cx="4971901" cy="6858000"/>
            </a:xfrm>
          </p:grpSpPr>
          <p:sp>
            <p:nvSpPr>
              <p:cNvPr id="16" name="Стрелка: пятиугольник 15"/>
              <p:cNvSpPr/>
              <p:nvPr/>
            </p:nvSpPr>
            <p:spPr>
              <a:xfrm>
                <a:off x="2239313" y="0"/>
                <a:ext cx="2732588" cy="6858000"/>
              </a:xfrm>
              <a:prstGeom prst="homePlate">
                <a:avLst/>
              </a:prstGeom>
              <a:solidFill>
                <a:srgbClr val="1C3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2378717" cy="6858000"/>
              </a:xfrm>
              <a:prstGeom prst="rect">
                <a:avLst/>
              </a:prstGeom>
              <a:solidFill>
                <a:srgbClr val="1C3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23852" y="3793335"/>
            <a:ext cx="5492029" cy="1966681"/>
          </a:xfrm>
          <a:prstGeom prst="rect">
            <a:avLst/>
          </a:prstGeom>
          <a:noFill/>
        </p:spPr>
        <p:txBody>
          <a:bodyPr wrap="square" lIns="91417" tIns="45709" rIns="91417" bIns="45709" rtlCol="0" anchor="ctr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sz="4100" dirty="0"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Налогового Администрирования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0060" y="8798028"/>
            <a:ext cx="2038355" cy="372399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Астана 2017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39CC-4D0B-4E19-921D-0B882C9A05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1928" y="519873"/>
            <a:ext cx="12914524" cy="473976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маркировки меховых изделий при ввозе из третьих стран (условный выпуск) </a:t>
            </a:r>
          </a:p>
        </p:txBody>
      </p:sp>
      <p:pic>
        <p:nvPicPr>
          <p:cNvPr id="37" name="Picture 2" descr="C:\Users\user\Pictures\inter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88" y="4360787"/>
            <a:ext cx="2195991" cy="16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user\Pictures\on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90" y="1388898"/>
            <a:ext cx="963614" cy="96361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user\Pictures\cff15eu-9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44" y="1416710"/>
            <a:ext cx="1444001" cy="7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9695" y="1056524"/>
            <a:ext cx="2721902" cy="603228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lIns="128001" tIns="64001" rIns="128001" bIns="64001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Ввоз меховых изделий в РК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30003" y="4502028"/>
            <a:ext cx="2419469" cy="603228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Эмитентом 1 уровня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48186" y="2592915"/>
            <a:ext cx="3054239" cy="112954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Подача заявки на персонализацию и реализацию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КиЗ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Передача в ИС маркировки сведений о товарах и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КиЗ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Требованиями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26857" y="1373020"/>
            <a:ext cx="2721902" cy="32932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КиЗ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импортеру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92965" y="2464880"/>
            <a:ext cx="1289949" cy="729429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в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GS1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номера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GTIN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536056" y="5590683"/>
            <a:ext cx="1409360" cy="729429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Передача изготовленных бланков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КиЗ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5444" y="2184794"/>
            <a:ext cx="2419469" cy="13140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Таможенные операции, связанные с помещением товаров под таможенные процедуры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30003" y="2789661"/>
            <a:ext cx="2419469" cy="131403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связанные с персонализацией и реализацией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КиЗ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81331" y="7221862"/>
            <a:ext cx="2419469" cy="13140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Подача, регистрация КДТ с указанием в гр.31 порядковых номеров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КиЗ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9467" y="7221862"/>
            <a:ext cx="3027808" cy="13140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 на складе у импортера </a:t>
            </a:r>
          </a:p>
          <a:p>
            <a:pPr algn="ctr"/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маркировки товаров </a:t>
            </a:r>
            <a:r>
              <a:rPr lang="ru-RU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КиЗ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собственном складе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29509" y="5541931"/>
            <a:ext cx="3047766" cy="13140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Подача, регистрация ДТ 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условный выпуск товаров для внутреннего потребления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с предоставлением обязательства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6882" y="3891104"/>
            <a:ext cx="3044664" cy="13140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8001" tIns="64001" rIns="128001" bIns="64001" rtlCol="0" anchor="ctr"/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1. Прибытие товара в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орган назначения;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2. Завершение процедуры таможенного транзита</a:t>
            </a:r>
          </a:p>
        </p:txBody>
      </p:sp>
      <p:cxnSp>
        <p:nvCxnSpPr>
          <p:cNvPr id="64" name="Прямая соединительная линия 63"/>
          <p:cNvCxnSpPr>
            <a:stCxn id="39" idx="1"/>
          </p:cNvCxnSpPr>
          <p:nvPr/>
        </p:nvCxnSpPr>
        <p:spPr>
          <a:xfrm flipH="1" flipV="1">
            <a:off x="1401153" y="1782973"/>
            <a:ext cx="1600291" cy="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401151" y="1782972"/>
            <a:ext cx="0" cy="40182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48" idx="2"/>
          </p:cNvCxnSpPr>
          <p:nvPr/>
        </p:nvCxnSpPr>
        <p:spPr>
          <a:xfrm>
            <a:off x="1605178" y="3498833"/>
            <a:ext cx="0" cy="33788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C:\Users\user\Pictures\gs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35" y="3322293"/>
            <a:ext cx="1166812" cy="8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user\Pictures\ФГО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08" y="4752210"/>
            <a:ext cx="856895" cy="75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C:\Users\user\Pictures\человече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11" y="1452688"/>
            <a:ext cx="802497" cy="8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2771599" y="1277493"/>
            <a:ext cx="9518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0937304" y="1860490"/>
            <a:ext cx="1008112" cy="142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1945416" y="1853936"/>
            <a:ext cx="0" cy="935727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52" idx="2"/>
            <a:endCxn id="41" idx="0"/>
          </p:cNvCxnSpPr>
          <p:nvPr/>
        </p:nvCxnSpPr>
        <p:spPr>
          <a:xfrm>
            <a:off x="11239738" y="4103699"/>
            <a:ext cx="0" cy="398329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719551" y="1277493"/>
            <a:ext cx="1" cy="1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5182881" y="3691679"/>
            <a:ext cx="0" cy="700475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00589" y="1041966"/>
            <a:ext cx="1584232" cy="3662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ИМПОРТЕР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525947" y="1028301"/>
            <a:ext cx="2240310" cy="32930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ЭМИТЕНТ 2 УРОВНЯ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84821" y="4434346"/>
            <a:ext cx="1431018" cy="3662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КГД МФ РК</a:t>
            </a:r>
          </a:p>
        </p:txBody>
      </p:sp>
      <p:cxnSp>
        <p:nvCxnSpPr>
          <p:cNvPr id="89" name="Прямая со стрелкой 88"/>
          <p:cNvCxnSpPr/>
          <p:nvPr/>
        </p:nvCxnSpPr>
        <p:spPr>
          <a:xfrm flipH="1">
            <a:off x="7302194" y="1821652"/>
            <a:ext cx="2671497" cy="0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400800" y="7605457"/>
            <a:ext cx="1399530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 flipV="1">
            <a:off x="7786956" y="5541931"/>
            <a:ext cx="14032" cy="2063527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180424" y="5203134"/>
            <a:ext cx="1228490" cy="713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981331" y="5946514"/>
            <a:ext cx="2263100" cy="36625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ИС МАРКИРОВКА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53722" y="8698497"/>
            <a:ext cx="12114741" cy="840230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ru-RU" sz="15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высокой ценовой категории меховых изделий и требующихся особых условий хранения и работы с мехом, данная схема является наиболее оптимальной для бизнеса и позволяет не нарушать установленные сроки доставки и выставления товаров в местах продажи </a:t>
            </a: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1600166" y="5209132"/>
            <a:ext cx="0" cy="33788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1662674" y="6887474"/>
            <a:ext cx="0" cy="33788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61" idx="3"/>
            <a:endCxn id="54" idx="1"/>
          </p:cNvCxnSpPr>
          <p:nvPr/>
        </p:nvCxnSpPr>
        <p:spPr>
          <a:xfrm>
            <a:off x="3477275" y="7878881"/>
            <a:ext cx="504056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70" idx="1"/>
          </p:cNvCxnSpPr>
          <p:nvPr/>
        </p:nvCxnSpPr>
        <p:spPr>
          <a:xfrm flipH="1">
            <a:off x="5261976" y="1853936"/>
            <a:ext cx="123963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41" idx="2"/>
            <a:endCxn id="46" idx="0"/>
          </p:cNvCxnSpPr>
          <p:nvPr/>
        </p:nvCxnSpPr>
        <p:spPr>
          <a:xfrm>
            <a:off x="11239738" y="5105256"/>
            <a:ext cx="998" cy="485426"/>
          </a:xfrm>
          <a:prstGeom prst="straightConnector1">
            <a:avLst/>
          </a:prstGeom>
          <a:ln w="1905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stCxn id="70" idx="2"/>
          </p:cNvCxnSpPr>
          <p:nvPr/>
        </p:nvCxnSpPr>
        <p:spPr>
          <a:xfrm>
            <a:off x="6902860" y="2255185"/>
            <a:ext cx="0" cy="53447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6902860" y="2789661"/>
            <a:ext cx="1090106" cy="0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45" idx="2"/>
          </p:cNvCxnSpPr>
          <p:nvPr/>
        </p:nvCxnSpPr>
        <p:spPr>
          <a:xfrm>
            <a:off x="8637941" y="3194308"/>
            <a:ext cx="1" cy="252370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5261974" y="1853936"/>
            <a:ext cx="0" cy="738979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152020" y="188311"/>
            <a:ext cx="120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</a:t>
            </a:r>
            <a:r>
              <a:rPr lang="ru-RU" dirty="0" smtClean="0"/>
              <a:t> </a:t>
            </a:r>
            <a:r>
              <a:rPr lang="ru-RU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03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62" y="7119258"/>
            <a:ext cx="795509" cy="1497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4" y="2443592"/>
            <a:ext cx="1059541" cy="1579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3" y="4598977"/>
            <a:ext cx="915708" cy="159861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9" y="7119258"/>
            <a:ext cx="795509" cy="149743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7" y="7119258"/>
            <a:ext cx="795509" cy="149743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0" y="7119258"/>
            <a:ext cx="795509" cy="149743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02" y="7119258"/>
            <a:ext cx="795509" cy="149743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1" y="4598977"/>
            <a:ext cx="915708" cy="159861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05" y="4598977"/>
            <a:ext cx="915708" cy="159861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56" y="4598977"/>
            <a:ext cx="915708" cy="159861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15" y="2443592"/>
            <a:ext cx="1093491" cy="15994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9289607"/>
              </p:ext>
            </p:extLst>
          </p:nvPr>
        </p:nvGraphicFramePr>
        <p:xfrm>
          <a:off x="3160793" y="1895396"/>
          <a:ext cx="9490305" cy="270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640353652"/>
              </p:ext>
            </p:extLst>
          </p:nvPr>
        </p:nvGraphicFramePr>
        <p:xfrm>
          <a:off x="3576891" y="4214056"/>
          <a:ext cx="8771770" cy="270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405617119"/>
              </p:ext>
            </p:extLst>
          </p:nvPr>
        </p:nvGraphicFramePr>
        <p:xfrm>
          <a:off x="3477277" y="6288265"/>
          <a:ext cx="8953508" cy="270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352128" y="625056"/>
            <a:ext cx="11895722" cy="1209734"/>
            <a:chOff x="0" y="-58354"/>
            <a:chExt cx="6515647" cy="70434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-58354"/>
              <a:ext cx="6515647" cy="704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1518" y="31859"/>
              <a:ext cx="6452611" cy="58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1244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/>
                <a:t>Дифференцированный подход</a:t>
              </a:r>
              <a:r>
                <a:rPr lang="ru-RU" sz="2800" dirty="0"/>
                <a:t> </a:t>
              </a:r>
              <a:r>
                <a:rPr lang="ru-RU" sz="2800" b="1" dirty="0"/>
                <a:t>к применению способов и мер принудительного взыскания налоговой задолженности в зависимости от степени риска налогоплательщика</a:t>
              </a:r>
              <a:endParaRPr lang="ru-RU" sz="2800" dirty="0"/>
            </a:p>
          </p:txBody>
        </p:sp>
      </p:grpSp>
      <p:sp>
        <p:nvSpPr>
          <p:cNvPr id="15" name="Блок-схема: данные 14"/>
          <p:cNvSpPr/>
          <p:nvPr/>
        </p:nvSpPr>
        <p:spPr>
          <a:xfrm>
            <a:off x="208331" y="3927343"/>
            <a:ext cx="3268944" cy="504056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 с высоким уровнем риска</a:t>
            </a:r>
          </a:p>
        </p:txBody>
      </p:sp>
      <p:sp>
        <p:nvSpPr>
          <p:cNvPr id="34" name="Блок-схема: данные 33"/>
          <p:cNvSpPr/>
          <p:nvPr/>
        </p:nvSpPr>
        <p:spPr>
          <a:xfrm>
            <a:off x="168857" y="6120849"/>
            <a:ext cx="3100089" cy="595165"/>
          </a:xfrm>
          <a:prstGeom prst="flowChartInputOutpu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 со средним уровнем риска</a:t>
            </a:r>
          </a:p>
        </p:txBody>
      </p:sp>
      <p:sp>
        <p:nvSpPr>
          <p:cNvPr id="35" name="Блок-схема: данные 34"/>
          <p:cNvSpPr/>
          <p:nvPr/>
        </p:nvSpPr>
        <p:spPr>
          <a:xfrm>
            <a:off x="81467" y="8527309"/>
            <a:ext cx="3100089" cy="595165"/>
          </a:xfrm>
          <a:prstGeom prst="flowChartInputOutp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 с низким уровнем риска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4052" y="248471"/>
            <a:ext cx="120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11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05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Блок-схема: альтернативный процесс 339"/>
          <p:cNvSpPr/>
          <p:nvPr/>
        </p:nvSpPr>
        <p:spPr>
          <a:xfrm>
            <a:off x="8618646" y="1717010"/>
            <a:ext cx="1976428" cy="583163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Налогоплательщики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4" name="Соединительная линия уступом 93"/>
          <p:cNvCxnSpPr>
            <a:stCxn id="340" idx="1"/>
            <a:endCxn id="138" idx="1"/>
          </p:cNvCxnSpPr>
          <p:nvPr/>
        </p:nvCxnSpPr>
        <p:spPr>
          <a:xfrm rot="10800000" flipV="1">
            <a:off x="8417022" y="2008591"/>
            <a:ext cx="201625" cy="767439"/>
          </a:xfrm>
          <a:prstGeom prst="bentConnector3">
            <a:avLst>
              <a:gd name="adj1" fmla="val 21337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>
            <a:stCxn id="150" idx="3"/>
            <a:endCxn id="340" idx="3"/>
          </p:cNvCxnSpPr>
          <p:nvPr/>
        </p:nvCxnSpPr>
        <p:spPr>
          <a:xfrm rot="16200000" flipV="1">
            <a:off x="10913190" y="1690476"/>
            <a:ext cx="2164" cy="6383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9" name="Группа 228"/>
          <p:cNvGrpSpPr/>
          <p:nvPr/>
        </p:nvGrpSpPr>
        <p:grpSpPr>
          <a:xfrm>
            <a:off x="10794471" y="4907468"/>
            <a:ext cx="1819051" cy="4005415"/>
            <a:chOff x="7449142" y="1934696"/>
            <a:chExt cx="1299322" cy="2861011"/>
          </a:xfrm>
        </p:grpSpPr>
        <p:sp>
          <p:nvSpPr>
            <p:cNvPr id="273" name="TextBox 272"/>
            <p:cNvSpPr txBox="1"/>
            <p:nvPr/>
          </p:nvSpPr>
          <p:spPr>
            <a:xfrm>
              <a:off x="7449142" y="1934696"/>
              <a:ext cx="1299321" cy="3729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</a:rPr>
                <a:t>ГОРИЗОНТАЛЬНЫЙ МОНИТОРИНГ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7449143" y="2342810"/>
              <a:ext cx="1299321" cy="2452897"/>
              <a:chOff x="7340857" y="4398833"/>
              <a:chExt cx="1044117" cy="2452897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7340857" y="4398833"/>
                <a:ext cx="1044117" cy="2066093"/>
                <a:chOff x="7268849" y="4758873"/>
                <a:chExt cx="1044117" cy="2066093"/>
              </a:xfrm>
            </p:grpSpPr>
            <p:sp>
              <p:nvSpPr>
                <p:cNvPr id="62" name="Блок-схема: альтернативный процесс 61"/>
                <p:cNvSpPr/>
                <p:nvPr/>
              </p:nvSpPr>
              <p:spPr>
                <a:xfrm>
                  <a:off x="7268850" y="4992193"/>
                  <a:ext cx="1041566" cy="333925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err="1">
                      <a:solidFill>
                        <a:schemeClr val="tx1"/>
                      </a:solidFill>
                    </a:rPr>
                    <a:t>Автовозврат</a:t>
                  </a:r>
                  <a:r>
                    <a:rPr lang="ru-RU" sz="1400" dirty="0">
                      <a:solidFill>
                        <a:schemeClr val="tx1"/>
                      </a:solidFill>
                    </a:rPr>
                    <a:t>  НДС</a:t>
                  </a:r>
                </a:p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</a:rPr>
                    <a:t>от 70% до 100 %</a:t>
                  </a:r>
                </a:p>
              </p:txBody>
            </p:sp>
            <p:sp>
              <p:nvSpPr>
                <p:cNvPr id="63" name="Блок-схема: альтернативный процесс 62"/>
                <p:cNvSpPr/>
                <p:nvPr/>
              </p:nvSpPr>
              <p:spPr>
                <a:xfrm>
                  <a:off x="7268850" y="5343443"/>
                  <a:ext cx="1041566" cy="461122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</a:rPr>
                    <a:t>Сокращение налоговых проверок</a:t>
                  </a:r>
                </a:p>
              </p:txBody>
            </p:sp>
            <p:sp>
              <p:nvSpPr>
                <p:cNvPr id="65" name="Блок-схема: альтернативный процесс 64"/>
                <p:cNvSpPr/>
                <p:nvPr/>
              </p:nvSpPr>
              <p:spPr>
                <a:xfrm>
                  <a:off x="7268850" y="5808448"/>
                  <a:ext cx="1041566" cy="299034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</a:rPr>
                    <a:t>Зеленый коридор при ТО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7268849" y="4758873"/>
                  <a:ext cx="1044117" cy="17587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  <a:prstDash val="sysDot"/>
                </a:ln>
              </p:spPr>
              <p:txBody>
                <a:bodyPr wrap="square" rtlCol="0" anchor="ctr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r>
                    <a:rPr lang="ru-RU" dirty="0" smtClean="0"/>
                    <a:t>Преимущества</a:t>
                  </a:r>
                  <a:endParaRPr lang="ru-RU" dirty="0"/>
                </a:p>
              </p:txBody>
            </p:sp>
            <p:sp>
              <p:nvSpPr>
                <p:cNvPr id="67" name="Блок-схема: альтернативный процесс 66"/>
                <p:cNvSpPr/>
                <p:nvPr/>
              </p:nvSpPr>
              <p:spPr>
                <a:xfrm>
                  <a:off x="7268850" y="6121132"/>
                  <a:ext cx="1041566" cy="703834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</a:rPr>
                    <a:t>Позиция КГД о </a:t>
                  </a:r>
                </a:p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</a:rPr>
                    <a:t>применении налогового законодательства</a:t>
                  </a:r>
                </a:p>
              </p:txBody>
            </p:sp>
          </p:grpSp>
          <p:sp>
            <p:nvSpPr>
              <p:cNvPr id="139" name="Блок-схема: альтернативный процесс 138"/>
              <p:cNvSpPr/>
              <p:nvPr/>
            </p:nvSpPr>
            <p:spPr>
              <a:xfrm>
                <a:off x="7340858" y="6486462"/>
                <a:ext cx="1041566" cy="365268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solidFill>
                      <a:schemeClr val="tx1"/>
                    </a:solidFill>
                  </a:rPr>
                  <a:t>Сокращение отчетности</a:t>
                </a:r>
              </a:p>
            </p:txBody>
          </p:sp>
        </p:grpSp>
      </p:grpSp>
      <p:sp>
        <p:nvSpPr>
          <p:cNvPr id="256" name="Блок-схема: решение 255"/>
          <p:cNvSpPr/>
          <p:nvPr/>
        </p:nvSpPr>
        <p:spPr>
          <a:xfrm>
            <a:off x="11048724" y="4088542"/>
            <a:ext cx="1310546" cy="453886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7985" tIns="63994" rIns="127985" bIns="63994" rtlCol="0" anchor="ctr"/>
          <a:lstStyle/>
          <a:p>
            <a:pPr algn="ctr"/>
            <a:r>
              <a:rPr lang="ru-RU" sz="1700" b="1" dirty="0"/>
              <a:t>Да</a:t>
            </a:r>
          </a:p>
        </p:txBody>
      </p:sp>
      <p:sp>
        <p:nvSpPr>
          <p:cNvPr id="150" name="Блок-схема: решение 149"/>
          <p:cNvSpPr/>
          <p:nvPr/>
        </p:nvSpPr>
        <p:spPr>
          <a:xfrm rot="16200000">
            <a:off x="10536379" y="2403033"/>
            <a:ext cx="1394182" cy="609628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r>
              <a:rPr lang="ru-RU" sz="1700" b="1" dirty="0"/>
              <a:t>Нет</a:t>
            </a:r>
          </a:p>
        </p:txBody>
      </p:sp>
      <p:cxnSp>
        <p:nvCxnSpPr>
          <p:cNvPr id="151" name="Соединительная линия уступом 150"/>
          <p:cNvCxnSpPr>
            <a:stCxn id="140" idx="3"/>
            <a:endCxn id="150" idx="1"/>
          </p:cNvCxnSpPr>
          <p:nvPr/>
        </p:nvCxnSpPr>
        <p:spPr>
          <a:xfrm flipV="1">
            <a:off x="10433243" y="3404938"/>
            <a:ext cx="800227" cy="65450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5" name="Соединительная линия уступом 154"/>
          <p:cNvCxnSpPr>
            <a:stCxn id="140" idx="3"/>
            <a:endCxn id="256" idx="1"/>
          </p:cNvCxnSpPr>
          <p:nvPr/>
        </p:nvCxnSpPr>
        <p:spPr>
          <a:xfrm>
            <a:off x="10433243" y="4059444"/>
            <a:ext cx="615481" cy="2560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3" name="Соединительная линия уступом 162"/>
          <p:cNvCxnSpPr/>
          <p:nvPr/>
        </p:nvCxnSpPr>
        <p:spPr>
          <a:xfrm rot="5400000">
            <a:off x="11582609" y="4722098"/>
            <a:ext cx="277717" cy="12834"/>
          </a:xfrm>
          <a:prstGeom prst="bentConnector3">
            <a:avLst>
              <a:gd name="adj1" fmla="val -19078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0585036" y="1640375"/>
            <a:ext cx="1081889" cy="344709"/>
          </a:xfrm>
          <a:prstGeom prst="rect">
            <a:avLst/>
          </a:prstGeom>
          <a:noFill/>
        </p:spPr>
        <p:txBody>
          <a:bodyPr wrap="square" lIns="127985" tIns="63994" rIns="127985" bIns="63994" rtlCol="0">
            <a:spAutoFit/>
          </a:bodyPr>
          <a:lstStyle/>
          <a:p>
            <a:pPr algn="ctr"/>
            <a:r>
              <a:rPr lang="ru-RU" sz="1400" b="1" dirty="0"/>
              <a:t>Отказ</a:t>
            </a:r>
          </a:p>
        </p:txBody>
      </p:sp>
      <p:sp>
        <p:nvSpPr>
          <p:cNvPr id="180" name="TextBox 179"/>
          <p:cNvSpPr txBox="1"/>
          <p:nvPr/>
        </p:nvSpPr>
        <p:spPr>
          <a:xfrm rot="16200000">
            <a:off x="7346908" y="2024653"/>
            <a:ext cx="1190659" cy="344709"/>
          </a:xfrm>
          <a:prstGeom prst="rect">
            <a:avLst/>
          </a:prstGeom>
          <a:noFill/>
        </p:spPr>
        <p:txBody>
          <a:bodyPr wrap="square" lIns="127985" tIns="63994" rIns="127985" bIns="63994" rtlCol="0">
            <a:spAutoFit/>
          </a:bodyPr>
          <a:lstStyle/>
          <a:p>
            <a:pPr algn="ctr"/>
            <a:r>
              <a:rPr lang="ru-RU" sz="1400" b="1" dirty="0"/>
              <a:t>Заявление</a:t>
            </a:r>
          </a:p>
        </p:txBody>
      </p:sp>
      <p:sp>
        <p:nvSpPr>
          <p:cNvPr id="106" name="Объект 2"/>
          <p:cNvSpPr txBox="1">
            <a:spLocks/>
          </p:cNvSpPr>
          <p:nvPr/>
        </p:nvSpPr>
        <p:spPr>
          <a:xfrm>
            <a:off x="352128" y="1754562"/>
            <a:ext cx="7460029" cy="7784167"/>
          </a:xfrm>
          <a:prstGeom prst="rect">
            <a:avLst/>
          </a:prstGeom>
        </p:spPr>
        <p:txBody>
          <a:bodyPr vert="horz" lIns="127985" tIns="63994" rIns="127985" bIns="63994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tabLst>
                <a:tab pos="626594" algn="l"/>
              </a:tabLst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Предполагается 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Расширенное информационное взаимодействие с крупными налогоплательщиками (горизонтальный мониторинг), основанное на принципах доверия и открытости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Отсутствие налоговых проверок за период нахождения на горизонтальном мониторинге, за исключением определенных случаев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Тестирование правильности исполнения налоговых обязательств посредством существующей у налогоплательщика системы внутреннего контроля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Предоставление разъяснения налогоплательщикам по совершенным либо планируемым сделкам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Неприменение ответственности к налогоплательщикам, допустивших нарушение налогового законодательства при исполнении решений налоговых органов в рамках горизонтального мониторинга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Упрощение таможенного оформления и сокращение налоговой отчетности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Запрашивание данных бухгалтерского и налогового учетов и дачи письменных пояснений по фактам, выявленным на основе применения системы управления рисками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Ведение налогоплательщиком детализированных налоговых регистров, в том числе в разрезе наименований и видов товаров  (работ, услуг), и их предоставление по запросу налоговых органов</a:t>
            </a:r>
          </a:p>
          <a:p>
            <a:pPr indent="495499" algn="just">
              <a:lnSpc>
                <a:spcPct val="1500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626594" algn="l"/>
              </a:tabLst>
            </a:pPr>
            <a:r>
              <a:rPr lang="ru-RU" sz="1800" dirty="0">
                <a:solidFill>
                  <a:schemeClr val="tx1"/>
                </a:solidFill>
              </a:rPr>
              <a:t>Конкретные критерии отбора налогоплательщиков для участия в горизонтальном мониторинге</a:t>
            </a:r>
            <a:endParaRPr lang="ru-RU" sz="1800" dirty="0"/>
          </a:p>
          <a:p>
            <a:pPr indent="495499" algn="just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5" name="Группа 254"/>
          <p:cNvGrpSpPr/>
          <p:nvPr/>
        </p:nvGrpSpPr>
        <p:grpSpPr>
          <a:xfrm>
            <a:off x="8417021" y="2381132"/>
            <a:ext cx="2150056" cy="3990214"/>
            <a:chOff x="6089264" y="1343351"/>
            <a:chExt cx="1535754" cy="2729634"/>
          </a:xfrm>
        </p:grpSpPr>
        <p:grpSp>
          <p:nvGrpSpPr>
            <p:cNvPr id="284" name="Группа 283"/>
            <p:cNvGrpSpPr/>
            <p:nvPr/>
          </p:nvGrpSpPr>
          <p:grpSpPr>
            <a:xfrm>
              <a:off x="6089264" y="1343351"/>
              <a:ext cx="1535754" cy="2217469"/>
              <a:chOff x="3851919" y="1683318"/>
              <a:chExt cx="1535754" cy="2217469"/>
            </a:xfrm>
          </p:grpSpPr>
          <p:pic>
            <p:nvPicPr>
              <p:cNvPr id="109" name="Picture 3" descr="C:\Users\GDzhumagalieva\Desktop\Алмаз\Картинки\logo_social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8" t="7047" r="7054" b="6269"/>
              <a:stretch/>
            </p:blipFill>
            <p:spPr bwMode="auto">
              <a:xfrm>
                <a:off x="4851248" y="1683318"/>
                <a:ext cx="536425" cy="525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9" name="Группа 248"/>
              <p:cNvGrpSpPr/>
              <p:nvPr/>
            </p:nvGrpSpPr>
            <p:grpSpPr>
              <a:xfrm>
                <a:off x="3851919" y="1700808"/>
                <a:ext cx="1440158" cy="2199979"/>
                <a:chOff x="4283967" y="1187130"/>
                <a:chExt cx="1440158" cy="2199979"/>
              </a:xfrm>
            </p:grpSpPr>
            <p:grpSp>
              <p:nvGrpSpPr>
                <p:cNvPr id="137" name="Группа 136"/>
                <p:cNvGrpSpPr/>
                <p:nvPr/>
              </p:nvGrpSpPr>
              <p:grpSpPr>
                <a:xfrm>
                  <a:off x="4283967" y="1187130"/>
                  <a:ext cx="1440158" cy="2199979"/>
                  <a:chOff x="1105943" y="1304378"/>
                  <a:chExt cx="1440158" cy="2199979"/>
                </a:xfrm>
              </p:grpSpPr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1105943" y="1304378"/>
                    <a:ext cx="999328" cy="5053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b="1" dirty="0"/>
                      <a:t>Проверка на соответствие критериям</a:t>
                    </a:r>
                  </a:p>
                </p:txBody>
              </p:sp>
              <p:sp>
                <p:nvSpPr>
                  <p:cNvPr id="140" name="Блок-схема: альтернативный процесс 139"/>
                  <p:cNvSpPr/>
                  <p:nvPr/>
                </p:nvSpPr>
                <p:spPr>
                  <a:xfrm>
                    <a:off x="1177952" y="2229643"/>
                    <a:ext cx="1368149" cy="410697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dirty="0">
                        <a:solidFill>
                          <a:schemeClr val="tx1"/>
                        </a:solidFill>
                      </a:rPr>
                      <a:t>Стоимостный баланс группы</a:t>
                    </a:r>
                  </a:p>
                </p:txBody>
              </p:sp>
              <p:sp>
                <p:nvSpPr>
                  <p:cNvPr id="141" name="Блок-схема: альтернативный процесс 140"/>
                  <p:cNvSpPr/>
                  <p:nvPr/>
                </p:nvSpPr>
                <p:spPr>
                  <a:xfrm>
                    <a:off x="1177952" y="1848252"/>
                    <a:ext cx="1368149" cy="406374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dirty="0">
                        <a:solidFill>
                          <a:schemeClr val="tx1"/>
                        </a:solidFill>
                      </a:rPr>
                      <a:t>Размер налоговых поступлений</a:t>
                    </a:r>
                  </a:p>
                </p:txBody>
              </p:sp>
              <p:sp>
                <p:nvSpPr>
                  <p:cNvPr id="142" name="Блок-схема: альтернативный процесс 141"/>
                  <p:cNvSpPr/>
                  <p:nvPr/>
                </p:nvSpPr>
                <p:spPr>
                  <a:xfrm>
                    <a:off x="1177952" y="2970185"/>
                    <a:ext cx="1368149" cy="203974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dirty="0">
                        <a:solidFill>
                          <a:schemeClr val="tx1"/>
                        </a:solidFill>
                      </a:rPr>
                      <a:t>СВК</a:t>
                    </a:r>
                  </a:p>
                </p:txBody>
              </p:sp>
              <p:sp>
                <p:nvSpPr>
                  <p:cNvPr id="144" name="Блок-схема: альтернативный процесс 143"/>
                  <p:cNvSpPr/>
                  <p:nvPr/>
                </p:nvSpPr>
                <p:spPr>
                  <a:xfrm>
                    <a:off x="1177952" y="3174156"/>
                    <a:ext cx="1368149" cy="330201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Налоговые регистры</a:t>
                    </a:r>
                  </a:p>
                </p:txBody>
              </p:sp>
            </p:grpSp>
            <p:sp>
              <p:nvSpPr>
                <p:cNvPr id="143" name="Блок-схема: альтернативный процесс 142"/>
                <p:cNvSpPr/>
                <p:nvPr/>
              </p:nvSpPr>
              <p:spPr>
                <a:xfrm>
                  <a:off x="4355976" y="2492896"/>
                  <a:ext cx="1368149" cy="37510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</a:rPr>
                    <a:t>Численность работников</a:t>
                  </a:r>
                </a:p>
              </p:txBody>
            </p:sp>
          </p:grpSp>
        </p:grpSp>
        <p:sp>
          <p:nvSpPr>
            <p:cNvPr id="130" name="Блок-схема: альтернативный процесс 129"/>
            <p:cNvSpPr/>
            <p:nvPr/>
          </p:nvSpPr>
          <p:spPr>
            <a:xfrm>
              <a:off x="6156176" y="3560820"/>
              <a:ext cx="1368149" cy="203974"/>
            </a:xfrm>
            <a:prstGeom prst="flowChartAlternateProcess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ЭСФ</a:t>
              </a:r>
            </a:p>
          </p:txBody>
        </p:sp>
        <p:sp>
          <p:nvSpPr>
            <p:cNvPr id="132" name="Блок-схема: альтернативный процесс 131"/>
            <p:cNvSpPr/>
            <p:nvPr/>
          </p:nvSpPr>
          <p:spPr>
            <a:xfrm>
              <a:off x="6156176" y="3764794"/>
              <a:ext cx="1368149" cy="308191"/>
            </a:xfrm>
            <a:prstGeom prst="flowChartAlternateProcess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Стандартный файл</a:t>
              </a:r>
              <a:r>
                <a:rPr lang="en-US" sz="1400" dirty="0">
                  <a:solidFill>
                    <a:schemeClr val="tx1"/>
                  </a:solidFill>
                </a:rPr>
                <a:t> SAF-T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332922" y="583930"/>
            <a:ext cx="11794910" cy="10482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r>
              <a:rPr lang="ru-RU" sz="3900" b="1" dirty="0" smtClean="0">
                <a:solidFill>
                  <a:schemeClr val="tx1"/>
                </a:solidFill>
              </a:rPr>
              <a:t>ГОРИЗОНТАЛЬНЫЙ </a:t>
            </a:r>
            <a:r>
              <a:rPr lang="ru-RU" sz="3900" b="1" dirty="0">
                <a:solidFill>
                  <a:schemeClr val="tx1"/>
                </a:solidFill>
              </a:rPr>
              <a:t>МОНИТОРИНГ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Расширенное информационное </a:t>
            </a:r>
            <a:r>
              <a:rPr lang="ru-RU" dirty="0" smtClean="0">
                <a:solidFill>
                  <a:schemeClr val="tx1"/>
                </a:solidFill>
              </a:rPr>
              <a:t>взаимодействие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64052" y="248471"/>
            <a:ext cx="120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57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994" y="440021"/>
            <a:ext cx="10520062" cy="991040"/>
          </a:xfrm>
          <a:prstGeom prst="rect">
            <a:avLst/>
          </a:prstGeom>
          <a:noFill/>
        </p:spPr>
        <p:txBody>
          <a:bodyPr wrap="square" lIns="127985" tIns="63994" rIns="127985" bIns="63994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Либерализация контроля за реализацией подакцизной продукцией. Отмена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предлицензионного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обследования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129654" y="62474"/>
            <a:ext cx="11521440" cy="686092"/>
          </a:xfrm>
          <a:prstGeom prst="rect">
            <a:avLst/>
          </a:prstGeom>
        </p:spPr>
        <p:txBody>
          <a:bodyPr vert="horz" lIns="127985" tIns="63994" rIns="127985" bIns="639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500" b="1" dirty="0">
              <a:latin typeface="Arial Narrow" pitchFamily="34" charset="0"/>
            </a:endParaRPr>
          </a:p>
        </p:txBody>
      </p:sp>
      <p:sp>
        <p:nvSpPr>
          <p:cNvPr id="106" name="Объект 2"/>
          <p:cNvSpPr txBox="1">
            <a:spLocks/>
          </p:cNvSpPr>
          <p:nvPr/>
        </p:nvSpPr>
        <p:spPr>
          <a:xfrm>
            <a:off x="654563" y="1458625"/>
            <a:ext cx="11694099" cy="7708397"/>
          </a:xfrm>
          <a:prstGeom prst="rect">
            <a:avLst/>
          </a:prstGeom>
        </p:spPr>
        <p:txBody>
          <a:bodyPr vert="horz" lIns="127985" tIns="63994" rIns="127985" bIns="63994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" indent="624373" algn="just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 настоящее время до выдачи лицензии на производство этилового спирта и алкогольной продукции, а также на оптовую и розничную реализацию алкогольной продукции проводится </a:t>
            </a:r>
            <a:r>
              <a:rPr lang="ru-RU" sz="2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предлицензионное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обследование  (подпункт 7) пункта 4 статьи 556  Налогового кодекса). </a:t>
            </a:r>
          </a:p>
          <a:p>
            <a:pPr marL="6667" indent="624373" algn="just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Проблема - наличие прямого контакта работников ОГД в ходе проведения </a:t>
            </a:r>
            <a:r>
              <a:rPr lang="ru-RU" sz="2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предлицензионных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обследований. При этом заявитель заранее представляет   договора с коммунальными службами по водоснабжению, электроснабжению и канализации, на установку КПУ (для производителей). </a:t>
            </a:r>
          </a:p>
          <a:p>
            <a:pPr marL="6667" indent="624373" algn="just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ru-RU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Справочно: за 2016 год  ДГД выдано лицензий на оптовую реализацию алкогольной продукции - 232, на розничную реализацию алкогольной продукции – 5483. КГД выдано 9  лицензий на производство ЭС и АП.</a:t>
            </a:r>
          </a:p>
          <a:p>
            <a:pPr marL="6667" indent="624373" algn="just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ru-RU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ПРЕДЛАГАЕТСЯ:</a:t>
            </a:r>
          </a:p>
          <a:p>
            <a:pPr marL="6667" indent="624373" algn="just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Исключить проведение </a:t>
            </a:r>
            <a:r>
              <a:rPr lang="ru-RU" sz="2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предлицензионного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обследования  при получении  лицензии на оптовую и розничную реализацию АП, обеспечив </a:t>
            </a:r>
            <a:r>
              <a:rPr lang="ru-RU" sz="2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постлицензионный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контроль; </a:t>
            </a:r>
          </a:p>
          <a:p>
            <a:pPr marL="6667" indent="624373" algn="just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Норму о  проведении </a:t>
            </a:r>
            <a:r>
              <a:rPr lang="ru-RU" sz="2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предлицензионного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обследования при получении лицензии на производство  ЭС и АП  исключить с 1 января  2019 года;</a:t>
            </a:r>
          </a:p>
          <a:p>
            <a:pPr marL="6667" indent="624373" algn="just">
              <a:lnSpc>
                <a:spcPct val="130000"/>
              </a:lnSpc>
              <a:spcBef>
                <a:spcPts val="0"/>
              </a:spcBef>
              <a:spcAft>
                <a:spcPts val="700"/>
              </a:spcAft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Сличение  данных паспорта производства с фактическим наличием (оборудование, КПУ) проводить в рамках </a:t>
            </a:r>
            <a:r>
              <a:rPr lang="ru-RU" sz="2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постлицензионного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контроля (с 1 января 2019 г.) </a:t>
            </a:r>
            <a:endParaRPr lang="ru-RU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1164052" y="248471"/>
            <a:ext cx="120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13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84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253" y="-12032"/>
            <a:ext cx="11410349" cy="96012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" y="-24058"/>
            <a:ext cx="6437313" cy="9601200"/>
            <a:chOff x="0" y="0"/>
            <a:chExt cx="5838834" cy="6858000"/>
          </a:xfrm>
        </p:grpSpPr>
        <p:sp>
          <p:nvSpPr>
            <p:cNvPr id="5" name="Стрелка: пятиугольник 4"/>
            <p:cNvSpPr/>
            <p:nvPr/>
          </p:nvSpPr>
          <p:spPr>
            <a:xfrm>
              <a:off x="2939565" y="0"/>
              <a:ext cx="2899269" cy="6858000"/>
            </a:xfrm>
            <a:prstGeom prst="homePlate">
              <a:avLst/>
            </a:prstGeom>
            <a:solidFill>
              <a:srgbClr val="0086CD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823" y="0"/>
              <a:ext cx="5602058" cy="6858000"/>
              <a:chOff x="1097660" y="-463708"/>
              <a:chExt cx="5279992" cy="732170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097660" y="-463708"/>
                <a:ext cx="3645063" cy="7321708"/>
              </a:xfrm>
              <a:prstGeom prst="rect">
                <a:avLst/>
              </a:prstGeom>
              <a:solidFill>
                <a:srgbClr val="0086CD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Стрелка: пятиугольник 10"/>
              <p:cNvSpPr/>
              <p:nvPr/>
            </p:nvSpPr>
            <p:spPr>
              <a:xfrm>
                <a:off x="3560047" y="-463708"/>
                <a:ext cx="2817605" cy="7321708"/>
              </a:xfrm>
              <a:prstGeom prst="homePlate">
                <a:avLst/>
              </a:prstGeom>
              <a:solidFill>
                <a:srgbClr val="0086CD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0" y="0"/>
              <a:ext cx="5275175" cy="6858000"/>
              <a:chOff x="0" y="0"/>
              <a:chExt cx="4971901" cy="6858000"/>
            </a:xfrm>
          </p:grpSpPr>
          <p:sp>
            <p:nvSpPr>
              <p:cNvPr id="8" name="Стрелка: пятиугольник 7"/>
              <p:cNvSpPr/>
              <p:nvPr/>
            </p:nvSpPr>
            <p:spPr>
              <a:xfrm>
                <a:off x="2239313" y="0"/>
                <a:ext cx="2732588" cy="6858000"/>
              </a:xfrm>
              <a:prstGeom prst="homePlate">
                <a:avLst/>
              </a:prstGeom>
              <a:solidFill>
                <a:srgbClr val="1C3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2378717" cy="6858000"/>
              </a:xfrm>
              <a:prstGeom prst="rect">
                <a:avLst/>
              </a:prstGeom>
              <a:solidFill>
                <a:srgbClr val="1C3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454267" y="3899390"/>
            <a:ext cx="4888113" cy="1754304"/>
          </a:xfrm>
          <a:prstGeom prst="rect">
            <a:avLst/>
          </a:prstGeom>
          <a:noFill/>
        </p:spPr>
        <p:txBody>
          <a:bodyPr wrap="square" lIns="91417" tIns="45709" rIns="91417" bIns="45709" rtlCol="0" anchor="ctr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рямоугольник 105"/>
          <p:cNvSpPr/>
          <p:nvPr/>
        </p:nvSpPr>
        <p:spPr>
          <a:xfrm>
            <a:off x="8588208" y="2788000"/>
            <a:ext cx="3576808" cy="517350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45"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67606" y="2708456"/>
            <a:ext cx="459887" cy="5622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itle 6"/>
          <p:cNvSpPr>
            <a:spLocks noGrp="1"/>
          </p:cNvSpPr>
          <p:nvPr>
            <p:ph type="title"/>
          </p:nvPr>
        </p:nvSpPr>
        <p:spPr>
          <a:xfrm>
            <a:off x="727659" y="242417"/>
            <a:ext cx="11647790" cy="15555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Модернизация государственных финансов3.0</a:t>
            </a:r>
            <a:endParaRPr lang="ru-RU" dirty="0"/>
          </a:p>
        </p:txBody>
      </p:sp>
      <p:sp>
        <p:nvSpPr>
          <p:cNvPr id="97" name="object 77"/>
          <p:cNvSpPr/>
          <p:nvPr/>
        </p:nvSpPr>
        <p:spPr>
          <a:xfrm>
            <a:off x="3503" y="338670"/>
            <a:ext cx="157863" cy="993775"/>
          </a:xfrm>
          <a:custGeom>
            <a:avLst/>
            <a:gdLst/>
            <a:ahLst/>
            <a:cxnLst/>
            <a:rect l="l" t="t" r="r" b="b"/>
            <a:pathLst>
              <a:path w="210185" h="993775">
                <a:moveTo>
                  <a:pt x="0" y="0"/>
                </a:moveTo>
                <a:lnTo>
                  <a:pt x="209613" y="0"/>
                </a:lnTo>
                <a:lnTo>
                  <a:pt x="209613" y="993772"/>
                </a:lnTo>
                <a:lnTo>
                  <a:pt x="0" y="9937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45">
              <a:defRPr/>
            </a:pPr>
            <a:endParaRPr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object 4"/>
          <p:cNvSpPr txBox="1"/>
          <p:nvPr/>
        </p:nvSpPr>
        <p:spPr>
          <a:xfrm>
            <a:off x="980153" y="2002132"/>
            <a:ext cx="3377301" cy="369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8" algn="ctr" defTabSz="457145">
              <a:defRPr/>
            </a:pPr>
            <a:r>
              <a:rPr sz="2400" b="1" spc="-15" dirty="0" err="1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Инерционная</a:t>
            </a:r>
            <a:r>
              <a:rPr lang="ru-RU" sz="2400" b="1" spc="-6" dirty="0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sz="2400" b="1" spc="-15" dirty="0" err="1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мод</a:t>
            </a:r>
            <a:r>
              <a:rPr sz="2400" b="1" dirty="0" err="1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е</a:t>
            </a:r>
            <a:r>
              <a:rPr sz="2400" b="1" spc="-10" dirty="0" err="1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ль</a:t>
            </a:r>
            <a:endParaRPr sz="2400" b="1" dirty="0">
              <a:solidFill>
                <a:srgbClr val="2E75B6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107" name="object 5"/>
          <p:cNvSpPr txBox="1"/>
          <p:nvPr/>
        </p:nvSpPr>
        <p:spPr>
          <a:xfrm>
            <a:off x="8931407" y="2002132"/>
            <a:ext cx="3377301" cy="369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8" algn="ctr" defTabSz="457145">
              <a:defRPr/>
            </a:pPr>
            <a:r>
              <a:rPr sz="2400" b="1" spc="-15" dirty="0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Новая</a:t>
            </a:r>
            <a:r>
              <a:rPr sz="2400" b="1" spc="-6" dirty="0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мод</a:t>
            </a:r>
            <a:r>
              <a:rPr sz="2400" b="1" dirty="0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е</a:t>
            </a:r>
            <a:r>
              <a:rPr sz="2400" b="1" spc="-10" dirty="0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ль</a:t>
            </a:r>
            <a:endParaRPr sz="2400" b="1" dirty="0">
              <a:solidFill>
                <a:srgbClr val="2E75B6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205" name="object 5"/>
          <p:cNvSpPr txBox="1"/>
          <p:nvPr/>
        </p:nvSpPr>
        <p:spPr>
          <a:xfrm>
            <a:off x="841915" y="7961509"/>
            <a:ext cx="27911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8" algn="ctr" defTabSz="457145">
              <a:defRPr/>
            </a:pPr>
            <a:r>
              <a:rPr lang="ru-RU" sz="2400" b="1" spc="-15" dirty="0">
                <a:solidFill>
                  <a:srgbClr val="00B0F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Отношение показателей к ВВП</a:t>
            </a:r>
            <a:endParaRPr sz="2400" b="1" dirty="0">
              <a:solidFill>
                <a:srgbClr val="00B0F0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212" name="Прямоугольник 105"/>
          <p:cNvSpPr/>
          <p:nvPr/>
        </p:nvSpPr>
        <p:spPr>
          <a:xfrm>
            <a:off x="548842" y="2788000"/>
            <a:ext cx="3377301" cy="517350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45">
              <a:defRPr/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object 68"/>
          <p:cNvSpPr txBox="1"/>
          <p:nvPr/>
        </p:nvSpPr>
        <p:spPr>
          <a:xfrm>
            <a:off x="1950223" y="6560666"/>
            <a:ext cx="1987033" cy="84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39173">
              <a:spcBef>
                <a:spcPts val="2170"/>
              </a:spcBef>
              <a:tabLst>
                <a:tab pos="1887627" algn="l"/>
              </a:tabLst>
              <a:defRPr sz="5400" spc="-2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itchFamily="2" charset="0"/>
                <a:cs typeface="Franklin Gothic Medium Cond"/>
              </a:defRPr>
            </a:lvl1pPr>
          </a:lstStyle>
          <a:p>
            <a:pPr marL="39168" defTabSz="457145">
              <a:tabLst>
                <a:tab pos="1887400" algn="l"/>
              </a:tabLst>
              <a:defRPr/>
            </a:pPr>
            <a:r>
              <a:rPr sz="5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36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3775270" y="2708456"/>
            <a:ext cx="247454" cy="5622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object 68"/>
          <p:cNvSpPr txBox="1"/>
          <p:nvPr/>
        </p:nvSpPr>
        <p:spPr>
          <a:xfrm>
            <a:off x="10274734" y="7299464"/>
            <a:ext cx="2160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39173">
              <a:spcBef>
                <a:spcPts val="2170"/>
              </a:spcBef>
              <a:tabLst>
                <a:tab pos="1887627" algn="l"/>
              </a:tabLst>
              <a:defRPr sz="3555" spc="-21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  <a:cs typeface="Franklin Gothic Medium Cond"/>
              </a:defRPr>
            </a:lvl1pPr>
          </a:lstStyle>
          <a:p>
            <a:pPr marL="39168" defTabSz="457145">
              <a:tabLst>
                <a:tab pos="1887400" algn="l"/>
              </a:tabLst>
              <a:defRPr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ефицит</a:t>
            </a:r>
            <a:endParaRPr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object 68"/>
          <p:cNvSpPr txBox="1"/>
          <p:nvPr/>
        </p:nvSpPr>
        <p:spPr>
          <a:xfrm>
            <a:off x="10274734" y="6560666"/>
            <a:ext cx="2160000" cy="84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39173">
              <a:spcBef>
                <a:spcPts val="2170"/>
              </a:spcBef>
              <a:tabLst>
                <a:tab pos="1887627" algn="l"/>
              </a:tabLst>
              <a:defRPr sz="3555" spc="-21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  <a:cs typeface="Franklin Gothic Medium Cond"/>
              </a:defRPr>
            </a:lvl1pPr>
          </a:lstStyle>
          <a:p>
            <a:pPr marL="39168" defTabSz="457145">
              <a:tabLst>
                <a:tab pos="1887400" algn="l"/>
              </a:tabLst>
              <a:defRPr/>
            </a:pPr>
            <a:r>
              <a:rPr sz="5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36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15" name="object 68"/>
          <p:cNvSpPr txBox="1"/>
          <p:nvPr/>
        </p:nvSpPr>
        <p:spPr>
          <a:xfrm>
            <a:off x="1950222" y="7299464"/>
            <a:ext cx="2160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39173">
              <a:spcBef>
                <a:spcPts val="2170"/>
              </a:spcBef>
              <a:tabLst>
                <a:tab pos="1887627" algn="l"/>
              </a:tabLst>
              <a:defRPr sz="3555" spc="-21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  <a:cs typeface="Franklin Gothic Medium Cond"/>
              </a:defRPr>
            </a:lvl1pPr>
          </a:lstStyle>
          <a:p>
            <a:pPr marL="39168" defTabSz="457145">
              <a:tabLst>
                <a:tab pos="1887400" algn="l"/>
              </a:tabLst>
              <a:defRPr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ефицит</a:t>
            </a:r>
            <a:endParaRPr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object 35"/>
          <p:cNvSpPr txBox="1"/>
          <p:nvPr/>
        </p:nvSpPr>
        <p:spPr>
          <a:xfrm>
            <a:off x="1950223" y="3488387"/>
            <a:ext cx="1905497" cy="84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39173">
              <a:spcBef>
                <a:spcPts val="2170"/>
              </a:spcBef>
              <a:tabLst>
                <a:tab pos="1887627" algn="l"/>
              </a:tabLst>
              <a:defRPr sz="5400" spc="-2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itchFamily="2" charset="0"/>
                <a:cs typeface="Franklin Gothic Medium Cond"/>
              </a:defRPr>
            </a:lvl1pPr>
          </a:lstStyle>
          <a:p>
            <a:pPr marL="39168" defTabSz="457145">
              <a:tabLst>
                <a:tab pos="1887400" algn="l"/>
              </a:tabLst>
              <a:defRPr/>
            </a:pPr>
            <a:r>
              <a:rPr sz="5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sz="36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90" name="object 74"/>
          <p:cNvSpPr txBox="1"/>
          <p:nvPr/>
        </p:nvSpPr>
        <p:spPr>
          <a:xfrm>
            <a:off x="10274734" y="3488386"/>
            <a:ext cx="21600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8" defTabSz="457145">
              <a:tabLst>
                <a:tab pos="1739356" algn="l"/>
              </a:tabLst>
              <a:defRPr/>
            </a:pPr>
            <a:r>
              <a:rPr sz="5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2</a:t>
            </a:r>
            <a:r>
              <a:rPr lang="kk-KZ" sz="5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5</a:t>
            </a:r>
            <a:r>
              <a:rPr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%</a:t>
            </a:r>
            <a:endParaRPr sz="55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207" name="object 74"/>
          <p:cNvSpPr txBox="1"/>
          <p:nvPr/>
        </p:nvSpPr>
        <p:spPr>
          <a:xfrm>
            <a:off x="10274734" y="4226584"/>
            <a:ext cx="2160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8" defTabSz="457145">
              <a:tabLst>
                <a:tab pos="1739356" algn="l"/>
              </a:tabLst>
              <a:defRPr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д</a:t>
            </a:r>
            <a:r>
              <a:rPr sz="2000" b="1" spc="-1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о</a:t>
            </a:r>
            <a:r>
              <a:rPr sz="2000" b="1" spc="-15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х</a:t>
            </a:r>
            <a:r>
              <a:rPr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оды</a:t>
            </a:r>
            <a:endParaRPr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216" name="object 74"/>
          <p:cNvSpPr txBox="1"/>
          <p:nvPr/>
        </p:nvSpPr>
        <p:spPr>
          <a:xfrm>
            <a:off x="1950222" y="4226584"/>
            <a:ext cx="2160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8" defTabSz="457145">
              <a:tabLst>
                <a:tab pos="1739356" algn="l"/>
              </a:tabLst>
              <a:defRPr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д</a:t>
            </a:r>
            <a:r>
              <a:rPr sz="2000" b="1" spc="-1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о</a:t>
            </a:r>
            <a:r>
              <a:rPr sz="2000" b="1" spc="-15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х</a:t>
            </a:r>
            <a:r>
              <a:rPr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оды</a:t>
            </a:r>
            <a:endParaRPr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149" name="object 36"/>
          <p:cNvSpPr txBox="1"/>
          <p:nvPr/>
        </p:nvSpPr>
        <p:spPr>
          <a:xfrm>
            <a:off x="1950222" y="5014808"/>
            <a:ext cx="2019784" cy="84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39173">
              <a:spcBef>
                <a:spcPts val="2170"/>
              </a:spcBef>
              <a:tabLst>
                <a:tab pos="1887627" algn="l"/>
              </a:tabLst>
              <a:defRPr sz="5400" spc="-2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itchFamily="2" charset="0"/>
                <a:cs typeface="Franklin Gothic Medium Cond"/>
              </a:defRPr>
            </a:lvl1pPr>
          </a:lstStyle>
          <a:p>
            <a:pPr marL="39168" defTabSz="457145">
              <a:tabLst>
                <a:tab pos="1887400" algn="l"/>
              </a:tabLst>
              <a:defRPr/>
            </a:pPr>
            <a:r>
              <a:rPr sz="5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36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91" name="object 75"/>
          <p:cNvSpPr txBox="1"/>
          <p:nvPr/>
        </p:nvSpPr>
        <p:spPr>
          <a:xfrm>
            <a:off x="10215449" y="5030720"/>
            <a:ext cx="21600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68" defTabSz="457145">
              <a:spcBef>
                <a:spcPts val="2170"/>
              </a:spcBef>
              <a:tabLst>
                <a:tab pos="1887400" algn="l"/>
              </a:tabLst>
              <a:defRPr/>
            </a:pPr>
            <a:r>
              <a:rPr sz="5500" b="1" spc="-162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2</a:t>
            </a:r>
            <a:r>
              <a:rPr lang="ru-RU" sz="5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3,4</a:t>
            </a:r>
            <a:r>
              <a:rPr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08" name="object 75"/>
          <p:cNvSpPr txBox="1"/>
          <p:nvPr/>
        </p:nvSpPr>
        <p:spPr>
          <a:xfrm>
            <a:off x="10274734" y="5772440"/>
            <a:ext cx="2160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68" defTabSz="457145">
              <a:spcBef>
                <a:spcPts val="2170"/>
              </a:spcBef>
              <a:tabLst>
                <a:tab pos="1887400" algn="l"/>
              </a:tabLst>
              <a:defRPr/>
            </a:pPr>
            <a:r>
              <a:rPr lang="ru-RU" sz="2000" b="1" spc="-2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р</a:t>
            </a:r>
            <a:r>
              <a:rPr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а</a:t>
            </a:r>
            <a:r>
              <a:rPr sz="2000" b="1" spc="6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с</a:t>
            </a:r>
            <a:r>
              <a:rPr sz="2000" b="1" spc="-15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х</a:t>
            </a:r>
            <a:r>
              <a:rPr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оды</a:t>
            </a:r>
            <a:endParaRPr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217" name="object 75"/>
          <p:cNvSpPr txBox="1"/>
          <p:nvPr/>
        </p:nvSpPr>
        <p:spPr>
          <a:xfrm>
            <a:off x="1950222" y="5772440"/>
            <a:ext cx="2160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68" defTabSz="457145">
              <a:spcBef>
                <a:spcPts val="2170"/>
              </a:spcBef>
              <a:tabLst>
                <a:tab pos="1887400" algn="l"/>
              </a:tabLst>
              <a:defRPr/>
            </a:pPr>
            <a:r>
              <a:rPr lang="ru-RU" sz="2000" b="1" spc="-2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р</a:t>
            </a:r>
            <a:r>
              <a:rPr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а</a:t>
            </a:r>
            <a:r>
              <a:rPr sz="2000" b="1" spc="6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с</a:t>
            </a:r>
            <a:r>
              <a:rPr sz="2000" b="1" spc="-15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х</a:t>
            </a:r>
            <a:r>
              <a:rPr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оды</a:t>
            </a:r>
            <a:endParaRPr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562101" y="2578225"/>
            <a:ext cx="1350784" cy="523221"/>
          </a:xfrm>
          <a:prstGeom prst="rect">
            <a:avLst/>
          </a:prstGeom>
          <a:solidFill>
            <a:srgbClr val="FFFF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 defTabSz="457145"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9944665" y="2578225"/>
            <a:ext cx="1350784" cy="523221"/>
          </a:xfrm>
          <a:prstGeom prst="rect">
            <a:avLst/>
          </a:prstGeom>
          <a:solidFill>
            <a:srgbClr val="FFFF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 defTabSz="457145"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278" name="object 5"/>
          <p:cNvSpPr txBox="1"/>
          <p:nvPr/>
        </p:nvSpPr>
        <p:spPr>
          <a:xfrm>
            <a:off x="9224479" y="8128186"/>
            <a:ext cx="27911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8" algn="ctr" defTabSz="457145">
              <a:defRPr/>
            </a:pPr>
            <a:r>
              <a:rPr lang="ru-RU" sz="2400" b="1" spc="-15" dirty="0">
                <a:solidFill>
                  <a:srgbClr val="00B0F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Отношение показателей к ВВП</a:t>
            </a:r>
            <a:endParaRPr sz="2400" b="1" dirty="0">
              <a:solidFill>
                <a:srgbClr val="00B0F0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72266" y="5222786"/>
            <a:ext cx="738188" cy="692150"/>
            <a:chOff x="825500" y="5318125"/>
            <a:chExt cx="738188" cy="69215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920750" y="5699125"/>
              <a:ext cx="642938" cy="311150"/>
            </a:xfrm>
            <a:custGeom>
              <a:avLst/>
              <a:gdLst>
                <a:gd name="T0" fmla="*/ 375 w 405"/>
                <a:gd name="T1" fmla="*/ 0 h 196"/>
                <a:gd name="T2" fmla="*/ 405 w 405"/>
                <a:gd name="T3" fmla="*/ 0 h 196"/>
                <a:gd name="T4" fmla="*/ 405 w 405"/>
                <a:gd name="T5" fmla="*/ 196 h 196"/>
                <a:gd name="T6" fmla="*/ 0 w 405"/>
                <a:gd name="T7" fmla="*/ 196 h 196"/>
                <a:gd name="T8" fmla="*/ 0 w 405"/>
                <a:gd name="T9" fmla="*/ 16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">
                  <a:moveTo>
                    <a:pt x="375" y="0"/>
                  </a:moveTo>
                  <a:lnTo>
                    <a:pt x="405" y="0"/>
                  </a:lnTo>
                  <a:lnTo>
                    <a:pt x="405" y="196"/>
                  </a:lnTo>
                  <a:lnTo>
                    <a:pt x="0" y="196"/>
                  </a:lnTo>
                  <a:lnTo>
                    <a:pt x="0" y="165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73125" y="5651500"/>
              <a:ext cx="642938" cy="309563"/>
            </a:xfrm>
            <a:custGeom>
              <a:avLst/>
              <a:gdLst>
                <a:gd name="T0" fmla="*/ 375 w 405"/>
                <a:gd name="T1" fmla="*/ 0 h 195"/>
                <a:gd name="T2" fmla="*/ 405 w 405"/>
                <a:gd name="T3" fmla="*/ 0 h 195"/>
                <a:gd name="T4" fmla="*/ 405 w 405"/>
                <a:gd name="T5" fmla="*/ 195 h 195"/>
                <a:gd name="T6" fmla="*/ 0 w 405"/>
                <a:gd name="T7" fmla="*/ 195 h 195"/>
                <a:gd name="T8" fmla="*/ 0 w 405"/>
                <a:gd name="T9" fmla="*/ 16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5">
                  <a:moveTo>
                    <a:pt x="375" y="0"/>
                  </a:moveTo>
                  <a:lnTo>
                    <a:pt x="405" y="0"/>
                  </a:lnTo>
                  <a:lnTo>
                    <a:pt x="405" y="195"/>
                  </a:lnTo>
                  <a:lnTo>
                    <a:pt x="0" y="195"/>
                  </a:lnTo>
                  <a:lnTo>
                    <a:pt x="0" y="165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825500" y="5603875"/>
              <a:ext cx="642938" cy="309563"/>
            </a:xfrm>
            <a:prstGeom prst="rect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944563" y="5603875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825500" y="5722938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349375" y="5603875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68438" y="5722938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349375" y="5913438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1468438" y="5794375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825500" y="5794375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944563" y="5913438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873125" y="5651500"/>
              <a:ext cx="547688" cy="214313"/>
            </a:xfrm>
            <a:custGeom>
              <a:avLst/>
              <a:gdLst>
                <a:gd name="T0" fmla="*/ 323 w 345"/>
                <a:gd name="T1" fmla="*/ 135 h 135"/>
                <a:gd name="T2" fmla="*/ 22 w 345"/>
                <a:gd name="T3" fmla="*/ 135 h 135"/>
                <a:gd name="T4" fmla="*/ 0 w 345"/>
                <a:gd name="T5" fmla="*/ 113 h 135"/>
                <a:gd name="T6" fmla="*/ 0 w 345"/>
                <a:gd name="T7" fmla="*/ 23 h 135"/>
                <a:gd name="T8" fmla="*/ 22 w 345"/>
                <a:gd name="T9" fmla="*/ 0 h 135"/>
                <a:gd name="T10" fmla="*/ 323 w 345"/>
                <a:gd name="T11" fmla="*/ 0 h 135"/>
                <a:gd name="T12" fmla="*/ 345 w 345"/>
                <a:gd name="T13" fmla="*/ 23 h 135"/>
                <a:gd name="T14" fmla="*/ 345 w 345"/>
                <a:gd name="T15" fmla="*/ 113 h 135"/>
                <a:gd name="T16" fmla="*/ 323 w 345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35">
                  <a:moveTo>
                    <a:pt x="323" y="135"/>
                  </a:moveTo>
                  <a:lnTo>
                    <a:pt x="22" y="135"/>
                  </a:lnTo>
                  <a:lnTo>
                    <a:pt x="0" y="113"/>
                  </a:lnTo>
                  <a:lnTo>
                    <a:pt x="0" y="23"/>
                  </a:lnTo>
                  <a:lnTo>
                    <a:pt x="22" y="0"/>
                  </a:lnTo>
                  <a:lnTo>
                    <a:pt x="323" y="0"/>
                  </a:lnTo>
                  <a:lnTo>
                    <a:pt x="345" y="23"/>
                  </a:lnTo>
                  <a:lnTo>
                    <a:pt x="345" y="113"/>
                  </a:lnTo>
                  <a:lnTo>
                    <a:pt x="323" y="135"/>
                  </a:lnTo>
                  <a:close/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1003300" y="5759450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955675" y="5759450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H="1">
              <a:off x="1314450" y="5759450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 flipH="1">
              <a:off x="1266825" y="5759450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1087438" y="5699125"/>
              <a:ext cx="119063" cy="119063"/>
            </a:xfrm>
            <a:prstGeom prst="ellips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1146175" y="5318125"/>
              <a:ext cx="96838" cy="47625"/>
            </a:xfrm>
            <a:custGeom>
              <a:avLst/>
              <a:gdLst>
                <a:gd name="T0" fmla="*/ 61 w 61"/>
                <a:gd name="T1" fmla="*/ 30 h 30"/>
                <a:gd name="T2" fmla="*/ 30 w 61"/>
                <a:gd name="T3" fmla="*/ 0 h 30"/>
                <a:gd name="T4" fmla="*/ 0 w 61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30">
                  <a:moveTo>
                    <a:pt x="61" y="30"/>
                  </a:moveTo>
                  <a:lnTo>
                    <a:pt x="30" y="0"/>
                  </a:lnTo>
                  <a:lnTo>
                    <a:pt x="0" y="30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1193800" y="5318125"/>
              <a:ext cx="0" cy="249238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968375" y="5318125"/>
              <a:ext cx="95250" cy="47625"/>
            </a:xfrm>
            <a:custGeom>
              <a:avLst/>
              <a:gdLst>
                <a:gd name="T0" fmla="*/ 60 w 60"/>
                <a:gd name="T1" fmla="*/ 30 h 30"/>
                <a:gd name="T2" fmla="*/ 30 w 60"/>
                <a:gd name="T3" fmla="*/ 0 h 30"/>
                <a:gd name="T4" fmla="*/ 0 w 6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0">
                  <a:moveTo>
                    <a:pt x="60" y="30"/>
                  </a:moveTo>
                  <a:lnTo>
                    <a:pt x="30" y="0"/>
                  </a:lnTo>
                  <a:lnTo>
                    <a:pt x="0" y="30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V="1">
              <a:off x="1016000" y="5318125"/>
              <a:ext cx="0" cy="249238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1325563" y="5318125"/>
              <a:ext cx="95250" cy="47625"/>
            </a:xfrm>
            <a:custGeom>
              <a:avLst/>
              <a:gdLst>
                <a:gd name="T0" fmla="*/ 60 w 60"/>
                <a:gd name="T1" fmla="*/ 30 h 30"/>
                <a:gd name="T2" fmla="*/ 30 w 60"/>
                <a:gd name="T3" fmla="*/ 0 h 30"/>
                <a:gd name="T4" fmla="*/ 0 w 6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0">
                  <a:moveTo>
                    <a:pt x="60" y="30"/>
                  </a:moveTo>
                  <a:lnTo>
                    <a:pt x="30" y="0"/>
                  </a:lnTo>
                  <a:lnTo>
                    <a:pt x="0" y="30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V="1">
              <a:off x="1373188" y="5318125"/>
              <a:ext cx="0" cy="249238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40494" y="3643312"/>
            <a:ext cx="701674" cy="711200"/>
            <a:chOff x="811213" y="3722688"/>
            <a:chExt cx="701675" cy="711200"/>
          </a:xfrm>
        </p:grpSpPr>
        <p:sp>
          <p:nvSpPr>
            <p:cNvPr id="51" name="Line 31"/>
            <p:cNvSpPr>
              <a:spLocks noChangeShapeType="1"/>
            </p:cNvSpPr>
            <p:nvPr/>
          </p:nvSpPr>
          <p:spPr bwMode="auto">
            <a:xfrm flipV="1">
              <a:off x="1162050" y="3971925"/>
              <a:ext cx="0" cy="461963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923925" y="3722688"/>
              <a:ext cx="474663" cy="249238"/>
            </a:xfrm>
            <a:prstGeom prst="rect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>
              <a:off x="1038225" y="3733800"/>
              <a:ext cx="0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Line 34"/>
            <p:cNvSpPr>
              <a:spLocks noChangeShapeType="1"/>
            </p:cNvSpPr>
            <p:nvPr/>
          </p:nvSpPr>
          <p:spPr bwMode="auto">
            <a:xfrm>
              <a:off x="1285875" y="3733800"/>
              <a:ext cx="0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Line 35"/>
            <p:cNvSpPr>
              <a:spLocks noChangeShapeType="1"/>
            </p:cNvSpPr>
            <p:nvPr/>
          </p:nvSpPr>
          <p:spPr bwMode="auto">
            <a:xfrm>
              <a:off x="1285875" y="3960813"/>
              <a:ext cx="0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>
              <a:off x="1038225" y="3960813"/>
              <a:ext cx="0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969963" y="3768725"/>
              <a:ext cx="384175" cy="157163"/>
            </a:xfrm>
            <a:custGeom>
              <a:avLst/>
              <a:gdLst>
                <a:gd name="T0" fmla="*/ 221 w 242"/>
                <a:gd name="T1" fmla="*/ 99 h 99"/>
                <a:gd name="T2" fmla="*/ 242 w 242"/>
                <a:gd name="T3" fmla="*/ 78 h 99"/>
                <a:gd name="T4" fmla="*/ 242 w 242"/>
                <a:gd name="T5" fmla="*/ 21 h 99"/>
                <a:gd name="T6" fmla="*/ 221 w 242"/>
                <a:gd name="T7" fmla="*/ 0 h 99"/>
                <a:gd name="T8" fmla="*/ 21 w 242"/>
                <a:gd name="T9" fmla="*/ 0 h 99"/>
                <a:gd name="T10" fmla="*/ 0 w 242"/>
                <a:gd name="T11" fmla="*/ 21 h 99"/>
                <a:gd name="T12" fmla="*/ 0 w 242"/>
                <a:gd name="T13" fmla="*/ 78 h 99"/>
                <a:gd name="T14" fmla="*/ 21 w 242"/>
                <a:gd name="T15" fmla="*/ 99 h 99"/>
                <a:gd name="T16" fmla="*/ 221 w 242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9">
                  <a:moveTo>
                    <a:pt x="221" y="99"/>
                  </a:moveTo>
                  <a:lnTo>
                    <a:pt x="242" y="78"/>
                  </a:lnTo>
                  <a:lnTo>
                    <a:pt x="242" y="21"/>
                  </a:lnTo>
                  <a:lnTo>
                    <a:pt x="221" y="0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0" y="78"/>
                  </a:lnTo>
                  <a:lnTo>
                    <a:pt x="21" y="99"/>
                  </a:lnTo>
                  <a:lnTo>
                    <a:pt x="221" y="99"/>
                  </a:lnTo>
                  <a:close/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flipH="1">
              <a:off x="1071563" y="3848100"/>
              <a:ext cx="22225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Line 39"/>
            <p:cNvSpPr>
              <a:spLocks noChangeShapeType="1"/>
            </p:cNvSpPr>
            <p:nvPr/>
          </p:nvSpPr>
          <p:spPr bwMode="auto">
            <a:xfrm flipH="1">
              <a:off x="1025525" y="3848100"/>
              <a:ext cx="23813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 flipH="1">
              <a:off x="1230313" y="3848100"/>
              <a:ext cx="22225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Line 41"/>
            <p:cNvSpPr>
              <a:spLocks noChangeShapeType="1"/>
            </p:cNvSpPr>
            <p:nvPr/>
          </p:nvSpPr>
          <p:spPr bwMode="auto">
            <a:xfrm flipH="1">
              <a:off x="1274763" y="3848100"/>
              <a:ext cx="22225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auto">
            <a:xfrm>
              <a:off x="1128713" y="3813175"/>
              <a:ext cx="66675" cy="68263"/>
            </a:xfrm>
            <a:prstGeom prst="ellips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811213" y="3948113"/>
              <a:ext cx="249238" cy="406400"/>
            </a:xfrm>
            <a:custGeom>
              <a:avLst/>
              <a:gdLst>
                <a:gd name="T0" fmla="*/ 52 w 88"/>
                <a:gd name="T1" fmla="*/ 96 h 144"/>
                <a:gd name="T2" fmla="*/ 24 w 88"/>
                <a:gd name="T3" fmla="*/ 68 h 144"/>
                <a:gd name="T4" fmla="*/ 24 w 88"/>
                <a:gd name="T5" fmla="*/ 64 h 144"/>
                <a:gd name="T6" fmla="*/ 36 w 88"/>
                <a:gd name="T7" fmla="*/ 52 h 144"/>
                <a:gd name="T8" fmla="*/ 40 w 88"/>
                <a:gd name="T9" fmla="*/ 52 h 144"/>
                <a:gd name="T10" fmla="*/ 80 w 88"/>
                <a:gd name="T11" fmla="*/ 92 h 144"/>
                <a:gd name="T12" fmla="*/ 88 w 88"/>
                <a:gd name="T13" fmla="*/ 112 h 144"/>
                <a:gd name="T14" fmla="*/ 88 w 88"/>
                <a:gd name="T15" fmla="*/ 144 h 144"/>
                <a:gd name="T16" fmla="*/ 44 w 88"/>
                <a:gd name="T17" fmla="*/ 144 h 144"/>
                <a:gd name="T18" fmla="*/ 44 w 88"/>
                <a:gd name="T19" fmla="*/ 136 h 144"/>
                <a:gd name="T20" fmla="*/ 36 w 88"/>
                <a:gd name="T21" fmla="*/ 120 h 144"/>
                <a:gd name="T22" fmla="*/ 8 w 88"/>
                <a:gd name="T23" fmla="*/ 92 h 144"/>
                <a:gd name="T24" fmla="*/ 0 w 88"/>
                <a:gd name="T25" fmla="*/ 76 h 144"/>
                <a:gd name="T26" fmla="*/ 0 w 88"/>
                <a:gd name="T27" fmla="*/ 12 h 144"/>
                <a:gd name="T28" fmla="*/ 12 w 88"/>
                <a:gd name="T29" fmla="*/ 0 h 144"/>
                <a:gd name="T30" fmla="*/ 24 w 88"/>
                <a:gd name="T31" fmla="*/ 12 h 144"/>
                <a:gd name="T32" fmla="*/ 24 w 88"/>
                <a:gd name="T33" fmla="*/ 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44">
                  <a:moveTo>
                    <a:pt x="52" y="96"/>
                  </a:moveTo>
                  <a:cubicBezTo>
                    <a:pt x="24" y="68"/>
                    <a:pt x="24" y="68"/>
                    <a:pt x="24" y="68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57"/>
                    <a:pt x="29" y="52"/>
                    <a:pt x="36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8" y="100"/>
                    <a:pt x="88" y="112"/>
                    <a:pt x="88" y="112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36"/>
                    <a:pt x="44" y="128"/>
                    <a:pt x="36" y="120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84"/>
                    <a:pt x="0" y="76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4"/>
                    <a:pt x="24" y="44"/>
                    <a:pt x="24" y="44"/>
                  </a:cubicBezTo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1263650" y="3948113"/>
              <a:ext cx="249238" cy="406400"/>
            </a:xfrm>
            <a:custGeom>
              <a:avLst/>
              <a:gdLst>
                <a:gd name="T0" fmla="*/ 36 w 88"/>
                <a:gd name="T1" fmla="*/ 96 h 144"/>
                <a:gd name="T2" fmla="*/ 64 w 88"/>
                <a:gd name="T3" fmla="*/ 68 h 144"/>
                <a:gd name="T4" fmla="*/ 64 w 88"/>
                <a:gd name="T5" fmla="*/ 64 h 144"/>
                <a:gd name="T6" fmla="*/ 52 w 88"/>
                <a:gd name="T7" fmla="*/ 52 h 144"/>
                <a:gd name="T8" fmla="*/ 48 w 88"/>
                <a:gd name="T9" fmla="*/ 52 h 144"/>
                <a:gd name="T10" fmla="*/ 8 w 88"/>
                <a:gd name="T11" fmla="*/ 92 h 144"/>
                <a:gd name="T12" fmla="*/ 0 w 88"/>
                <a:gd name="T13" fmla="*/ 112 h 144"/>
                <a:gd name="T14" fmla="*/ 0 w 88"/>
                <a:gd name="T15" fmla="*/ 144 h 144"/>
                <a:gd name="T16" fmla="*/ 44 w 88"/>
                <a:gd name="T17" fmla="*/ 144 h 144"/>
                <a:gd name="T18" fmla="*/ 44 w 88"/>
                <a:gd name="T19" fmla="*/ 136 h 144"/>
                <a:gd name="T20" fmla="*/ 52 w 88"/>
                <a:gd name="T21" fmla="*/ 120 h 144"/>
                <a:gd name="T22" fmla="*/ 80 w 88"/>
                <a:gd name="T23" fmla="*/ 92 h 144"/>
                <a:gd name="T24" fmla="*/ 88 w 88"/>
                <a:gd name="T25" fmla="*/ 76 h 144"/>
                <a:gd name="T26" fmla="*/ 88 w 88"/>
                <a:gd name="T27" fmla="*/ 12 h 144"/>
                <a:gd name="T28" fmla="*/ 76 w 88"/>
                <a:gd name="T29" fmla="*/ 0 h 144"/>
                <a:gd name="T30" fmla="*/ 64 w 88"/>
                <a:gd name="T31" fmla="*/ 12 h 144"/>
                <a:gd name="T32" fmla="*/ 64 w 88"/>
                <a:gd name="T33" fmla="*/ 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44">
                  <a:moveTo>
                    <a:pt x="36" y="96"/>
                  </a:moveTo>
                  <a:cubicBezTo>
                    <a:pt x="64" y="68"/>
                    <a:pt x="64" y="68"/>
                    <a:pt x="64" y="6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57"/>
                    <a:pt x="59" y="52"/>
                    <a:pt x="52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100"/>
                    <a:pt x="0" y="112"/>
                    <a:pt x="0" y="11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36"/>
                    <a:pt x="44" y="128"/>
                    <a:pt x="52" y="120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8" y="84"/>
                    <a:pt x="88" y="76"/>
                    <a:pt x="88" y="7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9" y="0"/>
                    <a:pt x="64" y="5"/>
                    <a:pt x="64" y="12"/>
                  </a:cubicBezTo>
                  <a:cubicBezTo>
                    <a:pt x="64" y="44"/>
                    <a:pt x="64" y="44"/>
                    <a:pt x="64" y="44"/>
                  </a:cubicBezTo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206500" y="4016375"/>
              <a:ext cx="114300" cy="68263"/>
            </a:xfrm>
            <a:custGeom>
              <a:avLst/>
              <a:gdLst>
                <a:gd name="T0" fmla="*/ 40 w 40"/>
                <a:gd name="T1" fmla="*/ 12 h 24"/>
                <a:gd name="T2" fmla="*/ 28 w 40"/>
                <a:gd name="T3" fmla="*/ 24 h 24"/>
                <a:gd name="T4" fmla="*/ 0 w 40"/>
                <a:gd name="T5" fmla="*/ 24 h 24"/>
                <a:gd name="T6" fmla="*/ 0 w 40"/>
                <a:gd name="T7" fmla="*/ 12 h 24"/>
                <a:gd name="T8" fmla="*/ 12 w 40"/>
                <a:gd name="T9" fmla="*/ 0 h 24"/>
                <a:gd name="T10" fmla="*/ 40 w 40"/>
                <a:gd name="T11" fmla="*/ 0 h 24"/>
                <a:gd name="T12" fmla="*/ 40 w 40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40" y="12"/>
                  </a:moveTo>
                  <a:cubicBezTo>
                    <a:pt x="40" y="19"/>
                    <a:pt x="35" y="24"/>
                    <a:pt x="2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12"/>
                  </a:lnTo>
                  <a:close/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1003300" y="4062413"/>
              <a:ext cx="112713" cy="66675"/>
            </a:xfrm>
            <a:custGeom>
              <a:avLst/>
              <a:gdLst>
                <a:gd name="T0" fmla="*/ 0 w 40"/>
                <a:gd name="T1" fmla="*/ 12 h 24"/>
                <a:gd name="T2" fmla="*/ 12 w 40"/>
                <a:gd name="T3" fmla="*/ 24 h 24"/>
                <a:gd name="T4" fmla="*/ 40 w 40"/>
                <a:gd name="T5" fmla="*/ 24 h 24"/>
                <a:gd name="T6" fmla="*/ 40 w 40"/>
                <a:gd name="T7" fmla="*/ 12 h 24"/>
                <a:gd name="T8" fmla="*/ 28 w 40"/>
                <a:gd name="T9" fmla="*/ 0 h 24"/>
                <a:gd name="T10" fmla="*/ 0 w 40"/>
                <a:gd name="T11" fmla="*/ 0 h 24"/>
                <a:gd name="T12" fmla="*/ 0 w 40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5"/>
                    <a:pt x="35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1241425" y="4354513"/>
              <a:ext cx="169863" cy="79375"/>
            </a:xfrm>
            <a:custGeom>
              <a:avLst/>
              <a:gdLst>
                <a:gd name="T0" fmla="*/ 0 w 60"/>
                <a:gd name="T1" fmla="*/ 28 h 28"/>
                <a:gd name="T2" fmla="*/ 0 w 60"/>
                <a:gd name="T3" fmla="*/ 4 h 28"/>
                <a:gd name="T4" fmla="*/ 4 w 60"/>
                <a:gd name="T5" fmla="*/ 0 h 28"/>
                <a:gd name="T6" fmla="*/ 56 w 60"/>
                <a:gd name="T7" fmla="*/ 0 h 28"/>
                <a:gd name="T8" fmla="*/ 60 w 60"/>
                <a:gd name="T9" fmla="*/ 4 h 28"/>
                <a:gd name="T10" fmla="*/ 60 w 60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28"/>
                    <a:pt x="60" y="28"/>
                    <a:pt x="60" y="28"/>
                  </a:cubicBezTo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912813" y="4354513"/>
              <a:ext cx="169863" cy="79375"/>
            </a:xfrm>
            <a:custGeom>
              <a:avLst/>
              <a:gdLst>
                <a:gd name="T0" fmla="*/ 0 w 60"/>
                <a:gd name="T1" fmla="*/ 28 h 28"/>
                <a:gd name="T2" fmla="*/ 0 w 60"/>
                <a:gd name="T3" fmla="*/ 4 h 28"/>
                <a:gd name="T4" fmla="*/ 4 w 60"/>
                <a:gd name="T5" fmla="*/ 0 h 28"/>
                <a:gd name="T6" fmla="*/ 56 w 60"/>
                <a:gd name="T7" fmla="*/ 0 h 28"/>
                <a:gd name="T8" fmla="*/ 60 w 60"/>
                <a:gd name="T9" fmla="*/ 4 h 28"/>
                <a:gd name="T10" fmla="*/ 60 w 60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28"/>
                    <a:pt x="60" y="28"/>
                    <a:pt x="60" y="28"/>
                  </a:cubicBezTo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10459" y="6694808"/>
            <a:ext cx="728664" cy="682626"/>
            <a:chOff x="825500" y="6772275"/>
            <a:chExt cx="728663" cy="682626"/>
          </a:xfrm>
        </p:grpSpPr>
        <p:sp>
          <p:nvSpPr>
            <p:cNvPr id="74" name="Line 52"/>
            <p:cNvSpPr>
              <a:spLocks noChangeShapeType="1"/>
            </p:cNvSpPr>
            <p:nvPr/>
          </p:nvSpPr>
          <p:spPr bwMode="auto">
            <a:xfrm>
              <a:off x="1068388" y="7200900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976313" y="7200900"/>
              <a:ext cx="369888" cy="149225"/>
            </a:xfrm>
            <a:custGeom>
              <a:avLst/>
              <a:gdLst>
                <a:gd name="T0" fmla="*/ 0 w 128"/>
                <a:gd name="T1" fmla="*/ 0 h 52"/>
                <a:gd name="T2" fmla="*/ 36 w 128"/>
                <a:gd name="T3" fmla="*/ 0 h 52"/>
                <a:gd name="T4" fmla="*/ 80 w 128"/>
                <a:gd name="T5" fmla="*/ 16 h 52"/>
                <a:gd name="T6" fmla="*/ 116 w 128"/>
                <a:gd name="T7" fmla="*/ 16 h 52"/>
                <a:gd name="T8" fmla="*/ 128 w 128"/>
                <a:gd name="T9" fmla="*/ 28 h 52"/>
                <a:gd name="T10" fmla="*/ 116 w 128"/>
                <a:gd name="T11" fmla="*/ 40 h 52"/>
                <a:gd name="T12" fmla="*/ 72 w 128"/>
                <a:gd name="T13" fmla="*/ 40 h 52"/>
                <a:gd name="T14" fmla="*/ 60 w 128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2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3" y="16"/>
                    <a:pt x="128" y="21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5" y="40"/>
                    <a:pt x="60" y="45"/>
                    <a:pt x="60" y="52"/>
                  </a:cubicBez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987425" y="7246938"/>
              <a:ext cx="566738" cy="207963"/>
            </a:xfrm>
            <a:custGeom>
              <a:avLst/>
              <a:gdLst>
                <a:gd name="T0" fmla="*/ 120 w 196"/>
                <a:gd name="T1" fmla="*/ 20 h 72"/>
                <a:gd name="T2" fmla="*/ 184 w 196"/>
                <a:gd name="T3" fmla="*/ 0 h 72"/>
                <a:gd name="T4" fmla="*/ 196 w 196"/>
                <a:gd name="T5" fmla="*/ 12 h 72"/>
                <a:gd name="T6" fmla="*/ 192 w 196"/>
                <a:gd name="T7" fmla="*/ 20 h 72"/>
                <a:gd name="T8" fmla="*/ 92 w 196"/>
                <a:gd name="T9" fmla="*/ 72 h 72"/>
                <a:gd name="T10" fmla="*/ 84 w 196"/>
                <a:gd name="T11" fmla="*/ 72 h 72"/>
                <a:gd name="T12" fmla="*/ 16 w 196"/>
                <a:gd name="T13" fmla="*/ 48 h 72"/>
                <a:gd name="T14" fmla="*/ 0 w 196"/>
                <a:gd name="T1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72">
                  <a:moveTo>
                    <a:pt x="120" y="2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91" y="0"/>
                    <a:pt x="196" y="5"/>
                    <a:pt x="196" y="12"/>
                  </a:cubicBezTo>
                  <a:cubicBezTo>
                    <a:pt x="196" y="16"/>
                    <a:pt x="192" y="20"/>
                    <a:pt x="192" y="20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0" y="48"/>
                    <a:pt x="0" y="48"/>
                    <a:pt x="0" y="48"/>
                  </a:cubicBez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Oval 55"/>
            <p:cNvSpPr>
              <a:spLocks noChangeArrowheads="1"/>
            </p:cNvSpPr>
            <p:nvPr/>
          </p:nvSpPr>
          <p:spPr bwMode="auto">
            <a:xfrm>
              <a:off x="1287463" y="7061200"/>
              <a:ext cx="115888" cy="115888"/>
            </a:xfrm>
            <a:prstGeom prst="ellips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val 56"/>
            <p:cNvSpPr>
              <a:spLocks noChangeArrowheads="1"/>
            </p:cNvSpPr>
            <p:nvPr/>
          </p:nvSpPr>
          <p:spPr bwMode="auto">
            <a:xfrm>
              <a:off x="1103313" y="6969125"/>
              <a:ext cx="114300" cy="115888"/>
            </a:xfrm>
            <a:prstGeom prst="ellips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Line 57"/>
            <p:cNvSpPr>
              <a:spLocks noChangeShapeType="1"/>
            </p:cNvSpPr>
            <p:nvPr/>
          </p:nvSpPr>
          <p:spPr bwMode="auto">
            <a:xfrm flipH="1">
              <a:off x="917575" y="7362825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Line 58"/>
            <p:cNvSpPr>
              <a:spLocks noChangeShapeType="1"/>
            </p:cNvSpPr>
            <p:nvPr/>
          </p:nvSpPr>
          <p:spPr bwMode="auto">
            <a:xfrm flipH="1">
              <a:off x="871538" y="7362825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Line 59"/>
            <p:cNvSpPr>
              <a:spLocks noChangeShapeType="1"/>
            </p:cNvSpPr>
            <p:nvPr/>
          </p:nvSpPr>
          <p:spPr bwMode="auto">
            <a:xfrm flipV="1">
              <a:off x="1184275" y="6772275"/>
              <a:ext cx="0" cy="9207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 flipV="1">
              <a:off x="1138238" y="6842125"/>
              <a:ext cx="0" cy="9207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Line 61"/>
            <p:cNvSpPr>
              <a:spLocks noChangeShapeType="1"/>
            </p:cNvSpPr>
            <p:nvPr/>
          </p:nvSpPr>
          <p:spPr bwMode="auto">
            <a:xfrm>
              <a:off x="1184275" y="6888163"/>
              <a:ext cx="0" cy="2222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Line 62"/>
            <p:cNvSpPr>
              <a:spLocks noChangeShapeType="1"/>
            </p:cNvSpPr>
            <p:nvPr/>
          </p:nvSpPr>
          <p:spPr bwMode="auto">
            <a:xfrm>
              <a:off x="1138238" y="6796088"/>
              <a:ext cx="0" cy="2222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Line 63"/>
            <p:cNvSpPr>
              <a:spLocks noChangeShapeType="1"/>
            </p:cNvSpPr>
            <p:nvPr/>
          </p:nvSpPr>
          <p:spPr bwMode="auto">
            <a:xfrm flipV="1">
              <a:off x="1322388" y="6864350"/>
              <a:ext cx="0" cy="93663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64"/>
            <p:cNvSpPr>
              <a:spLocks noChangeShapeType="1"/>
            </p:cNvSpPr>
            <p:nvPr/>
          </p:nvSpPr>
          <p:spPr bwMode="auto">
            <a:xfrm flipV="1">
              <a:off x="1368425" y="6934200"/>
              <a:ext cx="0" cy="9207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Line 65"/>
            <p:cNvSpPr>
              <a:spLocks noChangeShapeType="1"/>
            </p:cNvSpPr>
            <p:nvPr/>
          </p:nvSpPr>
          <p:spPr bwMode="auto">
            <a:xfrm>
              <a:off x="1322388" y="6980238"/>
              <a:ext cx="0" cy="23813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Line 66"/>
            <p:cNvSpPr>
              <a:spLocks noChangeShapeType="1"/>
            </p:cNvSpPr>
            <p:nvPr/>
          </p:nvSpPr>
          <p:spPr bwMode="auto">
            <a:xfrm>
              <a:off x="1368425" y="6888163"/>
              <a:ext cx="0" cy="2222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825500" y="7177088"/>
              <a:ext cx="150813" cy="231775"/>
            </a:xfrm>
            <a:custGeom>
              <a:avLst/>
              <a:gdLst>
                <a:gd name="T0" fmla="*/ 0 w 52"/>
                <a:gd name="T1" fmla="*/ 0 h 80"/>
                <a:gd name="T2" fmla="*/ 48 w 52"/>
                <a:gd name="T3" fmla="*/ 0 h 80"/>
                <a:gd name="T4" fmla="*/ 52 w 52"/>
                <a:gd name="T5" fmla="*/ 4 h 80"/>
                <a:gd name="T6" fmla="*/ 52 w 52"/>
                <a:gd name="T7" fmla="*/ 76 h 80"/>
                <a:gd name="T8" fmla="*/ 48 w 52"/>
                <a:gd name="T9" fmla="*/ 80 h 80"/>
                <a:gd name="T10" fmla="*/ 0 w 5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0">
                  <a:moveTo>
                    <a:pt x="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8"/>
                    <a:pt x="50" y="80"/>
                    <a:pt x="48" y="80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9383863" y="5318126"/>
            <a:ext cx="738188" cy="692150"/>
            <a:chOff x="825500" y="5318125"/>
            <a:chExt cx="738188" cy="692150"/>
          </a:xfrm>
        </p:grpSpPr>
        <p:sp>
          <p:nvSpPr>
            <p:cNvPr id="280" name="Freeform 5"/>
            <p:cNvSpPr>
              <a:spLocks/>
            </p:cNvSpPr>
            <p:nvPr/>
          </p:nvSpPr>
          <p:spPr bwMode="auto">
            <a:xfrm>
              <a:off x="920750" y="5699125"/>
              <a:ext cx="642938" cy="311150"/>
            </a:xfrm>
            <a:custGeom>
              <a:avLst/>
              <a:gdLst>
                <a:gd name="T0" fmla="*/ 375 w 405"/>
                <a:gd name="T1" fmla="*/ 0 h 196"/>
                <a:gd name="T2" fmla="*/ 405 w 405"/>
                <a:gd name="T3" fmla="*/ 0 h 196"/>
                <a:gd name="T4" fmla="*/ 405 w 405"/>
                <a:gd name="T5" fmla="*/ 196 h 196"/>
                <a:gd name="T6" fmla="*/ 0 w 405"/>
                <a:gd name="T7" fmla="*/ 196 h 196"/>
                <a:gd name="T8" fmla="*/ 0 w 405"/>
                <a:gd name="T9" fmla="*/ 16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">
                  <a:moveTo>
                    <a:pt x="375" y="0"/>
                  </a:moveTo>
                  <a:lnTo>
                    <a:pt x="405" y="0"/>
                  </a:lnTo>
                  <a:lnTo>
                    <a:pt x="405" y="196"/>
                  </a:lnTo>
                  <a:lnTo>
                    <a:pt x="0" y="196"/>
                  </a:lnTo>
                  <a:lnTo>
                    <a:pt x="0" y="165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1" name="Freeform 6"/>
            <p:cNvSpPr>
              <a:spLocks/>
            </p:cNvSpPr>
            <p:nvPr/>
          </p:nvSpPr>
          <p:spPr bwMode="auto">
            <a:xfrm>
              <a:off x="873125" y="5651500"/>
              <a:ext cx="642938" cy="309563"/>
            </a:xfrm>
            <a:custGeom>
              <a:avLst/>
              <a:gdLst>
                <a:gd name="T0" fmla="*/ 375 w 405"/>
                <a:gd name="T1" fmla="*/ 0 h 195"/>
                <a:gd name="T2" fmla="*/ 405 w 405"/>
                <a:gd name="T3" fmla="*/ 0 h 195"/>
                <a:gd name="T4" fmla="*/ 405 w 405"/>
                <a:gd name="T5" fmla="*/ 195 h 195"/>
                <a:gd name="T6" fmla="*/ 0 w 405"/>
                <a:gd name="T7" fmla="*/ 195 h 195"/>
                <a:gd name="T8" fmla="*/ 0 w 405"/>
                <a:gd name="T9" fmla="*/ 16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5">
                  <a:moveTo>
                    <a:pt x="375" y="0"/>
                  </a:moveTo>
                  <a:lnTo>
                    <a:pt x="405" y="0"/>
                  </a:lnTo>
                  <a:lnTo>
                    <a:pt x="405" y="195"/>
                  </a:lnTo>
                  <a:lnTo>
                    <a:pt x="0" y="195"/>
                  </a:lnTo>
                  <a:lnTo>
                    <a:pt x="0" y="165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2" name="Rectangle 7"/>
            <p:cNvSpPr>
              <a:spLocks noChangeArrowheads="1"/>
            </p:cNvSpPr>
            <p:nvPr/>
          </p:nvSpPr>
          <p:spPr bwMode="auto">
            <a:xfrm>
              <a:off x="825500" y="5603875"/>
              <a:ext cx="642938" cy="309563"/>
            </a:xfrm>
            <a:prstGeom prst="rect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Line 8"/>
            <p:cNvSpPr>
              <a:spLocks noChangeShapeType="1"/>
            </p:cNvSpPr>
            <p:nvPr/>
          </p:nvSpPr>
          <p:spPr bwMode="auto">
            <a:xfrm>
              <a:off x="944563" y="5603875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Line 9"/>
            <p:cNvSpPr>
              <a:spLocks noChangeShapeType="1"/>
            </p:cNvSpPr>
            <p:nvPr/>
          </p:nvSpPr>
          <p:spPr bwMode="auto">
            <a:xfrm>
              <a:off x="825500" y="5722938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5" name="Line 10"/>
            <p:cNvSpPr>
              <a:spLocks noChangeShapeType="1"/>
            </p:cNvSpPr>
            <p:nvPr/>
          </p:nvSpPr>
          <p:spPr bwMode="auto">
            <a:xfrm>
              <a:off x="1349375" y="5603875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>
              <a:off x="1468438" y="5722938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>
              <a:off x="1349375" y="5913438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>
              <a:off x="1468438" y="5794375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>
              <a:off x="825500" y="5794375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>
              <a:off x="944563" y="5913438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2" name="Freeform 16"/>
            <p:cNvSpPr>
              <a:spLocks/>
            </p:cNvSpPr>
            <p:nvPr/>
          </p:nvSpPr>
          <p:spPr bwMode="auto">
            <a:xfrm>
              <a:off x="873125" y="5651500"/>
              <a:ext cx="547688" cy="214313"/>
            </a:xfrm>
            <a:custGeom>
              <a:avLst/>
              <a:gdLst>
                <a:gd name="T0" fmla="*/ 323 w 345"/>
                <a:gd name="T1" fmla="*/ 135 h 135"/>
                <a:gd name="T2" fmla="*/ 22 w 345"/>
                <a:gd name="T3" fmla="*/ 135 h 135"/>
                <a:gd name="T4" fmla="*/ 0 w 345"/>
                <a:gd name="T5" fmla="*/ 113 h 135"/>
                <a:gd name="T6" fmla="*/ 0 w 345"/>
                <a:gd name="T7" fmla="*/ 23 h 135"/>
                <a:gd name="T8" fmla="*/ 22 w 345"/>
                <a:gd name="T9" fmla="*/ 0 h 135"/>
                <a:gd name="T10" fmla="*/ 323 w 345"/>
                <a:gd name="T11" fmla="*/ 0 h 135"/>
                <a:gd name="T12" fmla="*/ 345 w 345"/>
                <a:gd name="T13" fmla="*/ 23 h 135"/>
                <a:gd name="T14" fmla="*/ 345 w 345"/>
                <a:gd name="T15" fmla="*/ 113 h 135"/>
                <a:gd name="T16" fmla="*/ 323 w 345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35">
                  <a:moveTo>
                    <a:pt x="323" y="135"/>
                  </a:moveTo>
                  <a:lnTo>
                    <a:pt x="22" y="135"/>
                  </a:lnTo>
                  <a:lnTo>
                    <a:pt x="0" y="113"/>
                  </a:lnTo>
                  <a:lnTo>
                    <a:pt x="0" y="23"/>
                  </a:lnTo>
                  <a:lnTo>
                    <a:pt x="22" y="0"/>
                  </a:lnTo>
                  <a:lnTo>
                    <a:pt x="323" y="0"/>
                  </a:lnTo>
                  <a:lnTo>
                    <a:pt x="345" y="23"/>
                  </a:lnTo>
                  <a:lnTo>
                    <a:pt x="345" y="113"/>
                  </a:lnTo>
                  <a:lnTo>
                    <a:pt x="323" y="135"/>
                  </a:lnTo>
                  <a:close/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H="1">
              <a:off x="1003300" y="5759450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H="1">
              <a:off x="955675" y="5759450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H="1">
              <a:off x="1314450" y="5759450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H="1">
              <a:off x="1266825" y="5759450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" name="Oval 21"/>
            <p:cNvSpPr>
              <a:spLocks noChangeArrowheads="1"/>
            </p:cNvSpPr>
            <p:nvPr/>
          </p:nvSpPr>
          <p:spPr bwMode="auto">
            <a:xfrm>
              <a:off x="1087438" y="5699125"/>
              <a:ext cx="119063" cy="119063"/>
            </a:xfrm>
            <a:prstGeom prst="ellips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8" name="Freeform 22"/>
            <p:cNvSpPr>
              <a:spLocks/>
            </p:cNvSpPr>
            <p:nvPr/>
          </p:nvSpPr>
          <p:spPr bwMode="auto">
            <a:xfrm>
              <a:off x="1146175" y="5318125"/>
              <a:ext cx="96838" cy="47625"/>
            </a:xfrm>
            <a:custGeom>
              <a:avLst/>
              <a:gdLst>
                <a:gd name="T0" fmla="*/ 61 w 61"/>
                <a:gd name="T1" fmla="*/ 30 h 30"/>
                <a:gd name="T2" fmla="*/ 30 w 61"/>
                <a:gd name="T3" fmla="*/ 0 h 30"/>
                <a:gd name="T4" fmla="*/ 0 w 61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30">
                  <a:moveTo>
                    <a:pt x="61" y="30"/>
                  </a:moveTo>
                  <a:lnTo>
                    <a:pt x="30" y="0"/>
                  </a:lnTo>
                  <a:lnTo>
                    <a:pt x="0" y="30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1193800" y="5318125"/>
              <a:ext cx="0" cy="249238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0" name="Freeform 24"/>
            <p:cNvSpPr>
              <a:spLocks/>
            </p:cNvSpPr>
            <p:nvPr/>
          </p:nvSpPr>
          <p:spPr bwMode="auto">
            <a:xfrm>
              <a:off x="968375" y="5318125"/>
              <a:ext cx="95250" cy="47625"/>
            </a:xfrm>
            <a:custGeom>
              <a:avLst/>
              <a:gdLst>
                <a:gd name="T0" fmla="*/ 60 w 60"/>
                <a:gd name="T1" fmla="*/ 30 h 30"/>
                <a:gd name="T2" fmla="*/ 30 w 60"/>
                <a:gd name="T3" fmla="*/ 0 h 30"/>
                <a:gd name="T4" fmla="*/ 0 w 6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0">
                  <a:moveTo>
                    <a:pt x="60" y="30"/>
                  </a:moveTo>
                  <a:lnTo>
                    <a:pt x="30" y="0"/>
                  </a:lnTo>
                  <a:lnTo>
                    <a:pt x="0" y="30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1016000" y="5318125"/>
              <a:ext cx="0" cy="249238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2" name="Freeform 26"/>
            <p:cNvSpPr>
              <a:spLocks/>
            </p:cNvSpPr>
            <p:nvPr/>
          </p:nvSpPr>
          <p:spPr bwMode="auto">
            <a:xfrm>
              <a:off x="1325563" y="5318125"/>
              <a:ext cx="95250" cy="47625"/>
            </a:xfrm>
            <a:custGeom>
              <a:avLst/>
              <a:gdLst>
                <a:gd name="T0" fmla="*/ 60 w 60"/>
                <a:gd name="T1" fmla="*/ 30 h 30"/>
                <a:gd name="T2" fmla="*/ 30 w 60"/>
                <a:gd name="T3" fmla="*/ 0 h 30"/>
                <a:gd name="T4" fmla="*/ 0 w 6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0">
                  <a:moveTo>
                    <a:pt x="60" y="30"/>
                  </a:moveTo>
                  <a:lnTo>
                    <a:pt x="30" y="0"/>
                  </a:lnTo>
                  <a:lnTo>
                    <a:pt x="0" y="30"/>
                  </a:ln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1373188" y="5318125"/>
              <a:ext cx="0" cy="249238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9369577" y="3722688"/>
            <a:ext cx="701674" cy="711200"/>
            <a:chOff x="811213" y="3722688"/>
            <a:chExt cx="701675" cy="711200"/>
          </a:xfrm>
        </p:grpSpPr>
        <p:sp>
          <p:nvSpPr>
            <p:cNvPr id="305" name="Line 31"/>
            <p:cNvSpPr>
              <a:spLocks noChangeShapeType="1"/>
            </p:cNvSpPr>
            <p:nvPr/>
          </p:nvSpPr>
          <p:spPr bwMode="auto">
            <a:xfrm flipV="1">
              <a:off x="1162050" y="3971925"/>
              <a:ext cx="0" cy="461963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6" name="Rectangle 32"/>
            <p:cNvSpPr>
              <a:spLocks noChangeArrowheads="1"/>
            </p:cNvSpPr>
            <p:nvPr/>
          </p:nvSpPr>
          <p:spPr bwMode="auto">
            <a:xfrm>
              <a:off x="923925" y="3722688"/>
              <a:ext cx="474663" cy="249238"/>
            </a:xfrm>
            <a:prstGeom prst="rect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7" name="Line 33"/>
            <p:cNvSpPr>
              <a:spLocks noChangeShapeType="1"/>
            </p:cNvSpPr>
            <p:nvPr/>
          </p:nvSpPr>
          <p:spPr bwMode="auto">
            <a:xfrm>
              <a:off x="1038225" y="3733800"/>
              <a:ext cx="0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8" name="Line 34"/>
            <p:cNvSpPr>
              <a:spLocks noChangeShapeType="1"/>
            </p:cNvSpPr>
            <p:nvPr/>
          </p:nvSpPr>
          <p:spPr bwMode="auto">
            <a:xfrm>
              <a:off x="1285875" y="3733800"/>
              <a:ext cx="0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9" name="Line 35"/>
            <p:cNvSpPr>
              <a:spLocks noChangeShapeType="1"/>
            </p:cNvSpPr>
            <p:nvPr/>
          </p:nvSpPr>
          <p:spPr bwMode="auto">
            <a:xfrm>
              <a:off x="1285875" y="3960813"/>
              <a:ext cx="0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0" name="Line 36"/>
            <p:cNvSpPr>
              <a:spLocks noChangeShapeType="1"/>
            </p:cNvSpPr>
            <p:nvPr/>
          </p:nvSpPr>
          <p:spPr bwMode="auto">
            <a:xfrm>
              <a:off x="1038225" y="3960813"/>
              <a:ext cx="0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1" name="Freeform 37"/>
            <p:cNvSpPr>
              <a:spLocks/>
            </p:cNvSpPr>
            <p:nvPr/>
          </p:nvSpPr>
          <p:spPr bwMode="auto">
            <a:xfrm>
              <a:off x="969963" y="3768725"/>
              <a:ext cx="384175" cy="157163"/>
            </a:xfrm>
            <a:custGeom>
              <a:avLst/>
              <a:gdLst>
                <a:gd name="T0" fmla="*/ 221 w 242"/>
                <a:gd name="T1" fmla="*/ 99 h 99"/>
                <a:gd name="T2" fmla="*/ 242 w 242"/>
                <a:gd name="T3" fmla="*/ 78 h 99"/>
                <a:gd name="T4" fmla="*/ 242 w 242"/>
                <a:gd name="T5" fmla="*/ 21 h 99"/>
                <a:gd name="T6" fmla="*/ 221 w 242"/>
                <a:gd name="T7" fmla="*/ 0 h 99"/>
                <a:gd name="T8" fmla="*/ 21 w 242"/>
                <a:gd name="T9" fmla="*/ 0 h 99"/>
                <a:gd name="T10" fmla="*/ 0 w 242"/>
                <a:gd name="T11" fmla="*/ 21 h 99"/>
                <a:gd name="T12" fmla="*/ 0 w 242"/>
                <a:gd name="T13" fmla="*/ 78 h 99"/>
                <a:gd name="T14" fmla="*/ 21 w 242"/>
                <a:gd name="T15" fmla="*/ 99 h 99"/>
                <a:gd name="T16" fmla="*/ 221 w 242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9">
                  <a:moveTo>
                    <a:pt x="221" y="99"/>
                  </a:moveTo>
                  <a:lnTo>
                    <a:pt x="242" y="78"/>
                  </a:lnTo>
                  <a:lnTo>
                    <a:pt x="242" y="21"/>
                  </a:lnTo>
                  <a:lnTo>
                    <a:pt x="221" y="0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0" y="78"/>
                  </a:lnTo>
                  <a:lnTo>
                    <a:pt x="21" y="99"/>
                  </a:lnTo>
                  <a:lnTo>
                    <a:pt x="221" y="99"/>
                  </a:lnTo>
                  <a:close/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2" name="Line 38"/>
            <p:cNvSpPr>
              <a:spLocks noChangeShapeType="1"/>
            </p:cNvSpPr>
            <p:nvPr/>
          </p:nvSpPr>
          <p:spPr bwMode="auto">
            <a:xfrm flipH="1">
              <a:off x="1071563" y="3848100"/>
              <a:ext cx="22225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3" name="Line 39"/>
            <p:cNvSpPr>
              <a:spLocks noChangeShapeType="1"/>
            </p:cNvSpPr>
            <p:nvPr/>
          </p:nvSpPr>
          <p:spPr bwMode="auto">
            <a:xfrm flipH="1">
              <a:off x="1025525" y="3848100"/>
              <a:ext cx="23813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4" name="Line 40"/>
            <p:cNvSpPr>
              <a:spLocks noChangeShapeType="1"/>
            </p:cNvSpPr>
            <p:nvPr/>
          </p:nvSpPr>
          <p:spPr bwMode="auto">
            <a:xfrm flipH="1">
              <a:off x="1230313" y="3848100"/>
              <a:ext cx="22225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5" name="Line 41"/>
            <p:cNvSpPr>
              <a:spLocks noChangeShapeType="1"/>
            </p:cNvSpPr>
            <p:nvPr/>
          </p:nvSpPr>
          <p:spPr bwMode="auto">
            <a:xfrm flipH="1">
              <a:off x="1274763" y="3848100"/>
              <a:ext cx="22225" cy="0"/>
            </a:xfrm>
            <a:prstGeom prst="lin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6" name="Oval 42"/>
            <p:cNvSpPr>
              <a:spLocks noChangeArrowheads="1"/>
            </p:cNvSpPr>
            <p:nvPr/>
          </p:nvSpPr>
          <p:spPr bwMode="auto">
            <a:xfrm>
              <a:off x="1128713" y="3813175"/>
              <a:ext cx="66675" cy="68263"/>
            </a:xfrm>
            <a:prstGeom prst="ellipse">
              <a:avLst/>
            </a:pr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" name="Freeform 43"/>
            <p:cNvSpPr>
              <a:spLocks/>
            </p:cNvSpPr>
            <p:nvPr/>
          </p:nvSpPr>
          <p:spPr bwMode="auto">
            <a:xfrm>
              <a:off x="811213" y="3948113"/>
              <a:ext cx="249238" cy="406400"/>
            </a:xfrm>
            <a:custGeom>
              <a:avLst/>
              <a:gdLst>
                <a:gd name="T0" fmla="*/ 52 w 88"/>
                <a:gd name="T1" fmla="*/ 96 h 144"/>
                <a:gd name="T2" fmla="*/ 24 w 88"/>
                <a:gd name="T3" fmla="*/ 68 h 144"/>
                <a:gd name="T4" fmla="*/ 24 w 88"/>
                <a:gd name="T5" fmla="*/ 64 h 144"/>
                <a:gd name="T6" fmla="*/ 36 w 88"/>
                <a:gd name="T7" fmla="*/ 52 h 144"/>
                <a:gd name="T8" fmla="*/ 40 w 88"/>
                <a:gd name="T9" fmla="*/ 52 h 144"/>
                <a:gd name="T10" fmla="*/ 80 w 88"/>
                <a:gd name="T11" fmla="*/ 92 h 144"/>
                <a:gd name="T12" fmla="*/ 88 w 88"/>
                <a:gd name="T13" fmla="*/ 112 h 144"/>
                <a:gd name="T14" fmla="*/ 88 w 88"/>
                <a:gd name="T15" fmla="*/ 144 h 144"/>
                <a:gd name="T16" fmla="*/ 44 w 88"/>
                <a:gd name="T17" fmla="*/ 144 h 144"/>
                <a:gd name="T18" fmla="*/ 44 w 88"/>
                <a:gd name="T19" fmla="*/ 136 h 144"/>
                <a:gd name="T20" fmla="*/ 36 w 88"/>
                <a:gd name="T21" fmla="*/ 120 h 144"/>
                <a:gd name="T22" fmla="*/ 8 w 88"/>
                <a:gd name="T23" fmla="*/ 92 h 144"/>
                <a:gd name="T24" fmla="*/ 0 w 88"/>
                <a:gd name="T25" fmla="*/ 76 h 144"/>
                <a:gd name="T26" fmla="*/ 0 w 88"/>
                <a:gd name="T27" fmla="*/ 12 h 144"/>
                <a:gd name="T28" fmla="*/ 12 w 88"/>
                <a:gd name="T29" fmla="*/ 0 h 144"/>
                <a:gd name="T30" fmla="*/ 24 w 88"/>
                <a:gd name="T31" fmla="*/ 12 h 144"/>
                <a:gd name="T32" fmla="*/ 24 w 88"/>
                <a:gd name="T33" fmla="*/ 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44">
                  <a:moveTo>
                    <a:pt x="52" y="96"/>
                  </a:moveTo>
                  <a:cubicBezTo>
                    <a:pt x="24" y="68"/>
                    <a:pt x="24" y="68"/>
                    <a:pt x="24" y="68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57"/>
                    <a:pt x="29" y="52"/>
                    <a:pt x="36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8" y="100"/>
                    <a:pt x="88" y="112"/>
                    <a:pt x="88" y="112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36"/>
                    <a:pt x="44" y="128"/>
                    <a:pt x="36" y="120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84"/>
                    <a:pt x="0" y="76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4"/>
                    <a:pt x="24" y="44"/>
                    <a:pt x="24" y="44"/>
                  </a:cubicBezTo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8" name="Freeform 44"/>
            <p:cNvSpPr>
              <a:spLocks/>
            </p:cNvSpPr>
            <p:nvPr/>
          </p:nvSpPr>
          <p:spPr bwMode="auto">
            <a:xfrm>
              <a:off x="1263650" y="3948113"/>
              <a:ext cx="249238" cy="406400"/>
            </a:xfrm>
            <a:custGeom>
              <a:avLst/>
              <a:gdLst>
                <a:gd name="T0" fmla="*/ 36 w 88"/>
                <a:gd name="T1" fmla="*/ 96 h 144"/>
                <a:gd name="T2" fmla="*/ 64 w 88"/>
                <a:gd name="T3" fmla="*/ 68 h 144"/>
                <a:gd name="T4" fmla="*/ 64 w 88"/>
                <a:gd name="T5" fmla="*/ 64 h 144"/>
                <a:gd name="T6" fmla="*/ 52 w 88"/>
                <a:gd name="T7" fmla="*/ 52 h 144"/>
                <a:gd name="T8" fmla="*/ 48 w 88"/>
                <a:gd name="T9" fmla="*/ 52 h 144"/>
                <a:gd name="T10" fmla="*/ 8 w 88"/>
                <a:gd name="T11" fmla="*/ 92 h 144"/>
                <a:gd name="T12" fmla="*/ 0 w 88"/>
                <a:gd name="T13" fmla="*/ 112 h 144"/>
                <a:gd name="T14" fmla="*/ 0 w 88"/>
                <a:gd name="T15" fmla="*/ 144 h 144"/>
                <a:gd name="T16" fmla="*/ 44 w 88"/>
                <a:gd name="T17" fmla="*/ 144 h 144"/>
                <a:gd name="T18" fmla="*/ 44 w 88"/>
                <a:gd name="T19" fmla="*/ 136 h 144"/>
                <a:gd name="T20" fmla="*/ 52 w 88"/>
                <a:gd name="T21" fmla="*/ 120 h 144"/>
                <a:gd name="T22" fmla="*/ 80 w 88"/>
                <a:gd name="T23" fmla="*/ 92 h 144"/>
                <a:gd name="T24" fmla="*/ 88 w 88"/>
                <a:gd name="T25" fmla="*/ 76 h 144"/>
                <a:gd name="T26" fmla="*/ 88 w 88"/>
                <a:gd name="T27" fmla="*/ 12 h 144"/>
                <a:gd name="T28" fmla="*/ 76 w 88"/>
                <a:gd name="T29" fmla="*/ 0 h 144"/>
                <a:gd name="T30" fmla="*/ 64 w 88"/>
                <a:gd name="T31" fmla="*/ 12 h 144"/>
                <a:gd name="T32" fmla="*/ 64 w 88"/>
                <a:gd name="T33" fmla="*/ 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44">
                  <a:moveTo>
                    <a:pt x="36" y="96"/>
                  </a:moveTo>
                  <a:cubicBezTo>
                    <a:pt x="64" y="68"/>
                    <a:pt x="64" y="68"/>
                    <a:pt x="64" y="6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57"/>
                    <a:pt x="59" y="52"/>
                    <a:pt x="52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100"/>
                    <a:pt x="0" y="112"/>
                    <a:pt x="0" y="11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36"/>
                    <a:pt x="44" y="128"/>
                    <a:pt x="52" y="120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8" y="84"/>
                    <a:pt x="88" y="76"/>
                    <a:pt x="88" y="7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69" y="0"/>
                    <a:pt x="64" y="5"/>
                    <a:pt x="64" y="12"/>
                  </a:cubicBezTo>
                  <a:cubicBezTo>
                    <a:pt x="64" y="44"/>
                    <a:pt x="64" y="44"/>
                    <a:pt x="64" y="44"/>
                  </a:cubicBezTo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9" name="Freeform 45"/>
            <p:cNvSpPr>
              <a:spLocks/>
            </p:cNvSpPr>
            <p:nvPr/>
          </p:nvSpPr>
          <p:spPr bwMode="auto">
            <a:xfrm>
              <a:off x="1206500" y="4016375"/>
              <a:ext cx="114300" cy="68263"/>
            </a:xfrm>
            <a:custGeom>
              <a:avLst/>
              <a:gdLst>
                <a:gd name="T0" fmla="*/ 40 w 40"/>
                <a:gd name="T1" fmla="*/ 12 h 24"/>
                <a:gd name="T2" fmla="*/ 28 w 40"/>
                <a:gd name="T3" fmla="*/ 24 h 24"/>
                <a:gd name="T4" fmla="*/ 0 w 40"/>
                <a:gd name="T5" fmla="*/ 24 h 24"/>
                <a:gd name="T6" fmla="*/ 0 w 40"/>
                <a:gd name="T7" fmla="*/ 12 h 24"/>
                <a:gd name="T8" fmla="*/ 12 w 40"/>
                <a:gd name="T9" fmla="*/ 0 h 24"/>
                <a:gd name="T10" fmla="*/ 40 w 40"/>
                <a:gd name="T11" fmla="*/ 0 h 24"/>
                <a:gd name="T12" fmla="*/ 40 w 40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40" y="12"/>
                  </a:moveTo>
                  <a:cubicBezTo>
                    <a:pt x="40" y="19"/>
                    <a:pt x="35" y="24"/>
                    <a:pt x="2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12"/>
                  </a:lnTo>
                  <a:close/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0" name="Freeform 46"/>
            <p:cNvSpPr>
              <a:spLocks/>
            </p:cNvSpPr>
            <p:nvPr/>
          </p:nvSpPr>
          <p:spPr bwMode="auto">
            <a:xfrm>
              <a:off x="1003300" y="4062413"/>
              <a:ext cx="112713" cy="66675"/>
            </a:xfrm>
            <a:custGeom>
              <a:avLst/>
              <a:gdLst>
                <a:gd name="T0" fmla="*/ 0 w 40"/>
                <a:gd name="T1" fmla="*/ 12 h 24"/>
                <a:gd name="T2" fmla="*/ 12 w 40"/>
                <a:gd name="T3" fmla="*/ 24 h 24"/>
                <a:gd name="T4" fmla="*/ 40 w 40"/>
                <a:gd name="T5" fmla="*/ 24 h 24"/>
                <a:gd name="T6" fmla="*/ 40 w 40"/>
                <a:gd name="T7" fmla="*/ 12 h 24"/>
                <a:gd name="T8" fmla="*/ 28 w 40"/>
                <a:gd name="T9" fmla="*/ 0 h 24"/>
                <a:gd name="T10" fmla="*/ 0 w 40"/>
                <a:gd name="T11" fmla="*/ 0 h 24"/>
                <a:gd name="T12" fmla="*/ 0 w 40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5"/>
                    <a:pt x="35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1" name="Freeform 47"/>
            <p:cNvSpPr>
              <a:spLocks/>
            </p:cNvSpPr>
            <p:nvPr/>
          </p:nvSpPr>
          <p:spPr bwMode="auto">
            <a:xfrm>
              <a:off x="1241425" y="4354513"/>
              <a:ext cx="169863" cy="79375"/>
            </a:xfrm>
            <a:custGeom>
              <a:avLst/>
              <a:gdLst>
                <a:gd name="T0" fmla="*/ 0 w 60"/>
                <a:gd name="T1" fmla="*/ 28 h 28"/>
                <a:gd name="T2" fmla="*/ 0 w 60"/>
                <a:gd name="T3" fmla="*/ 4 h 28"/>
                <a:gd name="T4" fmla="*/ 4 w 60"/>
                <a:gd name="T5" fmla="*/ 0 h 28"/>
                <a:gd name="T6" fmla="*/ 56 w 60"/>
                <a:gd name="T7" fmla="*/ 0 h 28"/>
                <a:gd name="T8" fmla="*/ 60 w 60"/>
                <a:gd name="T9" fmla="*/ 4 h 28"/>
                <a:gd name="T10" fmla="*/ 60 w 60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28"/>
                    <a:pt x="60" y="28"/>
                    <a:pt x="60" y="28"/>
                  </a:cubicBezTo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2" name="Freeform 48"/>
            <p:cNvSpPr>
              <a:spLocks/>
            </p:cNvSpPr>
            <p:nvPr/>
          </p:nvSpPr>
          <p:spPr bwMode="auto">
            <a:xfrm>
              <a:off x="912813" y="4354513"/>
              <a:ext cx="169863" cy="79375"/>
            </a:xfrm>
            <a:custGeom>
              <a:avLst/>
              <a:gdLst>
                <a:gd name="T0" fmla="*/ 0 w 60"/>
                <a:gd name="T1" fmla="*/ 28 h 28"/>
                <a:gd name="T2" fmla="*/ 0 w 60"/>
                <a:gd name="T3" fmla="*/ 4 h 28"/>
                <a:gd name="T4" fmla="*/ 4 w 60"/>
                <a:gd name="T5" fmla="*/ 0 h 28"/>
                <a:gd name="T6" fmla="*/ 56 w 60"/>
                <a:gd name="T7" fmla="*/ 0 h 28"/>
                <a:gd name="T8" fmla="*/ 60 w 60"/>
                <a:gd name="T9" fmla="*/ 4 h 28"/>
                <a:gd name="T10" fmla="*/ 60 w 60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28"/>
                    <a:pt x="60" y="28"/>
                    <a:pt x="60" y="28"/>
                  </a:cubicBezTo>
                </a:path>
              </a:pathLst>
            </a:cu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9383862" y="6772275"/>
            <a:ext cx="728664" cy="682626"/>
            <a:chOff x="825500" y="6772275"/>
            <a:chExt cx="728663" cy="682626"/>
          </a:xfrm>
        </p:grpSpPr>
        <p:sp>
          <p:nvSpPr>
            <p:cNvPr id="324" name="Line 52"/>
            <p:cNvSpPr>
              <a:spLocks noChangeShapeType="1"/>
            </p:cNvSpPr>
            <p:nvPr/>
          </p:nvSpPr>
          <p:spPr bwMode="auto">
            <a:xfrm>
              <a:off x="1068388" y="7200900"/>
              <a:ext cx="0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5" name="Freeform 53"/>
            <p:cNvSpPr>
              <a:spLocks/>
            </p:cNvSpPr>
            <p:nvPr/>
          </p:nvSpPr>
          <p:spPr bwMode="auto">
            <a:xfrm>
              <a:off x="976313" y="7200900"/>
              <a:ext cx="369888" cy="149225"/>
            </a:xfrm>
            <a:custGeom>
              <a:avLst/>
              <a:gdLst>
                <a:gd name="T0" fmla="*/ 0 w 128"/>
                <a:gd name="T1" fmla="*/ 0 h 52"/>
                <a:gd name="T2" fmla="*/ 36 w 128"/>
                <a:gd name="T3" fmla="*/ 0 h 52"/>
                <a:gd name="T4" fmla="*/ 80 w 128"/>
                <a:gd name="T5" fmla="*/ 16 h 52"/>
                <a:gd name="T6" fmla="*/ 116 w 128"/>
                <a:gd name="T7" fmla="*/ 16 h 52"/>
                <a:gd name="T8" fmla="*/ 128 w 128"/>
                <a:gd name="T9" fmla="*/ 28 h 52"/>
                <a:gd name="T10" fmla="*/ 116 w 128"/>
                <a:gd name="T11" fmla="*/ 40 h 52"/>
                <a:gd name="T12" fmla="*/ 72 w 128"/>
                <a:gd name="T13" fmla="*/ 40 h 52"/>
                <a:gd name="T14" fmla="*/ 60 w 128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2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3" y="16"/>
                    <a:pt x="128" y="21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5" y="40"/>
                    <a:pt x="60" y="45"/>
                    <a:pt x="60" y="52"/>
                  </a:cubicBez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6" name="Freeform 54"/>
            <p:cNvSpPr>
              <a:spLocks/>
            </p:cNvSpPr>
            <p:nvPr/>
          </p:nvSpPr>
          <p:spPr bwMode="auto">
            <a:xfrm>
              <a:off x="987425" y="7246938"/>
              <a:ext cx="566738" cy="207963"/>
            </a:xfrm>
            <a:custGeom>
              <a:avLst/>
              <a:gdLst>
                <a:gd name="T0" fmla="*/ 120 w 196"/>
                <a:gd name="T1" fmla="*/ 20 h 72"/>
                <a:gd name="T2" fmla="*/ 184 w 196"/>
                <a:gd name="T3" fmla="*/ 0 h 72"/>
                <a:gd name="T4" fmla="*/ 196 w 196"/>
                <a:gd name="T5" fmla="*/ 12 h 72"/>
                <a:gd name="T6" fmla="*/ 192 w 196"/>
                <a:gd name="T7" fmla="*/ 20 h 72"/>
                <a:gd name="T8" fmla="*/ 92 w 196"/>
                <a:gd name="T9" fmla="*/ 72 h 72"/>
                <a:gd name="T10" fmla="*/ 84 w 196"/>
                <a:gd name="T11" fmla="*/ 72 h 72"/>
                <a:gd name="T12" fmla="*/ 16 w 196"/>
                <a:gd name="T13" fmla="*/ 48 h 72"/>
                <a:gd name="T14" fmla="*/ 0 w 196"/>
                <a:gd name="T1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72">
                  <a:moveTo>
                    <a:pt x="120" y="2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91" y="0"/>
                    <a:pt x="196" y="5"/>
                    <a:pt x="196" y="12"/>
                  </a:cubicBezTo>
                  <a:cubicBezTo>
                    <a:pt x="196" y="16"/>
                    <a:pt x="192" y="20"/>
                    <a:pt x="192" y="20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0" y="48"/>
                    <a:pt x="0" y="48"/>
                    <a:pt x="0" y="48"/>
                  </a:cubicBez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7" name="Oval 55"/>
            <p:cNvSpPr>
              <a:spLocks noChangeArrowheads="1"/>
            </p:cNvSpPr>
            <p:nvPr/>
          </p:nvSpPr>
          <p:spPr bwMode="auto">
            <a:xfrm>
              <a:off x="1287463" y="7061200"/>
              <a:ext cx="115888" cy="115888"/>
            </a:xfrm>
            <a:prstGeom prst="ellips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8" name="Oval 56"/>
            <p:cNvSpPr>
              <a:spLocks noChangeArrowheads="1"/>
            </p:cNvSpPr>
            <p:nvPr/>
          </p:nvSpPr>
          <p:spPr bwMode="auto">
            <a:xfrm>
              <a:off x="1103313" y="6969125"/>
              <a:ext cx="114300" cy="115888"/>
            </a:xfrm>
            <a:prstGeom prst="ellips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Line 57"/>
            <p:cNvSpPr>
              <a:spLocks noChangeShapeType="1"/>
            </p:cNvSpPr>
            <p:nvPr/>
          </p:nvSpPr>
          <p:spPr bwMode="auto">
            <a:xfrm flipH="1">
              <a:off x="917575" y="7362825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0" name="Line 58"/>
            <p:cNvSpPr>
              <a:spLocks noChangeShapeType="1"/>
            </p:cNvSpPr>
            <p:nvPr/>
          </p:nvSpPr>
          <p:spPr bwMode="auto">
            <a:xfrm flipH="1">
              <a:off x="871538" y="7362825"/>
              <a:ext cx="23813" cy="0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Line 59"/>
            <p:cNvSpPr>
              <a:spLocks noChangeShapeType="1"/>
            </p:cNvSpPr>
            <p:nvPr/>
          </p:nvSpPr>
          <p:spPr bwMode="auto">
            <a:xfrm flipV="1">
              <a:off x="1184275" y="6772275"/>
              <a:ext cx="0" cy="9207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" name="Line 60"/>
            <p:cNvSpPr>
              <a:spLocks noChangeShapeType="1"/>
            </p:cNvSpPr>
            <p:nvPr/>
          </p:nvSpPr>
          <p:spPr bwMode="auto">
            <a:xfrm flipV="1">
              <a:off x="1138238" y="6842125"/>
              <a:ext cx="0" cy="9207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3" name="Line 61"/>
            <p:cNvSpPr>
              <a:spLocks noChangeShapeType="1"/>
            </p:cNvSpPr>
            <p:nvPr/>
          </p:nvSpPr>
          <p:spPr bwMode="auto">
            <a:xfrm>
              <a:off x="1184275" y="6888163"/>
              <a:ext cx="0" cy="2222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4" name="Line 62"/>
            <p:cNvSpPr>
              <a:spLocks noChangeShapeType="1"/>
            </p:cNvSpPr>
            <p:nvPr/>
          </p:nvSpPr>
          <p:spPr bwMode="auto">
            <a:xfrm>
              <a:off x="1138238" y="6796088"/>
              <a:ext cx="0" cy="2222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5" name="Line 63"/>
            <p:cNvSpPr>
              <a:spLocks noChangeShapeType="1"/>
            </p:cNvSpPr>
            <p:nvPr/>
          </p:nvSpPr>
          <p:spPr bwMode="auto">
            <a:xfrm flipV="1">
              <a:off x="1322388" y="6864350"/>
              <a:ext cx="0" cy="93663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6" name="Line 64"/>
            <p:cNvSpPr>
              <a:spLocks noChangeShapeType="1"/>
            </p:cNvSpPr>
            <p:nvPr/>
          </p:nvSpPr>
          <p:spPr bwMode="auto">
            <a:xfrm flipV="1">
              <a:off x="1368425" y="6934200"/>
              <a:ext cx="0" cy="9207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7" name="Line 65"/>
            <p:cNvSpPr>
              <a:spLocks noChangeShapeType="1"/>
            </p:cNvSpPr>
            <p:nvPr/>
          </p:nvSpPr>
          <p:spPr bwMode="auto">
            <a:xfrm>
              <a:off x="1322388" y="6980238"/>
              <a:ext cx="0" cy="23813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" name="Line 66"/>
            <p:cNvSpPr>
              <a:spLocks noChangeShapeType="1"/>
            </p:cNvSpPr>
            <p:nvPr/>
          </p:nvSpPr>
          <p:spPr bwMode="auto">
            <a:xfrm>
              <a:off x="1368425" y="6888163"/>
              <a:ext cx="0" cy="22225"/>
            </a:xfrm>
            <a:prstGeom prst="line">
              <a:avLst/>
            </a:pr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9" name="Freeform 67"/>
            <p:cNvSpPr>
              <a:spLocks/>
            </p:cNvSpPr>
            <p:nvPr/>
          </p:nvSpPr>
          <p:spPr bwMode="auto">
            <a:xfrm>
              <a:off x="825500" y="7177088"/>
              <a:ext cx="150813" cy="231775"/>
            </a:xfrm>
            <a:custGeom>
              <a:avLst/>
              <a:gdLst>
                <a:gd name="T0" fmla="*/ 0 w 52"/>
                <a:gd name="T1" fmla="*/ 0 h 80"/>
                <a:gd name="T2" fmla="*/ 48 w 52"/>
                <a:gd name="T3" fmla="*/ 0 h 80"/>
                <a:gd name="T4" fmla="*/ 52 w 52"/>
                <a:gd name="T5" fmla="*/ 4 h 80"/>
                <a:gd name="T6" fmla="*/ 52 w 52"/>
                <a:gd name="T7" fmla="*/ 76 h 80"/>
                <a:gd name="T8" fmla="*/ 48 w 52"/>
                <a:gd name="T9" fmla="*/ 80 h 80"/>
                <a:gd name="T10" fmla="*/ 0 w 5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0">
                  <a:moveTo>
                    <a:pt x="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8"/>
                    <a:pt x="50" y="80"/>
                    <a:pt x="48" y="80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noFill/>
            <a:ln w="23813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45"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702354" y="4800600"/>
            <a:ext cx="307027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702354" y="6416040"/>
            <a:ext cx="307027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9002096" y="4800600"/>
            <a:ext cx="307027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9002096" y="6416040"/>
            <a:ext cx="307027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842478" y="2788000"/>
            <a:ext cx="5263104" cy="5340187"/>
            <a:chOff x="3842478" y="2788000"/>
            <a:chExt cx="5263104" cy="534018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842478" y="2788000"/>
              <a:ext cx="5263104" cy="5340186"/>
              <a:chOff x="3842478" y="2788000"/>
              <a:chExt cx="5433092" cy="5340186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842478" y="2788000"/>
                <a:ext cx="5014015" cy="5340186"/>
                <a:chOff x="3842478" y="2788000"/>
                <a:chExt cx="5014015" cy="5340186"/>
              </a:xfrm>
            </p:grpSpPr>
            <p:sp>
              <p:nvSpPr>
                <p:cNvPr id="2" name="Стрелка: пятиугольник 1"/>
                <p:cNvSpPr/>
                <p:nvPr/>
              </p:nvSpPr>
              <p:spPr>
                <a:xfrm>
                  <a:off x="3842478" y="2788000"/>
                  <a:ext cx="4586257" cy="5340186"/>
                </a:xfrm>
                <a:prstGeom prst="homePlate">
                  <a:avLst>
                    <a:gd name="adj" fmla="val 1597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Стрелка: шеврон 158"/>
                <p:cNvSpPr/>
                <p:nvPr/>
              </p:nvSpPr>
              <p:spPr>
                <a:xfrm>
                  <a:off x="7837083" y="2788000"/>
                  <a:ext cx="1019410" cy="5340186"/>
                </a:xfrm>
                <a:prstGeom prst="chevron">
                  <a:avLst>
                    <a:gd name="adj" fmla="val 68556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0" name="Стрелка: шеврон 159"/>
              <p:cNvSpPr/>
              <p:nvPr/>
            </p:nvSpPr>
            <p:spPr>
              <a:xfrm>
                <a:off x="8256160" y="2788000"/>
                <a:ext cx="1019410" cy="5340186"/>
              </a:xfrm>
              <a:prstGeom prst="chevron">
                <a:avLst>
                  <a:gd name="adj" fmla="val 6855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7" name="object 72"/>
            <p:cNvSpPr txBox="1"/>
            <p:nvPr/>
          </p:nvSpPr>
          <p:spPr>
            <a:xfrm>
              <a:off x="5534694" y="4923368"/>
              <a:ext cx="2997827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312" defTabSz="457145">
                <a:defRPr/>
              </a:pPr>
              <a:r>
                <a:rPr lang="ru-RU" sz="2400" b="1" spc="-21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М</a:t>
              </a:r>
              <a:r>
                <a:rPr lang="ru-RU" sz="2400" b="1" spc="-36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о</a:t>
              </a:r>
              <a:r>
                <a:rPr lang="ru-RU" sz="2400" b="1" spc="-15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дернизация</a:t>
              </a:r>
              <a:r>
                <a:rPr lang="ru-RU" sz="2400" b="1" spc="-10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br>
                <a:rPr lang="ru-RU" sz="2400" b="1" spc="-10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</a:br>
              <a:r>
                <a:rPr lang="ru-RU" sz="2400" b="1" spc="-10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д</a:t>
              </a:r>
              <a:r>
                <a:rPr lang="ru-RU" sz="2400" b="1" spc="-48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о</a:t>
              </a:r>
              <a:r>
                <a:rPr lang="ru-RU" sz="2400" b="1" spc="-31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х</a:t>
              </a:r>
              <a:r>
                <a:rPr lang="ru-RU" sz="2400" b="1" spc="-42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о</a:t>
              </a:r>
              <a:r>
                <a:rPr lang="ru-RU" sz="2400" b="1" spc="-15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дов</a:t>
              </a:r>
              <a:endParaRPr lang="ru-RU" sz="2000" b="1" dirty="0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9" name="object 73"/>
            <p:cNvSpPr txBox="1"/>
            <p:nvPr/>
          </p:nvSpPr>
          <p:spPr>
            <a:xfrm>
              <a:off x="5534694" y="7106441"/>
              <a:ext cx="1905359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312" defTabSz="457145">
                <a:defRPr/>
              </a:pPr>
              <a:r>
                <a:rPr lang="ru-RU" sz="2400" spc="-15" dirty="0">
                  <a:solidFill>
                    <a:srgbClr val="15161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увеличение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ru-RU" sz="2400" spc="-15" dirty="0">
                  <a:solidFill>
                    <a:srgbClr val="15161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доли</a:t>
              </a:r>
              <a:r>
                <a:rPr lang="ru-RU" sz="2400" spc="-6" dirty="0">
                  <a:solidFill>
                    <a:srgbClr val="15161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ru-RU" sz="2400" spc="48" dirty="0">
                  <a:solidFill>
                    <a:srgbClr val="15161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ГЧП</a:t>
              </a:r>
              <a:endParaRPr lang="ru-RU" sz="2400" dirty="0">
                <a:solidFill>
                  <a:prstClr val="black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6" name="Овал 8"/>
            <p:cNvSpPr/>
            <p:nvPr/>
          </p:nvSpPr>
          <p:spPr>
            <a:xfrm flipH="1">
              <a:off x="4355210" y="4966312"/>
              <a:ext cx="965518" cy="965518"/>
            </a:xfrm>
            <a:prstGeom prst="ellipse">
              <a:avLst/>
            </a:prstGeom>
            <a:solidFill>
              <a:srgbClr val="2E75B6"/>
            </a:solidFill>
            <a:ln w="57150">
              <a:solidFill>
                <a:schemeClr val="accent1">
                  <a:lumMod val="40000"/>
                  <a:lumOff val="6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59023">
                <a:defRPr/>
              </a:pPr>
              <a:endParaRPr lang="ru-RU" sz="2100">
                <a:solidFill>
                  <a:prstClr val="white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0" name="object 72"/>
            <p:cNvSpPr txBox="1"/>
            <p:nvPr/>
          </p:nvSpPr>
          <p:spPr>
            <a:xfrm>
              <a:off x="5534695" y="5651089"/>
              <a:ext cx="2347852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312" defTabSz="457145">
                <a:defRPr/>
              </a:pPr>
              <a:r>
                <a:rPr lang="ru-RU" sz="2400" spc="6" dirty="0" err="1">
                  <a:solidFill>
                    <a:srgbClr val="15161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цифровизация</a:t>
              </a:r>
              <a:endParaRPr lang="ru-RU" sz="2400" dirty="0">
                <a:solidFill>
                  <a:prstClr val="black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1" name="object 73"/>
            <p:cNvSpPr txBox="1"/>
            <p:nvPr/>
          </p:nvSpPr>
          <p:spPr>
            <a:xfrm>
              <a:off x="5534694" y="6413655"/>
              <a:ext cx="2432835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312" defTabSz="457145">
                <a:defRPr/>
              </a:pPr>
              <a:r>
                <a:rPr lang="ru-RU" sz="2400" b="1" spc="-15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Новое </a:t>
              </a:r>
              <a:br>
                <a:rPr lang="ru-RU" sz="2400" b="1" spc="-15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</a:br>
              <a:r>
                <a:rPr lang="ru-RU" sz="2400" b="1" spc="-15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б</a:t>
              </a:r>
              <a:r>
                <a:rPr lang="ru-RU" sz="2400" b="1" spc="-42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ю</a:t>
              </a:r>
              <a:r>
                <a:rPr lang="ru-RU" sz="2400" b="1" spc="-15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джетирование</a:t>
              </a:r>
              <a:endParaRPr lang="ru-RU" sz="2400" b="1" dirty="0">
                <a:solidFill>
                  <a:srgbClr val="2E75B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084892" y="3802795"/>
              <a:ext cx="3907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45">
                <a:defRPr/>
              </a:pPr>
              <a:r>
                <a:rPr lang="ru-RU" sz="2800" b="1" dirty="0">
                  <a:solidFill>
                    <a:srgbClr val="2E75B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Модернизация 3.0</a:t>
              </a:r>
            </a:p>
          </p:txBody>
        </p:sp>
        <p:sp>
          <p:nvSpPr>
            <p:cNvPr id="227" name="Овал 8"/>
            <p:cNvSpPr/>
            <p:nvPr/>
          </p:nvSpPr>
          <p:spPr>
            <a:xfrm flipH="1">
              <a:off x="4355210" y="6430602"/>
              <a:ext cx="965518" cy="965518"/>
            </a:xfrm>
            <a:prstGeom prst="ellipse">
              <a:avLst/>
            </a:prstGeom>
            <a:solidFill>
              <a:srgbClr val="2E75B6"/>
            </a:solidFill>
            <a:ln w="57150">
              <a:solidFill>
                <a:schemeClr val="accent1">
                  <a:lumMod val="40000"/>
                  <a:lumOff val="6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59023">
                <a:defRPr/>
              </a:pPr>
              <a:endParaRPr lang="ru-RU" sz="2100">
                <a:solidFill>
                  <a:prstClr val="white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394" y="5193580"/>
              <a:ext cx="523150" cy="510983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8777" y="6664169"/>
              <a:ext cx="498384" cy="498384"/>
            </a:xfrm>
            <a:prstGeom prst="rect">
              <a:avLst/>
            </a:prstGeom>
          </p:spPr>
        </p:pic>
      </p:grpSp>
      <p:sp>
        <p:nvSpPr>
          <p:cNvPr id="168" name="Прямоугольник 167"/>
          <p:cNvSpPr/>
          <p:nvPr/>
        </p:nvSpPr>
        <p:spPr>
          <a:xfrm flipV="1">
            <a:off x="0" y="9439834"/>
            <a:ext cx="12801600" cy="160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4052" y="248471"/>
            <a:ext cx="112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890256" y="3013647"/>
            <a:ext cx="3019621" cy="3566583"/>
            <a:chOff x="273224" y="1355850"/>
            <a:chExt cx="2134981" cy="2704267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05" y="1355850"/>
              <a:ext cx="2063500" cy="2063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3224" y="3406699"/>
              <a:ext cx="1974214" cy="653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cs typeface="Arial" pitchFamily="34" charset="0"/>
                </a:rPr>
                <a:t>БИЗНЕС</a:t>
              </a:r>
            </a:p>
            <a:p>
              <a:pPr algn="ctr"/>
              <a:r>
                <a:rPr lang="ru-RU" sz="2400" b="1" dirty="0">
                  <a:cs typeface="Arial" pitchFamily="34" charset="0"/>
                </a:rPr>
                <a:t>для государства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63" y="5654057"/>
            <a:ext cx="2585773" cy="861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cs typeface="Arial" pitchFamily="34" charset="0"/>
              </a:rPr>
              <a:t>ГОСУДАРСТВО</a:t>
            </a:r>
          </a:p>
          <a:p>
            <a:pPr algn="ctr"/>
            <a:r>
              <a:rPr lang="ru-RU" sz="2400" b="1" dirty="0">
                <a:cs typeface="Arial" pitchFamily="34" charset="0"/>
              </a:rPr>
              <a:t>для бизнеса</a:t>
            </a:r>
          </a:p>
        </p:txBody>
      </p:sp>
      <p:grpSp>
        <p:nvGrpSpPr>
          <p:cNvPr id="25" name="Группа 24"/>
          <p:cNvGrpSpPr/>
          <p:nvPr/>
        </p:nvGrpSpPr>
        <p:grpSpPr>
          <a:xfrm rot="10800000">
            <a:off x="2003411" y="1207681"/>
            <a:ext cx="4800634" cy="1046788"/>
            <a:chOff x="2953227" y="1658053"/>
            <a:chExt cx="3429024" cy="747706"/>
          </a:xfrm>
        </p:grpSpPr>
        <p:sp>
          <p:nvSpPr>
            <p:cNvPr id="26" name="Стрелка влево 25"/>
            <p:cNvSpPr/>
            <p:nvPr/>
          </p:nvSpPr>
          <p:spPr>
            <a:xfrm>
              <a:off x="2953227" y="1658053"/>
              <a:ext cx="3429024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27" name="TextBox 26"/>
            <p:cNvSpPr txBox="1"/>
            <p:nvPr/>
          </p:nvSpPr>
          <p:spPr>
            <a:xfrm rot="10800000">
              <a:off x="4315964" y="1905592"/>
              <a:ext cx="1856277" cy="25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МОДЕЛЬ ДРАЙВЕРОВ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0800000">
            <a:off x="2862692" y="1941771"/>
            <a:ext cx="4800634" cy="1046788"/>
            <a:chOff x="2953227" y="1658053"/>
            <a:chExt cx="3429024" cy="747706"/>
          </a:xfrm>
        </p:grpSpPr>
        <p:sp>
          <p:nvSpPr>
            <p:cNvPr id="67" name="Стрелка влево 66"/>
            <p:cNvSpPr/>
            <p:nvPr/>
          </p:nvSpPr>
          <p:spPr>
            <a:xfrm>
              <a:off x="2953227" y="1658053"/>
              <a:ext cx="3429024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68" name="TextBox 67"/>
            <p:cNvSpPr txBox="1"/>
            <p:nvPr/>
          </p:nvSpPr>
          <p:spPr>
            <a:xfrm rot="10800000">
              <a:off x="3648427" y="1905592"/>
              <a:ext cx="2523814" cy="25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ТРАНСФОРМАЦИЯ ПРОВЕРОК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 rot="10800000">
            <a:off x="3417824" y="2816032"/>
            <a:ext cx="5062135" cy="1046788"/>
            <a:chOff x="2953227" y="1658053"/>
            <a:chExt cx="3429024" cy="747706"/>
          </a:xfrm>
        </p:grpSpPr>
        <p:sp>
          <p:nvSpPr>
            <p:cNvPr id="70" name="Стрелка влево 69"/>
            <p:cNvSpPr/>
            <p:nvPr/>
          </p:nvSpPr>
          <p:spPr>
            <a:xfrm>
              <a:off x="2953227" y="1658053"/>
              <a:ext cx="3429024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71" name="TextBox 70"/>
            <p:cNvSpPr txBox="1"/>
            <p:nvPr/>
          </p:nvSpPr>
          <p:spPr>
            <a:xfrm rot="10800000">
              <a:off x="3473678" y="1718727"/>
              <a:ext cx="2698562" cy="43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ГОРИЗОНТАЛЬНЫЙ МОНИТОРИНГ</a:t>
              </a:r>
            </a:p>
            <a:p>
              <a:endParaRPr lang="ru-RU" sz="1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10800000">
            <a:off x="3289208" y="3750819"/>
            <a:ext cx="6186232" cy="1046788"/>
            <a:chOff x="2824243" y="1659247"/>
            <a:chExt cx="4221843" cy="747706"/>
          </a:xfrm>
        </p:grpSpPr>
        <p:sp>
          <p:nvSpPr>
            <p:cNvPr id="73" name="Стрелка влево 72"/>
            <p:cNvSpPr/>
            <p:nvPr/>
          </p:nvSpPr>
          <p:spPr>
            <a:xfrm>
              <a:off x="3040997" y="1659247"/>
              <a:ext cx="4005089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74" name="TextBox 73"/>
            <p:cNvSpPr txBox="1"/>
            <p:nvPr/>
          </p:nvSpPr>
          <p:spPr>
            <a:xfrm rot="10800000">
              <a:off x="2824243" y="1905591"/>
              <a:ext cx="4171574" cy="25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ЭЛЕКТРОННОЕ ИЗВЕЩЕНИЕ ПО МЕСТНЫМ НАЛОГАМ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11346" y="6279695"/>
            <a:ext cx="4198530" cy="935698"/>
            <a:chOff x="2750990" y="2993110"/>
            <a:chExt cx="2428892" cy="668356"/>
          </a:xfrm>
        </p:grpSpPr>
        <p:sp>
          <p:nvSpPr>
            <p:cNvPr id="76" name="Стрелка вправо 75"/>
            <p:cNvSpPr/>
            <p:nvPr/>
          </p:nvSpPr>
          <p:spPr>
            <a:xfrm rot="10800000">
              <a:off x="2750990" y="2993110"/>
              <a:ext cx="2428892" cy="668356"/>
            </a:xfrm>
            <a:prstGeom prst="rightArrow">
              <a:avLst/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62801" y="3145483"/>
              <a:ext cx="1815721" cy="252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БЕЗНАЛИЧНЫЙ ОБОРОТ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008807" y="6979175"/>
            <a:ext cx="4198530" cy="935698"/>
            <a:chOff x="2750990" y="2993110"/>
            <a:chExt cx="2428892" cy="668356"/>
          </a:xfrm>
        </p:grpSpPr>
        <p:sp>
          <p:nvSpPr>
            <p:cNvPr id="82" name="Стрелка вправо 81"/>
            <p:cNvSpPr/>
            <p:nvPr/>
          </p:nvSpPr>
          <p:spPr>
            <a:xfrm rot="10800000">
              <a:off x="2750990" y="2993110"/>
              <a:ext cx="2428892" cy="668356"/>
            </a:xfrm>
            <a:prstGeom prst="rightArrow">
              <a:avLst/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46023" y="3200879"/>
              <a:ext cx="1730057" cy="252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МАРКИРОВКА ТОВАРОВ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711346" y="2231582"/>
            <a:ext cx="4198530" cy="1051363"/>
            <a:chOff x="2750990" y="2993110"/>
            <a:chExt cx="2428892" cy="668356"/>
          </a:xfrm>
        </p:grpSpPr>
        <p:sp>
          <p:nvSpPr>
            <p:cNvPr id="85" name="Стрелка вправо 84"/>
            <p:cNvSpPr/>
            <p:nvPr/>
          </p:nvSpPr>
          <p:spPr>
            <a:xfrm rot="10800000">
              <a:off x="2750990" y="2993110"/>
              <a:ext cx="2428892" cy="668356"/>
            </a:xfrm>
            <a:prstGeom prst="rightArrow">
              <a:avLst/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162801" y="3145483"/>
              <a:ext cx="1815721" cy="43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БАЗА ДАННЫХ ТРЕТЬИХ ЛИЦ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 rot="10800000">
            <a:off x="3455694" y="4664758"/>
            <a:ext cx="5513701" cy="1046788"/>
            <a:chOff x="2647344" y="1658053"/>
            <a:chExt cx="3734907" cy="747706"/>
          </a:xfrm>
        </p:grpSpPr>
        <p:sp>
          <p:nvSpPr>
            <p:cNvPr id="88" name="Стрелка влево 87"/>
            <p:cNvSpPr/>
            <p:nvPr/>
          </p:nvSpPr>
          <p:spPr>
            <a:xfrm>
              <a:off x="2953227" y="1658053"/>
              <a:ext cx="3429024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89" name="TextBox 88"/>
            <p:cNvSpPr txBox="1"/>
            <p:nvPr/>
          </p:nvSpPr>
          <p:spPr>
            <a:xfrm rot="10800000">
              <a:off x="2647344" y="1905592"/>
              <a:ext cx="3524895" cy="25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АВТОНАЧИСЛЕНИЕ НЕДРОПОЛЬЗОВАТЕЛЯМ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 rot="10800000">
            <a:off x="3063877" y="5454507"/>
            <a:ext cx="4800634" cy="1046788"/>
            <a:chOff x="2953227" y="1658053"/>
            <a:chExt cx="3429024" cy="747706"/>
          </a:xfrm>
        </p:grpSpPr>
        <p:sp>
          <p:nvSpPr>
            <p:cNvPr id="91" name="Стрелка влево 90"/>
            <p:cNvSpPr/>
            <p:nvPr/>
          </p:nvSpPr>
          <p:spPr>
            <a:xfrm>
              <a:off x="2953227" y="1658053"/>
              <a:ext cx="3429024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92" name="TextBox 91"/>
            <p:cNvSpPr txBox="1"/>
            <p:nvPr/>
          </p:nvSpPr>
          <p:spPr>
            <a:xfrm rot="10800000">
              <a:off x="3498433" y="1905592"/>
              <a:ext cx="2673808" cy="25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НЕВМЕШАТЕЛЬСТВО В БИЗНЕС</a:t>
              </a:r>
            </a:p>
          </p:txBody>
        </p:sp>
      </p:grpSp>
      <p:grpSp>
        <p:nvGrpSpPr>
          <p:cNvPr id="93" name="Группа 92"/>
          <p:cNvGrpSpPr/>
          <p:nvPr/>
        </p:nvGrpSpPr>
        <p:grpSpPr>
          <a:xfrm rot="10800000">
            <a:off x="2330535" y="6168605"/>
            <a:ext cx="4800634" cy="1046788"/>
            <a:chOff x="2953227" y="1658053"/>
            <a:chExt cx="3429024" cy="747706"/>
          </a:xfrm>
        </p:grpSpPr>
        <p:sp>
          <p:nvSpPr>
            <p:cNvPr id="94" name="Стрелка влево 93"/>
            <p:cNvSpPr/>
            <p:nvPr/>
          </p:nvSpPr>
          <p:spPr>
            <a:xfrm>
              <a:off x="2953227" y="1658053"/>
              <a:ext cx="3429024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95" name="TextBox 94"/>
            <p:cNvSpPr txBox="1"/>
            <p:nvPr/>
          </p:nvSpPr>
          <p:spPr>
            <a:xfrm rot="10800000">
              <a:off x="3957578" y="1905592"/>
              <a:ext cx="2214663" cy="25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ВНЕДРЕНИЕ ИС АСТАНА-1</a:t>
              </a:r>
            </a:p>
          </p:txBody>
        </p:sp>
      </p:grpSp>
      <p:grpSp>
        <p:nvGrpSpPr>
          <p:cNvPr id="96" name="Группа 95"/>
          <p:cNvGrpSpPr/>
          <p:nvPr/>
        </p:nvGrpSpPr>
        <p:grpSpPr>
          <a:xfrm rot="10800000">
            <a:off x="1377172" y="6979175"/>
            <a:ext cx="5938027" cy="1046788"/>
            <a:chOff x="2468439" y="1658053"/>
            <a:chExt cx="3957356" cy="747706"/>
          </a:xfrm>
        </p:grpSpPr>
        <p:sp>
          <p:nvSpPr>
            <p:cNvPr id="97" name="Стрелка влево 96"/>
            <p:cNvSpPr/>
            <p:nvPr/>
          </p:nvSpPr>
          <p:spPr>
            <a:xfrm>
              <a:off x="2953227" y="1658053"/>
              <a:ext cx="3429024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98" name="TextBox 97"/>
            <p:cNvSpPr txBox="1"/>
            <p:nvPr/>
          </p:nvSpPr>
          <p:spPr>
            <a:xfrm rot="10800000">
              <a:off x="2468439" y="1905592"/>
              <a:ext cx="3957356" cy="25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ФИЗИЧЕСКАЯ ТАМОЖЕННАЯ ИНФРАСТРУКТУРА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8161868" y="1553972"/>
            <a:ext cx="4198530" cy="935698"/>
            <a:chOff x="2750990" y="2993110"/>
            <a:chExt cx="2428892" cy="668356"/>
          </a:xfrm>
        </p:grpSpPr>
        <p:sp>
          <p:nvSpPr>
            <p:cNvPr id="100" name="Стрелка вправо 99"/>
            <p:cNvSpPr/>
            <p:nvPr/>
          </p:nvSpPr>
          <p:spPr>
            <a:xfrm rot="10800000">
              <a:off x="2750990" y="2993110"/>
              <a:ext cx="2428892" cy="668356"/>
            </a:xfrm>
            <a:prstGeom prst="rightArrow">
              <a:avLst/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162801" y="3145483"/>
              <a:ext cx="1815721" cy="252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ДРАЙВЕРЫ РОСТА</a:t>
              </a: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7440866" y="7701551"/>
            <a:ext cx="4198530" cy="1046788"/>
            <a:chOff x="2750990" y="2993110"/>
            <a:chExt cx="2428892" cy="668356"/>
          </a:xfrm>
        </p:grpSpPr>
        <p:sp>
          <p:nvSpPr>
            <p:cNvPr id="103" name="Стрелка вправо 102"/>
            <p:cNvSpPr/>
            <p:nvPr/>
          </p:nvSpPr>
          <p:spPr>
            <a:xfrm rot="10800000">
              <a:off x="2750990" y="2993110"/>
              <a:ext cx="2428892" cy="668356"/>
            </a:xfrm>
            <a:prstGeom prst="rightArrow">
              <a:avLst/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65070" y="3145483"/>
              <a:ext cx="1956492" cy="43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КОНТРОЛЬНЫЕ ПРИБОРЫ УЧЕТА</a:t>
              </a: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10800000">
            <a:off x="798094" y="7701551"/>
            <a:ext cx="4800634" cy="1046788"/>
            <a:chOff x="2953227" y="1658053"/>
            <a:chExt cx="3429024" cy="747706"/>
          </a:xfrm>
        </p:grpSpPr>
        <p:sp>
          <p:nvSpPr>
            <p:cNvPr id="106" name="Стрелка влево 105"/>
            <p:cNvSpPr/>
            <p:nvPr/>
          </p:nvSpPr>
          <p:spPr>
            <a:xfrm>
              <a:off x="2953227" y="1658053"/>
              <a:ext cx="3429024" cy="747706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/>
            </a:p>
          </p:txBody>
        </p:sp>
        <p:sp>
          <p:nvSpPr>
            <p:cNvPr id="107" name="TextBox 106"/>
            <p:cNvSpPr txBox="1"/>
            <p:nvPr/>
          </p:nvSpPr>
          <p:spPr>
            <a:xfrm rot="10800000">
              <a:off x="3718273" y="1905592"/>
              <a:ext cx="2453968" cy="25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>
                  <a:solidFill>
                    <a:schemeClr val="bg1"/>
                  </a:solidFill>
                  <a:cs typeface="Arial" pitchFamily="34" charset="0"/>
                </a:rPr>
                <a:t>РАЗВИТИЕ ИНИСТИТУТА УЭО</a:t>
              </a:r>
            </a:p>
          </p:txBody>
        </p:sp>
      </p:grpSp>
      <p:sp>
        <p:nvSpPr>
          <p:cNvPr id="53" name="Title 6"/>
          <p:cNvSpPr txBox="1">
            <a:spLocks/>
          </p:cNvSpPr>
          <p:nvPr/>
        </p:nvSpPr>
        <p:spPr>
          <a:xfrm>
            <a:off x="1898010" y="580066"/>
            <a:ext cx="11530632" cy="9054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2232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43" kern="1200">
                <a:solidFill>
                  <a:srgbClr val="0062AD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СТРАТЕГИЯ ВЗАИМОДЕЙСТВИЯ ГОСУДАРСТВА И БИЗНЕСА</a:t>
            </a:r>
          </a:p>
        </p:txBody>
      </p:sp>
      <p:sp>
        <p:nvSpPr>
          <p:cNvPr id="54" name="object 77"/>
          <p:cNvSpPr/>
          <p:nvPr/>
        </p:nvSpPr>
        <p:spPr>
          <a:xfrm>
            <a:off x="3503" y="338670"/>
            <a:ext cx="157863" cy="993775"/>
          </a:xfrm>
          <a:custGeom>
            <a:avLst/>
            <a:gdLst/>
            <a:ahLst/>
            <a:cxnLst/>
            <a:rect l="l" t="t" r="r" b="b"/>
            <a:pathLst>
              <a:path w="210185" h="993775">
                <a:moveTo>
                  <a:pt x="0" y="0"/>
                </a:moveTo>
                <a:lnTo>
                  <a:pt x="209613" y="0"/>
                </a:lnTo>
                <a:lnTo>
                  <a:pt x="209613" y="993772"/>
                </a:lnTo>
                <a:lnTo>
                  <a:pt x="0" y="9937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164052" y="248471"/>
            <a:ext cx="112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3</a:t>
            </a:r>
            <a:endParaRPr lang="ru-RU" b="1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421105" y="3070817"/>
            <a:ext cx="2777305" cy="2628698"/>
            <a:chOff x="0" y="0"/>
            <a:chExt cx="4320000" cy="4320000"/>
          </a:xfrm>
        </p:grpSpPr>
        <p:sp>
          <p:nvSpPr>
            <p:cNvPr id="57" name="Овал 56"/>
            <p:cNvSpPr/>
            <p:nvPr/>
          </p:nvSpPr>
          <p:spPr>
            <a:xfrm>
              <a:off x="0" y="0"/>
              <a:ext cx="4320000" cy="43200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58" name="Рисунок 57" descr="C:\Users\user\Downloads\ввв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6" r="21446"/>
            <a:stretch/>
          </p:blipFill>
          <p:spPr bwMode="auto">
            <a:xfrm>
              <a:off x="843148" y="201880"/>
              <a:ext cx="2695699" cy="362197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29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62243"/>
            <a:ext cx="11521440" cy="80676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900" dirty="0">
                <a:latin typeface="Arial" pitchFamily="34" charset="0"/>
                <a:ea typeface="+mn-ea"/>
                <a:cs typeface="Arial" pitchFamily="34" charset="0"/>
              </a:rPr>
              <a:t>Онлайн регистрация</a:t>
            </a:r>
          </a:p>
        </p:txBody>
      </p:sp>
      <p:sp>
        <p:nvSpPr>
          <p:cNvPr id="5123" name="Объект 2"/>
          <p:cNvSpPr>
            <a:spLocks noGrp="1"/>
          </p:cNvSpPr>
          <p:nvPr>
            <p:ph sz="quarter" idx="13"/>
          </p:nvPr>
        </p:nvSpPr>
        <p:spPr>
          <a:xfrm>
            <a:off x="640082" y="1171258"/>
            <a:ext cx="11910378" cy="7056437"/>
          </a:xfrm>
        </p:spPr>
        <p:txBody>
          <a:bodyPr rtlCol="0">
            <a:normAutofit lnSpcReduction="10000"/>
          </a:bodyPr>
          <a:lstStyle/>
          <a:p>
            <a:pPr marL="0" indent="631039" algn="just">
              <a:spcBef>
                <a:spcPct val="0"/>
              </a:spcBef>
              <a:buNone/>
              <a:defRPr/>
            </a:pPr>
            <a:r>
              <a:rPr lang="ru-RU" sz="2800" b="1" dirty="0">
                <a:latin typeface="Arial" charset="0"/>
                <a:cs typeface="Arial" charset="0"/>
              </a:rPr>
              <a:t>Регистрация в качестве плательщика  НДС в электронном виде </a:t>
            </a:r>
            <a:r>
              <a:rPr lang="ru-RU" sz="2800" dirty="0">
                <a:latin typeface="Arial" charset="0"/>
                <a:cs typeface="Arial" charset="0"/>
              </a:rPr>
              <a:t>(через кабинет налогоплательщика  либо при государственной регистрации в качестве ЮЛ в органах Юстиции)</a:t>
            </a:r>
          </a:p>
          <a:p>
            <a:pPr marL="0" indent="631039" algn="just">
              <a:spcBef>
                <a:spcPct val="0"/>
              </a:spcBef>
              <a:buNone/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marL="0" indent="631039" algn="just">
              <a:spcBef>
                <a:spcPct val="0"/>
              </a:spcBef>
              <a:buNone/>
              <a:defRPr/>
            </a:pPr>
            <a:r>
              <a:rPr lang="ru-RU" sz="2800" b="1" dirty="0">
                <a:latin typeface="Arial" charset="0"/>
                <a:cs typeface="Arial" charset="0"/>
              </a:rPr>
              <a:t>Дата вступления в действие </a:t>
            </a:r>
            <a:r>
              <a:rPr lang="ru-RU" sz="2800" dirty="0">
                <a:latin typeface="Arial" charset="0"/>
                <a:cs typeface="Arial" charset="0"/>
              </a:rPr>
              <a:t>- 01.05.2017 года.</a:t>
            </a:r>
          </a:p>
          <a:p>
            <a:pPr marL="0" indent="631039" algn="just">
              <a:spcBef>
                <a:spcPct val="0"/>
              </a:spcBef>
              <a:buNone/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marL="0" indent="631039" algn="just">
              <a:spcBef>
                <a:spcPct val="0"/>
              </a:spcBef>
              <a:buNone/>
              <a:defRPr/>
            </a:pPr>
            <a:r>
              <a:rPr lang="ru-RU" sz="2800" b="1" dirty="0">
                <a:latin typeface="Arial" charset="0"/>
                <a:cs typeface="Arial" charset="0"/>
              </a:rPr>
              <a:t>Ожидаемый эффект</a:t>
            </a:r>
          </a:p>
          <a:p>
            <a:pPr marL="0" indent="633262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dirty="0">
                <a:latin typeface="Arial" charset="0"/>
                <a:cs typeface="Arial" charset="0"/>
              </a:rPr>
              <a:t> Сокращение времени на регистрацию</a:t>
            </a:r>
          </a:p>
          <a:p>
            <a:pPr marL="0" indent="633262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dirty="0">
                <a:latin typeface="Arial" charset="0"/>
                <a:cs typeface="Arial" charset="0"/>
              </a:rPr>
              <a:t> Упразднение административных барьеров (ранее служивших основанием для отказа в постановке на </a:t>
            </a:r>
            <a:r>
              <a:rPr lang="ru-RU" sz="2800" dirty="0" err="1">
                <a:latin typeface="Arial" charset="0"/>
                <a:cs typeface="Arial" charset="0"/>
              </a:rPr>
              <a:t>рег.учет</a:t>
            </a:r>
            <a:r>
              <a:rPr lang="ru-RU" sz="2800" dirty="0">
                <a:latin typeface="Arial" charset="0"/>
                <a:cs typeface="Arial" charset="0"/>
              </a:rPr>
              <a:t> по НДС)</a:t>
            </a:r>
          </a:p>
          <a:p>
            <a:pPr marL="0" indent="633262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dirty="0">
                <a:latin typeface="Arial" charset="0"/>
                <a:cs typeface="Arial" charset="0"/>
              </a:rPr>
              <a:t> Снижение коррупционных рисков (минимизация контакта сотрудников ОГД с налогоплательщиками)</a:t>
            </a:r>
          </a:p>
          <a:p>
            <a:pPr marL="0" indent="633262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800" dirty="0">
                <a:latin typeface="Arial" charset="0"/>
                <a:cs typeface="Arial" charset="0"/>
              </a:rPr>
              <a:t> Улучшение позиции Казахстана в рейтинге «</a:t>
            </a:r>
            <a:r>
              <a:rPr lang="ru-RU" sz="2800" dirty="0" err="1">
                <a:latin typeface="Arial" charset="0"/>
                <a:cs typeface="Arial" charset="0"/>
              </a:rPr>
              <a:t>DoingBusiness</a:t>
            </a:r>
            <a:r>
              <a:rPr lang="ru-RU" sz="2800" dirty="0">
                <a:latin typeface="Arial" charset="0"/>
                <a:cs typeface="Arial" charset="0"/>
              </a:rPr>
              <a:t>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8977" y="969010"/>
            <a:ext cx="11694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64052" y="248471"/>
            <a:ext cx="112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22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4287" y="524248"/>
            <a:ext cx="11959315" cy="1311275"/>
          </a:xfrm>
          <a:prstGeom prst="rect">
            <a:avLst/>
          </a:prstGeom>
        </p:spPr>
        <p:txBody>
          <a:bodyPr lIns="127985" tIns="63994" rIns="127985" bIns="63994"/>
          <a:lstStyle/>
          <a:p>
            <a:pPr algn="ctr" defTabSz="1279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>
                <a:latin typeface="Arial" pitchFamily="34" charset="0"/>
                <a:ea typeface="+mj-ea"/>
                <a:cs typeface="Arial" pitchFamily="34" charset="0"/>
              </a:rPr>
              <a:t>Сокращение оснований внеплановых  </a:t>
            </a:r>
          </a:p>
          <a:p>
            <a:pPr algn="ctr" defTabSz="1279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>
                <a:latin typeface="Arial" pitchFamily="34" charset="0"/>
                <a:ea typeface="+mj-ea"/>
                <a:cs typeface="Arial" pitchFamily="34" charset="0"/>
              </a:rPr>
              <a:t>налоговых  проверок</a:t>
            </a:r>
            <a:endParaRPr lang="ru-RU" sz="3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08441" y="1764868"/>
            <a:ext cx="8534400" cy="5769988"/>
            <a:chOff x="1071538" y="1428736"/>
            <a:chExt cx="6096000" cy="4121420"/>
          </a:xfrm>
        </p:grpSpPr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val="882007075"/>
                </p:ext>
              </p:extLst>
            </p:nvPr>
          </p:nvGraphicFramePr>
          <p:xfrm>
            <a:off x="1071538" y="1428736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143504" y="2831622"/>
              <a:ext cx="841806" cy="43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400" b="1" dirty="0">
                  <a:latin typeface="Arial" pitchFamily="34" charset="0"/>
                  <a:cs typeface="Arial" pitchFamily="34" charset="0"/>
                </a:rPr>
                <a:t>56% </a:t>
              </a:r>
              <a:endParaRPr lang="ru-RU" sz="34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0786" y="1735040"/>
              <a:ext cx="1130346" cy="373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Arial" pitchFamily="34" charset="0"/>
                  <a:cs typeface="Arial" pitchFamily="34" charset="0"/>
                </a:rPr>
                <a:t>Как есть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22697" y="1706522"/>
              <a:ext cx="1292936" cy="373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Arial" pitchFamily="34" charset="0"/>
                  <a:cs typeface="Arial" pitchFamily="34" charset="0"/>
                </a:rPr>
                <a:t>Как будет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33764" y="5264363"/>
              <a:ext cx="4062697" cy="28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Arial" pitchFamily="34" charset="0"/>
                  <a:cs typeface="Arial" pitchFamily="34" charset="0"/>
                </a:rPr>
                <a:t>количество оснований внеплановых проверок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4857752" y="2459347"/>
              <a:ext cx="428628" cy="1296000"/>
            </a:xfrm>
            <a:prstGeom prst="down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686032" y="2449188"/>
              <a:ext cx="2484000" cy="15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299995" y="7837762"/>
            <a:ext cx="12201610" cy="818685"/>
          </a:xfrm>
          <a:prstGeom prst="rect">
            <a:avLst/>
          </a:prstGeom>
        </p:spPr>
        <p:txBody>
          <a:bodyPr wrap="square" lIns="127985" tIns="63994" rIns="127985" bIns="63994">
            <a:spAutoFit/>
          </a:bodyPr>
          <a:lstStyle/>
          <a:p>
            <a:pPr indent="631039" algn="just"/>
            <a:r>
              <a:rPr lang="ru-RU" sz="2200" i="1" dirty="0">
                <a:latin typeface="Arial" pitchFamily="34" charset="0"/>
                <a:cs typeface="Arial" pitchFamily="34" charset="0"/>
              </a:rPr>
              <a:t>Усиление контроля Центрального аппарата КГД над территориальными налоговыми органами за назначением внеплановых налоговых проверок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64052" y="248471"/>
            <a:ext cx="120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56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07835"/>
              </p:ext>
            </p:extLst>
          </p:nvPr>
        </p:nvGraphicFramePr>
        <p:xfrm>
          <a:off x="604556" y="2634171"/>
          <a:ext cx="11492476" cy="5956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6562"/>
                <a:gridCol w="4094486"/>
                <a:gridCol w="4001428"/>
              </a:tblGrid>
              <a:tr h="926650"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itchFamily="34" charset="0"/>
                          <a:cs typeface="Arial" pitchFamily="34" charset="0"/>
                        </a:rPr>
                        <a:t>Как есть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itchFamily="34" charset="0"/>
                          <a:cs typeface="Arial" pitchFamily="34" charset="0"/>
                        </a:rPr>
                        <a:t>Как будет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 anchor="ctr"/>
                </a:tc>
              </a:tr>
              <a:tr h="2048256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сумма совокупного годового дохода у ликвидируемых налогоплательщиков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 превышает </a:t>
                      </a:r>
                      <a:r>
                        <a:rPr lang="ru-RU" sz="2500" b="1" dirty="0" smtClean="0">
                          <a:latin typeface="Arial" pitchFamily="34" charset="0"/>
                          <a:cs typeface="Arial" pitchFamily="34" charset="0"/>
                        </a:rPr>
                        <a:t>120 000 </a:t>
                      </a: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МРП </a:t>
                      </a:r>
                    </a:p>
                    <a:p>
                      <a:pPr algn="ctr"/>
                      <a:r>
                        <a:rPr lang="ru-RU" sz="2500" i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500" i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 </a:t>
                      </a:r>
                      <a:r>
                        <a:rPr lang="ru-RU" sz="2500" i="1" dirty="0" smtClean="0">
                          <a:latin typeface="Arial" pitchFamily="34" charset="0"/>
                          <a:cs typeface="Arial" pitchFamily="34" charset="0"/>
                        </a:rPr>
                        <a:t>272,3 млн.тенге);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увеличена до </a:t>
                      </a:r>
                      <a:r>
                        <a:rPr lang="ru-RU" sz="2500" b="1" dirty="0" smtClean="0">
                          <a:latin typeface="Arial" pitchFamily="34" charset="0"/>
                          <a:cs typeface="Arial" pitchFamily="34" charset="0"/>
                        </a:rPr>
                        <a:t>150 000 </a:t>
                      </a: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МРП </a:t>
                      </a:r>
                    </a:p>
                    <a:p>
                      <a:pPr algn="ctr"/>
                      <a:r>
                        <a:rPr lang="ru-RU" sz="2500" i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500" i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 </a:t>
                      </a:r>
                      <a:r>
                        <a:rPr lang="ru-RU" sz="2500" i="1" dirty="0" smtClean="0">
                          <a:latin typeface="Arial" pitchFamily="34" charset="0"/>
                          <a:cs typeface="Arial" pitchFamily="34" charset="0"/>
                        </a:rPr>
                        <a:t>340,3 млн.тенге)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 anchor="ctr"/>
                </a:tc>
              </a:tr>
              <a:tr h="2981345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ответственность аудиторской организации </a:t>
                      </a:r>
                    </a:p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за нарушения </a:t>
                      </a:r>
                    </a:p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при проведении </a:t>
                      </a:r>
                    </a:p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аудита по налогам 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лишение лицензии у аудиторской организации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latin typeface="Arial" pitchFamily="34" charset="0"/>
                          <a:cs typeface="Arial" pitchFamily="34" charset="0"/>
                        </a:rPr>
                        <a:t>без</a:t>
                      </a: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 лишения лицензии у аудиторской организации</a:t>
                      </a:r>
                    </a:p>
                  </a:txBody>
                  <a:tcPr marL="128016" marR="128016" marT="64008" marB="64008" anchor="ctr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52128" y="263370"/>
            <a:ext cx="12449472" cy="1311275"/>
          </a:xfrm>
          <a:prstGeom prst="rect">
            <a:avLst/>
          </a:prstGeom>
        </p:spPr>
        <p:txBody>
          <a:bodyPr lIns="127985" tIns="63994" rIns="127985" bIns="63994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latin typeface="Arial" pitchFamily="34" charset="0"/>
                <a:cs typeface="Arial" pitchFamily="34" charset="0"/>
              </a:rPr>
              <a:t>Улучшения условий для осуществления </a:t>
            </a:r>
          </a:p>
          <a:p>
            <a:r>
              <a:rPr lang="ru-RU" sz="3400" b="1" dirty="0">
                <a:latin typeface="Arial" pitchFamily="34" charset="0"/>
                <a:cs typeface="Arial" pitchFamily="34" charset="0"/>
              </a:rPr>
              <a:t>аудита по налогам (аутсорсинг)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995" y="1675453"/>
            <a:ext cx="12101597" cy="683264"/>
          </a:xfrm>
          <a:prstGeom prst="rect">
            <a:avLst/>
          </a:prstGeom>
        </p:spPr>
        <p:txBody>
          <a:bodyPr wrap="square" lIns="127985" tIns="63994" rIns="127985" bIns="63994">
            <a:spAutoFit/>
          </a:bodyPr>
          <a:lstStyle/>
          <a:p>
            <a:pPr indent="624373" algn="just">
              <a:buClr>
                <a:srgbClr val="2DA2BF"/>
              </a:buClr>
              <a:buSzPct val="68000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Налогоплательщикам предоставлено право выбора добровольной ликвидации на основе проверки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аудиторской организацией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либо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налоговой проверки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4052" y="248471"/>
            <a:ext cx="120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</a:t>
            </a:r>
            <a:r>
              <a:rPr lang="ru-RU" dirty="0" smtClean="0"/>
              <a:t> </a:t>
            </a:r>
            <a:r>
              <a:rPr lang="ru-RU" b="1" dirty="0" smtClean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1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38" y="441962"/>
            <a:ext cx="11521440" cy="806768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Электронные счета-фактуры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3392" y="1011873"/>
            <a:ext cx="11794808" cy="8116887"/>
          </a:xfrm>
        </p:spPr>
        <p:txBody>
          <a:bodyPr/>
          <a:lstStyle/>
          <a:p>
            <a:pPr marL="0" indent="382178" algn="just">
              <a:spcBef>
                <a:spcPts val="560"/>
              </a:spcBef>
              <a:spcAft>
                <a:spcPts val="840"/>
              </a:spcAft>
              <a:buClr>
                <a:srgbClr val="2DA2BF"/>
              </a:buClr>
              <a:buSzPct val="6800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Обязательная выписка:</a:t>
            </a:r>
          </a:p>
          <a:p>
            <a:pPr marL="0" indent="382178" algn="just">
              <a:spcBef>
                <a:spcPts val="560"/>
              </a:spcBef>
              <a:spcAft>
                <a:spcPts val="840"/>
              </a:spcAft>
              <a:buClr>
                <a:srgbClr val="2DA2BF"/>
              </a:buClr>
              <a:buSzPct val="68000"/>
              <a:buNone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- с 1.01.2018 г.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/>
              <a:t>крупные налогоплательщики, подлежащие мониторингу</a:t>
            </a:r>
          </a:p>
          <a:p>
            <a:pPr marL="0" indent="382178" algn="just">
              <a:spcBef>
                <a:spcPts val="560"/>
              </a:spcBef>
              <a:spcAft>
                <a:spcPts val="840"/>
              </a:spcAft>
              <a:buClr>
                <a:srgbClr val="2DA2BF"/>
              </a:buClr>
              <a:buSzPct val="68000"/>
              <a:buNone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- с 1.01.2019 г.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–  </a:t>
            </a:r>
            <a:r>
              <a:rPr lang="ru-RU" sz="2800" dirty="0"/>
              <a:t>все плательщики НДС</a:t>
            </a:r>
          </a:p>
          <a:p>
            <a:pPr marL="0" indent="382178" algn="just">
              <a:spcBef>
                <a:spcPts val="0"/>
              </a:spcBef>
              <a:buClr>
                <a:srgbClr val="2DA2BF"/>
              </a:buClr>
              <a:buSzPct val="68000"/>
              <a:buNone/>
              <a:defRPr/>
            </a:pPr>
            <a:r>
              <a:rPr lang="ru-RU" sz="2000" i="1" dirty="0"/>
              <a:t>Справочно: на данный момент выписывают ЭСФ на добровольной основе все желающие НП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 1.07.2014г.</a:t>
            </a:r>
            <a:r>
              <a:rPr lang="ru-RU" sz="2000" i="1" dirty="0"/>
              <a:t>, а также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/>
              <a:t>околотаможенная</a:t>
            </a:r>
            <a:r>
              <a:rPr lang="ru-RU" sz="2000" i="1" dirty="0"/>
              <a:t> сфера (УЭО, там.представители, там.перевозчики, владельцы складов временного хранения и владельцы </a:t>
            </a:r>
            <a:r>
              <a:rPr lang="ru-RU" sz="2000" i="1" dirty="0" err="1"/>
              <a:t>там.складов</a:t>
            </a:r>
            <a:r>
              <a:rPr lang="ru-RU" sz="2000" i="1" dirty="0"/>
              <a:t>)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(с 1.01.2016г. и с 1.07.2016г.), НП, реализующие товары из перечня изъятия (с 1.01.2017г.).</a:t>
            </a:r>
          </a:p>
          <a:p>
            <a:pPr marL="0" indent="382178" algn="just">
              <a:spcBef>
                <a:spcPts val="0"/>
              </a:spcBef>
              <a:buClr>
                <a:srgbClr val="2DA2BF"/>
              </a:buClr>
              <a:buSzPct val="68000"/>
              <a:buNone/>
              <a:defRPr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0" indent="382178" algn="just">
              <a:spcBef>
                <a:spcPts val="0"/>
              </a:spcBef>
              <a:buClr>
                <a:srgbClr val="2DA2BF"/>
              </a:buClr>
              <a:buSzPct val="68000"/>
              <a:buNone/>
              <a:defRPr/>
            </a:pPr>
            <a:r>
              <a:rPr lang="ru-RU" sz="2800" dirty="0"/>
              <a:t>Всеобщее применение ЭСФ дает преимущества:</a:t>
            </a:r>
          </a:p>
          <a:p>
            <a:pPr algn="just">
              <a:spcBef>
                <a:spcPts val="0"/>
              </a:spcBef>
              <a:buClr>
                <a:srgbClr val="2DA2BF"/>
              </a:buClr>
              <a:buSzPct val="68000"/>
              <a:buFontTx/>
              <a:buChar char="-"/>
              <a:defRPr/>
            </a:pPr>
            <a:r>
              <a:rPr lang="ru-RU" sz="2800" dirty="0"/>
              <a:t>- для НП - сокращение материальных и временных затрат при выписке и получении ЭСФ</a:t>
            </a:r>
          </a:p>
          <a:p>
            <a:pPr algn="just">
              <a:spcBef>
                <a:spcPts val="0"/>
              </a:spcBef>
              <a:buClr>
                <a:srgbClr val="2DA2BF"/>
              </a:buClr>
              <a:buSzPct val="68000"/>
              <a:buFontTx/>
              <a:buChar char="-"/>
              <a:defRPr/>
            </a:pPr>
            <a:r>
              <a:rPr lang="ru-RU" sz="2800" dirty="0"/>
              <a:t>- для налоговых органов – оптимизация процедур контроля, возврата НДС </a:t>
            </a:r>
          </a:p>
          <a:p>
            <a:pPr algn="just">
              <a:spcBef>
                <a:spcPts val="0"/>
              </a:spcBef>
              <a:buClr>
                <a:srgbClr val="2DA2BF"/>
              </a:buClr>
              <a:buSzPct val="68000"/>
              <a:buFontTx/>
              <a:buChar char="-"/>
              <a:defRPr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0" indent="382178" algn="just">
              <a:spcBef>
                <a:spcPts val="560"/>
              </a:spcBef>
              <a:spcAft>
                <a:spcPts val="840"/>
              </a:spcAft>
              <a:buClr>
                <a:srgbClr val="2DA2BF"/>
              </a:buClr>
              <a:buSzPct val="68000"/>
              <a:buNone/>
              <a:defRPr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Справочно по состоянию на 1 мая 2017 года </a:t>
            </a:r>
          </a:p>
          <a:p>
            <a:pPr marL="0" indent="382178" algn="just">
              <a:spcBef>
                <a:spcPts val="560"/>
              </a:spcBef>
              <a:spcAft>
                <a:spcPts val="840"/>
              </a:spcAft>
              <a:buClr>
                <a:srgbClr val="2DA2BF"/>
              </a:buClr>
              <a:buSzPct val="68000"/>
              <a:buNone/>
              <a:defRPr/>
            </a:pPr>
            <a:r>
              <a:rPr lang="ru-RU" sz="2200" i="1" dirty="0">
                <a:latin typeface="Arial" pitchFamily="34" charset="0"/>
                <a:cs typeface="Arial" pitchFamily="34" charset="0"/>
              </a:rPr>
              <a:t>114,9 тыс. пользователей ЭСФ </a:t>
            </a:r>
          </a:p>
          <a:p>
            <a:pPr marL="0" indent="382178" algn="just">
              <a:spcBef>
                <a:spcPts val="560"/>
              </a:spcBef>
              <a:spcAft>
                <a:spcPts val="840"/>
              </a:spcAft>
              <a:buClr>
                <a:srgbClr val="2DA2BF"/>
              </a:buClr>
              <a:buSzPct val="68000"/>
              <a:buNone/>
              <a:defRPr/>
            </a:pPr>
            <a:r>
              <a:rPr lang="ru-RU" sz="2200" i="1" dirty="0">
                <a:latin typeface="Arial" pitchFamily="34" charset="0"/>
                <a:cs typeface="Arial" pitchFamily="34" charset="0"/>
              </a:rPr>
              <a:t>36,9 млн. ЭСФ выписано на сумму свыше 11 трлн. тенге</a:t>
            </a:r>
            <a:endParaRPr lang="ru-RU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164052" y="248471"/>
            <a:ext cx="112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</a:t>
            </a:r>
            <a:r>
              <a:rPr lang="ru-RU" dirty="0" smtClean="0"/>
              <a:t> </a:t>
            </a:r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72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1155" y="162243"/>
            <a:ext cx="12099290" cy="1109027"/>
          </a:xfrm>
          <a:prstGeom prst="rect">
            <a:avLst/>
          </a:prstGeom>
        </p:spPr>
        <p:txBody>
          <a:bodyPr lIns="127985" tIns="63994" rIns="127985" bIns="63994"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400" dirty="0"/>
          </a:p>
          <a:p>
            <a:pPr>
              <a:defRPr/>
            </a:pPr>
            <a:endParaRPr lang="ru-RU" sz="3400" dirty="0"/>
          </a:p>
          <a:p>
            <a:pPr>
              <a:defRPr/>
            </a:pPr>
            <a:endParaRPr lang="ru-RU" sz="3400" dirty="0"/>
          </a:p>
          <a:p>
            <a:pPr>
              <a:lnSpc>
                <a:spcPct val="100000"/>
              </a:lnSpc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ИС ЭСФ </a:t>
            </a:r>
          </a:p>
          <a:p>
            <a:pPr>
              <a:lnSpc>
                <a:spcPct val="100000"/>
              </a:lnSpc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(2017-2018 годы)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b="11726"/>
          <a:stretch/>
        </p:blipFill>
        <p:spPr bwMode="auto">
          <a:xfrm>
            <a:off x="9098824" y="1171397"/>
            <a:ext cx="3673631" cy="32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351155" y="1271271"/>
            <a:ext cx="8367713" cy="294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/>
          <a:p>
            <a:pPr indent="497720" algn="just">
              <a:spcAft>
                <a:spcPts val="840"/>
              </a:spcAft>
            </a:pPr>
            <a:r>
              <a:rPr lang="ru-RU" altLang="ru-RU" sz="2200" dirty="0">
                <a:cs typeface="Arial" charset="0"/>
              </a:rPr>
              <a:t>Целью реализации модуля «Виртуальный склад» является автоматизация механизма прослеживаемости оборота товара от момента ввоза (производства) на территорию страны и до розничной его реализации либо вывоза с территории РК. </a:t>
            </a:r>
          </a:p>
          <a:p>
            <a:pPr indent="497720" algn="just">
              <a:spcAft>
                <a:spcPts val="840"/>
              </a:spcAft>
            </a:pPr>
            <a:r>
              <a:rPr lang="ru-RU" altLang="ru-RU" sz="2200" dirty="0">
                <a:cs typeface="Arial" charset="0"/>
              </a:rPr>
              <a:t>Данный процесс будет реализован путем сбора информации об импорте, производстве, реализации товаров, виртуальной маркировки каждой единицы товара, автоматического подсчета остатков товаров.</a:t>
            </a: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206697" y="4598353"/>
            <a:ext cx="1204150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/>
          <a:p>
            <a:pPr indent="497720" algn="just"/>
            <a:r>
              <a:rPr lang="ru-RU" sz="2200" dirty="0"/>
              <a:t>Функционал сквозного контроля движения товара от  момента импорта (производства) на территорию РК до  конечной его реализации через «Виртуальный склад» даст возможность реализовать следующие задачи:</a:t>
            </a:r>
          </a:p>
          <a:p>
            <a:pPr indent="497720" algn="just"/>
            <a:r>
              <a:rPr lang="ru-RU" sz="2200" dirty="0"/>
              <a:t>- запрет на реализацию или экспорт определенной категории товаров; </a:t>
            </a:r>
          </a:p>
          <a:p>
            <a:pPr indent="497720" algn="just"/>
            <a:r>
              <a:rPr lang="ru-RU" sz="2200" dirty="0"/>
              <a:t>- мониторинг и контроль движения «товаров изъятия»;</a:t>
            </a:r>
          </a:p>
          <a:p>
            <a:pPr indent="497720" algn="just"/>
            <a:r>
              <a:rPr lang="ru-RU" sz="2200" dirty="0"/>
              <a:t>- отслеживание  движения  товарно-материальных ценностей на всех этапа хозяйственной деятельности организации;</a:t>
            </a:r>
          </a:p>
          <a:p>
            <a:pPr indent="497720" algn="just"/>
            <a:r>
              <a:rPr lang="ru-RU" sz="2200" dirty="0"/>
              <a:t>- стандартизация наименования товаров, работ и услуг путем создания единого каталога товаров, работ и услуг;</a:t>
            </a:r>
          </a:p>
          <a:p>
            <a:pPr indent="497720" algn="just"/>
            <a:r>
              <a:rPr lang="ru-RU" altLang="ru-RU" sz="2200" dirty="0">
                <a:cs typeface="Arial" charset="0"/>
              </a:rPr>
              <a:t>- мониторинг и анализ цен на конкретные виды товаров, работ и услуг;</a:t>
            </a:r>
          </a:p>
          <a:p>
            <a:pPr indent="497720" algn="just"/>
            <a:r>
              <a:rPr lang="ru-RU" altLang="ru-RU" sz="2200" dirty="0">
                <a:cs typeface="Arial" charset="0"/>
              </a:rPr>
              <a:t>- предупреждение и пресечение заключения сделок  по «</a:t>
            </a:r>
            <a:r>
              <a:rPr lang="ru-RU" altLang="ru-RU" sz="2200" dirty="0" err="1">
                <a:cs typeface="Arial" charset="0"/>
              </a:rPr>
              <a:t>безтоварным</a:t>
            </a:r>
            <a:r>
              <a:rPr lang="ru-RU" altLang="ru-RU" sz="2200" dirty="0">
                <a:cs typeface="Arial" charset="0"/>
              </a:rPr>
              <a:t>» счетам-фактурам с </a:t>
            </a:r>
            <a:r>
              <a:rPr lang="ru-RU" altLang="ru-RU" sz="2200" dirty="0" err="1">
                <a:cs typeface="Arial" charset="0"/>
              </a:rPr>
              <a:t>лжепредприятиями</a:t>
            </a:r>
            <a:r>
              <a:rPr lang="ru-RU" altLang="ru-RU" sz="2200" dirty="0">
                <a:cs typeface="Arial" charset="0"/>
              </a:rPr>
              <a:t>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1164052" y="248471"/>
            <a:ext cx="112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24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562" y="566530"/>
            <a:ext cx="11521440" cy="70567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500" dirty="0">
                <a:solidFill>
                  <a:srgbClr val="6600FF"/>
                </a:solidFill>
                <a:latin typeface="Arial" charset="0"/>
                <a:cs typeface="Arial" charset="0"/>
              </a:rPr>
              <a:t>Введение НДС-счета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568234" y="1977887"/>
            <a:ext cx="11694098" cy="5746238"/>
          </a:xfrm>
          <a:prstGeom prst="rect">
            <a:avLst/>
          </a:prstGeom>
        </p:spPr>
        <p:txBody>
          <a:bodyPr lIns="128001" tIns="64001" rIns="128001" bIns="64001">
            <a:normAutofit lnSpcReduction="10000"/>
          </a:bodyPr>
          <a:lstStyle/>
          <a:p>
            <a:pPr marL="0" indent="253334" algn="just">
              <a:buNone/>
              <a:tabLst>
                <a:tab pos="373335" algn="l"/>
                <a:tab pos="497780" algn="l"/>
              </a:tabLs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Суть метода НДС-счета заключается в том, что стоимость оплаты за товар (работу, услугу) делится на два платежа:</a:t>
            </a:r>
          </a:p>
          <a:p>
            <a:pPr marL="0" indent="253334" algn="just">
              <a:buNone/>
              <a:tabLst>
                <a:tab pos="373335" algn="l"/>
                <a:tab pos="497780" algn="l"/>
              </a:tabLs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стоимость товара, работы, услуги без НДС зачисляется поставщику на расчетный счет</a:t>
            </a:r>
          </a:p>
          <a:p>
            <a:pPr marL="0" indent="253334" algn="just">
              <a:buNone/>
              <a:tabLst>
                <a:tab pos="373335" algn="l"/>
                <a:tab pos="497780" algn="l"/>
              </a:tabLs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сумма НДС зачисляется на НДС-счет в Казначействе</a:t>
            </a:r>
          </a:p>
          <a:p>
            <a:pPr marL="0" indent="253334" algn="just">
              <a:buNone/>
              <a:tabLst>
                <a:tab pos="373335" algn="l"/>
                <a:tab pos="497780" algn="l"/>
              </a:tabLst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253334" algn="just">
              <a:buNone/>
              <a:tabLst>
                <a:tab pos="373335" algn="l"/>
                <a:tab pos="497780" algn="l"/>
              </a:tabLs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Далее использование средств с НДС-счета возможно:</a:t>
            </a:r>
          </a:p>
          <a:p>
            <a:pPr marL="253334" indent="0" algn="just">
              <a:buNone/>
              <a:tabLst>
                <a:tab pos="373335" algn="l"/>
                <a:tab pos="497780" algn="l"/>
              </a:tabLs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на НДС-счет поставщика за приобретенные товары (работы, услуги)</a:t>
            </a:r>
          </a:p>
          <a:p>
            <a:pPr marL="253334" indent="0" algn="just">
              <a:buNone/>
              <a:tabLst>
                <a:tab pos="373335" algn="l"/>
                <a:tab pos="497780" algn="l"/>
              </a:tabLs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в бюджет на уплату НДС (в т.ч. импорт, за нерезидента)</a:t>
            </a:r>
            <a:endParaRPr lang="ru-RU" sz="2800" dirty="0">
              <a:latin typeface="Arial" charset="0"/>
              <a:cs typeface="Arial" charset="0"/>
            </a:endParaRPr>
          </a:p>
          <a:p>
            <a:pPr marL="0" indent="253334">
              <a:buNone/>
            </a:pP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64052" y="248471"/>
            <a:ext cx="112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88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1103</Words>
  <Application>Microsoft Office PowerPoint</Application>
  <PresentationFormat>A3 (297x420 мм)</PresentationFormat>
  <Paragraphs>204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Воздушный поток</vt:lpstr>
      <vt:lpstr>1_Воздушный поток</vt:lpstr>
      <vt:lpstr>think-cell Slide</vt:lpstr>
      <vt:lpstr>Презентация PowerPoint</vt:lpstr>
      <vt:lpstr>Модернизация государственных финансов3.0</vt:lpstr>
      <vt:lpstr>Презентация PowerPoint</vt:lpstr>
      <vt:lpstr>Онлайн регистрация</vt:lpstr>
      <vt:lpstr>Презентация PowerPoint</vt:lpstr>
      <vt:lpstr>Презентация PowerPoint</vt:lpstr>
      <vt:lpstr>Электронные счета-фактуры</vt:lpstr>
      <vt:lpstr>Презентация PowerPoint</vt:lpstr>
      <vt:lpstr>Введение НДС-счета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Мусафирова Шолпан Багитжановна</cp:lastModifiedBy>
  <cp:revision>178</cp:revision>
  <cp:lastPrinted>2017-06-07T15:57:03Z</cp:lastPrinted>
  <dcterms:created xsi:type="dcterms:W3CDTF">2017-04-22T16:33:56Z</dcterms:created>
  <dcterms:modified xsi:type="dcterms:W3CDTF">2017-06-07T15:59:34Z</dcterms:modified>
</cp:coreProperties>
</file>