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45" r:id="rId1"/>
    <p:sldMasterId id="2147483758" r:id="rId2"/>
  </p:sldMasterIdLst>
  <p:notesMasterIdLst>
    <p:notesMasterId r:id="rId17"/>
  </p:notesMasterIdLst>
  <p:handoutMasterIdLst>
    <p:handoutMasterId r:id="rId18"/>
  </p:handoutMasterIdLst>
  <p:sldIdLst>
    <p:sldId id="329" r:id="rId3"/>
    <p:sldId id="390" r:id="rId4"/>
    <p:sldId id="391" r:id="rId5"/>
    <p:sldId id="374" r:id="rId6"/>
    <p:sldId id="397" r:id="rId7"/>
    <p:sldId id="380" r:id="rId8"/>
    <p:sldId id="377" r:id="rId9"/>
    <p:sldId id="389" r:id="rId10"/>
    <p:sldId id="395" r:id="rId11"/>
    <p:sldId id="393" r:id="rId12"/>
    <p:sldId id="385" r:id="rId13"/>
    <p:sldId id="396" r:id="rId14"/>
    <p:sldId id="387" r:id="rId15"/>
    <p:sldId id="373" r:id="rId16"/>
  </p:sldIdLst>
  <p:sldSz cx="12801600" cy="9601200" type="A3"/>
  <p:notesSz cx="6797675" cy="9928225"/>
  <p:defaultTextStyle>
    <a:defPPr>
      <a:defRPr lang="en-US"/>
    </a:defPPr>
    <a:lvl1pPr marL="0" algn="l" defTabSz="457090" rtl="0" eaLnBrk="1" latinLnBrk="0" hangingPunct="1">
      <a:defRPr sz="1800" kern="1200">
        <a:solidFill>
          <a:schemeClr val="tx1"/>
        </a:solidFill>
        <a:latin typeface="+mn-lt"/>
        <a:ea typeface="+mn-ea"/>
        <a:cs typeface="+mn-cs"/>
      </a:defRPr>
    </a:lvl1pPr>
    <a:lvl2pPr marL="457090" algn="l" defTabSz="457090" rtl="0" eaLnBrk="1" latinLnBrk="0" hangingPunct="1">
      <a:defRPr sz="1800" kern="1200">
        <a:solidFill>
          <a:schemeClr val="tx1"/>
        </a:solidFill>
        <a:latin typeface="+mn-lt"/>
        <a:ea typeface="+mn-ea"/>
        <a:cs typeface="+mn-cs"/>
      </a:defRPr>
    </a:lvl2pPr>
    <a:lvl3pPr marL="914180" algn="l" defTabSz="457090" rtl="0" eaLnBrk="1" latinLnBrk="0" hangingPunct="1">
      <a:defRPr sz="1800" kern="1200">
        <a:solidFill>
          <a:schemeClr val="tx1"/>
        </a:solidFill>
        <a:latin typeface="+mn-lt"/>
        <a:ea typeface="+mn-ea"/>
        <a:cs typeface="+mn-cs"/>
      </a:defRPr>
    </a:lvl3pPr>
    <a:lvl4pPr marL="1371272" algn="l" defTabSz="457090" rtl="0" eaLnBrk="1" latinLnBrk="0" hangingPunct="1">
      <a:defRPr sz="1800" kern="1200">
        <a:solidFill>
          <a:schemeClr val="tx1"/>
        </a:solidFill>
        <a:latin typeface="+mn-lt"/>
        <a:ea typeface="+mn-ea"/>
        <a:cs typeface="+mn-cs"/>
      </a:defRPr>
    </a:lvl4pPr>
    <a:lvl5pPr marL="1828362" algn="l" defTabSz="457090" rtl="0" eaLnBrk="1" latinLnBrk="0" hangingPunct="1">
      <a:defRPr sz="1800" kern="1200">
        <a:solidFill>
          <a:schemeClr val="tx1"/>
        </a:solidFill>
        <a:latin typeface="+mn-lt"/>
        <a:ea typeface="+mn-ea"/>
        <a:cs typeface="+mn-cs"/>
      </a:defRPr>
    </a:lvl5pPr>
    <a:lvl6pPr marL="2285451" algn="l" defTabSz="457090" rtl="0" eaLnBrk="1" latinLnBrk="0" hangingPunct="1">
      <a:defRPr sz="1800" kern="1200">
        <a:solidFill>
          <a:schemeClr val="tx1"/>
        </a:solidFill>
        <a:latin typeface="+mn-lt"/>
        <a:ea typeface="+mn-ea"/>
        <a:cs typeface="+mn-cs"/>
      </a:defRPr>
    </a:lvl6pPr>
    <a:lvl7pPr marL="2742541" algn="l" defTabSz="457090" rtl="0" eaLnBrk="1" latinLnBrk="0" hangingPunct="1">
      <a:defRPr sz="1800" kern="1200">
        <a:solidFill>
          <a:schemeClr val="tx1"/>
        </a:solidFill>
        <a:latin typeface="+mn-lt"/>
        <a:ea typeface="+mn-ea"/>
        <a:cs typeface="+mn-cs"/>
      </a:defRPr>
    </a:lvl7pPr>
    <a:lvl8pPr marL="3199631" algn="l" defTabSz="457090" rtl="0" eaLnBrk="1" latinLnBrk="0" hangingPunct="1">
      <a:defRPr sz="1800" kern="1200">
        <a:solidFill>
          <a:schemeClr val="tx1"/>
        </a:solidFill>
        <a:latin typeface="+mn-lt"/>
        <a:ea typeface="+mn-ea"/>
        <a:cs typeface="+mn-cs"/>
      </a:defRPr>
    </a:lvl8pPr>
    <a:lvl9pPr marL="3656722" algn="l" defTabSz="4570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3" userDrawn="1">
          <p15:clr>
            <a:srgbClr val="A4A3A4"/>
          </p15:clr>
        </p15:guide>
        <p15:guide id="2" pos="5846" userDrawn="1">
          <p15:clr>
            <a:srgbClr val="A4A3A4"/>
          </p15:clr>
        </p15:guide>
        <p15:guide id="3" orient="horz" pos="4997" userDrawn="1">
          <p15:clr>
            <a:srgbClr val="A4A3A4"/>
          </p15:clr>
        </p15:guide>
        <p15:guide id="4" orient="horz"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аксим" initials="М" lastIdx="1" clrIdx="0">
    <p:extLst>
      <p:ext uri="{19B8F6BF-5375-455C-9EA6-DF929625EA0E}">
        <p15:presenceInfo xmlns:p15="http://schemas.microsoft.com/office/powerpoint/2012/main" xmlns="" userId="Макси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4F81BD"/>
    <a:srgbClr val="5C7E9C"/>
    <a:srgbClr val="41C27C"/>
    <a:srgbClr val="C0504D"/>
    <a:srgbClr val="0070C0"/>
    <a:srgbClr val="46AAC5"/>
    <a:srgbClr val="2E75B6"/>
    <a:srgbClr val="00B0F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4660" autoAdjust="0"/>
  </p:normalViewPr>
  <p:slideViewPr>
    <p:cSldViewPr snapToGrid="0" showGuides="1">
      <p:cViewPr>
        <p:scale>
          <a:sx n="60" d="100"/>
          <a:sy n="60" d="100"/>
        </p:scale>
        <p:origin x="-528" y="-192"/>
      </p:cViewPr>
      <p:guideLst>
        <p:guide orient="horz" pos="53"/>
        <p:guide orient="horz" pos="4997"/>
        <p:guide orient="horz" pos="3024"/>
        <p:guide pos="584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2.2916666666666672E-2"/>
          <c:y val="0.15937499999999999"/>
          <c:w val="0.9541666666666665"/>
          <c:h val="0.79062500000000058"/>
        </c:manualLayout>
      </c:layout>
      <c:bar3DChart>
        <c:barDir val="col"/>
        <c:grouping val="stacked"/>
        <c:varyColors val="0"/>
        <c:ser>
          <c:idx val="0"/>
          <c:order val="0"/>
          <c:tx>
            <c:strRef>
              <c:f>Лист1!$B$1</c:f>
              <c:strCache>
                <c:ptCount val="1"/>
                <c:pt idx="0">
                  <c:v>Столбец1</c:v>
                </c:pt>
              </c:strCache>
            </c:strRef>
          </c:tx>
          <c:spPr>
            <a:gradFill rotWithShape="1">
              <a:gsLst>
                <a:gs pos="0">
                  <a:schemeClr val="accent2">
                    <a:lumMod val="95000"/>
                  </a:schemeClr>
                </a:gs>
                <a:gs pos="100000">
                  <a:schemeClr val="accent2">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shade val="30000"/>
                  <a:satMod val="120000"/>
                </a:schemeClr>
              </a:contourClr>
            </a:sp3d>
          </c:spPr>
          <c:invertIfNegative val="0"/>
          <c:dPt>
            <c:idx val="0"/>
            <c:invertIfNegative val="0"/>
            <c:bubble3D val="0"/>
            <c:extLst xmlns:c16r2="http://schemas.microsoft.com/office/drawing/2015/06/chart">
              <c:ext xmlns:c16="http://schemas.microsoft.com/office/drawing/2014/chart" uri="{C3380CC4-5D6E-409C-BE32-E72D297353CC}">
                <c16:uniqueId val="{00000000-B4D1-4C14-AE53-F2B842E7A609}"/>
              </c:ext>
            </c:extLst>
          </c:dPt>
          <c:dPt>
            <c:idx val="1"/>
            <c:invertIfNegative val="0"/>
            <c:bubble3D val="0"/>
            <c:extLst xmlns:c16r2="http://schemas.microsoft.com/office/drawing/2015/06/chart">
              <c:ext xmlns:c16="http://schemas.microsoft.com/office/drawing/2014/chart" uri="{C3380CC4-5D6E-409C-BE32-E72D297353CC}">
                <c16:uniqueId val="{00000001-B4D1-4C14-AE53-F2B842E7A609}"/>
              </c:ext>
            </c:extLst>
          </c:dPt>
          <c:dLbls>
            <c:dLbl>
              <c:idx val="0"/>
              <c:layout>
                <c:manualLayout>
                  <c:x val="0"/>
                  <c:y val="0.1375000000000000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4D1-4C14-AE53-F2B842E7A609}"/>
                </c:ext>
              </c:extLst>
            </c:dLbl>
            <c:dLbl>
              <c:idx val="1"/>
              <c:layout>
                <c:manualLayout>
                  <c:x val="0"/>
                  <c:y val="-6.250000000000000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4D1-4C14-AE53-F2B842E7A609}"/>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Лист1!$A$2:$A$3</c:f>
              <c:numCache>
                <c:formatCode>General</c:formatCode>
                <c:ptCount val="2"/>
              </c:numCache>
            </c:numRef>
          </c:cat>
          <c:val>
            <c:numRef>
              <c:f>Лист1!$B$2:$B$3</c:f>
              <c:numCache>
                <c:formatCode>General</c:formatCode>
                <c:ptCount val="2"/>
                <c:pt idx="0">
                  <c:v>32</c:v>
                </c:pt>
                <c:pt idx="1">
                  <c:v>14</c:v>
                </c:pt>
              </c:numCache>
            </c:numRef>
          </c:val>
          <c:extLst xmlns:c16r2="http://schemas.microsoft.com/office/drawing/2015/06/chart">
            <c:ext xmlns:c16="http://schemas.microsoft.com/office/drawing/2014/chart" uri="{C3380CC4-5D6E-409C-BE32-E72D297353CC}">
              <c16:uniqueId val="{00000002-B4D1-4C14-AE53-F2B842E7A609}"/>
            </c:ext>
          </c:extLst>
        </c:ser>
        <c:dLbls>
          <c:showLegendKey val="0"/>
          <c:showVal val="0"/>
          <c:showCatName val="0"/>
          <c:showSerName val="0"/>
          <c:showPercent val="0"/>
          <c:showBubbleSize val="0"/>
        </c:dLbls>
        <c:gapWidth val="52"/>
        <c:gapDepth val="60"/>
        <c:shape val="box"/>
        <c:axId val="40285696"/>
        <c:axId val="40441344"/>
        <c:axId val="0"/>
      </c:bar3DChart>
      <c:catAx>
        <c:axId val="40285696"/>
        <c:scaling>
          <c:orientation val="minMax"/>
        </c:scaling>
        <c:delete val="1"/>
        <c:axPos val="b"/>
        <c:numFmt formatCode="General" sourceLinked="1"/>
        <c:majorTickMark val="out"/>
        <c:minorTickMark val="none"/>
        <c:tickLblPos val="nextTo"/>
        <c:crossAx val="40441344"/>
        <c:crosses val="autoZero"/>
        <c:auto val="1"/>
        <c:lblAlgn val="ctr"/>
        <c:lblOffset val="100"/>
        <c:noMultiLvlLbl val="0"/>
      </c:catAx>
      <c:valAx>
        <c:axId val="40441344"/>
        <c:scaling>
          <c:orientation val="minMax"/>
        </c:scaling>
        <c:delete val="1"/>
        <c:axPos val="l"/>
        <c:numFmt formatCode="General" sourceLinked="1"/>
        <c:majorTickMark val="out"/>
        <c:minorTickMark val="none"/>
        <c:tickLblPos val="nextTo"/>
        <c:crossAx val="4028569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CEA12-7F02-42B8-A6B7-1946799A3648}" type="doc">
      <dgm:prSet loTypeId="urn:microsoft.com/office/officeart/2005/8/layout/chevron2" loCatId="process" qsTypeId="urn:microsoft.com/office/officeart/2005/8/quickstyle/3d3" qsCatId="3D" csTypeId="urn:microsoft.com/office/officeart/2005/8/colors/accent1_2" csCatId="accent1" phldr="1"/>
      <dgm:spPr/>
      <dgm:t>
        <a:bodyPr/>
        <a:lstStyle/>
        <a:p>
          <a:endParaRPr lang="ru-RU"/>
        </a:p>
      </dgm:t>
    </dgm:pt>
    <dgm:pt modelId="{E61EECBF-1EAD-47A3-A754-97DF84CAD08A}">
      <dgm:prSet/>
      <dgm:spPr>
        <a:solidFill>
          <a:srgbClr val="FF0000"/>
        </a:solidFill>
        <a:ln>
          <a:solidFill>
            <a:srgbClr val="FF0000"/>
          </a:solidFill>
        </a:ln>
      </dgm:spPr>
      <dgm:t>
        <a:bodyPr/>
        <a:lstStyle/>
        <a:p>
          <a:pPr rtl="0"/>
          <a:endParaRPr lang="ru-RU" dirty="0">
            <a:solidFill>
              <a:srgbClr val="FF0000"/>
            </a:solidFill>
          </a:endParaRPr>
        </a:p>
      </dgm:t>
    </dgm:pt>
    <dgm:pt modelId="{5063F063-B5A1-49DC-9A27-C0C0D2B4A95C}" type="parTrans" cxnId="{CDB990EF-1767-40E9-B8AA-4188E54F25F8}">
      <dgm:prSet/>
      <dgm:spPr/>
      <dgm:t>
        <a:bodyPr/>
        <a:lstStyle/>
        <a:p>
          <a:endParaRPr lang="ru-RU">
            <a:solidFill>
              <a:srgbClr val="FF0000"/>
            </a:solidFill>
          </a:endParaRPr>
        </a:p>
      </dgm:t>
    </dgm:pt>
    <dgm:pt modelId="{EA06422C-157B-4AB8-9167-D2C7F73F6B9F}" type="sibTrans" cxnId="{CDB990EF-1767-40E9-B8AA-4188E54F25F8}">
      <dgm:prSet/>
      <dgm:spPr/>
      <dgm:t>
        <a:bodyPr/>
        <a:lstStyle/>
        <a:p>
          <a:endParaRPr lang="ru-RU">
            <a:solidFill>
              <a:srgbClr val="FF0000"/>
            </a:solidFill>
          </a:endParaRPr>
        </a:p>
      </dgm:t>
    </dgm:pt>
    <dgm:pt modelId="{C6F0C45A-643F-4609-A8CF-74AEA8532B2A}">
      <dgm:prSet custT="1"/>
      <dgm:spPr>
        <a:ln>
          <a:solidFill>
            <a:srgbClr val="FF0000"/>
          </a:solidFill>
        </a:ln>
      </dgm:spPr>
      <dgm:t>
        <a:bodyPr/>
        <a:lstStyle/>
        <a:p>
          <a:pPr algn="just"/>
          <a:r>
            <a:rPr lang="kk-KZ" sz="1600" b="1" dirty="0" smtClean="0">
              <a:solidFill>
                <a:srgbClr val="FF0000"/>
              </a:solidFill>
              <a:latin typeface="Arial" pitchFamily="34" charset="0"/>
              <a:cs typeface="Arial" pitchFamily="34" charset="0"/>
            </a:rPr>
            <a:t>Салықтық берешекті мәжбүрлеп өндіріп алудың тәсілдері мен шараларын қолдану </a:t>
          </a:r>
          <a:r>
            <a:rPr lang="kk-KZ" sz="1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жеделдетілген тәртіпте</a:t>
          </a:r>
          <a:r>
            <a:rPr lang="kk-KZ" sz="1600" b="1" dirty="0" smtClean="0">
              <a:solidFill>
                <a:srgbClr val="FF0000"/>
              </a:solidFill>
              <a:latin typeface="Arial" pitchFamily="34" charset="0"/>
              <a:cs typeface="Arial" pitchFamily="34" charset="0"/>
            </a:rPr>
            <a:t> жүргізіледі (берешек пайда болған күннен 1 жұмыс күні өткен кезден бастап)</a:t>
          </a:r>
          <a:endParaRPr lang="ru-RU" sz="1600" dirty="0">
            <a:solidFill>
              <a:srgbClr val="FF0000"/>
            </a:solidFill>
          </a:endParaRPr>
        </a:p>
      </dgm:t>
    </dgm:pt>
    <dgm:pt modelId="{E47FA64B-D29F-476E-97A3-FA9A546DF936}" type="parTrans" cxnId="{AB9D07BC-1F2B-4696-8921-61132C004333}">
      <dgm:prSet/>
      <dgm:spPr/>
      <dgm:t>
        <a:bodyPr/>
        <a:lstStyle/>
        <a:p>
          <a:endParaRPr lang="ru-RU"/>
        </a:p>
      </dgm:t>
    </dgm:pt>
    <dgm:pt modelId="{3E8BF8F6-CB27-4968-A07C-4C3BFEFDA96D}" type="sibTrans" cxnId="{AB9D07BC-1F2B-4696-8921-61132C004333}">
      <dgm:prSet/>
      <dgm:spPr/>
      <dgm:t>
        <a:bodyPr/>
        <a:lstStyle/>
        <a:p>
          <a:endParaRPr lang="ru-RU"/>
        </a:p>
      </dgm:t>
    </dgm:pt>
    <dgm:pt modelId="{325CF073-D968-4D24-8C6D-2F195C47D6C3}" type="pres">
      <dgm:prSet presAssocID="{B84CEA12-7F02-42B8-A6B7-1946799A3648}" presName="linearFlow" presStyleCnt="0">
        <dgm:presLayoutVars>
          <dgm:dir/>
          <dgm:animLvl val="lvl"/>
          <dgm:resizeHandles val="exact"/>
        </dgm:presLayoutVars>
      </dgm:prSet>
      <dgm:spPr/>
      <dgm:t>
        <a:bodyPr/>
        <a:lstStyle/>
        <a:p>
          <a:endParaRPr lang="ru-RU"/>
        </a:p>
      </dgm:t>
    </dgm:pt>
    <dgm:pt modelId="{A154D720-086D-496C-BE07-D64864F3D823}" type="pres">
      <dgm:prSet presAssocID="{E61EECBF-1EAD-47A3-A754-97DF84CAD08A}" presName="composite" presStyleCnt="0"/>
      <dgm:spPr/>
      <dgm:t>
        <a:bodyPr/>
        <a:lstStyle/>
        <a:p>
          <a:endParaRPr lang="ru-RU"/>
        </a:p>
      </dgm:t>
    </dgm:pt>
    <dgm:pt modelId="{40DCDA01-7D35-4497-BE91-FA9B7C9C139C}" type="pres">
      <dgm:prSet presAssocID="{E61EECBF-1EAD-47A3-A754-97DF84CAD08A}" presName="parentText" presStyleLbl="alignNode1" presStyleIdx="0" presStyleCnt="1" custAng="16200000" custScaleX="76155" custScaleY="50094" custLinFactNeighborX="19517" custLinFactNeighborY="4697">
        <dgm:presLayoutVars>
          <dgm:chMax val="1"/>
          <dgm:bulletEnabled val="1"/>
        </dgm:presLayoutVars>
      </dgm:prSet>
      <dgm:spPr/>
      <dgm:t>
        <a:bodyPr/>
        <a:lstStyle/>
        <a:p>
          <a:endParaRPr lang="ru-RU"/>
        </a:p>
      </dgm:t>
    </dgm:pt>
    <dgm:pt modelId="{7BC66DBA-632C-48FB-95FD-C0E7A2D81E3C}" type="pres">
      <dgm:prSet presAssocID="{E61EECBF-1EAD-47A3-A754-97DF84CAD08A}" presName="descendantText" presStyleLbl="alignAcc1" presStyleIdx="0" presStyleCnt="1" custScaleX="96762" custScaleY="123673" custLinFactNeighborX="-2910" custLinFactNeighborY="-221">
        <dgm:presLayoutVars>
          <dgm:bulletEnabled val="1"/>
        </dgm:presLayoutVars>
      </dgm:prSet>
      <dgm:spPr/>
      <dgm:t>
        <a:bodyPr/>
        <a:lstStyle/>
        <a:p>
          <a:endParaRPr lang="ru-RU"/>
        </a:p>
      </dgm:t>
    </dgm:pt>
  </dgm:ptLst>
  <dgm:cxnLst>
    <dgm:cxn modelId="{89F3C692-3FD3-4D9E-8862-5AE78FB0175E}" type="presOf" srcId="{C6F0C45A-643F-4609-A8CF-74AEA8532B2A}" destId="{7BC66DBA-632C-48FB-95FD-C0E7A2D81E3C}" srcOrd="0" destOrd="0" presId="urn:microsoft.com/office/officeart/2005/8/layout/chevron2"/>
    <dgm:cxn modelId="{AB9D07BC-1F2B-4696-8921-61132C004333}" srcId="{E61EECBF-1EAD-47A3-A754-97DF84CAD08A}" destId="{C6F0C45A-643F-4609-A8CF-74AEA8532B2A}" srcOrd="0" destOrd="0" parTransId="{E47FA64B-D29F-476E-97A3-FA9A546DF936}" sibTransId="{3E8BF8F6-CB27-4968-A07C-4C3BFEFDA96D}"/>
    <dgm:cxn modelId="{7A34E857-21E9-4FFE-991D-0A2888D28BE5}" type="presOf" srcId="{B84CEA12-7F02-42B8-A6B7-1946799A3648}" destId="{325CF073-D968-4D24-8C6D-2F195C47D6C3}" srcOrd="0" destOrd="0" presId="urn:microsoft.com/office/officeart/2005/8/layout/chevron2"/>
    <dgm:cxn modelId="{CDB990EF-1767-40E9-B8AA-4188E54F25F8}" srcId="{B84CEA12-7F02-42B8-A6B7-1946799A3648}" destId="{E61EECBF-1EAD-47A3-A754-97DF84CAD08A}" srcOrd="0" destOrd="0" parTransId="{5063F063-B5A1-49DC-9A27-C0C0D2B4A95C}" sibTransId="{EA06422C-157B-4AB8-9167-D2C7F73F6B9F}"/>
    <dgm:cxn modelId="{5D3DC2EF-A2D1-4636-BE66-43914F0FBC33}" type="presOf" srcId="{E61EECBF-1EAD-47A3-A754-97DF84CAD08A}" destId="{40DCDA01-7D35-4497-BE91-FA9B7C9C139C}" srcOrd="0" destOrd="0" presId="urn:microsoft.com/office/officeart/2005/8/layout/chevron2"/>
    <dgm:cxn modelId="{57382AE9-86C5-4C60-A77A-35A28F2E5A4B}" type="presParOf" srcId="{325CF073-D968-4D24-8C6D-2F195C47D6C3}" destId="{A154D720-086D-496C-BE07-D64864F3D823}" srcOrd="0" destOrd="0" presId="urn:microsoft.com/office/officeart/2005/8/layout/chevron2"/>
    <dgm:cxn modelId="{15144A30-9F87-457F-87BD-E4D52243B5A2}" type="presParOf" srcId="{A154D720-086D-496C-BE07-D64864F3D823}" destId="{40DCDA01-7D35-4497-BE91-FA9B7C9C139C}" srcOrd="0" destOrd="0" presId="urn:microsoft.com/office/officeart/2005/8/layout/chevron2"/>
    <dgm:cxn modelId="{3C4B5AE9-815E-4182-A092-CC338DE99976}" type="presParOf" srcId="{A154D720-086D-496C-BE07-D64864F3D823}" destId="{7BC66DBA-632C-48FB-95FD-C0E7A2D81E3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CEA12-7F02-42B8-A6B7-1946799A3648}" type="doc">
      <dgm:prSet loTypeId="urn:microsoft.com/office/officeart/2005/8/layout/chevron2" loCatId="process" qsTypeId="urn:microsoft.com/office/officeart/2005/8/quickstyle/3d3" qsCatId="3D" csTypeId="urn:microsoft.com/office/officeart/2005/8/colors/accent1_2" csCatId="accent1" phldr="1"/>
      <dgm:spPr/>
      <dgm:t>
        <a:bodyPr/>
        <a:lstStyle/>
        <a:p>
          <a:endParaRPr lang="ru-RU"/>
        </a:p>
      </dgm:t>
    </dgm:pt>
    <dgm:pt modelId="{E61EECBF-1EAD-47A3-A754-97DF84CAD08A}">
      <dgm:prSet/>
      <dgm:spPr>
        <a:solidFill>
          <a:srgbClr val="FFCC66"/>
        </a:solidFill>
        <a:ln>
          <a:solidFill>
            <a:srgbClr val="FFCC66"/>
          </a:solidFill>
        </a:ln>
      </dgm:spPr>
      <dgm:t>
        <a:bodyPr/>
        <a:lstStyle/>
        <a:p>
          <a:pPr rtl="0"/>
          <a:endParaRPr lang="ru-RU" dirty="0">
            <a:solidFill>
              <a:srgbClr val="FF0000"/>
            </a:solidFill>
          </a:endParaRPr>
        </a:p>
      </dgm:t>
    </dgm:pt>
    <dgm:pt modelId="{5063F063-B5A1-49DC-9A27-C0C0D2B4A95C}" type="parTrans" cxnId="{CDB990EF-1767-40E9-B8AA-4188E54F25F8}">
      <dgm:prSet/>
      <dgm:spPr/>
      <dgm:t>
        <a:bodyPr/>
        <a:lstStyle/>
        <a:p>
          <a:endParaRPr lang="ru-RU">
            <a:solidFill>
              <a:srgbClr val="FF0000"/>
            </a:solidFill>
          </a:endParaRPr>
        </a:p>
      </dgm:t>
    </dgm:pt>
    <dgm:pt modelId="{EA06422C-157B-4AB8-9167-D2C7F73F6B9F}" type="sibTrans" cxnId="{CDB990EF-1767-40E9-B8AA-4188E54F25F8}">
      <dgm:prSet/>
      <dgm:spPr/>
      <dgm:t>
        <a:bodyPr/>
        <a:lstStyle/>
        <a:p>
          <a:endParaRPr lang="ru-RU">
            <a:solidFill>
              <a:srgbClr val="FF0000"/>
            </a:solidFill>
          </a:endParaRPr>
        </a:p>
      </dgm:t>
    </dgm:pt>
    <dgm:pt modelId="{EBB9B202-5026-4550-AE2B-5EF5B61C0F42}">
      <dgm:prSet custT="1"/>
      <dgm:spPr>
        <a:ln>
          <a:solidFill>
            <a:srgbClr val="FFCC66"/>
          </a:solidFill>
        </a:ln>
      </dgm:spPr>
      <dgm:t>
        <a:bodyPr/>
        <a:lstStyle/>
        <a:p>
          <a:pPr algn="just"/>
          <a:r>
            <a:rPr lang="ru-RU" sz="1600" b="1" dirty="0" err="1" smtClean="0">
              <a:solidFill>
                <a:srgbClr val="FFC000"/>
              </a:solidFill>
              <a:latin typeface="Arial" pitchFamily="34" charset="0"/>
              <a:cs typeface="Arial" pitchFamily="34" charset="0"/>
            </a:rPr>
            <a:t>Салықтық</a:t>
          </a:r>
          <a:r>
            <a:rPr lang="ru-RU" sz="1600" b="1" dirty="0" smtClean="0">
              <a:solidFill>
                <a:srgbClr val="FFC000"/>
              </a:solidFill>
              <a:latin typeface="Arial" pitchFamily="34" charset="0"/>
              <a:cs typeface="Arial" pitchFamily="34" charset="0"/>
            </a:rPr>
            <a:t> </a:t>
          </a:r>
          <a:r>
            <a:rPr lang="ru-RU" sz="1600" b="1" dirty="0" err="1" smtClean="0">
              <a:solidFill>
                <a:srgbClr val="FFC000"/>
              </a:solidFill>
              <a:latin typeface="Arial" pitchFamily="34" charset="0"/>
              <a:cs typeface="Arial" pitchFamily="34" charset="0"/>
            </a:rPr>
            <a:t>берешекті</a:t>
          </a:r>
          <a:r>
            <a:rPr lang="ru-RU" sz="1600" b="1" dirty="0" smtClean="0">
              <a:solidFill>
                <a:srgbClr val="FFC000"/>
              </a:solidFill>
              <a:latin typeface="Arial" pitchFamily="34" charset="0"/>
              <a:cs typeface="Arial" pitchFamily="34" charset="0"/>
            </a:rPr>
            <a:t> </a:t>
          </a:r>
          <a:r>
            <a:rPr lang="ru-RU" sz="1600" b="1" dirty="0" err="1" smtClean="0">
              <a:solidFill>
                <a:srgbClr val="FFC000"/>
              </a:solidFill>
              <a:latin typeface="Arial" pitchFamily="34" charset="0"/>
              <a:cs typeface="Arial" pitchFamily="34" charset="0"/>
            </a:rPr>
            <a:t>мәжбүрлеп</a:t>
          </a:r>
          <a:r>
            <a:rPr lang="ru-RU" sz="1600" b="1" dirty="0" smtClean="0">
              <a:solidFill>
                <a:srgbClr val="FFC000"/>
              </a:solidFill>
              <a:latin typeface="Arial" pitchFamily="34" charset="0"/>
              <a:cs typeface="Arial" pitchFamily="34" charset="0"/>
            </a:rPr>
            <a:t> </a:t>
          </a:r>
          <a:r>
            <a:rPr lang="ru-RU" sz="1600" b="1" dirty="0" err="1" smtClean="0">
              <a:solidFill>
                <a:srgbClr val="FFC000"/>
              </a:solidFill>
              <a:latin typeface="Arial" pitchFamily="34" charset="0"/>
              <a:cs typeface="Arial" pitchFamily="34" charset="0"/>
            </a:rPr>
            <a:t>өндіріп</a:t>
          </a:r>
          <a:r>
            <a:rPr lang="ru-RU" sz="1600" b="1" dirty="0" smtClean="0">
              <a:solidFill>
                <a:srgbClr val="FFC000"/>
              </a:solidFill>
              <a:latin typeface="Arial" pitchFamily="34" charset="0"/>
              <a:cs typeface="Arial" pitchFamily="34" charset="0"/>
            </a:rPr>
            <a:t> </a:t>
          </a:r>
          <a:r>
            <a:rPr lang="ru-RU" sz="1600" b="1" dirty="0" err="1" smtClean="0">
              <a:solidFill>
                <a:srgbClr val="FFC000"/>
              </a:solidFill>
              <a:latin typeface="Arial" pitchFamily="34" charset="0"/>
              <a:cs typeface="Arial" pitchFamily="34" charset="0"/>
            </a:rPr>
            <a:t>алудың</a:t>
          </a:r>
          <a:r>
            <a:rPr lang="ru-RU" sz="1600" b="1" dirty="0" smtClean="0">
              <a:solidFill>
                <a:srgbClr val="FFC000"/>
              </a:solidFill>
              <a:latin typeface="Arial" pitchFamily="34" charset="0"/>
              <a:cs typeface="Arial" pitchFamily="34" charset="0"/>
            </a:rPr>
            <a:t> </a:t>
          </a:r>
          <a:r>
            <a:rPr lang="ru-RU" sz="1600" b="1" dirty="0" err="1" smtClean="0">
              <a:solidFill>
                <a:srgbClr val="FFC000"/>
              </a:solidFill>
              <a:latin typeface="Arial" pitchFamily="34" charset="0"/>
              <a:cs typeface="Arial" pitchFamily="34" charset="0"/>
            </a:rPr>
            <a:t>тәсілдері</a:t>
          </a:r>
          <a:r>
            <a:rPr lang="ru-RU" sz="1600" b="1" dirty="0" smtClean="0">
              <a:solidFill>
                <a:srgbClr val="FFC000"/>
              </a:solidFill>
              <a:latin typeface="Arial" pitchFamily="34" charset="0"/>
              <a:cs typeface="Arial" pitchFamily="34" charset="0"/>
            </a:rPr>
            <a:t> мен </a:t>
          </a:r>
          <a:r>
            <a:rPr lang="ru-RU" sz="1600" b="1" dirty="0" err="1" smtClean="0">
              <a:solidFill>
                <a:srgbClr val="FFC000"/>
              </a:solidFill>
              <a:latin typeface="Arial" pitchFamily="34" charset="0"/>
              <a:cs typeface="Arial" pitchFamily="34" charset="0"/>
            </a:rPr>
            <a:t>шараларын</a:t>
          </a:r>
          <a:r>
            <a:rPr lang="ru-RU" sz="1600" b="1" dirty="0" smtClean="0">
              <a:solidFill>
                <a:srgbClr val="FFC000"/>
              </a:solidFill>
              <a:latin typeface="Arial" pitchFamily="34" charset="0"/>
              <a:cs typeface="Arial" pitchFamily="34" charset="0"/>
            </a:rPr>
            <a:t> </a:t>
          </a:r>
          <a:r>
            <a:rPr lang="kk-KZ" sz="16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қолданыстағы тәртіптің негізінде</a:t>
          </a:r>
          <a:r>
            <a:rPr lang="kk-KZ" sz="1600" b="1" dirty="0" smtClean="0">
              <a:solidFill>
                <a:srgbClr val="FFC000"/>
              </a:solidFill>
              <a:latin typeface="Arial" pitchFamily="34" charset="0"/>
              <a:cs typeface="Arial" pitchFamily="34" charset="0"/>
            </a:rPr>
            <a:t> </a:t>
          </a:r>
          <a:r>
            <a:rPr lang="ru-RU" sz="1600" b="1" dirty="0" err="1" smtClean="0">
              <a:solidFill>
                <a:srgbClr val="FFC000"/>
              </a:solidFill>
              <a:latin typeface="Arial" pitchFamily="34" charset="0"/>
              <a:cs typeface="Arial" pitchFamily="34" charset="0"/>
            </a:rPr>
            <a:t>қолдану</a:t>
          </a:r>
          <a:r>
            <a:rPr lang="ru-RU" sz="1600" b="1" dirty="0" smtClean="0">
              <a:solidFill>
                <a:srgbClr val="FFC000"/>
              </a:solidFill>
              <a:latin typeface="Arial" pitchFamily="34" charset="0"/>
              <a:cs typeface="Arial" pitchFamily="34" charset="0"/>
            </a:rPr>
            <a:t> </a:t>
          </a:r>
          <a:r>
            <a:rPr lang="kk-KZ" sz="1600" b="1" dirty="0" smtClean="0">
              <a:solidFill>
                <a:srgbClr val="FFC000"/>
              </a:solidFill>
              <a:latin typeface="Arial" pitchFamily="34" charset="0"/>
              <a:cs typeface="Arial" pitchFamily="34" charset="0"/>
            </a:rPr>
            <a:t> (қолданыстағы Салық кодексінде белгіленген мерзімде) </a:t>
          </a:r>
          <a:endParaRPr lang="ru-RU" sz="1600" dirty="0">
            <a:solidFill>
              <a:srgbClr val="FFC000"/>
            </a:solidFill>
          </a:endParaRPr>
        </a:p>
      </dgm:t>
    </dgm:pt>
    <dgm:pt modelId="{CC1F8D84-8096-4849-A152-1F5177236FF7}" type="parTrans" cxnId="{046D5C5A-D27F-492E-917E-4A15FDB9A319}">
      <dgm:prSet/>
      <dgm:spPr/>
      <dgm:t>
        <a:bodyPr/>
        <a:lstStyle/>
        <a:p>
          <a:endParaRPr lang="ru-RU"/>
        </a:p>
      </dgm:t>
    </dgm:pt>
    <dgm:pt modelId="{9AA1314C-BCA1-4A88-9817-33CC1D94184B}" type="sibTrans" cxnId="{046D5C5A-D27F-492E-917E-4A15FDB9A319}">
      <dgm:prSet/>
      <dgm:spPr/>
      <dgm:t>
        <a:bodyPr/>
        <a:lstStyle/>
        <a:p>
          <a:endParaRPr lang="ru-RU"/>
        </a:p>
      </dgm:t>
    </dgm:pt>
    <dgm:pt modelId="{325CF073-D968-4D24-8C6D-2F195C47D6C3}" type="pres">
      <dgm:prSet presAssocID="{B84CEA12-7F02-42B8-A6B7-1946799A3648}" presName="linearFlow" presStyleCnt="0">
        <dgm:presLayoutVars>
          <dgm:dir/>
          <dgm:animLvl val="lvl"/>
          <dgm:resizeHandles val="exact"/>
        </dgm:presLayoutVars>
      </dgm:prSet>
      <dgm:spPr/>
      <dgm:t>
        <a:bodyPr/>
        <a:lstStyle/>
        <a:p>
          <a:endParaRPr lang="ru-RU"/>
        </a:p>
      </dgm:t>
    </dgm:pt>
    <dgm:pt modelId="{A154D720-086D-496C-BE07-D64864F3D823}" type="pres">
      <dgm:prSet presAssocID="{E61EECBF-1EAD-47A3-A754-97DF84CAD08A}" presName="composite" presStyleCnt="0"/>
      <dgm:spPr/>
      <dgm:t>
        <a:bodyPr/>
        <a:lstStyle/>
        <a:p>
          <a:endParaRPr lang="ru-RU"/>
        </a:p>
      </dgm:t>
    </dgm:pt>
    <dgm:pt modelId="{40DCDA01-7D35-4497-BE91-FA9B7C9C139C}" type="pres">
      <dgm:prSet presAssocID="{E61EECBF-1EAD-47A3-A754-97DF84CAD08A}" presName="parentText" presStyleLbl="alignNode1" presStyleIdx="0" presStyleCnt="1" custAng="16200000" custScaleX="113299" custScaleY="75244" custLinFactNeighborX="-8687" custLinFactNeighborY="-21074">
        <dgm:presLayoutVars>
          <dgm:chMax val="1"/>
          <dgm:bulletEnabled val="1"/>
        </dgm:presLayoutVars>
      </dgm:prSet>
      <dgm:spPr/>
      <dgm:t>
        <a:bodyPr/>
        <a:lstStyle/>
        <a:p>
          <a:endParaRPr lang="ru-RU"/>
        </a:p>
      </dgm:t>
    </dgm:pt>
    <dgm:pt modelId="{7BC66DBA-632C-48FB-95FD-C0E7A2D81E3C}" type="pres">
      <dgm:prSet presAssocID="{E61EECBF-1EAD-47A3-A754-97DF84CAD08A}" presName="descendantText" presStyleLbl="alignAcc1" presStyleIdx="0" presStyleCnt="1" custScaleX="98846" custScaleY="159523" custLinFactNeighborX="0" custLinFactNeighborY="-137">
        <dgm:presLayoutVars>
          <dgm:bulletEnabled val="1"/>
        </dgm:presLayoutVars>
      </dgm:prSet>
      <dgm:spPr/>
      <dgm:t>
        <a:bodyPr/>
        <a:lstStyle/>
        <a:p>
          <a:endParaRPr lang="ru-RU"/>
        </a:p>
      </dgm:t>
    </dgm:pt>
  </dgm:ptLst>
  <dgm:cxnLst>
    <dgm:cxn modelId="{046D5C5A-D27F-492E-917E-4A15FDB9A319}" srcId="{E61EECBF-1EAD-47A3-A754-97DF84CAD08A}" destId="{EBB9B202-5026-4550-AE2B-5EF5B61C0F42}" srcOrd="0" destOrd="0" parTransId="{CC1F8D84-8096-4849-A152-1F5177236FF7}" sibTransId="{9AA1314C-BCA1-4A88-9817-33CC1D94184B}"/>
    <dgm:cxn modelId="{B1D378AF-ABC7-40A6-8513-4F3FFF897DBD}" type="presOf" srcId="{E61EECBF-1EAD-47A3-A754-97DF84CAD08A}" destId="{40DCDA01-7D35-4497-BE91-FA9B7C9C139C}" srcOrd="0" destOrd="0" presId="urn:microsoft.com/office/officeart/2005/8/layout/chevron2"/>
    <dgm:cxn modelId="{34D013A6-1E1C-40F2-983F-ADDA60900B22}" type="presOf" srcId="{EBB9B202-5026-4550-AE2B-5EF5B61C0F42}" destId="{7BC66DBA-632C-48FB-95FD-C0E7A2D81E3C}" srcOrd="0" destOrd="0" presId="urn:microsoft.com/office/officeart/2005/8/layout/chevron2"/>
    <dgm:cxn modelId="{16FC2F96-2D07-4B2E-BDB6-735A43BCF538}" type="presOf" srcId="{B84CEA12-7F02-42B8-A6B7-1946799A3648}" destId="{325CF073-D968-4D24-8C6D-2F195C47D6C3}" srcOrd="0" destOrd="0" presId="urn:microsoft.com/office/officeart/2005/8/layout/chevron2"/>
    <dgm:cxn modelId="{CDB990EF-1767-40E9-B8AA-4188E54F25F8}" srcId="{B84CEA12-7F02-42B8-A6B7-1946799A3648}" destId="{E61EECBF-1EAD-47A3-A754-97DF84CAD08A}" srcOrd="0" destOrd="0" parTransId="{5063F063-B5A1-49DC-9A27-C0C0D2B4A95C}" sibTransId="{EA06422C-157B-4AB8-9167-D2C7F73F6B9F}"/>
    <dgm:cxn modelId="{7D01F1AD-AD41-4AF4-8492-1A7A68E63E7C}" type="presParOf" srcId="{325CF073-D968-4D24-8C6D-2F195C47D6C3}" destId="{A154D720-086D-496C-BE07-D64864F3D823}" srcOrd="0" destOrd="0" presId="urn:microsoft.com/office/officeart/2005/8/layout/chevron2"/>
    <dgm:cxn modelId="{86881A3D-3DE0-480D-A419-C76710C4B95E}" type="presParOf" srcId="{A154D720-086D-496C-BE07-D64864F3D823}" destId="{40DCDA01-7D35-4497-BE91-FA9B7C9C139C}" srcOrd="0" destOrd="0" presId="urn:microsoft.com/office/officeart/2005/8/layout/chevron2"/>
    <dgm:cxn modelId="{F579D052-1847-408E-B7B0-CFCD817A69BE}" type="presParOf" srcId="{A154D720-086D-496C-BE07-D64864F3D823}" destId="{7BC66DBA-632C-48FB-95FD-C0E7A2D81E3C}"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4CEA12-7F02-42B8-A6B7-1946799A3648}" type="doc">
      <dgm:prSet loTypeId="urn:microsoft.com/office/officeart/2005/8/layout/chevron2" loCatId="process" qsTypeId="urn:microsoft.com/office/officeart/2005/8/quickstyle/3d3" qsCatId="3D" csTypeId="urn:microsoft.com/office/officeart/2005/8/colors/accent1_2" csCatId="accent1" phldr="1"/>
      <dgm:spPr/>
      <dgm:t>
        <a:bodyPr/>
        <a:lstStyle/>
        <a:p>
          <a:endParaRPr lang="ru-RU"/>
        </a:p>
      </dgm:t>
    </dgm:pt>
    <dgm:pt modelId="{E61EECBF-1EAD-47A3-A754-97DF84CAD08A}">
      <dgm:prSet/>
      <dgm:spPr>
        <a:solidFill>
          <a:srgbClr val="00B050"/>
        </a:solidFill>
      </dgm:spPr>
      <dgm:t>
        <a:bodyPr/>
        <a:lstStyle/>
        <a:p>
          <a:pPr rtl="0"/>
          <a:endParaRPr lang="ru-RU" dirty="0">
            <a:solidFill>
              <a:srgbClr val="FF0000"/>
            </a:solidFill>
          </a:endParaRPr>
        </a:p>
      </dgm:t>
    </dgm:pt>
    <dgm:pt modelId="{5063F063-B5A1-49DC-9A27-C0C0D2B4A95C}" type="parTrans" cxnId="{CDB990EF-1767-40E9-B8AA-4188E54F25F8}">
      <dgm:prSet/>
      <dgm:spPr/>
      <dgm:t>
        <a:bodyPr/>
        <a:lstStyle/>
        <a:p>
          <a:endParaRPr lang="ru-RU">
            <a:solidFill>
              <a:srgbClr val="FF0000"/>
            </a:solidFill>
          </a:endParaRPr>
        </a:p>
      </dgm:t>
    </dgm:pt>
    <dgm:pt modelId="{EA06422C-157B-4AB8-9167-D2C7F73F6B9F}" type="sibTrans" cxnId="{CDB990EF-1767-40E9-B8AA-4188E54F25F8}">
      <dgm:prSet/>
      <dgm:spPr/>
      <dgm:t>
        <a:bodyPr/>
        <a:lstStyle/>
        <a:p>
          <a:endParaRPr lang="ru-RU">
            <a:solidFill>
              <a:srgbClr val="FF0000"/>
            </a:solidFill>
          </a:endParaRPr>
        </a:p>
      </dgm:t>
    </dgm:pt>
    <dgm:pt modelId="{8A7F2D00-7612-4C45-A8CF-03E105780DCB}">
      <dgm:prSet custT="1"/>
      <dgm:spPr>
        <a:ln>
          <a:solidFill>
            <a:srgbClr val="00B050"/>
          </a:solidFill>
        </a:ln>
      </dgm:spPr>
      <dgm:t>
        <a:bodyPr/>
        <a:lstStyle/>
        <a:p>
          <a:pPr algn="l"/>
          <a:r>
            <a:rPr lang="ru-RU" sz="1600" b="1" dirty="0" err="1" smtClean="0">
              <a:solidFill>
                <a:srgbClr val="00B050"/>
              </a:solidFill>
              <a:latin typeface="Arial" pitchFamily="34" charset="0"/>
              <a:cs typeface="Arial" pitchFamily="34" charset="0"/>
            </a:rPr>
            <a:t>Салықтық</a:t>
          </a:r>
          <a:r>
            <a:rPr lang="ru-RU" sz="1600" b="1" dirty="0" smtClean="0">
              <a:solidFill>
                <a:srgbClr val="00B050"/>
              </a:solidFill>
              <a:latin typeface="Arial" pitchFamily="34" charset="0"/>
              <a:cs typeface="Arial" pitchFamily="34" charset="0"/>
            </a:rPr>
            <a:t> </a:t>
          </a:r>
          <a:r>
            <a:rPr lang="ru-RU" sz="1600" b="1" dirty="0" err="1" smtClean="0">
              <a:solidFill>
                <a:srgbClr val="00B050"/>
              </a:solidFill>
              <a:latin typeface="Arial" pitchFamily="34" charset="0"/>
              <a:cs typeface="Arial" pitchFamily="34" charset="0"/>
            </a:rPr>
            <a:t>берешекті</a:t>
          </a:r>
          <a:r>
            <a:rPr lang="ru-RU" sz="1600" b="1" dirty="0" smtClean="0">
              <a:solidFill>
                <a:srgbClr val="00B050"/>
              </a:solidFill>
              <a:latin typeface="Arial" pitchFamily="34" charset="0"/>
              <a:cs typeface="Arial" pitchFamily="34" charset="0"/>
            </a:rPr>
            <a:t> </a:t>
          </a:r>
          <a:r>
            <a:rPr lang="ru-RU" sz="1600" b="1" dirty="0" err="1" smtClean="0">
              <a:solidFill>
                <a:srgbClr val="00B050"/>
              </a:solidFill>
              <a:latin typeface="Arial" pitchFamily="34" charset="0"/>
              <a:cs typeface="Arial" pitchFamily="34" charset="0"/>
            </a:rPr>
            <a:t>мәжбүрлеп</a:t>
          </a:r>
          <a:r>
            <a:rPr lang="ru-RU" sz="1600" b="1" dirty="0" smtClean="0">
              <a:solidFill>
                <a:srgbClr val="00B050"/>
              </a:solidFill>
              <a:latin typeface="Arial" pitchFamily="34" charset="0"/>
              <a:cs typeface="Arial" pitchFamily="34" charset="0"/>
            </a:rPr>
            <a:t> </a:t>
          </a:r>
          <a:r>
            <a:rPr lang="ru-RU" sz="1600" b="1" dirty="0" err="1" smtClean="0">
              <a:solidFill>
                <a:srgbClr val="00B050"/>
              </a:solidFill>
              <a:latin typeface="Arial" pitchFamily="34" charset="0"/>
              <a:cs typeface="Arial" pitchFamily="34" charset="0"/>
            </a:rPr>
            <a:t>өндіріп</a:t>
          </a:r>
          <a:r>
            <a:rPr lang="ru-RU" sz="1600" b="1" dirty="0" smtClean="0">
              <a:solidFill>
                <a:srgbClr val="00B050"/>
              </a:solidFill>
              <a:latin typeface="Arial" pitchFamily="34" charset="0"/>
              <a:cs typeface="Arial" pitchFamily="34" charset="0"/>
            </a:rPr>
            <a:t> </a:t>
          </a:r>
          <a:r>
            <a:rPr lang="ru-RU" sz="1600" b="1" dirty="0" err="1" smtClean="0">
              <a:solidFill>
                <a:srgbClr val="00B050"/>
              </a:solidFill>
              <a:latin typeface="Arial" pitchFamily="34" charset="0"/>
              <a:cs typeface="Arial" pitchFamily="34" charset="0"/>
            </a:rPr>
            <a:t>алудың</a:t>
          </a:r>
          <a:r>
            <a:rPr lang="ru-RU" sz="1600" b="1" dirty="0" smtClean="0">
              <a:solidFill>
                <a:srgbClr val="00B050"/>
              </a:solidFill>
              <a:latin typeface="Arial" pitchFamily="34" charset="0"/>
              <a:cs typeface="Arial" pitchFamily="34" charset="0"/>
            </a:rPr>
            <a:t> </a:t>
          </a:r>
          <a:r>
            <a:rPr lang="ru-RU" sz="1600" b="1" dirty="0" err="1" smtClean="0">
              <a:solidFill>
                <a:srgbClr val="00B050"/>
              </a:solidFill>
              <a:latin typeface="Arial" pitchFamily="34" charset="0"/>
              <a:cs typeface="Arial" pitchFamily="34" charset="0"/>
            </a:rPr>
            <a:t>тәсілдері</a:t>
          </a:r>
          <a:r>
            <a:rPr lang="ru-RU" sz="1600" b="1" dirty="0" smtClean="0">
              <a:solidFill>
                <a:srgbClr val="00B050"/>
              </a:solidFill>
              <a:latin typeface="Arial" pitchFamily="34" charset="0"/>
              <a:cs typeface="Arial" pitchFamily="34" charset="0"/>
            </a:rPr>
            <a:t> мен </a:t>
          </a:r>
          <a:r>
            <a:rPr lang="ru-RU" sz="1600" b="1" dirty="0" err="1" smtClean="0">
              <a:solidFill>
                <a:srgbClr val="00B050"/>
              </a:solidFill>
              <a:latin typeface="Arial" pitchFamily="34" charset="0"/>
              <a:cs typeface="Arial" pitchFamily="34" charset="0"/>
            </a:rPr>
            <a:t>шаралары</a:t>
          </a:r>
          <a:r>
            <a:rPr lang="ru-RU" sz="1600" b="1" dirty="0" smtClean="0">
              <a:solidFill>
                <a:srgbClr val="00B050"/>
              </a:solidFill>
              <a:latin typeface="Arial" pitchFamily="34" charset="0"/>
              <a:cs typeface="Arial" pitchFamily="34" charset="0"/>
            </a:rPr>
            <a:t> </a:t>
          </a:r>
          <a:r>
            <a:rPr lang="ru-RU" sz="1600" b="1" dirty="0" err="1" smtClean="0">
              <a:solidFill>
                <a:srgbClr val="00B050"/>
              </a:solidFill>
              <a:latin typeface="Arial" pitchFamily="34" charset="0"/>
              <a:cs typeface="Arial" pitchFamily="34" charset="0"/>
            </a:rPr>
            <a:t>қолданылмайды</a:t>
          </a:r>
          <a:r>
            <a:rPr lang="ru-RU" sz="1600" b="1" dirty="0" smtClean="0">
              <a:solidFill>
                <a:srgbClr val="00B050"/>
              </a:solidFill>
              <a:latin typeface="Arial" pitchFamily="34" charset="0"/>
              <a:cs typeface="Arial" pitchFamily="34" charset="0"/>
            </a:rPr>
            <a:t> </a:t>
          </a:r>
          <a:r>
            <a:rPr lang="kk-KZ" sz="1600" b="1" dirty="0" smtClean="0">
              <a:solidFill>
                <a:srgbClr val="00B050"/>
              </a:solidFill>
              <a:latin typeface="Arial" pitchFamily="34" charset="0"/>
              <a:cs typeface="Arial" pitchFamily="34" charset="0"/>
            </a:rPr>
            <a:t>(телефон арқылы хабардар ету, ақпараттық сипаттағы  хабарлама жіберіледі) </a:t>
          </a:r>
          <a:r>
            <a:rPr lang="ru-RU" sz="1600" b="1" i="1" dirty="0" smtClean="0">
              <a:solidFill>
                <a:srgbClr val="00B050"/>
              </a:solidFill>
              <a:effectLst/>
              <a:latin typeface="Arial"/>
              <a:ea typeface="Times New Roman"/>
              <a:cs typeface="Times New Roman"/>
            </a:rPr>
            <a:t/>
          </a:r>
          <a:br>
            <a:rPr lang="ru-RU" sz="1600" b="1" i="1" dirty="0" smtClean="0">
              <a:solidFill>
                <a:srgbClr val="00B050"/>
              </a:solidFill>
              <a:effectLst/>
              <a:latin typeface="Arial"/>
              <a:ea typeface="Times New Roman"/>
              <a:cs typeface="Times New Roman"/>
            </a:rPr>
          </a:br>
          <a:endParaRPr lang="ru-RU" sz="1600" dirty="0">
            <a:solidFill>
              <a:srgbClr val="00B050"/>
            </a:solidFill>
          </a:endParaRPr>
        </a:p>
      </dgm:t>
    </dgm:pt>
    <dgm:pt modelId="{FB929079-7A8A-45E1-8736-2812F5627B6C}" type="sibTrans" cxnId="{9E709FCD-FD6A-485A-81A0-9C58DC74FBC6}">
      <dgm:prSet/>
      <dgm:spPr/>
      <dgm:t>
        <a:bodyPr/>
        <a:lstStyle/>
        <a:p>
          <a:endParaRPr lang="ru-RU"/>
        </a:p>
      </dgm:t>
    </dgm:pt>
    <dgm:pt modelId="{34DF3A95-B8E5-476E-B228-FADB1A973D99}" type="parTrans" cxnId="{9E709FCD-FD6A-485A-81A0-9C58DC74FBC6}">
      <dgm:prSet/>
      <dgm:spPr/>
      <dgm:t>
        <a:bodyPr/>
        <a:lstStyle/>
        <a:p>
          <a:endParaRPr lang="ru-RU"/>
        </a:p>
      </dgm:t>
    </dgm:pt>
    <dgm:pt modelId="{325CF073-D968-4D24-8C6D-2F195C47D6C3}" type="pres">
      <dgm:prSet presAssocID="{B84CEA12-7F02-42B8-A6B7-1946799A3648}" presName="linearFlow" presStyleCnt="0">
        <dgm:presLayoutVars>
          <dgm:dir/>
          <dgm:animLvl val="lvl"/>
          <dgm:resizeHandles val="exact"/>
        </dgm:presLayoutVars>
      </dgm:prSet>
      <dgm:spPr/>
      <dgm:t>
        <a:bodyPr/>
        <a:lstStyle/>
        <a:p>
          <a:endParaRPr lang="ru-RU"/>
        </a:p>
      </dgm:t>
    </dgm:pt>
    <dgm:pt modelId="{A154D720-086D-496C-BE07-D64864F3D823}" type="pres">
      <dgm:prSet presAssocID="{E61EECBF-1EAD-47A3-A754-97DF84CAD08A}" presName="composite" presStyleCnt="0"/>
      <dgm:spPr/>
      <dgm:t>
        <a:bodyPr/>
        <a:lstStyle/>
        <a:p>
          <a:endParaRPr lang="ru-RU"/>
        </a:p>
      </dgm:t>
    </dgm:pt>
    <dgm:pt modelId="{40DCDA01-7D35-4497-BE91-FA9B7C9C139C}" type="pres">
      <dgm:prSet presAssocID="{E61EECBF-1EAD-47A3-A754-97DF84CAD08A}" presName="parentText" presStyleLbl="alignNode1" presStyleIdx="0" presStyleCnt="1" custAng="16200000" custScaleX="107255" custScaleY="75244" custLinFactNeighborX="-373" custLinFactNeighborY="-5692">
        <dgm:presLayoutVars>
          <dgm:chMax val="1"/>
          <dgm:bulletEnabled val="1"/>
        </dgm:presLayoutVars>
      </dgm:prSet>
      <dgm:spPr/>
      <dgm:t>
        <a:bodyPr/>
        <a:lstStyle/>
        <a:p>
          <a:endParaRPr lang="ru-RU"/>
        </a:p>
      </dgm:t>
    </dgm:pt>
    <dgm:pt modelId="{7BC66DBA-632C-48FB-95FD-C0E7A2D81E3C}" type="pres">
      <dgm:prSet presAssocID="{E61EECBF-1EAD-47A3-A754-97DF84CAD08A}" presName="descendantText" presStyleLbl="alignAcc1" presStyleIdx="0" presStyleCnt="1" custScaleX="98260" custScaleY="134856" custLinFactNeighborX="93" custLinFactNeighborY="15264">
        <dgm:presLayoutVars>
          <dgm:bulletEnabled val="1"/>
        </dgm:presLayoutVars>
      </dgm:prSet>
      <dgm:spPr/>
      <dgm:t>
        <a:bodyPr/>
        <a:lstStyle/>
        <a:p>
          <a:endParaRPr lang="ru-RU"/>
        </a:p>
      </dgm:t>
    </dgm:pt>
  </dgm:ptLst>
  <dgm:cxnLst>
    <dgm:cxn modelId="{F6DBC3D9-AAD5-4EA6-AD48-D32441943959}" type="presOf" srcId="{E61EECBF-1EAD-47A3-A754-97DF84CAD08A}" destId="{40DCDA01-7D35-4497-BE91-FA9B7C9C139C}" srcOrd="0" destOrd="0" presId="urn:microsoft.com/office/officeart/2005/8/layout/chevron2"/>
    <dgm:cxn modelId="{CDB990EF-1767-40E9-B8AA-4188E54F25F8}" srcId="{B84CEA12-7F02-42B8-A6B7-1946799A3648}" destId="{E61EECBF-1EAD-47A3-A754-97DF84CAD08A}" srcOrd="0" destOrd="0" parTransId="{5063F063-B5A1-49DC-9A27-C0C0D2B4A95C}" sibTransId="{EA06422C-157B-4AB8-9167-D2C7F73F6B9F}"/>
    <dgm:cxn modelId="{C26FD192-3E81-4606-A47B-38191FCE65A3}" type="presOf" srcId="{8A7F2D00-7612-4C45-A8CF-03E105780DCB}" destId="{7BC66DBA-632C-48FB-95FD-C0E7A2D81E3C}" srcOrd="0" destOrd="0" presId="urn:microsoft.com/office/officeart/2005/8/layout/chevron2"/>
    <dgm:cxn modelId="{9E709FCD-FD6A-485A-81A0-9C58DC74FBC6}" srcId="{E61EECBF-1EAD-47A3-A754-97DF84CAD08A}" destId="{8A7F2D00-7612-4C45-A8CF-03E105780DCB}" srcOrd="0" destOrd="0" parTransId="{34DF3A95-B8E5-476E-B228-FADB1A973D99}" sibTransId="{FB929079-7A8A-45E1-8736-2812F5627B6C}"/>
    <dgm:cxn modelId="{EB85EE25-C726-4D22-99B3-3DB0E3507CC8}" type="presOf" srcId="{B84CEA12-7F02-42B8-A6B7-1946799A3648}" destId="{325CF073-D968-4D24-8C6D-2F195C47D6C3}" srcOrd="0" destOrd="0" presId="urn:microsoft.com/office/officeart/2005/8/layout/chevron2"/>
    <dgm:cxn modelId="{2CF4DD69-5754-4B9F-95AC-859C1EF6CE8E}" type="presParOf" srcId="{325CF073-D968-4D24-8C6D-2F195C47D6C3}" destId="{A154D720-086D-496C-BE07-D64864F3D823}" srcOrd="0" destOrd="0" presId="urn:microsoft.com/office/officeart/2005/8/layout/chevron2"/>
    <dgm:cxn modelId="{C66560D7-D05F-4A02-9F12-DB435665AB5E}" type="presParOf" srcId="{A154D720-086D-496C-BE07-D64864F3D823}" destId="{40DCDA01-7D35-4497-BE91-FA9B7C9C139C}" srcOrd="0" destOrd="0" presId="urn:microsoft.com/office/officeart/2005/8/layout/chevron2"/>
    <dgm:cxn modelId="{2ECC5BD8-3B69-47A8-A3C8-BC4443BDB3F8}" type="presParOf" srcId="{A154D720-086D-496C-BE07-D64864F3D823}" destId="{7BC66DBA-632C-48FB-95FD-C0E7A2D81E3C}" srcOrd="1" destOrd="0" presId="urn:microsoft.com/office/officeart/2005/8/layout/chevro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CDA01-7D35-4497-BE91-FA9B7C9C139C}">
      <dsp:nvSpPr>
        <dsp:cNvPr id="0" name=""/>
        <dsp:cNvSpPr/>
      </dsp:nvSpPr>
      <dsp:spPr>
        <a:xfrm>
          <a:off x="474318" y="556660"/>
          <a:ext cx="1354332" cy="1441239"/>
        </a:xfrm>
        <a:prstGeom prst="chevron">
          <a:avLst/>
        </a:prstGeom>
        <a:solidFill>
          <a:srgbClr val="FF0000"/>
        </a:solidFill>
        <a:ln>
          <a:solidFill>
            <a:srgbClr val="FF0000"/>
          </a:solid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rtl="0">
            <a:lnSpc>
              <a:spcPct val="90000"/>
            </a:lnSpc>
            <a:spcBef>
              <a:spcPct val="0"/>
            </a:spcBef>
            <a:spcAft>
              <a:spcPct val="35000"/>
            </a:spcAft>
          </a:pPr>
          <a:endParaRPr lang="ru-RU" sz="6400" kern="1200" dirty="0">
            <a:solidFill>
              <a:srgbClr val="FF0000"/>
            </a:solidFill>
          </a:endParaRPr>
        </a:p>
      </dsp:txBody>
      <dsp:txXfrm rot="-5400000">
        <a:off x="430865" y="600113"/>
        <a:ext cx="1441239" cy="1354332"/>
      </dsp:txXfrm>
    </dsp:sp>
    <dsp:sp modelId="{7BC66DBA-632C-48FB-95FD-C0E7A2D81E3C}">
      <dsp:nvSpPr>
        <dsp:cNvPr id="0" name=""/>
        <dsp:cNvSpPr/>
      </dsp:nvSpPr>
      <dsp:spPr>
        <a:xfrm rot="5400000">
          <a:off x="4445144" y="-2327982"/>
          <a:ext cx="2173341" cy="7351780"/>
        </a:xfrm>
        <a:prstGeom prst="round2SameRect">
          <a:avLst/>
        </a:prstGeom>
        <a:solidFill>
          <a:schemeClr val="lt1">
            <a:alpha val="90000"/>
            <a:hueOff val="0"/>
            <a:satOff val="0"/>
            <a:lumOff val="0"/>
            <a:alphaOff val="0"/>
          </a:schemeClr>
        </a:solidFill>
        <a:ln>
          <a:solidFill>
            <a:srgbClr val="FF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kk-KZ" sz="1600" b="1" kern="1200" dirty="0" smtClean="0">
              <a:solidFill>
                <a:srgbClr val="FF0000"/>
              </a:solidFill>
              <a:latin typeface="Arial" pitchFamily="34" charset="0"/>
              <a:cs typeface="Arial" pitchFamily="34" charset="0"/>
            </a:rPr>
            <a:t>Салықтық берешекті мәжбүрлеп өндіріп алудың тәсілдері мен шараларын қолдану </a:t>
          </a:r>
          <a:r>
            <a:rPr lang="kk-KZ" sz="1600" b="1" i="1" kern="1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жеделдетілген тәртіпте</a:t>
          </a:r>
          <a:r>
            <a:rPr lang="kk-KZ" sz="1600" b="1" kern="1200" dirty="0" smtClean="0">
              <a:solidFill>
                <a:srgbClr val="FF0000"/>
              </a:solidFill>
              <a:latin typeface="Arial" pitchFamily="34" charset="0"/>
              <a:cs typeface="Arial" pitchFamily="34" charset="0"/>
            </a:rPr>
            <a:t> жүргізіледі (берешек пайда болған күннен 1 жұмыс күні өткен кезден бастап)</a:t>
          </a:r>
          <a:endParaRPr lang="ru-RU" sz="1600" kern="1200" dirty="0">
            <a:solidFill>
              <a:srgbClr val="FF0000"/>
            </a:solidFill>
          </a:endParaRPr>
        </a:p>
      </dsp:txBody>
      <dsp:txXfrm rot="-5400000">
        <a:off x="1855925" y="367331"/>
        <a:ext cx="7245686" cy="1961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CDA01-7D35-4497-BE91-FA9B7C9C139C}">
      <dsp:nvSpPr>
        <dsp:cNvPr id="0" name=""/>
        <dsp:cNvSpPr/>
      </dsp:nvSpPr>
      <dsp:spPr>
        <a:xfrm>
          <a:off x="0" y="499618"/>
          <a:ext cx="1429127" cy="1506341"/>
        </a:xfrm>
        <a:prstGeom prst="chevron">
          <a:avLst/>
        </a:prstGeom>
        <a:solidFill>
          <a:srgbClr val="FFCC66"/>
        </a:solidFill>
        <a:ln>
          <a:solidFill>
            <a:srgbClr val="FFCC66"/>
          </a:solid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rtl="0">
            <a:lnSpc>
              <a:spcPct val="90000"/>
            </a:lnSpc>
            <a:spcBef>
              <a:spcPct val="0"/>
            </a:spcBef>
            <a:spcAft>
              <a:spcPct val="35000"/>
            </a:spcAft>
          </a:pPr>
          <a:endParaRPr lang="ru-RU" sz="6300" kern="1200" dirty="0">
            <a:solidFill>
              <a:srgbClr val="FF0000"/>
            </a:solidFill>
          </a:endParaRPr>
        </a:p>
      </dsp:txBody>
      <dsp:txXfrm rot="-5400000">
        <a:off x="-38607" y="538225"/>
        <a:ext cx="1506341" cy="1429127"/>
      </dsp:txXfrm>
    </dsp:sp>
    <dsp:sp modelId="{7BC66DBA-632C-48FB-95FD-C0E7A2D81E3C}">
      <dsp:nvSpPr>
        <dsp:cNvPr id="0" name=""/>
        <dsp:cNvSpPr/>
      </dsp:nvSpPr>
      <dsp:spPr>
        <a:xfrm rot="5400000">
          <a:off x="4131618" y="-2359200"/>
          <a:ext cx="1969408" cy="7356359"/>
        </a:xfrm>
        <a:prstGeom prst="round2SameRect">
          <a:avLst/>
        </a:prstGeom>
        <a:solidFill>
          <a:schemeClr val="lt1">
            <a:alpha val="90000"/>
            <a:hueOff val="0"/>
            <a:satOff val="0"/>
            <a:lumOff val="0"/>
            <a:alphaOff val="0"/>
          </a:schemeClr>
        </a:solidFill>
        <a:ln>
          <a:solidFill>
            <a:srgbClr val="FFCC66"/>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ru-RU" sz="1600" b="1" kern="1200" dirty="0" err="1" smtClean="0">
              <a:solidFill>
                <a:srgbClr val="FFC000"/>
              </a:solidFill>
              <a:latin typeface="Arial" pitchFamily="34" charset="0"/>
              <a:cs typeface="Arial" pitchFamily="34" charset="0"/>
            </a:rPr>
            <a:t>Салықтық</a:t>
          </a:r>
          <a:r>
            <a:rPr lang="ru-RU" sz="1600" b="1" kern="1200" dirty="0" smtClean="0">
              <a:solidFill>
                <a:srgbClr val="FFC000"/>
              </a:solidFill>
              <a:latin typeface="Arial" pitchFamily="34" charset="0"/>
              <a:cs typeface="Arial" pitchFamily="34" charset="0"/>
            </a:rPr>
            <a:t> </a:t>
          </a:r>
          <a:r>
            <a:rPr lang="ru-RU" sz="1600" b="1" kern="1200" dirty="0" err="1" smtClean="0">
              <a:solidFill>
                <a:srgbClr val="FFC000"/>
              </a:solidFill>
              <a:latin typeface="Arial" pitchFamily="34" charset="0"/>
              <a:cs typeface="Arial" pitchFamily="34" charset="0"/>
            </a:rPr>
            <a:t>берешекті</a:t>
          </a:r>
          <a:r>
            <a:rPr lang="ru-RU" sz="1600" b="1" kern="1200" dirty="0" smtClean="0">
              <a:solidFill>
                <a:srgbClr val="FFC000"/>
              </a:solidFill>
              <a:latin typeface="Arial" pitchFamily="34" charset="0"/>
              <a:cs typeface="Arial" pitchFamily="34" charset="0"/>
            </a:rPr>
            <a:t> </a:t>
          </a:r>
          <a:r>
            <a:rPr lang="ru-RU" sz="1600" b="1" kern="1200" dirty="0" err="1" smtClean="0">
              <a:solidFill>
                <a:srgbClr val="FFC000"/>
              </a:solidFill>
              <a:latin typeface="Arial" pitchFamily="34" charset="0"/>
              <a:cs typeface="Arial" pitchFamily="34" charset="0"/>
            </a:rPr>
            <a:t>мәжбүрлеп</a:t>
          </a:r>
          <a:r>
            <a:rPr lang="ru-RU" sz="1600" b="1" kern="1200" dirty="0" smtClean="0">
              <a:solidFill>
                <a:srgbClr val="FFC000"/>
              </a:solidFill>
              <a:latin typeface="Arial" pitchFamily="34" charset="0"/>
              <a:cs typeface="Arial" pitchFamily="34" charset="0"/>
            </a:rPr>
            <a:t> </a:t>
          </a:r>
          <a:r>
            <a:rPr lang="ru-RU" sz="1600" b="1" kern="1200" dirty="0" err="1" smtClean="0">
              <a:solidFill>
                <a:srgbClr val="FFC000"/>
              </a:solidFill>
              <a:latin typeface="Arial" pitchFamily="34" charset="0"/>
              <a:cs typeface="Arial" pitchFamily="34" charset="0"/>
            </a:rPr>
            <a:t>өндіріп</a:t>
          </a:r>
          <a:r>
            <a:rPr lang="ru-RU" sz="1600" b="1" kern="1200" dirty="0" smtClean="0">
              <a:solidFill>
                <a:srgbClr val="FFC000"/>
              </a:solidFill>
              <a:latin typeface="Arial" pitchFamily="34" charset="0"/>
              <a:cs typeface="Arial" pitchFamily="34" charset="0"/>
            </a:rPr>
            <a:t> </a:t>
          </a:r>
          <a:r>
            <a:rPr lang="ru-RU" sz="1600" b="1" kern="1200" dirty="0" err="1" smtClean="0">
              <a:solidFill>
                <a:srgbClr val="FFC000"/>
              </a:solidFill>
              <a:latin typeface="Arial" pitchFamily="34" charset="0"/>
              <a:cs typeface="Arial" pitchFamily="34" charset="0"/>
            </a:rPr>
            <a:t>алудың</a:t>
          </a:r>
          <a:r>
            <a:rPr lang="ru-RU" sz="1600" b="1" kern="1200" dirty="0" smtClean="0">
              <a:solidFill>
                <a:srgbClr val="FFC000"/>
              </a:solidFill>
              <a:latin typeface="Arial" pitchFamily="34" charset="0"/>
              <a:cs typeface="Arial" pitchFamily="34" charset="0"/>
            </a:rPr>
            <a:t> </a:t>
          </a:r>
          <a:r>
            <a:rPr lang="ru-RU" sz="1600" b="1" kern="1200" dirty="0" err="1" smtClean="0">
              <a:solidFill>
                <a:srgbClr val="FFC000"/>
              </a:solidFill>
              <a:latin typeface="Arial" pitchFamily="34" charset="0"/>
              <a:cs typeface="Arial" pitchFamily="34" charset="0"/>
            </a:rPr>
            <a:t>тәсілдері</a:t>
          </a:r>
          <a:r>
            <a:rPr lang="ru-RU" sz="1600" b="1" kern="1200" dirty="0" smtClean="0">
              <a:solidFill>
                <a:srgbClr val="FFC000"/>
              </a:solidFill>
              <a:latin typeface="Arial" pitchFamily="34" charset="0"/>
              <a:cs typeface="Arial" pitchFamily="34" charset="0"/>
            </a:rPr>
            <a:t> мен </a:t>
          </a:r>
          <a:r>
            <a:rPr lang="ru-RU" sz="1600" b="1" kern="1200" dirty="0" err="1" smtClean="0">
              <a:solidFill>
                <a:srgbClr val="FFC000"/>
              </a:solidFill>
              <a:latin typeface="Arial" pitchFamily="34" charset="0"/>
              <a:cs typeface="Arial" pitchFamily="34" charset="0"/>
            </a:rPr>
            <a:t>шараларын</a:t>
          </a:r>
          <a:r>
            <a:rPr lang="ru-RU" sz="1600" b="1" kern="1200" dirty="0" smtClean="0">
              <a:solidFill>
                <a:srgbClr val="FFC000"/>
              </a:solidFill>
              <a:latin typeface="Arial" pitchFamily="34" charset="0"/>
              <a:cs typeface="Arial" pitchFamily="34" charset="0"/>
            </a:rPr>
            <a:t> </a:t>
          </a:r>
          <a:r>
            <a:rPr lang="kk-KZ" sz="1600" b="1" kern="12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қолданыстағы тәртіптің негізінде</a:t>
          </a:r>
          <a:r>
            <a:rPr lang="kk-KZ" sz="1600" b="1" kern="1200" dirty="0" smtClean="0">
              <a:solidFill>
                <a:srgbClr val="FFC000"/>
              </a:solidFill>
              <a:latin typeface="Arial" pitchFamily="34" charset="0"/>
              <a:cs typeface="Arial" pitchFamily="34" charset="0"/>
            </a:rPr>
            <a:t> </a:t>
          </a:r>
          <a:r>
            <a:rPr lang="ru-RU" sz="1600" b="1" kern="1200" dirty="0" err="1" smtClean="0">
              <a:solidFill>
                <a:srgbClr val="FFC000"/>
              </a:solidFill>
              <a:latin typeface="Arial" pitchFamily="34" charset="0"/>
              <a:cs typeface="Arial" pitchFamily="34" charset="0"/>
            </a:rPr>
            <a:t>қолдану</a:t>
          </a:r>
          <a:r>
            <a:rPr lang="ru-RU" sz="1600" b="1" kern="1200" dirty="0" smtClean="0">
              <a:solidFill>
                <a:srgbClr val="FFC000"/>
              </a:solidFill>
              <a:latin typeface="Arial" pitchFamily="34" charset="0"/>
              <a:cs typeface="Arial" pitchFamily="34" charset="0"/>
            </a:rPr>
            <a:t> </a:t>
          </a:r>
          <a:r>
            <a:rPr lang="kk-KZ" sz="1600" b="1" kern="1200" dirty="0" smtClean="0">
              <a:solidFill>
                <a:srgbClr val="FFC000"/>
              </a:solidFill>
              <a:latin typeface="Arial" pitchFamily="34" charset="0"/>
              <a:cs typeface="Arial" pitchFamily="34" charset="0"/>
            </a:rPr>
            <a:t> (қолданыстағы Салық кодексінде белгіленген мерзімде) </a:t>
          </a:r>
          <a:endParaRPr lang="ru-RU" sz="1600" kern="1200" dirty="0">
            <a:solidFill>
              <a:srgbClr val="FFC000"/>
            </a:solidFill>
          </a:endParaRPr>
        </a:p>
      </dsp:txBody>
      <dsp:txXfrm rot="-5400000">
        <a:off x="1438143" y="430414"/>
        <a:ext cx="7260220" cy="1777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CDA01-7D35-4497-BE91-FA9B7C9C139C}">
      <dsp:nvSpPr>
        <dsp:cNvPr id="0" name=""/>
        <dsp:cNvSpPr/>
      </dsp:nvSpPr>
      <dsp:spPr>
        <a:xfrm>
          <a:off x="6" y="714716"/>
          <a:ext cx="1527688" cy="1524328"/>
        </a:xfrm>
        <a:prstGeom prst="chevron">
          <a:avLst/>
        </a:prstGeom>
        <a:solidFill>
          <a:srgbClr val="00B050"/>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endParaRPr lang="ru-RU" sz="500" kern="1200" dirty="0">
            <a:solidFill>
              <a:srgbClr val="FF0000"/>
            </a:solidFill>
          </a:endParaRPr>
        </a:p>
      </dsp:txBody>
      <dsp:txXfrm rot="-5400000">
        <a:off x="1686" y="1475200"/>
        <a:ext cx="1524328" cy="3360"/>
      </dsp:txXfrm>
    </dsp:sp>
    <dsp:sp modelId="{7BC66DBA-632C-48FB-95FD-C0E7A2D81E3C}">
      <dsp:nvSpPr>
        <dsp:cNvPr id="0" name=""/>
        <dsp:cNvSpPr/>
      </dsp:nvSpPr>
      <dsp:spPr>
        <a:xfrm rot="5400000">
          <a:off x="4363044" y="-2262032"/>
          <a:ext cx="1779699" cy="7401227"/>
        </a:xfrm>
        <a:prstGeom prst="round2SameRect">
          <a:avLst/>
        </a:prstGeom>
        <a:solidFill>
          <a:schemeClr val="lt1">
            <a:alpha val="90000"/>
            <a:hueOff val="0"/>
            <a:satOff val="0"/>
            <a:lumOff val="0"/>
            <a:alphaOff val="0"/>
          </a:schemeClr>
        </a:solidFill>
        <a:ln>
          <a:solidFill>
            <a:srgbClr val="00B05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err="1" smtClean="0">
              <a:solidFill>
                <a:srgbClr val="00B050"/>
              </a:solidFill>
              <a:latin typeface="Arial" pitchFamily="34" charset="0"/>
              <a:cs typeface="Arial" pitchFamily="34" charset="0"/>
            </a:rPr>
            <a:t>Салықтық</a:t>
          </a:r>
          <a:r>
            <a:rPr lang="ru-RU" sz="1600" b="1" kern="1200" dirty="0" smtClean="0">
              <a:solidFill>
                <a:srgbClr val="00B050"/>
              </a:solidFill>
              <a:latin typeface="Arial" pitchFamily="34" charset="0"/>
              <a:cs typeface="Arial" pitchFamily="34" charset="0"/>
            </a:rPr>
            <a:t> </a:t>
          </a:r>
          <a:r>
            <a:rPr lang="ru-RU" sz="1600" b="1" kern="1200" dirty="0" err="1" smtClean="0">
              <a:solidFill>
                <a:srgbClr val="00B050"/>
              </a:solidFill>
              <a:latin typeface="Arial" pitchFamily="34" charset="0"/>
              <a:cs typeface="Arial" pitchFamily="34" charset="0"/>
            </a:rPr>
            <a:t>берешекті</a:t>
          </a:r>
          <a:r>
            <a:rPr lang="ru-RU" sz="1600" b="1" kern="1200" dirty="0" smtClean="0">
              <a:solidFill>
                <a:srgbClr val="00B050"/>
              </a:solidFill>
              <a:latin typeface="Arial" pitchFamily="34" charset="0"/>
              <a:cs typeface="Arial" pitchFamily="34" charset="0"/>
            </a:rPr>
            <a:t> </a:t>
          </a:r>
          <a:r>
            <a:rPr lang="ru-RU" sz="1600" b="1" kern="1200" dirty="0" err="1" smtClean="0">
              <a:solidFill>
                <a:srgbClr val="00B050"/>
              </a:solidFill>
              <a:latin typeface="Arial" pitchFamily="34" charset="0"/>
              <a:cs typeface="Arial" pitchFamily="34" charset="0"/>
            </a:rPr>
            <a:t>мәжбүрлеп</a:t>
          </a:r>
          <a:r>
            <a:rPr lang="ru-RU" sz="1600" b="1" kern="1200" dirty="0" smtClean="0">
              <a:solidFill>
                <a:srgbClr val="00B050"/>
              </a:solidFill>
              <a:latin typeface="Arial" pitchFamily="34" charset="0"/>
              <a:cs typeface="Arial" pitchFamily="34" charset="0"/>
            </a:rPr>
            <a:t> </a:t>
          </a:r>
          <a:r>
            <a:rPr lang="ru-RU" sz="1600" b="1" kern="1200" dirty="0" err="1" smtClean="0">
              <a:solidFill>
                <a:srgbClr val="00B050"/>
              </a:solidFill>
              <a:latin typeface="Arial" pitchFamily="34" charset="0"/>
              <a:cs typeface="Arial" pitchFamily="34" charset="0"/>
            </a:rPr>
            <a:t>өндіріп</a:t>
          </a:r>
          <a:r>
            <a:rPr lang="ru-RU" sz="1600" b="1" kern="1200" dirty="0" smtClean="0">
              <a:solidFill>
                <a:srgbClr val="00B050"/>
              </a:solidFill>
              <a:latin typeface="Arial" pitchFamily="34" charset="0"/>
              <a:cs typeface="Arial" pitchFamily="34" charset="0"/>
            </a:rPr>
            <a:t> </a:t>
          </a:r>
          <a:r>
            <a:rPr lang="ru-RU" sz="1600" b="1" kern="1200" dirty="0" err="1" smtClean="0">
              <a:solidFill>
                <a:srgbClr val="00B050"/>
              </a:solidFill>
              <a:latin typeface="Arial" pitchFamily="34" charset="0"/>
              <a:cs typeface="Arial" pitchFamily="34" charset="0"/>
            </a:rPr>
            <a:t>алудың</a:t>
          </a:r>
          <a:r>
            <a:rPr lang="ru-RU" sz="1600" b="1" kern="1200" dirty="0" smtClean="0">
              <a:solidFill>
                <a:srgbClr val="00B050"/>
              </a:solidFill>
              <a:latin typeface="Arial" pitchFamily="34" charset="0"/>
              <a:cs typeface="Arial" pitchFamily="34" charset="0"/>
            </a:rPr>
            <a:t> </a:t>
          </a:r>
          <a:r>
            <a:rPr lang="ru-RU" sz="1600" b="1" kern="1200" dirty="0" err="1" smtClean="0">
              <a:solidFill>
                <a:srgbClr val="00B050"/>
              </a:solidFill>
              <a:latin typeface="Arial" pitchFamily="34" charset="0"/>
              <a:cs typeface="Arial" pitchFamily="34" charset="0"/>
            </a:rPr>
            <a:t>тәсілдері</a:t>
          </a:r>
          <a:r>
            <a:rPr lang="ru-RU" sz="1600" b="1" kern="1200" dirty="0" smtClean="0">
              <a:solidFill>
                <a:srgbClr val="00B050"/>
              </a:solidFill>
              <a:latin typeface="Arial" pitchFamily="34" charset="0"/>
              <a:cs typeface="Arial" pitchFamily="34" charset="0"/>
            </a:rPr>
            <a:t> мен </a:t>
          </a:r>
          <a:r>
            <a:rPr lang="ru-RU" sz="1600" b="1" kern="1200" dirty="0" err="1" smtClean="0">
              <a:solidFill>
                <a:srgbClr val="00B050"/>
              </a:solidFill>
              <a:latin typeface="Arial" pitchFamily="34" charset="0"/>
              <a:cs typeface="Arial" pitchFamily="34" charset="0"/>
            </a:rPr>
            <a:t>шаралары</a:t>
          </a:r>
          <a:r>
            <a:rPr lang="ru-RU" sz="1600" b="1" kern="1200" dirty="0" smtClean="0">
              <a:solidFill>
                <a:srgbClr val="00B050"/>
              </a:solidFill>
              <a:latin typeface="Arial" pitchFamily="34" charset="0"/>
              <a:cs typeface="Arial" pitchFamily="34" charset="0"/>
            </a:rPr>
            <a:t> </a:t>
          </a:r>
          <a:r>
            <a:rPr lang="ru-RU" sz="1600" b="1" kern="1200" dirty="0" err="1" smtClean="0">
              <a:solidFill>
                <a:srgbClr val="00B050"/>
              </a:solidFill>
              <a:latin typeface="Arial" pitchFamily="34" charset="0"/>
              <a:cs typeface="Arial" pitchFamily="34" charset="0"/>
            </a:rPr>
            <a:t>қолданылмайды</a:t>
          </a:r>
          <a:r>
            <a:rPr lang="ru-RU" sz="1600" b="1" kern="1200" dirty="0" smtClean="0">
              <a:solidFill>
                <a:srgbClr val="00B050"/>
              </a:solidFill>
              <a:latin typeface="Arial" pitchFamily="34" charset="0"/>
              <a:cs typeface="Arial" pitchFamily="34" charset="0"/>
            </a:rPr>
            <a:t> </a:t>
          </a:r>
          <a:r>
            <a:rPr lang="kk-KZ" sz="1600" b="1" kern="1200" dirty="0" smtClean="0">
              <a:solidFill>
                <a:srgbClr val="00B050"/>
              </a:solidFill>
              <a:latin typeface="Arial" pitchFamily="34" charset="0"/>
              <a:cs typeface="Arial" pitchFamily="34" charset="0"/>
            </a:rPr>
            <a:t>(телефон арқылы хабардар ету, ақпараттық сипаттағы  хабарлама жіберіледі) </a:t>
          </a:r>
          <a:r>
            <a:rPr lang="ru-RU" sz="1600" b="1" i="1" kern="1200" dirty="0" smtClean="0">
              <a:solidFill>
                <a:srgbClr val="00B050"/>
              </a:solidFill>
              <a:effectLst/>
              <a:latin typeface="Arial"/>
              <a:ea typeface="Times New Roman"/>
              <a:cs typeface="Times New Roman"/>
            </a:rPr>
            <a:t/>
          </a:r>
          <a:br>
            <a:rPr lang="ru-RU" sz="1600" b="1" i="1" kern="1200" dirty="0" smtClean="0">
              <a:solidFill>
                <a:srgbClr val="00B050"/>
              </a:solidFill>
              <a:effectLst/>
              <a:latin typeface="Arial"/>
              <a:ea typeface="Times New Roman"/>
              <a:cs typeface="Times New Roman"/>
            </a:rPr>
          </a:br>
          <a:endParaRPr lang="ru-RU" sz="1600" kern="1200" dirty="0">
            <a:solidFill>
              <a:srgbClr val="00B050"/>
            </a:solidFill>
          </a:endParaRPr>
        </a:p>
      </dsp:txBody>
      <dsp:txXfrm rot="-5400000">
        <a:off x="1552280" y="635610"/>
        <a:ext cx="7314349" cy="16059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FB2F7E1-3AF0-459B-8921-4D166E91DD3A}" type="datetimeFigureOut">
              <a:rPr lang="ru-RU" smtClean="0"/>
              <a:t>07.06.2017</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53CCB4C-6D61-461B-B253-460C26E11DAD}" type="slidenum">
              <a:rPr lang="ru-RU" smtClean="0"/>
              <a:t>‹#›</a:t>
            </a:fld>
            <a:endParaRPr lang="ru-RU"/>
          </a:p>
        </p:txBody>
      </p:sp>
    </p:spTree>
    <p:extLst>
      <p:ext uri="{BB962C8B-B14F-4D97-AF65-F5344CB8AC3E}">
        <p14:creationId xmlns:p14="http://schemas.microsoft.com/office/powerpoint/2010/main" val="3900373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1"/>
            <a:ext cx="2945659" cy="498135"/>
          </a:xfrm>
          <a:prstGeom prst="rect">
            <a:avLst/>
          </a:prstGeom>
        </p:spPr>
        <p:txBody>
          <a:bodyPr vert="horz" lIns="91440" tIns="45720" rIns="91440" bIns="45720" rtlCol="0"/>
          <a:lstStyle>
            <a:lvl1pPr algn="r">
              <a:defRPr sz="1200"/>
            </a:lvl1pPr>
          </a:lstStyle>
          <a:p>
            <a:fld id="{246C558E-8B75-4F6A-AE82-393481390E46}" type="datetimeFigureOut">
              <a:rPr lang="ru-RU" smtClean="0"/>
              <a:t>07.06.2017</a:t>
            </a:fld>
            <a:endParaRPr lang="ru-RU"/>
          </a:p>
        </p:txBody>
      </p:sp>
      <p:sp>
        <p:nvSpPr>
          <p:cNvPr id="4" name="Образ слайда 3"/>
          <p:cNvSpPr>
            <a:spLocks noGrp="1" noRot="1" noChangeAspect="1"/>
          </p:cNvSpPr>
          <p:nvPr>
            <p:ph type="sldImg" idx="2"/>
          </p:nvPr>
        </p:nvSpPr>
        <p:spPr>
          <a:xfrm>
            <a:off x="1163638" y="1239838"/>
            <a:ext cx="4470400" cy="33528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vl1pPr>
          </a:lstStyle>
          <a:p>
            <a:fld id="{C9E92A06-DD49-4548-A98B-782AE7DE0C3B}" type="slidenum">
              <a:rPr lang="ru-RU" smtClean="0"/>
              <a:t>‹#›</a:t>
            </a:fld>
            <a:endParaRPr lang="ru-RU"/>
          </a:p>
        </p:txBody>
      </p:sp>
    </p:spTree>
    <p:extLst>
      <p:ext uri="{BB962C8B-B14F-4D97-AF65-F5344CB8AC3E}">
        <p14:creationId xmlns:p14="http://schemas.microsoft.com/office/powerpoint/2010/main" val="2175184431"/>
      </p:ext>
    </p:extLst>
  </p:cSld>
  <p:clrMap bg1="lt1" tx1="dk1" bg2="lt2" tx2="dk2" accent1="accent1" accent2="accent2" accent3="accent3" accent4="accent4" accent5="accent5" accent6="accent6" hlink="hlink" folHlink="folHlink"/>
  <p:hf hdr="0" ftr="0" dt="0"/>
  <p:notesStyle>
    <a:lvl1pPr marL="0" algn="l" defTabSz="1075077" rtl="0" eaLnBrk="1" latinLnBrk="0" hangingPunct="1">
      <a:defRPr sz="1400" kern="1200">
        <a:solidFill>
          <a:schemeClr val="tx1"/>
        </a:solidFill>
        <a:latin typeface="+mn-lt"/>
        <a:ea typeface="+mn-ea"/>
        <a:cs typeface="+mn-cs"/>
      </a:defRPr>
    </a:lvl1pPr>
    <a:lvl2pPr marL="537538" algn="l" defTabSz="1075077" rtl="0" eaLnBrk="1" latinLnBrk="0" hangingPunct="1">
      <a:defRPr sz="1400" kern="1200">
        <a:solidFill>
          <a:schemeClr val="tx1"/>
        </a:solidFill>
        <a:latin typeface="+mn-lt"/>
        <a:ea typeface="+mn-ea"/>
        <a:cs typeface="+mn-cs"/>
      </a:defRPr>
    </a:lvl2pPr>
    <a:lvl3pPr marL="1075077" algn="l" defTabSz="1075077" rtl="0" eaLnBrk="1" latinLnBrk="0" hangingPunct="1">
      <a:defRPr sz="1400" kern="1200">
        <a:solidFill>
          <a:schemeClr val="tx1"/>
        </a:solidFill>
        <a:latin typeface="+mn-lt"/>
        <a:ea typeface="+mn-ea"/>
        <a:cs typeface="+mn-cs"/>
      </a:defRPr>
    </a:lvl3pPr>
    <a:lvl4pPr marL="1612614" algn="l" defTabSz="1075077" rtl="0" eaLnBrk="1" latinLnBrk="0" hangingPunct="1">
      <a:defRPr sz="1400" kern="1200">
        <a:solidFill>
          <a:schemeClr val="tx1"/>
        </a:solidFill>
        <a:latin typeface="+mn-lt"/>
        <a:ea typeface="+mn-ea"/>
        <a:cs typeface="+mn-cs"/>
      </a:defRPr>
    </a:lvl4pPr>
    <a:lvl5pPr marL="2150154" algn="l" defTabSz="1075077" rtl="0" eaLnBrk="1" latinLnBrk="0" hangingPunct="1">
      <a:defRPr sz="1400" kern="1200">
        <a:solidFill>
          <a:schemeClr val="tx1"/>
        </a:solidFill>
        <a:latin typeface="+mn-lt"/>
        <a:ea typeface="+mn-ea"/>
        <a:cs typeface="+mn-cs"/>
      </a:defRPr>
    </a:lvl5pPr>
    <a:lvl6pPr marL="2687692" algn="l" defTabSz="1075077" rtl="0" eaLnBrk="1" latinLnBrk="0" hangingPunct="1">
      <a:defRPr sz="1400" kern="1200">
        <a:solidFill>
          <a:schemeClr val="tx1"/>
        </a:solidFill>
        <a:latin typeface="+mn-lt"/>
        <a:ea typeface="+mn-ea"/>
        <a:cs typeface="+mn-cs"/>
      </a:defRPr>
    </a:lvl6pPr>
    <a:lvl7pPr marL="3225228" algn="l" defTabSz="1075077" rtl="0" eaLnBrk="1" latinLnBrk="0" hangingPunct="1">
      <a:defRPr sz="1400" kern="1200">
        <a:solidFill>
          <a:schemeClr val="tx1"/>
        </a:solidFill>
        <a:latin typeface="+mn-lt"/>
        <a:ea typeface="+mn-ea"/>
        <a:cs typeface="+mn-cs"/>
      </a:defRPr>
    </a:lvl7pPr>
    <a:lvl8pPr marL="3762766" algn="l" defTabSz="1075077" rtl="0" eaLnBrk="1" latinLnBrk="0" hangingPunct="1">
      <a:defRPr sz="1400" kern="1200">
        <a:solidFill>
          <a:schemeClr val="tx1"/>
        </a:solidFill>
        <a:latin typeface="+mn-lt"/>
        <a:ea typeface="+mn-ea"/>
        <a:cs typeface="+mn-cs"/>
      </a:defRPr>
    </a:lvl8pPr>
    <a:lvl9pPr marL="4300306" algn="l" defTabSz="107507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9E92A06-DD49-4548-A98B-782AE7DE0C3B}" type="slidenum">
              <a:rPr lang="ru-RU" smtClean="0"/>
              <a:t>1</a:t>
            </a:fld>
            <a:endParaRPr lang="ru-RU"/>
          </a:p>
        </p:txBody>
      </p:sp>
    </p:spTree>
    <p:extLst>
      <p:ext uri="{BB962C8B-B14F-4D97-AF65-F5344CB8AC3E}">
        <p14:creationId xmlns:p14="http://schemas.microsoft.com/office/powerpoint/2010/main" val="230443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80815-89F5-4302-BE37-4E828A5B02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60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60483E1-004B-4B91-AF2B-7E52696C30C4}" type="slidenum">
              <a:rPr lang="ru-RU" smtClean="0"/>
              <a:t>10</a:t>
            </a:fld>
            <a:endParaRPr lang="ru-RU"/>
          </a:p>
        </p:txBody>
      </p:sp>
    </p:spTree>
    <p:extLst>
      <p:ext uri="{BB962C8B-B14F-4D97-AF65-F5344CB8AC3E}">
        <p14:creationId xmlns:p14="http://schemas.microsoft.com/office/powerpoint/2010/main" val="88597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B01BB5-4A76-4BE5-8A1A-B2589A750275}" type="slidenum">
              <a:rPr lang="ru-RU" smtClean="0"/>
              <a:t>11</a:t>
            </a:fld>
            <a:endParaRPr lang="ru-RU"/>
          </a:p>
        </p:txBody>
      </p:sp>
    </p:spTree>
    <p:extLst>
      <p:ext uri="{BB962C8B-B14F-4D97-AF65-F5344CB8AC3E}">
        <p14:creationId xmlns:p14="http://schemas.microsoft.com/office/powerpoint/2010/main" val="153711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5413688"/>
            <a:ext cx="12801600" cy="4187512"/>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12" name="Rectangle 11"/>
          <p:cNvSpPr/>
          <p:nvPr/>
        </p:nvSpPr>
        <p:spPr>
          <a:xfrm>
            <a:off x="0" y="0"/>
            <a:ext cx="12801600" cy="5413688"/>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dirty="0"/>
          </a:p>
        </p:txBody>
      </p:sp>
      <p:sp>
        <p:nvSpPr>
          <p:cNvPr id="13" name="Rectangle 12"/>
          <p:cNvSpPr/>
          <p:nvPr/>
        </p:nvSpPr>
        <p:spPr>
          <a:xfrm>
            <a:off x="0" y="3713235"/>
            <a:ext cx="128016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14" name="Oval 13"/>
          <p:cNvSpPr/>
          <p:nvPr/>
        </p:nvSpPr>
        <p:spPr>
          <a:xfrm>
            <a:off x="0" y="2240280"/>
            <a:ext cx="12801600" cy="71475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3" name="Subtitle 2"/>
          <p:cNvSpPr>
            <a:spLocks noGrp="1"/>
          </p:cNvSpPr>
          <p:nvPr>
            <p:ph type="subTitle" idx="1"/>
          </p:nvPr>
        </p:nvSpPr>
        <p:spPr>
          <a:xfrm>
            <a:off x="2063313" y="7073565"/>
            <a:ext cx="7891814" cy="1234967"/>
          </a:xfrm>
        </p:spPr>
        <p:txBody>
          <a:bodyPr>
            <a:normAutofit/>
          </a:bodyPr>
          <a:lstStyle>
            <a:lvl1pPr marL="0" indent="0" algn="l">
              <a:buNone/>
              <a:defRPr sz="3100">
                <a:solidFill>
                  <a:schemeClr val="tx2"/>
                </a:solidFill>
              </a:defRPr>
            </a:lvl1pPr>
            <a:lvl2pPr marL="640003" indent="0" algn="ctr">
              <a:buNone/>
              <a:defRPr>
                <a:solidFill>
                  <a:schemeClr val="tx1">
                    <a:tint val="75000"/>
                  </a:schemeClr>
                </a:solidFill>
              </a:defRPr>
            </a:lvl2pPr>
            <a:lvl3pPr marL="1280006" indent="0" algn="ctr">
              <a:buNone/>
              <a:defRPr>
                <a:solidFill>
                  <a:schemeClr val="tx1">
                    <a:tint val="75000"/>
                  </a:schemeClr>
                </a:solidFill>
              </a:defRPr>
            </a:lvl3pPr>
            <a:lvl4pPr marL="1920009" indent="0" algn="ctr">
              <a:buNone/>
              <a:defRPr>
                <a:solidFill>
                  <a:schemeClr val="tx1">
                    <a:tint val="75000"/>
                  </a:schemeClr>
                </a:solidFill>
              </a:defRPr>
            </a:lvl4pPr>
            <a:lvl5pPr marL="2560013" indent="0" algn="ctr">
              <a:buNone/>
              <a:defRPr>
                <a:solidFill>
                  <a:schemeClr val="tx1">
                    <a:tint val="75000"/>
                  </a:schemeClr>
                </a:solidFill>
              </a:defRPr>
            </a:lvl5pPr>
            <a:lvl6pPr marL="3200016" indent="0" algn="ctr">
              <a:buNone/>
              <a:defRPr>
                <a:solidFill>
                  <a:schemeClr val="tx1">
                    <a:tint val="75000"/>
                  </a:schemeClr>
                </a:solidFill>
              </a:defRPr>
            </a:lvl6pPr>
            <a:lvl7pPr marL="3840019" indent="0" algn="ctr">
              <a:buNone/>
              <a:defRPr>
                <a:solidFill>
                  <a:schemeClr val="tx1">
                    <a:tint val="75000"/>
                  </a:schemeClr>
                </a:solidFill>
              </a:defRPr>
            </a:lvl7pPr>
            <a:lvl8pPr marL="4480022" indent="0" algn="ctr">
              <a:buNone/>
              <a:defRPr>
                <a:solidFill>
                  <a:schemeClr val="tx1">
                    <a:tint val="75000"/>
                  </a:schemeClr>
                </a:solidFill>
              </a:defRPr>
            </a:lvl8pPr>
            <a:lvl9pPr marL="5120025"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3CD514E-1306-4F4E-B0D8-5240BD7E6AA7}" type="datetime1">
              <a:rPr lang="ru-RU" smtClean="0"/>
              <a:t>07.06.2017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E139CC-4D0B-4E19-921D-0B882C9A0521}" type="slidenum">
              <a:rPr lang="en-US" smtClean="0"/>
              <a:pPr/>
              <a:t>‹#›</a:t>
            </a:fld>
            <a:endParaRPr lang="en-US"/>
          </a:p>
        </p:txBody>
      </p:sp>
      <p:sp>
        <p:nvSpPr>
          <p:cNvPr id="2" name="Title 1"/>
          <p:cNvSpPr>
            <a:spLocks noGrp="1"/>
          </p:cNvSpPr>
          <p:nvPr>
            <p:ph type="ctrTitle"/>
          </p:nvPr>
        </p:nvSpPr>
        <p:spPr>
          <a:xfrm>
            <a:off x="1144616" y="4385208"/>
            <a:ext cx="10045491" cy="2510434"/>
          </a:xfrm>
          <a:effectLst/>
        </p:spPr>
        <p:txBody>
          <a:bodyPr>
            <a:noAutofit/>
          </a:bodyPr>
          <a:lstStyle>
            <a:lvl1pPr marL="896004" indent="-640003" algn="l">
              <a:defRPr sz="76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667000" y="1024127"/>
            <a:ext cx="8961120" cy="486460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DD0D13-6848-4280-82B7-2FA4E0015DD8}" type="datetime1">
              <a:rPr lang="ru-RU" smtClean="0"/>
              <a:t>07.06.2017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15261" y="527126"/>
            <a:ext cx="2880360" cy="7333675"/>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653760" y="1024129"/>
            <a:ext cx="6761002" cy="68526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181C7FF-ACD6-417B-8101-F307D8647285}" type="datetime1">
              <a:rPr lang="ru-RU" smtClean="0"/>
              <a:t>07.06.2017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5413688"/>
            <a:ext cx="12801600" cy="4187512"/>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12" name="Rectangle 11"/>
          <p:cNvSpPr/>
          <p:nvPr/>
        </p:nvSpPr>
        <p:spPr>
          <a:xfrm>
            <a:off x="0" y="0"/>
            <a:ext cx="12801600" cy="5413688"/>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dirty="0"/>
          </a:p>
        </p:txBody>
      </p:sp>
      <p:sp>
        <p:nvSpPr>
          <p:cNvPr id="13" name="Rectangle 12"/>
          <p:cNvSpPr/>
          <p:nvPr/>
        </p:nvSpPr>
        <p:spPr>
          <a:xfrm>
            <a:off x="0" y="3713235"/>
            <a:ext cx="128016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14" name="Oval 13"/>
          <p:cNvSpPr/>
          <p:nvPr/>
        </p:nvSpPr>
        <p:spPr>
          <a:xfrm>
            <a:off x="0" y="2240280"/>
            <a:ext cx="12801600" cy="71475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3" name="Subtitle 2"/>
          <p:cNvSpPr>
            <a:spLocks noGrp="1"/>
          </p:cNvSpPr>
          <p:nvPr>
            <p:ph type="subTitle" idx="1"/>
          </p:nvPr>
        </p:nvSpPr>
        <p:spPr>
          <a:xfrm>
            <a:off x="2063313" y="7073564"/>
            <a:ext cx="7891814" cy="1234967"/>
          </a:xfrm>
        </p:spPr>
        <p:txBody>
          <a:bodyPr>
            <a:normAutofit/>
          </a:bodyPr>
          <a:lstStyle>
            <a:lvl1pPr marL="0" indent="0" algn="l">
              <a:buNone/>
              <a:defRPr sz="3100">
                <a:solidFill>
                  <a:schemeClr val="tx2"/>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B57EA0B-5A6C-407F-8111-ED8E203F6259}" type="datetime1">
              <a:rPr lang="ru-RU" smtClean="0"/>
              <a:t>07.06.2017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139CC-4D0B-4E19-921D-0B882C9A0521}" type="slidenum">
              <a:rPr lang="en-US" smtClean="0"/>
              <a:pPr/>
              <a:t>‹#›</a:t>
            </a:fld>
            <a:endParaRPr lang="en-US"/>
          </a:p>
        </p:txBody>
      </p:sp>
      <p:sp>
        <p:nvSpPr>
          <p:cNvPr id="2" name="Title 1"/>
          <p:cNvSpPr>
            <a:spLocks noGrp="1"/>
          </p:cNvSpPr>
          <p:nvPr>
            <p:ph type="ctrTitle"/>
          </p:nvPr>
        </p:nvSpPr>
        <p:spPr>
          <a:xfrm>
            <a:off x="1144614" y="4385207"/>
            <a:ext cx="10045491" cy="2510434"/>
          </a:xfrm>
          <a:effectLst/>
        </p:spPr>
        <p:txBody>
          <a:bodyPr>
            <a:noAutofit/>
          </a:bodyPr>
          <a:lstStyle>
            <a:lvl1pPr marL="896112" indent="-640080" algn="l">
              <a:defRPr sz="76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847239-6DFD-43BD-929C-7202FF4786F5}" type="datetime1">
              <a:rPr lang="ru-RU" smtClean="0"/>
              <a:t>07.06.2017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E139CC-4D0B-4E19-921D-0B882C9A0521}"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600200" y="1024128"/>
            <a:ext cx="8961120" cy="48646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5413688"/>
            <a:ext cx="12801600" cy="41875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8" name="Rectangle 7"/>
          <p:cNvSpPr/>
          <p:nvPr/>
        </p:nvSpPr>
        <p:spPr>
          <a:xfrm>
            <a:off x="0" y="0"/>
            <a:ext cx="12801600" cy="5413688"/>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dirty="0"/>
          </a:p>
        </p:txBody>
      </p:sp>
      <p:sp>
        <p:nvSpPr>
          <p:cNvPr id="9" name="Rectangle 8"/>
          <p:cNvSpPr/>
          <p:nvPr/>
        </p:nvSpPr>
        <p:spPr>
          <a:xfrm>
            <a:off x="0" y="3713235"/>
            <a:ext cx="128016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10" name="Oval 9"/>
          <p:cNvSpPr/>
          <p:nvPr/>
        </p:nvSpPr>
        <p:spPr>
          <a:xfrm>
            <a:off x="0" y="2240280"/>
            <a:ext cx="12801600" cy="71475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2" name="Title 1"/>
          <p:cNvSpPr>
            <a:spLocks noGrp="1"/>
          </p:cNvSpPr>
          <p:nvPr>
            <p:ph type="title"/>
          </p:nvPr>
        </p:nvSpPr>
        <p:spPr>
          <a:xfrm>
            <a:off x="2846473" y="3041707"/>
            <a:ext cx="8353332" cy="3392684"/>
          </a:xfrm>
          <a:effectLst/>
        </p:spPr>
        <p:txBody>
          <a:bodyPr anchor="b"/>
          <a:lstStyle>
            <a:lvl1pPr algn="r">
              <a:defRPr sz="64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831413" y="6450515"/>
            <a:ext cx="8358692" cy="1169644"/>
          </a:xfrm>
        </p:spPr>
        <p:txBody>
          <a:bodyPr anchor="t"/>
          <a:lstStyle>
            <a:lvl1pPr marL="0" indent="0" algn="r">
              <a:buNone/>
              <a:defRPr sz="2800">
                <a:solidFill>
                  <a:schemeClr val="tx2"/>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E110C01-640B-46B4-BAA6-202E2F08D425}" type="datetime1">
              <a:rPr lang="ru-RU" smtClean="0"/>
              <a:t>07.06.2017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A890CA-A63F-4976-9E74-49CFAC7B4804}" type="datetime1">
              <a:rPr lang="ru-RU" smtClean="0"/>
              <a:t>07.06.2017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139CC-4D0B-4E19-921D-0B882C9A0521}"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600198" y="1024127"/>
            <a:ext cx="4685386" cy="48646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503213" y="1024128"/>
            <a:ext cx="4685386" cy="48646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1024128"/>
            <a:ext cx="4685386" cy="895667"/>
          </a:xfrm>
        </p:spPr>
        <p:txBody>
          <a:bodyPr anchor="b">
            <a:noAutofit/>
          </a:bodyPr>
          <a:lstStyle>
            <a:lvl1pPr marL="0" indent="0" algn="ctr">
              <a:buNone/>
              <a:defRPr lang="en-US" sz="3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ru-RU" smtClean="0"/>
              <a:t>Образец текста</a:t>
            </a:r>
          </a:p>
        </p:txBody>
      </p:sp>
      <p:sp>
        <p:nvSpPr>
          <p:cNvPr id="4" name="Content Placeholder 3"/>
          <p:cNvSpPr>
            <a:spLocks noGrp="1"/>
          </p:cNvSpPr>
          <p:nvPr>
            <p:ph sz="half" idx="2"/>
          </p:nvPr>
        </p:nvSpPr>
        <p:spPr>
          <a:xfrm>
            <a:off x="1619026" y="1960458"/>
            <a:ext cx="4685386" cy="3840480"/>
          </a:xfrm>
        </p:spPr>
        <p:txBody>
          <a:bodyPr>
            <a:normAutofit/>
          </a:bodyPr>
          <a:lstStyle>
            <a:lvl1pPr>
              <a:defRPr sz="2500"/>
            </a:lvl1pPr>
            <a:lvl2pPr>
              <a:defRPr sz="2500"/>
            </a:lvl2pPr>
            <a:lvl3pPr>
              <a:defRPr sz="22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06223" y="1024128"/>
            <a:ext cx="4685386" cy="895667"/>
          </a:xfrm>
        </p:spPr>
        <p:txBody>
          <a:bodyPr anchor="b">
            <a:noAutofit/>
          </a:bodyPr>
          <a:lstStyle>
            <a:lvl1pPr marL="0" indent="0" algn="ctr">
              <a:buNone/>
              <a:defRPr lang="en-US" sz="3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marL="0" lvl="0" indent="0" algn="ctr" defTabSz="1280160" rtl="0" eaLnBrk="1" latinLnBrk="0" hangingPunct="1">
              <a:spcBef>
                <a:spcPct val="20000"/>
              </a:spcBef>
              <a:spcAft>
                <a:spcPts val="42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503035" y="1958645"/>
            <a:ext cx="4685386" cy="3840480"/>
          </a:xfrm>
        </p:spPr>
        <p:txBody>
          <a:bodyPr>
            <a:normAutofit/>
          </a:bodyPr>
          <a:lstStyle>
            <a:lvl1pPr>
              <a:defRPr sz="2500"/>
            </a:lvl1pPr>
            <a:lvl2pPr>
              <a:defRPr sz="2500"/>
            </a:lvl2pPr>
            <a:lvl3pPr>
              <a:defRPr sz="22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944864-6F5E-4B69-A3EB-BB23567155E6}" type="datetime1">
              <a:rPr lang="ru-RU" smtClean="0"/>
              <a:t>07.06.2017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139CC-4D0B-4E19-921D-0B882C9A0521}" type="slidenum">
              <a:rPr lang="en-US" smtClean="0"/>
              <a:pPr/>
              <a:t>‹#›</a:t>
            </a:fld>
            <a:endParaRPr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B464B17-0FA0-44EB-B8A5-8344CC7A0DC9}" type="datetime1">
              <a:rPr lang="ru-RU" smtClean="0"/>
              <a:t>07.06.2017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60A16-400F-48B1-B128-EBF3D13B1B43}" type="datetime1">
              <a:rPr lang="ru-RU" smtClean="0"/>
              <a:t>07.06.2017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4734" y="3093721"/>
            <a:ext cx="5090519" cy="1761890"/>
          </a:xfrm>
          <a:effectLst/>
        </p:spPr>
        <p:txBody>
          <a:bodyPr anchor="b">
            <a:noAutofit/>
          </a:bodyPr>
          <a:lstStyle>
            <a:lvl1pPr marL="320040" indent="-320040" algn="l">
              <a:defRPr sz="39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430922" y="1024128"/>
            <a:ext cx="5623919" cy="6852622"/>
          </a:xfrm>
        </p:spPr>
        <p:txBody>
          <a:bodyPr anchor="ctr"/>
          <a:lstStyle>
            <a:lvl1pPr>
              <a:defRPr sz="3100"/>
            </a:lvl1pPr>
            <a:lvl2pPr>
              <a:defRPr sz="2800"/>
            </a:lvl2pPr>
            <a:lvl3pPr>
              <a:defRPr sz="2500"/>
            </a:lvl3pPr>
            <a:lvl4pPr>
              <a:defRPr sz="2200"/>
            </a:lvl4pPr>
            <a:lvl5pPr>
              <a:defRPr sz="20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506071" y="4896923"/>
            <a:ext cx="4744124" cy="2995325"/>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4D80B7-E19C-44A5-A775-5323876FFFB4}" type="datetime1">
              <a:rPr lang="ru-RU" smtClean="0"/>
              <a:t>07.06.2017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2FC65A-AF3C-4879-A6AB-D5687396D1C5}" type="datetime1">
              <a:rPr lang="ru-RU" smtClean="0"/>
              <a:t>07.06.2017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E139CC-4D0B-4E19-921D-0B882C9A0521}"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600200" y="1024128"/>
            <a:ext cx="8961120" cy="48646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413688"/>
            <a:ext cx="12801600" cy="41875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9" name="Rectangle 8"/>
          <p:cNvSpPr/>
          <p:nvPr/>
        </p:nvSpPr>
        <p:spPr>
          <a:xfrm>
            <a:off x="0" y="0"/>
            <a:ext cx="12801600" cy="5413688"/>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dirty="0"/>
          </a:p>
        </p:txBody>
      </p:sp>
      <p:sp>
        <p:nvSpPr>
          <p:cNvPr id="10" name="Rectangle 9"/>
          <p:cNvSpPr/>
          <p:nvPr/>
        </p:nvSpPr>
        <p:spPr>
          <a:xfrm>
            <a:off x="0" y="3713235"/>
            <a:ext cx="128016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11" name="Oval 10"/>
          <p:cNvSpPr/>
          <p:nvPr/>
        </p:nvSpPr>
        <p:spPr>
          <a:xfrm>
            <a:off x="0" y="2240280"/>
            <a:ext cx="12801600" cy="71475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3" name="Picture Placeholder 2"/>
          <p:cNvSpPr>
            <a:spLocks noGrp="1"/>
          </p:cNvSpPr>
          <p:nvPr>
            <p:ph type="pic" idx="1"/>
          </p:nvPr>
        </p:nvSpPr>
        <p:spPr>
          <a:xfrm>
            <a:off x="6265245" y="1600200"/>
            <a:ext cx="5760720" cy="4378928"/>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8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ru-RU" smtClean="0"/>
              <a:t>Вставка рисунка</a:t>
            </a:r>
            <a:endParaRPr lang="en-US" dirty="0"/>
          </a:p>
        </p:txBody>
      </p:sp>
      <p:sp>
        <p:nvSpPr>
          <p:cNvPr id="4" name="Text Placeholder 3"/>
          <p:cNvSpPr>
            <a:spLocks noGrp="1"/>
          </p:cNvSpPr>
          <p:nvPr>
            <p:ph type="body" sz="half" idx="2"/>
          </p:nvPr>
        </p:nvSpPr>
        <p:spPr>
          <a:xfrm>
            <a:off x="1229042" y="1414680"/>
            <a:ext cx="5171760" cy="3028228"/>
          </a:xfrm>
        </p:spPr>
        <p:txBody>
          <a:bodyPr anchor="b"/>
          <a:lstStyle>
            <a:lvl1pPr marL="256032" indent="-256032">
              <a:buFont typeface="Georgia" pitchFamily="18" charset="0"/>
              <a:buChar char="*"/>
              <a:defRPr sz="22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ru-RU" smtClean="0"/>
              <a:t>Образец текста</a:t>
            </a:r>
          </a:p>
        </p:txBody>
      </p:sp>
      <p:sp>
        <p:nvSpPr>
          <p:cNvPr id="5" name="Date Placeholder 4"/>
          <p:cNvSpPr>
            <a:spLocks noGrp="1"/>
          </p:cNvSpPr>
          <p:nvPr>
            <p:ph type="dt" sz="half" idx="10"/>
          </p:nvPr>
        </p:nvSpPr>
        <p:spPr/>
        <p:txBody>
          <a:bodyPr/>
          <a:lstStyle/>
          <a:p>
            <a:fld id="{54C6BDE7-EFCB-4A50-9CDB-6A8A6A009C6C}" type="datetime1">
              <a:rPr lang="ru-RU" smtClean="0"/>
              <a:t>07.06.2017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139CC-4D0B-4E19-921D-0B882C9A0521}" type="slidenum">
              <a:rPr lang="en-US" smtClean="0"/>
              <a:pPr/>
              <a:t>‹#›</a:t>
            </a:fld>
            <a:endParaRPr lang="en-US"/>
          </a:p>
        </p:txBody>
      </p:sp>
      <p:sp>
        <p:nvSpPr>
          <p:cNvPr id="2" name="Title 1"/>
          <p:cNvSpPr>
            <a:spLocks noGrp="1"/>
          </p:cNvSpPr>
          <p:nvPr>
            <p:ph type="title"/>
          </p:nvPr>
        </p:nvSpPr>
        <p:spPr>
          <a:xfrm>
            <a:off x="1018175" y="6250189"/>
            <a:ext cx="8936953" cy="1600200"/>
          </a:xfrm>
        </p:spPr>
        <p:txBody>
          <a:bodyPr anchor="b">
            <a:noAutofit/>
          </a:bodyPr>
          <a:lstStyle>
            <a:lvl1pPr algn="l">
              <a:defRPr sz="64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667000" y="1024127"/>
            <a:ext cx="8961120" cy="486460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26DF98D-6CDF-4E3A-93AE-E5FC51175230}" type="datetime1">
              <a:rPr lang="ru-RU" smtClean="0"/>
              <a:t>07.06.2017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15261" y="527124"/>
            <a:ext cx="2880360" cy="7333675"/>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653759" y="1024127"/>
            <a:ext cx="6761002" cy="68526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85AA94D-FBD0-4633-9946-66A2130F8B71}" type="datetime1">
              <a:rPr lang="ru-RU" smtClean="0"/>
              <a:t>07.06.2017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027" y="2555876"/>
            <a:ext cx="11551226" cy="60918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FE3AC1E-8A6F-4B51-BED6-C540C8FF3BCD}" type="datetime1">
              <a:rPr lang="ru-RU" smtClean="0"/>
              <a:t>07.06.2017</a:t>
            </a:fld>
            <a:endParaRPr lang="en-US"/>
          </a:p>
        </p:txBody>
      </p:sp>
      <p:sp>
        <p:nvSpPr>
          <p:cNvPr id="5" name="Footer Placeholder 4"/>
          <p:cNvSpPr>
            <a:spLocks noGrp="1"/>
          </p:cNvSpPr>
          <p:nvPr>
            <p:ph type="ftr" sz="quarter" idx="11"/>
          </p:nvPr>
        </p:nvSpPr>
        <p:spPr/>
        <p:txBody>
          <a:bodyPr/>
          <a:lstStyle/>
          <a:p>
            <a:endParaRPr lang="en-US"/>
          </a:p>
        </p:txBody>
      </p:sp>
      <p:sp>
        <p:nvSpPr>
          <p:cNvPr id="7" name="Title Placeholder 1"/>
          <p:cNvSpPr>
            <a:spLocks noGrp="1"/>
          </p:cNvSpPr>
          <p:nvPr>
            <p:ph type="title"/>
          </p:nvPr>
        </p:nvSpPr>
        <p:spPr>
          <a:xfrm>
            <a:off x="634382" y="495415"/>
            <a:ext cx="11530632" cy="680289"/>
          </a:xfrm>
          <a:prstGeom prst="rect">
            <a:avLst/>
          </a:prstGeom>
        </p:spPr>
        <p:txBody>
          <a:bodyPr vert="horz" lIns="0" tIns="0" rIns="0" bIns="0" rtlCol="0" anchor="ctr">
            <a:normAutofit/>
          </a:bodyPr>
          <a:lstStyle/>
          <a:p>
            <a:r>
              <a:rPr lang="en-US" dirty="0"/>
              <a:t>Click to edit Master title style</a:t>
            </a:r>
          </a:p>
        </p:txBody>
      </p:sp>
      <p:sp>
        <p:nvSpPr>
          <p:cNvPr id="9" name="Slide Number Placeholder 5"/>
          <p:cNvSpPr>
            <a:spLocks noGrp="1"/>
          </p:cNvSpPr>
          <p:nvPr>
            <p:ph type="sldNum" sz="quarter" idx="4"/>
          </p:nvPr>
        </p:nvSpPr>
        <p:spPr>
          <a:xfrm>
            <a:off x="9665246" y="8898895"/>
            <a:ext cx="2880360" cy="511175"/>
          </a:xfrm>
          <a:prstGeom prst="rect">
            <a:avLst/>
          </a:prstGeom>
        </p:spPr>
        <p:txBody>
          <a:bodyPr vert="horz" lIns="0" tIns="0" rIns="0" bIns="0" rtlCol="0" anchor="ctr"/>
          <a:lstStyle>
            <a:lvl1pPr algn="r">
              <a:defRPr sz="1500">
                <a:solidFill>
                  <a:schemeClr val="tx1"/>
                </a:solidFill>
              </a:defRPr>
            </a:lvl1pPr>
          </a:lstStyle>
          <a:p>
            <a:fld id="{ECE139CC-4D0B-4E19-921D-0B882C9A0521}" type="slidenum">
              <a:rPr lang="en-US" smtClean="0"/>
              <a:pPr/>
              <a:t>‹#›</a:t>
            </a:fld>
            <a:endParaRPr lang="en-US"/>
          </a:p>
        </p:txBody>
      </p:sp>
    </p:spTree>
    <p:extLst>
      <p:ext uri="{BB962C8B-B14F-4D97-AF65-F5344CB8AC3E}">
        <p14:creationId xmlns:p14="http://schemas.microsoft.com/office/powerpoint/2010/main" val="388445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271" y="2271"/>
          <a:ext cx="2267" cy="2267"/>
        </p:xfrm>
        <a:graphic>
          <a:graphicData uri="http://schemas.openxmlformats.org/presentationml/2006/ole">
            <mc:AlternateContent xmlns:mc="http://schemas.openxmlformats.org/markup-compatibility/2006">
              <mc:Choice xmlns:v="urn:schemas-microsoft-com:vml" Requires="v">
                <p:oleObj spid="_x0000_s2098"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 y="2271"/>
                        <a:ext cx="2267" cy="2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2. Slide Title"/>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4155980511"/>
      </p:ext>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5413688"/>
            <a:ext cx="12801600" cy="41875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8" name="Rectangle 7"/>
          <p:cNvSpPr/>
          <p:nvPr/>
        </p:nvSpPr>
        <p:spPr>
          <a:xfrm>
            <a:off x="0" y="0"/>
            <a:ext cx="12801600" cy="5413688"/>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dirty="0"/>
          </a:p>
        </p:txBody>
      </p:sp>
      <p:sp>
        <p:nvSpPr>
          <p:cNvPr id="9" name="Rectangle 8"/>
          <p:cNvSpPr/>
          <p:nvPr/>
        </p:nvSpPr>
        <p:spPr>
          <a:xfrm>
            <a:off x="0" y="3713235"/>
            <a:ext cx="128016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10" name="Oval 9"/>
          <p:cNvSpPr/>
          <p:nvPr/>
        </p:nvSpPr>
        <p:spPr>
          <a:xfrm>
            <a:off x="0" y="2240280"/>
            <a:ext cx="12801600" cy="71475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2" name="Title 1"/>
          <p:cNvSpPr>
            <a:spLocks noGrp="1"/>
          </p:cNvSpPr>
          <p:nvPr>
            <p:ph type="title"/>
          </p:nvPr>
        </p:nvSpPr>
        <p:spPr>
          <a:xfrm>
            <a:off x="2846473" y="3041707"/>
            <a:ext cx="8353332" cy="3392684"/>
          </a:xfrm>
          <a:effectLst/>
        </p:spPr>
        <p:txBody>
          <a:bodyPr anchor="b"/>
          <a:lstStyle>
            <a:lvl1pPr algn="r">
              <a:defRPr sz="64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831413" y="6450515"/>
            <a:ext cx="8358692" cy="1169644"/>
          </a:xfrm>
        </p:spPr>
        <p:txBody>
          <a:bodyPr anchor="t"/>
          <a:lstStyle>
            <a:lvl1pPr marL="0" indent="0" algn="r">
              <a:buNone/>
              <a:defRPr sz="2800">
                <a:solidFill>
                  <a:schemeClr val="tx2"/>
                </a:solidFill>
              </a:defRPr>
            </a:lvl1pPr>
            <a:lvl2pPr marL="640003" indent="0">
              <a:buNone/>
              <a:defRPr sz="2500">
                <a:solidFill>
                  <a:schemeClr val="tx1">
                    <a:tint val="75000"/>
                  </a:schemeClr>
                </a:solidFill>
              </a:defRPr>
            </a:lvl2pPr>
            <a:lvl3pPr marL="1280006" indent="0">
              <a:buNone/>
              <a:defRPr sz="2200">
                <a:solidFill>
                  <a:schemeClr val="tx1">
                    <a:tint val="75000"/>
                  </a:schemeClr>
                </a:solidFill>
              </a:defRPr>
            </a:lvl3pPr>
            <a:lvl4pPr marL="1920009" indent="0">
              <a:buNone/>
              <a:defRPr sz="2000">
                <a:solidFill>
                  <a:schemeClr val="tx1">
                    <a:tint val="75000"/>
                  </a:schemeClr>
                </a:solidFill>
              </a:defRPr>
            </a:lvl4pPr>
            <a:lvl5pPr marL="2560013" indent="0">
              <a:buNone/>
              <a:defRPr sz="2000">
                <a:solidFill>
                  <a:schemeClr val="tx1">
                    <a:tint val="75000"/>
                  </a:schemeClr>
                </a:solidFill>
              </a:defRPr>
            </a:lvl5pPr>
            <a:lvl6pPr marL="3200016" indent="0">
              <a:buNone/>
              <a:defRPr sz="2000">
                <a:solidFill>
                  <a:schemeClr val="tx1">
                    <a:tint val="75000"/>
                  </a:schemeClr>
                </a:solidFill>
              </a:defRPr>
            </a:lvl6pPr>
            <a:lvl7pPr marL="3840019" indent="0">
              <a:buNone/>
              <a:defRPr sz="2000">
                <a:solidFill>
                  <a:schemeClr val="tx1">
                    <a:tint val="75000"/>
                  </a:schemeClr>
                </a:solidFill>
              </a:defRPr>
            </a:lvl7pPr>
            <a:lvl8pPr marL="4480022" indent="0">
              <a:buNone/>
              <a:defRPr sz="2000">
                <a:solidFill>
                  <a:schemeClr val="tx1">
                    <a:tint val="75000"/>
                  </a:schemeClr>
                </a:solidFill>
              </a:defRPr>
            </a:lvl8pPr>
            <a:lvl9pPr marL="5120025" indent="0">
              <a:buNone/>
              <a:defRPr sz="20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0013E01-2E51-40E0-9D5D-08E9FC8F3B6B}" type="datetime1">
              <a:rPr lang="ru-RU" smtClean="0"/>
              <a:t>07.06.2017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6F2017-EECC-4840-8856-6A304F340FC1}" type="datetime1">
              <a:rPr lang="ru-RU" smtClean="0"/>
              <a:t>07.06.2017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E139CC-4D0B-4E19-921D-0B882C9A0521}"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600198" y="1024127"/>
            <a:ext cx="4685386" cy="48646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503213" y="1024128"/>
            <a:ext cx="4685386" cy="48646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1024128"/>
            <a:ext cx="4685386" cy="895667"/>
          </a:xfrm>
        </p:spPr>
        <p:txBody>
          <a:bodyPr anchor="b">
            <a:noAutofit/>
          </a:bodyPr>
          <a:lstStyle>
            <a:lvl1pPr marL="0" indent="0" algn="ctr">
              <a:buNone/>
              <a:defRPr lang="en-US" sz="3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640003" indent="0">
              <a:buNone/>
              <a:defRPr sz="2800" b="1"/>
            </a:lvl2pPr>
            <a:lvl3pPr marL="1280006" indent="0">
              <a:buNone/>
              <a:defRPr sz="2500" b="1"/>
            </a:lvl3pPr>
            <a:lvl4pPr marL="1920009" indent="0">
              <a:buNone/>
              <a:defRPr sz="2200" b="1"/>
            </a:lvl4pPr>
            <a:lvl5pPr marL="2560013" indent="0">
              <a:buNone/>
              <a:defRPr sz="2200" b="1"/>
            </a:lvl5pPr>
            <a:lvl6pPr marL="3200016" indent="0">
              <a:buNone/>
              <a:defRPr sz="2200" b="1"/>
            </a:lvl6pPr>
            <a:lvl7pPr marL="3840019" indent="0">
              <a:buNone/>
              <a:defRPr sz="2200" b="1"/>
            </a:lvl7pPr>
            <a:lvl8pPr marL="4480022" indent="0">
              <a:buNone/>
              <a:defRPr sz="2200" b="1"/>
            </a:lvl8pPr>
            <a:lvl9pPr marL="5120025" indent="0">
              <a:buNone/>
              <a:defRPr sz="2200" b="1"/>
            </a:lvl9pPr>
          </a:lstStyle>
          <a:p>
            <a:pPr lvl="0"/>
            <a:r>
              <a:rPr lang="ru-RU" smtClean="0"/>
              <a:t>Образец текста</a:t>
            </a:r>
          </a:p>
        </p:txBody>
      </p:sp>
      <p:sp>
        <p:nvSpPr>
          <p:cNvPr id="4" name="Content Placeholder 3"/>
          <p:cNvSpPr>
            <a:spLocks noGrp="1"/>
          </p:cNvSpPr>
          <p:nvPr>
            <p:ph sz="half" idx="2"/>
          </p:nvPr>
        </p:nvSpPr>
        <p:spPr>
          <a:xfrm>
            <a:off x="1619026" y="1960458"/>
            <a:ext cx="4685386" cy="3840480"/>
          </a:xfrm>
        </p:spPr>
        <p:txBody>
          <a:bodyPr>
            <a:normAutofit/>
          </a:bodyPr>
          <a:lstStyle>
            <a:lvl1pPr>
              <a:defRPr sz="2500"/>
            </a:lvl1pPr>
            <a:lvl2pPr>
              <a:defRPr sz="2500"/>
            </a:lvl2pPr>
            <a:lvl3pPr>
              <a:defRPr sz="22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06223" y="1024128"/>
            <a:ext cx="4685386" cy="895667"/>
          </a:xfrm>
        </p:spPr>
        <p:txBody>
          <a:bodyPr anchor="b">
            <a:noAutofit/>
          </a:bodyPr>
          <a:lstStyle>
            <a:lvl1pPr marL="0" indent="0" algn="ctr">
              <a:buNone/>
              <a:defRPr lang="en-US" sz="3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640003" indent="0">
              <a:buNone/>
              <a:defRPr sz="2800" b="1"/>
            </a:lvl2pPr>
            <a:lvl3pPr marL="1280006" indent="0">
              <a:buNone/>
              <a:defRPr sz="2500" b="1"/>
            </a:lvl3pPr>
            <a:lvl4pPr marL="1920009" indent="0">
              <a:buNone/>
              <a:defRPr sz="2200" b="1"/>
            </a:lvl4pPr>
            <a:lvl5pPr marL="2560013" indent="0">
              <a:buNone/>
              <a:defRPr sz="2200" b="1"/>
            </a:lvl5pPr>
            <a:lvl6pPr marL="3200016" indent="0">
              <a:buNone/>
              <a:defRPr sz="2200" b="1"/>
            </a:lvl6pPr>
            <a:lvl7pPr marL="3840019" indent="0">
              <a:buNone/>
              <a:defRPr sz="2200" b="1"/>
            </a:lvl7pPr>
            <a:lvl8pPr marL="4480022" indent="0">
              <a:buNone/>
              <a:defRPr sz="2200" b="1"/>
            </a:lvl8pPr>
            <a:lvl9pPr marL="5120025" indent="0">
              <a:buNone/>
              <a:defRPr sz="2200" b="1"/>
            </a:lvl9pPr>
          </a:lstStyle>
          <a:p>
            <a:pPr marL="0" lvl="0" indent="0" algn="ctr" defTabSz="1280006" rtl="0" eaLnBrk="1" latinLnBrk="0" hangingPunct="1">
              <a:spcBef>
                <a:spcPct val="20000"/>
              </a:spcBef>
              <a:spcAft>
                <a:spcPts val="42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503035" y="1958645"/>
            <a:ext cx="4685386" cy="3840480"/>
          </a:xfrm>
        </p:spPr>
        <p:txBody>
          <a:bodyPr>
            <a:normAutofit/>
          </a:bodyPr>
          <a:lstStyle>
            <a:lvl1pPr>
              <a:defRPr sz="2500"/>
            </a:lvl1pPr>
            <a:lvl2pPr>
              <a:defRPr sz="2500"/>
            </a:lvl2pPr>
            <a:lvl3pPr>
              <a:defRPr sz="22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64170A7-1EE6-4F76-BBA2-A522FE14D952}" type="datetime1">
              <a:rPr lang="ru-RU" smtClean="0"/>
              <a:t>07.06.2017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CE139CC-4D0B-4E19-921D-0B882C9A0521}" type="slidenum">
              <a:rPr lang="en-US" smtClean="0"/>
              <a:pPr/>
              <a:t>‹#›</a:t>
            </a:fld>
            <a:endParaRPr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91D222F-5AAE-44E2-91C5-0D684EE00703}" type="datetime1">
              <a:rPr lang="ru-RU" smtClean="0"/>
              <a:t>07.06.2017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3B552-1600-4509-B314-B376BC035B1F}" type="datetime1">
              <a:rPr lang="ru-RU" smtClean="0"/>
              <a:t>07.06.2017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4735" y="3093722"/>
            <a:ext cx="5090519" cy="1761890"/>
          </a:xfrm>
          <a:effectLst/>
        </p:spPr>
        <p:txBody>
          <a:bodyPr anchor="b">
            <a:noAutofit/>
          </a:bodyPr>
          <a:lstStyle>
            <a:lvl1pPr marL="320002" indent="-320002" algn="l">
              <a:defRPr sz="39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430923" y="1024128"/>
            <a:ext cx="5623919" cy="6852622"/>
          </a:xfrm>
        </p:spPr>
        <p:txBody>
          <a:bodyPr anchor="ctr"/>
          <a:lstStyle>
            <a:lvl1pPr>
              <a:defRPr sz="3100"/>
            </a:lvl1pPr>
            <a:lvl2pPr>
              <a:defRPr sz="2800"/>
            </a:lvl2pPr>
            <a:lvl3pPr>
              <a:defRPr sz="2500"/>
            </a:lvl3pPr>
            <a:lvl4pPr>
              <a:defRPr sz="2200"/>
            </a:lvl4pPr>
            <a:lvl5pPr>
              <a:defRPr sz="20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506071" y="4896923"/>
            <a:ext cx="4744124" cy="2995325"/>
          </a:xfrm>
        </p:spPr>
        <p:txBody>
          <a:bodyPr/>
          <a:lstStyle>
            <a:lvl1pPr marL="0" indent="0">
              <a:buNone/>
              <a:defRPr sz="2000"/>
            </a:lvl1pPr>
            <a:lvl2pPr marL="640003" indent="0">
              <a:buNone/>
              <a:defRPr sz="1700"/>
            </a:lvl2pPr>
            <a:lvl3pPr marL="1280006" indent="0">
              <a:buNone/>
              <a:defRPr sz="1400"/>
            </a:lvl3pPr>
            <a:lvl4pPr marL="1920009" indent="0">
              <a:buNone/>
              <a:defRPr sz="1300"/>
            </a:lvl4pPr>
            <a:lvl5pPr marL="2560013" indent="0">
              <a:buNone/>
              <a:defRPr sz="1300"/>
            </a:lvl5pPr>
            <a:lvl6pPr marL="3200016" indent="0">
              <a:buNone/>
              <a:defRPr sz="1300"/>
            </a:lvl6pPr>
            <a:lvl7pPr marL="3840019" indent="0">
              <a:buNone/>
              <a:defRPr sz="1300"/>
            </a:lvl7pPr>
            <a:lvl8pPr marL="4480022" indent="0">
              <a:buNone/>
              <a:defRPr sz="1300"/>
            </a:lvl8pPr>
            <a:lvl9pPr marL="5120025" indent="0">
              <a:buNone/>
              <a:defRPr sz="1300"/>
            </a:lvl9pPr>
          </a:lstStyle>
          <a:p>
            <a:pPr lvl="0"/>
            <a:r>
              <a:rPr lang="ru-RU" smtClean="0"/>
              <a:t>Образец текста</a:t>
            </a:r>
          </a:p>
        </p:txBody>
      </p:sp>
      <p:sp>
        <p:nvSpPr>
          <p:cNvPr id="5" name="Date Placeholder 4"/>
          <p:cNvSpPr>
            <a:spLocks noGrp="1"/>
          </p:cNvSpPr>
          <p:nvPr>
            <p:ph type="dt" sz="half" idx="10"/>
          </p:nvPr>
        </p:nvSpPr>
        <p:spPr/>
        <p:txBody>
          <a:bodyPr/>
          <a:lstStyle/>
          <a:p>
            <a:fld id="{FBB57136-182F-4806-B9B1-47678E99B834}" type="datetime1">
              <a:rPr lang="ru-RU" smtClean="0"/>
              <a:t>07.06.2017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E139CC-4D0B-4E19-921D-0B882C9A05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413688"/>
            <a:ext cx="12801600" cy="41875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9" name="Rectangle 8"/>
          <p:cNvSpPr/>
          <p:nvPr/>
        </p:nvSpPr>
        <p:spPr>
          <a:xfrm>
            <a:off x="0" y="0"/>
            <a:ext cx="12801600" cy="5413688"/>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dirty="0"/>
          </a:p>
        </p:txBody>
      </p:sp>
      <p:sp>
        <p:nvSpPr>
          <p:cNvPr id="10" name="Rectangle 9"/>
          <p:cNvSpPr/>
          <p:nvPr/>
        </p:nvSpPr>
        <p:spPr>
          <a:xfrm>
            <a:off x="0" y="3713235"/>
            <a:ext cx="128016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11" name="Oval 10"/>
          <p:cNvSpPr/>
          <p:nvPr/>
        </p:nvSpPr>
        <p:spPr>
          <a:xfrm>
            <a:off x="0" y="2240280"/>
            <a:ext cx="12801600" cy="71475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3" name="Picture Placeholder 2"/>
          <p:cNvSpPr>
            <a:spLocks noGrp="1"/>
          </p:cNvSpPr>
          <p:nvPr>
            <p:ph type="pic" idx="1"/>
          </p:nvPr>
        </p:nvSpPr>
        <p:spPr>
          <a:xfrm>
            <a:off x="6265245" y="1600200"/>
            <a:ext cx="5760720" cy="4378928"/>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800"/>
            </a:lvl1pPr>
            <a:lvl2pPr marL="640003" indent="0">
              <a:buNone/>
              <a:defRPr sz="3900"/>
            </a:lvl2pPr>
            <a:lvl3pPr marL="1280006" indent="0">
              <a:buNone/>
              <a:defRPr sz="3400"/>
            </a:lvl3pPr>
            <a:lvl4pPr marL="1920009" indent="0">
              <a:buNone/>
              <a:defRPr sz="2800"/>
            </a:lvl4pPr>
            <a:lvl5pPr marL="2560013" indent="0">
              <a:buNone/>
              <a:defRPr sz="2800"/>
            </a:lvl5pPr>
            <a:lvl6pPr marL="3200016" indent="0">
              <a:buNone/>
              <a:defRPr sz="2800"/>
            </a:lvl6pPr>
            <a:lvl7pPr marL="3840019" indent="0">
              <a:buNone/>
              <a:defRPr sz="2800"/>
            </a:lvl7pPr>
            <a:lvl8pPr marL="4480022" indent="0">
              <a:buNone/>
              <a:defRPr sz="2800"/>
            </a:lvl8pPr>
            <a:lvl9pPr marL="5120025" indent="0">
              <a:buNone/>
              <a:defRPr sz="2800"/>
            </a:lvl9pPr>
          </a:lstStyle>
          <a:p>
            <a:r>
              <a:rPr lang="ru-RU" smtClean="0"/>
              <a:t>Вставка рисунка</a:t>
            </a:r>
            <a:endParaRPr lang="en-US" dirty="0"/>
          </a:p>
        </p:txBody>
      </p:sp>
      <p:sp>
        <p:nvSpPr>
          <p:cNvPr id="4" name="Text Placeholder 3"/>
          <p:cNvSpPr>
            <a:spLocks noGrp="1"/>
          </p:cNvSpPr>
          <p:nvPr>
            <p:ph type="body" sz="half" idx="2"/>
          </p:nvPr>
        </p:nvSpPr>
        <p:spPr>
          <a:xfrm>
            <a:off x="1229042" y="1414680"/>
            <a:ext cx="5171760" cy="3028228"/>
          </a:xfrm>
        </p:spPr>
        <p:txBody>
          <a:bodyPr anchor="b"/>
          <a:lstStyle>
            <a:lvl1pPr marL="256001" indent="-256001">
              <a:buFont typeface="Georgia" pitchFamily="18" charset="0"/>
              <a:buChar char="*"/>
              <a:defRPr sz="2200"/>
            </a:lvl1pPr>
            <a:lvl2pPr marL="640003" indent="0">
              <a:buNone/>
              <a:defRPr sz="1700"/>
            </a:lvl2pPr>
            <a:lvl3pPr marL="1280006" indent="0">
              <a:buNone/>
              <a:defRPr sz="1400"/>
            </a:lvl3pPr>
            <a:lvl4pPr marL="1920009" indent="0">
              <a:buNone/>
              <a:defRPr sz="1300"/>
            </a:lvl4pPr>
            <a:lvl5pPr marL="2560013" indent="0">
              <a:buNone/>
              <a:defRPr sz="1300"/>
            </a:lvl5pPr>
            <a:lvl6pPr marL="3200016" indent="0">
              <a:buNone/>
              <a:defRPr sz="1300"/>
            </a:lvl6pPr>
            <a:lvl7pPr marL="3840019" indent="0">
              <a:buNone/>
              <a:defRPr sz="1300"/>
            </a:lvl7pPr>
            <a:lvl8pPr marL="4480022" indent="0">
              <a:buNone/>
              <a:defRPr sz="1300"/>
            </a:lvl8pPr>
            <a:lvl9pPr marL="5120025" indent="0">
              <a:buNone/>
              <a:defRPr sz="13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0488E6-8640-4C7C-9B20-1460B268575F}" type="datetime1">
              <a:rPr lang="ru-RU" smtClean="0"/>
              <a:t>07.06.2017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E139CC-4D0B-4E19-921D-0B882C9A0521}" type="slidenum">
              <a:rPr lang="en-US" smtClean="0"/>
              <a:pPr/>
              <a:t>‹#›</a:t>
            </a:fld>
            <a:endParaRPr lang="en-US"/>
          </a:p>
        </p:txBody>
      </p:sp>
      <p:sp>
        <p:nvSpPr>
          <p:cNvPr id="2" name="Title 1"/>
          <p:cNvSpPr>
            <a:spLocks noGrp="1"/>
          </p:cNvSpPr>
          <p:nvPr>
            <p:ph type="title"/>
          </p:nvPr>
        </p:nvSpPr>
        <p:spPr>
          <a:xfrm>
            <a:off x="1018175" y="6250189"/>
            <a:ext cx="8936953" cy="1600200"/>
          </a:xfrm>
        </p:spPr>
        <p:txBody>
          <a:bodyPr anchor="b">
            <a:noAutofit/>
          </a:bodyPr>
          <a:lstStyle>
            <a:lvl1pPr algn="l">
              <a:defRPr sz="64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7147560"/>
            <a:ext cx="12801600" cy="245364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8" name="Rectangle 7"/>
          <p:cNvSpPr/>
          <p:nvPr/>
        </p:nvSpPr>
        <p:spPr>
          <a:xfrm>
            <a:off x="0" y="0"/>
            <a:ext cx="12801600" cy="714756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dirty="0"/>
          </a:p>
        </p:txBody>
      </p:sp>
      <p:sp>
        <p:nvSpPr>
          <p:cNvPr id="9" name="Rectangle 8"/>
          <p:cNvSpPr/>
          <p:nvPr/>
        </p:nvSpPr>
        <p:spPr>
          <a:xfrm>
            <a:off x="0" y="5275626"/>
            <a:ext cx="128016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10" name="Oval 9"/>
          <p:cNvSpPr/>
          <p:nvPr/>
        </p:nvSpPr>
        <p:spPr>
          <a:xfrm>
            <a:off x="0" y="2240280"/>
            <a:ext cx="12801600" cy="714756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en-US"/>
          </a:p>
        </p:txBody>
      </p:sp>
      <p:sp>
        <p:nvSpPr>
          <p:cNvPr id="2" name="Title Placeholder 1"/>
          <p:cNvSpPr>
            <a:spLocks noGrp="1"/>
          </p:cNvSpPr>
          <p:nvPr>
            <p:ph type="title"/>
          </p:nvPr>
        </p:nvSpPr>
        <p:spPr>
          <a:xfrm>
            <a:off x="2510607" y="6121035"/>
            <a:ext cx="9117515" cy="1600200"/>
          </a:xfrm>
          <a:prstGeom prst="rect">
            <a:avLst/>
          </a:prstGeom>
          <a:effectLst/>
        </p:spPr>
        <p:txBody>
          <a:bodyPr vert="horz" lIns="128001" tIns="64001" rIns="128001" bIns="64001"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600200" y="1025164"/>
            <a:ext cx="8961120" cy="4864608"/>
          </a:xfrm>
          <a:prstGeom prst="rect">
            <a:avLst/>
          </a:prstGeom>
        </p:spPr>
        <p:txBody>
          <a:bodyPr vert="horz" lIns="128001" tIns="64001" rIns="128001" bIns="6400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41080" y="8641082"/>
            <a:ext cx="3520440" cy="511175"/>
          </a:xfrm>
          <a:prstGeom prst="rect">
            <a:avLst/>
          </a:prstGeom>
        </p:spPr>
        <p:txBody>
          <a:bodyPr vert="horz" lIns="128001" tIns="64001" rIns="128001" bIns="64001" rtlCol="0" anchor="ctr"/>
          <a:lstStyle>
            <a:lvl1pPr algn="r">
              <a:defRPr sz="1500" b="1">
                <a:solidFill>
                  <a:schemeClr val="tx1">
                    <a:lumMod val="50000"/>
                    <a:lumOff val="50000"/>
                  </a:schemeClr>
                </a:solidFill>
              </a:defRPr>
            </a:lvl1pPr>
          </a:lstStyle>
          <a:p>
            <a:fld id="{BA78316E-2FD5-4EC1-B909-836D69A0E004}" type="datetime1">
              <a:rPr lang="ru-RU" smtClean="0"/>
              <a:t>07.06.2017</a:t>
            </a:fld>
            <a:endParaRPr lang="en-US"/>
          </a:p>
        </p:txBody>
      </p:sp>
      <p:sp>
        <p:nvSpPr>
          <p:cNvPr id="5" name="Footer Placeholder 4"/>
          <p:cNvSpPr>
            <a:spLocks noGrp="1"/>
          </p:cNvSpPr>
          <p:nvPr>
            <p:ph type="ftr" sz="quarter" idx="3"/>
          </p:nvPr>
        </p:nvSpPr>
        <p:spPr>
          <a:xfrm>
            <a:off x="640081" y="8641082"/>
            <a:ext cx="4693921" cy="511175"/>
          </a:xfrm>
          <a:prstGeom prst="rect">
            <a:avLst/>
          </a:prstGeom>
        </p:spPr>
        <p:txBody>
          <a:bodyPr vert="horz" lIns="128001" tIns="64001" rIns="128001" bIns="64001" rtlCol="0" anchor="ctr"/>
          <a:lstStyle>
            <a:lvl1pPr algn="l">
              <a:defRPr sz="15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334000" y="8641082"/>
            <a:ext cx="2560320" cy="511175"/>
          </a:xfrm>
          <a:prstGeom prst="rect">
            <a:avLst/>
          </a:prstGeom>
        </p:spPr>
        <p:txBody>
          <a:bodyPr vert="horz" lIns="128001" tIns="64001" rIns="128001" bIns="64001" rtlCol="0" anchor="ctr"/>
          <a:lstStyle>
            <a:lvl1pPr algn="ctr">
              <a:defRPr sz="1700" b="1">
                <a:solidFill>
                  <a:schemeClr val="tx1">
                    <a:lumMod val="50000"/>
                    <a:lumOff val="50000"/>
                  </a:schemeClr>
                </a:solidFill>
              </a:defRPr>
            </a:lvl1pPr>
          </a:lstStyle>
          <a:p>
            <a:fld id="{ECE139CC-4D0B-4E19-921D-0B882C9A05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dt="0"/>
  <p:txStyles>
    <p:titleStyle>
      <a:lvl1pPr marL="448003" indent="-448003" algn="r" defTabSz="1280006" rtl="0" eaLnBrk="1" latinLnBrk="0" hangingPunct="1">
        <a:spcBef>
          <a:spcPct val="0"/>
        </a:spcBef>
        <a:buClr>
          <a:schemeClr val="accent6">
            <a:lumMod val="75000"/>
          </a:schemeClr>
        </a:buClr>
        <a:buSzPct val="128000"/>
        <a:buFont typeface="Georgia" pitchFamily="18" charset="0"/>
        <a:buChar char="*"/>
        <a:defRPr sz="6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0002" indent="-256001" algn="l" defTabSz="1280006" rtl="0" eaLnBrk="1" latinLnBrk="0" hangingPunct="1">
        <a:spcBef>
          <a:spcPct val="20000"/>
        </a:spcBef>
        <a:spcAft>
          <a:spcPts val="420"/>
        </a:spcAft>
        <a:buClr>
          <a:schemeClr val="accent6">
            <a:lumMod val="75000"/>
          </a:schemeClr>
        </a:buClr>
        <a:buSzPct val="130000"/>
        <a:buFont typeface="Georgia" pitchFamily="18" charset="0"/>
        <a:buChar char="*"/>
        <a:defRPr sz="3100" kern="1200">
          <a:solidFill>
            <a:schemeClr val="tx1">
              <a:lumMod val="75000"/>
              <a:lumOff val="25000"/>
            </a:schemeClr>
          </a:solidFill>
          <a:latin typeface="+mn-lt"/>
          <a:ea typeface="+mn-ea"/>
          <a:cs typeface="+mn-cs"/>
        </a:defRPr>
      </a:lvl1pPr>
      <a:lvl2pPr marL="768004" indent="-256001" algn="l" defTabSz="1280006" rtl="0" eaLnBrk="1" latinLnBrk="0" hangingPunct="1">
        <a:spcBef>
          <a:spcPct val="20000"/>
        </a:spcBef>
        <a:spcAft>
          <a:spcPts val="420"/>
        </a:spcAft>
        <a:buClr>
          <a:schemeClr val="accent6">
            <a:lumMod val="75000"/>
          </a:schemeClr>
        </a:buClr>
        <a:buSzPct val="130000"/>
        <a:buFont typeface="Georgia" pitchFamily="18" charset="0"/>
        <a:buChar char="*"/>
        <a:defRPr sz="2800" kern="1200">
          <a:solidFill>
            <a:schemeClr val="tx1">
              <a:lumMod val="75000"/>
              <a:lumOff val="25000"/>
            </a:schemeClr>
          </a:solidFill>
          <a:latin typeface="+mn-lt"/>
          <a:ea typeface="+mn-ea"/>
          <a:cs typeface="+mn-cs"/>
        </a:defRPr>
      </a:lvl2pPr>
      <a:lvl3pPr marL="1152005" indent="-256001" algn="l" defTabSz="1280006" rtl="0" eaLnBrk="1" latinLnBrk="0" hangingPunct="1">
        <a:spcBef>
          <a:spcPct val="20000"/>
        </a:spcBef>
        <a:spcAft>
          <a:spcPts val="420"/>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3pPr>
      <a:lvl4pPr marL="1536007" indent="-256001" algn="l" defTabSz="1280006" rtl="0" eaLnBrk="1" latinLnBrk="0" hangingPunct="1">
        <a:spcBef>
          <a:spcPct val="20000"/>
        </a:spcBef>
        <a:spcAft>
          <a:spcPts val="42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4pPr>
      <a:lvl5pPr marL="1945609" indent="-256001" algn="l" defTabSz="1280006" rtl="0" eaLnBrk="1" latinLnBrk="0" hangingPunct="1">
        <a:spcBef>
          <a:spcPct val="20000"/>
        </a:spcBef>
        <a:spcAft>
          <a:spcPts val="42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5pPr>
      <a:lvl6pPr marL="2329611" indent="-256001" algn="l" defTabSz="1280006" rtl="0" eaLnBrk="1" latinLnBrk="0" hangingPunct="1">
        <a:spcBef>
          <a:spcPct val="20000"/>
        </a:spcBef>
        <a:spcAft>
          <a:spcPts val="42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2752014" indent="-256001" algn="l" defTabSz="1280006" rtl="0" eaLnBrk="1" latinLnBrk="0" hangingPunct="1">
        <a:spcBef>
          <a:spcPct val="20000"/>
        </a:spcBef>
        <a:spcAft>
          <a:spcPts val="42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3200016" indent="-256001" algn="l" defTabSz="1280006" rtl="0" eaLnBrk="1" latinLnBrk="0" hangingPunct="1">
        <a:spcBef>
          <a:spcPct val="20000"/>
        </a:spcBef>
        <a:spcAft>
          <a:spcPts val="42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3622419" indent="-256001" algn="l" defTabSz="1280006" rtl="0" eaLnBrk="1" latinLnBrk="0" hangingPunct="1">
        <a:spcBef>
          <a:spcPct val="20000"/>
        </a:spcBef>
        <a:spcAft>
          <a:spcPts val="42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p:bodyStyle>
    <p:otherStyle>
      <a:defPPr>
        <a:defRPr lang="en-US"/>
      </a:defPPr>
      <a:lvl1pPr marL="0" algn="l" defTabSz="1280006" rtl="0" eaLnBrk="1" latinLnBrk="0" hangingPunct="1">
        <a:defRPr sz="2500" kern="1200">
          <a:solidFill>
            <a:schemeClr val="tx1"/>
          </a:solidFill>
          <a:latin typeface="+mn-lt"/>
          <a:ea typeface="+mn-ea"/>
          <a:cs typeface="+mn-cs"/>
        </a:defRPr>
      </a:lvl1pPr>
      <a:lvl2pPr marL="640003" algn="l" defTabSz="1280006" rtl="0" eaLnBrk="1" latinLnBrk="0" hangingPunct="1">
        <a:defRPr sz="2500" kern="1200">
          <a:solidFill>
            <a:schemeClr val="tx1"/>
          </a:solidFill>
          <a:latin typeface="+mn-lt"/>
          <a:ea typeface="+mn-ea"/>
          <a:cs typeface="+mn-cs"/>
        </a:defRPr>
      </a:lvl2pPr>
      <a:lvl3pPr marL="1280006" algn="l" defTabSz="1280006" rtl="0" eaLnBrk="1" latinLnBrk="0" hangingPunct="1">
        <a:defRPr sz="2500" kern="1200">
          <a:solidFill>
            <a:schemeClr val="tx1"/>
          </a:solidFill>
          <a:latin typeface="+mn-lt"/>
          <a:ea typeface="+mn-ea"/>
          <a:cs typeface="+mn-cs"/>
        </a:defRPr>
      </a:lvl3pPr>
      <a:lvl4pPr marL="1920009" algn="l" defTabSz="1280006" rtl="0" eaLnBrk="1" latinLnBrk="0" hangingPunct="1">
        <a:defRPr sz="2500" kern="1200">
          <a:solidFill>
            <a:schemeClr val="tx1"/>
          </a:solidFill>
          <a:latin typeface="+mn-lt"/>
          <a:ea typeface="+mn-ea"/>
          <a:cs typeface="+mn-cs"/>
        </a:defRPr>
      </a:lvl4pPr>
      <a:lvl5pPr marL="2560013" algn="l" defTabSz="1280006" rtl="0" eaLnBrk="1" latinLnBrk="0" hangingPunct="1">
        <a:defRPr sz="2500" kern="1200">
          <a:solidFill>
            <a:schemeClr val="tx1"/>
          </a:solidFill>
          <a:latin typeface="+mn-lt"/>
          <a:ea typeface="+mn-ea"/>
          <a:cs typeface="+mn-cs"/>
        </a:defRPr>
      </a:lvl5pPr>
      <a:lvl6pPr marL="3200016" algn="l" defTabSz="1280006" rtl="0" eaLnBrk="1" latinLnBrk="0" hangingPunct="1">
        <a:defRPr sz="2500" kern="1200">
          <a:solidFill>
            <a:schemeClr val="tx1"/>
          </a:solidFill>
          <a:latin typeface="+mn-lt"/>
          <a:ea typeface="+mn-ea"/>
          <a:cs typeface="+mn-cs"/>
        </a:defRPr>
      </a:lvl6pPr>
      <a:lvl7pPr marL="3840019" algn="l" defTabSz="1280006" rtl="0" eaLnBrk="1" latinLnBrk="0" hangingPunct="1">
        <a:defRPr sz="2500" kern="1200">
          <a:solidFill>
            <a:schemeClr val="tx1"/>
          </a:solidFill>
          <a:latin typeface="+mn-lt"/>
          <a:ea typeface="+mn-ea"/>
          <a:cs typeface="+mn-cs"/>
        </a:defRPr>
      </a:lvl7pPr>
      <a:lvl8pPr marL="4480022" algn="l" defTabSz="1280006" rtl="0" eaLnBrk="1" latinLnBrk="0" hangingPunct="1">
        <a:defRPr sz="2500" kern="1200">
          <a:solidFill>
            <a:schemeClr val="tx1"/>
          </a:solidFill>
          <a:latin typeface="+mn-lt"/>
          <a:ea typeface="+mn-ea"/>
          <a:cs typeface="+mn-cs"/>
        </a:defRPr>
      </a:lvl8pPr>
      <a:lvl9pPr marL="5120025" algn="l" defTabSz="1280006"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7147560"/>
            <a:ext cx="12801600" cy="245364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8" name="Rectangle 7"/>
          <p:cNvSpPr/>
          <p:nvPr/>
        </p:nvSpPr>
        <p:spPr>
          <a:xfrm>
            <a:off x="0" y="0"/>
            <a:ext cx="12801600" cy="714756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dirty="0"/>
          </a:p>
        </p:txBody>
      </p:sp>
      <p:sp>
        <p:nvSpPr>
          <p:cNvPr id="9" name="Rectangle 8"/>
          <p:cNvSpPr/>
          <p:nvPr/>
        </p:nvSpPr>
        <p:spPr>
          <a:xfrm>
            <a:off x="0" y="5275626"/>
            <a:ext cx="12801600" cy="3200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10" name="Oval 9"/>
          <p:cNvSpPr/>
          <p:nvPr/>
        </p:nvSpPr>
        <p:spPr>
          <a:xfrm>
            <a:off x="0" y="2240280"/>
            <a:ext cx="12801600" cy="714756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2" name="Title Placeholder 1"/>
          <p:cNvSpPr>
            <a:spLocks noGrp="1"/>
          </p:cNvSpPr>
          <p:nvPr>
            <p:ph type="title"/>
          </p:nvPr>
        </p:nvSpPr>
        <p:spPr>
          <a:xfrm>
            <a:off x="2510606" y="6121035"/>
            <a:ext cx="9117515" cy="1600200"/>
          </a:xfrm>
          <a:prstGeom prst="rect">
            <a:avLst/>
          </a:prstGeom>
          <a:effectLst/>
        </p:spPr>
        <p:txBody>
          <a:bodyPr vert="horz" lIns="128016" tIns="64008" rIns="128016" bIns="64008"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600200" y="1025164"/>
            <a:ext cx="8961120" cy="4864608"/>
          </a:xfrm>
          <a:prstGeom prst="rect">
            <a:avLst/>
          </a:prstGeom>
        </p:spPr>
        <p:txBody>
          <a:bodyPr vert="horz" lIns="128016" tIns="64008" rIns="128016" bIns="640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41080" y="8641081"/>
            <a:ext cx="3520440" cy="511175"/>
          </a:xfrm>
          <a:prstGeom prst="rect">
            <a:avLst/>
          </a:prstGeom>
        </p:spPr>
        <p:txBody>
          <a:bodyPr vert="horz" lIns="128016" tIns="64008" rIns="128016" bIns="64008" rtlCol="0" anchor="ctr"/>
          <a:lstStyle>
            <a:lvl1pPr algn="r">
              <a:defRPr sz="1500" b="1">
                <a:solidFill>
                  <a:schemeClr val="tx1">
                    <a:lumMod val="50000"/>
                    <a:lumOff val="50000"/>
                  </a:schemeClr>
                </a:solidFill>
              </a:defRPr>
            </a:lvl1pPr>
          </a:lstStyle>
          <a:p>
            <a:fld id="{0E64F388-C652-417E-87DA-941A8A21AC19}" type="datetime1">
              <a:rPr lang="ru-RU" smtClean="0"/>
              <a:t>07.06.2017</a:t>
            </a:fld>
            <a:endParaRPr lang="en-US"/>
          </a:p>
        </p:txBody>
      </p:sp>
      <p:sp>
        <p:nvSpPr>
          <p:cNvPr id="5" name="Footer Placeholder 4"/>
          <p:cNvSpPr>
            <a:spLocks noGrp="1"/>
          </p:cNvSpPr>
          <p:nvPr>
            <p:ph type="ftr" sz="quarter" idx="3"/>
          </p:nvPr>
        </p:nvSpPr>
        <p:spPr>
          <a:xfrm>
            <a:off x="640080" y="8641081"/>
            <a:ext cx="4693921" cy="511175"/>
          </a:xfrm>
          <a:prstGeom prst="rect">
            <a:avLst/>
          </a:prstGeom>
        </p:spPr>
        <p:txBody>
          <a:bodyPr vert="horz" lIns="128016" tIns="64008" rIns="128016" bIns="64008" rtlCol="0" anchor="ctr"/>
          <a:lstStyle>
            <a:lvl1pPr algn="l">
              <a:defRPr sz="15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334000" y="8641081"/>
            <a:ext cx="2560320" cy="511175"/>
          </a:xfrm>
          <a:prstGeom prst="rect">
            <a:avLst/>
          </a:prstGeom>
        </p:spPr>
        <p:txBody>
          <a:bodyPr vert="horz" lIns="128016" tIns="64008" rIns="128016" bIns="64008" rtlCol="0" anchor="ctr"/>
          <a:lstStyle>
            <a:lvl1pPr algn="ctr">
              <a:defRPr sz="1700" b="1">
                <a:solidFill>
                  <a:schemeClr val="tx1">
                    <a:lumMod val="50000"/>
                    <a:lumOff val="50000"/>
                  </a:schemeClr>
                </a:solidFill>
              </a:defRPr>
            </a:lvl1pPr>
          </a:lstStyle>
          <a:p>
            <a:fld id="{ECE139CC-4D0B-4E19-921D-0B882C9A05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dt="0"/>
  <p:txStyles>
    <p:titleStyle>
      <a:lvl1pPr marL="448056" indent="-448056" algn="r" defTabSz="1280160" rtl="0" eaLnBrk="1" latinLnBrk="0" hangingPunct="1">
        <a:spcBef>
          <a:spcPct val="0"/>
        </a:spcBef>
        <a:buClr>
          <a:schemeClr val="accent6">
            <a:lumMod val="75000"/>
          </a:schemeClr>
        </a:buClr>
        <a:buSzPct val="128000"/>
        <a:buFont typeface="Georgia" pitchFamily="18" charset="0"/>
        <a:buChar char="*"/>
        <a:defRPr sz="6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0040" indent="-256032" algn="l" defTabSz="1280160" rtl="0" eaLnBrk="1" latinLnBrk="0" hangingPunct="1">
        <a:spcBef>
          <a:spcPct val="20000"/>
        </a:spcBef>
        <a:spcAft>
          <a:spcPts val="420"/>
        </a:spcAft>
        <a:buClr>
          <a:schemeClr val="accent6">
            <a:lumMod val="75000"/>
          </a:schemeClr>
        </a:buClr>
        <a:buSzPct val="130000"/>
        <a:buFont typeface="Georgia" pitchFamily="18" charset="0"/>
        <a:buChar char="*"/>
        <a:defRPr sz="3100" kern="1200">
          <a:solidFill>
            <a:schemeClr val="tx1">
              <a:lumMod val="75000"/>
              <a:lumOff val="25000"/>
            </a:schemeClr>
          </a:solidFill>
          <a:latin typeface="+mn-lt"/>
          <a:ea typeface="+mn-ea"/>
          <a:cs typeface="+mn-cs"/>
        </a:defRPr>
      </a:lvl1pPr>
      <a:lvl2pPr marL="768096" indent="-256032" algn="l" defTabSz="1280160" rtl="0" eaLnBrk="1" latinLnBrk="0" hangingPunct="1">
        <a:spcBef>
          <a:spcPct val="20000"/>
        </a:spcBef>
        <a:spcAft>
          <a:spcPts val="420"/>
        </a:spcAft>
        <a:buClr>
          <a:schemeClr val="accent6">
            <a:lumMod val="75000"/>
          </a:schemeClr>
        </a:buClr>
        <a:buSzPct val="130000"/>
        <a:buFont typeface="Georgia" pitchFamily="18" charset="0"/>
        <a:buChar char="*"/>
        <a:defRPr sz="2800" kern="1200">
          <a:solidFill>
            <a:schemeClr val="tx1">
              <a:lumMod val="75000"/>
              <a:lumOff val="25000"/>
            </a:schemeClr>
          </a:solidFill>
          <a:latin typeface="+mn-lt"/>
          <a:ea typeface="+mn-ea"/>
          <a:cs typeface="+mn-cs"/>
        </a:defRPr>
      </a:lvl2pPr>
      <a:lvl3pPr marL="1152144" indent="-256032" algn="l" defTabSz="1280160" rtl="0" eaLnBrk="1" latinLnBrk="0" hangingPunct="1">
        <a:spcBef>
          <a:spcPct val="20000"/>
        </a:spcBef>
        <a:spcAft>
          <a:spcPts val="420"/>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3pPr>
      <a:lvl4pPr marL="1536192" indent="-256032" algn="l" defTabSz="1280160" rtl="0" eaLnBrk="1" latinLnBrk="0" hangingPunct="1">
        <a:spcBef>
          <a:spcPct val="20000"/>
        </a:spcBef>
        <a:spcAft>
          <a:spcPts val="42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4pPr>
      <a:lvl5pPr marL="1945843" indent="-256032" algn="l" defTabSz="1280160" rtl="0" eaLnBrk="1" latinLnBrk="0" hangingPunct="1">
        <a:spcBef>
          <a:spcPct val="20000"/>
        </a:spcBef>
        <a:spcAft>
          <a:spcPts val="42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5pPr>
      <a:lvl6pPr marL="2329891" indent="-256032" algn="l" defTabSz="1280160" rtl="0" eaLnBrk="1" latinLnBrk="0" hangingPunct="1">
        <a:spcBef>
          <a:spcPct val="20000"/>
        </a:spcBef>
        <a:spcAft>
          <a:spcPts val="42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2752344" indent="-256032" algn="l" defTabSz="1280160" rtl="0" eaLnBrk="1" latinLnBrk="0" hangingPunct="1">
        <a:spcBef>
          <a:spcPct val="20000"/>
        </a:spcBef>
        <a:spcAft>
          <a:spcPts val="42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3200400" indent="-256032" algn="l" defTabSz="1280160" rtl="0" eaLnBrk="1" latinLnBrk="0" hangingPunct="1">
        <a:spcBef>
          <a:spcPct val="20000"/>
        </a:spcBef>
        <a:spcAft>
          <a:spcPts val="42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3622853" indent="-256032" algn="l" defTabSz="1280160" rtl="0" eaLnBrk="1" latinLnBrk="0" hangingPunct="1">
        <a:spcBef>
          <a:spcPct val="20000"/>
        </a:spcBef>
        <a:spcAft>
          <a:spcPts val="42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14.jpe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notesSlide" Target="../notesSlides/notesSlide4.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6.jpe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15.jpe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801600" cy="9601200"/>
          </a:xfrm>
          <a:prstGeom prst="rect">
            <a:avLst/>
          </a:prstGeom>
        </p:spPr>
      </p:pic>
      <p:grpSp>
        <p:nvGrpSpPr>
          <p:cNvPr id="18" name="Группа 17"/>
          <p:cNvGrpSpPr/>
          <p:nvPr/>
        </p:nvGrpSpPr>
        <p:grpSpPr>
          <a:xfrm>
            <a:off x="2" y="133350"/>
            <a:ext cx="6437313" cy="9601200"/>
            <a:chOff x="0" y="0"/>
            <a:chExt cx="5838834" cy="6858000"/>
          </a:xfrm>
        </p:grpSpPr>
        <p:sp>
          <p:nvSpPr>
            <p:cNvPr id="11" name="Стрелка: пятиугольник 10"/>
            <p:cNvSpPr/>
            <p:nvPr/>
          </p:nvSpPr>
          <p:spPr>
            <a:xfrm>
              <a:off x="2939565" y="0"/>
              <a:ext cx="2899269" cy="6858000"/>
            </a:xfrm>
            <a:prstGeom prst="homePlate">
              <a:avLst/>
            </a:prstGeom>
            <a:solidFill>
              <a:srgbClr val="0086CD">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p:cNvGrpSpPr/>
            <p:nvPr/>
          </p:nvGrpSpPr>
          <p:grpSpPr>
            <a:xfrm>
              <a:off x="1823" y="0"/>
              <a:ext cx="5602058" cy="6858000"/>
              <a:chOff x="1097660" y="-463708"/>
              <a:chExt cx="5279992" cy="7321708"/>
            </a:xfrm>
          </p:grpSpPr>
          <p:sp>
            <p:nvSpPr>
              <p:cNvPr id="13" name="Прямоугольник 12"/>
              <p:cNvSpPr/>
              <p:nvPr/>
            </p:nvSpPr>
            <p:spPr>
              <a:xfrm>
                <a:off x="1097660" y="-463708"/>
                <a:ext cx="3645063" cy="7321708"/>
              </a:xfrm>
              <a:prstGeom prst="rect">
                <a:avLst/>
              </a:prstGeom>
              <a:solidFill>
                <a:srgbClr val="0086CD">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трелка: пятиугольник 13"/>
              <p:cNvSpPr/>
              <p:nvPr/>
            </p:nvSpPr>
            <p:spPr>
              <a:xfrm>
                <a:off x="3560047" y="-463708"/>
                <a:ext cx="2817605" cy="7321708"/>
              </a:xfrm>
              <a:prstGeom prst="homePlate">
                <a:avLst/>
              </a:prstGeom>
              <a:solidFill>
                <a:srgbClr val="0086CD">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4"/>
            <p:cNvGrpSpPr/>
            <p:nvPr/>
          </p:nvGrpSpPr>
          <p:grpSpPr>
            <a:xfrm>
              <a:off x="0" y="0"/>
              <a:ext cx="5275175" cy="6858000"/>
              <a:chOff x="0" y="0"/>
              <a:chExt cx="4971901" cy="6858000"/>
            </a:xfrm>
          </p:grpSpPr>
          <p:sp>
            <p:nvSpPr>
              <p:cNvPr id="16" name="Стрелка: пятиугольник 15"/>
              <p:cNvSpPr/>
              <p:nvPr/>
            </p:nvSpPr>
            <p:spPr>
              <a:xfrm>
                <a:off x="2239313" y="0"/>
                <a:ext cx="2732588" cy="6858000"/>
              </a:xfrm>
              <a:prstGeom prst="homePlate">
                <a:avLst/>
              </a:prstGeom>
              <a:solidFill>
                <a:srgbClr val="1C3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0" y="0"/>
                <a:ext cx="2378717" cy="6858000"/>
              </a:xfrm>
              <a:prstGeom prst="rect">
                <a:avLst/>
              </a:prstGeom>
              <a:solidFill>
                <a:srgbClr val="1C38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grpSp>
      <p:sp>
        <p:nvSpPr>
          <p:cNvPr id="10" name="TextBox 9"/>
          <p:cNvSpPr txBox="1"/>
          <p:nvPr/>
        </p:nvSpPr>
        <p:spPr>
          <a:xfrm>
            <a:off x="323852" y="3784107"/>
            <a:ext cx="5492029" cy="1985137"/>
          </a:xfrm>
          <a:prstGeom prst="rect">
            <a:avLst/>
          </a:prstGeom>
          <a:noFill/>
        </p:spPr>
        <p:txBody>
          <a:bodyPr wrap="square" lIns="91417" tIns="45709" rIns="91417" bIns="45709" rtlCol="0" anchor="ctr">
            <a:spAutoFit/>
          </a:bodyPr>
          <a:lstStyle>
            <a:defPPr>
              <a:defRPr lang="en-US"/>
            </a:defPPr>
            <a:lvl1pPr>
              <a:defRPr sz="3200" b="1">
                <a:solidFill>
                  <a:schemeClr val="bg1"/>
                </a:solidFill>
                <a:latin typeface="Roboto" panose="02000000000000000000" pitchFamily="2" charset="0"/>
                <a:ea typeface="Roboto" panose="02000000000000000000" pitchFamily="2" charset="0"/>
              </a:defRPr>
            </a:lvl1pPr>
          </a:lstStyle>
          <a:p>
            <a:r>
              <a:rPr lang="ru-RU" sz="4100" dirty="0" err="1" smtClean="0">
                <a:latin typeface="Calibri" panose="020F0502020204030204" pitchFamily="34" charset="0"/>
                <a:cs typeface="Calibri" panose="020F0502020204030204" pitchFamily="34" charset="0"/>
              </a:rPr>
              <a:t>Салықтық</a:t>
            </a:r>
            <a:r>
              <a:rPr lang="ru-RU" sz="4100" dirty="0" smtClean="0">
                <a:latin typeface="Calibri" panose="020F0502020204030204" pitchFamily="34" charset="0"/>
                <a:cs typeface="Calibri" panose="020F0502020204030204" pitchFamily="34" charset="0"/>
              </a:rPr>
              <a:t> </a:t>
            </a:r>
            <a:r>
              <a:rPr lang="ru-RU" sz="4100" dirty="0" err="1" smtClean="0">
                <a:latin typeface="Calibri" panose="020F0502020204030204" pitchFamily="34" charset="0"/>
                <a:cs typeface="Calibri" panose="020F0502020204030204" pitchFamily="34" charset="0"/>
              </a:rPr>
              <a:t>әкімшілендіруді</a:t>
            </a:r>
            <a:r>
              <a:rPr lang="ru-RU" sz="4100" dirty="0" smtClean="0">
                <a:latin typeface="Calibri" panose="020F0502020204030204" pitchFamily="34" charset="0"/>
                <a:cs typeface="Calibri" panose="020F0502020204030204" pitchFamily="34" charset="0"/>
              </a:rPr>
              <a:t> </a:t>
            </a:r>
            <a:r>
              <a:rPr lang="ru-RU" sz="4100" dirty="0" err="1" smtClean="0">
                <a:latin typeface="Calibri" panose="020F0502020204030204" pitchFamily="34" charset="0"/>
                <a:cs typeface="Calibri" panose="020F0502020204030204" pitchFamily="34" charset="0"/>
              </a:rPr>
              <a:t>жетілдіру</a:t>
            </a:r>
            <a:endParaRPr lang="ru-RU" sz="4100" dirty="0">
              <a:latin typeface="Calibri" panose="020F0502020204030204" pitchFamily="34" charset="0"/>
              <a:cs typeface="Calibri" panose="020F0502020204030204" pitchFamily="34" charset="0"/>
            </a:endParaRPr>
          </a:p>
        </p:txBody>
      </p:sp>
      <p:sp>
        <p:nvSpPr>
          <p:cNvPr id="2" name="TextBox 1"/>
          <p:cNvSpPr txBox="1"/>
          <p:nvPr/>
        </p:nvSpPr>
        <p:spPr>
          <a:xfrm>
            <a:off x="1880060" y="8798028"/>
            <a:ext cx="2111429" cy="369310"/>
          </a:xfrm>
          <a:prstGeom prst="rect">
            <a:avLst/>
          </a:prstGeom>
          <a:noFill/>
        </p:spPr>
        <p:txBody>
          <a:bodyPr wrap="none" lIns="91417" tIns="45709" rIns="91417" bIns="45709" rtlCol="0">
            <a:spAutoFit/>
          </a:bodyPr>
          <a:lstStyle/>
          <a:p>
            <a:r>
              <a:rPr lang="ru-RU" b="1" dirty="0" smtClean="0">
                <a:solidFill>
                  <a:schemeClr val="bg1"/>
                </a:solidFill>
              </a:rPr>
              <a:t>Астана 2017 </a:t>
            </a:r>
            <a:r>
              <a:rPr lang="ru-RU" b="1" dirty="0" err="1" smtClean="0">
                <a:solidFill>
                  <a:schemeClr val="bg1"/>
                </a:solidFill>
              </a:rPr>
              <a:t>жыл</a:t>
            </a:r>
            <a:endParaRPr lang="ru-RU" b="1" dirty="0">
              <a:solidFill>
                <a:schemeClr val="bg1"/>
              </a:solidFill>
            </a:endParaRPr>
          </a:p>
        </p:txBody>
      </p:sp>
      <p:sp>
        <p:nvSpPr>
          <p:cNvPr id="6" name="Номер слайда 5"/>
          <p:cNvSpPr>
            <a:spLocks noGrp="1"/>
          </p:cNvSpPr>
          <p:nvPr>
            <p:ph type="sldNum" sz="quarter" idx="12"/>
          </p:nvPr>
        </p:nvSpPr>
        <p:spPr/>
        <p:txBody>
          <a:bodyPr/>
          <a:lstStyle/>
          <a:p>
            <a:fld id="{ECE139CC-4D0B-4E19-921D-0B882C9A0521}" type="slidenum">
              <a:rPr lang="en-US" smtClean="0"/>
              <a:pPr/>
              <a:t>1</a:t>
            </a:fld>
            <a:endParaRPr lang="en-US"/>
          </a:p>
        </p:txBody>
      </p:sp>
    </p:spTree>
    <p:extLst>
      <p:ext uri="{BB962C8B-B14F-4D97-AF65-F5344CB8AC3E}">
        <p14:creationId xmlns:p14="http://schemas.microsoft.com/office/powerpoint/2010/main" val="171936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4928" y="263232"/>
            <a:ext cx="11073378" cy="806360"/>
          </a:xfrm>
          <a:prstGeom prst="rect">
            <a:avLst/>
          </a:prstGeom>
          <a:noFill/>
        </p:spPr>
        <p:txBody>
          <a:bodyPr wrap="square" lIns="128001" tIns="64001" rIns="128001" bIns="64001" rtlCol="0">
            <a:spAutoFit/>
          </a:bodyPr>
          <a:lstStyle/>
          <a:p>
            <a:pPr algn="ctr"/>
            <a:r>
              <a:rPr lang="ru-RU" sz="2200" b="1" dirty="0" err="1" smtClean="0">
                <a:solidFill>
                  <a:srgbClr val="002060"/>
                </a:solidFill>
                <a:latin typeface="Arial" panose="020B0604020202020204" pitchFamily="34" charset="0"/>
                <a:cs typeface="Arial" panose="020B0604020202020204" pitchFamily="34" charset="0"/>
              </a:rPr>
              <a:t>Үшінші</a:t>
            </a:r>
            <a:r>
              <a:rPr lang="ru-RU" sz="2200" b="1" dirty="0" smtClean="0">
                <a:solidFill>
                  <a:srgbClr val="002060"/>
                </a:solidFill>
                <a:latin typeface="Arial" panose="020B0604020202020204" pitchFamily="34" charset="0"/>
                <a:cs typeface="Arial" panose="020B0604020202020204" pitchFamily="34" charset="0"/>
              </a:rPr>
              <a:t> </a:t>
            </a:r>
            <a:r>
              <a:rPr lang="ru-RU" sz="2200" b="1" dirty="0" err="1" smtClean="0">
                <a:solidFill>
                  <a:srgbClr val="002060"/>
                </a:solidFill>
                <a:latin typeface="Arial" panose="020B0604020202020204" pitchFamily="34" charset="0"/>
                <a:cs typeface="Arial" panose="020B0604020202020204" pitchFamily="34" charset="0"/>
              </a:rPr>
              <a:t>елдерден</a:t>
            </a:r>
            <a:r>
              <a:rPr lang="ru-RU" sz="2200" b="1" dirty="0" smtClean="0">
                <a:solidFill>
                  <a:srgbClr val="002060"/>
                </a:solidFill>
                <a:latin typeface="Arial" panose="020B0604020202020204" pitchFamily="34" charset="0"/>
                <a:cs typeface="Arial" panose="020B0604020202020204" pitchFamily="34" charset="0"/>
              </a:rPr>
              <a:t> </a:t>
            </a:r>
            <a:r>
              <a:rPr lang="ru-RU" sz="2200" b="1" dirty="0" err="1" smtClean="0">
                <a:solidFill>
                  <a:srgbClr val="002060"/>
                </a:solidFill>
                <a:latin typeface="Arial" panose="020B0604020202020204" pitchFamily="34" charset="0"/>
                <a:cs typeface="Arial" panose="020B0604020202020204" pitchFamily="34" charset="0"/>
              </a:rPr>
              <a:t>әкелу</a:t>
            </a:r>
            <a:r>
              <a:rPr lang="ru-RU" sz="2200" b="1" dirty="0" smtClean="0">
                <a:solidFill>
                  <a:srgbClr val="002060"/>
                </a:solidFill>
                <a:latin typeface="Arial" panose="020B0604020202020204" pitchFamily="34" charset="0"/>
                <a:cs typeface="Arial" panose="020B0604020202020204" pitchFamily="34" charset="0"/>
              </a:rPr>
              <a:t> </a:t>
            </a:r>
            <a:r>
              <a:rPr lang="ru-RU" sz="2200" b="1" dirty="0" err="1" smtClean="0">
                <a:solidFill>
                  <a:srgbClr val="002060"/>
                </a:solidFill>
                <a:latin typeface="Arial" panose="020B0604020202020204" pitchFamily="34" charset="0"/>
                <a:cs typeface="Arial" panose="020B0604020202020204" pitchFamily="34" charset="0"/>
              </a:rPr>
              <a:t>кезінде</a:t>
            </a:r>
            <a:r>
              <a:rPr lang="ru-RU" sz="2200" b="1" dirty="0" smtClean="0">
                <a:solidFill>
                  <a:srgbClr val="002060"/>
                </a:solidFill>
                <a:latin typeface="Arial" panose="020B0604020202020204" pitchFamily="34" charset="0"/>
                <a:cs typeface="Arial" panose="020B0604020202020204" pitchFamily="34" charset="0"/>
              </a:rPr>
              <a:t> (</a:t>
            </a:r>
            <a:r>
              <a:rPr lang="ru-RU" sz="2200" b="1" dirty="0" err="1" smtClean="0">
                <a:solidFill>
                  <a:srgbClr val="002060"/>
                </a:solidFill>
                <a:latin typeface="Arial" panose="020B0604020202020204" pitchFamily="34" charset="0"/>
                <a:cs typeface="Arial" panose="020B0604020202020204" pitchFamily="34" charset="0"/>
              </a:rPr>
              <a:t>шартты</a:t>
            </a:r>
            <a:r>
              <a:rPr lang="ru-RU" sz="2200" b="1" dirty="0" smtClean="0">
                <a:solidFill>
                  <a:srgbClr val="002060"/>
                </a:solidFill>
                <a:latin typeface="Arial" panose="020B0604020202020204" pitchFamily="34" charset="0"/>
                <a:cs typeface="Arial" panose="020B0604020202020204" pitchFamily="34" charset="0"/>
              </a:rPr>
              <a:t> </a:t>
            </a:r>
            <a:r>
              <a:rPr lang="ru-RU" sz="2200" b="1" dirty="0" err="1" smtClean="0">
                <a:solidFill>
                  <a:srgbClr val="002060"/>
                </a:solidFill>
                <a:latin typeface="Arial" panose="020B0604020202020204" pitchFamily="34" charset="0"/>
                <a:cs typeface="Arial" panose="020B0604020202020204" pitchFamily="34" charset="0"/>
              </a:rPr>
              <a:t>шығару</a:t>
            </a:r>
            <a:r>
              <a:rPr lang="ru-RU" sz="2200" b="1" dirty="0" smtClean="0">
                <a:solidFill>
                  <a:srgbClr val="002060"/>
                </a:solidFill>
                <a:latin typeface="Arial" panose="020B0604020202020204" pitchFamily="34" charset="0"/>
                <a:cs typeface="Arial" panose="020B0604020202020204" pitchFamily="34" charset="0"/>
              </a:rPr>
              <a:t>) </a:t>
            </a:r>
            <a:r>
              <a:rPr lang="ru-RU" sz="2200" b="1" dirty="0" err="1" smtClean="0">
                <a:solidFill>
                  <a:srgbClr val="002060"/>
                </a:solidFill>
                <a:latin typeface="Arial" panose="020B0604020202020204" pitchFamily="34" charset="0"/>
                <a:cs typeface="Arial" panose="020B0604020202020204" pitchFamily="34" charset="0"/>
              </a:rPr>
              <a:t>теріден</a:t>
            </a:r>
            <a:r>
              <a:rPr lang="ru-RU" sz="2200" b="1" dirty="0" smtClean="0">
                <a:solidFill>
                  <a:srgbClr val="002060"/>
                </a:solidFill>
                <a:latin typeface="Arial" panose="020B0604020202020204" pitchFamily="34" charset="0"/>
                <a:cs typeface="Arial" panose="020B0604020202020204" pitchFamily="34" charset="0"/>
              </a:rPr>
              <a:t> </a:t>
            </a:r>
            <a:r>
              <a:rPr lang="ru-RU" sz="2200" b="1" dirty="0" err="1" smtClean="0">
                <a:solidFill>
                  <a:srgbClr val="002060"/>
                </a:solidFill>
                <a:latin typeface="Arial" panose="020B0604020202020204" pitchFamily="34" charset="0"/>
                <a:cs typeface="Arial" panose="020B0604020202020204" pitchFamily="34" charset="0"/>
              </a:rPr>
              <a:t>жасалған</a:t>
            </a:r>
            <a:r>
              <a:rPr lang="ru-RU" sz="2200" b="1" dirty="0" smtClean="0">
                <a:solidFill>
                  <a:srgbClr val="002060"/>
                </a:solidFill>
                <a:latin typeface="Arial" panose="020B0604020202020204" pitchFamily="34" charset="0"/>
                <a:cs typeface="Arial" panose="020B0604020202020204" pitchFamily="34" charset="0"/>
              </a:rPr>
              <a:t> </a:t>
            </a:r>
            <a:r>
              <a:rPr lang="ru-RU" sz="2200" b="1" dirty="0" err="1" smtClean="0">
                <a:solidFill>
                  <a:srgbClr val="002060"/>
                </a:solidFill>
                <a:latin typeface="Arial" panose="020B0604020202020204" pitchFamily="34" charset="0"/>
                <a:cs typeface="Arial" panose="020B0604020202020204" pitchFamily="34" charset="0"/>
              </a:rPr>
              <a:t>бұйымдарды</a:t>
            </a:r>
            <a:r>
              <a:rPr lang="ru-RU" sz="2200" b="1" dirty="0" smtClean="0">
                <a:solidFill>
                  <a:srgbClr val="002060"/>
                </a:solidFill>
                <a:latin typeface="Arial" panose="020B0604020202020204" pitchFamily="34" charset="0"/>
                <a:cs typeface="Arial" panose="020B0604020202020204" pitchFamily="34" charset="0"/>
              </a:rPr>
              <a:t> </a:t>
            </a:r>
            <a:r>
              <a:rPr lang="ru-RU" sz="2200" b="1" dirty="0" err="1" smtClean="0">
                <a:solidFill>
                  <a:srgbClr val="002060"/>
                </a:solidFill>
                <a:latin typeface="Arial" panose="020B0604020202020204" pitchFamily="34" charset="0"/>
                <a:cs typeface="Arial" panose="020B0604020202020204" pitchFamily="34" charset="0"/>
              </a:rPr>
              <a:t>таңбалау</a:t>
            </a:r>
            <a:r>
              <a:rPr lang="ru-RU" sz="2200" b="1" dirty="0" smtClean="0">
                <a:solidFill>
                  <a:srgbClr val="002060"/>
                </a:solidFill>
                <a:latin typeface="Arial" panose="020B0604020202020204" pitchFamily="34" charset="0"/>
                <a:cs typeface="Arial" panose="020B0604020202020204" pitchFamily="34" charset="0"/>
              </a:rPr>
              <a:t> </a:t>
            </a:r>
            <a:r>
              <a:rPr lang="ru-RU" sz="2200" b="1" dirty="0" err="1" smtClean="0">
                <a:solidFill>
                  <a:srgbClr val="002060"/>
                </a:solidFill>
                <a:latin typeface="Arial" panose="020B0604020202020204" pitchFamily="34" charset="0"/>
                <a:cs typeface="Arial" panose="020B0604020202020204" pitchFamily="34" charset="0"/>
              </a:rPr>
              <a:t>үдерісі</a:t>
            </a:r>
            <a:endParaRPr lang="ru-RU" sz="2200" b="1" dirty="0" smtClean="0">
              <a:solidFill>
                <a:srgbClr val="002060"/>
              </a:solidFill>
              <a:latin typeface="Arial" panose="020B0604020202020204" pitchFamily="34" charset="0"/>
              <a:cs typeface="Arial" panose="020B0604020202020204" pitchFamily="34" charset="0"/>
            </a:endParaRPr>
          </a:p>
        </p:txBody>
      </p:sp>
      <p:pic>
        <p:nvPicPr>
          <p:cNvPr id="37" name="Picture 2" descr="C:\Users\user\Pictures\inter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4888" y="4360787"/>
            <a:ext cx="2195991" cy="16495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user\Pictures\on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3690" y="1411302"/>
            <a:ext cx="963614" cy="96361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39" name="Picture 5" descr="C:\Users\user\Pictures\cff15eu-9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1444" y="1574370"/>
            <a:ext cx="1444001" cy="73252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49695" y="1128716"/>
            <a:ext cx="2721902" cy="360084"/>
          </a:xfrm>
          <a:prstGeom prst="rect">
            <a:avLst/>
          </a:prstGeom>
          <a:noFill/>
          <a:ln>
            <a:solidFill>
              <a:srgbClr val="002060"/>
            </a:solidFill>
            <a:prstDash val="sysDash"/>
          </a:ln>
        </p:spPr>
        <p:txBody>
          <a:bodyPr wrap="square" lIns="128001" tIns="64001" rIns="128001" bIns="64001" rtlCol="0">
            <a:spAutoFit/>
          </a:bodyPr>
          <a:lstStyle/>
          <a:p>
            <a:r>
              <a:rPr lang="ru-RU" sz="1500" dirty="0" smtClean="0">
                <a:latin typeface="Arial" panose="020B0604020202020204" pitchFamily="34" charset="0"/>
                <a:cs typeface="Arial" panose="020B0604020202020204" pitchFamily="34" charset="0"/>
              </a:rPr>
              <a:t>ҚР </a:t>
            </a:r>
            <a:r>
              <a:rPr lang="ru-RU" sz="1500" dirty="0" err="1" smtClean="0">
                <a:latin typeface="Arial" panose="020B0604020202020204" pitchFamily="34" charset="0"/>
                <a:cs typeface="Arial" panose="020B0604020202020204" pitchFamily="34" charset="0"/>
              </a:rPr>
              <a:t>тері</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бұйымдарын</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әкелу</a:t>
            </a:r>
            <a:endParaRPr lang="ru-RU" sz="1500" dirty="0">
              <a:latin typeface="Arial" panose="020B0604020202020204" pitchFamily="34" charset="0"/>
              <a:cs typeface="Arial" panose="020B0604020202020204" pitchFamily="34" charset="0"/>
            </a:endParaRPr>
          </a:p>
        </p:txBody>
      </p:sp>
      <p:sp>
        <p:nvSpPr>
          <p:cNvPr id="41" name="TextBox 40"/>
          <p:cNvSpPr txBox="1"/>
          <p:nvPr/>
        </p:nvSpPr>
        <p:spPr>
          <a:xfrm>
            <a:off x="10030003" y="4502028"/>
            <a:ext cx="2419469" cy="821749"/>
          </a:xfrm>
          <a:prstGeom prst="rect">
            <a:avLst/>
          </a:prstGeom>
          <a:noFill/>
          <a:ln>
            <a:solidFill>
              <a:srgbClr val="002060"/>
            </a:solidFill>
            <a:prstDash val="sysDash"/>
          </a:ln>
        </p:spPr>
        <p:txBody>
          <a:bodyPr wrap="square" lIns="128001" tIns="64001" rIns="128001" bIns="64001" rtlCol="0">
            <a:spAutoFit/>
          </a:bodyPr>
          <a:lstStyle/>
          <a:p>
            <a:pPr algn="ctr"/>
            <a:r>
              <a:rPr lang="ru-RU" sz="1500" dirty="0" smtClean="0">
                <a:latin typeface="Arial" panose="020B0604020202020204" pitchFamily="34" charset="0"/>
                <a:cs typeface="Arial" panose="020B0604020202020204" pitchFamily="34" charset="0"/>
              </a:rPr>
              <a:t>1 </a:t>
            </a:r>
            <a:r>
              <a:rPr lang="ru-RU" sz="1500" dirty="0" err="1" smtClean="0">
                <a:latin typeface="Arial" panose="020B0604020202020204" pitchFamily="34" charset="0"/>
                <a:cs typeface="Arial" panose="020B0604020202020204" pitchFamily="34" charset="0"/>
              </a:rPr>
              <a:t>деңгейдегі</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Эмитентпен</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өзара</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іс-қимыл</a:t>
            </a:r>
            <a:endParaRPr lang="ru-RU" sz="1500" dirty="0">
              <a:latin typeface="Arial" panose="020B0604020202020204" pitchFamily="34" charset="0"/>
              <a:cs typeface="Arial" panose="020B0604020202020204" pitchFamily="34" charset="0"/>
            </a:endParaRPr>
          </a:p>
        </p:txBody>
      </p:sp>
      <p:sp>
        <p:nvSpPr>
          <p:cNvPr id="42" name="TextBox 41"/>
          <p:cNvSpPr txBox="1"/>
          <p:nvPr/>
        </p:nvSpPr>
        <p:spPr>
          <a:xfrm>
            <a:off x="3548186" y="2592915"/>
            <a:ext cx="3054239" cy="1129526"/>
          </a:xfrm>
          <a:prstGeom prst="rect">
            <a:avLst/>
          </a:prstGeom>
          <a:noFill/>
          <a:ln>
            <a:solidFill>
              <a:srgbClr val="002060"/>
            </a:solidFill>
            <a:prstDash val="sysDash"/>
          </a:ln>
        </p:spPr>
        <p:txBody>
          <a:bodyPr wrap="square" lIns="128001" tIns="64001" rIns="128001" bIns="64001" rtlCol="0">
            <a:spAutoFit/>
          </a:bodyPr>
          <a:lstStyle/>
          <a:p>
            <a:pPr algn="ctr"/>
            <a:r>
              <a:rPr lang="ru-RU" sz="1300" dirty="0" smtClean="0">
                <a:latin typeface="Arial" panose="020B0604020202020204" pitchFamily="34" charset="0"/>
                <a:cs typeface="Arial" panose="020B0604020202020204" pitchFamily="34" charset="0"/>
              </a:rPr>
              <a:t>БСБ </a:t>
            </a:r>
            <a:r>
              <a:rPr lang="ru-RU" sz="1300" dirty="0" err="1" smtClean="0">
                <a:latin typeface="Arial" panose="020B0604020202020204" pitchFamily="34" charset="0"/>
                <a:cs typeface="Arial" panose="020B0604020202020204" pitchFamily="34" charset="0"/>
              </a:rPr>
              <a:t>дербестендіру</a:t>
            </a:r>
            <a:r>
              <a:rPr lang="ru-RU" sz="1300" dirty="0" smtClean="0">
                <a:latin typeface="Arial" panose="020B0604020202020204" pitchFamily="34" charset="0"/>
                <a:cs typeface="Arial" panose="020B0604020202020204" pitchFamily="34" charset="0"/>
              </a:rPr>
              <a:t> мен </a:t>
            </a:r>
            <a:r>
              <a:rPr lang="ru-RU" sz="1300" dirty="0" err="1" smtClean="0">
                <a:latin typeface="Arial" panose="020B0604020202020204" pitchFamily="34" charset="0"/>
                <a:cs typeface="Arial" panose="020B0604020202020204" pitchFamily="34" charset="0"/>
              </a:rPr>
              <a:t>өткізуге</a:t>
            </a:r>
            <a:r>
              <a:rPr lang="ru-RU" sz="1300" dirty="0" smtClean="0">
                <a:latin typeface="Arial" panose="020B0604020202020204" pitchFamily="34" charset="0"/>
                <a:cs typeface="Arial" panose="020B0604020202020204" pitchFamily="34" charset="0"/>
              </a:rPr>
              <a:t> </a:t>
            </a:r>
            <a:r>
              <a:rPr lang="ru-RU" sz="1300" dirty="0" err="1" smtClean="0">
                <a:latin typeface="Arial" panose="020B0604020202020204" pitchFamily="34" charset="0"/>
                <a:cs typeface="Arial" panose="020B0604020202020204" pitchFamily="34" charset="0"/>
              </a:rPr>
              <a:t>өтініш</a:t>
            </a:r>
            <a:r>
              <a:rPr lang="ru-RU" sz="1300" dirty="0" smtClean="0">
                <a:latin typeface="Arial" panose="020B0604020202020204" pitchFamily="34" charset="0"/>
                <a:cs typeface="Arial" panose="020B0604020202020204" pitchFamily="34" charset="0"/>
              </a:rPr>
              <a:t> беру</a:t>
            </a:r>
          </a:p>
          <a:p>
            <a:pPr algn="ctr"/>
            <a:r>
              <a:rPr lang="ru-RU" sz="1300" dirty="0" err="1" smtClean="0">
                <a:latin typeface="Arial" panose="020B0604020202020204" pitchFamily="34" charset="0"/>
                <a:cs typeface="Arial" panose="020B0604020202020204" pitchFamily="34" charset="0"/>
              </a:rPr>
              <a:t>Талаптарға</a:t>
            </a:r>
            <a:r>
              <a:rPr lang="ru-RU" sz="1300" dirty="0" smtClean="0">
                <a:latin typeface="Arial" panose="020B0604020202020204" pitchFamily="34" charset="0"/>
                <a:cs typeface="Arial" panose="020B0604020202020204" pitchFamily="34" charset="0"/>
              </a:rPr>
              <a:t> </a:t>
            </a:r>
            <a:r>
              <a:rPr lang="ru-RU" sz="1300" dirty="0" err="1" smtClean="0">
                <a:latin typeface="Arial" panose="020B0604020202020204" pitchFamily="34" charset="0"/>
                <a:cs typeface="Arial" panose="020B0604020202020204" pitchFamily="34" charset="0"/>
              </a:rPr>
              <a:t>сәйкес</a:t>
            </a:r>
            <a:r>
              <a:rPr lang="ru-RU" sz="1300" dirty="0" smtClean="0">
                <a:latin typeface="Arial" panose="020B0604020202020204" pitchFamily="34" charset="0"/>
                <a:cs typeface="Arial" panose="020B0604020202020204" pitchFamily="34" charset="0"/>
              </a:rPr>
              <a:t> </a:t>
            </a:r>
            <a:r>
              <a:rPr lang="ru-RU" sz="1300" dirty="0" err="1" smtClean="0">
                <a:latin typeface="Arial" panose="020B0604020202020204" pitchFamily="34" charset="0"/>
                <a:cs typeface="Arial" panose="020B0604020202020204" pitchFamily="34" charset="0"/>
              </a:rPr>
              <a:t>тауарлар</a:t>
            </a:r>
            <a:r>
              <a:rPr lang="ru-RU" sz="1300" dirty="0" smtClean="0">
                <a:latin typeface="Arial" panose="020B0604020202020204" pitchFamily="34" charset="0"/>
                <a:cs typeface="Arial" panose="020B0604020202020204" pitchFamily="34" charset="0"/>
              </a:rPr>
              <a:t> </a:t>
            </a:r>
            <a:r>
              <a:rPr lang="ru-RU" sz="1300" dirty="0" err="1" smtClean="0">
                <a:latin typeface="Arial" panose="020B0604020202020204" pitchFamily="34" charset="0"/>
                <a:cs typeface="Arial" panose="020B0604020202020204" pitchFamily="34" charset="0"/>
              </a:rPr>
              <a:t>және</a:t>
            </a:r>
            <a:r>
              <a:rPr lang="ru-RU" sz="1300" dirty="0">
                <a:latin typeface="Arial" panose="020B0604020202020204" pitchFamily="34" charset="0"/>
                <a:cs typeface="Arial" panose="020B0604020202020204" pitchFamily="34" charset="0"/>
              </a:rPr>
              <a:t> БСБ  </a:t>
            </a:r>
            <a:r>
              <a:rPr lang="ru-RU" sz="1300" dirty="0" err="1" smtClean="0">
                <a:latin typeface="Arial" panose="020B0604020202020204" pitchFamily="34" charset="0"/>
                <a:cs typeface="Arial" panose="020B0604020202020204" pitchFamily="34" charset="0"/>
              </a:rPr>
              <a:t>туралы</a:t>
            </a:r>
            <a:r>
              <a:rPr lang="ru-RU" sz="1300" dirty="0" smtClean="0">
                <a:latin typeface="Arial" panose="020B0604020202020204" pitchFamily="34" charset="0"/>
                <a:cs typeface="Arial" panose="020B0604020202020204" pitchFamily="34" charset="0"/>
              </a:rPr>
              <a:t> </a:t>
            </a:r>
            <a:r>
              <a:rPr lang="ru-RU" sz="1300" dirty="0" err="1" smtClean="0">
                <a:latin typeface="Arial" panose="020B0604020202020204" pitchFamily="34" charset="0"/>
                <a:cs typeface="Arial" panose="020B0604020202020204" pitchFamily="34" charset="0"/>
              </a:rPr>
              <a:t>мәліметтерді</a:t>
            </a:r>
            <a:r>
              <a:rPr lang="ru-RU" sz="1300" dirty="0" smtClean="0">
                <a:latin typeface="Arial" panose="020B0604020202020204" pitchFamily="34" charset="0"/>
                <a:cs typeface="Arial" panose="020B0604020202020204" pitchFamily="34" charset="0"/>
              </a:rPr>
              <a:t> </a:t>
            </a:r>
            <a:r>
              <a:rPr lang="ru-RU" sz="1300" dirty="0" err="1" smtClean="0">
                <a:latin typeface="Arial" panose="020B0604020202020204" pitchFamily="34" charset="0"/>
                <a:cs typeface="Arial" panose="020B0604020202020204" pitchFamily="34" charset="0"/>
              </a:rPr>
              <a:t>таңбалау</a:t>
            </a:r>
            <a:r>
              <a:rPr lang="ru-RU" sz="1300" dirty="0" smtClean="0">
                <a:latin typeface="Arial" panose="020B0604020202020204" pitchFamily="34" charset="0"/>
                <a:cs typeface="Arial" panose="020B0604020202020204" pitchFamily="34" charset="0"/>
              </a:rPr>
              <a:t> </a:t>
            </a:r>
            <a:r>
              <a:rPr lang="ru-RU" sz="1300" dirty="0">
                <a:latin typeface="Arial" panose="020B0604020202020204" pitchFamily="34" charset="0"/>
                <a:cs typeface="Arial" panose="020B0604020202020204" pitchFamily="34" charset="0"/>
              </a:rPr>
              <a:t>АЖ беру</a:t>
            </a:r>
          </a:p>
        </p:txBody>
      </p:sp>
      <p:sp>
        <p:nvSpPr>
          <p:cNvPr id="43" name="TextBox 42"/>
          <p:cNvSpPr txBox="1"/>
          <p:nvPr/>
        </p:nvSpPr>
        <p:spPr>
          <a:xfrm>
            <a:off x="7326857" y="1475591"/>
            <a:ext cx="2646833" cy="329307"/>
          </a:xfrm>
          <a:prstGeom prst="rect">
            <a:avLst/>
          </a:prstGeom>
          <a:noFill/>
          <a:ln>
            <a:noFill/>
            <a:prstDash val="sysDash"/>
          </a:ln>
        </p:spPr>
        <p:txBody>
          <a:bodyPr wrap="square" lIns="128001" tIns="64001" rIns="128001" bIns="64001" rtlCol="0">
            <a:spAutoFit/>
          </a:bodyPr>
          <a:lstStyle/>
          <a:p>
            <a:pPr algn="ctr"/>
            <a:r>
              <a:rPr lang="ru-RU" sz="1300" dirty="0" err="1" smtClean="0">
                <a:latin typeface="Arial" panose="020B0604020202020204" pitchFamily="34" charset="0"/>
                <a:cs typeface="Arial" panose="020B0604020202020204" pitchFamily="34" charset="0"/>
              </a:rPr>
              <a:t>Импорттаушының</a:t>
            </a:r>
            <a:r>
              <a:rPr lang="ru-RU" sz="1300" dirty="0" smtClean="0">
                <a:latin typeface="Arial" panose="020B0604020202020204" pitchFamily="34" charset="0"/>
                <a:cs typeface="Arial" panose="020B0604020202020204" pitchFamily="34" charset="0"/>
              </a:rPr>
              <a:t> БСБ </a:t>
            </a:r>
            <a:r>
              <a:rPr lang="ru-RU" sz="1300" dirty="0" err="1" smtClean="0">
                <a:latin typeface="Arial" panose="020B0604020202020204" pitchFamily="34" charset="0"/>
                <a:cs typeface="Arial" panose="020B0604020202020204" pitchFamily="34" charset="0"/>
              </a:rPr>
              <a:t>өткізу</a:t>
            </a:r>
            <a:endParaRPr lang="ru-RU" sz="1300" dirty="0">
              <a:latin typeface="Arial" panose="020B0604020202020204" pitchFamily="34" charset="0"/>
              <a:cs typeface="Arial" panose="020B0604020202020204" pitchFamily="34" charset="0"/>
            </a:endParaRPr>
          </a:p>
        </p:txBody>
      </p:sp>
      <p:sp>
        <p:nvSpPr>
          <p:cNvPr id="45" name="TextBox 44"/>
          <p:cNvSpPr txBox="1"/>
          <p:nvPr/>
        </p:nvSpPr>
        <p:spPr>
          <a:xfrm>
            <a:off x="7992965" y="2464880"/>
            <a:ext cx="1289949" cy="529362"/>
          </a:xfrm>
          <a:prstGeom prst="rect">
            <a:avLst/>
          </a:prstGeom>
          <a:noFill/>
          <a:ln>
            <a:solidFill>
              <a:srgbClr val="002060"/>
            </a:solidFill>
            <a:prstDash val="sysDash"/>
          </a:ln>
        </p:spPr>
        <p:txBody>
          <a:bodyPr wrap="square" lIns="128001" tIns="64001" rIns="128001" bIns="64001" rtlCol="0">
            <a:spAutoFit/>
          </a:bodyPr>
          <a:lstStyle/>
          <a:p>
            <a:pPr algn="ctr"/>
            <a:r>
              <a:rPr lang="en-US" sz="1300" dirty="0" smtClean="0">
                <a:latin typeface="Arial" panose="020B0604020202020204" pitchFamily="34" charset="0"/>
                <a:cs typeface="Arial" panose="020B0604020202020204" pitchFamily="34" charset="0"/>
              </a:rPr>
              <a:t>GS1</a:t>
            </a:r>
            <a:r>
              <a:rPr lang="kk-KZ" sz="1300" dirty="0" smtClean="0">
                <a:latin typeface="Arial" panose="020B0604020202020204" pitchFamily="34" charset="0"/>
                <a:cs typeface="Arial" panose="020B0604020202020204" pitchFamily="34" charset="0"/>
              </a:rPr>
              <a:t>-де </a:t>
            </a:r>
            <a:r>
              <a:rPr lang="en-US" sz="1300" dirty="0">
                <a:latin typeface="Arial" panose="020B0604020202020204" pitchFamily="34" charset="0"/>
                <a:cs typeface="Arial" panose="020B0604020202020204" pitchFamily="34" charset="0"/>
              </a:rPr>
              <a:t>GTIN</a:t>
            </a:r>
            <a:r>
              <a:rPr lang="ru-RU" sz="1300" dirty="0">
                <a:latin typeface="Arial" panose="020B0604020202020204" pitchFamily="34" charset="0"/>
                <a:cs typeface="Arial" panose="020B0604020202020204" pitchFamily="34" charset="0"/>
              </a:rPr>
              <a:t> </a:t>
            </a:r>
            <a:r>
              <a:rPr lang="ru-RU" sz="1300" dirty="0" err="1">
                <a:latin typeface="Arial" panose="020B0604020202020204" pitchFamily="34" charset="0"/>
                <a:cs typeface="Arial" panose="020B0604020202020204" pitchFamily="34" charset="0"/>
              </a:rPr>
              <a:t>нөмірін</a:t>
            </a:r>
            <a:r>
              <a:rPr lang="ru-RU" sz="1300" dirty="0">
                <a:latin typeface="Arial" panose="020B0604020202020204" pitchFamily="34" charset="0"/>
                <a:cs typeface="Arial" panose="020B0604020202020204" pitchFamily="34" charset="0"/>
              </a:rPr>
              <a:t> </a:t>
            </a:r>
            <a:r>
              <a:rPr lang="kk-KZ" sz="1300" dirty="0" smtClean="0">
                <a:latin typeface="Arial" panose="020B0604020202020204" pitchFamily="34" charset="0"/>
                <a:cs typeface="Arial" panose="020B0604020202020204" pitchFamily="34" charset="0"/>
              </a:rPr>
              <a:t>алу</a:t>
            </a:r>
            <a:endParaRPr lang="ru-RU" sz="1300" dirty="0">
              <a:latin typeface="Arial" panose="020B0604020202020204" pitchFamily="34" charset="0"/>
              <a:cs typeface="Arial" panose="020B0604020202020204" pitchFamily="34" charset="0"/>
            </a:endParaRPr>
          </a:p>
        </p:txBody>
      </p:sp>
      <p:sp>
        <p:nvSpPr>
          <p:cNvPr id="46" name="TextBox 45"/>
          <p:cNvSpPr txBox="1"/>
          <p:nvPr/>
        </p:nvSpPr>
        <p:spPr>
          <a:xfrm>
            <a:off x="10536056" y="5590683"/>
            <a:ext cx="1409360" cy="929471"/>
          </a:xfrm>
          <a:prstGeom prst="rect">
            <a:avLst/>
          </a:prstGeom>
          <a:noFill/>
          <a:ln>
            <a:solidFill>
              <a:srgbClr val="002060"/>
            </a:solidFill>
            <a:prstDash val="sysDash"/>
          </a:ln>
        </p:spPr>
        <p:txBody>
          <a:bodyPr wrap="square" lIns="128001" tIns="64001" rIns="128001" bIns="64001" rtlCol="0">
            <a:spAutoFit/>
          </a:bodyPr>
          <a:lstStyle/>
          <a:p>
            <a:pPr algn="ctr"/>
            <a:r>
              <a:rPr lang="ru-RU" sz="1300" dirty="0" smtClean="0">
                <a:latin typeface="Arial" panose="020B0604020202020204" pitchFamily="34" charset="0"/>
                <a:cs typeface="Arial" panose="020B0604020202020204" pitchFamily="34" charset="0"/>
              </a:rPr>
              <a:t>БСБ </a:t>
            </a:r>
            <a:r>
              <a:rPr lang="ru-RU" sz="1300" dirty="0" err="1" smtClean="0">
                <a:latin typeface="Arial" panose="020B0604020202020204" pitchFamily="34" charset="0"/>
                <a:cs typeface="Arial" panose="020B0604020202020204" pitchFamily="34" charset="0"/>
              </a:rPr>
              <a:t>дайындалған</a:t>
            </a:r>
            <a:r>
              <a:rPr lang="ru-RU" sz="1300" dirty="0" smtClean="0">
                <a:latin typeface="Arial" panose="020B0604020202020204" pitchFamily="34" charset="0"/>
                <a:cs typeface="Arial" panose="020B0604020202020204" pitchFamily="34" charset="0"/>
              </a:rPr>
              <a:t> </a:t>
            </a:r>
            <a:r>
              <a:rPr lang="ru-RU" sz="1300" dirty="0" err="1" smtClean="0">
                <a:latin typeface="Arial" panose="020B0604020202020204" pitchFamily="34" charset="0"/>
                <a:cs typeface="Arial" panose="020B0604020202020204" pitchFamily="34" charset="0"/>
              </a:rPr>
              <a:t>бланкілерді</a:t>
            </a:r>
            <a:r>
              <a:rPr lang="ru-RU" sz="1300" dirty="0" smtClean="0">
                <a:latin typeface="Arial" panose="020B0604020202020204" pitchFamily="34" charset="0"/>
                <a:cs typeface="Arial" panose="020B0604020202020204" pitchFamily="34" charset="0"/>
              </a:rPr>
              <a:t> беру</a:t>
            </a:r>
            <a:endParaRPr lang="ru-RU" sz="1300" dirty="0">
              <a:latin typeface="Arial" panose="020B0604020202020204" pitchFamily="34" charset="0"/>
              <a:cs typeface="Arial" panose="020B0604020202020204" pitchFamily="34" charset="0"/>
            </a:endParaRPr>
          </a:p>
        </p:txBody>
      </p:sp>
      <p:sp>
        <p:nvSpPr>
          <p:cNvPr id="48" name="Прямоугольник 47"/>
          <p:cNvSpPr/>
          <p:nvPr/>
        </p:nvSpPr>
        <p:spPr>
          <a:xfrm>
            <a:off x="395444" y="2184794"/>
            <a:ext cx="2419469" cy="131403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lIns="128001" tIns="64001" rIns="128001" bIns="64001" rtlCol="0" anchor="ctr"/>
          <a:lstStyle/>
          <a:p>
            <a:pPr algn="ctr"/>
            <a:r>
              <a:rPr lang="ru-RU" sz="1500" dirty="0" err="1" smtClean="0">
                <a:latin typeface="Arial" panose="020B0604020202020204" pitchFamily="34" charset="0"/>
                <a:cs typeface="Arial" panose="020B0604020202020204" pitchFamily="34" charset="0"/>
              </a:rPr>
              <a:t>Тауарларды</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кедендік</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рәсіммен</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орналастыруға</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байланысты</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кедендік</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операциялар</a:t>
            </a:r>
            <a:endParaRPr lang="ru-RU" sz="1500" dirty="0">
              <a:latin typeface="Arial" panose="020B0604020202020204" pitchFamily="34" charset="0"/>
              <a:cs typeface="Arial" panose="020B0604020202020204" pitchFamily="34" charset="0"/>
            </a:endParaRPr>
          </a:p>
        </p:txBody>
      </p:sp>
      <p:sp>
        <p:nvSpPr>
          <p:cNvPr id="52" name="Прямоугольник 51"/>
          <p:cNvSpPr/>
          <p:nvPr/>
        </p:nvSpPr>
        <p:spPr>
          <a:xfrm>
            <a:off x="10030003" y="2789661"/>
            <a:ext cx="2419469" cy="131403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lIns="128001" tIns="64001" rIns="128001" bIns="64001" rtlCol="0" anchor="ctr"/>
          <a:lstStyle/>
          <a:p>
            <a:pPr algn="ctr"/>
            <a:r>
              <a:rPr lang="ru-RU" sz="1500" dirty="0" smtClean="0">
                <a:solidFill>
                  <a:srgbClr val="002060"/>
                </a:solidFill>
                <a:latin typeface="Arial" panose="020B0604020202020204" pitchFamily="34" charset="0"/>
                <a:cs typeface="Arial" panose="020B0604020202020204" pitchFamily="34" charset="0"/>
              </a:rPr>
              <a:t>БСБ </a:t>
            </a:r>
            <a:r>
              <a:rPr lang="ru-RU" sz="1500" dirty="0" err="1" smtClean="0">
                <a:solidFill>
                  <a:srgbClr val="002060"/>
                </a:solidFill>
                <a:latin typeface="Arial" panose="020B0604020202020204" pitchFamily="34" charset="0"/>
                <a:cs typeface="Arial" panose="020B0604020202020204" pitchFamily="34" charset="0"/>
              </a:rPr>
              <a:t>дербестендіру</a:t>
            </a:r>
            <a:r>
              <a:rPr lang="ru-RU" sz="1500" dirty="0" smtClean="0">
                <a:solidFill>
                  <a:srgbClr val="002060"/>
                </a:solidFill>
                <a:latin typeface="Arial" panose="020B0604020202020204" pitchFamily="34" charset="0"/>
                <a:cs typeface="Arial" panose="020B0604020202020204" pitchFamily="34" charset="0"/>
              </a:rPr>
              <a:t> </a:t>
            </a:r>
            <a:r>
              <a:rPr lang="ru-RU" sz="1500" dirty="0" err="1" smtClean="0">
                <a:solidFill>
                  <a:srgbClr val="002060"/>
                </a:solidFill>
                <a:latin typeface="Arial" panose="020B0604020202020204" pitchFamily="34" charset="0"/>
                <a:cs typeface="Arial" panose="020B0604020202020204" pitchFamily="34" charset="0"/>
              </a:rPr>
              <a:t>және</a:t>
            </a:r>
            <a:r>
              <a:rPr lang="ru-RU" sz="1500" dirty="0" smtClean="0">
                <a:solidFill>
                  <a:srgbClr val="002060"/>
                </a:solidFill>
                <a:latin typeface="Arial" panose="020B0604020202020204" pitchFamily="34" charset="0"/>
                <a:cs typeface="Arial" panose="020B0604020202020204" pitchFamily="34" charset="0"/>
              </a:rPr>
              <a:t> </a:t>
            </a:r>
            <a:r>
              <a:rPr lang="ru-RU" sz="1500" dirty="0" err="1" smtClean="0">
                <a:solidFill>
                  <a:srgbClr val="002060"/>
                </a:solidFill>
                <a:latin typeface="Arial" panose="020B0604020202020204" pitchFamily="34" charset="0"/>
                <a:cs typeface="Arial" panose="020B0604020202020204" pitchFamily="34" charset="0"/>
              </a:rPr>
              <a:t>өткізуге</a:t>
            </a:r>
            <a:r>
              <a:rPr lang="ru-RU" sz="1500" dirty="0" smtClean="0">
                <a:solidFill>
                  <a:srgbClr val="002060"/>
                </a:solidFill>
                <a:latin typeface="Arial" panose="020B0604020202020204" pitchFamily="34" charset="0"/>
                <a:cs typeface="Arial" panose="020B0604020202020204" pitchFamily="34" charset="0"/>
              </a:rPr>
              <a:t> </a:t>
            </a:r>
            <a:r>
              <a:rPr lang="ru-RU" sz="1500" dirty="0" err="1" smtClean="0">
                <a:solidFill>
                  <a:srgbClr val="002060"/>
                </a:solidFill>
                <a:latin typeface="Arial" panose="020B0604020202020204" pitchFamily="34" charset="0"/>
                <a:cs typeface="Arial" panose="020B0604020202020204" pitchFamily="34" charset="0"/>
              </a:rPr>
              <a:t>катысты</a:t>
            </a:r>
            <a:r>
              <a:rPr lang="ru-RU" sz="1500" dirty="0" smtClean="0">
                <a:solidFill>
                  <a:srgbClr val="002060"/>
                </a:solidFill>
                <a:latin typeface="Arial" panose="020B0604020202020204" pitchFamily="34" charset="0"/>
                <a:cs typeface="Arial" panose="020B0604020202020204" pitchFamily="34" charset="0"/>
              </a:rPr>
              <a:t> </a:t>
            </a:r>
            <a:r>
              <a:rPr lang="ru-RU" sz="1500" dirty="0" err="1" smtClean="0">
                <a:solidFill>
                  <a:srgbClr val="002060"/>
                </a:solidFill>
                <a:latin typeface="Arial" panose="020B0604020202020204" pitchFamily="34" charset="0"/>
                <a:cs typeface="Arial" panose="020B0604020202020204" pitchFamily="34" charset="0"/>
              </a:rPr>
              <a:t>операциялар</a:t>
            </a:r>
            <a:endParaRPr lang="ru-RU" sz="1500" dirty="0" smtClean="0">
              <a:solidFill>
                <a:srgbClr val="002060"/>
              </a:solidFill>
              <a:latin typeface="Arial" panose="020B0604020202020204" pitchFamily="34" charset="0"/>
              <a:cs typeface="Arial" panose="020B0604020202020204" pitchFamily="34" charset="0"/>
            </a:endParaRPr>
          </a:p>
        </p:txBody>
      </p:sp>
      <p:sp>
        <p:nvSpPr>
          <p:cNvPr id="54" name="Прямоугольник 53"/>
          <p:cNvSpPr/>
          <p:nvPr/>
        </p:nvSpPr>
        <p:spPr>
          <a:xfrm>
            <a:off x="3981331" y="7221862"/>
            <a:ext cx="2419469" cy="131403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lIns="128001" tIns="64001" rIns="128001" bIns="64001" rtlCol="0" anchor="ctr"/>
          <a:lstStyle/>
          <a:p>
            <a:pPr algn="ctr"/>
            <a:r>
              <a:rPr lang="ru-RU" sz="1500" dirty="0" smtClean="0">
                <a:latin typeface="Arial" panose="020B0604020202020204" pitchFamily="34" charset="0"/>
                <a:cs typeface="Arial" panose="020B0604020202020204" pitchFamily="34" charset="0"/>
              </a:rPr>
              <a:t>31 </a:t>
            </a:r>
            <a:r>
              <a:rPr lang="ru-RU" sz="1500" dirty="0" err="1" smtClean="0">
                <a:latin typeface="Arial" panose="020B0604020202020204" pitchFamily="34" charset="0"/>
                <a:cs typeface="Arial" panose="020B0604020202020204" pitchFamily="34" charset="0"/>
              </a:rPr>
              <a:t>топтағы</a:t>
            </a:r>
            <a:r>
              <a:rPr lang="ru-RU" sz="1500" dirty="0" smtClean="0">
                <a:latin typeface="Arial" panose="020B0604020202020204" pitchFamily="34" charset="0"/>
                <a:cs typeface="Arial" panose="020B0604020202020204" pitchFamily="34" charset="0"/>
              </a:rPr>
              <a:t> БСБ </a:t>
            </a:r>
            <a:r>
              <a:rPr lang="ru-RU" sz="1500" dirty="0" err="1">
                <a:latin typeface="Arial" panose="020B0604020202020204" pitchFamily="34" charset="0"/>
                <a:cs typeface="Arial" panose="020B0604020202020204" pitchFamily="34" charset="0"/>
              </a:rPr>
              <a:t>реттік</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нөмірін</a:t>
            </a:r>
            <a:r>
              <a:rPr lang="ru-RU" sz="1500" dirty="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көрсете</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отырыпа</a:t>
            </a:r>
            <a:r>
              <a:rPr lang="ru-RU" sz="1500" dirty="0" smtClean="0">
                <a:latin typeface="Arial" panose="020B0604020202020204" pitchFamily="34" charset="0"/>
                <a:cs typeface="Arial" panose="020B0604020202020204" pitchFamily="34" charset="0"/>
              </a:rPr>
              <a:t>, ТДК беру, </a:t>
            </a:r>
            <a:r>
              <a:rPr lang="ru-RU" sz="1500" dirty="0" err="1" smtClean="0">
                <a:latin typeface="Arial" panose="020B0604020202020204" pitchFamily="34" charset="0"/>
                <a:cs typeface="Arial" panose="020B0604020202020204" pitchFamily="34" charset="0"/>
              </a:rPr>
              <a:t>тіркеу</a:t>
            </a:r>
            <a:endParaRPr lang="ru-RU" sz="1500" dirty="0" smtClean="0">
              <a:latin typeface="Arial" panose="020B0604020202020204" pitchFamily="34" charset="0"/>
              <a:cs typeface="Arial" panose="020B0604020202020204" pitchFamily="34" charset="0"/>
            </a:endParaRPr>
          </a:p>
        </p:txBody>
      </p:sp>
      <p:sp>
        <p:nvSpPr>
          <p:cNvPr id="61" name="Прямоугольник 60"/>
          <p:cNvSpPr/>
          <p:nvPr/>
        </p:nvSpPr>
        <p:spPr>
          <a:xfrm>
            <a:off x="449467" y="7221862"/>
            <a:ext cx="3027808" cy="131403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lIns="128001" tIns="64001" rIns="128001" bIns="64001" rtlCol="0" anchor="ctr"/>
          <a:lstStyle/>
          <a:p>
            <a:pPr algn="ctr"/>
            <a:r>
              <a:rPr lang="ru-RU" sz="1500" dirty="0" err="1" smtClean="0">
                <a:solidFill>
                  <a:srgbClr val="FF0000"/>
                </a:solidFill>
                <a:latin typeface="Arial" panose="020B0604020202020204" pitchFamily="34" charset="0"/>
                <a:cs typeface="Arial" panose="020B0604020202020204" pitchFamily="34" charset="0"/>
              </a:rPr>
              <a:t>Импорттаушының</a:t>
            </a:r>
            <a:r>
              <a:rPr lang="ru-RU" sz="1500" dirty="0" smtClean="0">
                <a:solidFill>
                  <a:srgbClr val="FF0000"/>
                </a:solidFill>
                <a:latin typeface="Arial" panose="020B0604020202020204" pitchFamily="34" charset="0"/>
                <a:cs typeface="Arial" panose="020B0604020202020204" pitchFamily="34" charset="0"/>
              </a:rPr>
              <a:t> </a:t>
            </a:r>
            <a:r>
              <a:rPr lang="ru-RU" sz="1500" dirty="0" err="1" smtClean="0">
                <a:solidFill>
                  <a:srgbClr val="FF0000"/>
                </a:solidFill>
                <a:latin typeface="Arial" panose="020B0604020202020204" pitchFamily="34" charset="0"/>
                <a:cs typeface="Arial" panose="020B0604020202020204" pitchFamily="34" charset="0"/>
              </a:rPr>
              <a:t>қоймасындағы</a:t>
            </a:r>
            <a:r>
              <a:rPr lang="ru-RU" sz="1500" dirty="0" smtClean="0">
                <a:solidFill>
                  <a:srgbClr val="FF0000"/>
                </a:solidFill>
                <a:latin typeface="Arial" panose="020B0604020202020204" pitchFamily="34" charset="0"/>
                <a:cs typeface="Arial" panose="020B0604020202020204" pitchFamily="34" charset="0"/>
              </a:rPr>
              <a:t> </a:t>
            </a:r>
            <a:r>
              <a:rPr lang="ru-RU" sz="1500" dirty="0" err="1" smtClean="0">
                <a:solidFill>
                  <a:srgbClr val="FF0000"/>
                </a:solidFill>
                <a:latin typeface="Arial" panose="020B0604020202020204" pitchFamily="34" charset="0"/>
                <a:cs typeface="Arial" panose="020B0604020202020204" pitchFamily="34" charset="0"/>
              </a:rPr>
              <a:t>тауар</a:t>
            </a:r>
            <a:r>
              <a:rPr lang="ru-RU" sz="1500" dirty="0" smtClean="0">
                <a:solidFill>
                  <a:srgbClr val="FF0000"/>
                </a:solidFill>
                <a:latin typeface="Arial" panose="020B0604020202020204" pitchFamily="34" charset="0"/>
                <a:cs typeface="Arial" panose="020B0604020202020204" pitchFamily="34" charset="0"/>
              </a:rPr>
              <a:t> </a:t>
            </a:r>
          </a:p>
          <a:p>
            <a:pPr algn="ctr"/>
            <a:r>
              <a:rPr lang="ru-RU" sz="1500" dirty="0" smtClean="0">
                <a:solidFill>
                  <a:srgbClr val="FF0000"/>
                </a:solidFill>
                <a:latin typeface="Arial" panose="020B0604020202020204" pitchFamily="34" charset="0"/>
                <a:cs typeface="Arial" panose="020B0604020202020204" pitchFamily="34" charset="0"/>
              </a:rPr>
              <a:t>Жеке </a:t>
            </a:r>
            <a:r>
              <a:rPr lang="ru-RU" sz="1500" dirty="0" err="1" smtClean="0">
                <a:solidFill>
                  <a:srgbClr val="FF0000"/>
                </a:solidFill>
                <a:latin typeface="Arial" panose="020B0604020202020204" pitchFamily="34" charset="0"/>
                <a:cs typeface="Arial" panose="020B0604020202020204" pitchFamily="34" charset="0"/>
              </a:rPr>
              <a:t>қоймасындағы</a:t>
            </a:r>
            <a:r>
              <a:rPr lang="ru-RU" sz="1500" dirty="0" smtClean="0">
                <a:solidFill>
                  <a:srgbClr val="FF0000"/>
                </a:solidFill>
                <a:latin typeface="Arial" panose="020B0604020202020204" pitchFamily="34" charset="0"/>
                <a:cs typeface="Arial" panose="020B0604020202020204" pitchFamily="34" charset="0"/>
              </a:rPr>
              <a:t>  </a:t>
            </a:r>
            <a:r>
              <a:rPr lang="ru-RU" sz="1500" dirty="0" err="1" smtClean="0">
                <a:solidFill>
                  <a:srgbClr val="FF0000"/>
                </a:solidFill>
                <a:latin typeface="Arial" panose="020B0604020202020204" pitchFamily="34" charset="0"/>
                <a:cs typeface="Arial" panose="020B0604020202020204" pitchFamily="34" charset="0"/>
              </a:rPr>
              <a:t>тауарларды</a:t>
            </a:r>
            <a:r>
              <a:rPr lang="ru-RU" sz="1500" dirty="0" smtClean="0">
                <a:solidFill>
                  <a:srgbClr val="FF0000"/>
                </a:solidFill>
                <a:latin typeface="Arial" panose="020B0604020202020204" pitchFamily="34" charset="0"/>
                <a:cs typeface="Arial" panose="020B0604020202020204" pitchFamily="34" charset="0"/>
              </a:rPr>
              <a:t> БСБ </a:t>
            </a:r>
            <a:r>
              <a:rPr lang="ru-RU" sz="1500" dirty="0" err="1" smtClean="0">
                <a:solidFill>
                  <a:srgbClr val="FF0000"/>
                </a:solidFill>
                <a:latin typeface="Arial" panose="020B0604020202020204" pitchFamily="34" charset="0"/>
                <a:cs typeface="Arial" panose="020B0604020202020204" pitchFamily="34" charset="0"/>
              </a:rPr>
              <a:t>таңбалау</a:t>
            </a:r>
            <a:r>
              <a:rPr lang="ru-RU" sz="1500" dirty="0" smtClean="0">
                <a:solidFill>
                  <a:srgbClr val="FF0000"/>
                </a:solidFill>
                <a:latin typeface="Arial" panose="020B0604020202020204" pitchFamily="34" charset="0"/>
                <a:cs typeface="Arial" panose="020B0604020202020204" pitchFamily="34" charset="0"/>
              </a:rPr>
              <a:t> </a:t>
            </a:r>
            <a:r>
              <a:rPr lang="ru-RU" sz="1500" dirty="0" err="1" smtClean="0">
                <a:solidFill>
                  <a:srgbClr val="FF0000"/>
                </a:solidFill>
                <a:latin typeface="Arial" panose="020B0604020202020204" pitchFamily="34" charset="0"/>
                <a:cs typeface="Arial" panose="020B0604020202020204" pitchFamily="34" charset="0"/>
              </a:rPr>
              <a:t>рәсімі</a:t>
            </a:r>
            <a:endParaRPr lang="ru-RU" sz="1500" dirty="0" smtClean="0">
              <a:solidFill>
                <a:srgbClr val="FF0000"/>
              </a:solidFill>
              <a:latin typeface="Arial" panose="020B0604020202020204" pitchFamily="34" charset="0"/>
              <a:cs typeface="Arial" panose="020B0604020202020204" pitchFamily="34" charset="0"/>
            </a:endParaRPr>
          </a:p>
        </p:txBody>
      </p:sp>
      <p:sp>
        <p:nvSpPr>
          <p:cNvPr id="62" name="Прямоугольник 61"/>
          <p:cNvSpPr/>
          <p:nvPr/>
        </p:nvSpPr>
        <p:spPr>
          <a:xfrm>
            <a:off x="429509" y="5541931"/>
            <a:ext cx="3047766" cy="131403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lIns="128001" tIns="64001" rIns="128001" bIns="64001" rtlCol="0" anchor="ctr"/>
          <a:lstStyle/>
          <a:p>
            <a:pPr algn="ctr"/>
            <a:r>
              <a:rPr lang="ru-RU" sz="1400" dirty="0" smtClean="0">
                <a:latin typeface="Arial" pitchFamily="34" charset="0"/>
                <a:cs typeface="Arial" pitchFamily="34" charset="0"/>
              </a:rPr>
              <a:t>ТД беру, </a:t>
            </a:r>
            <a:r>
              <a:rPr lang="ru-RU" sz="1400" dirty="0" err="1" smtClean="0">
                <a:latin typeface="Arial" pitchFamily="34" charset="0"/>
                <a:cs typeface="Arial" pitchFamily="34" charset="0"/>
              </a:rPr>
              <a:t>тіркеу</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және</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міндеттеме</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бере</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отырып</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ішкі</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пайдалану</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үшін</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тауарды</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шартты</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шығару</a:t>
            </a:r>
            <a:endParaRPr lang="ru-RU" sz="1400" b="1" dirty="0">
              <a:latin typeface="Arial" pitchFamily="34" charset="0"/>
              <a:cs typeface="Arial" pitchFamily="34" charset="0"/>
            </a:endParaRPr>
          </a:p>
        </p:txBody>
      </p:sp>
      <p:sp>
        <p:nvSpPr>
          <p:cNvPr id="63" name="Прямоугольник 62"/>
          <p:cNvSpPr/>
          <p:nvPr/>
        </p:nvSpPr>
        <p:spPr>
          <a:xfrm>
            <a:off x="406882" y="3891104"/>
            <a:ext cx="3044664" cy="131403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lIns="128001" tIns="64001" rIns="128001" bIns="64001" rtlCol="0" anchor="ctr"/>
          <a:lstStyle/>
          <a:p>
            <a:r>
              <a:rPr lang="ru-RU" sz="1400" dirty="0">
                <a:latin typeface="Arial" pitchFamily="34" charset="0"/>
                <a:cs typeface="Arial" pitchFamily="34" charset="0"/>
              </a:rPr>
              <a:t>1. </a:t>
            </a:r>
            <a:r>
              <a:rPr lang="ru-RU" sz="1400" dirty="0" err="1" smtClean="0">
                <a:latin typeface="Arial" pitchFamily="34" charset="0"/>
                <a:cs typeface="Arial" pitchFamily="34" charset="0"/>
              </a:rPr>
              <a:t>Межелі</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органға</a:t>
            </a:r>
            <a:r>
              <a:rPr lang="ru-RU" sz="1400" dirty="0">
                <a:latin typeface="Arial" pitchFamily="34" charset="0"/>
                <a:cs typeface="Arial" pitchFamily="34" charset="0"/>
              </a:rPr>
              <a:t> </a:t>
            </a:r>
            <a:r>
              <a:rPr lang="ru-RU" sz="1400" dirty="0" err="1" smtClean="0">
                <a:latin typeface="Arial" pitchFamily="34" charset="0"/>
                <a:cs typeface="Arial" pitchFamily="34" charset="0"/>
              </a:rPr>
              <a:t>тауардың</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келу</a:t>
            </a:r>
            <a:endParaRPr lang="ru-RU" sz="1400" dirty="0">
              <a:latin typeface="Arial" pitchFamily="34" charset="0"/>
              <a:cs typeface="Arial" pitchFamily="34" charset="0"/>
            </a:endParaRPr>
          </a:p>
          <a:p>
            <a:r>
              <a:rPr lang="ru-RU" sz="1400" dirty="0">
                <a:latin typeface="Arial" pitchFamily="34" charset="0"/>
                <a:cs typeface="Arial" pitchFamily="34" charset="0"/>
              </a:rPr>
              <a:t>2. </a:t>
            </a:r>
            <a:r>
              <a:rPr lang="ru-RU" sz="1400" dirty="0" err="1" smtClean="0">
                <a:latin typeface="Arial" pitchFamily="34" charset="0"/>
                <a:cs typeface="Arial" pitchFamily="34" charset="0"/>
              </a:rPr>
              <a:t>Кедендік</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тразит</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рәсімінің</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аяқталуы</a:t>
            </a:r>
            <a:endParaRPr lang="ru-RU" sz="1400" dirty="0">
              <a:latin typeface="Arial" pitchFamily="34" charset="0"/>
              <a:cs typeface="Arial" pitchFamily="34" charset="0"/>
            </a:endParaRPr>
          </a:p>
        </p:txBody>
      </p:sp>
      <p:cxnSp>
        <p:nvCxnSpPr>
          <p:cNvPr id="64" name="Прямая соединительная линия 63"/>
          <p:cNvCxnSpPr/>
          <p:nvPr/>
        </p:nvCxnSpPr>
        <p:spPr>
          <a:xfrm flipH="1" flipV="1">
            <a:off x="1401153" y="1909101"/>
            <a:ext cx="1600291" cy="155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1401151" y="1924641"/>
            <a:ext cx="0" cy="260153"/>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a:stCxn id="48" idx="2"/>
          </p:cNvCxnSpPr>
          <p:nvPr/>
        </p:nvCxnSpPr>
        <p:spPr>
          <a:xfrm>
            <a:off x="1605178" y="3498833"/>
            <a:ext cx="0" cy="33788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68" name="Picture 3" descr="C:\Users\user\Pictures\gs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4535" y="3322293"/>
            <a:ext cx="1166812" cy="87344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C:\Users\user\Pictures\ФГОС.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8508" y="4752210"/>
            <a:ext cx="856895" cy="75406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 descr="C:\Users\user\Pictures\человечек.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1611" y="1414102"/>
            <a:ext cx="802497" cy="80249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Прямая соединительная линия 72"/>
          <p:cNvCxnSpPr/>
          <p:nvPr/>
        </p:nvCxnSpPr>
        <p:spPr>
          <a:xfrm>
            <a:off x="2787365" y="1309025"/>
            <a:ext cx="95184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a:off x="10937304" y="1823564"/>
            <a:ext cx="1008112" cy="142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11945415" y="1815350"/>
            <a:ext cx="1" cy="974313"/>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a:stCxn id="52" idx="2"/>
            <a:endCxn id="41" idx="0"/>
          </p:cNvCxnSpPr>
          <p:nvPr/>
        </p:nvCxnSpPr>
        <p:spPr>
          <a:xfrm>
            <a:off x="11239738" y="4103698"/>
            <a:ext cx="0" cy="39833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a:off x="3748179" y="1324791"/>
            <a:ext cx="1" cy="1508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p:nvPr/>
        </p:nvCxnSpPr>
        <p:spPr>
          <a:xfrm>
            <a:off x="5182881" y="3691679"/>
            <a:ext cx="0" cy="70047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182882" y="1080136"/>
            <a:ext cx="1901940" cy="360084"/>
          </a:xfrm>
          <a:prstGeom prst="rect">
            <a:avLst/>
          </a:prstGeom>
          <a:noFill/>
        </p:spPr>
        <p:txBody>
          <a:bodyPr wrap="square" lIns="128001" tIns="64001" rIns="128001" bIns="64001" rtlCol="0">
            <a:spAutoFit/>
          </a:bodyPr>
          <a:lstStyle/>
          <a:p>
            <a:pPr algn="ctr"/>
            <a:r>
              <a:rPr lang="ru-RU" sz="1500" b="1" dirty="0" smtClean="0">
                <a:latin typeface="Arial" panose="020B0604020202020204" pitchFamily="34" charset="0"/>
                <a:cs typeface="Arial" panose="020B0604020202020204" pitchFamily="34" charset="0"/>
              </a:rPr>
              <a:t>ИМПОРТТАУШЫ</a:t>
            </a:r>
            <a:endParaRPr lang="ru-RU" sz="1500" b="1" dirty="0">
              <a:latin typeface="Arial" panose="020B0604020202020204" pitchFamily="34" charset="0"/>
              <a:cs typeface="Arial" panose="020B0604020202020204" pitchFamily="34" charset="0"/>
            </a:endParaRPr>
          </a:p>
        </p:txBody>
      </p:sp>
      <p:sp>
        <p:nvSpPr>
          <p:cNvPr id="87" name="TextBox 86"/>
          <p:cNvSpPr txBox="1"/>
          <p:nvPr/>
        </p:nvSpPr>
        <p:spPr>
          <a:xfrm>
            <a:off x="9525946" y="1077257"/>
            <a:ext cx="2419469" cy="329307"/>
          </a:xfrm>
          <a:prstGeom prst="rect">
            <a:avLst/>
          </a:prstGeom>
          <a:noFill/>
        </p:spPr>
        <p:txBody>
          <a:bodyPr wrap="square" lIns="128001" tIns="64001" rIns="128001" bIns="64001" rtlCol="0">
            <a:spAutoFit/>
          </a:bodyPr>
          <a:lstStyle/>
          <a:p>
            <a:pPr algn="ctr"/>
            <a:r>
              <a:rPr lang="ru-RU" sz="1300" b="1" dirty="0" smtClean="0">
                <a:latin typeface="Arial" panose="020B0604020202020204" pitchFamily="34" charset="0"/>
                <a:cs typeface="Arial" panose="020B0604020202020204" pitchFamily="34" charset="0"/>
              </a:rPr>
              <a:t>2 ДЕҢГЕЙДЕГІ ЭМИТЕНТ</a:t>
            </a:r>
            <a:endParaRPr lang="ru-RU" sz="1300" b="1" dirty="0">
              <a:latin typeface="Arial" panose="020B0604020202020204" pitchFamily="34" charset="0"/>
              <a:cs typeface="Arial" panose="020B0604020202020204" pitchFamily="34" charset="0"/>
            </a:endParaRPr>
          </a:p>
        </p:txBody>
      </p:sp>
      <p:sp>
        <p:nvSpPr>
          <p:cNvPr id="88" name="TextBox 87"/>
          <p:cNvSpPr txBox="1"/>
          <p:nvPr/>
        </p:nvSpPr>
        <p:spPr>
          <a:xfrm>
            <a:off x="7084821" y="4434346"/>
            <a:ext cx="1431018" cy="366254"/>
          </a:xfrm>
          <a:prstGeom prst="rect">
            <a:avLst/>
          </a:prstGeom>
          <a:noFill/>
        </p:spPr>
        <p:txBody>
          <a:bodyPr wrap="square" lIns="128001" tIns="64001" rIns="128001" bIns="64001" rtlCol="0">
            <a:spAutoFit/>
          </a:bodyPr>
          <a:lstStyle/>
          <a:p>
            <a:pPr algn="ctr"/>
            <a:r>
              <a:rPr lang="ru-RU" sz="1500" b="1" dirty="0" smtClean="0">
                <a:latin typeface="Arial" panose="020B0604020202020204" pitchFamily="34" charset="0"/>
                <a:cs typeface="Arial" panose="020B0604020202020204" pitchFamily="34" charset="0"/>
              </a:rPr>
              <a:t>ҚР ҚМ МКК</a:t>
            </a:r>
            <a:endParaRPr lang="ru-RU" sz="1500" b="1" dirty="0">
              <a:latin typeface="Arial" panose="020B0604020202020204" pitchFamily="34" charset="0"/>
              <a:cs typeface="Arial" panose="020B0604020202020204" pitchFamily="34" charset="0"/>
            </a:endParaRPr>
          </a:p>
        </p:txBody>
      </p:sp>
      <p:cxnSp>
        <p:nvCxnSpPr>
          <p:cNvPr id="89" name="Прямая со стрелкой 88"/>
          <p:cNvCxnSpPr/>
          <p:nvPr/>
        </p:nvCxnSpPr>
        <p:spPr>
          <a:xfrm flipH="1">
            <a:off x="7302194" y="1779332"/>
            <a:ext cx="2671497" cy="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a:off x="6400800" y="7605457"/>
            <a:ext cx="1399530"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p:nvPr/>
        </p:nvCxnSpPr>
        <p:spPr>
          <a:xfrm flipH="1" flipV="1">
            <a:off x="7786956" y="5541931"/>
            <a:ext cx="14032" cy="2063527"/>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2" name="Прямая со стрелкой 91"/>
          <p:cNvCxnSpPr/>
          <p:nvPr/>
        </p:nvCxnSpPr>
        <p:spPr>
          <a:xfrm>
            <a:off x="6180424" y="5203134"/>
            <a:ext cx="1228490" cy="713"/>
          </a:xfrm>
          <a:prstGeom prst="straightConnector1">
            <a:avLst/>
          </a:prstGeom>
          <a:ln w="19050">
            <a:solidFill>
              <a:srgbClr val="00206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981331" y="5946514"/>
            <a:ext cx="2263100" cy="366254"/>
          </a:xfrm>
          <a:prstGeom prst="rect">
            <a:avLst/>
          </a:prstGeom>
          <a:noFill/>
        </p:spPr>
        <p:txBody>
          <a:bodyPr wrap="square" lIns="128001" tIns="64001" rIns="128001" bIns="64001" rtlCol="0">
            <a:spAutoFit/>
          </a:bodyPr>
          <a:lstStyle/>
          <a:p>
            <a:pPr algn="ctr"/>
            <a:r>
              <a:rPr lang="ru-RU" sz="1500" b="1" dirty="0" smtClean="0">
                <a:latin typeface="Arial" panose="020B0604020202020204" pitchFamily="34" charset="0"/>
                <a:cs typeface="Arial" panose="020B0604020202020204" pitchFamily="34" charset="0"/>
              </a:rPr>
              <a:t>ТАҢБАЛАУ АЖ </a:t>
            </a:r>
            <a:endParaRPr lang="ru-RU" sz="1500" b="1" dirty="0">
              <a:latin typeface="Arial" panose="020B0604020202020204" pitchFamily="34" charset="0"/>
              <a:cs typeface="Arial" panose="020B0604020202020204" pitchFamily="34" charset="0"/>
            </a:endParaRPr>
          </a:p>
        </p:txBody>
      </p:sp>
      <p:sp>
        <p:nvSpPr>
          <p:cNvPr id="94" name="TextBox 93"/>
          <p:cNvSpPr txBox="1"/>
          <p:nvPr/>
        </p:nvSpPr>
        <p:spPr>
          <a:xfrm>
            <a:off x="253722" y="8603901"/>
            <a:ext cx="11777857" cy="867916"/>
          </a:xfrm>
          <a:prstGeom prst="rect">
            <a:avLst/>
          </a:prstGeom>
          <a:noFill/>
        </p:spPr>
        <p:txBody>
          <a:bodyPr wrap="square" lIns="128001" tIns="64001" rIns="128001" bIns="64001" rtlCol="0">
            <a:spAutoFit/>
          </a:bodyPr>
          <a:lstStyle/>
          <a:p>
            <a:r>
              <a:rPr lang="kk-KZ" sz="1600" b="1" i="1" dirty="0"/>
              <a:t>Теріден жасалған бұйымдардың  жоғары бағалық санаттарын және терімен жұмыс жасау және сақтау ерекеше жағдайларды талап ететінін ескере отырып, бұл сызба бизнес үшін ең қолайлы болып табылады және тауарларды сату орындарына жектізу мен шығарудың белгіленген мерзімдерін бұзбауға мүмкіндік береді.</a:t>
            </a:r>
            <a:endParaRPr lang="ru-RU" sz="1600" dirty="0"/>
          </a:p>
        </p:txBody>
      </p:sp>
      <p:cxnSp>
        <p:nvCxnSpPr>
          <p:cNvPr id="95" name="Прямая со стрелкой 94"/>
          <p:cNvCxnSpPr/>
          <p:nvPr/>
        </p:nvCxnSpPr>
        <p:spPr>
          <a:xfrm>
            <a:off x="1600166" y="5209132"/>
            <a:ext cx="0" cy="33788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a:off x="1662674" y="6887474"/>
            <a:ext cx="0" cy="33788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a:stCxn id="61" idx="3"/>
            <a:endCxn id="54" idx="1"/>
          </p:cNvCxnSpPr>
          <p:nvPr/>
        </p:nvCxnSpPr>
        <p:spPr>
          <a:xfrm>
            <a:off x="3477275" y="7878881"/>
            <a:ext cx="50405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2"/>
          <p:cNvCxnSpPr>
            <a:stCxn id="70" idx="1"/>
          </p:cNvCxnSpPr>
          <p:nvPr/>
        </p:nvCxnSpPr>
        <p:spPr>
          <a:xfrm flipH="1">
            <a:off x="5261976" y="1815350"/>
            <a:ext cx="123963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p:cNvCxnSpPr>
            <a:stCxn id="41" idx="2"/>
            <a:endCxn id="46" idx="0"/>
          </p:cNvCxnSpPr>
          <p:nvPr/>
        </p:nvCxnSpPr>
        <p:spPr>
          <a:xfrm>
            <a:off x="11239738" y="5323777"/>
            <a:ext cx="998" cy="266906"/>
          </a:xfrm>
          <a:prstGeom prst="straightConnector1">
            <a:avLst/>
          </a:prstGeom>
          <a:ln w="190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a:stCxn id="70" idx="2"/>
          </p:cNvCxnSpPr>
          <p:nvPr/>
        </p:nvCxnSpPr>
        <p:spPr>
          <a:xfrm>
            <a:off x="6902860" y="2216599"/>
            <a:ext cx="0" cy="57306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a:off x="6902860" y="2789661"/>
            <a:ext cx="1090106" cy="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3" name="Прямая со стрелкой 112"/>
          <p:cNvCxnSpPr>
            <a:stCxn id="45" idx="2"/>
          </p:cNvCxnSpPr>
          <p:nvPr/>
        </p:nvCxnSpPr>
        <p:spPr>
          <a:xfrm>
            <a:off x="8637940" y="2994242"/>
            <a:ext cx="2" cy="452436"/>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5" name="Прямая со стрелкой 114"/>
          <p:cNvCxnSpPr/>
          <p:nvPr/>
        </p:nvCxnSpPr>
        <p:spPr>
          <a:xfrm flipH="1">
            <a:off x="5261974" y="1815350"/>
            <a:ext cx="2" cy="77756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164052" y="248471"/>
            <a:ext cx="1285420" cy="369332"/>
          </a:xfrm>
          <a:prstGeom prst="rect">
            <a:avLst/>
          </a:prstGeom>
          <a:noFill/>
        </p:spPr>
        <p:txBody>
          <a:bodyPr wrap="square" rtlCol="0">
            <a:spAutoFit/>
          </a:bodyPr>
          <a:lstStyle/>
          <a:p>
            <a:r>
              <a:rPr lang="ru-RU" b="1" dirty="0" smtClean="0"/>
              <a:t>Слайд </a:t>
            </a:r>
            <a:r>
              <a:rPr lang="ru-RU" b="1" dirty="0" smtClean="0"/>
              <a:t>10</a:t>
            </a:r>
            <a:endParaRPr lang="ru-RU" b="1" dirty="0"/>
          </a:p>
        </p:txBody>
      </p:sp>
    </p:spTree>
    <p:extLst>
      <p:ext uri="{BB962C8B-B14F-4D97-AF65-F5344CB8AC3E}">
        <p14:creationId xmlns:p14="http://schemas.microsoft.com/office/powerpoint/2010/main" val="2450340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3662" y="7119258"/>
            <a:ext cx="795509" cy="149743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144" y="2443592"/>
            <a:ext cx="1059541" cy="1579962"/>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333" y="4598977"/>
            <a:ext cx="915708" cy="1598610"/>
          </a:xfrm>
          <a:prstGeom prst="rect">
            <a:avLst/>
          </a:prstGeom>
        </p:spPr>
      </p:pic>
      <p:pic>
        <p:nvPicPr>
          <p:cNvPr id="94" name="Рисунок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59" y="7119258"/>
            <a:ext cx="795509" cy="1497430"/>
          </a:xfrm>
          <a:prstGeom prst="rect">
            <a:avLst/>
          </a:prstGeom>
        </p:spPr>
      </p:pic>
      <p:pic>
        <p:nvPicPr>
          <p:cNvPr id="95" name="Рисунок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47" y="7119258"/>
            <a:ext cx="795509" cy="1497430"/>
          </a:xfrm>
          <a:prstGeom prst="rect">
            <a:avLst/>
          </a:prstGeom>
        </p:spPr>
      </p:pic>
      <p:pic>
        <p:nvPicPr>
          <p:cNvPr id="96" name="Рисунок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6560" y="7119258"/>
            <a:ext cx="795509" cy="1497430"/>
          </a:xfrm>
          <a:prstGeom prst="rect">
            <a:avLst/>
          </a:prstGeom>
        </p:spPr>
      </p:pic>
      <p:pic>
        <p:nvPicPr>
          <p:cNvPr id="97" name="Рисунок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802" y="7119258"/>
            <a:ext cx="795509" cy="1497430"/>
          </a:xfrm>
          <a:prstGeom prst="rect">
            <a:avLst/>
          </a:prstGeom>
        </p:spPr>
      </p:pic>
      <p:pic>
        <p:nvPicPr>
          <p:cNvPr id="98" name="Рисунок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531" y="4598977"/>
            <a:ext cx="915708" cy="1598610"/>
          </a:xfrm>
          <a:prstGeom prst="rect">
            <a:avLst/>
          </a:prstGeom>
        </p:spPr>
      </p:pic>
      <p:pic>
        <p:nvPicPr>
          <p:cNvPr id="99" name="Рисунок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5805" y="4598977"/>
            <a:ext cx="915708" cy="1598610"/>
          </a:xfrm>
          <a:prstGeom prst="rect">
            <a:avLst/>
          </a:prstGeom>
        </p:spPr>
      </p:pic>
      <p:pic>
        <p:nvPicPr>
          <p:cNvPr id="100" name="Рисунок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7656" y="4598977"/>
            <a:ext cx="915708" cy="1598610"/>
          </a:xfrm>
          <a:prstGeom prst="rect">
            <a:avLst/>
          </a:prstGeom>
        </p:spPr>
      </p:pic>
      <p:pic>
        <p:nvPicPr>
          <p:cNvPr id="101" name="Рисунок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915" y="2443592"/>
            <a:ext cx="1093491" cy="1599436"/>
          </a:xfrm>
          <a:prstGeom prst="rect">
            <a:avLst/>
          </a:prstGeom>
        </p:spPr>
      </p:pic>
      <p:graphicFrame>
        <p:nvGraphicFramePr>
          <p:cNvPr id="4" name="Схема 3"/>
          <p:cNvGraphicFramePr/>
          <p:nvPr>
            <p:extLst>
              <p:ext uri="{D42A27DB-BD31-4B8C-83A1-F6EECF244321}">
                <p14:modId xmlns:p14="http://schemas.microsoft.com/office/powerpoint/2010/main" val="355124657"/>
              </p:ext>
            </p:extLst>
          </p:nvPr>
        </p:nvGraphicFramePr>
        <p:xfrm>
          <a:off x="3160793" y="1895396"/>
          <a:ext cx="9490305" cy="27035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0" name="Схема 19"/>
          <p:cNvGraphicFramePr/>
          <p:nvPr>
            <p:extLst>
              <p:ext uri="{D42A27DB-BD31-4B8C-83A1-F6EECF244321}">
                <p14:modId xmlns:p14="http://schemas.microsoft.com/office/powerpoint/2010/main" val="224476208"/>
              </p:ext>
            </p:extLst>
          </p:nvPr>
        </p:nvGraphicFramePr>
        <p:xfrm>
          <a:off x="3576891" y="4214056"/>
          <a:ext cx="8771770" cy="270358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1" name="Схема 20"/>
          <p:cNvGraphicFramePr/>
          <p:nvPr>
            <p:extLst>
              <p:ext uri="{D42A27DB-BD31-4B8C-83A1-F6EECF244321}">
                <p14:modId xmlns:p14="http://schemas.microsoft.com/office/powerpoint/2010/main" val="3337339308"/>
              </p:ext>
            </p:extLst>
          </p:nvPr>
        </p:nvGraphicFramePr>
        <p:xfrm>
          <a:off x="3477277" y="6288265"/>
          <a:ext cx="8953508" cy="270358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22" name="Группа 21"/>
          <p:cNvGrpSpPr/>
          <p:nvPr/>
        </p:nvGrpSpPr>
        <p:grpSpPr>
          <a:xfrm>
            <a:off x="352128" y="658246"/>
            <a:ext cx="11895722" cy="1209734"/>
            <a:chOff x="0" y="-58354"/>
            <a:chExt cx="6515647" cy="704343"/>
          </a:xfrm>
          <a:effectLst>
            <a:glow rad="139700">
              <a:schemeClr val="accent1">
                <a:satMod val="175000"/>
                <a:alpha val="40000"/>
              </a:schemeClr>
            </a:glow>
          </a:effectLst>
        </p:grpSpPr>
        <p:sp>
          <p:nvSpPr>
            <p:cNvPr id="23" name="Скругленный прямоугольник 22"/>
            <p:cNvSpPr/>
            <p:nvPr/>
          </p:nvSpPr>
          <p:spPr>
            <a:xfrm>
              <a:off x="0" y="-58354"/>
              <a:ext cx="6515647" cy="70434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24" name="Скругленный прямоугольник 4"/>
            <p:cNvSpPr/>
            <p:nvPr/>
          </p:nvSpPr>
          <p:spPr>
            <a:xfrm>
              <a:off x="31518" y="31859"/>
              <a:ext cx="6452611" cy="582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1244300">
                <a:lnSpc>
                  <a:spcPct val="90000"/>
                </a:lnSpc>
                <a:spcBef>
                  <a:spcPct val="0"/>
                </a:spcBef>
                <a:spcAft>
                  <a:spcPct val="35000"/>
                </a:spcAft>
              </a:pPr>
              <a:endParaRPr lang="kk-KZ" sz="2800" b="1" dirty="0" smtClean="0">
                <a:latin typeface="Arial" pitchFamily="34" charset="0"/>
                <a:cs typeface="Arial" pitchFamily="34" charset="0"/>
              </a:endParaRPr>
            </a:p>
            <a:p>
              <a:pPr lvl="0" algn="ctr" defTabSz="1244300">
                <a:lnSpc>
                  <a:spcPct val="90000"/>
                </a:lnSpc>
                <a:spcBef>
                  <a:spcPct val="0"/>
                </a:spcBef>
                <a:spcAft>
                  <a:spcPct val="35000"/>
                </a:spcAft>
              </a:pPr>
              <a:r>
                <a:rPr lang="kk-KZ" sz="2800" b="1" dirty="0" smtClean="0">
                  <a:latin typeface="Arial" pitchFamily="34" charset="0"/>
                  <a:cs typeface="Arial" pitchFamily="34" charset="0"/>
                </a:rPr>
                <a:t>Салық төлеушілердің тәуекел </a:t>
              </a:r>
              <a:r>
                <a:rPr lang="kk-KZ" sz="2800" b="1" dirty="0">
                  <a:latin typeface="Arial" pitchFamily="34" charset="0"/>
                  <a:cs typeface="Arial" pitchFamily="34" charset="0"/>
                </a:rPr>
                <a:t>деңгейіне байланысты </a:t>
              </a:r>
              <a:r>
                <a:rPr lang="kk-KZ" sz="2800" b="1" dirty="0" smtClean="0">
                  <a:latin typeface="Arial" pitchFamily="34" charset="0"/>
                  <a:cs typeface="Arial" pitchFamily="34" charset="0"/>
                </a:rPr>
                <a:t>салықтық берешекті мәжбүрлеп өндіріп алудың тәсілдері мен шараларын қолдануға сараланған тәсіл</a:t>
              </a:r>
            </a:p>
            <a:p>
              <a:pPr lvl="0" algn="ctr" defTabSz="1244300">
                <a:lnSpc>
                  <a:spcPct val="90000"/>
                </a:lnSpc>
                <a:spcBef>
                  <a:spcPct val="0"/>
                </a:spcBef>
                <a:spcAft>
                  <a:spcPct val="35000"/>
                </a:spcAft>
              </a:pPr>
              <a:endParaRPr lang="ru-RU" sz="2800" dirty="0"/>
            </a:p>
          </p:txBody>
        </p:sp>
      </p:grpSp>
      <p:sp>
        <p:nvSpPr>
          <p:cNvPr id="15" name="Блок-схема: данные 14"/>
          <p:cNvSpPr/>
          <p:nvPr/>
        </p:nvSpPr>
        <p:spPr>
          <a:xfrm>
            <a:off x="208331" y="3927343"/>
            <a:ext cx="3268944" cy="671634"/>
          </a:xfrm>
          <a:prstGeom prst="flowChartInputOutp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p>
            <a:pPr algn="ctr"/>
            <a:r>
              <a:rPr lang="kk-KZ" sz="1700" b="1" dirty="0" smtClean="0">
                <a:solidFill>
                  <a:schemeClr val="bg1"/>
                </a:solidFill>
                <a:effectLst>
                  <a:outerShdw blurRad="38100" dist="38100" dir="2700000" algn="tl">
                    <a:srgbClr val="000000">
                      <a:alpha val="43137"/>
                    </a:srgbClr>
                  </a:outerShdw>
                </a:effectLst>
              </a:rPr>
              <a:t>Тәуекел деңгейі жоғары СТ</a:t>
            </a:r>
            <a:endParaRPr lang="ru-RU" sz="1700" b="1" dirty="0">
              <a:solidFill>
                <a:schemeClr val="bg1"/>
              </a:solidFill>
              <a:effectLst>
                <a:outerShdw blurRad="38100" dist="38100" dir="2700000" algn="tl">
                  <a:srgbClr val="000000">
                    <a:alpha val="43137"/>
                  </a:srgbClr>
                </a:outerShdw>
              </a:effectLst>
            </a:endParaRPr>
          </a:p>
        </p:txBody>
      </p:sp>
      <p:sp>
        <p:nvSpPr>
          <p:cNvPr id="34" name="Блок-схема: данные 33"/>
          <p:cNvSpPr/>
          <p:nvPr/>
        </p:nvSpPr>
        <p:spPr>
          <a:xfrm>
            <a:off x="168857" y="6120849"/>
            <a:ext cx="3100089" cy="787951"/>
          </a:xfrm>
          <a:prstGeom prst="flowChartInputOutpu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p>
            <a:pPr algn="ctr"/>
            <a:r>
              <a:rPr lang="kk-KZ" sz="1700" b="1" dirty="0">
                <a:solidFill>
                  <a:schemeClr val="bg1"/>
                </a:solidFill>
                <a:effectLst>
                  <a:outerShdw blurRad="38100" dist="38100" dir="2700000" algn="tl">
                    <a:srgbClr val="000000">
                      <a:alpha val="43137"/>
                    </a:srgbClr>
                  </a:outerShdw>
                </a:effectLst>
              </a:rPr>
              <a:t>Тәуекел деңгейі </a:t>
            </a:r>
            <a:r>
              <a:rPr lang="kk-KZ" sz="1700" b="1" dirty="0" smtClean="0">
                <a:solidFill>
                  <a:schemeClr val="bg1"/>
                </a:solidFill>
                <a:effectLst>
                  <a:outerShdw blurRad="38100" dist="38100" dir="2700000" algn="tl">
                    <a:srgbClr val="000000">
                      <a:alpha val="43137"/>
                    </a:srgbClr>
                  </a:outerShdw>
                </a:effectLst>
              </a:rPr>
              <a:t>орташа СТ</a:t>
            </a:r>
            <a:endParaRPr lang="ru-RU" sz="1700" b="1" dirty="0">
              <a:solidFill>
                <a:schemeClr val="bg1"/>
              </a:solidFill>
              <a:effectLst>
                <a:outerShdw blurRad="38100" dist="38100" dir="2700000" algn="tl">
                  <a:srgbClr val="000000">
                    <a:alpha val="43137"/>
                  </a:srgbClr>
                </a:outerShdw>
              </a:effectLst>
            </a:endParaRPr>
          </a:p>
        </p:txBody>
      </p:sp>
      <p:sp>
        <p:nvSpPr>
          <p:cNvPr id="35" name="Блок-схема: данные 34"/>
          <p:cNvSpPr/>
          <p:nvPr/>
        </p:nvSpPr>
        <p:spPr>
          <a:xfrm>
            <a:off x="81467" y="8527309"/>
            <a:ext cx="3100089" cy="721328"/>
          </a:xfrm>
          <a:prstGeom prst="flowChartInputOutp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p>
            <a:pPr algn="ctr"/>
            <a:r>
              <a:rPr lang="kk-KZ" sz="1700" b="1" dirty="0">
                <a:solidFill>
                  <a:schemeClr val="bg1"/>
                </a:solidFill>
                <a:effectLst>
                  <a:outerShdw blurRad="38100" dist="38100" dir="2700000" algn="tl">
                    <a:srgbClr val="000000">
                      <a:alpha val="43137"/>
                    </a:srgbClr>
                  </a:outerShdw>
                </a:effectLst>
              </a:rPr>
              <a:t>Тәуекел деңгейі </a:t>
            </a:r>
            <a:r>
              <a:rPr lang="kk-KZ" sz="1700" b="1" dirty="0" smtClean="0">
                <a:solidFill>
                  <a:schemeClr val="bg1"/>
                </a:solidFill>
                <a:effectLst>
                  <a:outerShdw blurRad="38100" dist="38100" dir="2700000" algn="tl">
                    <a:srgbClr val="000000">
                      <a:alpha val="43137"/>
                    </a:srgbClr>
                  </a:outerShdw>
                </a:effectLst>
              </a:rPr>
              <a:t>төмен СТ</a:t>
            </a:r>
            <a:endParaRPr lang="ru-RU" sz="1700" b="1"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11164052" y="248471"/>
            <a:ext cx="1204411" cy="369332"/>
          </a:xfrm>
          <a:prstGeom prst="rect">
            <a:avLst/>
          </a:prstGeom>
          <a:noFill/>
        </p:spPr>
        <p:txBody>
          <a:bodyPr wrap="square" rtlCol="0">
            <a:spAutoFit/>
          </a:bodyPr>
          <a:lstStyle/>
          <a:p>
            <a:r>
              <a:rPr lang="ru-RU" b="1" dirty="0" smtClean="0"/>
              <a:t>Слайд </a:t>
            </a:r>
            <a:r>
              <a:rPr lang="ru-RU" b="1" dirty="0" smtClean="0"/>
              <a:t>11</a:t>
            </a:r>
            <a:endParaRPr lang="ru-RU" b="1" dirty="0"/>
          </a:p>
        </p:txBody>
      </p:sp>
    </p:spTree>
    <p:extLst>
      <p:ext uri="{BB962C8B-B14F-4D97-AF65-F5344CB8AC3E}">
        <p14:creationId xmlns:p14="http://schemas.microsoft.com/office/powerpoint/2010/main" val="2780574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Блок-схема: альтернативный процесс 339"/>
          <p:cNvSpPr/>
          <p:nvPr/>
        </p:nvSpPr>
        <p:spPr>
          <a:xfrm>
            <a:off x="8510698" y="1717008"/>
            <a:ext cx="2084376" cy="583163"/>
          </a:xfrm>
          <a:prstGeom prst="flowChartAlternate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r>
              <a:rPr lang="ru-RU" sz="1400" b="1" dirty="0" err="1" smtClean="0">
                <a:solidFill>
                  <a:schemeClr val="tx1"/>
                </a:solidFill>
              </a:rPr>
              <a:t>Салық</a:t>
            </a:r>
            <a:r>
              <a:rPr lang="ru-RU" sz="1400" b="1" dirty="0" smtClean="0">
                <a:solidFill>
                  <a:schemeClr val="tx1"/>
                </a:solidFill>
              </a:rPr>
              <a:t> </a:t>
            </a:r>
            <a:r>
              <a:rPr lang="ru-RU" sz="1400" b="1" dirty="0" err="1" smtClean="0">
                <a:solidFill>
                  <a:schemeClr val="tx1"/>
                </a:solidFill>
              </a:rPr>
              <a:t>төлеушілер</a:t>
            </a:r>
            <a:endParaRPr lang="ru-RU" sz="1400" dirty="0">
              <a:solidFill>
                <a:schemeClr val="tx1"/>
              </a:solidFill>
            </a:endParaRPr>
          </a:p>
        </p:txBody>
      </p:sp>
      <p:cxnSp>
        <p:nvCxnSpPr>
          <p:cNvPr id="94" name="Соединительная линия уступом 93"/>
          <p:cNvCxnSpPr>
            <a:stCxn id="340" idx="1"/>
            <a:endCxn id="138" idx="1"/>
          </p:cNvCxnSpPr>
          <p:nvPr/>
        </p:nvCxnSpPr>
        <p:spPr>
          <a:xfrm rot="10800000" flipV="1">
            <a:off x="8417022" y="2008590"/>
            <a:ext cx="93677" cy="767440"/>
          </a:xfrm>
          <a:prstGeom prst="bentConnector3">
            <a:avLst>
              <a:gd name="adj1" fmla="val 34403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4" name="Соединительная линия уступом 123"/>
          <p:cNvCxnSpPr>
            <a:stCxn id="150" idx="3"/>
            <a:endCxn id="340" idx="3"/>
          </p:cNvCxnSpPr>
          <p:nvPr/>
        </p:nvCxnSpPr>
        <p:spPr>
          <a:xfrm rot="16200000" flipV="1">
            <a:off x="11034981" y="1568683"/>
            <a:ext cx="2166" cy="881980"/>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
        <p:nvSpPr>
          <p:cNvPr id="49" name="Rectangle 2"/>
          <p:cNvSpPr txBox="1">
            <a:spLocks noChangeArrowheads="1"/>
          </p:cNvSpPr>
          <p:nvPr/>
        </p:nvSpPr>
        <p:spPr>
          <a:xfrm>
            <a:off x="1129654" y="163285"/>
            <a:ext cx="11521440" cy="585281"/>
          </a:xfrm>
          <a:prstGeom prst="rect">
            <a:avLst/>
          </a:prstGeom>
        </p:spPr>
        <p:txBody>
          <a:bodyPr vert="horz" lIns="128001" tIns="64001" rIns="128001" bIns="6400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ru-RU" sz="2500" b="1" dirty="0">
              <a:latin typeface="Arial Narrow" pitchFamily="34" charset="0"/>
            </a:endParaRPr>
          </a:p>
        </p:txBody>
      </p:sp>
      <p:grpSp>
        <p:nvGrpSpPr>
          <p:cNvPr id="229" name="Группа 228"/>
          <p:cNvGrpSpPr/>
          <p:nvPr/>
        </p:nvGrpSpPr>
        <p:grpSpPr>
          <a:xfrm>
            <a:off x="10832045" y="5200381"/>
            <a:ext cx="1819051" cy="4005415"/>
            <a:chOff x="7449142" y="1934696"/>
            <a:chExt cx="1299322" cy="2861011"/>
          </a:xfrm>
        </p:grpSpPr>
        <p:sp>
          <p:nvSpPr>
            <p:cNvPr id="273" name="TextBox 272"/>
            <p:cNvSpPr txBox="1"/>
            <p:nvPr/>
          </p:nvSpPr>
          <p:spPr>
            <a:xfrm>
              <a:off x="7449142" y="1934696"/>
              <a:ext cx="1299321" cy="37294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ctr">
                <a:defRPr sz="1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solidFill>
                    <a:schemeClr val="tx1"/>
                  </a:solidFill>
                </a:rPr>
                <a:t> </a:t>
              </a:r>
              <a:r>
                <a:rPr lang="ru-RU" dirty="0" smtClean="0">
                  <a:solidFill>
                    <a:schemeClr val="tx1"/>
                  </a:solidFill>
                </a:rPr>
                <a:t>КӨЛДЕНЕҢМОНИТОРИНГ</a:t>
              </a:r>
              <a:endParaRPr lang="ru-RU" dirty="0">
                <a:solidFill>
                  <a:schemeClr val="tx1"/>
                </a:solidFill>
              </a:endParaRPr>
            </a:p>
          </p:txBody>
        </p:sp>
        <p:grpSp>
          <p:nvGrpSpPr>
            <p:cNvPr id="53" name="Группа 52"/>
            <p:cNvGrpSpPr/>
            <p:nvPr/>
          </p:nvGrpSpPr>
          <p:grpSpPr>
            <a:xfrm>
              <a:off x="7449143" y="2342810"/>
              <a:ext cx="1299321" cy="2452897"/>
              <a:chOff x="7340857" y="4398833"/>
              <a:chExt cx="1044117" cy="2452897"/>
            </a:xfrm>
          </p:grpSpPr>
          <p:grpSp>
            <p:nvGrpSpPr>
              <p:cNvPr id="18" name="Группа 17"/>
              <p:cNvGrpSpPr/>
              <p:nvPr/>
            </p:nvGrpSpPr>
            <p:grpSpPr>
              <a:xfrm>
                <a:off x="7340857" y="4398833"/>
                <a:ext cx="1044117" cy="2066093"/>
                <a:chOff x="7268849" y="4758873"/>
                <a:chExt cx="1044117" cy="2066093"/>
              </a:xfrm>
            </p:grpSpPr>
            <p:sp>
              <p:nvSpPr>
                <p:cNvPr id="62" name="Блок-схема: альтернативный процесс 61"/>
                <p:cNvSpPr/>
                <p:nvPr/>
              </p:nvSpPr>
              <p:spPr>
                <a:xfrm>
                  <a:off x="7268850" y="4992193"/>
                  <a:ext cx="1041566" cy="333925"/>
                </a:xfrm>
                <a:prstGeom prst="flowChartAlternateProcess">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70%-дан 100 %-</a:t>
                  </a:r>
                  <a:r>
                    <a:rPr lang="ru-RU" sz="1400" dirty="0" err="1" smtClean="0">
                      <a:solidFill>
                        <a:schemeClr val="tx1"/>
                      </a:solidFill>
                    </a:rPr>
                    <a:t>ға</a:t>
                  </a:r>
                  <a:r>
                    <a:rPr lang="ru-RU" sz="1400" dirty="0" smtClean="0">
                      <a:solidFill>
                        <a:schemeClr val="tx1"/>
                      </a:solidFill>
                    </a:rPr>
                    <a:t> </a:t>
                  </a:r>
                  <a:r>
                    <a:rPr lang="ru-RU" sz="1400" dirty="0" err="1" smtClean="0">
                      <a:solidFill>
                        <a:schemeClr val="tx1"/>
                      </a:solidFill>
                    </a:rPr>
                    <a:t>дейін</a:t>
                  </a:r>
                  <a:r>
                    <a:rPr lang="ru-RU" sz="1400" dirty="0" smtClean="0">
                      <a:solidFill>
                        <a:schemeClr val="tx1"/>
                      </a:solidFill>
                    </a:rPr>
                    <a:t> ҚҚС </a:t>
                  </a:r>
                  <a:r>
                    <a:rPr lang="ru-RU" sz="1400" dirty="0" err="1" smtClean="0">
                      <a:solidFill>
                        <a:schemeClr val="tx1"/>
                      </a:solidFill>
                    </a:rPr>
                    <a:t>автоматты</a:t>
                  </a:r>
                  <a:r>
                    <a:rPr lang="ru-RU" sz="1400" dirty="0" smtClean="0">
                      <a:solidFill>
                        <a:schemeClr val="tx1"/>
                      </a:solidFill>
                    </a:rPr>
                    <a:t> </a:t>
                  </a:r>
                  <a:r>
                    <a:rPr lang="ru-RU" sz="1400" dirty="0" err="1" smtClean="0">
                      <a:solidFill>
                        <a:schemeClr val="tx1"/>
                      </a:solidFill>
                    </a:rPr>
                    <a:t>түрде</a:t>
                  </a:r>
                  <a:r>
                    <a:rPr lang="ru-RU" sz="1400" dirty="0" smtClean="0">
                      <a:solidFill>
                        <a:schemeClr val="tx1"/>
                      </a:solidFill>
                    </a:rPr>
                    <a:t> </a:t>
                  </a:r>
                  <a:r>
                    <a:rPr lang="ru-RU" sz="1400" dirty="0" err="1" smtClean="0">
                      <a:solidFill>
                        <a:schemeClr val="tx1"/>
                      </a:solidFill>
                    </a:rPr>
                    <a:t>қайтару</a:t>
                  </a:r>
                  <a:endParaRPr lang="ru-RU" sz="1400" dirty="0">
                    <a:solidFill>
                      <a:schemeClr val="tx1"/>
                    </a:solidFill>
                  </a:endParaRPr>
                </a:p>
              </p:txBody>
            </p:sp>
            <p:sp>
              <p:nvSpPr>
                <p:cNvPr id="63" name="Блок-схема: альтернативный процесс 62"/>
                <p:cNvSpPr/>
                <p:nvPr/>
              </p:nvSpPr>
              <p:spPr>
                <a:xfrm>
                  <a:off x="7268850" y="5343443"/>
                  <a:ext cx="1041566" cy="461122"/>
                </a:xfrm>
                <a:prstGeom prst="flowChartAlternateProcess">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rPr>
                    <a:t>Салықтық</a:t>
                  </a:r>
                  <a:r>
                    <a:rPr lang="ru-RU" sz="1400" dirty="0" smtClean="0">
                      <a:solidFill>
                        <a:schemeClr val="tx1"/>
                      </a:solidFill>
                    </a:rPr>
                    <a:t> </a:t>
                  </a:r>
                  <a:r>
                    <a:rPr lang="ru-RU" sz="1400" dirty="0" err="1" smtClean="0">
                      <a:solidFill>
                        <a:schemeClr val="tx1"/>
                      </a:solidFill>
                    </a:rPr>
                    <a:t>тексерулерді</a:t>
                  </a:r>
                  <a:r>
                    <a:rPr lang="ru-RU" sz="1400" dirty="0" smtClean="0">
                      <a:solidFill>
                        <a:schemeClr val="tx1"/>
                      </a:solidFill>
                    </a:rPr>
                    <a:t> </a:t>
                  </a:r>
                  <a:r>
                    <a:rPr lang="ru-RU" sz="1400" dirty="0" err="1" smtClean="0">
                      <a:solidFill>
                        <a:schemeClr val="tx1"/>
                      </a:solidFill>
                    </a:rPr>
                    <a:t>қысқарту</a:t>
                  </a:r>
                  <a:endParaRPr lang="ru-RU" sz="1400" dirty="0">
                    <a:solidFill>
                      <a:schemeClr val="tx1"/>
                    </a:solidFill>
                  </a:endParaRPr>
                </a:p>
              </p:txBody>
            </p:sp>
            <p:sp>
              <p:nvSpPr>
                <p:cNvPr id="65" name="Блок-схема: альтернативный процесс 64"/>
                <p:cNvSpPr/>
                <p:nvPr/>
              </p:nvSpPr>
              <p:spPr>
                <a:xfrm>
                  <a:off x="7268850" y="5808448"/>
                  <a:ext cx="1041566" cy="299034"/>
                </a:xfrm>
                <a:prstGeom prst="flowChartAlternateProcess">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КР </a:t>
                  </a:r>
                  <a:r>
                    <a:rPr lang="ru-RU" sz="1100" dirty="0" err="1" smtClean="0">
                      <a:solidFill>
                        <a:schemeClr val="tx1"/>
                      </a:solidFill>
                    </a:rPr>
                    <a:t>кезінде</a:t>
                  </a:r>
                  <a:r>
                    <a:rPr lang="ru-RU" sz="1100" dirty="0" smtClean="0">
                      <a:solidFill>
                        <a:schemeClr val="tx1"/>
                      </a:solidFill>
                    </a:rPr>
                    <a:t> </a:t>
                  </a:r>
                  <a:r>
                    <a:rPr lang="ru-RU" sz="1100" dirty="0" err="1" smtClean="0">
                      <a:solidFill>
                        <a:schemeClr val="tx1"/>
                      </a:solidFill>
                    </a:rPr>
                    <a:t>Жасыл</a:t>
                  </a:r>
                  <a:r>
                    <a:rPr lang="ru-RU" sz="1100" dirty="0" smtClean="0">
                      <a:solidFill>
                        <a:schemeClr val="tx1"/>
                      </a:solidFill>
                    </a:rPr>
                    <a:t> </a:t>
                  </a:r>
                  <a:r>
                    <a:rPr lang="ru-RU" sz="1100" dirty="0" err="1" smtClean="0">
                      <a:solidFill>
                        <a:schemeClr val="tx1"/>
                      </a:solidFill>
                    </a:rPr>
                    <a:t>дәліз</a:t>
                  </a:r>
                  <a:endParaRPr lang="ru-RU" sz="1400" dirty="0">
                    <a:solidFill>
                      <a:schemeClr val="tx1"/>
                    </a:solidFill>
                  </a:endParaRPr>
                </a:p>
              </p:txBody>
            </p:sp>
            <p:sp>
              <p:nvSpPr>
                <p:cNvPr id="96" name="TextBox 95"/>
                <p:cNvSpPr txBox="1"/>
                <p:nvPr/>
              </p:nvSpPr>
              <p:spPr>
                <a:xfrm>
                  <a:off x="7268849" y="4758873"/>
                  <a:ext cx="1044117" cy="175872"/>
                </a:xfrm>
                <a:prstGeom prst="rect">
                  <a:avLst/>
                </a:prstGeom>
                <a:noFill/>
                <a:ln w="38100">
                  <a:solidFill>
                    <a:srgbClr val="00B050"/>
                  </a:solidFill>
                  <a:prstDash val="sysDot"/>
                </a:ln>
              </p:spPr>
              <p:txBody>
                <a:bodyPr wrap="square" rtlCol="0" anchor="ctr">
                  <a:spAutoFit/>
                </a:bodyPr>
                <a:lstStyle>
                  <a:defPPr>
                    <a:defRPr lang="ru-RU"/>
                  </a:defPPr>
                  <a:lvl1pPr algn="ctr">
                    <a:defRPr sz="1000" b="1"/>
                  </a:lvl1pPr>
                </a:lstStyle>
                <a:p>
                  <a:r>
                    <a:rPr lang="ru-RU" dirty="0" err="1" smtClean="0"/>
                    <a:t>Басымдылықтар</a:t>
                  </a:r>
                  <a:endParaRPr lang="ru-RU" dirty="0"/>
                </a:p>
              </p:txBody>
            </p:sp>
            <p:sp>
              <p:nvSpPr>
                <p:cNvPr id="67" name="Блок-схема: альтернативный процесс 66"/>
                <p:cNvSpPr/>
                <p:nvPr/>
              </p:nvSpPr>
              <p:spPr>
                <a:xfrm>
                  <a:off x="7268850" y="6121132"/>
                  <a:ext cx="1041566" cy="703834"/>
                </a:xfrm>
                <a:prstGeom prst="flowChartAlternateProcess">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rPr>
                    <a:t>Салықтық</a:t>
                  </a:r>
                  <a:r>
                    <a:rPr lang="ru-RU" sz="1400" dirty="0" smtClean="0">
                      <a:solidFill>
                        <a:schemeClr val="tx1"/>
                      </a:solidFill>
                    </a:rPr>
                    <a:t> </a:t>
                  </a:r>
                  <a:r>
                    <a:rPr lang="ru-RU" sz="1400" dirty="0" err="1" smtClean="0">
                      <a:solidFill>
                        <a:schemeClr val="tx1"/>
                      </a:solidFill>
                    </a:rPr>
                    <a:t>заңнаманы</a:t>
                  </a:r>
                  <a:r>
                    <a:rPr lang="ru-RU" sz="1400" dirty="0" smtClean="0">
                      <a:solidFill>
                        <a:schemeClr val="tx1"/>
                      </a:solidFill>
                    </a:rPr>
                    <a:t> </a:t>
                  </a:r>
                  <a:r>
                    <a:rPr lang="ru-RU" sz="1400" dirty="0" err="1" smtClean="0">
                      <a:solidFill>
                        <a:schemeClr val="tx1"/>
                      </a:solidFill>
                    </a:rPr>
                    <a:t>қолдану</a:t>
                  </a:r>
                  <a:r>
                    <a:rPr lang="ru-RU" sz="1400" dirty="0" smtClean="0">
                      <a:solidFill>
                        <a:schemeClr val="tx1"/>
                      </a:solidFill>
                    </a:rPr>
                    <a:t> </a:t>
                  </a:r>
                  <a:r>
                    <a:rPr lang="ru-RU" sz="1400" dirty="0" err="1" smtClean="0">
                      <a:solidFill>
                        <a:schemeClr val="tx1"/>
                      </a:solidFill>
                    </a:rPr>
                    <a:t>туралы</a:t>
                  </a:r>
                  <a:r>
                    <a:rPr lang="ru-RU" sz="1400" dirty="0" smtClean="0">
                      <a:solidFill>
                        <a:schemeClr val="tx1"/>
                      </a:solidFill>
                    </a:rPr>
                    <a:t> МКК </a:t>
                  </a:r>
                  <a:r>
                    <a:rPr lang="ru-RU" sz="1400" dirty="0" err="1" smtClean="0">
                      <a:solidFill>
                        <a:schemeClr val="tx1"/>
                      </a:solidFill>
                    </a:rPr>
                    <a:t>ұстанымы</a:t>
                  </a:r>
                  <a:endParaRPr lang="ru-RU" sz="1400" dirty="0">
                    <a:solidFill>
                      <a:schemeClr val="tx1"/>
                    </a:solidFill>
                  </a:endParaRPr>
                </a:p>
              </p:txBody>
            </p:sp>
          </p:grpSp>
          <p:sp>
            <p:nvSpPr>
              <p:cNvPr id="139" name="Блок-схема: альтернативный процесс 138"/>
              <p:cNvSpPr/>
              <p:nvPr/>
            </p:nvSpPr>
            <p:spPr>
              <a:xfrm>
                <a:off x="7340858" y="6486462"/>
                <a:ext cx="1041566" cy="365268"/>
              </a:xfrm>
              <a:prstGeom prst="flowChartAlternateProcess">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rPr>
                  <a:t>Есеп</a:t>
                </a:r>
                <a:r>
                  <a:rPr lang="ru-RU" sz="1400" dirty="0" smtClean="0">
                    <a:solidFill>
                      <a:schemeClr val="tx1"/>
                    </a:solidFill>
                  </a:rPr>
                  <a:t> </a:t>
                </a:r>
                <a:r>
                  <a:rPr lang="ru-RU" sz="1400" dirty="0" err="1" smtClean="0">
                    <a:solidFill>
                      <a:schemeClr val="tx1"/>
                    </a:solidFill>
                  </a:rPr>
                  <a:t>беруді</a:t>
                </a:r>
                <a:r>
                  <a:rPr lang="ru-RU" sz="1400" dirty="0" smtClean="0">
                    <a:solidFill>
                      <a:schemeClr val="tx1"/>
                    </a:solidFill>
                  </a:rPr>
                  <a:t> </a:t>
                </a:r>
                <a:r>
                  <a:rPr lang="ru-RU" sz="1400" dirty="0" err="1" smtClean="0">
                    <a:solidFill>
                      <a:schemeClr val="tx1"/>
                    </a:solidFill>
                  </a:rPr>
                  <a:t>қысқарту</a:t>
                </a:r>
                <a:endParaRPr lang="ru-RU" sz="1400" dirty="0">
                  <a:solidFill>
                    <a:schemeClr val="tx1"/>
                  </a:solidFill>
                </a:endParaRPr>
              </a:p>
            </p:txBody>
          </p:sp>
        </p:grpSp>
      </p:grpSp>
      <p:sp>
        <p:nvSpPr>
          <p:cNvPr id="256" name="Блок-схема: решение 255"/>
          <p:cNvSpPr/>
          <p:nvPr/>
        </p:nvSpPr>
        <p:spPr>
          <a:xfrm>
            <a:off x="11099130" y="4447525"/>
            <a:ext cx="1310546" cy="453886"/>
          </a:xfrm>
          <a:prstGeom prst="flowChartDecision">
            <a:avLst/>
          </a:prstGeom>
        </p:spPr>
        <p:style>
          <a:lnRef idx="1">
            <a:schemeClr val="accent3"/>
          </a:lnRef>
          <a:fillRef idx="2">
            <a:schemeClr val="accent3"/>
          </a:fillRef>
          <a:effectRef idx="1">
            <a:schemeClr val="accent3"/>
          </a:effectRef>
          <a:fontRef idx="minor">
            <a:schemeClr val="dk1"/>
          </a:fontRef>
        </p:style>
        <p:txBody>
          <a:bodyPr lIns="128001" tIns="64001" rIns="128001" bIns="64001" rtlCol="0" anchor="ctr"/>
          <a:lstStyle/>
          <a:p>
            <a:pPr algn="ctr"/>
            <a:r>
              <a:rPr lang="ru-RU" sz="1700" b="1" dirty="0" err="1" smtClean="0"/>
              <a:t>Иә</a:t>
            </a:r>
            <a:endParaRPr lang="ru-RU" sz="1700" b="1" dirty="0"/>
          </a:p>
        </p:txBody>
      </p:sp>
      <p:sp>
        <p:nvSpPr>
          <p:cNvPr id="150" name="Блок-схема: решение 149"/>
          <p:cNvSpPr/>
          <p:nvPr/>
        </p:nvSpPr>
        <p:spPr>
          <a:xfrm rot="16200000">
            <a:off x="10779963" y="2480903"/>
            <a:ext cx="1394181" cy="453886"/>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lIns="128001" tIns="64001" rIns="128001" bIns="64001" rtlCol="0" anchor="ctr"/>
          <a:lstStyle/>
          <a:p>
            <a:pPr algn="ctr"/>
            <a:r>
              <a:rPr lang="ru-RU" sz="1700" b="1" dirty="0" err="1" smtClean="0"/>
              <a:t>Жоқ</a:t>
            </a:r>
            <a:endParaRPr lang="ru-RU" sz="1700" b="1" dirty="0"/>
          </a:p>
        </p:txBody>
      </p:sp>
      <p:cxnSp>
        <p:nvCxnSpPr>
          <p:cNvPr id="151" name="Соединительная линия уступом 150"/>
          <p:cNvCxnSpPr>
            <a:stCxn id="140" idx="3"/>
            <a:endCxn id="150" idx="1"/>
          </p:cNvCxnSpPr>
          <p:nvPr/>
        </p:nvCxnSpPr>
        <p:spPr>
          <a:xfrm flipV="1">
            <a:off x="10433242" y="3404937"/>
            <a:ext cx="1043812" cy="654506"/>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5" name="Соединительная линия уступом 154"/>
          <p:cNvCxnSpPr>
            <a:stCxn id="140" idx="3"/>
            <a:endCxn id="256" idx="1"/>
          </p:cNvCxnSpPr>
          <p:nvPr/>
        </p:nvCxnSpPr>
        <p:spPr>
          <a:xfrm>
            <a:off x="10433246" y="4059443"/>
            <a:ext cx="665884" cy="615025"/>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3" name="Соединительная линия уступом 162"/>
          <p:cNvCxnSpPr/>
          <p:nvPr/>
        </p:nvCxnSpPr>
        <p:spPr>
          <a:xfrm rot="5400000">
            <a:off x="11628380" y="5045715"/>
            <a:ext cx="277717" cy="12834"/>
          </a:xfrm>
          <a:prstGeom prst="bentConnector3">
            <a:avLst>
              <a:gd name="adj1" fmla="val 54573"/>
            </a:avLst>
          </a:prstGeom>
          <a:ln>
            <a:tailEnd type="arrow"/>
          </a:ln>
        </p:spPr>
        <p:style>
          <a:lnRef idx="2">
            <a:schemeClr val="accent3"/>
          </a:lnRef>
          <a:fillRef idx="0">
            <a:schemeClr val="accent3"/>
          </a:fillRef>
          <a:effectRef idx="1">
            <a:schemeClr val="accent3"/>
          </a:effectRef>
          <a:fontRef idx="minor">
            <a:schemeClr val="tx1"/>
          </a:fontRef>
        </p:style>
      </p:cxnSp>
      <p:sp>
        <p:nvSpPr>
          <p:cNvPr id="179" name="TextBox 178"/>
          <p:cNvSpPr txBox="1"/>
          <p:nvPr/>
        </p:nvSpPr>
        <p:spPr>
          <a:xfrm>
            <a:off x="10645996" y="1642478"/>
            <a:ext cx="1081889" cy="344709"/>
          </a:xfrm>
          <a:prstGeom prst="rect">
            <a:avLst/>
          </a:prstGeom>
          <a:noFill/>
        </p:spPr>
        <p:txBody>
          <a:bodyPr wrap="square" lIns="128001" tIns="64001" rIns="128001" bIns="64001" rtlCol="0">
            <a:spAutoFit/>
          </a:bodyPr>
          <a:lstStyle/>
          <a:p>
            <a:pPr algn="ctr"/>
            <a:r>
              <a:rPr lang="ru-RU" sz="1400" b="1" dirty="0" smtClean="0"/>
              <a:t>Бас </a:t>
            </a:r>
            <a:r>
              <a:rPr lang="ru-RU" sz="1400" b="1" dirty="0" err="1" smtClean="0"/>
              <a:t>тарту</a:t>
            </a:r>
            <a:endParaRPr lang="ru-RU" sz="1400" b="1" dirty="0"/>
          </a:p>
        </p:txBody>
      </p:sp>
      <p:sp>
        <p:nvSpPr>
          <p:cNvPr id="180" name="TextBox 179"/>
          <p:cNvSpPr txBox="1"/>
          <p:nvPr/>
        </p:nvSpPr>
        <p:spPr>
          <a:xfrm rot="16200000">
            <a:off x="7346907" y="2024651"/>
            <a:ext cx="1190659" cy="344709"/>
          </a:xfrm>
          <a:prstGeom prst="rect">
            <a:avLst/>
          </a:prstGeom>
          <a:noFill/>
        </p:spPr>
        <p:txBody>
          <a:bodyPr wrap="square" lIns="128001" tIns="64001" rIns="128001" bIns="64001" rtlCol="0">
            <a:spAutoFit/>
          </a:bodyPr>
          <a:lstStyle/>
          <a:p>
            <a:pPr algn="ctr"/>
            <a:r>
              <a:rPr lang="ru-RU" sz="1400" b="1" dirty="0"/>
              <a:t>Заявление</a:t>
            </a:r>
          </a:p>
        </p:txBody>
      </p:sp>
      <p:sp>
        <p:nvSpPr>
          <p:cNvPr id="106" name="Объект 2"/>
          <p:cNvSpPr txBox="1">
            <a:spLocks/>
          </p:cNvSpPr>
          <p:nvPr/>
        </p:nvSpPr>
        <p:spPr>
          <a:xfrm>
            <a:off x="352128" y="1754560"/>
            <a:ext cx="7460029" cy="7784167"/>
          </a:xfrm>
          <a:prstGeom prst="rect">
            <a:avLst/>
          </a:prstGeom>
        </p:spPr>
        <p:txBody>
          <a:bodyPr vert="horz" lIns="128001" tIns="64001" rIns="128001" bIns="64001"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spcBef>
                <a:spcPts val="0"/>
              </a:spcBef>
              <a:spcAft>
                <a:spcPts val="700"/>
              </a:spcAft>
              <a:tabLst>
                <a:tab pos="626669" algn="l"/>
              </a:tabLst>
            </a:pPr>
            <a:r>
              <a:rPr lang="ru-RU" sz="1800" b="1" dirty="0">
                <a:solidFill>
                  <a:schemeClr val="tx1"/>
                </a:solidFill>
                <a:latin typeface="Arial" pitchFamily="34" charset="0"/>
                <a:cs typeface="Arial" pitchFamily="34" charset="0"/>
              </a:rPr>
              <a:t>	</a:t>
            </a:r>
            <a:r>
              <a:rPr lang="ru-RU" sz="1800" b="1" dirty="0" err="1" smtClean="0">
                <a:solidFill>
                  <a:schemeClr val="tx1"/>
                </a:solidFill>
                <a:latin typeface="Arial" pitchFamily="34" charset="0"/>
                <a:cs typeface="Arial" pitchFamily="34" charset="0"/>
              </a:rPr>
              <a:t>Болжамдалуда</a:t>
            </a:r>
            <a:endParaRPr lang="ru-RU" sz="1800" b="1" dirty="0">
              <a:solidFill>
                <a:schemeClr val="tx1"/>
              </a:solidFill>
              <a:latin typeface="Arial" pitchFamily="34" charset="0"/>
              <a:cs typeface="Arial" pitchFamily="34" charset="0"/>
            </a:endParaRPr>
          </a:p>
          <a:p>
            <a:pPr algn="just">
              <a:lnSpc>
                <a:spcPct val="150000"/>
              </a:lnSpc>
              <a:spcBef>
                <a:spcPts val="0"/>
              </a:spcBef>
              <a:spcAft>
                <a:spcPts val="500"/>
              </a:spcAft>
              <a:tabLst>
                <a:tab pos="447675" algn="l"/>
              </a:tabLst>
            </a:pPr>
            <a:r>
              <a:rPr lang="kk-KZ" sz="1800" dirty="0">
                <a:solidFill>
                  <a:schemeClr val="tx1"/>
                </a:solidFill>
              </a:rPr>
              <a:t>•	Сенім және ашықтық қағидаларына негізделген ірі салық төлеушілермен (көлденең мониторинг) кеңейтілген ақпараттық өзара іс-қимыл</a:t>
            </a:r>
          </a:p>
          <a:p>
            <a:pPr algn="just">
              <a:lnSpc>
                <a:spcPct val="150000"/>
              </a:lnSpc>
              <a:spcBef>
                <a:spcPts val="0"/>
              </a:spcBef>
              <a:spcAft>
                <a:spcPts val="500"/>
              </a:spcAft>
              <a:tabLst>
                <a:tab pos="447675" algn="l"/>
              </a:tabLst>
            </a:pPr>
            <a:r>
              <a:rPr lang="kk-KZ" sz="1800" dirty="0">
                <a:solidFill>
                  <a:schemeClr val="tx1"/>
                </a:solidFill>
              </a:rPr>
              <a:t>•	Белгілі бір жағдайларды қоспағанда, көлденең мониторинг болу кезеңінде салықтық тексерулердің болмауы</a:t>
            </a:r>
          </a:p>
          <a:p>
            <a:pPr algn="just">
              <a:lnSpc>
                <a:spcPct val="150000"/>
              </a:lnSpc>
              <a:spcBef>
                <a:spcPts val="0"/>
              </a:spcBef>
              <a:spcAft>
                <a:spcPts val="500"/>
              </a:spcAft>
              <a:tabLst>
                <a:tab pos="447675" algn="l"/>
              </a:tabLst>
            </a:pPr>
            <a:r>
              <a:rPr lang="kk-KZ" sz="1800" dirty="0">
                <a:solidFill>
                  <a:schemeClr val="tx1"/>
                </a:solidFill>
              </a:rPr>
              <a:t>•	 Салық төлеушінің қолданыстағы ішкі бақылау жүйесі арқылы салық міндеттемелерін орындаудың дұрыстығын тестілеу</a:t>
            </a:r>
          </a:p>
          <a:p>
            <a:pPr algn="just">
              <a:lnSpc>
                <a:spcPct val="150000"/>
              </a:lnSpc>
              <a:spcBef>
                <a:spcPts val="0"/>
              </a:spcBef>
              <a:spcAft>
                <a:spcPts val="500"/>
              </a:spcAft>
              <a:tabLst>
                <a:tab pos="447675" algn="l"/>
              </a:tabLst>
            </a:pPr>
            <a:r>
              <a:rPr lang="kk-KZ" sz="1800" dirty="0">
                <a:solidFill>
                  <a:schemeClr val="tx1"/>
                </a:solidFill>
              </a:rPr>
              <a:t>•	Жасалған не жасалуға жоспарланған мәмілелер бойынша салық төлеушілерге түсіндірме беру</a:t>
            </a:r>
          </a:p>
          <a:p>
            <a:pPr algn="just">
              <a:lnSpc>
                <a:spcPct val="150000"/>
              </a:lnSpc>
              <a:spcBef>
                <a:spcPts val="0"/>
              </a:spcBef>
              <a:spcAft>
                <a:spcPts val="500"/>
              </a:spcAft>
              <a:tabLst>
                <a:tab pos="447675" algn="l"/>
              </a:tabLst>
            </a:pPr>
            <a:r>
              <a:rPr lang="kk-KZ" sz="1800" dirty="0">
                <a:solidFill>
                  <a:schemeClr val="tx1"/>
                </a:solidFill>
              </a:rPr>
              <a:t>•	Көлденең мониторинг шеңберінде салық органдарының шешімдерін орындау кезінде салық заңнамасын бұзушылыққа жол берген салық төлеушілерге жауапкершілікті қолданбау</a:t>
            </a:r>
          </a:p>
          <a:p>
            <a:pPr algn="just">
              <a:lnSpc>
                <a:spcPct val="150000"/>
              </a:lnSpc>
              <a:spcBef>
                <a:spcPts val="0"/>
              </a:spcBef>
              <a:spcAft>
                <a:spcPts val="500"/>
              </a:spcAft>
              <a:tabLst>
                <a:tab pos="447675" algn="l"/>
              </a:tabLst>
            </a:pPr>
            <a:r>
              <a:rPr lang="kk-KZ" sz="1800" dirty="0">
                <a:solidFill>
                  <a:schemeClr val="tx1"/>
                </a:solidFill>
              </a:rPr>
              <a:t>•	Кедендік ресімдеуді оңайлату және салық есептіліктерін қысқарту</a:t>
            </a:r>
          </a:p>
          <a:p>
            <a:pPr algn="just">
              <a:lnSpc>
                <a:spcPct val="150000"/>
              </a:lnSpc>
              <a:spcBef>
                <a:spcPts val="0"/>
              </a:spcBef>
              <a:spcAft>
                <a:spcPts val="500"/>
              </a:spcAft>
              <a:tabLst>
                <a:tab pos="447675" algn="l"/>
              </a:tabLst>
            </a:pPr>
            <a:r>
              <a:rPr lang="kk-KZ" sz="1800" dirty="0">
                <a:solidFill>
                  <a:schemeClr val="tx1"/>
                </a:solidFill>
              </a:rPr>
              <a:t>•	Тәуекелдерді басқару жүйесін қолдану негізінде анықталған фактілер бойынша бухгалтерлік және салықтық есепке алу деректерін сұрату және жазбаша түсіндірмелер беру</a:t>
            </a:r>
          </a:p>
          <a:p>
            <a:pPr algn="just">
              <a:lnSpc>
                <a:spcPct val="150000"/>
              </a:lnSpc>
              <a:spcBef>
                <a:spcPts val="0"/>
              </a:spcBef>
              <a:spcAft>
                <a:spcPts val="500"/>
              </a:spcAft>
              <a:tabLst>
                <a:tab pos="447675" algn="l"/>
              </a:tabLst>
            </a:pPr>
            <a:r>
              <a:rPr lang="kk-KZ" sz="1800" dirty="0">
                <a:solidFill>
                  <a:schemeClr val="tx1"/>
                </a:solidFill>
              </a:rPr>
              <a:t>•	Салық төлеуші егжей-тегжейлі салықтық тізілімді жүргізу, оның ішінде тауарлардың атаулары және түрлері бөлігінде және оларды салық органдарының сұрау салуы бойынша табыс ету</a:t>
            </a:r>
          </a:p>
          <a:p>
            <a:pPr algn="just">
              <a:lnSpc>
                <a:spcPct val="150000"/>
              </a:lnSpc>
              <a:spcBef>
                <a:spcPts val="0"/>
              </a:spcBef>
              <a:spcAft>
                <a:spcPts val="500"/>
              </a:spcAft>
              <a:tabLst>
                <a:tab pos="447675" algn="l"/>
              </a:tabLst>
            </a:pPr>
            <a:r>
              <a:rPr lang="kk-KZ" sz="1800" dirty="0">
                <a:solidFill>
                  <a:schemeClr val="tx1"/>
                </a:solidFill>
              </a:rPr>
              <a:t>•	Көлденең мониторингке қатысу үшін салық төлеушілерді нақты өлшемшарттарын сұрыптау</a:t>
            </a:r>
          </a:p>
        </p:txBody>
      </p:sp>
      <p:grpSp>
        <p:nvGrpSpPr>
          <p:cNvPr id="255" name="Группа 254"/>
          <p:cNvGrpSpPr/>
          <p:nvPr/>
        </p:nvGrpSpPr>
        <p:grpSpPr>
          <a:xfrm>
            <a:off x="8417021" y="2381131"/>
            <a:ext cx="2150055" cy="3990214"/>
            <a:chOff x="6089264" y="1343351"/>
            <a:chExt cx="1535754" cy="2729634"/>
          </a:xfrm>
        </p:grpSpPr>
        <p:grpSp>
          <p:nvGrpSpPr>
            <p:cNvPr id="284" name="Группа 283"/>
            <p:cNvGrpSpPr/>
            <p:nvPr/>
          </p:nvGrpSpPr>
          <p:grpSpPr>
            <a:xfrm>
              <a:off x="6089264" y="1343351"/>
              <a:ext cx="1535754" cy="2217469"/>
              <a:chOff x="3851919" y="1683318"/>
              <a:chExt cx="1535754" cy="2217469"/>
            </a:xfrm>
          </p:grpSpPr>
          <p:pic>
            <p:nvPicPr>
              <p:cNvPr id="109" name="Picture 3" descr="C:\Users\GDzhumagalieva\Desktop\Алмаз\Картинки\logo_socia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28" t="7047" r="7054" b="6269"/>
              <a:stretch/>
            </p:blipFill>
            <p:spPr bwMode="auto">
              <a:xfrm>
                <a:off x="4851248" y="1683318"/>
                <a:ext cx="536425" cy="525305"/>
              </a:xfrm>
              <a:prstGeom prst="rect">
                <a:avLst/>
              </a:prstGeom>
              <a:noFill/>
              <a:extLst>
                <a:ext uri="{909E8E84-426E-40DD-AFC4-6F175D3DCCD1}">
                  <a14:hiddenFill xmlns:a14="http://schemas.microsoft.com/office/drawing/2010/main">
                    <a:solidFill>
                      <a:srgbClr val="FFFFFF"/>
                    </a:solidFill>
                  </a14:hiddenFill>
                </a:ext>
              </a:extLst>
            </p:spPr>
          </p:pic>
          <p:grpSp>
            <p:nvGrpSpPr>
              <p:cNvPr id="249" name="Группа 248"/>
              <p:cNvGrpSpPr/>
              <p:nvPr/>
            </p:nvGrpSpPr>
            <p:grpSpPr>
              <a:xfrm>
                <a:off x="3851919" y="1700808"/>
                <a:ext cx="1440158" cy="2199979"/>
                <a:chOff x="4283967" y="1187130"/>
                <a:chExt cx="1440158" cy="2199979"/>
              </a:xfrm>
            </p:grpSpPr>
            <p:grpSp>
              <p:nvGrpSpPr>
                <p:cNvPr id="137" name="Группа 136"/>
                <p:cNvGrpSpPr/>
                <p:nvPr/>
              </p:nvGrpSpPr>
              <p:grpSpPr>
                <a:xfrm>
                  <a:off x="4283967" y="1187130"/>
                  <a:ext cx="1440158" cy="2199979"/>
                  <a:chOff x="1105943" y="1304378"/>
                  <a:chExt cx="1440158" cy="2199979"/>
                </a:xfrm>
              </p:grpSpPr>
              <p:sp>
                <p:nvSpPr>
                  <p:cNvPr id="138" name="TextBox 137"/>
                  <p:cNvSpPr txBox="1"/>
                  <p:nvPr/>
                </p:nvSpPr>
                <p:spPr>
                  <a:xfrm>
                    <a:off x="1105943" y="1304378"/>
                    <a:ext cx="999328" cy="505307"/>
                  </a:xfrm>
                  <a:prstGeom prst="rect">
                    <a:avLst/>
                  </a:prstGeom>
                  <a:noFill/>
                </p:spPr>
                <p:txBody>
                  <a:bodyPr wrap="square" rtlCol="0">
                    <a:spAutoFit/>
                  </a:bodyPr>
                  <a:lstStyle/>
                  <a:p>
                    <a:pPr algn="ctr"/>
                    <a:r>
                      <a:rPr lang="ru-RU" sz="1400" b="1" dirty="0" err="1" smtClean="0"/>
                      <a:t>Өлшемшарттарға</a:t>
                    </a:r>
                    <a:r>
                      <a:rPr lang="ru-RU" sz="1400" b="1" dirty="0" smtClean="0"/>
                      <a:t> </a:t>
                    </a:r>
                    <a:r>
                      <a:rPr lang="ru-RU" sz="1400" b="1" dirty="0" err="1" smtClean="0"/>
                      <a:t>сәйкес</a:t>
                    </a:r>
                    <a:r>
                      <a:rPr lang="ru-RU" sz="1400" b="1" dirty="0" smtClean="0"/>
                      <a:t> </a:t>
                    </a:r>
                    <a:r>
                      <a:rPr lang="ru-RU" sz="1400" b="1" dirty="0" err="1" smtClean="0"/>
                      <a:t>тексеру</a:t>
                    </a:r>
                    <a:endParaRPr lang="ru-RU" sz="1400" b="1" dirty="0"/>
                  </a:p>
                </p:txBody>
              </p:sp>
              <p:sp>
                <p:nvSpPr>
                  <p:cNvPr id="140" name="Блок-схема: альтернативный процесс 139"/>
                  <p:cNvSpPr/>
                  <p:nvPr/>
                </p:nvSpPr>
                <p:spPr>
                  <a:xfrm>
                    <a:off x="1177952" y="2229643"/>
                    <a:ext cx="1368149" cy="410697"/>
                  </a:xfrm>
                  <a:prstGeom prst="flowChartAlternate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rPr>
                      <a:t>Топтың</a:t>
                    </a:r>
                    <a:r>
                      <a:rPr lang="ru-RU" sz="1400" dirty="0" smtClean="0">
                        <a:solidFill>
                          <a:schemeClr val="tx1"/>
                        </a:solidFill>
                      </a:rPr>
                      <a:t> </a:t>
                    </a:r>
                    <a:r>
                      <a:rPr lang="ru-RU" sz="1400" dirty="0" err="1" smtClean="0">
                        <a:solidFill>
                          <a:schemeClr val="tx1"/>
                        </a:solidFill>
                      </a:rPr>
                      <a:t>құндық</a:t>
                    </a:r>
                    <a:r>
                      <a:rPr lang="ru-RU" sz="1400" dirty="0" smtClean="0">
                        <a:solidFill>
                          <a:schemeClr val="tx1"/>
                        </a:solidFill>
                      </a:rPr>
                      <a:t> балансы</a:t>
                    </a:r>
                    <a:endParaRPr lang="ru-RU" sz="1400" dirty="0">
                      <a:solidFill>
                        <a:schemeClr val="tx1"/>
                      </a:solidFill>
                    </a:endParaRPr>
                  </a:p>
                </p:txBody>
              </p:sp>
              <p:sp>
                <p:nvSpPr>
                  <p:cNvPr id="141" name="Блок-схема: альтернативный процесс 140"/>
                  <p:cNvSpPr/>
                  <p:nvPr/>
                </p:nvSpPr>
                <p:spPr>
                  <a:xfrm>
                    <a:off x="1177952" y="1848252"/>
                    <a:ext cx="1368149" cy="406374"/>
                  </a:xfrm>
                  <a:prstGeom prst="flowChartAlternate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rPr>
                      <a:t>Салық</a:t>
                    </a:r>
                    <a:r>
                      <a:rPr lang="ru-RU" sz="1400" dirty="0" smtClean="0">
                        <a:solidFill>
                          <a:schemeClr val="tx1"/>
                        </a:solidFill>
                      </a:rPr>
                      <a:t> </a:t>
                    </a:r>
                    <a:r>
                      <a:rPr lang="ru-RU" sz="1400" dirty="0" err="1" smtClean="0">
                        <a:solidFill>
                          <a:schemeClr val="tx1"/>
                        </a:solidFill>
                      </a:rPr>
                      <a:t>түсімдерінің</a:t>
                    </a:r>
                    <a:r>
                      <a:rPr lang="ru-RU" sz="1400" dirty="0" smtClean="0">
                        <a:solidFill>
                          <a:schemeClr val="tx1"/>
                        </a:solidFill>
                      </a:rPr>
                      <a:t> </a:t>
                    </a:r>
                    <a:r>
                      <a:rPr lang="ru-RU" sz="1400" dirty="0" err="1" smtClean="0">
                        <a:solidFill>
                          <a:schemeClr val="tx1"/>
                        </a:solidFill>
                      </a:rPr>
                      <a:t>мөлшері</a:t>
                    </a:r>
                    <a:endParaRPr lang="ru-RU" sz="1400" dirty="0">
                      <a:solidFill>
                        <a:schemeClr val="tx1"/>
                      </a:solidFill>
                    </a:endParaRPr>
                  </a:p>
                </p:txBody>
              </p:sp>
              <p:sp>
                <p:nvSpPr>
                  <p:cNvPr id="142" name="Блок-схема: альтернативный процесс 141"/>
                  <p:cNvSpPr/>
                  <p:nvPr/>
                </p:nvSpPr>
                <p:spPr>
                  <a:xfrm>
                    <a:off x="1177952" y="2970185"/>
                    <a:ext cx="1368149" cy="203974"/>
                  </a:xfrm>
                  <a:prstGeom prst="flowChartAlternate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СВК</a:t>
                    </a:r>
                  </a:p>
                </p:txBody>
              </p:sp>
              <p:sp>
                <p:nvSpPr>
                  <p:cNvPr id="144" name="Блок-схема: альтернативный процесс 143"/>
                  <p:cNvSpPr/>
                  <p:nvPr/>
                </p:nvSpPr>
                <p:spPr>
                  <a:xfrm>
                    <a:off x="1177952" y="3174156"/>
                    <a:ext cx="1368149" cy="330201"/>
                  </a:xfrm>
                  <a:prstGeom prst="flowChartAlternate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rPr>
                      <a:t>Салықтық</a:t>
                    </a:r>
                    <a:r>
                      <a:rPr lang="ru-RU" sz="1400" dirty="0" smtClean="0">
                        <a:solidFill>
                          <a:schemeClr val="tx1"/>
                        </a:solidFill>
                      </a:rPr>
                      <a:t> </a:t>
                    </a:r>
                    <a:r>
                      <a:rPr lang="ru-RU" sz="1400" dirty="0" err="1" smtClean="0">
                        <a:solidFill>
                          <a:schemeClr val="tx1"/>
                        </a:solidFill>
                      </a:rPr>
                      <a:t>тізілімдер</a:t>
                    </a:r>
                    <a:endParaRPr lang="ru-RU" sz="1400" dirty="0">
                      <a:solidFill>
                        <a:schemeClr val="tx1"/>
                      </a:solidFill>
                    </a:endParaRPr>
                  </a:p>
                </p:txBody>
              </p:sp>
            </p:grpSp>
            <p:sp>
              <p:nvSpPr>
                <p:cNvPr id="143" name="Блок-схема: альтернативный процесс 142"/>
                <p:cNvSpPr/>
                <p:nvPr/>
              </p:nvSpPr>
              <p:spPr>
                <a:xfrm>
                  <a:off x="4355976" y="2492896"/>
                  <a:ext cx="1368149" cy="375109"/>
                </a:xfrm>
                <a:prstGeom prst="flowChartAlternate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rPr>
                    <a:t>Қызметкерлер</a:t>
                  </a:r>
                  <a:r>
                    <a:rPr lang="ru-RU" sz="1400" dirty="0" smtClean="0">
                      <a:solidFill>
                        <a:schemeClr val="tx1"/>
                      </a:solidFill>
                    </a:rPr>
                    <a:t> саны</a:t>
                  </a:r>
                  <a:endParaRPr lang="ru-RU" sz="1400" dirty="0">
                    <a:solidFill>
                      <a:schemeClr val="tx1"/>
                    </a:solidFill>
                  </a:endParaRPr>
                </a:p>
              </p:txBody>
            </p:sp>
          </p:grpSp>
        </p:grpSp>
        <p:sp>
          <p:nvSpPr>
            <p:cNvPr id="130" name="Блок-схема: альтернативный процесс 129"/>
            <p:cNvSpPr/>
            <p:nvPr/>
          </p:nvSpPr>
          <p:spPr>
            <a:xfrm>
              <a:off x="6156176" y="3560820"/>
              <a:ext cx="1368149" cy="203974"/>
            </a:xfrm>
            <a:prstGeom prst="flowChartAlternate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ЭШФ</a:t>
              </a:r>
              <a:endParaRPr lang="ru-RU" sz="1400" dirty="0">
                <a:solidFill>
                  <a:schemeClr val="tx1"/>
                </a:solidFill>
              </a:endParaRPr>
            </a:p>
          </p:txBody>
        </p:sp>
        <p:sp>
          <p:nvSpPr>
            <p:cNvPr id="132" name="Блок-схема: альтернативный процесс 131"/>
            <p:cNvSpPr/>
            <p:nvPr/>
          </p:nvSpPr>
          <p:spPr>
            <a:xfrm>
              <a:off x="6156176" y="3764794"/>
              <a:ext cx="1368149" cy="308191"/>
            </a:xfrm>
            <a:prstGeom prst="flowChartAlternate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SAF-T</a:t>
              </a:r>
              <a:r>
                <a:rPr lang="kk-KZ" sz="1400" dirty="0" smtClean="0">
                  <a:solidFill>
                    <a:schemeClr val="tx1"/>
                  </a:solidFill>
                </a:rPr>
                <a:t> стандартты файлы</a:t>
              </a:r>
              <a:endParaRPr lang="ru-RU" sz="1400" dirty="0">
                <a:solidFill>
                  <a:schemeClr val="tx1"/>
                </a:solidFill>
              </a:endParaRPr>
            </a:p>
          </p:txBody>
        </p:sp>
      </p:grpSp>
      <p:sp>
        <p:nvSpPr>
          <p:cNvPr id="7" name="Скругленный прямоугольник 6"/>
          <p:cNvSpPr/>
          <p:nvPr/>
        </p:nvSpPr>
        <p:spPr>
          <a:xfrm>
            <a:off x="352128" y="617802"/>
            <a:ext cx="11794910" cy="9838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r>
              <a:rPr lang="ru-RU" sz="3900" b="1" dirty="0" smtClean="0">
                <a:solidFill>
                  <a:schemeClr val="tx1"/>
                </a:solidFill>
              </a:rPr>
              <a:t>КӨЛДЕНЕҢ </a:t>
            </a:r>
            <a:r>
              <a:rPr lang="ru-RU" sz="3900" b="1" dirty="0" smtClean="0">
                <a:solidFill>
                  <a:schemeClr val="tx1"/>
                </a:solidFill>
              </a:rPr>
              <a:t>МОНИТОРИНГ</a:t>
            </a:r>
            <a:endParaRPr lang="ru-RU" sz="3900" b="1" dirty="0">
              <a:solidFill>
                <a:schemeClr val="tx1"/>
              </a:solidFill>
            </a:endParaRPr>
          </a:p>
          <a:p>
            <a:pPr algn="ctr"/>
            <a:r>
              <a:rPr lang="kk-KZ" dirty="0" smtClean="0">
                <a:solidFill>
                  <a:schemeClr val="tx1"/>
                </a:solidFill>
              </a:rPr>
              <a:t>Кеңейтілген ақпараттық </a:t>
            </a:r>
            <a:r>
              <a:rPr lang="kk-KZ" dirty="0">
                <a:solidFill>
                  <a:schemeClr val="tx1"/>
                </a:solidFill>
              </a:rPr>
              <a:t>өзара </a:t>
            </a:r>
            <a:r>
              <a:rPr lang="kk-KZ" dirty="0" smtClean="0">
                <a:solidFill>
                  <a:schemeClr val="tx1"/>
                </a:solidFill>
              </a:rPr>
              <a:t>іс-қимыл</a:t>
            </a:r>
            <a:endParaRPr lang="ru-RU" dirty="0">
              <a:solidFill>
                <a:schemeClr val="tx1"/>
              </a:solidFill>
            </a:endParaRPr>
          </a:p>
        </p:txBody>
      </p:sp>
      <p:sp>
        <p:nvSpPr>
          <p:cNvPr id="38" name="Номер слайда 2"/>
          <p:cNvSpPr>
            <a:spLocks noGrp="1"/>
          </p:cNvSpPr>
          <p:nvPr>
            <p:ph type="sldNum" sz="quarter" idx="12"/>
          </p:nvPr>
        </p:nvSpPr>
        <p:spPr>
          <a:xfrm>
            <a:off x="11877826" y="9205796"/>
            <a:ext cx="786765" cy="328649"/>
          </a:xfrm>
          <a:prstGeom prst="rect">
            <a:avLst/>
          </a:prstGeom>
        </p:spPr>
        <p:txBody>
          <a:bodyPr lIns="128001" tIns="64001" rIns="128001" bIns="64001"/>
          <a:lstStyle/>
          <a:p>
            <a:pPr>
              <a:defRPr/>
            </a:pPr>
            <a:r>
              <a:rPr lang="ru-RU" altLang="ru-RU" dirty="0">
                <a:latin typeface="Arial" pitchFamily="34" charset="0"/>
                <a:cs typeface="Arial" pitchFamily="34" charset="0"/>
              </a:rPr>
              <a:t>15</a:t>
            </a:r>
            <a:endParaRPr lang="en-US" altLang="ru-RU" sz="1300" dirty="0">
              <a:latin typeface="Arial" pitchFamily="34" charset="0"/>
              <a:cs typeface="Arial" pitchFamily="34" charset="0"/>
            </a:endParaRPr>
          </a:p>
        </p:txBody>
      </p:sp>
      <p:sp>
        <p:nvSpPr>
          <p:cNvPr id="39" name="TextBox 38"/>
          <p:cNvSpPr txBox="1"/>
          <p:nvPr/>
        </p:nvSpPr>
        <p:spPr>
          <a:xfrm>
            <a:off x="11164052" y="248471"/>
            <a:ext cx="1204411" cy="369332"/>
          </a:xfrm>
          <a:prstGeom prst="rect">
            <a:avLst/>
          </a:prstGeom>
          <a:noFill/>
        </p:spPr>
        <p:txBody>
          <a:bodyPr wrap="square" rtlCol="0">
            <a:spAutoFit/>
          </a:bodyPr>
          <a:lstStyle/>
          <a:p>
            <a:r>
              <a:rPr lang="ru-RU" b="1" dirty="0" smtClean="0"/>
              <a:t>Слайд </a:t>
            </a:r>
            <a:r>
              <a:rPr lang="ru-RU" b="1" dirty="0" smtClean="0"/>
              <a:t>12</a:t>
            </a:r>
            <a:endParaRPr lang="ru-RU" b="1" dirty="0"/>
          </a:p>
        </p:txBody>
      </p:sp>
    </p:spTree>
    <p:extLst>
      <p:ext uri="{BB962C8B-B14F-4D97-AF65-F5344CB8AC3E}">
        <p14:creationId xmlns:p14="http://schemas.microsoft.com/office/powerpoint/2010/main" val="96183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994" y="163285"/>
            <a:ext cx="10520062" cy="1852787"/>
          </a:xfrm>
          <a:prstGeom prst="rect">
            <a:avLst/>
          </a:prstGeom>
          <a:noFill/>
        </p:spPr>
        <p:txBody>
          <a:bodyPr wrap="square" lIns="127985" tIns="63994" rIns="127985" bIns="63994" rtlCol="0">
            <a:spAutoFit/>
          </a:bodyPr>
          <a:lstStyle/>
          <a:p>
            <a:pPr algn="ctr"/>
            <a:r>
              <a:rPr lang="kk-KZ" sz="2800" b="1" dirty="0" smtClean="0">
                <a:latin typeface="Arial" pitchFamily="34" charset="0"/>
                <a:cs typeface="Arial" pitchFamily="34" charset="0"/>
              </a:rPr>
              <a:t>Акцизделетін өнімдерді өткізуге бақылауды ырықтандыру</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Лицензияны</a:t>
            </a:r>
            <a:r>
              <a:rPr lang="ru-RU" sz="2800" b="1" dirty="0" smtClean="0">
                <a:latin typeface="Arial" pitchFamily="34" charset="0"/>
                <a:cs typeface="Arial" pitchFamily="34" charset="0"/>
              </a:rPr>
              <a:t> беру </a:t>
            </a:r>
            <a:r>
              <a:rPr lang="ru-RU" sz="2800" b="1" dirty="0" err="1" smtClean="0">
                <a:latin typeface="Arial" pitchFamily="34" charset="0"/>
                <a:cs typeface="Arial" pitchFamily="34" charset="0"/>
              </a:rPr>
              <a:t>алдындағы</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тексеруді</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жою</a:t>
            </a:r>
            <a:endParaRPr lang="ru-RU" sz="2800" dirty="0">
              <a:latin typeface="Arial" pitchFamily="34" charset="0"/>
              <a:cs typeface="Arial" pitchFamily="34" charset="0"/>
            </a:endParaRPr>
          </a:p>
          <a:p>
            <a:pPr algn="ctr"/>
            <a:endParaRPr lang="ru-RU" sz="2800" dirty="0">
              <a:latin typeface="Arial" pitchFamily="34" charset="0"/>
              <a:cs typeface="Arial" pitchFamily="34" charset="0"/>
            </a:endParaRPr>
          </a:p>
        </p:txBody>
      </p:sp>
      <p:sp>
        <p:nvSpPr>
          <p:cNvPr id="49" name="Rectangle 2"/>
          <p:cNvSpPr txBox="1">
            <a:spLocks noChangeArrowheads="1"/>
          </p:cNvSpPr>
          <p:nvPr/>
        </p:nvSpPr>
        <p:spPr>
          <a:xfrm>
            <a:off x="1129654" y="62474"/>
            <a:ext cx="11521440" cy="686092"/>
          </a:xfrm>
          <a:prstGeom prst="rect">
            <a:avLst/>
          </a:prstGeom>
        </p:spPr>
        <p:txBody>
          <a:bodyPr vert="horz" lIns="127985" tIns="63994" rIns="127985" bIns="6399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ru-RU" sz="2500" b="1" dirty="0">
              <a:latin typeface="Arial Narrow" pitchFamily="34" charset="0"/>
            </a:endParaRPr>
          </a:p>
        </p:txBody>
      </p:sp>
      <p:sp>
        <p:nvSpPr>
          <p:cNvPr id="106" name="Объект 2"/>
          <p:cNvSpPr txBox="1">
            <a:spLocks/>
          </p:cNvSpPr>
          <p:nvPr/>
        </p:nvSpPr>
        <p:spPr>
          <a:xfrm>
            <a:off x="654563" y="1326273"/>
            <a:ext cx="11694099" cy="7708397"/>
          </a:xfrm>
          <a:prstGeom prst="rect">
            <a:avLst/>
          </a:prstGeom>
        </p:spPr>
        <p:txBody>
          <a:bodyPr vert="horz" lIns="127985" tIns="63994" rIns="127985" bIns="63994"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667" indent="624373" algn="just">
              <a:lnSpc>
                <a:spcPct val="120000"/>
              </a:lnSpc>
              <a:spcBef>
                <a:spcPts val="0"/>
              </a:spcBef>
              <a:spcAft>
                <a:spcPts val="700"/>
              </a:spcAft>
              <a:defRPr/>
            </a:pPr>
            <a:r>
              <a:rPr lang="kk-KZ" sz="2100" dirty="0">
                <a:solidFill>
                  <a:schemeClr val="tx1"/>
                </a:solidFill>
                <a:latin typeface="Arial" pitchFamily="34" charset="0"/>
                <a:cs typeface="Arial" pitchFamily="34" charset="0"/>
              </a:rPr>
              <a:t>Қазіргі уақытта этил спиртін және алкоголь өнімдерін өндіруге, сондай-ақ алкоголь өнімдерін көтерме және бөлшек сатуға лицензияны беруге дейін лицензияны беру алдындағы тексеру жүргізіледі (Салық кодексінің 556-бабы 4-тармағының 7) тармақшасы).</a:t>
            </a:r>
          </a:p>
          <a:p>
            <a:pPr marL="6667" indent="624373" algn="just">
              <a:lnSpc>
                <a:spcPct val="120000"/>
              </a:lnSpc>
              <a:spcBef>
                <a:spcPts val="0"/>
              </a:spcBef>
              <a:spcAft>
                <a:spcPts val="700"/>
              </a:spcAft>
              <a:defRPr/>
            </a:pPr>
            <a:r>
              <a:rPr lang="kk-KZ" sz="2100" dirty="0">
                <a:solidFill>
                  <a:schemeClr val="tx1"/>
                </a:solidFill>
                <a:latin typeface="Arial" pitchFamily="34" charset="0"/>
                <a:cs typeface="Arial" pitchFamily="34" charset="0"/>
              </a:rPr>
              <a:t>Проблема - лицензияны беру алдындағы тексеруді кезінде МКО қызметкерлерінің тікелей байланысының болуы. Бұл ретте, өтініш беруші ЕБА орнату үшін (өндірушілер үшін) сумен жабдықтау, электрқуатымен жабдықтау және кәріз жүйесі бойынша коммуналдық қызметтерімен шарттарды алдын ала береді. </a:t>
            </a:r>
          </a:p>
          <a:p>
            <a:pPr marL="6667" indent="624373" algn="just">
              <a:lnSpc>
                <a:spcPct val="120000"/>
              </a:lnSpc>
              <a:spcBef>
                <a:spcPts val="0"/>
              </a:spcBef>
              <a:spcAft>
                <a:spcPts val="700"/>
              </a:spcAft>
              <a:defRPr/>
            </a:pPr>
            <a:r>
              <a:rPr lang="kk-KZ" sz="2100" dirty="0">
                <a:solidFill>
                  <a:schemeClr val="tx1"/>
                </a:solidFill>
                <a:latin typeface="Arial" pitchFamily="34" charset="0"/>
                <a:cs typeface="Arial" pitchFamily="34" charset="0"/>
              </a:rPr>
              <a:t>Анықтама ретінде: МКД 2016 жылы алкоголь өнімін көтерме саудада өткізуге 232 лицензия берілген, алкоголь өнімін бөлшек саудада өткізуге – 5483. МКК-мен ЭС және АӨ өндіруге 9 лицензия берілген.</a:t>
            </a:r>
          </a:p>
          <a:p>
            <a:pPr marL="6667" indent="624373" algn="just">
              <a:lnSpc>
                <a:spcPct val="120000"/>
              </a:lnSpc>
              <a:spcBef>
                <a:spcPts val="0"/>
              </a:spcBef>
              <a:spcAft>
                <a:spcPts val="700"/>
              </a:spcAft>
              <a:defRPr/>
            </a:pPr>
            <a:r>
              <a:rPr lang="ru-RU" sz="2100" b="1" i="1" dirty="0" smtClean="0">
                <a:solidFill>
                  <a:schemeClr val="tx1"/>
                </a:solidFill>
                <a:latin typeface="Arial" pitchFamily="34" charset="0"/>
                <a:cs typeface="Arial" pitchFamily="34" charset="0"/>
              </a:rPr>
              <a:t>ҰСЫНЫЛАДЫ:</a:t>
            </a:r>
          </a:p>
          <a:p>
            <a:pPr marL="349567" indent="-342900" algn="just">
              <a:lnSpc>
                <a:spcPct val="120000"/>
              </a:lnSpc>
              <a:spcBef>
                <a:spcPts val="0"/>
              </a:spcBef>
              <a:spcAft>
                <a:spcPts val="700"/>
              </a:spcAft>
              <a:buFont typeface="Wingdings" pitchFamily="2" charset="2"/>
              <a:buChar char="Ø"/>
              <a:defRPr/>
            </a:pPr>
            <a:r>
              <a:rPr lang="ru-RU" sz="2100" dirty="0" err="1" smtClean="0">
                <a:solidFill>
                  <a:schemeClr val="tx1"/>
                </a:solidFill>
                <a:latin typeface="Arial" pitchFamily="34" charset="0"/>
                <a:cs typeface="Arial" pitchFamily="34" charset="0"/>
              </a:rPr>
              <a:t>Лицензиядан</a:t>
            </a:r>
            <a:r>
              <a:rPr lang="ru-RU" sz="2100" dirty="0" smtClean="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кейінгі</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бақылауды</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қамтамасыз</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ете</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отырып</a:t>
            </a:r>
            <a:r>
              <a:rPr lang="ru-RU" sz="2100" dirty="0">
                <a:solidFill>
                  <a:schemeClr val="tx1"/>
                </a:solidFill>
                <a:latin typeface="Arial" pitchFamily="34" charset="0"/>
                <a:cs typeface="Arial" pitchFamily="34" charset="0"/>
              </a:rPr>
              <a:t>, АӨ </a:t>
            </a:r>
            <a:r>
              <a:rPr lang="ru-RU" sz="2100" dirty="0" err="1">
                <a:solidFill>
                  <a:schemeClr val="tx1"/>
                </a:solidFill>
                <a:latin typeface="Arial" pitchFamily="34" charset="0"/>
                <a:cs typeface="Arial" pitchFamily="34" charset="0"/>
              </a:rPr>
              <a:t>көтерме</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және</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бөлшек</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саудада</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өткізуге</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лицензияны</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алу</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кезінде</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лицензияны</a:t>
            </a:r>
            <a:r>
              <a:rPr lang="ru-RU" sz="2100" dirty="0">
                <a:solidFill>
                  <a:schemeClr val="tx1"/>
                </a:solidFill>
                <a:latin typeface="Arial" pitchFamily="34" charset="0"/>
                <a:cs typeface="Arial" pitchFamily="34" charset="0"/>
              </a:rPr>
              <a:t> беру </a:t>
            </a:r>
            <a:r>
              <a:rPr lang="ru-RU" sz="2100" dirty="0" err="1">
                <a:solidFill>
                  <a:schemeClr val="tx1"/>
                </a:solidFill>
                <a:latin typeface="Arial" pitchFamily="34" charset="0"/>
                <a:cs typeface="Arial" pitchFamily="34" charset="0"/>
              </a:rPr>
              <a:t>алдындағы</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тексеру</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жүргізуді</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алып</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тастау</a:t>
            </a:r>
            <a:r>
              <a:rPr lang="ru-RU" sz="2100" dirty="0">
                <a:solidFill>
                  <a:schemeClr val="tx1"/>
                </a:solidFill>
                <a:latin typeface="Arial" pitchFamily="34" charset="0"/>
                <a:cs typeface="Arial" pitchFamily="34" charset="0"/>
              </a:rPr>
              <a:t>;</a:t>
            </a:r>
          </a:p>
          <a:p>
            <a:pPr marL="349567" indent="-342900" algn="just">
              <a:lnSpc>
                <a:spcPct val="120000"/>
              </a:lnSpc>
              <a:spcBef>
                <a:spcPts val="0"/>
              </a:spcBef>
              <a:spcAft>
                <a:spcPts val="700"/>
              </a:spcAft>
              <a:buFont typeface="Wingdings" pitchFamily="2" charset="2"/>
              <a:buChar char="Ø"/>
              <a:defRPr/>
            </a:pPr>
            <a:r>
              <a:rPr lang="ru-RU" sz="2100" dirty="0" smtClean="0">
                <a:solidFill>
                  <a:schemeClr val="tx1"/>
                </a:solidFill>
                <a:latin typeface="Arial" pitchFamily="34" charset="0"/>
                <a:cs typeface="Arial" pitchFamily="34" charset="0"/>
              </a:rPr>
              <a:t>ЭС </a:t>
            </a:r>
            <a:r>
              <a:rPr lang="ru-RU" sz="2100" dirty="0" err="1">
                <a:solidFill>
                  <a:schemeClr val="tx1"/>
                </a:solidFill>
                <a:latin typeface="Arial" pitchFamily="34" charset="0"/>
                <a:cs typeface="Arial" pitchFamily="34" charset="0"/>
              </a:rPr>
              <a:t>және</a:t>
            </a:r>
            <a:r>
              <a:rPr lang="ru-RU" sz="2100" dirty="0">
                <a:solidFill>
                  <a:schemeClr val="tx1"/>
                </a:solidFill>
                <a:latin typeface="Arial" pitchFamily="34" charset="0"/>
                <a:cs typeface="Arial" pitchFamily="34" charset="0"/>
              </a:rPr>
              <a:t> АӨ </a:t>
            </a:r>
            <a:r>
              <a:rPr lang="ru-RU" sz="2100" dirty="0" err="1">
                <a:solidFill>
                  <a:schemeClr val="tx1"/>
                </a:solidFill>
                <a:latin typeface="Arial" pitchFamily="34" charset="0"/>
                <a:cs typeface="Arial" pitchFamily="34" charset="0"/>
              </a:rPr>
              <a:t>өндіруге</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лицензияны</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алу</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кезінде</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лицензияны</a:t>
            </a:r>
            <a:r>
              <a:rPr lang="ru-RU" sz="2100" dirty="0">
                <a:solidFill>
                  <a:schemeClr val="tx1"/>
                </a:solidFill>
                <a:latin typeface="Arial" pitchFamily="34" charset="0"/>
                <a:cs typeface="Arial" pitchFamily="34" charset="0"/>
              </a:rPr>
              <a:t> беру </a:t>
            </a:r>
            <a:r>
              <a:rPr lang="ru-RU" sz="2100" dirty="0" err="1">
                <a:solidFill>
                  <a:schemeClr val="tx1"/>
                </a:solidFill>
                <a:latin typeface="Arial" pitchFamily="34" charset="0"/>
                <a:cs typeface="Arial" pitchFamily="34" charset="0"/>
              </a:rPr>
              <a:t>алдындағы</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тексеру</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жүргізу</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туралы</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норманы</a:t>
            </a:r>
            <a:r>
              <a:rPr lang="ru-RU" sz="2100" dirty="0">
                <a:solidFill>
                  <a:schemeClr val="tx1"/>
                </a:solidFill>
                <a:latin typeface="Arial" pitchFamily="34" charset="0"/>
                <a:cs typeface="Arial" pitchFamily="34" charset="0"/>
              </a:rPr>
              <a:t> 2019 </a:t>
            </a:r>
            <a:r>
              <a:rPr lang="ru-RU" sz="2100" dirty="0" err="1">
                <a:solidFill>
                  <a:schemeClr val="tx1"/>
                </a:solidFill>
                <a:latin typeface="Arial" pitchFamily="34" charset="0"/>
                <a:cs typeface="Arial" pitchFamily="34" charset="0"/>
              </a:rPr>
              <a:t>жылғы</a:t>
            </a:r>
            <a:r>
              <a:rPr lang="ru-RU" sz="2100" dirty="0">
                <a:solidFill>
                  <a:schemeClr val="tx1"/>
                </a:solidFill>
                <a:latin typeface="Arial" pitchFamily="34" charset="0"/>
                <a:cs typeface="Arial" pitchFamily="34" charset="0"/>
              </a:rPr>
              <a:t> 1 </a:t>
            </a:r>
            <a:r>
              <a:rPr lang="ru-RU" sz="2100" dirty="0" err="1">
                <a:solidFill>
                  <a:schemeClr val="tx1"/>
                </a:solidFill>
                <a:latin typeface="Arial" pitchFamily="34" charset="0"/>
                <a:cs typeface="Arial" pitchFamily="34" charset="0"/>
              </a:rPr>
              <a:t>қаңтардан</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бастап</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алып</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тастау</a:t>
            </a:r>
            <a:r>
              <a:rPr lang="ru-RU" sz="2100" dirty="0">
                <a:solidFill>
                  <a:schemeClr val="tx1"/>
                </a:solidFill>
                <a:latin typeface="Arial" pitchFamily="34" charset="0"/>
                <a:cs typeface="Arial" pitchFamily="34" charset="0"/>
              </a:rPr>
              <a:t>; </a:t>
            </a:r>
          </a:p>
          <a:p>
            <a:pPr marL="349567" indent="-342900" algn="just">
              <a:lnSpc>
                <a:spcPct val="120000"/>
              </a:lnSpc>
              <a:spcBef>
                <a:spcPts val="0"/>
              </a:spcBef>
              <a:spcAft>
                <a:spcPts val="700"/>
              </a:spcAft>
              <a:buFont typeface="Wingdings" pitchFamily="2" charset="2"/>
              <a:buChar char="Ø"/>
              <a:defRPr/>
            </a:pPr>
            <a:r>
              <a:rPr lang="ru-RU" sz="2100" dirty="0" err="1" smtClean="0">
                <a:solidFill>
                  <a:schemeClr val="tx1"/>
                </a:solidFill>
                <a:latin typeface="Arial" pitchFamily="34" charset="0"/>
                <a:cs typeface="Arial" pitchFamily="34" charset="0"/>
              </a:rPr>
              <a:t>Өндіру</a:t>
            </a:r>
            <a:r>
              <a:rPr lang="ru-RU" sz="2100" dirty="0" smtClean="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паспорты</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деректерінің</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нақты</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болуымен</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жабдықтар</a:t>
            </a:r>
            <a:r>
              <a:rPr lang="ru-RU" sz="2100" dirty="0">
                <a:solidFill>
                  <a:schemeClr val="tx1"/>
                </a:solidFill>
                <a:latin typeface="Arial" pitchFamily="34" charset="0"/>
                <a:cs typeface="Arial" pitchFamily="34" charset="0"/>
              </a:rPr>
              <a:t>, ЕБА) </a:t>
            </a:r>
            <a:r>
              <a:rPr lang="ru-RU" sz="2100" dirty="0" err="1">
                <a:solidFill>
                  <a:schemeClr val="tx1"/>
                </a:solidFill>
                <a:latin typeface="Arial" pitchFamily="34" charset="0"/>
                <a:cs typeface="Arial" pitchFamily="34" charset="0"/>
              </a:rPr>
              <a:t>салыстыруды</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лицензиядан</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кейінгі</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бақылау</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жасау</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шеңберінде</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жүргізу</a:t>
            </a:r>
            <a:r>
              <a:rPr lang="ru-RU" sz="2100" dirty="0">
                <a:solidFill>
                  <a:schemeClr val="tx1"/>
                </a:solidFill>
                <a:latin typeface="Arial" pitchFamily="34" charset="0"/>
                <a:cs typeface="Arial" pitchFamily="34" charset="0"/>
              </a:rPr>
              <a:t> (2019 </a:t>
            </a:r>
            <a:r>
              <a:rPr lang="ru-RU" sz="2100" dirty="0" err="1">
                <a:solidFill>
                  <a:schemeClr val="tx1"/>
                </a:solidFill>
                <a:latin typeface="Arial" pitchFamily="34" charset="0"/>
                <a:cs typeface="Arial" pitchFamily="34" charset="0"/>
              </a:rPr>
              <a:t>жылдың</a:t>
            </a:r>
            <a:r>
              <a:rPr lang="ru-RU" sz="2100" dirty="0">
                <a:solidFill>
                  <a:schemeClr val="tx1"/>
                </a:solidFill>
                <a:latin typeface="Arial" pitchFamily="34" charset="0"/>
                <a:cs typeface="Arial" pitchFamily="34" charset="0"/>
              </a:rPr>
              <a:t> 1 </a:t>
            </a:r>
            <a:r>
              <a:rPr lang="ru-RU" sz="2100" dirty="0" err="1">
                <a:solidFill>
                  <a:schemeClr val="tx1"/>
                </a:solidFill>
                <a:latin typeface="Arial" pitchFamily="34" charset="0"/>
                <a:cs typeface="Arial" pitchFamily="34" charset="0"/>
              </a:rPr>
              <a:t>қаңтарынан</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бастап</a:t>
            </a:r>
            <a:r>
              <a:rPr lang="ru-RU" sz="2100" dirty="0">
                <a:solidFill>
                  <a:schemeClr val="tx1"/>
                </a:solidFill>
                <a:latin typeface="Arial" pitchFamily="34" charset="0"/>
                <a:cs typeface="Arial" pitchFamily="34" charset="0"/>
              </a:rPr>
              <a:t>)</a:t>
            </a:r>
          </a:p>
        </p:txBody>
      </p:sp>
      <p:sp>
        <p:nvSpPr>
          <p:cNvPr id="7" name="TextBox 6"/>
          <p:cNvSpPr txBox="1"/>
          <p:nvPr/>
        </p:nvSpPr>
        <p:spPr>
          <a:xfrm>
            <a:off x="11164052" y="248471"/>
            <a:ext cx="1204411" cy="369332"/>
          </a:xfrm>
          <a:prstGeom prst="rect">
            <a:avLst/>
          </a:prstGeom>
          <a:noFill/>
        </p:spPr>
        <p:txBody>
          <a:bodyPr wrap="square" rtlCol="0">
            <a:spAutoFit/>
          </a:bodyPr>
          <a:lstStyle/>
          <a:p>
            <a:r>
              <a:rPr lang="ru-RU" b="1" dirty="0" smtClean="0"/>
              <a:t>Слайд </a:t>
            </a:r>
            <a:r>
              <a:rPr lang="ru-RU" b="1" dirty="0" smtClean="0"/>
              <a:t>13</a:t>
            </a:r>
            <a:endParaRPr lang="ru-RU" b="1" dirty="0"/>
          </a:p>
        </p:txBody>
      </p:sp>
    </p:spTree>
    <p:extLst>
      <p:ext uri="{BB962C8B-B14F-4D97-AF65-F5344CB8AC3E}">
        <p14:creationId xmlns:p14="http://schemas.microsoft.com/office/powerpoint/2010/main" val="2028491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391253" y="-12032"/>
            <a:ext cx="11410349" cy="9601200"/>
          </a:xfrm>
          <a:prstGeom prst="rect">
            <a:avLst/>
          </a:prstGeom>
        </p:spPr>
      </p:pic>
      <p:grpSp>
        <p:nvGrpSpPr>
          <p:cNvPr id="3" name="Группа 2"/>
          <p:cNvGrpSpPr/>
          <p:nvPr/>
        </p:nvGrpSpPr>
        <p:grpSpPr>
          <a:xfrm>
            <a:off x="2" y="-24058"/>
            <a:ext cx="6437313" cy="9601200"/>
            <a:chOff x="0" y="0"/>
            <a:chExt cx="5838834" cy="6858000"/>
          </a:xfrm>
        </p:grpSpPr>
        <p:sp>
          <p:nvSpPr>
            <p:cNvPr id="5" name="Стрелка: пятиугольник 4"/>
            <p:cNvSpPr/>
            <p:nvPr/>
          </p:nvSpPr>
          <p:spPr>
            <a:xfrm>
              <a:off x="2939565" y="0"/>
              <a:ext cx="2899269" cy="6858000"/>
            </a:xfrm>
            <a:prstGeom prst="homePlate">
              <a:avLst/>
            </a:prstGeom>
            <a:solidFill>
              <a:srgbClr val="0086CD">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5"/>
            <p:cNvGrpSpPr/>
            <p:nvPr/>
          </p:nvGrpSpPr>
          <p:grpSpPr>
            <a:xfrm>
              <a:off x="1823" y="0"/>
              <a:ext cx="5602058" cy="6858000"/>
              <a:chOff x="1097660" y="-463708"/>
              <a:chExt cx="5279992" cy="7321708"/>
            </a:xfrm>
          </p:grpSpPr>
          <p:sp>
            <p:nvSpPr>
              <p:cNvPr id="10" name="Прямоугольник 9"/>
              <p:cNvSpPr/>
              <p:nvPr/>
            </p:nvSpPr>
            <p:spPr>
              <a:xfrm>
                <a:off x="1097660" y="-463708"/>
                <a:ext cx="3645063" cy="7321708"/>
              </a:xfrm>
              <a:prstGeom prst="rect">
                <a:avLst/>
              </a:prstGeom>
              <a:solidFill>
                <a:srgbClr val="0086CD">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Стрелка: пятиугольник 10"/>
              <p:cNvSpPr/>
              <p:nvPr/>
            </p:nvSpPr>
            <p:spPr>
              <a:xfrm>
                <a:off x="3560047" y="-463708"/>
                <a:ext cx="2817605" cy="7321708"/>
              </a:xfrm>
              <a:prstGeom prst="homePlate">
                <a:avLst/>
              </a:prstGeom>
              <a:solidFill>
                <a:srgbClr val="0086CD">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6"/>
            <p:cNvGrpSpPr/>
            <p:nvPr/>
          </p:nvGrpSpPr>
          <p:grpSpPr>
            <a:xfrm>
              <a:off x="0" y="0"/>
              <a:ext cx="5275175" cy="6858000"/>
              <a:chOff x="0" y="0"/>
              <a:chExt cx="4971901" cy="6858000"/>
            </a:xfrm>
          </p:grpSpPr>
          <p:sp>
            <p:nvSpPr>
              <p:cNvPr id="8" name="Стрелка: пятиугольник 7"/>
              <p:cNvSpPr/>
              <p:nvPr/>
            </p:nvSpPr>
            <p:spPr>
              <a:xfrm>
                <a:off x="2239313" y="0"/>
                <a:ext cx="2732588" cy="6858000"/>
              </a:xfrm>
              <a:prstGeom prst="homePlate">
                <a:avLst/>
              </a:prstGeom>
              <a:solidFill>
                <a:srgbClr val="1C3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0"/>
                <a:ext cx="2378717" cy="6858000"/>
              </a:xfrm>
              <a:prstGeom prst="rect">
                <a:avLst/>
              </a:prstGeom>
              <a:solidFill>
                <a:srgbClr val="1C38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sp>
        <p:nvSpPr>
          <p:cNvPr id="13" name="TextBox 12"/>
          <p:cNvSpPr txBox="1"/>
          <p:nvPr/>
        </p:nvSpPr>
        <p:spPr>
          <a:xfrm>
            <a:off x="1233543" y="3899390"/>
            <a:ext cx="4888113" cy="1754304"/>
          </a:xfrm>
          <a:prstGeom prst="rect">
            <a:avLst/>
          </a:prstGeom>
          <a:noFill/>
        </p:spPr>
        <p:txBody>
          <a:bodyPr wrap="square" lIns="91417" tIns="45709" rIns="91417" bIns="45709" rtlCol="0" anchor="ctr">
            <a:spAutoFit/>
          </a:bodyPr>
          <a:lstStyle>
            <a:defPPr>
              <a:defRPr lang="en-US"/>
            </a:defPPr>
            <a:lvl1pPr>
              <a:defRPr sz="5400" b="1">
                <a:solidFill>
                  <a:schemeClr val="bg1"/>
                </a:solidFill>
                <a:latin typeface="Calibri" panose="020F0502020204030204" pitchFamily="34" charset="0"/>
                <a:ea typeface="Roboto" panose="02000000000000000000" pitchFamily="2" charset="0"/>
                <a:cs typeface="Calibri" panose="020F0502020204030204" pitchFamily="34" charset="0"/>
              </a:defRPr>
            </a:lvl1pPr>
          </a:lstStyle>
          <a:p>
            <a:r>
              <a:rPr lang="ru-RU" dirty="0" err="1" smtClean="0"/>
              <a:t>Назарыңызға</a:t>
            </a:r>
            <a:r>
              <a:rPr lang="ru-RU" dirty="0" smtClean="0"/>
              <a:t> </a:t>
            </a:r>
            <a:r>
              <a:rPr lang="ru-RU" dirty="0" err="1" smtClean="0"/>
              <a:t>рахмет</a:t>
            </a:r>
            <a:r>
              <a:rPr lang="ru-RU" dirty="0" smtClean="0"/>
              <a:t>!</a:t>
            </a:r>
            <a:endParaRPr lang="ru-RU" dirty="0"/>
          </a:p>
        </p:txBody>
      </p:sp>
    </p:spTree>
    <p:extLst>
      <p:ext uri="{BB962C8B-B14F-4D97-AF65-F5344CB8AC3E}">
        <p14:creationId xmlns:p14="http://schemas.microsoft.com/office/powerpoint/2010/main" val="332338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Прямоугольник 105"/>
          <p:cNvSpPr/>
          <p:nvPr/>
        </p:nvSpPr>
        <p:spPr>
          <a:xfrm>
            <a:off x="8588208" y="2788000"/>
            <a:ext cx="3576808" cy="517350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457145">
              <a:defRPr/>
            </a:pPr>
            <a:endParaRPr lang="ru-RU">
              <a:solidFill>
                <a:prstClr val="white"/>
              </a:solidFill>
              <a:latin typeface="Calibri" panose="020F0502020204030204" pitchFamily="34" charset="0"/>
              <a:cs typeface="Calibri" panose="020F0502020204030204" pitchFamily="34" charset="0"/>
            </a:endParaRPr>
          </a:p>
        </p:txBody>
      </p:sp>
      <p:sp>
        <p:nvSpPr>
          <p:cNvPr id="4" name="Прямоугольник 3"/>
          <p:cNvSpPr/>
          <p:nvPr/>
        </p:nvSpPr>
        <p:spPr>
          <a:xfrm>
            <a:off x="8467606" y="2708456"/>
            <a:ext cx="459887" cy="5622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ru-RU">
              <a:latin typeface="Calibri" panose="020F0502020204030204" pitchFamily="34" charset="0"/>
              <a:cs typeface="Calibri" panose="020F0502020204030204" pitchFamily="34" charset="0"/>
            </a:endParaRPr>
          </a:p>
        </p:txBody>
      </p:sp>
      <p:sp>
        <p:nvSpPr>
          <p:cNvPr id="96" name="Title 6"/>
          <p:cNvSpPr>
            <a:spLocks noGrp="1"/>
          </p:cNvSpPr>
          <p:nvPr>
            <p:ph type="title"/>
          </p:nvPr>
        </p:nvSpPr>
        <p:spPr>
          <a:xfrm>
            <a:off x="727659" y="242417"/>
            <a:ext cx="11530632" cy="1555533"/>
          </a:xfrm>
        </p:spPr>
        <p:txBody>
          <a:bodyPr>
            <a:normAutofit fontScale="90000"/>
          </a:bodyPr>
          <a:lstStyle/>
          <a:p>
            <a:pPr algn="ctr"/>
            <a:r>
              <a:rPr lang="ru-RU" dirty="0" err="1" smtClean="0"/>
              <a:t>Мемлекеттік</a:t>
            </a:r>
            <a:r>
              <a:rPr lang="ru-RU" dirty="0" smtClean="0"/>
              <a:t> </a:t>
            </a:r>
            <a:r>
              <a:rPr lang="ru-RU" dirty="0" err="1" smtClean="0"/>
              <a:t>қаржыны</a:t>
            </a:r>
            <a:r>
              <a:rPr lang="ru-RU" dirty="0" smtClean="0"/>
              <a:t> </a:t>
            </a:r>
            <a:r>
              <a:rPr lang="ru-RU" dirty="0" err="1" smtClean="0"/>
              <a:t>жаңғырту</a:t>
            </a:r>
            <a:r>
              <a:rPr lang="ru-RU" dirty="0" smtClean="0"/>
              <a:t> 3.0</a:t>
            </a:r>
            <a:endParaRPr lang="ru-RU" dirty="0"/>
          </a:p>
        </p:txBody>
      </p:sp>
      <p:sp>
        <p:nvSpPr>
          <p:cNvPr id="97" name="object 77"/>
          <p:cNvSpPr/>
          <p:nvPr/>
        </p:nvSpPr>
        <p:spPr>
          <a:xfrm>
            <a:off x="3503" y="338670"/>
            <a:ext cx="157863" cy="993775"/>
          </a:xfrm>
          <a:custGeom>
            <a:avLst/>
            <a:gdLst/>
            <a:ahLst/>
            <a:cxnLst/>
            <a:rect l="l" t="t" r="r" b="b"/>
            <a:pathLst>
              <a:path w="210185" h="993775">
                <a:moveTo>
                  <a:pt x="0" y="0"/>
                </a:moveTo>
                <a:lnTo>
                  <a:pt x="209613" y="0"/>
                </a:lnTo>
                <a:lnTo>
                  <a:pt x="209613" y="993772"/>
                </a:lnTo>
                <a:lnTo>
                  <a:pt x="0" y="993772"/>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457145">
              <a:defRPr/>
            </a:pPr>
            <a:endParaRPr>
              <a:solidFill>
                <a:prstClr val="white"/>
              </a:solidFill>
              <a:latin typeface="Calibri" panose="020F0502020204030204" pitchFamily="34" charset="0"/>
              <a:cs typeface="Calibri" panose="020F0502020204030204" pitchFamily="34" charset="0"/>
            </a:endParaRPr>
          </a:p>
        </p:txBody>
      </p:sp>
      <p:sp>
        <p:nvSpPr>
          <p:cNvPr id="105" name="object 4"/>
          <p:cNvSpPr txBox="1"/>
          <p:nvPr/>
        </p:nvSpPr>
        <p:spPr>
          <a:xfrm>
            <a:off x="980153" y="2002132"/>
            <a:ext cx="3377301" cy="369333"/>
          </a:xfrm>
          <a:prstGeom prst="rect">
            <a:avLst/>
          </a:prstGeom>
        </p:spPr>
        <p:txBody>
          <a:bodyPr vert="horz" wrap="square" lIns="0" tIns="0" rIns="0" bIns="0" rtlCol="0">
            <a:spAutoFit/>
          </a:bodyPr>
          <a:lstStyle/>
          <a:p>
            <a:pPr marL="13278" algn="ctr" defTabSz="457145">
              <a:defRPr/>
            </a:pPr>
            <a:r>
              <a:rPr lang="kk-KZ" sz="2400" b="1" spc="-15" dirty="0" smtClean="0">
                <a:solidFill>
                  <a:srgbClr val="2E75B6"/>
                </a:solidFill>
                <a:latin typeface="Calibri" panose="020F0502020204030204" pitchFamily="34" charset="0"/>
                <a:ea typeface="Roboto" pitchFamily="2" charset="0"/>
                <a:cs typeface="Calibri" panose="020F0502020204030204" pitchFamily="34" charset="0"/>
              </a:rPr>
              <a:t>Инерциялық модель</a:t>
            </a:r>
            <a:endParaRPr sz="2400" b="1" dirty="0">
              <a:solidFill>
                <a:srgbClr val="2E75B6"/>
              </a:solidFill>
              <a:latin typeface="Calibri" panose="020F0502020204030204" pitchFamily="34" charset="0"/>
              <a:ea typeface="Roboto" pitchFamily="2" charset="0"/>
              <a:cs typeface="Calibri" panose="020F0502020204030204" pitchFamily="34" charset="0"/>
            </a:endParaRPr>
          </a:p>
        </p:txBody>
      </p:sp>
      <p:sp>
        <p:nvSpPr>
          <p:cNvPr id="107" name="object 5"/>
          <p:cNvSpPr txBox="1"/>
          <p:nvPr/>
        </p:nvSpPr>
        <p:spPr>
          <a:xfrm>
            <a:off x="8931407" y="2002132"/>
            <a:ext cx="3377301" cy="369333"/>
          </a:xfrm>
          <a:prstGeom prst="rect">
            <a:avLst/>
          </a:prstGeom>
        </p:spPr>
        <p:txBody>
          <a:bodyPr vert="horz" wrap="square" lIns="0" tIns="0" rIns="0" bIns="0" rtlCol="0">
            <a:spAutoFit/>
          </a:bodyPr>
          <a:lstStyle/>
          <a:p>
            <a:pPr marL="13278" algn="ctr" defTabSz="457145">
              <a:defRPr/>
            </a:pPr>
            <a:r>
              <a:rPr lang="kk-KZ" sz="2400" b="1" spc="-15" dirty="0">
                <a:solidFill>
                  <a:srgbClr val="2E75B6"/>
                </a:solidFill>
                <a:latin typeface="Calibri" panose="020F0502020204030204" pitchFamily="34" charset="0"/>
                <a:ea typeface="Roboto" pitchFamily="2" charset="0"/>
                <a:cs typeface="Calibri" panose="020F0502020204030204" pitchFamily="34" charset="0"/>
              </a:rPr>
              <a:t>Жаңа модель</a:t>
            </a:r>
            <a:endParaRPr sz="2400" b="1" dirty="0">
              <a:solidFill>
                <a:srgbClr val="2E75B6"/>
              </a:solidFill>
              <a:latin typeface="Calibri" panose="020F0502020204030204" pitchFamily="34" charset="0"/>
              <a:ea typeface="Roboto" pitchFamily="2" charset="0"/>
              <a:cs typeface="Calibri" panose="020F0502020204030204" pitchFamily="34" charset="0"/>
            </a:endParaRPr>
          </a:p>
        </p:txBody>
      </p:sp>
      <p:sp>
        <p:nvSpPr>
          <p:cNvPr id="205" name="object 5"/>
          <p:cNvSpPr txBox="1"/>
          <p:nvPr/>
        </p:nvSpPr>
        <p:spPr>
          <a:xfrm>
            <a:off x="841915" y="7961509"/>
            <a:ext cx="2791159" cy="738664"/>
          </a:xfrm>
          <a:prstGeom prst="rect">
            <a:avLst/>
          </a:prstGeom>
        </p:spPr>
        <p:txBody>
          <a:bodyPr vert="horz" wrap="square" lIns="0" tIns="0" rIns="0" bIns="0" rtlCol="0">
            <a:spAutoFit/>
          </a:bodyPr>
          <a:lstStyle/>
          <a:p>
            <a:pPr marL="13278" algn="ctr" defTabSz="457145">
              <a:defRPr/>
            </a:pPr>
            <a:r>
              <a:rPr lang="ru-RU" sz="2400" b="1" spc="-15" dirty="0" err="1" smtClean="0">
                <a:solidFill>
                  <a:srgbClr val="00B0F0"/>
                </a:solidFill>
                <a:latin typeface="Calibri" panose="020F0502020204030204" pitchFamily="34" charset="0"/>
                <a:ea typeface="Roboto" pitchFamily="2" charset="0"/>
                <a:cs typeface="Calibri" panose="020F0502020204030204" pitchFamily="34" charset="0"/>
              </a:rPr>
              <a:t>Көрсеткіштердің</a:t>
            </a:r>
            <a:r>
              <a:rPr lang="ru-RU" sz="2400" b="1" spc="-15" dirty="0" smtClean="0">
                <a:solidFill>
                  <a:srgbClr val="00B0F0"/>
                </a:solidFill>
                <a:latin typeface="Calibri" panose="020F0502020204030204" pitchFamily="34" charset="0"/>
                <a:ea typeface="Roboto" pitchFamily="2" charset="0"/>
                <a:cs typeface="Calibri" panose="020F0502020204030204" pitchFamily="34" charset="0"/>
              </a:rPr>
              <a:t> ЖІӨ </a:t>
            </a:r>
            <a:r>
              <a:rPr lang="ru-RU" sz="2400" b="1" spc="-15" dirty="0" err="1" smtClean="0">
                <a:solidFill>
                  <a:srgbClr val="00B0F0"/>
                </a:solidFill>
                <a:latin typeface="Calibri" panose="020F0502020204030204" pitchFamily="34" charset="0"/>
                <a:ea typeface="Roboto" pitchFamily="2" charset="0"/>
                <a:cs typeface="Calibri" panose="020F0502020204030204" pitchFamily="34" charset="0"/>
              </a:rPr>
              <a:t>қатынасы</a:t>
            </a:r>
            <a:endParaRPr sz="2400" b="1" dirty="0">
              <a:solidFill>
                <a:srgbClr val="00B0F0"/>
              </a:solidFill>
              <a:latin typeface="Calibri" panose="020F0502020204030204" pitchFamily="34" charset="0"/>
              <a:ea typeface="Roboto" pitchFamily="2" charset="0"/>
              <a:cs typeface="Calibri" panose="020F0502020204030204" pitchFamily="34" charset="0"/>
            </a:endParaRPr>
          </a:p>
        </p:txBody>
      </p:sp>
      <p:sp>
        <p:nvSpPr>
          <p:cNvPr id="212" name="Прямоугольник 105"/>
          <p:cNvSpPr/>
          <p:nvPr/>
        </p:nvSpPr>
        <p:spPr>
          <a:xfrm>
            <a:off x="548842" y="2788000"/>
            <a:ext cx="3377301" cy="517350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457145">
              <a:defRPr/>
            </a:pPr>
            <a:endParaRPr lang="ru-RU">
              <a:solidFill>
                <a:prstClr val="white"/>
              </a:solidFill>
              <a:latin typeface="Calibri" panose="020F0502020204030204" pitchFamily="34" charset="0"/>
              <a:cs typeface="Calibri" panose="020F0502020204030204" pitchFamily="34" charset="0"/>
            </a:endParaRPr>
          </a:p>
        </p:txBody>
      </p:sp>
      <p:sp>
        <p:nvSpPr>
          <p:cNvPr id="183" name="object 68"/>
          <p:cNvSpPr txBox="1"/>
          <p:nvPr/>
        </p:nvSpPr>
        <p:spPr>
          <a:xfrm>
            <a:off x="1950223" y="6560666"/>
            <a:ext cx="1987033" cy="840230"/>
          </a:xfrm>
          <a:prstGeom prst="rect">
            <a:avLst/>
          </a:prstGeom>
        </p:spPr>
        <p:txBody>
          <a:bodyPr vert="horz" wrap="square" lIns="0" tIns="0" rIns="0" bIns="0" rtlCol="0">
            <a:spAutoFit/>
          </a:bodyPr>
          <a:lstStyle>
            <a:defPPr>
              <a:defRPr lang="en-US"/>
            </a:defPPr>
            <a:lvl1pPr marL="39173">
              <a:spcBef>
                <a:spcPts val="2170"/>
              </a:spcBef>
              <a:tabLst>
                <a:tab pos="1887627" algn="l"/>
              </a:tabLst>
              <a:defRPr sz="5400" spc="-21">
                <a:solidFill>
                  <a:schemeClr val="tx1">
                    <a:lumMod val="75000"/>
                    <a:lumOff val="25000"/>
                  </a:schemeClr>
                </a:solidFill>
                <a:latin typeface="+mj-lt"/>
                <a:ea typeface="Roboto" pitchFamily="2" charset="0"/>
                <a:cs typeface="Franklin Gothic Medium Cond"/>
              </a:defRPr>
            </a:lvl1pPr>
          </a:lstStyle>
          <a:p>
            <a:pPr marL="39168" defTabSz="457145">
              <a:tabLst>
                <a:tab pos="1887400" algn="l"/>
              </a:tabLst>
              <a:defRPr/>
            </a:pPr>
            <a:r>
              <a:rPr sz="5500" b="1" dirty="0">
                <a:solidFill>
                  <a:prstClr val="black">
                    <a:lumMod val="75000"/>
                    <a:lumOff val="25000"/>
                  </a:prstClr>
                </a:solidFill>
                <a:latin typeface="Calibri" panose="020F0502020204030204" pitchFamily="34" charset="0"/>
                <a:cs typeface="Calibri" panose="020F0502020204030204" pitchFamily="34" charset="0"/>
              </a:rPr>
              <a:t>2</a:t>
            </a:r>
            <a:r>
              <a:rPr sz="3600" b="1" spc="0" dirty="0">
                <a:solidFill>
                  <a:prstClr val="black">
                    <a:lumMod val="75000"/>
                    <a:lumOff val="25000"/>
                  </a:prstClr>
                </a:solidFill>
                <a:latin typeface="Calibri" panose="020F0502020204030204" pitchFamily="34" charset="0"/>
                <a:cs typeface="Calibri" panose="020F0502020204030204" pitchFamily="34" charset="0"/>
              </a:rPr>
              <a:t>%</a:t>
            </a:r>
          </a:p>
        </p:txBody>
      </p:sp>
      <p:sp>
        <p:nvSpPr>
          <p:cNvPr id="162" name="Прямоугольник 161"/>
          <p:cNvSpPr/>
          <p:nvPr/>
        </p:nvSpPr>
        <p:spPr>
          <a:xfrm>
            <a:off x="3775270" y="2708456"/>
            <a:ext cx="247454" cy="5622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ru-RU">
              <a:latin typeface="Calibri" panose="020F0502020204030204" pitchFamily="34" charset="0"/>
              <a:cs typeface="Calibri" panose="020F0502020204030204" pitchFamily="34" charset="0"/>
            </a:endParaRPr>
          </a:p>
        </p:txBody>
      </p:sp>
      <p:sp>
        <p:nvSpPr>
          <p:cNvPr id="203" name="object 68"/>
          <p:cNvSpPr txBox="1"/>
          <p:nvPr/>
        </p:nvSpPr>
        <p:spPr>
          <a:xfrm>
            <a:off x="10274734" y="7299464"/>
            <a:ext cx="2160000" cy="307777"/>
          </a:xfrm>
          <a:prstGeom prst="rect">
            <a:avLst/>
          </a:prstGeom>
        </p:spPr>
        <p:txBody>
          <a:bodyPr vert="horz" wrap="square" lIns="0" tIns="0" rIns="0" bIns="0" rtlCol="0">
            <a:spAutoFit/>
          </a:bodyPr>
          <a:lstStyle>
            <a:defPPr>
              <a:defRPr lang="en-US"/>
            </a:defPPr>
            <a:lvl1pPr marL="39173">
              <a:spcBef>
                <a:spcPts val="2170"/>
              </a:spcBef>
              <a:tabLst>
                <a:tab pos="1887627" algn="l"/>
              </a:tabLst>
              <a:defRPr sz="3555" spc="-21">
                <a:solidFill>
                  <a:schemeClr val="tx1">
                    <a:lumMod val="75000"/>
                    <a:lumOff val="25000"/>
                  </a:schemeClr>
                </a:solidFill>
                <a:latin typeface="Roboto" pitchFamily="2" charset="0"/>
                <a:ea typeface="Roboto" pitchFamily="2" charset="0"/>
                <a:cs typeface="Franklin Gothic Medium Cond"/>
              </a:defRPr>
            </a:lvl1pPr>
          </a:lstStyle>
          <a:p>
            <a:pPr marL="39168" defTabSz="457145">
              <a:tabLst>
                <a:tab pos="1887400" algn="l"/>
              </a:tabLst>
              <a:defRPr/>
            </a:pPr>
            <a:r>
              <a:rPr lang="ru-RU" sz="2000" b="1" dirty="0">
                <a:solidFill>
                  <a:prstClr val="black">
                    <a:lumMod val="75000"/>
                    <a:lumOff val="25000"/>
                  </a:prstClr>
                </a:solidFill>
                <a:latin typeface="Calibri" panose="020F0502020204030204" pitchFamily="34" charset="0"/>
                <a:cs typeface="Calibri" panose="020F0502020204030204" pitchFamily="34" charset="0"/>
              </a:rPr>
              <a:t>д</a:t>
            </a:r>
            <a:r>
              <a:rPr sz="2000" b="1" dirty="0" err="1">
                <a:solidFill>
                  <a:prstClr val="black">
                    <a:lumMod val="75000"/>
                    <a:lumOff val="25000"/>
                  </a:prstClr>
                </a:solidFill>
                <a:latin typeface="Calibri" panose="020F0502020204030204" pitchFamily="34" charset="0"/>
                <a:cs typeface="Calibri" panose="020F0502020204030204" pitchFamily="34" charset="0"/>
              </a:rPr>
              <a:t>ефицит</a:t>
            </a:r>
            <a:endParaRPr sz="2000" b="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209" name="object 68"/>
          <p:cNvSpPr txBox="1"/>
          <p:nvPr/>
        </p:nvSpPr>
        <p:spPr>
          <a:xfrm>
            <a:off x="10274734" y="6560666"/>
            <a:ext cx="2160000" cy="840230"/>
          </a:xfrm>
          <a:prstGeom prst="rect">
            <a:avLst/>
          </a:prstGeom>
        </p:spPr>
        <p:txBody>
          <a:bodyPr vert="horz" wrap="square" lIns="0" tIns="0" rIns="0" bIns="0" rtlCol="0">
            <a:spAutoFit/>
          </a:bodyPr>
          <a:lstStyle>
            <a:defPPr>
              <a:defRPr lang="en-US"/>
            </a:defPPr>
            <a:lvl1pPr marL="39173">
              <a:spcBef>
                <a:spcPts val="2170"/>
              </a:spcBef>
              <a:tabLst>
                <a:tab pos="1887627" algn="l"/>
              </a:tabLst>
              <a:defRPr sz="3555" spc="-21">
                <a:solidFill>
                  <a:schemeClr val="tx1">
                    <a:lumMod val="75000"/>
                    <a:lumOff val="25000"/>
                  </a:schemeClr>
                </a:solidFill>
                <a:latin typeface="Roboto" pitchFamily="2" charset="0"/>
                <a:ea typeface="Roboto" pitchFamily="2" charset="0"/>
                <a:cs typeface="Franklin Gothic Medium Cond"/>
              </a:defRPr>
            </a:lvl1pPr>
          </a:lstStyle>
          <a:p>
            <a:pPr marL="39168" defTabSz="457145">
              <a:tabLst>
                <a:tab pos="1887400" algn="l"/>
              </a:tabLst>
              <a:defRPr/>
            </a:pPr>
            <a:r>
              <a:rPr sz="5500" b="1" dirty="0">
                <a:solidFill>
                  <a:prstClr val="black">
                    <a:lumMod val="75000"/>
                    <a:lumOff val="25000"/>
                  </a:prstClr>
                </a:solidFill>
                <a:latin typeface="Calibri" panose="020F0502020204030204" pitchFamily="34" charset="0"/>
                <a:cs typeface="Calibri" panose="020F0502020204030204" pitchFamily="34" charset="0"/>
              </a:rPr>
              <a:t>1</a:t>
            </a:r>
            <a:r>
              <a:rPr sz="3600" b="1" spc="0" dirty="0">
                <a:solidFill>
                  <a:prstClr val="black">
                    <a:lumMod val="75000"/>
                    <a:lumOff val="25000"/>
                  </a:prstClr>
                </a:solidFill>
                <a:latin typeface="Calibri" panose="020F0502020204030204" pitchFamily="34" charset="0"/>
                <a:cs typeface="Calibri" panose="020F0502020204030204" pitchFamily="34" charset="0"/>
              </a:rPr>
              <a:t>%</a:t>
            </a:r>
          </a:p>
        </p:txBody>
      </p:sp>
      <p:sp>
        <p:nvSpPr>
          <p:cNvPr id="215" name="object 68"/>
          <p:cNvSpPr txBox="1"/>
          <p:nvPr/>
        </p:nvSpPr>
        <p:spPr>
          <a:xfrm>
            <a:off x="1950222" y="7299464"/>
            <a:ext cx="2160000" cy="307777"/>
          </a:xfrm>
          <a:prstGeom prst="rect">
            <a:avLst/>
          </a:prstGeom>
        </p:spPr>
        <p:txBody>
          <a:bodyPr vert="horz" wrap="square" lIns="0" tIns="0" rIns="0" bIns="0" rtlCol="0">
            <a:spAutoFit/>
          </a:bodyPr>
          <a:lstStyle>
            <a:defPPr>
              <a:defRPr lang="en-US"/>
            </a:defPPr>
            <a:lvl1pPr marL="39173">
              <a:spcBef>
                <a:spcPts val="2170"/>
              </a:spcBef>
              <a:tabLst>
                <a:tab pos="1887627" algn="l"/>
              </a:tabLst>
              <a:defRPr sz="3555" spc="-21">
                <a:solidFill>
                  <a:schemeClr val="tx1">
                    <a:lumMod val="75000"/>
                    <a:lumOff val="25000"/>
                  </a:schemeClr>
                </a:solidFill>
                <a:latin typeface="Roboto" pitchFamily="2" charset="0"/>
                <a:ea typeface="Roboto" pitchFamily="2" charset="0"/>
                <a:cs typeface="Franklin Gothic Medium Cond"/>
              </a:defRPr>
            </a:lvl1pPr>
          </a:lstStyle>
          <a:p>
            <a:pPr marL="39168" defTabSz="457145">
              <a:tabLst>
                <a:tab pos="1887400" algn="l"/>
              </a:tabLst>
              <a:defRPr/>
            </a:pPr>
            <a:r>
              <a:rPr lang="ru-RU" sz="2000" b="1" dirty="0">
                <a:solidFill>
                  <a:prstClr val="black">
                    <a:lumMod val="75000"/>
                    <a:lumOff val="25000"/>
                  </a:prstClr>
                </a:solidFill>
                <a:latin typeface="Calibri" panose="020F0502020204030204" pitchFamily="34" charset="0"/>
                <a:cs typeface="Calibri" panose="020F0502020204030204" pitchFamily="34" charset="0"/>
              </a:rPr>
              <a:t>д</a:t>
            </a:r>
            <a:r>
              <a:rPr sz="2000" b="1" dirty="0" err="1">
                <a:solidFill>
                  <a:prstClr val="black">
                    <a:lumMod val="75000"/>
                    <a:lumOff val="25000"/>
                  </a:prstClr>
                </a:solidFill>
                <a:latin typeface="Calibri" panose="020F0502020204030204" pitchFamily="34" charset="0"/>
                <a:cs typeface="Calibri" panose="020F0502020204030204" pitchFamily="34" charset="0"/>
              </a:rPr>
              <a:t>ефицит</a:t>
            </a:r>
            <a:endParaRPr sz="2000" b="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148" name="object 35"/>
          <p:cNvSpPr txBox="1"/>
          <p:nvPr/>
        </p:nvSpPr>
        <p:spPr>
          <a:xfrm>
            <a:off x="1950223" y="3488387"/>
            <a:ext cx="1905497" cy="840230"/>
          </a:xfrm>
          <a:prstGeom prst="rect">
            <a:avLst/>
          </a:prstGeom>
        </p:spPr>
        <p:txBody>
          <a:bodyPr vert="horz" wrap="square" lIns="0" tIns="0" rIns="0" bIns="0" rtlCol="0">
            <a:spAutoFit/>
          </a:bodyPr>
          <a:lstStyle>
            <a:defPPr>
              <a:defRPr lang="en-US"/>
            </a:defPPr>
            <a:lvl1pPr marL="39173">
              <a:spcBef>
                <a:spcPts val="2170"/>
              </a:spcBef>
              <a:tabLst>
                <a:tab pos="1887627" algn="l"/>
              </a:tabLst>
              <a:defRPr sz="5400" spc="-21">
                <a:solidFill>
                  <a:schemeClr val="tx1">
                    <a:lumMod val="75000"/>
                    <a:lumOff val="25000"/>
                  </a:schemeClr>
                </a:solidFill>
                <a:latin typeface="+mj-lt"/>
                <a:ea typeface="Roboto" pitchFamily="2" charset="0"/>
                <a:cs typeface="Franklin Gothic Medium Cond"/>
              </a:defRPr>
            </a:lvl1pPr>
          </a:lstStyle>
          <a:p>
            <a:pPr marL="39168" defTabSz="457145">
              <a:tabLst>
                <a:tab pos="1887400" algn="l"/>
              </a:tabLst>
              <a:defRPr/>
            </a:pPr>
            <a:r>
              <a:rPr sz="5500" b="1" dirty="0">
                <a:solidFill>
                  <a:prstClr val="black">
                    <a:lumMod val="75000"/>
                    <a:lumOff val="25000"/>
                  </a:prstClr>
                </a:solidFill>
                <a:latin typeface="Calibri" panose="020F0502020204030204" pitchFamily="34" charset="0"/>
                <a:cs typeface="Calibri" panose="020F0502020204030204" pitchFamily="34" charset="0"/>
              </a:rPr>
              <a:t>19</a:t>
            </a:r>
            <a:r>
              <a:rPr sz="3600" b="1" spc="0" dirty="0">
                <a:solidFill>
                  <a:prstClr val="black">
                    <a:lumMod val="75000"/>
                    <a:lumOff val="25000"/>
                  </a:prstClr>
                </a:solidFill>
                <a:latin typeface="Calibri" panose="020F0502020204030204" pitchFamily="34" charset="0"/>
                <a:cs typeface="Calibri" panose="020F0502020204030204" pitchFamily="34" charset="0"/>
              </a:rPr>
              <a:t>%</a:t>
            </a:r>
          </a:p>
        </p:txBody>
      </p:sp>
      <p:sp>
        <p:nvSpPr>
          <p:cNvPr id="190" name="object 74"/>
          <p:cNvSpPr txBox="1"/>
          <p:nvPr/>
        </p:nvSpPr>
        <p:spPr>
          <a:xfrm>
            <a:off x="10274734" y="3488386"/>
            <a:ext cx="2160000" cy="846386"/>
          </a:xfrm>
          <a:prstGeom prst="rect">
            <a:avLst/>
          </a:prstGeom>
        </p:spPr>
        <p:txBody>
          <a:bodyPr vert="horz" wrap="square" lIns="0" tIns="0" rIns="0" bIns="0" rtlCol="0">
            <a:spAutoFit/>
          </a:bodyPr>
          <a:lstStyle/>
          <a:p>
            <a:pPr marL="13278" defTabSz="457145">
              <a:tabLst>
                <a:tab pos="1739356" algn="l"/>
              </a:tabLst>
              <a:defRPr/>
            </a:pPr>
            <a:r>
              <a:rPr sz="5500" b="1" dirty="0">
                <a:solidFill>
                  <a:prstClr val="black">
                    <a:lumMod val="75000"/>
                    <a:lumOff val="25000"/>
                  </a:prstClr>
                </a:solidFill>
                <a:latin typeface="Calibri" panose="020F0502020204030204" pitchFamily="34" charset="0"/>
                <a:ea typeface="Roboto" pitchFamily="2" charset="0"/>
                <a:cs typeface="Calibri" panose="020F0502020204030204" pitchFamily="34" charset="0"/>
              </a:rPr>
              <a:t>2</a:t>
            </a:r>
            <a:r>
              <a:rPr lang="kk-KZ" sz="5500" b="1" dirty="0">
                <a:solidFill>
                  <a:prstClr val="black">
                    <a:lumMod val="75000"/>
                    <a:lumOff val="25000"/>
                  </a:prstClr>
                </a:solidFill>
                <a:latin typeface="Calibri" panose="020F0502020204030204" pitchFamily="34" charset="0"/>
                <a:ea typeface="Roboto" pitchFamily="2" charset="0"/>
                <a:cs typeface="Calibri" panose="020F0502020204030204" pitchFamily="34" charset="0"/>
              </a:rPr>
              <a:t>5</a:t>
            </a:r>
            <a:r>
              <a:rPr sz="3600" b="1" dirty="0">
                <a:solidFill>
                  <a:prstClr val="black">
                    <a:lumMod val="75000"/>
                    <a:lumOff val="25000"/>
                  </a:prstClr>
                </a:solidFill>
                <a:latin typeface="Calibri" panose="020F0502020204030204" pitchFamily="34" charset="0"/>
                <a:ea typeface="Roboto" pitchFamily="2" charset="0"/>
                <a:cs typeface="Calibri" panose="020F0502020204030204" pitchFamily="34" charset="0"/>
              </a:rPr>
              <a:t>%</a:t>
            </a:r>
            <a:endParaRPr sz="5500" b="1" dirty="0">
              <a:solidFill>
                <a:prstClr val="black">
                  <a:lumMod val="75000"/>
                  <a:lumOff val="25000"/>
                </a:prstClr>
              </a:solidFill>
              <a:latin typeface="Calibri" panose="020F0502020204030204" pitchFamily="34" charset="0"/>
              <a:ea typeface="Roboto" pitchFamily="2" charset="0"/>
              <a:cs typeface="Calibri" panose="020F0502020204030204" pitchFamily="34" charset="0"/>
            </a:endParaRPr>
          </a:p>
        </p:txBody>
      </p:sp>
      <p:sp>
        <p:nvSpPr>
          <p:cNvPr id="207" name="object 74"/>
          <p:cNvSpPr txBox="1"/>
          <p:nvPr/>
        </p:nvSpPr>
        <p:spPr>
          <a:xfrm>
            <a:off x="10274734" y="4226584"/>
            <a:ext cx="2160000" cy="307777"/>
          </a:xfrm>
          <a:prstGeom prst="rect">
            <a:avLst/>
          </a:prstGeom>
        </p:spPr>
        <p:txBody>
          <a:bodyPr vert="horz" wrap="square" lIns="0" tIns="0" rIns="0" bIns="0" rtlCol="0">
            <a:spAutoFit/>
          </a:bodyPr>
          <a:lstStyle/>
          <a:p>
            <a:pPr marL="13278" defTabSz="457145">
              <a:tabLst>
                <a:tab pos="1739356" algn="l"/>
              </a:tabLst>
              <a:defRPr/>
            </a:pPr>
            <a:r>
              <a:rPr lang="kk-KZ" sz="2000" b="1" dirty="0">
                <a:solidFill>
                  <a:prstClr val="black">
                    <a:lumMod val="75000"/>
                    <a:lumOff val="25000"/>
                  </a:prstClr>
                </a:solidFill>
                <a:latin typeface="Calibri" panose="020F0502020204030204" pitchFamily="34" charset="0"/>
                <a:ea typeface="Roboto" pitchFamily="2" charset="0"/>
                <a:cs typeface="Calibri" panose="020F0502020204030204" pitchFamily="34" charset="0"/>
              </a:rPr>
              <a:t>табыстар</a:t>
            </a:r>
            <a:endParaRPr sz="2000" b="1" dirty="0">
              <a:solidFill>
                <a:prstClr val="black">
                  <a:lumMod val="75000"/>
                  <a:lumOff val="25000"/>
                </a:prstClr>
              </a:solidFill>
              <a:latin typeface="Calibri" panose="020F0502020204030204" pitchFamily="34" charset="0"/>
              <a:ea typeface="Roboto" pitchFamily="2" charset="0"/>
              <a:cs typeface="Calibri" panose="020F0502020204030204" pitchFamily="34" charset="0"/>
            </a:endParaRPr>
          </a:p>
        </p:txBody>
      </p:sp>
      <p:sp>
        <p:nvSpPr>
          <p:cNvPr id="216" name="object 74"/>
          <p:cNvSpPr txBox="1"/>
          <p:nvPr/>
        </p:nvSpPr>
        <p:spPr>
          <a:xfrm>
            <a:off x="1950222" y="4226584"/>
            <a:ext cx="2160000" cy="307777"/>
          </a:xfrm>
          <a:prstGeom prst="rect">
            <a:avLst/>
          </a:prstGeom>
        </p:spPr>
        <p:txBody>
          <a:bodyPr vert="horz" wrap="square" lIns="0" tIns="0" rIns="0" bIns="0" rtlCol="0">
            <a:spAutoFit/>
          </a:bodyPr>
          <a:lstStyle/>
          <a:p>
            <a:pPr marL="13278" defTabSz="457145">
              <a:tabLst>
                <a:tab pos="1739356" algn="l"/>
              </a:tabLst>
              <a:defRPr/>
            </a:pPr>
            <a:r>
              <a:rPr lang="kk-KZ" sz="2000" b="1" dirty="0" smtClean="0">
                <a:solidFill>
                  <a:prstClr val="black">
                    <a:lumMod val="75000"/>
                    <a:lumOff val="25000"/>
                  </a:prstClr>
                </a:solidFill>
                <a:latin typeface="Calibri" panose="020F0502020204030204" pitchFamily="34" charset="0"/>
                <a:ea typeface="Roboto" pitchFamily="2" charset="0"/>
                <a:cs typeface="Calibri" panose="020F0502020204030204" pitchFamily="34" charset="0"/>
              </a:rPr>
              <a:t>табыстар</a:t>
            </a:r>
            <a:endParaRPr sz="2000" b="1" dirty="0">
              <a:solidFill>
                <a:prstClr val="black">
                  <a:lumMod val="75000"/>
                  <a:lumOff val="25000"/>
                </a:prstClr>
              </a:solidFill>
              <a:latin typeface="Calibri" panose="020F0502020204030204" pitchFamily="34" charset="0"/>
              <a:ea typeface="Roboto" pitchFamily="2" charset="0"/>
              <a:cs typeface="Calibri" panose="020F0502020204030204" pitchFamily="34" charset="0"/>
            </a:endParaRPr>
          </a:p>
        </p:txBody>
      </p:sp>
      <p:sp>
        <p:nvSpPr>
          <p:cNvPr id="149" name="object 36"/>
          <p:cNvSpPr txBox="1"/>
          <p:nvPr/>
        </p:nvSpPr>
        <p:spPr>
          <a:xfrm>
            <a:off x="1950222" y="5014808"/>
            <a:ext cx="2019784" cy="840230"/>
          </a:xfrm>
          <a:prstGeom prst="rect">
            <a:avLst/>
          </a:prstGeom>
        </p:spPr>
        <p:txBody>
          <a:bodyPr vert="horz" wrap="square" lIns="0" tIns="0" rIns="0" bIns="0" rtlCol="0">
            <a:spAutoFit/>
          </a:bodyPr>
          <a:lstStyle>
            <a:defPPr>
              <a:defRPr lang="en-US"/>
            </a:defPPr>
            <a:lvl1pPr marL="39173">
              <a:spcBef>
                <a:spcPts val="2170"/>
              </a:spcBef>
              <a:tabLst>
                <a:tab pos="1887627" algn="l"/>
              </a:tabLst>
              <a:defRPr sz="5400" spc="-21">
                <a:solidFill>
                  <a:schemeClr val="tx1">
                    <a:lumMod val="75000"/>
                    <a:lumOff val="25000"/>
                  </a:schemeClr>
                </a:solidFill>
                <a:latin typeface="+mj-lt"/>
                <a:ea typeface="Roboto" pitchFamily="2" charset="0"/>
                <a:cs typeface="Franklin Gothic Medium Cond"/>
              </a:defRPr>
            </a:lvl1pPr>
          </a:lstStyle>
          <a:p>
            <a:pPr marL="39168" defTabSz="457145">
              <a:tabLst>
                <a:tab pos="1887400" algn="l"/>
              </a:tabLst>
              <a:defRPr/>
            </a:pPr>
            <a:r>
              <a:rPr sz="5500" b="1" dirty="0">
                <a:solidFill>
                  <a:prstClr val="black">
                    <a:lumMod val="75000"/>
                    <a:lumOff val="25000"/>
                  </a:prstClr>
                </a:solidFill>
                <a:latin typeface="Calibri" panose="020F0502020204030204" pitchFamily="34" charset="0"/>
                <a:cs typeface="Calibri" panose="020F0502020204030204" pitchFamily="34" charset="0"/>
              </a:rPr>
              <a:t>21</a:t>
            </a:r>
            <a:r>
              <a:rPr sz="3600" b="1" spc="0" dirty="0">
                <a:solidFill>
                  <a:prstClr val="black">
                    <a:lumMod val="75000"/>
                    <a:lumOff val="25000"/>
                  </a:prstClr>
                </a:solidFill>
                <a:latin typeface="Calibri" panose="020F0502020204030204" pitchFamily="34" charset="0"/>
                <a:cs typeface="Calibri" panose="020F0502020204030204" pitchFamily="34" charset="0"/>
              </a:rPr>
              <a:t>%</a:t>
            </a:r>
          </a:p>
        </p:txBody>
      </p:sp>
      <p:sp>
        <p:nvSpPr>
          <p:cNvPr id="191" name="object 75"/>
          <p:cNvSpPr txBox="1"/>
          <p:nvPr/>
        </p:nvSpPr>
        <p:spPr>
          <a:xfrm>
            <a:off x="10215449" y="5030720"/>
            <a:ext cx="2160000" cy="846386"/>
          </a:xfrm>
          <a:prstGeom prst="rect">
            <a:avLst/>
          </a:prstGeom>
        </p:spPr>
        <p:txBody>
          <a:bodyPr vert="horz" wrap="square" lIns="0" tIns="0" rIns="0" bIns="0" rtlCol="0">
            <a:spAutoFit/>
          </a:bodyPr>
          <a:lstStyle/>
          <a:p>
            <a:pPr marL="39168" defTabSz="457145">
              <a:spcBef>
                <a:spcPts val="2170"/>
              </a:spcBef>
              <a:tabLst>
                <a:tab pos="1887400" algn="l"/>
              </a:tabLst>
              <a:defRPr/>
            </a:pPr>
            <a:r>
              <a:rPr sz="5500" b="1" spc="-162" dirty="0">
                <a:solidFill>
                  <a:prstClr val="black">
                    <a:lumMod val="75000"/>
                    <a:lumOff val="25000"/>
                  </a:prstClr>
                </a:solidFill>
                <a:latin typeface="Calibri" panose="020F0502020204030204" pitchFamily="34" charset="0"/>
                <a:ea typeface="Roboto" pitchFamily="2" charset="0"/>
                <a:cs typeface="Calibri" panose="020F0502020204030204" pitchFamily="34" charset="0"/>
              </a:rPr>
              <a:t>2</a:t>
            </a:r>
            <a:r>
              <a:rPr lang="ru-RU" sz="5500" b="1" dirty="0">
                <a:solidFill>
                  <a:prstClr val="black">
                    <a:lumMod val="75000"/>
                    <a:lumOff val="25000"/>
                  </a:prstClr>
                </a:solidFill>
                <a:latin typeface="Calibri" panose="020F0502020204030204" pitchFamily="34" charset="0"/>
                <a:ea typeface="Roboto" pitchFamily="2" charset="0"/>
                <a:cs typeface="Calibri" panose="020F0502020204030204" pitchFamily="34" charset="0"/>
              </a:rPr>
              <a:t>3,4</a:t>
            </a:r>
            <a:r>
              <a:rPr sz="3600" b="1" dirty="0">
                <a:solidFill>
                  <a:prstClr val="black">
                    <a:lumMod val="75000"/>
                    <a:lumOff val="25000"/>
                  </a:prstClr>
                </a:solidFill>
                <a:latin typeface="Calibri" panose="020F0502020204030204" pitchFamily="34" charset="0"/>
                <a:ea typeface="Roboto" pitchFamily="2" charset="0"/>
                <a:cs typeface="Calibri" panose="020F0502020204030204" pitchFamily="34" charset="0"/>
              </a:rPr>
              <a:t>%</a:t>
            </a:r>
          </a:p>
        </p:txBody>
      </p:sp>
      <p:sp>
        <p:nvSpPr>
          <p:cNvPr id="208" name="object 75"/>
          <p:cNvSpPr txBox="1"/>
          <p:nvPr/>
        </p:nvSpPr>
        <p:spPr>
          <a:xfrm>
            <a:off x="10274734" y="5772440"/>
            <a:ext cx="2160000" cy="307777"/>
          </a:xfrm>
          <a:prstGeom prst="rect">
            <a:avLst/>
          </a:prstGeom>
        </p:spPr>
        <p:txBody>
          <a:bodyPr vert="horz" wrap="square" lIns="0" tIns="0" rIns="0" bIns="0" rtlCol="0">
            <a:spAutoFit/>
          </a:bodyPr>
          <a:lstStyle/>
          <a:p>
            <a:pPr marL="39168" defTabSz="457145">
              <a:spcBef>
                <a:spcPts val="2170"/>
              </a:spcBef>
              <a:tabLst>
                <a:tab pos="1887400" algn="l"/>
              </a:tabLst>
              <a:defRPr/>
            </a:pPr>
            <a:r>
              <a:rPr lang="ru-RU" sz="2000" b="1" spc="-21" dirty="0" err="1">
                <a:solidFill>
                  <a:prstClr val="black">
                    <a:lumMod val="75000"/>
                    <a:lumOff val="25000"/>
                  </a:prstClr>
                </a:solidFill>
                <a:latin typeface="Calibri" panose="020F0502020204030204" pitchFamily="34" charset="0"/>
                <a:ea typeface="Roboto" pitchFamily="2" charset="0"/>
                <a:cs typeface="Calibri" panose="020F0502020204030204" pitchFamily="34" charset="0"/>
              </a:rPr>
              <a:t>шығыстар</a:t>
            </a:r>
            <a:endParaRPr lang="ru-RU" sz="2000" b="1" dirty="0">
              <a:solidFill>
                <a:prstClr val="black">
                  <a:lumMod val="75000"/>
                  <a:lumOff val="25000"/>
                </a:prstClr>
              </a:solidFill>
              <a:latin typeface="Calibri" panose="020F0502020204030204" pitchFamily="34" charset="0"/>
              <a:ea typeface="Roboto" pitchFamily="2" charset="0"/>
              <a:cs typeface="Calibri" panose="020F0502020204030204" pitchFamily="34" charset="0"/>
            </a:endParaRPr>
          </a:p>
        </p:txBody>
      </p:sp>
      <p:sp>
        <p:nvSpPr>
          <p:cNvPr id="217" name="object 75"/>
          <p:cNvSpPr txBox="1"/>
          <p:nvPr/>
        </p:nvSpPr>
        <p:spPr>
          <a:xfrm>
            <a:off x="1950222" y="5772440"/>
            <a:ext cx="2160000" cy="307777"/>
          </a:xfrm>
          <a:prstGeom prst="rect">
            <a:avLst/>
          </a:prstGeom>
        </p:spPr>
        <p:txBody>
          <a:bodyPr vert="horz" wrap="square" lIns="0" tIns="0" rIns="0" bIns="0" rtlCol="0">
            <a:spAutoFit/>
          </a:bodyPr>
          <a:lstStyle/>
          <a:p>
            <a:pPr marL="39168" defTabSz="457145">
              <a:spcBef>
                <a:spcPts val="2170"/>
              </a:spcBef>
              <a:tabLst>
                <a:tab pos="1887400" algn="l"/>
              </a:tabLst>
              <a:defRPr/>
            </a:pPr>
            <a:r>
              <a:rPr lang="ru-RU" sz="2000" b="1" spc="-21" dirty="0" err="1" smtClean="0">
                <a:solidFill>
                  <a:prstClr val="black">
                    <a:lumMod val="75000"/>
                    <a:lumOff val="25000"/>
                  </a:prstClr>
                </a:solidFill>
                <a:latin typeface="Calibri" panose="020F0502020204030204" pitchFamily="34" charset="0"/>
                <a:ea typeface="Roboto" pitchFamily="2" charset="0"/>
                <a:cs typeface="Calibri" panose="020F0502020204030204" pitchFamily="34" charset="0"/>
              </a:rPr>
              <a:t>шығыстар</a:t>
            </a:r>
            <a:endParaRPr sz="2000" b="1" dirty="0">
              <a:solidFill>
                <a:prstClr val="black">
                  <a:lumMod val="75000"/>
                  <a:lumOff val="25000"/>
                </a:prstClr>
              </a:solidFill>
              <a:latin typeface="Calibri" panose="020F0502020204030204" pitchFamily="34" charset="0"/>
              <a:ea typeface="Roboto" pitchFamily="2" charset="0"/>
              <a:cs typeface="Calibri" panose="020F0502020204030204" pitchFamily="34" charset="0"/>
            </a:endParaRPr>
          </a:p>
        </p:txBody>
      </p:sp>
      <p:sp>
        <p:nvSpPr>
          <p:cNvPr id="192" name="TextBox 191"/>
          <p:cNvSpPr txBox="1"/>
          <p:nvPr/>
        </p:nvSpPr>
        <p:spPr>
          <a:xfrm>
            <a:off x="1562101" y="2578225"/>
            <a:ext cx="1350784" cy="523221"/>
          </a:xfrm>
          <a:prstGeom prst="rect">
            <a:avLst/>
          </a:prstGeom>
          <a:solidFill>
            <a:srgbClr val="FFFFFF"/>
          </a:solidFill>
        </p:spPr>
        <p:txBody>
          <a:bodyPr wrap="square" lIns="91428" tIns="45714" rIns="91428" bIns="45714" rtlCol="0">
            <a:spAutoFit/>
          </a:bodyPr>
          <a:lstStyle/>
          <a:p>
            <a:pPr algn="ctr" defTabSz="457145">
              <a:defRPr/>
            </a:pPr>
            <a:r>
              <a:rPr lang="ru-RU" sz="2800" dirty="0">
                <a:solidFill>
                  <a:prstClr val="black"/>
                </a:solidFill>
                <a:latin typeface="Calibri" panose="020F0502020204030204" pitchFamily="34" charset="0"/>
                <a:ea typeface="Roboto" pitchFamily="2" charset="0"/>
                <a:cs typeface="Calibri" panose="020F0502020204030204" pitchFamily="34" charset="0"/>
              </a:rPr>
              <a:t>2025</a:t>
            </a:r>
          </a:p>
        </p:txBody>
      </p:sp>
      <p:sp>
        <p:nvSpPr>
          <p:cNvPr id="194" name="TextBox 193"/>
          <p:cNvSpPr txBox="1"/>
          <p:nvPr/>
        </p:nvSpPr>
        <p:spPr>
          <a:xfrm>
            <a:off x="9944665" y="2578225"/>
            <a:ext cx="1350784" cy="523221"/>
          </a:xfrm>
          <a:prstGeom prst="rect">
            <a:avLst/>
          </a:prstGeom>
          <a:solidFill>
            <a:srgbClr val="FFFFFF"/>
          </a:solidFill>
        </p:spPr>
        <p:txBody>
          <a:bodyPr wrap="square" lIns="91428" tIns="45714" rIns="91428" bIns="45714" rtlCol="0">
            <a:spAutoFit/>
          </a:bodyPr>
          <a:lstStyle/>
          <a:p>
            <a:pPr algn="ctr" defTabSz="457145">
              <a:defRPr/>
            </a:pPr>
            <a:r>
              <a:rPr lang="ru-RU" sz="2800" dirty="0">
                <a:solidFill>
                  <a:prstClr val="black"/>
                </a:solidFill>
                <a:latin typeface="Calibri" panose="020F0502020204030204" pitchFamily="34" charset="0"/>
                <a:ea typeface="Roboto" pitchFamily="2" charset="0"/>
                <a:cs typeface="Calibri" panose="020F0502020204030204" pitchFamily="34" charset="0"/>
              </a:rPr>
              <a:t>2025</a:t>
            </a:r>
          </a:p>
        </p:txBody>
      </p:sp>
      <p:sp>
        <p:nvSpPr>
          <p:cNvPr id="278" name="object 5"/>
          <p:cNvSpPr txBox="1"/>
          <p:nvPr/>
        </p:nvSpPr>
        <p:spPr>
          <a:xfrm>
            <a:off x="9224479" y="8128186"/>
            <a:ext cx="2791159" cy="738664"/>
          </a:xfrm>
          <a:prstGeom prst="rect">
            <a:avLst/>
          </a:prstGeom>
        </p:spPr>
        <p:txBody>
          <a:bodyPr vert="horz" wrap="square" lIns="0" tIns="0" rIns="0" bIns="0" rtlCol="0">
            <a:spAutoFit/>
          </a:bodyPr>
          <a:lstStyle/>
          <a:p>
            <a:pPr marL="13278" algn="ctr" defTabSz="457145">
              <a:defRPr/>
            </a:pPr>
            <a:r>
              <a:rPr lang="ru-RU" sz="2400" b="1" spc="-15" dirty="0" err="1">
                <a:solidFill>
                  <a:srgbClr val="00B0F0"/>
                </a:solidFill>
                <a:latin typeface="Calibri" panose="020F0502020204030204" pitchFamily="34" charset="0"/>
                <a:ea typeface="Roboto" pitchFamily="2" charset="0"/>
                <a:cs typeface="Calibri" panose="020F0502020204030204" pitchFamily="34" charset="0"/>
              </a:rPr>
              <a:t>Көрсеткіштердің</a:t>
            </a:r>
            <a:r>
              <a:rPr lang="ru-RU" sz="2400" b="1" spc="-15" dirty="0">
                <a:solidFill>
                  <a:srgbClr val="00B0F0"/>
                </a:solidFill>
                <a:latin typeface="Calibri" panose="020F0502020204030204" pitchFamily="34" charset="0"/>
                <a:ea typeface="Roboto" pitchFamily="2" charset="0"/>
                <a:cs typeface="Calibri" panose="020F0502020204030204" pitchFamily="34" charset="0"/>
              </a:rPr>
              <a:t> ЖІӨ </a:t>
            </a:r>
            <a:r>
              <a:rPr lang="ru-RU" sz="2400" b="1" spc="-15" dirty="0" err="1">
                <a:solidFill>
                  <a:srgbClr val="00B0F0"/>
                </a:solidFill>
                <a:latin typeface="Calibri" panose="020F0502020204030204" pitchFamily="34" charset="0"/>
                <a:ea typeface="Roboto" pitchFamily="2" charset="0"/>
                <a:cs typeface="Calibri" panose="020F0502020204030204" pitchFamily="34" charset="0"/>
              </a:rPr>
              <a:t>қатынасы</a:t>
            </a:r>
            <a:endParaRPr lang="ru-RU" sz="2400" b="1" dirty="0">
              <a:solidFill>
                <a:srgbClr val="00B0F0"/>
              </a:solidFill>
              <a:latin typeface="Calibri" panose="020F0502020204030204" pitchFamily="34" charset="0"/>
              <a:ea typeface="Roboto" pitchFamily="2" charset="0"/>
              <a:cs typeface="Calibri" panose="020F0502020204030204" pitchFamily="34" charset="0"/>
            </a:endParaRPr>
          </a:p>
        </p:txBody>
      </p:sp>
      <p:grpSp>
        <p:nvGrpSpPr>
          <p:cNvPr id="70" name="Group 69"/>
          <p:cNvGrpSpPr/>
          <p:nvPr/>
        </p:nvGrpSpPr>
        <p:grpSpPr>
          <a:xfrm>
            <a:off x="1272266" y="5222786"/>
            <a:ext cx="738188" cy="692150"/>
            <a:chOff x="825500" y="5318125"/>
            <a:chExt cx="738188" cy="692150"/>
          </a:xfrm>
        </p:grpSpPr>
        <p:sp>
          <p:nvSpPr>
            <p:cNvPr id="17" name="Freeform 5"/>
            <p:cNvSpPr>
              <a:spLocks/>
            </p:cNvSpPr>
            <p:nvPr/>
          </p:nvSpPr>
          <p:spPr bwMode="auto">
            <a:xfrm>
              <a:off x="920750" y="5699125"/>
              <a:ext cx="642938" cy="311150"/>
            </a:xfrm>
            <a:custGeom>
              <a:avLst/>
              <a:gdLst>
                <a:gd name="T0" fmla="*/ 375 w 405"/>
                <a:gd name="T1" fmla="*/ 0 h 196"/>
                <a:gd name="T2" fmla="*/ 405 w 405"/>
                <a:gd name="T3" fmla="*/ 0 h 196"/>
                <a:gd name="T4" fmla="*/ 405 w 405"/>
                <a:gd name="T5" fmla="*/ 196 h 196"/>
                <a:gd name="T6" fmla="*/ 0 w 405"/>
                <a:gd name="T7" fmla="*/ 196 h 196"/>
                <a:gd name="T8" fmla="*/ 0 w 405"/>
                <a:gd name="T9" fmla="*/ 165 h 196"/>
              </a:gdLst>
              <a:ahLst/>
              <a:cxnLst>
                <a:cxn ang="0">
                  <a:pos x="T0" y="T1"/>
                </a:cxn>
                <a:cxn ang="0">
                  <a:pos x="T2" y="T3"/>
                </a:cxn>
                <a:cxn ang="0">
                  <a:pos x="T4" y="T5"/>
                </a:cxn>
                <a:cxn ang="0">
                  <a:pos x="T6" y="T7"/>
                </a:cxn>
                <a:cxn ang="0">
                  <a:pos x="T8" y="T9"/>
                </a:cxn>
              </a:cxnLst>
              <a:rect l="0" t="0" r="r" b="b"/>
              <a:pathLst>
                <a:path w="405" h="196">
                  <a:moveTo>
                    <a:pt x="375" y="0"/>
                  </a:moveTo>
                  <a:lnTo>
                    <a:pt x="405" y="0"/>
                  </a:lnTo>
                  <a:lnTo>
                    <a:pt x="405" y="196"/>
                  </a:lnTo>
                  <a:lnTo>
                    <a:pt x="0" y="196"/>
                  </a:lnTo>
                  <a:lnTo>
                    <a:pt x="0" y="165"/>
                  </a:lnTo>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18" name="Freeform 6"/>
            <p:cNvSpPr>
              <a:spLocks/>
            </p:cNvSpPr>
            <p:nvPr/>
          </p:nvSpPr>
          <p:spPr bwMode="auto">
            <a:xfrm>
              <a:off x="873125" y="5651500"/>
              <a:ext cx="642938" cy="309563"/>
            </a:xfrm>
            <a:custGeom>
              <a:avLst/>
              <a:gdLst>
                <a:gd name="T0" fmla="*/ 375 w 405"/>
                <a:gd name="T1" fmla="*/ 0 h 195"/>
                <a:gd name="T2" fmla="*/ 405 w 405"/>
                <a:gd name="T3" fmla="*/ 0 h 195"/>
                <a:gd name="T4" fmla="*/ 405 w 405"/>
                <a:gd name="T5" fmla="*/ 195 h 195"/>
                <a:gd name="T6" fmla="*/ 0 w 405"/>
                <a:gd name="T7" fmla="*/ 195 h 195"/>
                <a:gd name="T8" fmla="*/ 0 w 405"/>
                <a:gd name="T9" fmla="*/ 165 h 195"/>
              </a:gdLst>
              <a:ahLst/>
              <a:cxnLst>
                <a:cxn ang="0">
                  <a:pos x="T0" y="T1"/>
                </a:cxn>
                <a:cxn ang="0">
                  <a:pos x="T2" y="T3"/>
                </a:cxn>
                <a:cxn ang="0">
                  <a:pos x="T4" y="T5"/>
                </a:cxn>
                <a:cxn ang="0">
                  <a:pos x="T6" y="T7"/>
                </a:cxn>
                <a:cxn ang="0">
                  <a:pos x="T8" y="T9"/>
                </a:cxn>
              </a:cxnLst>
              <a:rect l="0" t="0" r="r" b="b"/>
              <a:pathLst>
                <a:path w="405" h="195">
                  <a:moveTo>
                    <a:pt x="375" y="0"/>
                  </a:moveTo>
                  <a:lnTo>
                    <a:pt x="405" y="0"/>
                  </a:lnTo>
                  <a:lnTo>
                    <a:pt x="405" y="195"/>
                  </a:lnTo>
                  <a:lnTo>
                    <a:pt x="0" y="195"/>
                  </a:lnTo>
                  <a:lnTo>
                    <a:pt x="0" y="165"/>
                  </a:lnTo>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19" name="Rectangle 7"/>
            <p:cNvSpPr>
              <a:spLocks noChangeArrowheads="1"/>
            </p:cNvSpPr>
            <p:nvPr/>
          </p:nvSpPr>
          <p:spPr bwMode="auto">
            <a:xfrm>
              <a:off x="825500" y="5603875"/>
              <a:ext cx="642938" cy="309563"/>
            </a:xfrm>
            <a:prstGeom prst="rect">
              <a:avLst/>
            </a:pr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0" name="Line 8"/>
            <p:cNvSpPr>
              <a:spLocks noChangeShapeType="1"/>
            </p:cNvSpPr>
            <p:nvPr/>
          </p:nvSpPr>
          <p:spPr bwMode="auto">
            <a:xfrm>
              <a:off x="944563" y="5603875"/>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1" name="Line 9"/>
            <p:cNvSpPr>
              <a:spLocks noChangeShapeType="1"/>
            </p:cNvSpPr>
            <p:nvPr/>
          </p:nvSpPr>
          <p:spPr bwMode="auto">
            <a:xfrm>
              <a:off x="825500" y="5722938"/>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2" name="Line 10"/>
            <p:cNvSpPr>
              <a:spLocks noChangeShapeType="1"/>
            </p:cNvSpPr>
            <p:nvPr/>
          </p:nvSpPr>
          <p:spPr bwMode="auto">
            <a:xfrm>
              <a:off x="1349375" y="5603875"/>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3" name="Line 11"/>
            <p:cNvSpPr>
              <a:spLocks noChangeShapeType="1"/>
            </p:cNvSpPr>
            <p:nvPr/>
          </p:nvSpPr>
          <p:spPr bwMode="auto">
            <a:xfrm>
              <a:off x="1468438" y="5722938"/>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5" name="Line 12"/>
            <p:cNvSpPr>
              <a:spLocks noChangeShapeType="1"/>
            </p:cNvSpPr>
            <p:nvPr/>
          </p:nvSpPr>
          <p:spPr bwMode="auto">
            <a:xfrm>
              <a:off x="1349375" y="5913438"/>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6" name="Line 13"/>
            <p:cNvSpPr>
              <a:spLocks noChangeShapeType="1"/>
            </p:cNvSpPr>
            <p:nvPr/>
          </p:nvSpPr>
          <p:spPr bwMode="auto">
            <a:xfrm>
              <a:off x="1468438" y="5794375"/>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7" name="Line 14"/>
            <p:cNvSpPr>
              <a:spLocks noChangeShapeType="1"/>
            </p:cNvSpPr>
            <p:nvPr/>
          </p:nvSpPr>
          <p:spPr bwMode="auto">
            <a:xfrm>
              <a:off x="825500" y="5794375"/>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6" name="Line 15"/>
            <p:cNvSpPr>
              <a:spLocks noChangeShapeType="1"/>
            </p:cNvSpPr>
            <p:nvPr/>
          </p:nvSpPr>
          <p:spPr bwMode="auto">
            <a:xfrm>
              <a:off x="944563" y="5913438"/>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7" name="Freeform 16"/>
            <p:cNvSpPr>
              <a:spLocks/>
            </p:cNvSpPr>
            <p:nvPr/>
          </p:nvSpPr>
          <p:spPr bwMode="auto">
            <a:xfrm>
              <a:off x="873125" y="5651500"/>
              <a:ext cx="547688" cy="214313"/>
            </a:xfrm>
            <a:custGeom>
              <a:avLst/>
              <a:gdLst>
                <a:gd name="T0" fmla="*/ 323 w 345"/>
                <a:gd name="T1" fmla="*/ 135 h 135"/>
                <a:gd name="T2" fmla="*/ 22 w 345"/>
                <a:gd name="T3" fmla="*/ 135 h 135"/>
                <a:gd name="T4" fmla="*/ 0 w 345"/>
                <a:gd name="T5" fmla="*/ 113 h 135"/>
                <a:gd name="T6" fmla="*/ 0 w 345"/>
                <a:gd name="T7" fmla="*/ 23 h 135"/>
                <a:gd name="T8" fmla="*/ 22 w 345"/>
                <a:gd name="T9" fmla="*/ 0 h 135"/>
                <a:gd name="T10" fmla="*/ 323 w 345"/>
                <a:gd name="T11" fmla="*/ 0 h 135"/>
                <a:gd name="T12" fmla="*/ 345 w 345"/>
                <a:gd name="T13" fmla="*/ 23 h 135"/>
                <a:gd name="T14" fmla="*/ 345 w 345"/>
                <a:gd name="T15" fmla="*/ 113 h 135"/>
                <a:gd name="T16" fmla="*/ 323 w 345"/>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135">
                  <a:moveTo>
                    <a:pt x="323" y="135"/>
                  </a:moveTo>
                  <a:lnTo>
                    <a:pt x="22" y="135"/>
                  </a:lnTo>
                  <a:lnTo>
                    <a:pt x="0" y="113"/>
                  </a:lnTo>
                  <a:lnTo>
                    <a:pt x="0" y="23"/>
                  </a:lnTo>
                  <a:lnTo>
                    <a:pt x="22" y="0"/>
                  </a:lnTo>
                  <a:lnTo>
                    <a:pt x="323" y="0"/>
                  </a:lnTo>
                  <a:lnTo>
                    <a:pt x="345" y="23"/>
                  </a:lnTo>
                  <a:lnTo>
                    <a:pt x="345" y="113"/>
                  </a:lnTo>
                  <a:lnTo>
                    <a:pt x="323" y="135"/>
                  </a:lnTo>
                  <a:close/>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8" name="Line 17"/>
            <p:cNvSpPr>
              <a:spLocks noChangeShapeType="1"/>
            </p:cNvSpPr>
            <p:nvPr/>
          </p:nvSpPr>
          <p:spPr bwMode="auto">
            <a:xfrm flipH="1">
              <a:off x="1003300" y="5759450"/>
              <a:ext cx="23813"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9" name="Line 18"/>
            <p:cNvSpPr>
              <a:spLocks noChangeShapeType="1"/>
            </p:cNvSpPr>
            <p:nvPr/>
          </p:nvSpPr>
          <p:spPr bwMode="auto">
            <a:xfrm flipH="1">
              <a:off x="955675" y="5759450"/>
              <a:ext cx="23813"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40" name="Line 19"/>
            <p:cNvSpPr>
              <a:spLocks noChangeShapeType="1"/>
            </p:cNvSpPr>
            <p:nvPr/>
          </p:nvSpPr>
          <p:spPr bwMode="auto">
            <a:xfrm flipH="1">
              <a:off x="1314450" y="5759450"/>
              <a:ext cx="23813"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41" name="Line 20"/>
            <p:cNvSpPr>
              <a:spLocks noChangeShapeType="1"/>
            </p:cNvSpPr>
            <p:nvPr/>
          </p:nvSpPr>
          <p:spPr bwMode="auto">
            <a:xfrm flipH="1">
              <a:off x="1266825" y="5759450"/>
              <a:ext cx="23813"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42" name="Oval 21"/>
            <p:cNvSpPr>
              <a:spLocks noChangeArrowheads="1"/>
            </p:cNvSpPr>
            <p:nvPr/>
          </p:nvSpPr>
          <p:spPr bwMode="auto">
            <a:xfrm>
              <a:off x="1087438" y="5699125"/>
              <a:ext cx="119063" cy="119063"/>
            </a:xfrm>
            <a:prstGeom prst="ellipse">
              <a:avLst/>
            </a:pr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43" name="Freeform 22"/>
            <p:cNvSpPr>
              <a:spLocks/>
            </p:cNvSpPr>
            <p:nvPr/>
          </p:nvSpPr>
          <p:spPr bwMode="auto">
            <a:xfrm>
              <a:off x="1146175" y="5318125"/>
              <a:ext cx="96838" cy="47625"/>
            </a:xfrm>
            <a:custGeom>
              <a:avLst/>
              <a:gdLst>
                <a:gd name="T0" fmla="*/ 61 w 61"/>
                <a:gd name="T1" fmla="*/ 30 h 30"/>
                <a:gd name="T2" fmla="*/ 30 w 61"/>
                <a:gd name="T3" fmla="*/ 0 h 30"/>
                <a:gd name="T4" fmla="*/ 0 w 61"/>
                <a:gd name="T5" fmla="*/ 30 h 30"/>
              </a:gdLst>
              <a:ahLst/>
              <a:cxnLst>
                <a:cxn ang="0">
                  <a:pos x="T0" y="T1"/>
                </a:cxn>
                <a:cxn ang="0">
                  <a:pos x="T2" y="T3"/>
                </a:cxn>
                <a:cxn ang="0">
                  <a:pos x="T4" y="T5"/>
                </a:cxn>
              </a:cxnLst>
              <a:rect l="0" t="0" r="r" b="b"/>
              <a:pathLst>
                <a:path w="61" h="30">
                  <a:moveTo>
                    <a:pt x="61" y="30"/>
                  </a:moveTo>
                  <a:lnTo>
                    <a:pt x="30" y="0"/>
                  </a:lnTo>
                  <a:lnTo>
                    <a:pt x="0" y="30"/>
                  </a:lnTo>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44" name="Line 23"/>
            <p:cNvSpPr>
              <a:spLocks noChangeShapeType="1"/>
            </p:cNvSpPr>
            <p:nvPr/>
          </p:nvSpPr>
          <p:spPr bwMode="auto">
            <a:xfrm flipV="1">
              <a:off x="1193800" y="5318125"/>
              <a:ext cx="0" cy="249238"/>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45" name="Freeform 24"/>
            <p:cNvSpPr>
              <a:spLocks/>
            </p:cNvSpPr>
            <p:nvPr/>
          </p:nvSpPr>
          <p:spPr bwMode="auto">
            <a:xfrm>
              <a:off x="968375" y="5318125"/>
              <a:ext cx="95250" cy="47625"/>
            </a:xfrm>
            <a:custGeom>
              <a:avLst/>
              <a:gdLst>
                <a:gd name="T0" fmla="*/ 60 w 60"/>
                <a:gd name="T1" fmla="*/ 30 h 30"/>
                <a:gd name="T2" fmla="*/ 30 w 60"/>
                <a:gd name="T3" fmla="*/ 0 h 30"/>
                <a:gd name="T4" fmla="*/ 0 w 60"/>
                <a:gd name="T5" fmla="*/ 30 h 30"/>
              </a:gdLst>
              <a:ahLst/>
              <a:cxnLst>
                <a:cxn ang="0">
                  <a:pos x="T0" y="T1"/>
                </a:cxn>
                <a:cxn ang="0">
                  <a:pos x="T2" y="T3"/>
                </a:cxn>
                <a:cxn ang="0">
                  <a:pos x="T4" y="T5"/>
                </a:cxn>
              </a:cxnLst>
              <a:rect l="0" t="0" r="r" b="b"/>
              <a:pathLst>
                <a:path w="60" h="30">
                  <a:moveTo>
                    <a:pt x="60" y="30"/>
                  </a:moveTo>
                  <a:lnTo>
                    <a:pt x="30" y="0"/>
                  </a:lnTo>
                  <a:lnTo>
                    <a:pt x="0" y="30"/>
                  </a:lnTo>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46" name="Line 25"/>
            <p:cNvSpPr>
              <a:spLocks noChangeShapeType="1"/>
            </p:cNvSpPr>
            <p:nvPr/>
          </p:nvSpPr>
          <p:spPr bwMode="auto">
            <a:xfrm flipV="1">
              <a:off x="1016000" y="5318125"/>
              <a:ext cx="0" cy="249238"/>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47" name="Freeform 26"/>
            <p:cNvSpPr>
              <a:spLocks/>
            </p:cNvSpPr>
            <p:nvPr/>
          </p:nvSpPr>
          <p:spPr bwMode="auto">
            <a:xfrm>
              <a:off x="1325563" y="5318125"/>
              <a:ext cx="95250" cy="47625"/>
            </a:xfrm>
            <a:custGeom>
              <a:avLst/>
              <a:gdLst>
                <a:gd name="T0" fmla="*/ 60 w 60"/>
                <a:gd name="T1" fmla="*/ 30 h 30"/>
                <a:gd name="T2" fmla="*/ 30 w 60"/>
                <a:gd name="T3" fmla="*/ 0 h 30"/>
                <a:gd name="T4" fmla="*/ 0 w 60"/>
                <a:gd name="T5" fmla="*/ 30 h 30"/>
              </a:gdLst>
              <a:ahLst/>
              <a:cxnLst>
                <a:cxn ang="0">
                  <a:pos x="T0" y="T1"/>
                </a:cxn>
                <a:cxn ang="0">
                  <a:pos x="T2" y="T3"/>
                </a:cxn>
                <a:cxn ang="0">
                  <a:pos x="T4" y="T5"/>
                </a:cxn>
              </a:cxnLst>
              <a:rect l="0" t="0" r="r" b="b"/>
              <a:pathLst>
                <a:path w="60" h="30">
                  <a:moveTo>
                    <a:pt x="60" y="30"/>
                  </a:moveTo>
                  <a:lnTo>
                    <a:pt x="30" y="0"/>
                  </a:lnTo>
                  <a:lnTo>
                    <a:pt x="0" y="30"/>
                  </a:lnTo>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48" name="Line 27"/>
            <p:cNvSpPr>
              <a:spLocks noChangeShapeType="1"/>
            </p:cNvSpPr>
            <p:nvPr/>
          </p:nvSpPr>
          <p:spPr bwMode="auto">
            <a:xfrm flipV="1">
              <a:off x="1373188" y="5318125"/>
              <a:ext cx="0" cy="249238"/>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grpSp>
      <p:grpSp>
        <p:nvGrpSpPr>
          <p:cNvPr id="69" name="Group 68"/>
          <p:cNvGrpSpPr/>
          <p:nvPr/>
        </p:nvGrpSpPr>
        <p:grpSpPr>
          <a:xfrm>
            <a:off x="1240494" y="3643312"/>
            <a:ext cx="701674" cy="711200"/>
            <a:chOff x="811213" y="3722688"/>
            <a:chExt cx="701675" cy="711200"/>
          </a:xfrm>
        </p:grpSpPr>
        <p:sp>
          <p:nvSpPr>
            <p:cNvPr id="51" name="Line 31"/>
            <p:cNvSpPr>
              <a:spLocks noChangeShapeType="1"/>
            </p:cNvSpPr>
            <p:nvPr/>
          </p:nvSpPr>
          <p:spPr bwMode="auto">
            <a:xfrm flipV="1">
              <a:off x="1162050" y="3971925"/>
              <a:ext cx="0" cy="461963"/>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52" name="Rectangle 32"/>
            <p:cNvSpPr>
              <a:spLocks noChangeArrowheads="1"/>
            </p:cNvSpPr>
            <p:nvPr/>
          </p:nvSpPr>
          <p:spPr bwMode="auto">
            <a:xfrm>
              <a:off x="923925" y="3722688"/>
              <a:ext cx="474663" cy="249238"/>
            </a:xfrm>
            <a:prstGeom prst="rect">
              <a:avLst/>
            </a:prstGeom>
            <a:noFill/>
            <a:ln w="2222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53" name="Line 33"/>
            <p:cNvSpPr>
              <a:spLocks noChangeShapeType="1"/>
            </p:cNvSpPr>
            <p:nvPr/>
          </p:nvSpPr>
          <p:spPr bwMode="auto">
            <a:xfrm>
              <a:off x="1038225" y="3733800"/>
              <a:ext cx="0"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54" name="Line 34"/>
            <p:cNvSpPr>
              <a:spLocks noChangeShapeType="1"/>
            </p:cNvSpPr>
            <p:nvPr/>
          </p:nvSpPr>
          <p:spPr bwMode="auto">
            <a:xfrm>
              <a:off x="1285875" y="3733800"/>
              <a:ext cx="0"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55" name="Line 35"/>
            <p:cNvSpPr>
              <a:spLocks noChangeShapeType="1"/>
            </p:cNvSpPr>
            <p:nvPr/>
          </p:nvSpPr>
          <p:spPr bwMode="auto">
            <a:xfrm>
              <a:off x="1285875" y="3960813"/>
              <a:ext cx="0"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56" name="Line 36"/>
            <p:cNvSpPr>
              <a:spLocks noChangeShapeType="1"/>
            </p:cNvSpPr>
            <p:nvPr/>
          </p:nvSpPr>
          <p:spPr bwMode="auto">
            <a:xfrm>
              <a:off x="1038225" y="3960813"/>
              <a:ext cx="0"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57" name="Freeform 37"/>
            <p:cNvSpPr>
              <a:spLocks/>
            </p:cNvSpPr>
            <p:nvPr/>
          </p:nvSpPr>
          <p:spPr bwMode="auto">
            <a:xfrm>
              <a:off x="969963" y="3768725"/>
              <a:ext cx="384175" cy="157163"/>
            </a:xfrm>
            <a:custGeom>
              <a:avLst/>
              <a:gdLst>
                <a:gd name="T0" fmla="*/ 221 w 242"/>
                <a:gd name="T1" fmla="*/ 99 h 99"/>
                <a:gd name="T2" fmla="*/ 242 w 242"/>
                <a:gd name="T3" fmla="*/ 78 h 99"/>
                <a:gd name="T4" fmla="*/ 242 w 242"/>
                <a:gd name="T5" fmla="*/ 21 h 99"/>
                <a:gd name="T6" fmla="*/ 221 w 242"/>
                <a:gd name="T7" fmla="*/ 0 h 99"/>
                <a:gd name="T8" fmla="*/ 21 w 242"/>
                <a:gd name="T9" fmla="*/ 0 h 99"/>
                <a:gd name="T10" fmla="*/ 0 w 242"/>
                <a:gd name="T11" fmla="*/ 21 h 99"/>
                <a:gd name="T12" fmla="*/ 0 w 242"/>
                <a:gd name="T13" fmla="*/ 78 h 99"/>
                <a:gd name="T14" fmla="*/ 21 w 242"/>
                <a:gd name="T15" fmla="*/ 99 h 99"/>
                <a:gd name="T16" fmla="*/ 221 w 242"/>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9">
                  <a:moveTo>
                    <a:pt x="221" y="99"/>
                  </a:moveTo>
                  <a:lnTo>
                    <a:pt x="242" y="78"/>
                  </a:lnTo>
                  <a:lnTo>
                    <a:pt x="242" y="21"/>
                  </a:lnTo>
                  <a:lnTo>
                    <a:pt x="221" y="0"/>
                  </a:lnTo>
                  <a:lnTo>
                    <a:pt x="21" y="0"/>
                  </a:lnTo>
                  <a:lnTo>
                    <a:pt x="0" y="21"/>
                  </a:lnTo>
                  <a:lnTo>
                    <a:pt x="0" y="78"/>
                  </a:lnTo>
                  <a:lnTo>
                    <a:pt x="21" y="99"/>
                  </a:lnTo>
                  <a:lnTo>
                    <a:pt x="221" y="99"/>
                  </a:lnTo>
                  <a:close/>
                </a:path>
              </a:pathLst>
            </a:custGeom>
            <a:noFill/>
            <a:ln w="2222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58" name="Line 38"/>
            <p:cNvSpPr>
              <a:spLocks noChangeShapeType="1"/>
            </p:cNvSpPr>
            <p:nvPr/>
          </p:nvSpPr>
          <p:spPr bwMode="auto">
            <a:xfrm flipH="1">
              <a:off x="1071563" y="3848100"/>
              <a:ext cx="22225"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59" name="Line 39"/>
            <p:cNvSpPr>
              <a:spLocks noChangeShapeType="1"/>
            </p:cNvSpPr>
            <p:nvPr/>
          </p:nvSpPr>
          <p:spPr bwMode="auto">
            <a:xfrm flipH="1">
              <a:off x="1025525" y="3848100"/>
              <a:ext cx="23813"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60" name="Line 40"/>
            <p:cNvSpPr>
              <a:spLocks noChangeShapeType="1"/>
            </p:cNvSpPr>
            <p:nvPr/>
          </p:nvSpPr>
          <p:spPr bwMode="auto">
            <a:xfrm flipH="1">
              <a:off x="1230313" y="3848100"/>
              <a:ext cx="22225"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61" name="Line 41"/>
            <p:cNvSpPr>
              <a:spLocks noChangeShapeType="1"/>
            </p:cNvSpPr>
            <p:nvPr/>
          </p:nvSpPr>
          <p:spPr bwMode="auto">
            <a:xfrm flipH="1">
              <a:off x="1274763" y="3848100"/>
              <a:ext cx="22225"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62" name="Oval 42"/>
            <p:cNvSpPr>
              <a:spLocks noChangeArrowheads="1"/>
            </p:cNvSpPr>
            <p:nvPr/>
          </p:nvSpPr>
          <p:spPr bwMode="auto">
            <a:xfrm>
              <a:off x="1128713" y="3813175"/>
              <a:ext cx="66675" cy="68263"/>
            </a:xfrm>
            <a:prstGeom prst="ellipse">
              <a:avLst/>
            </a:prstGeom>
            <a:noFill/>
            <a:ln w="2222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63" name="Freeform 43"/>
            <p:cNvSpPr>
              <a:spLocks/>
            </p:cNvSpPr>
            <p:nvPr/>
          </p:nvSpPr>
          <p:spPr bwMode="auto">
            <a:xfrm>
              <a:off x="811213" y="3948113"/>
              <a:ext cx="249238" cy="406400"/>
            </a:xfrm>
            <a:custGeom>
              <a:avLst/>
              <a:gdLst>
                <a:gd name="T0" fmla="*/ 52 w 88"/>
                <a:gd name="T1" fmla="*/ 96 h 144"/>
                <a:gd name="T2" fmla="*/ 24 w 88"/>
                <a:gd name="T3" fmla="*/ 68 h 144"/>
                <a:gd name="T4" fmla="*/ 24 w 88"/>
                <a:gd name="T5" fmla="*/ 64 h 144"/>
                <a:gd name="T6" fmla="*/ 36 w 88"/>
                <a:gd name="T7" fmla="*/ 52 h 144"/>
                <a:gd name="T8" fmla="*/ 40 w 88"/>
                <a:gd name="T9" fmla="*/ 52 h 144"/>
                <a:gd name="T10" fmla="*/ 80 w 88"/>
                <a:gd name="T11" fmla="*/ 92 h 144"/>
                <a:gd name="T12" fmla="*/ 88 w 88"/>
                <a:gd name="T13" fmla="*/ 112 h 144"/>
                <a:gd name="T14" fmla="*/ 88 w 88"/>
                <a:gd name="T15" fmla="*/ 144 h 144"/>
                <a:gd name="T16" fmla="*/ 44 w 88"/>
                <a:gd name="T17" fmla="*/ 144 h 144"/>
                <a:gd name="T18" fmla="*/ 44 w 88"/>
                <a:gd name="T19" fmla="*/ 136 h 144"/>
                <a:gd name="T20" fmla="*/ 36 w 88"/>
                <a:gd name="T21" fmla="*/ 120 h 144"/>
                <a:gd name="T22" fmla="*/ 8 w 88"/>
                <a:gd name="T23" fmla="*/ 92 h 144"/>
                <a:gd name="T24" fmla="*/ 0 w 88"/>
                <a:gd name="T25" fmla="*/ 76 h 144"/>
                <a:gd name="T26" fmla="*/ 0 w 88"/>
                <a:gd name="T27" fmla="*/ 12 h 144"/>
                <a:gd name="T28" fmla="*/ 12 w 88"/>
                <a:gd name="T29" fmla="*/ 0 h 144"/>
                <a:gd name="T30" fmla="*/ 24 w 88"/>
                <a:gd name="T31" fmla="*/ 12 h 144"/>
                <a:gd name="T32" fmla="*/ 24 w 88"/>
                <a:gd name="T33" fmla="*/ 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44">
                  <a:moveTo>
                    <a:pt x="52" y="96"/>
                  </a:moveTo>
                  <a:cubicBezTo>
                    <a:pt x="24" y="68"/>
                    <a:pt x="24" y="68"/>
                    <a:pt x="24" y="68"/>
                  </a:cubicBezTo>
                  <a:cubicBezTo>
                    <a:pt x="24" y="64"/>
                    <a:pt x="24" y="64"/>
                    <a:pt x="24" y="64"/>
                  </a:cubicBezTo>
                  <a:cubicBezTo>
                    <a:pt x="24" y="57"/>
                    <a:pt x="29" y="52"/>
                    <a:pt x="36" y="52"/>
                  </a:cubicBezTo>
                  <a:cubicBezTo>
                    <a:pt x="40" y="52"/>
                    <a:pt x="40" y="52"/>
                    <a:pt x="40" y="52"/>
                  </a:cubicBezTo>
                  <a:cubicBezTo>
                    <a:pt x="80" y="92"/>
                    <a:pt x="80" y="92"/>
                    <a:pt x="80" y="92"/>
                  </a:cubicBezTo>
                  <a:cubicBezTo>
                    <a:pt x="88" y="100"/>
                    <a:pt x="88" y="112"/>
                    <a:pt x="88" y="112"/>
                  </a:cubicBezTo>
                  <a:cubicBezTo>
                    <a:pt x="88" y="144"/>
                    <a:pt x="88" y="144"/>
                    <a:pt x="88" y="144"/>
                  </a:cubicBezTo>
                  <a:cubicBezTo>
                    <a:pt x="44" y="144"/>
                    <a:pt x="44" y="144"/>
                    <a:pt x="44" y="144"/>
                  </a:cubicBezTo>
                  <a:cubicBezTo>
                    <a:pt x="44" y="136"/>
                    <a:pt x="44" y="136"/>
                    <a:pt x="44" y="136"/>
                  </a:cubicBezTo>
                  <a:cubicBezTo>
                    <a:pt x="44" y="136"/>
                    <a:pt x="44" y="128"/>
                    <a:pt x="36" y="120"/>
                  </a:cubicBezTo>
                  <a:cubicBezTo>
                    <a:pt x="8" y="92"/>
                    <a:pt x="8" y="92"/>
                    <a:pt x="8" y="92"/>
                  </a:cubicBezTo>
                  <a:cubicBezTo>
                    <a:pt x="0" y="84"/>
                    <a:pt x="0" y="76"/>
                    <a:pt x="0" y="76"/>
                  </a:cubicBezTo>
                  <a:cubicBezTo>
                    <a:pt x="0" y="12"/>
                    <a:pt x="0" y="12"/>
                    <a:pt x="0" y="12"/>
                  </a:cubicBezTo>
                  <a:cubicBezTo>
                    <a:pt x="0" y="5"/>
                    <a:pt x="5" y="0"/>
                    <a:pt x="12" y="0"/>
                  </a:cubicBezTo>
                  <a:cubicBezTo>
                    <a:pt x="19" y="0"/>
                    <a:pt x="24" y="5"/>
                    <a:pt x="24" y="12"/>
                  </a:cubicBezTo>
                  <a:cubicBezTo>
                    <a:pt x="24" y="44"/>
                    <a:pt x="24" y="44"/>
                    <a:pt x="24" y="44"/>
                  </a:cubicBezTo>
                </a:path>
              </a:pathLst>
            </a:custGeom>
            <a:noFill/>
            <a:ln w="2222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64" name="Freeform 44"/>
            <p:cNvSpPr>
              <a:spLocks/>
            </p:cNvSpPr>
            <p:nvPr/>
          </p:nvSpPr>
          <p:spPr bwMode="auto">
            <a:xfrm>
              <a:off x="1263650" y="3948113"/>
              <a:ext cx="249238" cy="406400"/>
            </a:xfrm>
            <a:custGeom>
              <a:avLst/>
              <a:gdLst>
                <a:gd name="T0" fmla="*/ 36 w 88"/>
                <a:gd name="T1" fmla="*/ 96 h 144"/>
                <a:gd name="T2" fmla="*/ 64 w 88"/>
                <a:gd name="T3" fmla="*/ 68 h 144"/>
                <a:gd name="T4" fmla="*/ 64 w 88"/>
                <a:gd name="T5" fmla="*/ 64 h 144"/>
                <a:gd name="T6" fmla="*/ 52 w 88"/>
                <a:gd name="T7" fmla="*/ 52 h 144"/>
                <a:gd name="T8" fmla="*/ 48 w 88"/>
                <a:gd name="T9" fmla="*/ 52 h 144"/>
                <a:gd name="T10" fmla="*/ 8 w 88"/>
                <a:gd name="T11" fmla="*/ 92 h 144"/>
                <a:gd name="T12" fmla="*/ 0 w 88"/>
                <a:gd name="T13" fmla="*/ 112 h 144"/>
                <a:gd name="T14" fmla="*/ 0 w 88"/>
                <a:gd name="T15" fmla="*/ 144 h 144"/>
                <a:gd name="T16" fmla="*/ 44 w 88"/>
                <a:gd name="T17" fmla="*/ 144 h 144"/>
                <a:gd name="T18" fmla="*/ 44 w 88"/>
                <a:gd name="T19" fmla="*/ 136 h 144"/>
                <a:gd name="T20" fmla="*/ 52 w 88"/>
                <a:gd name="T21" fmla="*/ 120 h 144"/>
                <a:gd name="T22" fmla="*/ 80 w 88"/>
                <a:gd name="T23" fmla="*/ 92 h 144"/>
                <a:gd name="T24" fmla="*/ 88 w 88"/>
                <a:gd name="T25" fmla="*/ 76 h 144"/>
                <a:gd name="T26" fmla="*/ 88 w 88"/>
                <a:gd name="T27" fmla="*/ 12 h 144"/>
                <a:gd name="T28" fmla="*/ 76 w 88"/>
                <a:gd name="T29" fmla="*/ 0 h 144"/>
                <a:gd name="T30" fmla="*/ 64 w 88"/>
                <a:gd name="T31" fmla="*/ 12 h 144"/>
                <a:gd name="T32" fmla="*/ 64 w 88"/>
                <a:gd name="T33" fmla="*/ 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44">
                  <a:moveTo>
                    <a:pt x="36" y="96"/>
                  </a:moveTo>
                  <a:cubicBezTo>
                    <a:pt x="64" y="68"/>
                    <a:pt x="64" y="68"/>
                    <a:pt x="64" y="68"/>
                  </a:cubicBezTo>
                  <a:cubicBezTo>
                    <a:pt x="64" y="64"/>
                    <a:pt x="64" y="64"/>
                    <a:pt x="64" y="64"/>
                  </a:cubicBezTo>
                  <a:cubicBezTo>
                    <a:pt x="64" y="57"/>
                    <a:pt x="59" y="52"/>
                    <a:pt x="52" y="52"/>
                  </a:cubicBezTo>
                  <a:cubicBezTo>
                    <a:pt x="48" y="52"/>
                    <a:pt x="48" y="52"/>
                    <a:pt x="48" y="52"/>
                  </a:cubicBezTo>
                  <a:cubicBezTo>
                    <a:pt x="8" y="92"/>
                    <a:pt x="8" y="92"/>
                    <a:pt x="8" y="92"/>
                  </a:cubicBezTo>
                  <a:cubicBezTo>
                    <a:pt x="0" y="100"/>
                    <a:pt x="0" y="112"/>
                    <a:pt x="0" y="112"/>
                  </a:cubicBezTo>
                  <a:cubicBezTo>
                    <a:pt x="0" y="144"/>
                    <a:pt x="0" y="144"/>
                    <a:pt x="0" y="144"/>
                  </a:cubicBezTo>
                  <a:cubicBezTo>
                    <a:pt x="44" y="144"/>
                    <a:pt x="44" y="144"/>
                    <a:pt x="44" y="144"/>
                  </a:cubicBezTo>
                  <a:cubicBezTo>
                    <a:pt x="44" y="136"/>
                    <a:pt x="44" y="136"/>
                    <a:pt x="44" y="136"/>
                  </a:cubicBezTo>
                  <a:cubicBezTo>
                    <a:pt x="44" y="136"/>
                    <a:pt x="44" y="128"/>
                    <a:pt x="52" y="120"/>
                  </a:cubicBezTo>
                  <a:cubicBezTo>
                    <a:pt x="80" y="92"/>
                    <a:pt x="80" y="92"/>
                    <a:pt x="80" y="92"/>
                  </a:cubicBezTo>
                  <a:cubicBezTo>
                    <a:pt x="88" y="84"/>
                    <a:pt x="88" y="76"/>
                    <a:pt x="88" y="76"/>
                  </a:cubicBezTo>
                  <a:cubicBezTo>
                    <a:pt x="88" y="12"/>
                    <a:pt x="88" y="12"/>
                    <a:pt x="88" y="12"/>
                  </a:cubicBezTo>
                  <a:cubicBezTo>
                    <a:pt x="88" y="5"/>
                    <a:pt x="83" y="0"/>
                    <a:pt x="76" y="0"/>
                  </a:cubicBezTo>
                  <a:cubicBezTo>
                    <a:pt x="69" y="0"/>
                    <a:pt x="64" y="5"/>
                    <a:pt x="64" y="12"/>
                  </a:cubicBezTo>
                  <a:cubicBezTo>
                    <a:pt x="64" y="44"/>
                    <a:pt x="64" y="44"/>
                    <a:pt x="64" y="44"/>
                  </a:cubicBezTo>
                </a:path>
              </a:pathLst>
            </a:custGeom>
            <a:noFill/>
            <a:ln w="2222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65" name="Freeform 45"/>
            <p:cNvSpPr>
              <a:spLocks/>
            </p:cNvSpPr>
            <p:nvPr/>
          </p:nvSpPr>
          <p:spPr bwMode="auto">
            <a:xfrm>
              <a:off x="1206500" y="4016375"/>
              <a:ext cx="114300" cy="68263"/>
            </a:xfrm>
            <a:custGeom>
              <a:avLst/>
              <a:gdLst>
                <a:gd name="T0" fmla="*/ 40 w 40"/>
                <a:gd name="T1" fmla="*/ 12 h 24"/>
                <a:gd name="T2" fmla="*/ 28 w 40"/>
                <a:gd name="T3" fmla="*/ 24 h 24"/>
                <a:gd name="T4" fmla="*/ 0 w 40"/>
                <a:gd name="T5" fmla="*/ 24 h 24"/>
                <a:gd name="T6" fmla="*/ 0 w 40"/>
                <a:gd name="T7" fmla="*/ 12 h 24"/>
                <a:gd name="T8" fmla="*/ 12 w 40"/>
                <a:gd name="T9" fmla="*/ 0 h 24"/>
                <a:gd name="T10" fmla="*/ 40 w 40"/>
                <a:gd name="T11" fmla="*/ 0 h 24"/>
                <a:gd name="T12" fmla="*/ 40 w 40"/>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40" y="12"/>
                  </a:moveTo>
                  <a:cubicBezTo>
                    <a:pt x="40" y="19"/>
                    <a:pt x="35" y="24"/>
                    <a:pt x="28" y="24"/>
                  </a:cubicBezTo>
                  <a:cubicBezTo>
                    <a:pt x="0" y="24"/>
                    <a:pt x="0" y="24"/>
                    <a:pt x="0" y="24"/>
                  </a:cubicBezTo>
                  <a:cubicBezTo>
                    <a:pt x="0" y="12"/>
                    <a:pt x="0" y="12"/>
                    <a:pt x="0" y="12"/>
                  </a:cubicBezTo>
                  <a:cubicBezTo>
                    <a:pt x="0" y="5"/>
                    <a:pt x="5" y="0"/>
                    <a:pt x="12" y="0"/>
                  </a:cubicBezTo>
                  <a:cubicBezTo>
                    <a:pt x="40" y="0"/>
                    <a:pt x="40" y="0"/>
                    <a:pt x="40" y="0"/>
                  </a:cubicBezTo>
                  <a:lnTo>
                    <a:pt x="40" y="12"/>
                  </a:lnTo>
                  <a:close/>
                </a:path>
              </a:pathLst>
            </a:custGeom>
            <a:noFill/>
            <a:ln w="2222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66" name="Freeform 46"/>
            <p:cNvSpPr>
              <a:spLocks/>
            </p:cNvSpPr>
            <p:nvPr/>
          </p:nvSpPr>
          <p:spPr bwMode="auto">
            <a:xfrm>
              <a:off x="1003300" y="4062413"/>
              <a:ext cx="112713" cy="66675"/>
            </a:xfrm>
            <a:custGeom>
              <a:avLst/>
              <a:gdLst>
                <a:gd name="T0" fmla="*/ 0 w 40"/>
                <a:gd name="T1" fmla="*/ 12 h 24"/>
                <a:gd name="T2" fmla="*/ 12 w 40"/>
                <a:gd name="T3" fmla="*/ 24 h 24"/>
                <a:gd name="T4" fmla="*/ 40 w 40"/>
                <a:gd name="T5" fmla="*/ 24 h 24"/>
                <a:gd name="T6" fmla="*/ 40 w 40"/>
                <a:gd name="T7" fmla="*/ 12 h 24"/>
                <a:gd name="T8" fmla="*/ 28 w 40"/>
                <a:gd name="T9" fmla="*/ 0 h 24"/>
                <a:gd name="T10" fmla="*/ 0 w 40"/>
                <a:gd name="T11" fmla="*/ 0 h 24"/>
                <a:gd name="T12" fmla="*/ 0 w 40"/>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0" y="12"/>
                  </a:moveTo>
                  <a:cubicBezTo>
                    <a:pt x="0" y="19"/>
                    <a:pt x="5" y="24"/>
                    <a:pt x="12" y="24"/>
                  </a:cubicBezTo>
                  <a:cubicBezTo>
                    <a:pt x="40" y="24"/>
                    <a:pt x="40" y="24"/>
                    <a:pt x="40" y="24"/>
                  </a:cubicBezTo>
                  <a:cubicBezTo>
                    <a:pt x="40" y="12"/>
                    <a:pt x="40" y="12"/>
                    <a:pt x="40" y="12"/>
                  </a:cubicBezTo>
                  <a:cubicBezTo>
                    <a:pt x="40" y="5"/>
                    <a:pt x="35" y="0"/>
                    <a:pt x="28" y="0"/>
                  </a:cubicBezTo>
                  <a:cubicBezTo>
                    <a:pt x="0" y="0"/>
                    <a:pt x="0" y="0"/>
                    <a:pt x="0" y="0"/>
                  </a:cubicBezTo>
                  <a:lnTo>
                    <a:pt x="0" y="12"/>
                  </a:lnTo>
                  <a:close/>
                </a:path>
              </a:pathLst>
            </a:custGeom>
            <a:noFill/>
            <a:ln w="2222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67" name="Freeform 47"/>
            <p:cNvSpPr>
              <a:spLocks/>
            </p:cNvSpPr>
            <p:nvPr/>
          </p:nvSpPr>
          <p:spPr bwMode="auto">
            <a:xfrm>
              <a:off x="1241425" y="4354513"/>
              <a:ext cx="169863" cy="79375"/>
            </a:xfrm>
            <a:custGeom>
              <a:avLst/>
              <a:gdLst>
                <a:gd name="T0" fmla="*/ 0 w 60"/>
                <a:gd name="T1" fmla="*/ 28 h 28"/>
                <a:gd name="T2" fmla="*/ 0 w 60"/>
                <a:gd name="T3" fmla="*/ 4 h 28"/>
                <a:gd name="T4" fmla="*/ 4 w 60"/>
                <a:gd name="T5" fmla="*/ 0 h 28"/>
                <a:gd name="T6" fmla="*/ 56 w 60"/>
                <a:gd name="T7" fmla="*/ 0 h 28"/>
                <a:gd name="T8" fmla="*/ 60 w 60"/>
                <a:gd name="T9" fmla="*/ 4 h 28"/>
                <a:gd name="T10" fmla="*/ 60 w 60"/>
                <a:gd name="T11" fmla="*/ 28 h 28"/>
              </a:gdLst>
              <a:ahLst/>
              <a:cxnLst>
                <a:cxn ang="0">
                  <a:pos x="T0" y="T1"/>
                </a:cxn>
                <a:cxn ang="0">
                  <a:pos x="T2" y="T3"/>
                </a:cxn>
                <a:cxn ang="0">
                  <a:pos x="T4" y="T5"/>
                </a:cxn>
                <a:cxn ang="0">
                  <a:pos x="T6" y="T7"/>
                </a:cxn>
                <a:cxn ang="0">
                  <a:pos x="T8" y="T9"/>
                </a:cxn>
                <a:cxn ang="0">
                  <a:pos x="T10" y="T11"/>
                </a:cxn>
              </a:cxnLst>
              <a:rect l="0" t="0" r="r" b="b"/>
              <a:pathLst>
                <a:path w="60" h="28">
                  <a:moveTo>
                    <a:pt x="0" y="28"/>
                  </a:moveTo>
                  <a:cubicBezTo>
                    <a:pt x="0" y="4"/>
                    <a:pt x="0" y="4"/>
                    <a:pt x="0" y="4"/>
                  </a:cubicBezTo>
                  <a:cubicBezTo>
                    <a:pt x="0" y="2"/>
                    <a:pt x="2" y="0"/>
                    <a:pt x="4" y="0"/>
                  </a:cubicBezTo>
                  <a:cubicBezTo>
                    <a:pt x="56" y="0"/>
                    <a:pt x="56" y="0"/>
                    <a:pt x="56" y="0"/>
                  </a:cubicBezTo>
                  <a:cubicBezTo>
                    <a:pt x="58" y="0"/>
                    <a:pt x="60" y="2"/>
                    <a:pt x="60" y="4"/>
                  </a:cubicBezTo>
                  <a:cubicBezTo>
                    <a:pt x="60" y="28"/>
                    <a:pt x="60" y="28"/>
                    <a:pt x="60" y="28"/>
                  </a:cubicBezTo>
                </a:path>
              </a:pathLst>
            </a:custGeom>
            <a:noFill/>
            <a:ln w="2222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68" name="Freeform 48"/>
            <p:cNvSpPr>
              <a:spLocks/>
            </p:cNvSpPr>
            <p:nvPr/>
          </p:nvSpPr>
          <p:spPr bwMode="auto">
            <a:xfrm>
              <a:off x="912813" y="4354513"/>
              <a:ext cx="169863" cy="79375"/>
            </a:xfrm>
            <a:custGeom>
              <a:avLst/>
              <a:gdLst>
                <a:gd name="T0" fmla="*/ 0 w 60"/>
                <a:gd name="T1" fmla="*/ 28 h 28"/>
                <a:gd name="T2" fmla="*/ 0 w 60"/>
                <a:gd name="T3" fmla="*/ 4 h 28"/>
                <a:gd name="T4" fmla="*/ 4 w 60"/>
                <a:gd name="T5" fmla="*/ 0 h 28"/>
                <a:gd name="T6" fmla="*/ 56 w 60"/>
                <a:gd name="T7" fmla="*/ 0 h 28"/>
                <a:gd name="T8" fmla="*/ 60 w 60"/>
                <a:gd name="T9" fmla="*/ 4 h 28"/>
                <a:gd name="T10" fmla="*/ 60 w 60"/>
                <a:gd name="T11" fmla="*/ 28 h 28"/>
              </a:gdLst>
              <a:ahLst/>
              <a:cxnLst>
                <a:cxn ang="0">
                  <a:pos x="T0" y="T1"/>
                </a:cxn>
                <a:cxn ang="0">
                  <a:pos x="T2" y="T3"/>
                </a:cxn>
                <a:cxn ang="0">
                  <a:pos x="T4" y="T5"/>
                </a:cxn>
                <a:cxn ang="0">
                  <a:pos x="T6" y="T7"/>
                </a:cxn>
                <a:cxn ang="0">
                  <a:pos x="T8" y="T9"/>
                </a:cxn>
                <a:cxn ang="0">
                  <a:pos x="T10" y="T11"/>
                </a:cxn>
              </a:cxnLst>
              <a:rect l="0" t="0" r="r" b="b"/>
              <a:pathLst>
                <a:path w="60" h="28">
                  <a:moveTo>
                    <a:pt x="0" y="28"/>
                  </a:moveTo>
                  <a:cubicBezTo>
                    <a:pt x="0" y="4"/>
                    <a:pt x="0" y="4"/>
                    <a:pt x="0" y="4"/>
                  </a:cubicBezTo>
                  <a:cubicBezTo>
                    <a:pt x="0" y="2"/>
                    <a:pt x="2" y="0"/>
                    <a:pt x="4" y="0"/>
                  </a:cubicBezTo>
                  <a:cubicBezTo>
                    <a:pt x="56" y="0"/>
                    <a:pt x="56" y="0"/>
                    <a:pt x="56" y="0"/>
                  </a:cubicBezTo>
                  <a:cubicBezTo>
                    <a:pt x="58" y="0"/>
                    <a:pt x="60" y="2"/>
                    <a:pt x="60" y="4"/>
                  </a:cubicBezTo>
                  <a:cubicBezTo>
                    <a:pt x="60" y="28"/>
                    <a:pt x="60" y="28"/>
                    <a:pt x="60" y="28"/>
                  </a:cubicBezTo>
                </a:path>
              </a:pathLst>
            </a:custGeom>
            <a:noFill/>
            <a:ln w="2222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grpSp>
      <p:grpSp>
        <p:nvGrpSpPr>
          <p:cNvPr id="90" name="Group 89"/>
          <p:cNvGrpSpPr/>
          <p:nvPr/>
        </p:nvGrpSpPr>
        <p:grpSpPr>
          <a:xfrm>
            <a:off x="1310459" y="6694808"/>
            <a:ext cx="728664" cy="682626"/>
            <a:chOff x="825500" y="6772275"/>
            <a:chExt cx="728663" cy="682626"/>
          </a:xfrm>
        </p:grpSpPr>
        <p:sp>
          <p:nvSpPr>
            <p:cNvPr id="74" name="Line 52"/>
            <p:cNvSpPr>
              <a:spLocks noChangeShapeType="1"/>
            </p:cNvSpPr>
            <p:nvPr/>
          </p:nvSpPr>
          <p:spPr bwMode="auto">
            <a:xfrm>
              <a:off x="1068388" y="7200900"/>
              <a:ext cx="0" cy="0"/>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75" name="Freeform 53"/>
            <p:cNvSpPr>
              <a:spLocks/>
            </p:cNvSpPr>
            <p:nvPr/>
          </p:nvSpPr>
          <p:spPr bwMode="auto">
            <a:xfrm>
              <a:off x="976313" y="7200900"/>
              <a:ext cx="369888" cy="149225"/>
            </a:xfrm>
            <a:custGeom>
              <a:avLst/>
              <a:gdLst>
                <a:gd name="T0" fmla="*/ 0 w 128"/>
                <a:gd name="T1" fmla="*/ 0 h 52"/>
                <a:gd name="T2" fmla="*/ 36 w 128"/>
                <a:gd name="T3" fmla="*/ 0 h 52"/>
                <a:gd name="T4" fmla="*/ 80 w 128"/>
                <a:gd name="T5" fmla="*/ 16 h 52"/>
                <a:gd name="T6" fmla="*/ 116 w 128"/>
                <a:gd name="T7" fmla="*/ 16 h 52"/>
                <a:gd name="T8" fmla="*/ 128 w 128"/>
                <a:gd name="T9" fmla="*/ 28 h 52"/>
                <a:gd name="T10" fmla="*/ 116 w 128"/>
                <a:gd name="T11" fmla="*/ 40 h 52"/>
                <a:gd name="T12" fmla="*/ 72 w 128"/>
                <a:gd name="T13" fmla="*/ 40 h 52"/>
                <a:gd name="T14" fmla="*/ 60 w 128"/>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2">
                  <a:moveTo>
                    <a:pt x="0" y="0"/>
                  </a:moveTo>
                  <a:cubicBezTo>
                    <a:pt x="36" y="0"/>
                    <a:pt x="36" y="0"/>
                    <a:pt x="36" y="0"/>
                  </a:cubicBezTo>
                  <a:cubicBezTo>
                    <a:pt x="80" y="16"/>
                    <a:pt x="80" y="16"/>
                    <a:pt x="80" y="16"/>
                  </a:cubicBezTo>
                  <a:cubicBezTo>
                    <a:pt x="116" y="16"/>
                    <a:pt x="116" y="16"/>
                    <a:pt x="116" y="16"/>
                  </a:cubicBezTo>
                  <a:cubicBezTo>
                    <a:pt x="123" y="16"/>
                    <a:pt x="128" y="21"/>
                    <a:pt x="128" y="28"/>
                  </a:cubicBezTo>
                  <a:cubicBezTo>
                    <a:pt x="128" y="35"/>
                    <a:pt x="123" y="40"/>
                    <a:pt x="116" y="40"/>
                  </a:cubicBezTo>
                  <a:cubicBezTo>
                    <a:pt x="72" y="40"/>
                    <a:pt x="72" y="40"/>
                    <a:pt x="72" y="40"/>
                  </a:cubicBezTo>
                  <a:cubicBezTo>
                    <a:pt x="65" y="40"/>
                    <a:pt x="60" y="45"/>
                    <a:pt x="60" y="52"/>
                  </a:cubicBezTo>
                </a:path>
              </a:pathLst>
            </a:custGeom>
            <a:noFill/>
            <a:ln w="23813"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76" name="Freeform 54"/>
            <p:cNvSpPr>
              <a:spLocks/>
            </p:cNvSpPr>
            <p:nvPr/>
          </p:nvSpPr>
          <p:spPr bwMode="auto">
            <a:xfrm>
              <a:off x="987425" y="7246938"/>
              <a:ext cx="566738" cy="207963"/>
            </a:xfrm>
            <a:custGeom>
              <a:avLst/>
              <a:gdLst>
                <a:gd name="T0" fmla="*/ 120 w 196"/>
                <a:gd name="T1" fmla="*/ 20 h 72"/>
                <a:gd name="T2" fmla="*/ 184 w 196"/>
                <a:gd name="T3" fmla="*/ 0 h 72"/>
                <a:gd name="T4" fmla="*/ 196 w 196"/>
                <a:gd name="T5" fmla="*/ 12 h 72"/>
                <a:gd name="T6" fmla="*/ 192 w 196"/>
                <a:gd name="T7" fmla="*/ 20 h 72"/>
                <a:gd name="T8" fmla="*/ 92 w 196"/>
                <a:gd name="T9" fmla="*/ 72 h 72"/>
                <a:gd name="T10" fmla="*/ 84 w 196"/>
                <a:gd name="T11" fmla="*/ 72 h 72"/>
                <a:gd name="T12" fmla="*/ 16 w 196"/>
                <a:gd name="T13" fmla="*/ 48 h 72"/>
                <a:gd name="T14" fmla="*/ 0 w 196"/>
                <a:gd name="T15" fmla="*/ 4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72">
                  <a:moveTo>
                    <a:pt x="120" y="20"/>
                  </a:moveTo>
                  <a:cubicBezTo>
                    <a:pt x="184" y="0"/>
                    <a:pt x="184" y="0"/>
                    <a:pt x="184" y="0"/>
                  </a:cubicBezTo>
                  <a:cubicBezTo>
                    <a:pt x="191" y="0"/>
                    <a:pt x="196" y="5"/>
                    <a:pt x="196" y="12"/>
                  </a:cubicBezTo>
                  <a:cubicBezTo>
                    <a:pt x="196" y="16"/>
                    <a:pt x="192" y="20"/>
                    <a:pt x="192" y="20"/>
                  </a:cubicBezTo>
                  <a:cubicBezTo>
                    <a:pt x="92" y="72"/>
                    <a:pt x="92" y="72"/>
                    <a:pt x="92" y="72"/>
                  </a:cubicBezTo>
                  <a:cubicBezTo>
                    <a:pt x="84" y="72"/>
                    <a:pt x="84" y="72"/>
                    <a:pt x="84" y="72"/>
                  </a:cubicBezTo>
                  <a:cubicBezTo>
                    <a:pt x="16" y="48"/>
                    <a:pt x="16" y="48"/>
                    <a:pt x="16" y="48"/>
                  </a:cubicBezTo>
                  <a:cubicBezTo>
                    <a:pt x="0" y="48"/>
                    <a:pt x="0" y="48"/>
                    <a:pt x="0" y="48"/>
                  </a:cubicBezTo>
                </a:path>
              </a:pathLst>
            </a:custGeom>
            <a:noFill/>
            <a:ln w="23813"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77" name="Oval 55"/>
            <p:cNvSpPr>
              <a:spLocks noChangeArrowheads="1"/>
            </p:cNvSpPr>
            <p:nvPr/>
          </p:nvSpPr>
          <p:spPr bwMode="auto">
            <a:xfrm>
              <a:off x="1287463" y="7061200"/>
              <a:ext cx="115888" cy="115888"/>
            </a:xfrm>
            <a:prstGeom prst="ellipse">
              <a:avLst/>
            </a:prstGeom>
            <a:noFill/>
            <a:ln w="23813"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78" name="Oval 56"/>
            <p:cNvSpPr>
              <a:spLocks noChangeArrowheads="1"/>
            </p:cNvSpPr>
            <p:nvPr/>
          </p:nvSpPr>
          <p:spPr bwMode="auto">
            <a:xfrm>
              <a:off x="1103313" y="6969125"/>
              <a:ext cx="114300" cy="115888"/>
            </a:xfrm>
            <a:prstGeom prst="ellipse">
              <a:avLst/>
            </a:prstGeom>
            <a:noFill/>
            <a:ln w="23813"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79" name="Line 57"/>
            <p:cNvSpPr>
              <a:spLocks noChangeShapeType="1"/>
            </p:cNvSpPr>
            <p:nvPr/>
          </p:nvSpPr>
          <p:spPr bwMode="auto">
            <a:xfrm flipH="1">
              <a:off x="917575" y="7362825"/>
              <a:ext cx="23813" cy="0"/>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80" name="Line 58"/>
            <p:cNvSpPr>
              <a:spLocks noChangeShapeType="1"/>
            </p:cNvSpPr>
            <p:nvPr/>
          </p:nvSpPr>
          <p:spPr bwMode="auto">
            <a:xfrm flipH="1">
              <a:off x="871538" y="7362825"/>
              <a:ext cx="23813" cy="0"/>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81" name="Line 59"/>
            <p:cNvSpPr>
              <a:spLocks noChangeShapeType="1"/>
            </p:cNvSpPr>
            <p:nvPr/>
          </p:nvSpPr>
          <p:spPr bwMode="auto">
            <a:xfrm flipV="1">
              <a:off x="1184275" y="6772275"/>
              <a:ext cx="0" cy="9207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82" name="Line 60"/>
            <p:cNvSpPr>
              <a:spLocks noChangeShapeType="1"/>
            </p:cNvSpPr>
            <p:nvPr/>
          </p:nvSpPr>
          <p:spPr bwMode="auto">
            <a:xfrm flipV="1">
              <a:off x="1138238" y="6842125"/>
              <a:ext cx="0" cy="9207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83" name="Line 61"/>
            <p:cNvSpPr>
              <a:spLocks noChangeShapeType="1"/>
            </p:cNvSpPr>
            <p:nvPr/>
          </p:nvSpPr>
          <p:spPr bwMode="auto">
            <a:xfrm>
              <a:off x="1184275" y="6888163"/>
              <a:ext cx="0" cy="2222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84" name="Line 62"/>
            <p:cNvSpPr>
              <a:spLocks noChangeShapeType="1"/>
            </p:cNvSpPr>
            <p:nvPr/>
          </p:nvSpPr>
          <p:spPr bwMode="auto">
            <a:xfrm>
              <a:off x="1138238" y="6796088"/>
              <a:ext cx="0" cy="2222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85" name="Line 63"/>
            <p:cNvSpPr>
              <a:spLocks noChangeShapeType="1"/>
            </p:cNvSpPr>
            <p:nvPr/>
          </p:nvSpPr>
          <p:spPr bwMode="auto">
            <a:xfrm flipV="1">
              <a:off x="1322388" y="6864350"/>
              <a:ext cx="0" cy="93663"/>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86" name="Line 64"/>
            <p:cNvSpPr>
              <a:spLocks noChangeShapeType="1"/>
            </p:cNvSpPr>
            <p:nvPr/>
          </p:nvSpPr>
          <p:spPr bwMode="auto">
            <a:xfrm flipV="1">
              <a:off x="1368425" y="6934200"/>
              <a:ext cx="0" cy="9207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87" name="Line 65"/>
            <p:cNvSpPr>
              <a:spLocks noChangeShapeType="1"/>
            </p:cNvSpPr>
            <p:nvPr/>
          </p:nvSpPr>
          <p:spPr bwMode="auto">
            <a:xfrm>
              <a:off x="1322388" y="6980238"/>
              <a:ext cx="0" cy="23813"/>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88" name="Line 66"/>
            <p:cNvSpPr>
              <a:spLocks noChangeShapeType="1"/>
            </p:cNvSpPr>
            <p:nvPr/>
          </p:nvSpPr>
          <p:spPr bwMode="auto">
            <a:xfrm>
              <a:off x="1368425" y="6888163"/>
              <a:ext cx="0" cy="2222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89" name="Freeform 67"/>
            <p:cNvSpPr>
              <a:spLocks/>
            </p:cNvSpPr>
            <p:nvPr/>
          </p:nvSpPr>
          <p:spPr bwMode="auto">
            <a:xfrm>
              <a:off x="825500" y="7177088"/>
              <a:ext cx="150813" cy="231775"/>
            </a:xfrm>
            <a:custGeom>
              <a:avLst/>
              <a:gdLst>
                <a:gd name="T0" fmla="*/ 0 w 52"/>
                <a:gd name="T1" fmla="*/ 0 h 80"/>
                <a:gd name="T2" fmla="*/ 48 w 52"/>
                <a:gd name="T3" fmla="*/ 0 h 80"/>
                <a:gd name="T4" fmla="*/ 52 w 52"/>
                <a:gd name="T5" fmla="*/ 4 h 80"/>
                <a:gd name="T6" fmla="*/ 52 w 52"/>
                <a:gd name="T7" fmla="*/ 76 h 80"/>
                <a:gd name="T8" fmla="*/ 48 w 52"/>
                <a:gd name="T9" fmla="*/ 80 h 80"/>
                <a:gd name="T10" fmla="*/ 0 w 52"/>
                <a:gd name="T11" fmla="*/ 80 h 80"/>
              </a:gdLst>
              <a:ahLst/>
              <a:cxnLst>
                <a:cxn ang="0">
                  <a:pos x="T0" y="T1"/>
                </a:cxn>
                <a:cxn ang="0">
                  <a:pos x="T2" y="T3"/>
                </a:cxn>
                <a:cxn ang="0">
                  <a:pos x="T4" y="T5"/>
                </a:cxn>
                <a:cxn ang="0">
                  <a:pos x="T6" y="T7"/>
                </a:cxn>
                <a:cxn ang="0">
                  <a:pos x="T8" y="T9"/>
                </a:cxn>
                <a:cxn ang="0">
                  <a:pos x="T10" y="T11"/>
                </a:cxn>
              </a:cxnLst>
              <a:rect l="0" t="0" r="r" b="b"/>
              <a:pathLst>
                <a:path w="52" h="80">
                  <a:moveTo>
                    <a:pt x="0" y="0"/>
                  </a:moveTo>
                  <a:cubicBezTo>
                    <a:pt x="48" y="0"/>
                    <a:pt x="48" y="0"/>
                    <a:pt x="48" y="0"/>
                  </a:cubicBezTo>
                  <a:cubicBezTo>
                    <a:pt x="50" y="0"/>
                    <a:pt x="52" y="2"/>
                    <a:pt x="52" y="4"/>
                  </a:cubicBezTo>
                  <a:cubicBezTo>
                    <a:pt x="52" y="76"/>
                    <a:pt x="52" y="76"/>
                    <a:pt x="52" y="76"/>
                  </a:cubicBezTo>
                  <a:cubicBezTo>
                    <a:pt x="52" y="78"/>
                    <a:pt x="50" y="80"/>
                    <a:pt x="48" y="80"/>
                  </a:cubicBezTo>
                  <a:cubicBezTo>
                    <a:pt x="0" y="80"/>
                    <a:pt x="0" y="80"/>
                    <a:pt x="0" y="80"/>
                  </a:cubicBezTo>
                </a:path>
              </a:pathLst>
            </a:custGeom>
            <a:noFill/>
            <a:ln w="23813"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grpSp>
      <p:grpSp>
        <p:nvGrpSpPr>
          <p:cNvPr id="279" name="Group 278"/>
          <p:cNvGrpSpPr/>
          <p:nvPr/>
        </p:nvGrpSpPr>
        <p:grpSpPr>
          <a:xfrm>
            <a:off x="9383863" y="5318126"/>
            <a:ext cx="738188" cy="692150"/>
            <a:chOff x="825500" y="5318125"/>
            <a:chExt cx="738188" cy="692150"/>
          </a:xfrm>
        </p:grpSpPr>
        <p:sp>
          <p:nvSpPr>
            <p:cNvPr id="280" name="Freeform 5"/>
            <p:cNvSpPr>
              <a:spLocks/>
            </p:cNvSpPr>
            <p:nvPr/>
          </p:nvSpPr>
          <p:spPr bwMode="auto">
            <a:xfrm>
              <a:off x="920750" y="5699125"/>
              <a:ext cx="642938" cy="311150"/>
            </a:xfrm>
            <a:custGeom>
              <a:avLst/>
              <a:gdLst>
                <a:gd name="T0" fmla="*/ 375 w 405"/>
                <a:gd name="T1" fmla="*/ 0 h 196"/>
                <a:gd name="T2" fmla="*/ 405 w 405"/>
                <a:gd name="T3" fmla="*/ 0 h 196"/>
                <a:gd name="T4" fmla="*/ 405 w 405"/>
                <a:gd name="T5" fmla="*/ 196 h 196"/>
                <a:gd name="T6" fmla="*/ 0 w 405"/>
                <a:gd name="T7" fmla="*/ 196 h 196"/>
                <a:gd name="T8" fmla="*/ 0 w 405"/>
                <a:gd name="T9" fmla="*/ 165 h 196"/>
              </a:gdLst>
              <a:ahLst/>
              <a:cxnLst>
                <a:cxn ang="0">
                  <a:pos x="T0" y="T1"/>
                </a:cxn>
                <a:cxn ang="0">
                  <a:pos x="T2" y="T3"/>
                </a:cxn>
                <a:cxn ang="0">
                  <a:pos x="T4" y="T5"/>
                </a:cxn>
                <a:cxn ang="0">
                  <a:pos x="T6" y="T7"/>
                </a:cxn>
                <a:cxn ang="0">
                  <a:pos x="T8" y="T9"/>
                </a:cxn>
              </a:cxnLst>
              <a:rect l="0" t="0" r="r" b="b"/>
              <a:pathLst>
                <a:path w="405" h="196">
                  <a:moveTo>
                    <a:pt x="375" y="0"/>
                  </a:moveTo>
                  <a:lnTo>
                    <a:pt x="405" y="0"/>
                  </a:lnTo>
                  <a:lnTo>
                    <a:pt x="405" y="196"/>
                  </a:lnTo>
                  <a:lnTo>
                    <a:pt x="0" y="196"/>
                  </a:lnTo>
                  <a:lnTo>
                    <a:pt x="0" y="165"/>
                  </a:lnTo>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81" name="Freeform 6"/>
            <p:cNvSpPr>
              <a:spLocks/>
            </p:cNvSpPr>
            <p:nvPr/>
          </p:nvSpPr>
          <p:spPr bwMode="auto">
            <a:xfrm>
              <a:off x="873125" y="5651500"/>
              <a:ext cx="642938" cy="309563"/>
            </a:xfrm>
            <a:custGeom>
              <a:avLst/>
              <a:gdLst>
                <a:gd name="T0" fmla="*/ 375 w 405"/>
                <a:gd name="T1" fmla="*/ 0 h 195"/>
                <a:gd name="T2" fmla="*/ 405 w 405"/>
                <a:gd name="T3" fmla="*/ 0 h 195"/>
                <a:gd name="T4" fmla="*/ 405 w 405"/>
                <a:gd name="T5" fmla="*/ 195 h 195"/>
                <a:gd name="T6" fmla="*/ 0 w 405"/>
                <a:gd name="T7" fmla="*/ 195 h 195"/>
                <a:gd name="T8" fmla="*/ 0 w 405"/>
                <a:gd name="T9" fmla="*/ 165 h 195"/>
              </a:gdLst>
              <a:ahLst/>
              <a:cxnLst>
                <a:cxn ang="0">
                  <a:pos x="T0" y="T1"/>
                </a:cxn>
                <a:cxn ang="0">
                  <a:pos x="T2" y="T3"/>
                </a:cxn>
                <a:cxn ang="0">
                  <a:pos x="T4" y="T5"/>
                </a:cxn>
                <a:cxn ang="0">
                  <a:pos x="T6" y="T7"/>
                </a:cxn>
                <a:cxn ang="0">
                  <a:pos x="T8" y="T9"/>
                </a:cxn>
              </a:cxnLst>
              <a:rect l="0" t="0" r="r" b="b"/>
              <a:pathLst>
                <a:path w="405" h="195">
                  <a:moveTo>
                    <a:pt x="375" y="0"/>
                  </a:moveTo>
                  <a:lnTo>
                    <a:pt x="405" y="0"/>
                  </a:lnTo>
                  <a:lnTo>
                    <a:pt x="405" y="195"/>
                  </a:lnTo>
                  <a:lnTo>
                    <a:pt x="0" y="195"/>
                  </a:lnTo>
                  <a:lnTo>
                    <a:pt x="0" y="165"/>
                  </a:lnTo>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82" name="Rectangle 7"/>
            <p:cNvSpPr>
              <a:spLocks noChangeArrowheads="1"/>
            </p:cNvSpPr>
            <p:nvPr/>
          </p:nvSpPr>
          <p:spPr bwMode="auto">
            <a:xfrm>
              <a:off x="825500" y="5603875"/>
              <a:ext cx="642938" cy="309563"/>
            </a:xfrm>
            <a:prstGeom prst="rect">
              <a:avLst/>
            </a:pr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83" name="Line 8"/>
            <p:cNvSpPr>
              <a:spLocks noChangeShapeType="1"/>
            </p:cNvSpPr>
            <p:nvPr/>
          </p:nvSpPr>
          <p:spPr bwMode="auto">
            <a:xfrm>
              <a:off x="944563" y="5603875"/>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84" name="Line 9"/>
            <p:cNvSpPr>
              <a:spLocks noChangeShapeType="1"/>
            </p:cNvSpPr>
            <p:nvPr/>
          </p:nvSpPr>
          <p:spPr bwMode="auto">
            <a:xfrm>
              <a:off x="825500" y="5722938"/>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85" name="Line 10"/>
            <p:cNvSpPr>
              <a:spLocks noChangeShapeType="1"/>
            </p:cNvSpPr>
            <p:nvPr/>
          </p:nvSpPr>
          <p:spPr bwMode="auto">
            <a:xfrm>
              <a:off x="1349375" y="5603875"/>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87" name="Line 11"/>
            <p:cNvSpPr>
              <a:spLocks noChangeShapeType="1"/>
            </p:cNvSpPr>
            <p:nvPr/>
          </p:nvSpPr>
          <p:spPr bwMode="auto">
            <a:xfrm>
              <a:off x="1468438" y="5722938"/>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88" name="Line 12"/>
            <p:cNvSpPr>
              <a:spLocks noChangeShapeType="1"/>
            </p:cNvSpPr>
            <p:nvPr/>
          </p:nvSpPr>
          <p:spPr bwMode="auto">
            <a:xfrm>
              <a:off x="1349375" y="5913438"/>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89" name="Line 13"/>
            <p:cNvSpPr>
              <a:spLocks noChangeShapeType="1"/>
            </p:cNvSpPr>
            <p:nvPr/>
          </p:nvSpPr>
          <p:spPr bwMode="auto">
            <a:xfrm>
              <a:off x="1468438" y="5794375"/>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90" name="Line 14"/>
            <p:cNvSpPr>
              <a:spLocks noChangeShapeType="1"/>
            </p:cNvSpPr>
            <p:nvPr/>
          </p:nvSpPr>
          <p:spPr bwMode="auto">
            <a:xfrm>
              <a:off x="825500" y="5794375"/>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91" name="Line 15"/>
            <p:cNvSpPr>
              <a:spLocks noChangeShapeType="1"/>
            </p:cNvSpPr>
            <p:nvPr/>
          </p:nvSpPr>
          <p:spPr bwMode="auto">
            <a:xfrm>
              <a:off x="944563" y="5913438"/>
              <a:ext cx="0"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92" name="Freeform 16"/>
            <p:cNvSpPr>
              <a:spLocks/>
            </p:cNvSpPr>
            <p:nvPr/>
          </p:nvSpPr>
          <p:spPr bwMode="auto">
            <a:xfrm>
              <a:off x="873125" y="5651500"/>
              <a:ext cx="547688" cy="214313"/>
            </a:xfrm>
            <a:custGeom>
              <a:avLst/>
              <a:gdLst>
                <a:gd name="T0" fmla="*/ 323 w 345"/>
                <a:gd name="T1" fmla="*/ 135 h 135"/>
                <a:gd name="T2" fmla="*/ 22 w 345"/>
                <a:gd name="T3" fmla="*/ 135 h 135"/>
                <a:gd name="T4" fmla="*/ 0 w 345"/>
                <a:gd name="T5" fmla="*/ 113 h 135"/>
                <a:gd name="T6" fmla="*/ 0 w 345"/>
                <a:gd name="T7" fmla="*/ 23 h 135"/>
                <a:gd name="T8" fmla="*/ 22 w 345"/>
                <a:gd name="T9" fmla="*/ 0 h 135"/>
                <a:gd name="T10" fmla="*/ 323 w 345"/>
                <a:gd name="T11" fmla="*/ 0 h 135"/>
                <a:gd name="T12" fmla="*/ 345 w 345"/>
                <a:gd name="T13" fmla="*/ 23 h 135"/>
                <a:gd name="T14" fmla="*/ 345 w 345"/>
                <a:gd name="T15" fmla="*/ 113 h 135"/>
                <a:gd name="T16" fmla="*/ 323 w 345"/>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135">
                  <a:moveTo>
                    <a:pt x="323" y="135"/>
                  </a:moveTo>
                  <a:lnTo>
                    <a:pt x="22" y="135"/>
                  </a:lnTo>
                  <a:lnTo>
                    <a:pt x="0" y="113"/>
                  </a:lnTo>
                  <a:lnTo>
                    <a:pt x="0" y="23"/>
                  </a:lnTo>
                  <a:lnTo>
                    <a:pt x="22" y="0"/>
                  </a:lnTo>
                  <a:lnTo>
                    <a:pt x="323" y="0"/>
                  </a:lnTo>
                  <a:lnTo>
                    <a:pt x="345" y="23"/>
                  </a:lnTo>
                  <a:lnTo>
                    <a:pt x="345" y="113"/>
                  </a:lnTo>
                  <a:lnTo>
                    <a:pt x="323" y="135"/>
                  </a:lnTo>
                  <a:close/>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93" name="Line 17"/>
            <p:cNvSpPr>
              <a:spLocks noChangeShapeType="1"/>
            </p:cNvSpPr>
            <p:nvPr/>
          </p:nvSpPr>
          <p:spPr bwMode="auto">
            <a:xfrm flipH="1">
              <a:off x="1003300" y="5759450"/>
              <a:ext cx="23813"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94" name="Line 18"/>
            <p:cNvSpPr>
              <a:spLocks noChangeShapeType="1"/>
            </p:cNvSpPr>
            <p:nvPr/>
          </p:nvSpPr>
          <p:spPr bwMode="auto">
            <a:xfrm flipH="1">
              <a:off x="955675" y="5759450"/>
              <a:ext cx="23813"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95" name="Line 19"/>
            <p:cNvSpPr>
              <a:spLocks noChangeShapeType="1"/>
            </p:cNvSpPr>
            <p:nvPr/>
          </p:nvSpPr>
          <p:spPr bwMode="auto">
            <a:xfrm flipH="1">
              <a:off x="1314450" y="5759450"/>
              <a:ext cx="23813"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96" name="Line 20"/>
            <p:cNvSpPr>
              <a:spLocks noChangeShapeType="1"/>
            </p:cNvSpPr>
            <p:nvPr/>
          </p:nvSpPr>
          <p:spPr bwMode="auto">
            <a:xfrm flipH="1">
              <a:off x="1266825" y="5759450"/>
              <a:ext cx="23813" cy="0"/>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97" name="Oval 21"/>
            <p:cNvSpPr>
              <a:spLocks noChangeArrowheads="1"/>
            </p:cNvSpPr>
            <p:nvPr/>
          </p:nvSpPr>
          <p:spPr bwMode="auto">
            <a:xfrm>
              <a:off x="1087438" y="5699125"/>
              <a:ext cx="119063" cy="119063"/>
            </a:xfrm>
            <a:prstGeom prst="ellipse">
              <a:avLst/>
            </a:pr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98" name="Freeform 22"/>
            <p:cNvSpPr>
              <a:spLocks/>
            </p:cNvSpPr>
            <p:nvPr/>
          </p:nvSpPr>
          <p:spPr bwMode="auto">
            <a:xfrm>
              <a:off x="1146175" y="5318125"/>
              <a:ext cx="96838" cy="47625"/>
            </a:xfrm>
            <a:custGeom>
              <a:avLst/>
              <a:gdLst>
                <a:gd name="T0" fmla="*/ 61 w 61"/>
                <a:gd name="T1" fmla="*/ 30 h 30"/>
                <a:gd name="T2" fmla="*/ 30 w 61"/>
                <a:gd name="T3" fmla="*/ 0 h 30"/>
                <a:gd name="T4" fmla="*/ 0 w 61"/>
                <a:gd name="T5" fmla="*/ 30 h 30"/>
              </a:gdLst>
              <a:ahLst/>
              <a:cxnLst>
                <a:cxn ang="0">
                  <a:pos x="T0" y="T1"/>
                </a:cxn>
                <a:cxn ang="0">
                  <a:pos x="T2" y="T3"/>
                </a:cxn>
                <a:cxn ang="0">
                  <a:pos x="T4" y="T5"/>
                </a:cxn>
              </a:cxnLst>
              <a:rect l="0" t="0" r="r" b="b"/>
              <a:pathLst>
                <a:path w="61" h="30">
                  <a:moveTo>
                    <a:pt x="61" y="30"/>
                  </a:moveTo>
                  <a:lnTo>
                    <a:pt x="30" y="0"/>
                  </a:lnTo>
                  <a:lnTo>
                    <a:pt x="0" y="30"/>
                  </a:lnTo>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299" name="Line 23"/>
            <p:cNvSpPr>
              <a:spLocks noChangeShapeType="1"/>
            </p:cNvSpPr>
            <p:nvPr/>
          </p:nvSpPr>
          <p:spPr bwMode="auto">
            <a:xfrm flipV="1">
              <a:off x="1193800" y="5318125"/>
              <a:ext cx="0" cy="249238"/>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00" name="Freeform 24"/>
            <p:cNvSpPr>
              <a:spLocks/>
            </p:cNvSpPr>
            <p:nvPr/>
          </p:nvSpPr>
          <p:spPr bwMode="auto">
            <a:xfrm>
              <a:off x="968375" y="5318125"/>
              <a:ext cx="95250" cy="47625"/>
            </a:xfrm>
            <a:custGeom>
              <a:avLst/>
              <a:gdLst>
                <a:gd name="T0" fmla="*/ 60 w 60"/>
                <a:gd name="T1" fmla="*/ 30 h 30"/>
                <a:gd name="T2" fmla="*/ 30 w 60"/>
                <a:gd name="T3" fmla="*/ 0 h 30"/>
                <a:gd name="T4" fmla="*/ 0 w 60"/>
                <a:gd name="T5" fmla="*/ 30 h 30"/>
              </a:gdLst>
              <a:ahLst/>
              <a:cxnLst>
                <a:cxn ang="0">
                  <a:pos x="T0" y="T1"/>
                </a:cxn>
                <a:cxn ang="0">
                  <a:pos x="T2" y="T3"/>
                </a:cxn>
                <a:cxn ang="0">
                  <a:pos x="T4" y="T5"/>
                </a:cxn>
              </a:cxnLst>
              <a:rect l="0" t="0" r="r" b="b"/>
              <a:pathLst>
                <a:path w="60" h="30">
                  <a:moveTo>
                    <a:pt x="60" y="30"/>
                  </a:moveTo>
                  <a:lnTo>
                    <a:pt x="30" y="0"/>
                  </a:lnTo>
                  <a:lnTo>
                    <a:pt x="0" y="30"/>
                  </a:lnTo>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01" name="Line 25"/>
            <p:cNvSpPr>
              <a:spLocks noChangeShapeType="1"/>
            </p:cNvSpPr>
            <p:nvPr/>
          </p:nvSpPr>
          <p:spPr bwMode="auto">
            <a:xfrm flipV="1">
              <a:off x="1016000" y="5318125"/>
              <a:ext cx="0" cy="249238"/>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02" name="Freeform 26"/>
            <p:cNvSpPr>
              <a:spLocks/>
            </p:cNvSpPr>
            <p:nvPr/>
          </p:nvSpPr>
          <p:spPr bwMode="auto">
            <a:xfrm>
              <a:off x="1325563" y="5318125"/>
              <a:ext cx="95250" cy="47625"/>
            </a:xfrm>
            <a:custGeom>
              <a:avLst/>
              <a:gdLst>
                <a:gd name="T0" fmla="*/ 60 w 60"/>
                <a:gd name="T1" fmla="*/ 30 h 30"/>
                <a:gd name="T2" fmla="*/ 30 w 60"/>
                <a:gd name="T3" fmla="*/ 0 h 30"/>
                <a:gd name="T4" fmla="*/ 0 w 60"/>
                <a:gd name="T5" fmla="*/ 30 h 30"/>
              </a:gdLst>
              <a:ahLst/>
              <a:cxnLst>
                <a:cxn ang="0">
                  <a:pos x="T0" y="T1"/>
                </a:cxn>
                <a:cxn ang="0">
                  <a:pos x="T2" y="T3"/>
                </a:cxn>
                <a:cxn ang="0">
                  <a:pos x="T4" y="T5"/>
                </a:cxn>
              </a:cxnLst>
              <a:rect l="0" t="0" r="r" b="b"/>
              <a:pathLst>
                <a:path w="60" h="30">
                  <a:moveTo>
                    <a:pt x="60" y="30"/>
                  </a:moveTo>
                  <a:lnTo>
                    <a:pt x="30" y="0"/>
                  </a:lnTo>
                  <a:lnTo>
                    <a:pt x="0" y="30"/>
                  </a:lnTo>
                </a:path>
              </a:pathLst>
            </a:custGeom>
            <a:noFill/>
            <a:ln w="23813"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03" name="Line 27"/>
            <p:cNvSpPr>
              <a:spLocks noChangeShapeType="1"/>
            </p:cNvSpPr>
            <p:nvPr/>
          </p:nvSpPr>
          <p:spPr bwMode="auto">
            <a:xfrm flipV="1">
              <a:off x="1373188" y="5318125"/>
              <a:ext cx="0" cy="249238"/>
            </a:xfrm>
            <a:prstGeom prst="line">
              <a:avLst/>
            </a:prstGeom>
            <a:noFill/>
            <a:ln w="23813"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grpSp>
      <p:grpSp>
        <p:nvGrpSpPr>
          <p:cNvPr id="304" name="Group 303"/>
          <p:cNvGrpSpPr/>
          <p:nvPr/>
        </p:nvGrpSpPr>
        <p:grpSpPr>
          <a:xfrm>
            <a:off x="9369577" y="3722688"/>
            <a:ext cx="701674" cy="711200"/>
            <a:chOff x="811213" y="3722688"/>
            <a:chExt cx="701675" cy="711200"/>
          </a:xfrm>
        </p:grpSpPr>
        <p:sp>
          <p:nvSpPr>
            <p:cNvPr id="305" name="Line 31"/>
            <p:cNvSpPr>
              <a:spLocks noChangeShapeType="1"/>
            </p:cNvSpPr>
            <p:nvPr/>
          </p:nvSpPr>
          <p:spPr bwMode="auto">
            <a:xfrm flipV="1">
              <a:off x="1162050" y="3971925"/>
              <a:ext cx="0" cy="461963"/>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06" name="Rectangle 32"/>
            <p:cNvSpPr>
              <a:spLocks noChangeArrowheads="1"/>
            </p:cNvSpPr>
            <p:nvPr/>
          </p:nvSpPr>
          <p:spPr bwMode="auto">
            <a:xfrm>
              <a:off x="923925" y="3722688"/>
              <a:ext cx="474663" cy="249238"/>
            </a:xfrm>
            <a:prstGeom prst="rect">
              <a:avLst/>
            </a:prstGeom>
            <a:noFill/>
            <a:ln w="2222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07" name="Line 33"/>
            <p:cNvSpPr>
              <a:spLocks noChangeShapeType="1"/>
            </p:cNvSpPr>
            <p:nvPr/>
          </p:nvSpPr>
          <p:spPr bwMode="auto">
            <a:xfrm>
              <a:off x="1038225" y="3733800"/>
              <a:ext cx="0"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08" name="Line 34"/>
            <p:cNvSpPr>
              <a:spLocks noChangeShapeType="1"/>
            </p:cNvSpPr>
            <p:nvPr/>
          </p:nvSpPr>
          <p:spPr bwMode="auto">
            <a:xfrm>
              <a:off x="1285875" y="3733800"/>
              <a:ext cx="0"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09" name="Line 35"/>
            <p:cNvSpPr>
              <a:spLocks noChangeShapeType="1"/>
            </p:cNvSpPr>
            <p:nvPr/>
          </p:nvSpPr>
          <p:spPr bwMode="auto">
            <a:xfrm>
              <a:off x="1285875" y="3960813"/>
              <a:ext cx="0"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10" name="Line 36"/>
            <p:cNvSpPr>
              <a:spLocks noChangeShapeType="1"/>
            </p:cNvSpPr>
            <p:nvPr/>
          </p:nvSpPr>
          <p:spPr bwMode="auto">
            <a:xfrm>
              <a:off x="1038225" y="3960813"/>
              <a:ext cx="0"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11" name="Freeform 37"/>
            <p:cNvSpPr>
              <a:spLocks/>
            </p:cNvSpPr>
            <p:nvPr/>
          </p:nvSpPr>
          <p:spPr bwMode="auto">
            <a:xfrm>
              <a:off x="969963" y="3768725"/>
              <a:ext cx="384175" cy="157163"/>
            </a:xfrm>
            <a:custGeom>
              <a:avLst/>
              <a:gdLst>
                <a:gd name="T0" fmla="*/ 221 w 242"/>
                <a:gd name="T1" fmla="*/ 99 h 99"/>
                <a:gd name="T2" fmla="*/ 242 w 242"/>
                <a:gd name="T3" fmla="*/ 78 h 99"/>
                <a:gd name="T4" fmla="*/ 242 w 242"/>
                <a:gd name="T5" fmla="*/ 21 h 99"/>
                <a:gd name="T6" fmla="*/ 221 w 242"/>
                <a:gd name="T7" fmla="*/ 0 h 99"/>
                <a:gd name="T8" fmla="*/ 21 w 242"/>
                <a:gd name="T9" fmla="*/ 0 h 99"/>
                <a:gd name="T10" fmla="*/ 0 w 242"/>
                <a:gd name="T11" fmla="*/ 21 h 99"/>
                <a:gd name="T12" fmla="*/ 0 w 242"/>
                <a:gd name="T13" fmla="*/ 78 h 99"/>
                <a:gd name="T14" fmla="*/ 21 w 242"/>
                <a:gd name="T15" fmla="*/ 99 h 99"/>
                <a:gd name="T16" fmla="*/ 221 w 242"/>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9">
                  <a:moveTo>
                    <a:pt x="221" y="99"/>
                  </a:moveTo>
                  <a:lnTo>
                    <a:pt x="242" y="78"/>
                  </a:lnTo>
                  <a:lnTo>
                    <a:pt x="242" y="21"/>
                  </a:lnTo>
                  <a:lnTo>
                    <a:pt x="221" y="0"/>
                  </a:lnTo>
                  <a:lnTo>
                    <a:pt x="21" y="0"/>
                  </a:lnTo>
                  <a:lnTo>
                    <a:pt x="0" y="21"/>
                  </a:lnTo>
                  <a:lnTo>
                    <a:pt x="0" y="78"/>
                  </a:lnTo>
                  <a:lnTo>
                    <a:pt x="21" y="99"/>
                  </a:lnTo>
                  <a:lnTo>
                    <a:pt x="221" y="99"/>
                  </a:lnTo>
                  <a:close/>
                </a:path>
              </a:pathLst>
            </a:custGeom>
            <a:noFill/>
            <a:ln w="2222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12" name="Line 38"/>
            <p:cNvSpPr>
              <a:spLocks noChangeShapeType="1"/>
            </p:cNvSpPr>
            <p:nvPr/>
          </p:nvSpPr>
          <p:spPr bwMode="auto">
            <a:xfrm flipH="1">
              <a:off x="1071563" y="3848100"/>
              <a:ext cx="22225"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13" name="Line 39"/>
            <p:cNvSpPr>
              <a:spLocks noChangeShapeType="1"/>
            </p:cNvSpPr>
            <p:nvPr/>
          </p:nvSpPr>
          <p:spPr bwMode="auto">
            <a:xfrm flipH="1">
              <a:off x="1025525" y="3848100"/>
              <a:ext cx="23813"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14" name="Line 40"/>
            <p:cNvSpPr>
              <a:spLocks noChangeShapeType="1"/>
            </p:cNvSpPr>
            <p:nvPr/>
          </p:nvSpPr>
          <p:spPr bwMode="auto">
            <a:xfrm flipH="1">
              <a:off x="1230313" y="3848100"/>
              <a:ext cx="22225"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15" name="Line 41"/>
            <p:cNvSpPr>
              <a:spLocks noChangeShapeType="1"/>
            </p:cNvSpPr>
            <p:nvPr/>
          </p:nvSpPr>
          <p:spPr bwMode="auto">
            <a:xfrm flipH="1">
              <a:off x="1274763" y="3848100"/>
              <a:ext cx="22225"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16" name="Oval 42"/>
            <p:cNvSpPr>
              <a:spLocks noChangeArrowheads="1"/>
            </p:cNvSpPr>
            <p:nvPr/>
          </p:nvSpPr>
          <p:spPr bwMode="auto">
            <a:xfrm>
              <a:off x="1128713" y="3813175"/>
              <a:ext cx="66675" cy="68263"/>
            </a:xfrm>
            <a:prstGeom prst="ellipse">
              <a:avLst/>
            </a:prstGeom>
            <a:noFill/>
            <a:ln w="2222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17" name="Freeform 43"/>
            <p:cNvSpPr>
              <a:spLocks/>
            </p:cNvSpPr>
            <p:nvPr/>
          </p:nvSpPr>
          <p:spPr bwMode="auto">
            <a:xfrm>
              <a:off x="811213" y="3948113"/>
              <a:ext cx="249238" cy="406400"/>
            </a:xfrm>
            <a:custGeom>
              <a:avLst/>
              <a:gdLst>
                <a:gd name="T0" fmla="*/ 52 w 88"/>
                <a:gd name="T1" fmla="*/ 96 h 144"/>
                <a:gd name="T2" fmla="*/ 24 w 88"/>
                <a:gd name="T3" fmla="*/ 68 h 144"/>
                <a:gd name="T4" fmla="*/ 24 w 88"/>
                <a:gd name="T5" fmla="*/ 64 h 144"/>
                <a:gd name="T6" fmla="*/ 36 w 88"/>
                <a:gd name="T7" fmla="*/ 52 h 144"/>
                <a:gd name="T8" fmla="*/ 40 w 88"/>
                <a:gd name="T9" fmla="*/ 52 h 144"/>
                <a:gd name="T10" fmla="*/ 80 w 88"/>
                <a:gd name="T11" fmla="*/ 92 h 144"/>
                <a:gd name="T12" fmla="*/ 88 w 88"/>
                <a:gd name="T13" fmla="*/ 112 h 144"/>
                <a:gd name="T14" fmla="*/ 88 w 88"/>
                <a:gd name="T15" fmla="*/ 144 h 144"/>
                <a:gd name="T16" fmla="*/ 44 w 88"/>
                <a:gd name="T17" fmla="*/ 144 h 144"/>
                <a:gd name="T18" fmla="*/ 44 w 88"/>
                <a:gd name="T19" fmla="*/ 136 h 144"/>
                <a:gd name="T20" fmla="*/ 36 w 88"/>
                <a:gd name="T21" fmla="*/ 120 h 144"/>
                <a:gd name="T22" fmla="*/ 8 w 88"/>
                <a:gd name="T23" fmla="*/ 92 h 144"/>
                <a:gd name="T24" fmla="*/ 0 w 88"/>
                <a:gd name="T25" fmla="*/ 76 h 144"/>
                <a:gd name="T26" fmla="*/ 0 w 88"/>
                <a:gd name="T27" fmla="*/ 12 h 144"/>
                <a:gd name="T28" fmla="*/ 12 w 88"/>
                <a:gd name="T29" fmla="*/ 0 h 144"/>
                <a:gd name="T30" fmla="*/ 24 w 88"/>
                <a:gd name="T31" fmla="*/ 12 h 144"/>
                <a:gd name="T32" fmla="*/ 24 w 88"/>
                <a:gd name="T33" fmla="*/ 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44">
                  <a:moveTo>
                    <a:pt x="52" y="96"/>
                  </a:moveTo>
                  <a:cubicBezTo>
                    <a:pt x="24" y="68"/>
                    <a:pt x="24" y="68"/>
                    <a:pt x="24" y="68"/>
                  </a:cubicBezTo>
                  <a:cubicBezTo>
                    <a:pt x="24" y="64"/>
                    <a:pt x="24" y="64"/>
                    <a:pt x="24" y="64"/>
                  </a:cubicBezTo>
                  <a:cubicBezTo>
                    <a:pt x="24" y="57"/>
                    <a:pt x="29" y="52"/>
                    <a:pt x="36" y="52"/>
                  </a:cubicBezTo>
                  <a:cubicBezTo>
                    <a:pt x="40" y="52"/>
                    <a:pt x="40" y="52"/>
                    <a:pt x="40" y="52"/>
                  </a:cubicBezTo>
                  <a:cubicBezTo>
                    <a:pt x="80" y="92"/>
                    <a:pt x="80" y="92"/>
                    <a:pt x="80" y="92"/>
                  </a:cubicBezTo>
                  <a:cubicBezTo>
                    <a:pt x="88" y="100"/>
                    <a:pt x="88" y="112"/>
                    <a:pt x="88" y="112"/>
                  </a:cubicBezTo>
                  <a:cubicBezTo>
                    <a:pt x="88" y="144"/>
                    <a:pt x="88" y="144"/>
                    <a:pt x="88" y="144"/>
                  </a:cubicBezTo>
                  <a:cubicBezTo>
                    <a:pt x="44" y="144"/>
                    <a:pt x="44" y="144"/>
                    <a:pt x="44" y="144"/>
                  </a:cubicBezTo>
                  <a:cubicBezTo>
                    <a:pt x="44" y="136"/>
                    <a:pt x="44" y="136"/>
                    <a:pt x="44" y="136"/>
                  </a:cubicBezTo>
                  <a:cubicBezTo>
                    <a:pt x="44" y="136"/>
                    <a:pt x="44" y="128"/>
                    <a:pt x="36" y="120"/>
                  </a:cubicBezTo>
                  <a:cubicBezTo>
                    <a:pt x="8" y="92"/>
                    <a:pt x="8" y="92"/>
                    <a:pt x="8" y="92"/>
                  </a:cubicBezTo>
                  <a:cubicBezTo>
                    <a:pt x="0" y="84"/>
                    <a:pt x="0" y="76"/>
                    <a:pt x="0" y="76"/>
                  </a:cubicBezTo>
                  <a:cubicBezTo>
                    <a:pt x="0" y="12"/>
                    <a:pt x="0" y="12"/>
                    <a:pt x="0" y="12"/>
                  </a:cubicBezTo>
                  <a:cubicBezTo>
                    <a:pt x="0" y="5"/>
                    <a:pt x="5" y="0"/>
                    <a:pt x="12" y="0"/>
                  </a:cubicBezTo>
                  <a:cubicBezTo>
                    <a:pt x="19" y="0"/>
                    <a:pt x="24" y="5"/>
                    <a:pt x="24" y="12"/>
                  </a:cubicBezTo>
                  <a:cubicBezTo>
                    <a:pt x="24" y="44"/>
                    <a:pt x="24" y="44"/>
                    <a:pt x="24" y="44"/>
                  </a:cubicBezTo>
                </a:path>
              </a:pathLst>
            </a:custGeom>
            <a:noFill/>
            <a:ln w="2222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18" name="Freeform 44"/>
            <p:cNvSpPr>
              <a:spLocks/>
            </p:cNvSpPr>
            <p:nvPr/>
          </p:nvSpPr>
          <p:spPr bwMode="auto">
            <a:xfrm>
              <a:off x="1263650" y="3948113"/>
              <a:ext cx="249238" cy="406400"/>
            </a:xfrm>
            <a:custGeom>
              <a:avLst/>
              <a:gdLst>
                <a:gd name="T0" fmla="*/ 36 w 88"/>
                <a:gd name="T1" fmla="*/ 96 h 144"/>
                <a:gd name="T2" fmla="*/ 64 w 88"/>
                <a:gd name="T3" fmla="*/ 68 h 144"/>
                <a:gd name="T4" fmla="*/ 64 w 88"/>
                <a:gd name="T5" fmla="*/ 64 h 144"/>
                <a:gd name="T6" fmla="*/ 52 w 88"/>
                <a:gd name="T7" fmla="*/ 52 h 144"/>
                <a:gd name="T8" fmla="*/ 48 w 88"/>
                <a:gd name="T9" fmla="*/ 52 h 144"/>
                <a:gd name="T10" fmla="*/ 8 w 88"/>
                <a:gd name="T11" fmla="*/ 92 h 144"/>
                <a:gd name="T12" fmla="*/ 0 w 88"/>
                <a:gd name="T13" fmla="*/ 112 h 144"/>
                <a:gd name="T14" fmla="*/ 0 w 88"/>
                <a:gd name="T15" fmla="*/ 144 h 144"/>
                <a:gd name="T16" fmla="*/ 44 w 88"/>
                <a:gd name="T17" fmla="*/ 144 h 144"/>
                <a:gd name="T18" fmla="*/ 44 w 88"/>
                <a:gd name="T19" fmla="*/ 136 h 144"/>
                <a:gd name="T20" fmla="*/ 52 w 88"/>
                <a:gd name="T21" fmla="*/ 120 h 144"/>
                <a:gd name="T22" fmla="*/ 80 w 88"/>
                <a:gd name="T23" fmla="*/ 92 h 144"/>
                <a:gd name="T24" fmla="*/ 88 w 88"/>
                <a:gd name="T25" fmla="*/ 76 h 144"/>
                <a:gd name="T26" fmla="*/ 88 w 88"/>
                <a:gd name="T27" fmla="*/ 12 h 144"/>
                <a:gd name="T28" fmla="*/ 76 w 88"/>
                <a:gd name="T29" fmla="*/ 0 h 144"/>
                <a:gd name="T30" fmla="*/ 64 w 88"/>
                <a:gd name="T31" fmla="*/ 12 h 144"/>
                <a:gd name="T32" fmla="*/ 64 w 88"/>
                <a:gd name="T33" fmla="*/ 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44">
                  <a:moveTo>
                    <a:pt x="36" y="96"/>
                  </a:moveTo>
                  <a:cubicBezTo>
                    <a:pt x="64" y="68"/>
                    <a:pt x="64" y="68"/>
                    <a:pt x="64" y="68"/>
                  </a:cubicBezTo>
                  <a:cubicBezTo>
                    <a:pt x="64" y="64"/>
                    <a:pt x="64" y="64"/>
                    <a:pt x="64" y="64"/>
                  </a:cubicBezTo>
                  <a:cubicBezTo>
                    <a:pt x="64" y="57"/>
                    <a:pt x="59" y="52"/>
                    <a:pt x="52" y="52"/>
                  </a:cubicBezTo>
                  <a:cubicBezTo>
                    <a:pt x="48" y="52"/>
                    <a:pt x="48" y="52"/>
                    <a:pt x="48" y="52"/>
                  </a:cubicBezTo>
                  <a:cubicBezTo>
                    <a:pt x="8" y="92"/>
                    <a:pt x="8" y="92"/>
                    <a:pt x="8" y="92"/>
                  </a:cubicBezTo>
                  <a:cubicBezTo>
                    <a:pt x="0" y="100"/>
                    <a:pt x="0" y="112"/>
                    <a:pt x="0" y="112"/>
                  </a:cubicBezTo>
                  <a:cubicBezTo>
                    <a:pt x="0" y="144"/>
                    <a:pt x="0" y="144"/>
                    <a:pt x="0" y="144"/>
                  </a:cubicBezTo>
                  <a:cubicBezTo>
                    <a:pt x="44" y="144"/>
                    <a:pt x="44" y="144"/>
                    <a:pt x="44" y="144"/>
                  </a:cubicBezTo>
                  <a:cubicBezTo>
                    <a:pt x="44" y="136"/>
                    <a:pt x="44" y="136"/>
                    <a:pt x="44" y="136"/>
                  </a:cubicBezTo>
                  <a:cubicBezTo>
                    <a:pt x="44" y="136"/>
                    <a:pt x="44" y="128"/>
                    <a:pt x="52" y="120"/>
                  </a:cubicBezTo>
                  <a:cubicBezTo>
                    <a:pt x="80" y="92"/>
                    <a:pt x="80" y="92"/>
                    <a:pt x="80" y="92"/>
                  </a:cubicBezTo>
                  <a:cubicBezTo>
                    <a:pt x="88" y="84"/>
                    <a:pt x="88" y="76"/>
                    <a:pt x="88" y="76"/>
                  </a:cubicBezTo>
                  <a:cubicBezTo>
                    <a:pt x="88" y="12"/>
                    <a:pt x="88" y="12"/>
                    <a:pt x="88" y="12"/>
                  </a:cubicBezTo>
                  <a:cubicBezTo>
                    <a:pt x="88" y="5"/>
                    <a:pt x="83" y="0"/>
                    <a:pt x="76" y="0"/>
                  </a:cubicBezTo>
                  <a:cubicBezTo>
                    <a:pt x="69" y="0"/>
                    <a:pt x="64" y="5"/>
                    <a:pt x="64" y="12"/>
                  </a:cubicBezTo>
                  <a:cubicBezTo>
                    <a:pt x="64" y="44"/>
                    <a:pt x="64" y="44"/>
                    <a:pt x="64" y="44"/>
                  </a:cubicBezTo>
                </a:path>
              </a:pathLst>
            </a:custGeom>
            <a:noFill/>
            <a:ln w="2222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19" name="Freeform 45"/>
            <p:cNvSpPr>
              <a:spLocks/>
            </p:cNvSpPr>
            <p:nvPr/>
          </p:nvSpPr>
          <p:spPr bwMode="auto">
            <a:xfrm>
              <a:off x="1206500" y="4016375"/>
              <a:ext cx="114300" cy="68263"/>
            </a:xfrm>
            <a:custGeom>
              <a:avLst/>
              <a:gdLst>
                <a:gd name="T0" fmla="*/ 40 w 40"/>
                <a:gd name="T1" fmla="*/ 12 h 24"/>
                <a:gd name="T2" fmla="*/ 28 w 40"/>
                <a:gd name="T3" fmla="*/ 24 h 24"/>
                <a:gd name="T4" fmla="*/ 0 w 40"/>
                <a:gd name="T5" fmla="*/ 24 h 24"/>
                <a:gd name="T6" fmla="*/ 0 w 40"/>
                <a:gd name="T7" fmla="*/ 12 h 24"/>
                <a:gd name="T8" fmla="*/ 12 w 40"/>
                <a:gd name="T9" fmla="*/ 0 h 24"/>
                <a:gd name="T10" fmla="*/ 40 w 40"/>
                <a:gd name="T11" fmla="*/ 0 h 24"/>
                <a:gd name="T12" fmla="*/ 40 w 40"/>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40" y="12"/>
                  </a:moveTo>
                  <a:cubicBezTo>
                    <a:pt x="40" y="19"/>
                    <a:pt x="35" y="24"/>
                    <a:pt x="28" y="24"/>
                  </a:cubicBezTo>
                  <a:cubicBezTo>
                    <a:pt x="0" y="24"/>
                    <a:pt x="0" y="24"/>
                    <a:pt x="0" y="24"/>
                  </a:cubicBezTo>
                  <a:cubicBezTo>
                    <a:pt x="0" y="12"/>
                    <a:pt x="0" y="12"/>
                    <a:pt x="0" y="12"/>
                  </a:cubicBezTo>
                  <a:cubicBezTo>
                    <a:pt x="0" y="5"/>
                    <a:pt x="5" y="0"/>
                    <a:pt x="12" y="0"/>
                  </a:cubicBezTo>
                  <a:cubicBezTo>
                    <a:pt x="40" y="0"/>
                    <a:pt x="40" y="0"/>
                    <a:pt x="40" y="0"/>
                  </a:cubicBezTo>
                  <a:lnTo>
                    <a:pt x="40" y="12"/>
                  </a:lnTo>
                  <a:close/>
                </a:path>
              </a:pathLst>
            </a:custGeom>
            <a:noFill/>
            <a:ln w="2222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20" name="Freeform 46"/>
            <p:cNvSpPr>
              <a:spLocks/>
            </p:cNvSpPr>
            <p:nvPr/>
          </p:nvSpPr>
          <p:spPr bwMode="auto">
            <a:xfrm>
              <a:off x="1003300" y="4062413"/>
              <a:ext cx="112713" cy="66675"/>
            </a:xfrm>
            <a:custGeom>
              <a:avLst/>
              <a:gdLst>
                <a:gd name="T0" fmla="*/ 0 w 40"/>
                <a:gd name="T1" fmla="*/ 12 h 24"/>
                <a:gd name="T2" fmla="*/ 12 w 40"/>
                <a:gd name="T3" fmla="*/ 24 h 24"/>
                <a:gd name="T4" fmla="*/ 40 w 40"/>
                <a:gd name="T5" fmla="*/ 24 h 24"/>
                <a:gd name="T6" fmla="*/ 40 w 40"/>
                <a:gd name="T7" fmla="*/ 12 h 24"/>
                <a:gd name="T8" fmla="*/ 28 w 40"/>
                <a:gd name="T9" fmla="*/ 0 h 24"/>
                <a:gd name="T10" fmla="*/ 0 w 40"/>
                <a:gd name="T11" fmla="*/ 0 h 24"/>
                <a:gd name="T12" fmla="*/ 0 w 40"/>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0" y="12"/>
                  </a:moveTo>
                  <a:cubicBezTo>
                    <a:pt x="0" y="19"/>
                    <a:pt x="5" y="24"/>
                    <a:pt x="12" y="24"/>
                  </a:cubicBezTo>
                  <a:cubicBezTo>
                    <a:pt x="40" y="24"/>
                    <a:pt x="40" y="24"/>
                    <a:pt x="40" y="24"/>
                  </a:cubicBezTo>
                  <a:cubicBezTo>
                    <a:pt x="40" y="12"/>
                    <a:pt x="40" y="12"/>
                    <a:pt x="40" y="12"/>
                  </a:cubicBezTo>
                  <a:cubicBezTo>
                    <a:pt x="40" y="5"/>
                    <a:pt x="35" y="0"/>
                    <a:pt x="28" y="0"/>
                  </a:cubicBezTo>
                  <a:cubicBezTo>
                    <a:pt x="0" y="0"/>
                    <a:pt x="0" y="0"/>
                    <a:pt x="0" y="0"/>
                  </a:cubicBezTo>
                  <a:lnTo>
                    <a:pt x="0" y="12"/>
                  </a:lnTo>
                  <a:close/>
                </a:path>
              </a:pathLst>
            </a:custGeom>
            <a:noFill/>
            <a:ln w="2222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21" name="Freeform 47"/>
            <p:cNvSpPr>
              <a:spLocks/>
            </p:cNvSpPr>
            <p:nvPr/>
          </p:nvSpPr>
          <p:spPr bwMode="auto">
            <a:xfrm>
              <a:off x="1241425" y="4354513"/>
              <a:ext cx="169863" cy="79375"/>
            </a:xfrm>
            <a:custGeom>
              <a:avLst/>
              <a:gdLst>
                <a:gd name="T0" fmla="*/ 0 w 60"/>
                <a:gd name="T1" fmla="*/ 28 h 28"/>
                <a:gd name="T2" fmla="*/ 0 w 60"/>
                <a:gd name="T3" fmla="*/ 4 h 28"/>
                <a:gd name="T4" fmla="*/ 4 w 60"/>
                <a:gd name="T5" fmla="*/ 0 h 28"/>
                <a:gd name="T6" fmla="*/ 56 w 60"/>
                <a:gd name="T7" fmla="*/ 0 h 28"/>
                <a:gd name="T8" fmla="*/ 60 w 60"/>
                <a:gd name="T9" fmla="*/ 4 h 28"/>
                <a:gd name="T10" fmla="*/ 60 w 60"/>
                <a:gd name="T11" fmla="*/ 28 h 28"/>
              </a:gdLst>
              <a:ahLst/>
              <a:cxnLst>
                <a:cxn ang="0">
                  <a:pos x="T0" y="T1"/>
                </a:cxn>
                <a:cxn ang="0">
                  <a:pos x="T2" y="T3"/>
                </a:cxn>
                <a:cxn ang="0">
                  <a:pos x="T4" y="T5"/>
                </a:cxn>
                <a:cxn ang="0">
                  <a:pos x="T6" y="T7"/>
                </a:cxn>
                <a:cxn ang="0">
                  <a:pos x="T8" y="T9"/>
                </a:cxn>
                <a:cxn ang="0">
                  <a:pos x="T10" y="T11"/>
                </a:cxn>
              </a:cxnLst>
              <a:rect l="0" t="0" r="r" b="b"/>
              <a:pathLst>
                <a:path w="60" h="28">
                  <a:moveTo>
                    <a:pt x="0" y="28"/>
                  </a:moveTo>
                  <a:cubicBezTo>
                    <a:pt x="0" y="4"/>
                    <a:pt x="0" y="4"/>
                    <a:pt x="0" y="4"/>
                  </a:cubicBezTo>
                  <a:cubicBezTo>
                    <a:pt x="0" y="2"/>
                    <a:pt x="2" y="0"/>
                    <a:pt x="4" y="0"/>
                  </a:cubicBezTo>
                  <a:cubicBezTo>
                    <a:pt x="56" y="0"/>
                    <a:pt x="56" y="0"/>
                    <a:pt x="56" y="0"/>
                  </a:cubicBezTo>
                  <a:cubicBezTo>
                    <a:pt x="58" y="0"/>
                    <a:pt x="60" y="2"/>
                    <a:pt x="60" y="4"/>
                  </a:cubicBezTo>
                  <a:cubicBezTo>
                    <a:pt x="60" y="28"/>
                    <a:pt x="60" y="28"/>
                    <a:pt x="60" y="28"/>
                  </a:cubicBezTo>
                </a:path>
              </a:pathLst>
            </a:custGeom>
            <a:noFill/>
            <a:ln w="2222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22" name="Freeform 48"/>
            <p:cNvSpPr>
              <a:spLocks/>
            </p:cNvSpPr>
            <p:nvPr/>
          </p:nvSpPr>
          <p:spPr bwMode="auto">
            <a:xfrm>
              <a:off x="912813" y="4354513"/>
              <a:ext cx="169863" cy="79375"/>
            </a:xfrm>
            <a:custGeom>
              <a:avLst/>
              <a:gdLst>
                <a:gd name="T0" fmla="*/ 0 w 60"/>
                <a:gd name="T1" fmla="*/ 28 h 28"/>
                <a:gd name="T2" fmla="*/ 0 w 60"/>
                <a:gd name="T3" fmla="*/ 4 h 28"/>
                <a:gd name="T4" fmla="*/ 4 w 60"/>
                <a:gd name="T5" fmla="*/ 0 h 28"/>
                <a:gd name="T6" fmla="*/ 56 w 60"/>
                <a:gd name="T7" fmla="*/ 0 h 28"/>
                <a:gd name="T8" fmla="*/ 60 w 60"/>
                <a:gd name="T9" fmla="*/ 4 h 28"/>
                <a:gd name="T10" fmla="*/ 60 w 60"/>
                <a:gd name="T11" fmla="*/ 28 h 28"/>
              </a:gdLst>
              <a:ahLst/>
              <a:cxnLst>
                <a:cxn ang="0">
                  <a:pos x="T0" y="T1"/>
                </a:cxn>
                <a:cxn ang="0">
                  <a:pos x="T2" y="T3"/>
                </a:cxn>
                <a:cxn ang="0">
                  <a:pos x="T4" y="T5"/>
                </a:cxn>
                <a:cxn ang="0">
                  <a:pos x="T6" y="T7"/>
                </a:cxn>
                <a:cxn ang="0">
                  <a:pos x="T8" y="T9"/>
                </a:cxn>
                <a:cxn ang="0">
                  <a:pos x="T10" y="T11"/>
                </a:cxn>
              </a:cxnLst>
              <a:rect l="0" t="0" r="r" b="b"/>
              <a:pathLst>
                <a:path w="60" h="28">
                  <a:moveTo>
                    <a:pt x="0" y="28"/>
                  </a:moveTo>
                  <a:cubicBezTo>
                    <a:pt x="0" y="4"/>
                    <a:pt x="0" y="4"/>
                    <a:pt x="0" y="4"/>
                  </a:cubicBezTo>
                  <a:cubicBezTo>
                    <a:pt x="0" y="2"/>
                    <a:pt x="2" y="0"/>
                    <a:pt x="4" y="0"/>
                  </a:cubicBezTo>
                  <a:cubicBezTo>
                    <a:pt x="56" y="0"/>
                    <a:pt x="56" y="0"/>
                    <a:pt x="56" y="0"/>
                  </a:cubicBezTo>
                  <a:cubicBezTo>
                    <a:pt x="58" y="0"/>
                    <a:pt x="60" y="2"/>
                    <a:pt x="60" y="4"/>
                  </a:cubicBezTo>
                  <a:cubicBezTo>
                    <a:pt x="60" y="28"/>
                    <a:pt x="60" y="28"/>
                    <a:pt x="60" y="28"/>
                  </a:cubicBezTo>
                </a:path>
              </a:pathLst>
            </a:custGeom>
            <a:noFill/>
            <a:ln w="2222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grpSp>
      <p:grpSp>
        <p:nvGrpSpPr>
          <p:cNvPr id="323" name="Group 322"/>
          <p:cNvGrpSpPr/>
          <p:nvPr/>
        </p:nvGrpSpPr>
        <p:grpSpPr>
          <a:xfrm>
            <a:off x="9383862" y="6772275"/>
            <a:ext cx="728664" cy="682626"/>
            <a:chOff x="825500" y="6772275"/>
            <a:chExt cx="728663" cy="682626"/>
          </a:xfrm>
        </p:grpSpPr>
        <p:sp>
          <p:nvSpPr>
            <p:cNvPr id="324" name="Line 52"/>
            <p:cNvSpPr>
              <a:spLocks noChangeShapeType="1"/>
            </p:cNvSpPr>
            <p:nvPr/>
          </p:nvSpPr>
          <p:spPr bwMode="auto">
            <a:xfrm>
              <a:off x="1068388" y="7200900"/>
              <a:ext cx="0" cy="0"/>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25" name="Freeform 53"/>
            <p:cNvSpPr>
              <a:spLocks/>
            </p:cNvSpPr>
            <p:nvPr/>
          </p:nvSpPr>
          <p:spPr bwMode="auto">
            <a:xfrm>
              <a:off x="976313" y="7200900"/>
              <a:ext cx="369888" cy="149225"/>
            </a:xfrm>
            <a:custGeom>
              <a:avLst/>
              <a:gdLst>
                <a:gd name="T0" fmla="*/ 0 w 128"/>
                <a:gd name="T1" fmla="*/ 0 h 52"/>
                <a:gd name="T2" fmla="*/ 36 w 128"/>
                <a:gd name="T3" fmla="*/ 0 h 52"/>
                <a:gd name="T4" fmla="*/ 80 w 128"/>
                <a:gd name="T5" fmla="*/ 16 h 52"/>
                <a:gd name="T6" fmla="*/ 116 w 128"/>
                <a:gd name="T7" fmla="*/ 16 h 52"/>
                <a:gd name="T8" fmla="*/ 128 w 128"/>
                <a:gd name="T9" fmla="*/ 28 h 52"/>
                <a:gd name="T10" fmla="*/ 116 w 128"/>
                <a:gd name="T11" fmla="*/ 40 h 52"/>
                <a:gd name="T12" fmla="*/ 72 w 128"/>
                <a:gd name="T13" fmla="*/ 40 h 52"/>
                <a:gd name="T14" fmla="*/ 60 w 128"/>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2">
                  <a:moveTo>
                    <a:pt x="0" y="0"/>
                  </a:moveTo>
                  <a:cubicBezTo>
                    <a:pt x="36" y="0"/>
                    <a:pt x="36" y="0"/>
                    <a:pt x="36" y="0"/>
                  </a:cubicBezTo>
                  <a:cubicBezTo>
                    <a:pt x="80" y="16"/>
                    <a:pt x="80" y="16"/>
                    <a:pt x="80" y="16"/>
                  </a:cubicBezTo>
                  <a:cubicBezTo>
                    <a:pt x="116" y="16"/>
                    <a:pt x="116" y="16"/>
                    <a:pt x="116" y="16"/>
                  </a:cubicBezTo>
                  <a:cubicBezTo>
                    <a:pt x="123" y="16"/>
                    <a:pt x="128" y="21"/>
                    <a:pt x="128" y="28"/>
                  </a:cubicBezTo>
                  <a:cubicBezTo>
                    <a:pt x="128" y="35"/>
                    <a:pt x="123" y="40"/>
                    <a:pt x="116" y="40"/>
                  </a:cubicBezTo>
                  <a:cubicBezTo>
                    <a:pt x="72" y="40"/>
                    <a:pt x="72" y="40"/>
                    <a:pt x="72" y="40"/>
                  </a:cubicBezTo>
                  <a:cubicBezTo>
                    <a:pt x="65" y="40"/>
                    <a:pt x="60" y="45"/>
                    <a:pt x="60" y="52"/>
                  </a:cubicBezTo>
                </a:path>
              </a:pathLst>
            </a:custGeom>
            <a:noFill/>
            <a:ln w="23813"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26" name="Freeform 54"/>
            <p:cNvSpPr>
              <a:spLocks/>
            </p:cNvSpPr>
            <p:nvPr/>
          </p:nvSpPr>
          <p:spPr bwMode="auto">
            <a:xfrm>
              <a:off x="987425" y="7246938"/>
              <a:ext cx="566738" cy="207963"/>
            </a:xfrm>
            <a:custGeom>
              <a:avLst/>
              <a:gdLst>
                <a:gd name="T0" fmla="*/ 120 w 196"/>
                <a:gd name="T1" fmla="*/ 20 h 72"/>
                <a:gd name="T2" fmla="*/ 184 w 196"/>
                <a:gd name="T3" fmla="*/ 0 h 72"/>
                <a:gd name="T4" fmla="*/ 196 w 196"/>
                <a:gd name="T5" fmla="*/ 12 h 72"/>
                <a:gd name="T6" fmla="*/ 192 w 196"/>
                <a:gd name="T7" fmla="*/ 20 h 72"/>
                <a:gd name="T8" fmla="*/ 92 w 196"/>
                <a:gd name="T9" fmla="*/ 72 h 72"/>
                <a:gd name="T10" fmla="*/ 84 w 196"/>
                <a:gd name="T11" fmla="*/ 72 h 72"/>
                <a:gd name="T12" fmla="*/ 16 w 196"/>
                <a:gd name="T13" fmla="*/ 48 h 72"/>
                <a:gd name="T14" fmla="*/ 0 w 196"/>
                <a:gd name="T15" fmla="*/ 4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72">
                  <a:moveTo>
                    <a:pt x="120" y="20"/>
                  </a:moveTo>
                  <a:cubicBezTo>
                    <a:pt x="184" y="0"/>
                    <a:pt x="184" y="0"/>
                    <a:pt x="184" y="0"/>
                  </a:cubicBezTo>
                  <a:cubicBezTo>
                    <a:pt x="191" y="0"/>
                    <a:pt x="196" y="5"/>
                    <a:pt x="196" y="12"/>
                  </a:cubicBezTo>
                  <a:cubicBezTo>
                    <a:pt x="196" y="16"/>
                    <a:pt x="192" y="20"/>
                    <a:pt x="192" y="20"/>
                  </a:cubicBezTo>
                  <a:cubicBezTo>
                    <a:pt x="92" y="72"/>
                    <a:pt x="92" y="72"/>
                    <a:pt x="92" y="72"/>
                  </a:cubicBezTo>
                  <a:cubicBezTo>
                    <a:pt x="84" y="72"/>
                    <a:pt x="84" y="72"/>
                    <a:pt x="84" y="72"/>
                  </a:cubicBezTo>
                  <a:cubicBezTo>
                    <a:pt x="16" y="48"/>
                    <a:pt x="16" y="48"/>
                    <a:pt x="16" y="48"/>
                  </a:cubicBezTo>
                  <a:cubicBezTo>
                    <a:pt x="0" y="48"/>
                    <a:pt x="0" y="48"/>
                    <a:pt x="0" y="48"/>
                  </a:cubicBezTo>
                </a:path>
              </a:pathLst>
            </a:custGeom>
            <a:noFill/>
            <a:ln w="23813"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27" name="Oval 55"/>
            <p:cNvSpPr>
              <a:spLocks noChangeArrowheads="1"/>
            </p:cNvSpPr>
            <p:nvPr/>
          </p:nvSpPr>
          <p:spPr bwMode="auto">
            <a:xfrm>
              <a:off x="1287463" y="7061200"/>
              <a:ext cx="115888" cy="115888"/>
            </a:xfrm>
            <a:prstGeom prst="ellipse">
              <a:avLst/>
            </a:prstGeom>
            <a:noFill/>
            <a:ln w="23813"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28" name="Oval 56"/>
            <p:cNvSpPr>
              <a:spLocks noChangeArrowheads="1"/>
            </p:cNvSpPr>
            <p:nvPr/>
          </p:nvSpPr>
          <p:spPr bwMode="auto">
            <a:xfrm>
              <a:off x="1103313" y="6969125"/>
              <a:ext cx="114300" cy="115888"/>
            </a:xfrm>
            <a:prstGeom prst="ellipse">
              <a:avLst/>
            </a:prstGeom>
            <a:noFill/>
            <a:ln w="23813"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29" name="Line 57"/>
            <p:cNvSpPr>
              <a:spLocks noChangeShapeType="1"/>
            </p:cNvSpPr>
            <p:nvPr/>
          </p:nvSpPr>
          <p:spPr bwMode="auto">
            <a:xfrm flipH="1">
              <a:off x="917575" y="7362825"/>
              <a:ext cx="23813" cy="0"/>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30" name="Line 58"/>
            <p:cNvSpPr>
              <a:spLocks noChangeShapeType="1"/>
            </p:cNvSpPr>
            <p:nvPr/>
          </p:nvSpPr>
          <p:spPr bwMode="auto">
            <a:xfrm flipH="1">
              <a:off x="871538" y="7362825"/>
              <a:ext cx="23813" cy="0"/>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31" name="Line 59"/>
            <p:cNvSpPr>
              <a:spLocks noChangeShapeType="1"/>
            </p:cNvSpPr>
            <p:nvPr/>
          </p:nvSpPr>
          <p:spPr bwMode="auto">
            <a:xfrm flipV="1">
              <a:off x="1184275" y="6772275"/>
              <a:ext cx="0" cy="9207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32" name="Line 60"/>
            <p:cNvSpPr>
              <a:spLocks noChangeShapeType="1"/>
            </p:cNvSpPr>
            <p:nvPr/>
          </p:nvSpPr>
          <p:spPr bwMode="auto">
            <a:xfrm flipV="1">
              <a:off x="1138238" y="6842125"/>
              <a:ext cx="0" cy="9207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33" name="Line 61"/>
            <p:cNvSpPr>
              <a:spLocks noChangeShapeType="1"/>
            </p:cNvSpPr>
            <p:nvPr/>
          </p:nvSpPr>
          <p:spPr bwMode="auto">
            <a:xfrm>
              <a:off x="1184275" y="6888163"/>
              <a:ext cx="0" cy="2222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34" name="Line 62"/>
            <p:cNvSpPr>
              <a:spLocks noChangeShapeType="1"/>
            </p:cNvSpPr>
            <p:nvPr/>
          </p:nvSpPr>
          <p:spPr bwMode="auto">
            <a:xfrm>
              <a:off x="1138238" y="6796088"/>
              <a:ext cx="0" cy="2222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35" name="Line 63"/>
            <p:cNvSpPr>
              <a:spLocks noChangeShapeType="1"/>
            </p:cNvSpPr>
            <p:nvPr/>
          </p:nvSpPr>
          <p:spPr bwMode="auto">
            <a:xfrm flipV="1">
              <a:off x="1322388" y="6864350"/>
              <a:ext cx="0" cy="93663"/>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36" name="Line 64"/>
            <p:cNvSpPr>
              <a:spLocks noChangeShapeType="1"/>
            </p:cNvSpPr>
            <p:nvPr/>
          </p:nvSpPr>
          <p:spPr bwMode="auto">
            <a:xfrm flipV="1">
              <a:off x="1368425" y="6934200"/>
              <a:ext cx="0" cy="9207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37" name="Line 65"/>
            <p:cNvSpPr>
              <a:spLocks noChangeShapeType="1"/>
            </p:cNvSpPr>
            <p:nvPr/>
          </p:nvSpPr>
          <p:spPr bwMode="auto">
            <a:xfrm>
              <a:off x="1322388" y="6980238"/>
              <a:ext cx="0" cy="23813"/>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38" name="Line 66"/>
            <p:cNvSpPr>
              <a:spLocks noChangeShapeType="1"/>
            </p:cNvSpPr>
            <p:nvPr/>
          </p:nvSpPr>
          <p:spPr bwMode="auto">
            <a:xfrm>
              <a:off x="1368425" y="6888163"/>
              <a:ext cx="0" cy="22225"/>
            </a:xfrm>
            <a:prstGeom prst="line">
              <a:avLst/>
            </a:prstGeom>
            <a:noFill/>
            <a:ln w="23813"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sp>
          <p:nvSpPr>
            <p:cNvPr id="339" name="Freeform 67"/>
            <p:cNvSpPr>
              <a:spLocks/>
            </p:cNvSpPr>
            <p:nvPr/>
          </p:nvSpPr>
          <p:spPr bwMode="auto">
            <a:xfrm>
              <a:off x="825500" y="7177088"/>
              <a:ext cx="150813" cy="231775"/>
            </a:xfrm>
            <a:custGeom>
              <a:avLst/>
              <a:gdLst>
                <a:gd name="T0" fmla="*/ 0 w 52"/>
                <a:gd name="T1" fmla="*/ 0 h 80"/>
                <a:gd name="T2" fmla="*/ 48 w 52"/>
                <a:gd name="T3" fmla="*/ 0 h 80"/>
                <a:gd name="T4" fmla="*/ 52 w 52"/>
                <a:gd name="T5" fmla="*/ 4 h 80"/>
                <a:gd name="T6" fmla="*/ 52 w 52"/>
                <a:gd name="T7" fmla="*/ 76 h 80"/>
                <a:gd name="T8" fmla="*/ 48 w 52"/>
                <a:gd name="T9" fmla="*/ 80 h 80"/>
                <a:gd name="T10" fmla="*/ 0 w 52"/>
                <a:gd name="T11" fmla="*/ 80 h 80"/>
              </a:gdLst>
              <a:ahLst/>
              <a:cxnLst>
                <a:cxn ang="0">
                  <a:pos x="T0" y="T1"/>
                </a:cxn>
                <a:cxn ang="0">
                  <a:pos x="T2" y="T3"/>
                </a:cxn>
                <a:cxn ang="0">
                  <a:pos x="T4" y="T5"/>
                </a:cxn>
                <a:cxn ang="0">
                  <a:pos x="T6" y="T7"/>
                </a:cxn>
                <a:cxn ang="0">
                  <a:pos x="T8" y="T9"/>
                </a:cxn>
                <a:cxn ang="0">
                  <a:pos x="T10" y="T11"/>
                </a:cxn>
              </a:cxnLst>
              <a:rect l="0" t="0" r="r" b="b"/>
              <a:pathLst>
                <a:path w="52" h="80">
                  <a:moveTo>
                    <a:pt x="0" y="0"/>
                  </a:moveTo>
                  <a:cubicBezTo>
                    <a:pt x="48" y="0"/>
                    <a:pt x="48" y="0"/>
                    <a:pt x="48" y="0"/>
                  </a:cubicBezTo>
                  <a:cubicBezTo>
                    <a:pt x="50" y="0"/>
                    <a:pt x="52" y="2"/>
                    <a:pt x="52" y="4"/>
                  </a:cubicBezTo>
                  <a:cubicBezTo>
                    <a:pt x="52" y="76"/>
                    <a:pt x="52" y="76"/>
                    <a:pt x="52" y="76"/>
                  </a:cubicBezTo>
                  <a:cubicBezTo>
                    <a:pt x="52" y="78"/>
                    <a:pt x="50" y="80"/>
                    <a:pt x="48" y="80"/>
                  </a:cubicBezTo>
                  <a:cubicBezTo>
                    <a:pt x="0" y="80"/>
                    <a:pt x="0" y="80"/>
                    <a:pt x="0" y="80"/>
                  </a:cubicBezTo>
                </a:path>
              </a:pathLst>
            </a:custGeom>
            <a:noFill/>
            <a:ln w="23813"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45">
                <a:defRPr/>
              </a:pPr>
              <a:endParaRPr lang="en-US">
                <a:solidFill>
                  <a:prstClr val="black"/>
                </a:solidFill>
                <a:latin typeface="Calibri" panose="020F0502020204030204" pitchFamily="34" charset="0"/>
                <a:cs typeface="Calibri" panose="020F0502020204030204" pitchFamily="34" charset="0"/>
              </a:endParaRPr>
            </a:p>
          </p:txBody>
        </p:sp>
      </p:grpSp>
      <p:cxnSp>
        <p:nvCxnSpPr>
          <p:cNvPr id="3" name="Прямая соединительная линия 2"/>
          <p:cNvCxnSpPr/>
          <p:nvPr/>
        </p:nvCxnSpPr>
        <p:spPr>
          <a:xfrm>
            <a:off x="702354" y="4800600"/>
            <a:ext cx="3070274"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6" name="Прямая соединительная линия 155"/>
          <p:cNvCxnSpPr/>
          <p:nvPr/>
        </p:nvCxnSpPr>
        <p:spPr>
          <a:xfrm>
            <a:off x="702354" y="6416040"/>
            <a:ext cx="3070274"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7" name="Прямая соединительная линия 156"/>
          <p:cNvCxnSpPr/>
          <p:nvPr/>
        </p:nvCxnSpPr>
        <p:spPr>
          <a:xfrm>
            <a:off x="9002096" y="4800600"/>
            <a:ext cx="3070274"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8" name="Прямая соединительная линия 157"/>
          <p:cNvCxnSpPr/>
          <p:nvPr/>
        </p:nvCxnSpPr>
        <p:spPr>
          <a:xfrm>
            <a:off x="9002096" y="6416040"/>
            <a:ext cx="3070274"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 name="Группа 7"/>
          <p:cNvGrpSpPr/>
          <p:nvPr/>
        </p:nvGrpSpPr>
        <p:grpSpPr>
          <a:xfrm>
            <a:off x="3842478" y="2788000"/>
            <a:ext cx="5263104" cy="5340187"/>
            <a:chOff x="3842478" y="2788000"/>
            <a:chExt cx="5263104" cy="5340186"/>
          </a:xfrm>
        </p:grpSpPr>
        <p:grpSp>
          <p:nvGrpSpPr>
            <p:cNvPr id="7" name="Группа 6"/>
            <p:cNvGrpSpPr/>
            <p:nvPr/>
          </p:nvGrpSpPr>
          <p:grpSpPr>
            <a:xfrm>
              <a:off x="3842478" y="2788000"/>
              <a:ext cx="5263104" cy="5340186"/>
              <a:chOff x="3842478" y="2788000"/>
              <a:chExt cx="5433092" cy="5340186"/>
            </a:xfrm>
          </p:grpSpPr>
          <p:grpSp>
            <p:nvGrpSpPr>
              <p:cNvPr id="6" name="Группа 5"/>
              <p:cNvGrpSpPr/>
              <p:nvPr/>
            </p:nvGrpSpPr>
            <p:grpSpPr>
              <a:xfrm>
                <a:off x="3842478" y="2788000"/>
                <a:ext cx="5014015" cy="5340186"/>
                <a:chOff x="3842478" y="2788000"/>
                <a:chExt cx="5014015" cy="5340186"/>
              </a:xfrm>
            </p:grpSpPr>
            <p:sp>
              <p:nvSpPr>
                <p:cNvPr id="2" name="Стрелка: пятиугольник 1"/>
                <p:cNvSpPr/>
                <p:nvPr/>
              </p:nvSpPr>
              <p:spPr>
                <a:xfrm>
                  <a:off x="3842478" y="2788000"/>
                  <a:ext cx="4586257" cy="5340186"/>
                </a:xfrm>
                <a:prstGeom prst="homePlate">
                  <a:avLst>
                    <a:gd name="adj" fmla="val 159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alibri" panose="020F0502020204030204" pitchFamily="34" charset="0"/>
                    <a:cs typeface="Calibri" panose="020F0502020204030204" pitchFamily="34" charset="0"/>
                  </a:endParaRPr>
                </a:p>
              </p:txBody>
            </p:sp>
            <p:sp>
              <p:nvSpPr>
                <p:cNvPr id="159" name="Стрелка: шеврон 158"/>
                <p:cNvSpPr/>
                <p:nvPr/>
              </p:nvSpPr>
              <p:spPr>
                <a:xfrm>
                  <a:off x="7837083" y="2788000"/>
                  <a:ext cx="1019410" cy="5340186"/>
                </a:xfrm>
                <a:prstGeom prst="chevron">
                  <a:avLst>
                    <a:gd name="adj" fmla="val 6855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atin typeface="Calibri" panose="020F0502020204030204" pitchFamily="34" charset="0"/>
                    <a:cs typeface="Calibri" panose="020F0502020204030204" pitchFamily="34" charset="0"/>
                  </a:endParaRPr>
                </a:p>
              </p:txBody>
            </p:sp>
          </p:grpSp>
          <p:sp>
            <p:nvSpPr>
              <p:cNvPr id="160" name="Стрелка: шеврон 159"/>
              <p:cNvSpPr/>
              <p:nvPr/>
            </p:nvSpPr>
            <p:spPr>
              <a:xfrm>
                <a:off x="8256160" y="2788000"/>
                <a:ext cx="1019410" cy="5340186"/>
              </a:xfrm>
              <a:prstGeom prst="chevron">
                <a:avLst>
                  <a:gd name="adj" fmla="val 6855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atin typeface="Calibri" panose="020F0502020204030204" pitchFamily="34" charset="0"/>
                  <a:cs typeface="Calibri" panose="020F0502020204030204" pitchFamily="34" charset="0"/>
                </a:endParaRPr>
              </a:p>
            </p:txBody>
          </p:sp>
        </p:grpSp>
        <p:sp>
          <p:nvSpPr>
            <p:cNvPr id="187" name="object 72"/>
            <p:cNvSpPr txBox="1"/>
            <p:nvPr/>
          </p:nvSpPr>
          <p:spPr>
            <a:xfrm>
              <a:off x="5534694" y="4923368"/>
              <a:ext cx="2997827" cy="738664"/>
            </a:xfrm>
            <a:prstGeom prst="rect">
              <a:avLst/>
            </a:prstGeom>
          </p:spPr>
          <p:txBody>
            <a:bodyPr vert="horz" wrap="square" lIns="0" tIns="0" rIns="0" bIns="0" rtlCol="0">
              <a:spAutoFit/>
            </a:bodyPr>
            <a:lstStyle/>
            <a:p>
              <a:pPr marR="5312" defTabSz="457145">
                <a:defRPr/>
              </a:pPr>
              <a:r>
                <a:rPr lang="kk-KZ" sz="2400" b="1" spc="-21" dirty="0" smtClean="0">
                  <a:solidFill>
                    <a:srgbClr val="2E75B6"/>
                  </a:solidFill>
                  <a:latin typeface="Calibri" panose="020F0502020204030204" pitchFamily="34" charset="0"/>
                  <a:ea typeface="Roboto" pitchFamily="2" charset="0"/>
                  <a:cs typeface="Calibri" panose="020F0502020204030204" pitchFamily="34" charset="0"/>
                </a:rPr>
                <a:t>Кірістерді</a:t>
              </a:r>
              <a:endParaRPr lang="ru-RU" sz="2400" b="1" spc="-21" dirty="0" smtClean="0">
                <a:solidFill>
                  <a:srgbClr val="2E75B6"/>
                </a:solidFill>
                <a:latin typeface="Calibri" panose="020F0502020204030204" pitchFamily="34" charset="0"/>
                <a:ea typeface="Roboto" pitchFamily="2" charset="0"/>
                <a:cs typeface="Calibri" panose="020F0502020204030204" pitchFamily="34" charset="0"/>
              </a:endParaRPr>
            </a:p>
            <a:p>
              <a:pPr marR="5312" defTabSz="457145">
                <a:defRPr/>
              </a:pPr>
              <a:r>
                <a:rPr lang="ru-RU" sz="2400" b="1" spc="-21" dirty="0" err="1" smtClean="0">
                  <a:solidFill>
                    <a:srgbClr val="2E75B6"/>
                  </a:solidFill>
                  <a:latin typeface="Calibri" panose="020F0502020204030204" pitchFamily="34" charset="0"/>
                  <a:ea typeface="Roboto" pitchFamily="2" charset="0"/>
                  <a:cs typeface="Calibri" panose="020F0502020204030204" pitchFamily="34" charset="0"/>
                </a:rPr>
                <a:t>жаңғырту</a:t>
              </a:r>
              <a:endParaRPr lang="ru-RU" sz="2000" b="1" dirty="0">
                <a:solidFill>
                  <a:srgbClr val="2E75B6"/>
                </a:solidFill>
                <a:latin typeface="Calibri" panose="020F0502020204030204" pitchFamily="34" charset="0"/>
                <a:ea typeface="Roboto" pitchFamily="2" charset="0"/>
                <a:cs typeface="Calibri" panose="020F0502020204030204" pitchFamily="34" charset="0"/>
              </a:endParaRPr>
            </a:p>
          </p:txBody>
        </p:sp>
        <p:sp>
          <p:nvSpPr>
            <p:cNvPr id="189" name="object 73"/>
            <p:cNvSpPr txBox="1"/>
            <p:nvPr/>
          </p:nvSpPr>
          <p:spPr>
            <a:xfrm>
              <a:off x="5534694" y="7106441"/>
              <a:ext cx="1905359" cy="738664"/>
            </a:xfrm>
            <a:prstGeom prst="rect">
              <a:avLst/>
            </a:prstGeom>
          </p:spPr>
          <p:txBody>
            <a:bodyPr vert="horz" wrap="square" lIns="0" tIns="0" rIns="0" bIns="0" rtlCol="0">
              <a:spAutoFit/>
            </a:bodyPr>
            <a:lstStyle/>
            <a:p>
              <a:pPr marR="5312" defTabSz="457145">
                <a:defRPr/>
              </a:pPr>
              <a:r>
                <a:rPr lang="ru-RU" sz="2400" spc="48" dirty="0" smtClean="0">
                  <a:solidFill>
                    <a:srgbClr val="151616"/>
                  </a:solidFill>
                  <a:latin typeface="Calibri" panose="020F0502020204030204" pitchFamily="34" charset="0"/>
                  <a:ea typeface="Roboto" pitchFamily="2" charset="0"/>
                  <a:cs typeface="Calibri" panose="020F0502020204030204" pitchFamily="34" charset="0"/>
                </a:rPr>
                <a:t>МЖӘ </a:t>
              </a:r>
              <a:r>
                <a:rPr lang="ru-RU" sz="2400" spc="48" dirty="0" err="1" smtClean="0">
                  <a:solidFill>
                    <a:srgbClr val="151616"/>
                  </a:solidFill>
                  <a:latin typeface="Calibri" panose="020F0502020204030204" pitchFamily="34" charset="0"/>
                  <a:ea typeface="Roboto" pitchFamily="2" charset="0"/>
                  <a:cs typeface="Calibri" panose="020F0502020204030204" pitchFamily="34" charset="0"/>
                </a:rPr>
                <a:t>үлесін</a:t>
              </a:r>
              <a:r>
                <a:rPr lang="ru-RU" sz="2400" spc="48" dirty="0" smtClean="0">
                  <a:solidFill>
                    <a:srgbClr val="151616"/>
                  </a:solidFill>
                  <a:latin typeface="Calibri" panose="020F0502020204030204" pitchFamily="34" charset="0"/>
                  <a:ea typeface="Roboto" pitchFamily="2" charset="0"/>
                  <a:cs typeface="Calibri" panose="020F0502020204030204" pitchFamily="34" charset="0"/>
                </a:rPr>
                <a:t> </a:t>
              </a:r>
              <a:r>
                <a:rPr lang="ru-RU" sz="2400" spc="48" dirty="0" err="1" smtClean="0">
                  <a:solidFill>
                    <a:srgbClr val="151616"/>
                  </a:solidFill>
                  <a:latin typeface="Calibri" panose="020F0502020204030204" pitchFamily="34" charset="0"/>
                  <a:ea typeface="Roboto" pitchFamily="2" charset="0"/>
                  <a:cs typeface="Calibri" panose="020F0502020204030204" pitchFamily="34" charset="0"/>
                </a:rPr>
                <a:t>ұлғайту</a:t>
              </a:r>
              <a:endParaRPr lang="ru-RU" sz="2400" dirty="0">
                <a:solidFill>
                  <a:prstClr val="black"/>
                </a:solidFill>
                <a:latin typeface="Calibri" panose="020F0502020204030204" pitchFamily="34" charset="0"/>
                <a:ea typeface="Roboto" pitchFamily="2" charset="0"/>
                <a:cs typeface="Calibri" panose="020F0502020204030204" pitchFamily="34" charset="0"/>
              </a:endParaRPr>
            </a:p>
          </p:txBody>
        </p:sp>
        <p:sp>
          <p:nvSpPr>
            <p:cNvPr id="206" name="Овал 8"/>
            <p:cNvSpPr/>
            <p:nvPr/>
          </p:nvSpPr>
          <p:spPr>
            <a:xfrm flipH="1">
              <a:off x="4355210" y="4966312"/>
              <a:ext cx="965518" cy="965518"/>
            </a:xfrm>
            <a:prstGeom prst="ellipse">
              <a:avLst/>
            </a:prstGeom>
            <a:solidFill>
              <a:srgbClr val="2E75B6"/>
            </a:solidFill>
            <a:ln w="57150">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9023">
                <a:defRPr/>
              </a:pPr>
              <a:endParaRPr lang="ru-RU" sz="2100">
                <a:solidFill>
                  <a:prstClr val="white"/>
                </a:solidFill>
                <a:latin typeface="Calibri" panose="020F0502020204030204" pitchFamily="34" charset="0"/>
                <a:ea typeface="Roboto" pitchFamily="2" charset="0"/>
                <a:cs typeface="Calibri" panose="020F0502020204030204" pitchFamily="34" charset="0"/>
              </a:endParaRPr>
            </a:p>
          </p:txBody>
        </p:sp>
        <p:sp>
          <p:nvSpPr>
            <p:cNvPr id="210" name="object 72"/>
            <p:cNvSpPr txBox="1"/>
            <p:nvPr/>
          </p:nvSpPr>
          <p:spPr>
            <a:xfrm>
              <a:off x="5534695" y="5651089"/>
              <a:ext cx="2347852" cy="369332"/>
            </a:xfrm>
            <a:prstGeom prst="rect">
              <a:avLst/>
            </a:prstGeom>
          </p:spPr>
          <p:txBody>
            <a:bodyPr vert="horz" wrap="square" lIns="0" tIns="0" rIns="0" bIns="0" rtlCol="0">
              <a:spAutoFit/>
            </a:bodyPr>
            <a:lstStyle/>
            <a:p>
              <a:pPr marR="5312" defTabSz="457145">
                <a:defRPr/>
              </a:pPr>
              <a:r>
                <a:rPr lang="ru-RU" sz="2400" spc="6" dirty="0" err="1" smtClean="0">
                  <a:solidFill>
                    <a:srgbClr val="151616"/>
                  </a:solidFill>
                  <a:latin typeface="Calibri" panose="020F0502020204030204" pitchFamily="34" charset="0"/>
                  <a:ea typeface="Roboto" pitchFamily="2" charset="0"/>
                  <a:cs typeface="Calibri" panose="020F0502020204030204" pitchFamily="34" charset="0"/>
                </a:rPr>
                <a:t>цифрлау</a:t>
              </a:r>
              <a:endParaRPr lang="ru-RU" sz="2400" dirty="0">
                <a:solidFill>
                  <a:prstClr val="black"/>
                </a:solidFill>
                <a:latin typeface="Calibri" panose="020F0502020204030204" pitchFamily="34" charset="0"/>
                <a:ea typeface="Roboto" pitchFamily="2" charset="0"/>
                <a:cs typeface="Calibri" panose="020F0502020204030204" pitchFamily="34" charset="0"/>
              </a:endParaRPr>
            </a:p>
          </p:txBody>
        </p:sp>
        <p:sp>
          <p:nvSpPr>
            <p:cNvPr id="211" name="object 73"/>
            <p:cNvSpPr txBox="1"/>
            <p:nvPr/>
          </p:nvSpPr>
          <p:spPr>
            <a:xfrm>
              <a:off x="5534694" y="6413655"/>
              <a:ext cx="2432835" cy="369332"/>
            </a:xfrm>
            <a:prstGeom prst="rect">
              <a:avLst/>
            </a:prstGeom>
          </p:spPr>
          <p:txBody>
            <a:bodyPr vert="horz" wrap="square" lIns="0" tIns="0" rIns="0" bIns="0" rtlCol="0">
              <a:spAutoFit/>
            </a:bodyPr>
            <a:lstStyle/>
            <a:p>
              <a:pPr marR="5312" defTabSz="457145">
                <a:defRPr/>
              </a:pPr>
              <a:r>
                <a:rPr lang="ru-RU" sz="2400" b="1" spc="-15" dirty="0" err="1" smtClean="0">
                  <a:solidFill>
                    <a:srgbClr val="2E75B6"/>
                  </a:solidFill>
                  <a:latin typeface="Calibri" panose="020F0502020204030204" pitchFamily="34" charset="0"/>
                  <a:ea typeface="Roboto" pitchFamily="2" charset="0"/>
                  <a:cs typeface="Calibri" panose="020F0502020204030204" pitchFamily="34" charset="0"/>
                </a:rPr>
                <a:t>Жаңа</a:t>
              </a:r>
              <a:r>
                <a:rPr lang="ru-RU" sz="2400" b="1" spc="-15" dirty="0" smtClean="0">
                  <a:solidFill>
                    <a:srgbClr val="2E75B6"/>
                  </a:solidFill>
                  <a:latin typeface="Calibri" panose="020F0502020204030204" pitchFamily="34" charset="0"/>
                  <a:ea typeface="Roboto" pitchFamily="2" charset="0"/>
                  <a:cs typeface="Calibri" panose="020F0502020204030204" pitchFamily="34" charset="0"/>
                </a:rPr>
                <a:t> </a:t>
              </a:r>
              <a:r>
                <a:rPr lang="ru-RU" sz="2400" b="1" spc="-15" dirty="0" err="1" smtClean="0">
                  <a:solidFill>
                    <a:srgbClr val="2E75B6"/>
                  </a:solidFill>
                  <a:latin typeface="Calibri" panose="020F0502020204030204" pitchFamily="34" charset="0"/>
                  <a:ea typeface="Roboto" pitchFamily="2" charset="0"/>
                  <a:cs typeface="Calibri" panose="020F0502020204030204" pitchFamily="34" charset="0"/>
                </a:rPr>
                <a:t>бюджеттеу</a:t>
              </a:r>
              <a:endParaRPr lang="ru-RU" sz="2400" b="1" dirty="0">
                <a:solidFill>
                  <a:srgbClr val="2E75B6"/>
                </a:solidFill>
                <a:latin typeface="Calibri" panose="020F0502020204030204" pitchFamily="34" charset="0"/>
                <a:ea typeface="Roboto" pitchFamily="2" charset="0"/>
                <a:cs typeface="Calibri" panose="020F0502020204030204" pitchFamily="34" charset="0"/>
              </a:endParaRPr>
            </a:p>
          </p:txBody>
        </p:sp>
        <p:sp>
          <p:nvSpPr>
            <p:cNvPr id="226" name="TextBox 225"/>
            <p:cNvSpPr txBox="1"/>
            <p:nvPr/>
          </p:nvSpPr>
          <p:spPr>
            <a:xfrm>
              <a:off x="4084892" y="3802795"/>
              <a:ext cx="3907774" cy="523220"/>
            </a:xfrm>
            <a:prstGeom prst="rect">
              <a:avLst/>
            </a:prstGeom>
            <a:noFill/>
          </p:spPr>
          <p:txBody>
            <a:bodyPr wrap="square" rtlCol="0">
              <a:spAutoFit/>
            </a:bodyPr>
            <a:lstStyle/>
            <a:p>
              <a:pPr algn="ctr" defTabSz="457145">
                <a:defRPr/>
              </a:pPr>
              <a:r>
                <a:rPr lang="ru-RU" sz="2800" b="1" dirty="0" err="1" smtClean="0">
                  <a:solidFill>
                    <a:srgbClr val="2E75B6"/>
                  </a:solidFill>
                  <a:latin typeface="Calibri" panose="020F0502020204030204" pitchFamily="34" charset="0"/>
                  <a:ea typeface="Roboto" pitchFamily="2" charset="0"/>
                  <a:cs typeface="Calibri" panose="020F0502020204030204" pitchFamily="34" charset="0"/>
                </a:rPr>
                <a:t>Жаңғырту</a:t>
              </a:r>
              <a:r>
                <a:rPr lang="ru-RU" sz="2800" b="1" dirty="0" smtClean="0">
                  <a:solidFill>
                    <a:srgbClr val="2E75B6"/>
                  </a:solidFill>
                  <a:latin typeface="Calibri" panose="020F0502020204030204" pitchFamily="34" charset="0"/>
                  <a:ea typeface="Roboto" pitchFamily="2" charset="0"/>
                  <a:cs typeface="Calibri" panose="020F0502020204030204" pitchFamily="34" charset="0"/>
                </a:rPr>
                <a:t> </a:t>
              </a:r>
              <a:r>
                <a:rPr lang="ru-RU" sz="2800" b="1" dirty="0">
                  <a:solidFill>
                    <a:srgbClr val="2E75B6"/>
                  </a:solidFill>
                  <a:latin typeface="Calibri" panose="020F0502020204030204" pitchFamily="34" charset="0"/>
                  <a:ea typeface="Roboto" pitchFamily="2" charset="0"/>
                  <a:cs typeface="Calibri" panose="020F0502020204030204" pitchFamily="34" charset="0"/>
                </a:rPr>
                <a:t>3.0</a:t>
              </a:r>
            </a:p>
          </p:txBody>
        </p:sp>
        <p:sp>
          <p:nvSpPr>
            <p:cNvPr id="227" name="Овал 8"/>
            <p:cNvSpPr/>
            <p:nvPr/>
          </p:nvSpPr>
          <p:spPr>
            <a:xfrm flipH="1">
              <a:off x="4355210" y="6430602"/>
              <a:ext cx="965518" cy="965518"/>
            </a:xfrm>
            <a:prstGeom prst="ellipse">
              <a:avLst/>
            </a:prstGeom>
            <a:solidFill>
              <a:srgbClr val="2E75B6"/>
            </a:solidFill>
            <a:ln w="57150">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9023">
                <a:defRPr/>
              </a:pPr>
              <a:endParaRPr lang="ru-RU" sz="2100">
                <a:solidFill>
                  <a:prstClr val="white"/>
                </a:solidFill>
                <a:latin typeface="Calibri" panose="020F0502020204030204" pitchFamily="34" charset="0"/>
                <a:ea typeface="Roboto" pitchFamily="2" charset="0"/>
                <a:cs typeface="Calibri" panose="020F0502020204030204" pitchFamily="34" charset="0"/>
              </a:endParaRPr>
            </a:p>
          </p:txBody>
        </p:sp>
        <p:pic>
          <p:nvPicPr>
            <p:cNvPr id="340" name="Picture 339"/>
            <p:cNvPicPr>
              <a:picLocks noChangeAspect="1"/>
            </p:cNvPicPr>
            <p:nvPr/>
          </p:nvPicPr>
          <p:blipFill>
            <a:blip r:embed="rId3"/>
            <a:stretch>
              <a:fillRect/>
            </a:stretch>
          </p:blipFill>
          <p:spPr>
            <a:xfrm>
              <a:off x="4576394" y="5193580"/>
              <a:ext cx="523150" cy="510983"/>
            </a:xfrm>
            <a:prstGeom prst="rect">
              <a:avLst/>
            </a:prstGeom>
          </p:spPr>
        </p:pic>
        <p:pic>
          <p:nvPicPr>
            <p:cNvPr id="91" name="Picture 90"/>
            <p:cNvPicPr>
              <a:picLocks noChangeAspect="1"/>
            </p:cNvPicPr>
            <p:nvPr/>
          </p:nvPicPr>
          <p:blipFill>
            <a:blip r:embed="rId4"/>
            <a:stretch>
              <a:fillRect/>
            </a:stretch>
          </p:blipFill>
          <p:spPr>
            <a:xfrm>
              <a:off x="4588777" y="6664169"/>
              <a:ext cx="498384" cy="498384"/>
            </a:xfrm>
            <a:prstGeom prst="rect">
              <a:avLst/>
            </a:prstGeom>
          </p:spPr>
        </p:pic>
      </p:grpSp>
      <p:sp>
        <p:nvSpPr>
          <p:cNvPr id="168" name="Прямоугольник 167"/>
          <p:cNvSpPr/>
          <p:nvPr/>
        </p:nvSpPr>
        <p:spPr>
          <a:xfrm flipV="1">
            <a:off x="0" y="9439834"/>
            <a:ext cx="12801600" cy="1605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ru-RU">
              <a:latin typeface="Calibri" panose="020F0502020204030204" pitchFamily="34" charset="0"/>
              <a:cs typeface="Calibri" panose="020F0502020204030204" pitchFamily="34" charset="0"/>
            </a:endParaRPr>
          </a:p>
        </p:txBody>
      </p:sp>
      <p:sp>
        <p:nvSpPr>
          <p:cNvPr id="167" name="TextBox 166"/>
          <p:cNvSpPr txBox="1"/>
          <p:nvPr/>
        </p:nvSpPr>
        <p:spPr>
          <a:xfrm>
            <a:off x="11164052" y="248471"/>
            <a:ext cx="1121685" cy="369332"/>
          </a:xfrm>
          <a:prstGeom prst="rect">
            <a:avLst/>
          </a:prstGeom>
          <a:noFill/>
        </p:spPr>
        <p:txBody>
          <a:bodyPr wrap="square" rtlCol="0">
            <a:spAutoFit/>
          </a:bodyPr>
          <a:lstStyle/>
          <a:p>
            <a:r>
              <a:rPr lang="ru-RU" b="1" dirty="0" smtClean="0"/>
              <a:t>Слайд 2</a:t>
            </a:r>
            <a:endParaRPr lang="ru-RU" b="1" dirty="0"/>
          </a:p>
        </p:txBody>
      </p:sp>
    </p:spTree>
    <p:extLst>
      <p:ext uri="{BB962C8B-B14F-4D97-AF65-F5344CB8AC3E}">
        <p14:creationId xmlns:p14="http://schemas.microsoft.com/office/powerpoint/2010/main" val="89852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8991355" y="3013647"/>
            <a:ext cx="2918521" cy="3905137"/>
            <a:chOff x="344705" y="1355850"/>
            <a:chExt cx="2063500" cy="2960967"/>
          </a:xfrm>
        </p:grpSpPr>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705" y="1355850"/>
              <a:ext cx="2063500" cy="2063500"/>
            </a:xfrm>
            <a:prstGeom prst="rect">
              <a:avLst/>
            </a:prstGeom>
          </p:spPr>
        </p:pic>
        <p:sp>
          <p:nvSpPr>
            <p:cNvPr id="6" name="TextBox 5"/>
            <p:cNvSpPr txBox="1"/>
            <p:nvPr/>
          </p:nvSpPr>
          <p:spPr>
            <a:xfrm>
              <a:off x="388648" y="3406699"/>
              <a:ext cx="1743367" cy="910118"/>
            </a:xfrm>
            <a:prstGeom prst="rect">
              <a:avLst/>
            </a:prstGeom>
            <a:noFill/>
          </p:spPr>
          <p:txBody>
            <a:bodyPr wrap="none" rtlCol="0">
              <a:spAutoFit/>
            </a:bodyPr>
            <a:lstStyle/>
            <a:p>
              <a:pPr algn="ctr"/>
              <a:r>
                <a:rPr lang="ru-RU" sz="2400" b="1" dirty="0" smtClean="0">
                  <a:cs typeface="Arial" pitchFamily="34" charset="0"/>
                </a:rPr>
                <a:t>БИЗНЕС</a:t>
              </a:r>
            </a:p>
            <a:p>
              <a:pPr algn="ctr"/>
              <a:r>
                <a:rPr lang="ru-RU" sz="2400" b="1" dirty="0" err="1" smtClean="0">
                  <a:cs typeface="Arial" pitchFamily="34" charset="0"/>
                </a:rPr>
                <a:t>Мемлекет</a:t>
              </a:r>
              <a:r>
                <a:rPr lang="ru-RU" sz="2400" b="1" dirty="0" smtClean="0">
                  <a:cs typeface="Arial" pitchFamily="34" charset="0"/>
                </a:rPr>
                <a:t> </a:t>
              </a:r>
              <a:r>
                <a:rPr lang="ru-RU" sz="2400" b="1" dirty="0" err="1" smtClean="0">
                  <a:cs typeface="Arial" pitchFamily="34" charset="0"/>
                </a:rPr>
                <a:t>үшін</a:t>
              </a:r>
              <a:endParaRPr lang="ru-RU" sz="2400" b="1" dirty="0" smtClean="0">
                <a:cs typeface="Arial" pitchFamily="34" charset="0"/>
              </a:endParaRPr>
            </a:p>
            <a:p>
              <a:pPr algn="ctr"/>
              <a:endParaRPr lang="ru-RU" sz="2400" b="1" dirty="0">
                <a:cs typeface="Arial" pitchFamily="34" charset="0"/>
              </a:endParaRPr>
            </a:p>
          </p:txBody>
        </p:sp>
      </p:grpSp>
      <p:sp>
        <p:nvSpPr>
          <p:cNvPr id="9" name="TextBox 8"/>
          <p:cNvSpPr txBox="1"/>
          <p:nvPr/>
        </p:nvSpPr>
        <p:spPr>
          <a:xfrm>
            <a:off x="859846" y="5720649"/>
            <a:ext cx="1901482" cy="1200329"/>
          </a:xfrm>
          <a:prstGeom prst="rect">
            <a:avLst/>
          </a:prstGeom>
          <a:noFill/>
        </p:spPr>
        <p:txBody>
          <a:bodyPr wrap="none" rtlCol="0">
            <a:spAutoFit/>
          </a:bodyPr>
          <a:lstStyle/>
          <a:p>
            <a:pPr algn="ctr"/>
            <a:r>
              <a:rPr lang="ru-RU" sz="2400" b="1" dirty="0" smtClean="0">
                <a:cs typeface="Arial" pitchFamily="34" charset="0"/>
              </a:rPr>
              <a:t>МЕМЛЕКЕТ </a:t>
            </a:r>
          </a:p>
          <a:p>
            <a:pPr algn="ctr"/>
            <a:r>
              <a:rPr lang="ru-RU" sz="2400" b="1" dirty="0" smtClean="0">
                <a:cs typeface="Arial" pitchFamily="34" charset="0"/>
              </a:rPr>
              <a:t>Бизнес </a:t>
            </a:r>
          </a:p>
          <a:p>
            <a:pPr algn="ctr"/>
            <a:r>
              <a:rPr lang="ru-RU" sz="2400" b="1" dirty="0" err="1" smtClean="0">
                <a:cs typeface="Arial" pitchFamily="34" charset="0"/>
              </a:rPr>
              <a:t>үшін</a:t>
            </a:r>
            <a:endParaRPr lang="ru-RU" sz="2400" b="1" dirty="0">
              <a:cs typeface="Arial" pitchFamily="34" charset="0"/>
            </a:endParaRPr>
          </a:p>
        </p:txBody>
      </p:sp>
      <p:grpSp>
        <p:nvGrpSpPr>
          <p:cNvPr id="25" name="Группа 24"/>
          <p:cNvGrpSpPr/>
          <p:nvPr/>
        </p:nvGrpSpPr>
        <p:grpSpPr>
          <a:xfrm rot="10800000">
            <a:off x="2003411" y="1207681"/>
            <a:ext cx="4800634" cy="1046788"/>
            <a:chOff x="2953227" y="1658053"/>
            <a:chExt cx="3429024" cy="747706"/>
          </a:xfrm>
        </p:grpSpPr>
        <p:sp>
          <p:nvSpPr>
            <p:cNvPr id="26" name="Стрелка влево 25"/>
            <p:cNvSpPr/>
            <p:nvPr/>
          </p:nvSpPr>
          <p:spPr>
            <a:xfrm>
              <a:off x="2953227" y="1658053"/>
              <a:ext cx="3429024" cy="747706"/>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27" name="TextBox 26"/>
            <p:cNvSpPr txBox="1"/>
            <p:nvPr/>
          </p:nvSpPr>
          <p:spPr>
            <a:xfrm rot="10800000">
              <a:off x="4427028" y="1905592"/>
              <a:ext cx="1745213" cy="252817"/>
            </a:xfrm>
            <a:prstGeom prst="rect">
              <a:avLst/>
            </a:prstGeom>
            <a:noFill/>
          </p:spPr>
          <p:txBody>
            <a:bodyPr wrap="none" rtlCol="0">
              <a:spAutoFit/>
            </a:bodyPr>
            <a:lstStyle/>
            <a:p>
              <a:r>
                <a:rPr lang="ru-RU" sz="1700" b="1" dirty="0">
                  <a:solidFill>
                    <a:schemeClr val="bg1"/>
                  </a:solidFill>
                  <a:cs typeface="Arial" pitchFamily="34" charset="0"/>
                </a:rPr>
                <a:t>ДРАЙВЕРЛЕР </a:t>
              </a:r>
              <a:r>
                <a:rPr lang="ru-RU" sz="1700" b="1" dirty="0" smtClean="0">
                  <a:solidFill>
                    <a:schemeClr val="bg1"/>
                  </a:solidFill>
                  <a:cs typeface="Arial" pitchFamily="34" charset="0"/>
                </a:rPr>
                <a:t>МОДЕЛІ</a:t>
              </a:r>
              <a:endParaRPr lang="ru-RU" sz="1700" b="1" dirty="0">
                <a:solidFill>
                  <a:schemeClr val="bg1"/>
                </a:solidFill>
                <a:cs typeface="Arial" pitchFamily="34" charset="0"/>
              </a:endParaRPr>
            </a:p>
          </p:txBody>
        </p:sp>
      </p:grpSp>
      <p:grpSp>
        <p:nvGrpSpPr>
          <p:cNvPr id="66" name="Группа 65"/>
          <p:cNvGrpSpPr/>
          <p:nvPr/>
        </p:nvGrpSpPr>
        <p:grpSpPr>
          <a:xfrm rot="10800000">
            <a:off x="2862692" y="1941771"/>
            <a:ext cx="4800634" cy="1046788"/>
            <a:chOff x="2953227" y="1658053"/>
            <a:chExt cx="3429024" cy="747706"/>
          </a:xfrm>
        </p:grpSpPr>
        <p:sp>
          <p:nvSpPr>
            <p:cNvPr id="67" name="Стрелка влево 66"/>
            <p:cNvSpPr/>
            <p:nvPr/>
          </p:nvSpPr>
          <p:spPr>
            <a:xfrm>
              <a:off x="2953227" y="1658053"/>
              <a:ext cx="3429024" cy="747706"/>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68" name="TextBox 67"/>
            <p:cNvSpPr txBox="1"/>
            <p:nvPr/>
          </p:nvSpPr>
          <p:spPr>
            <a:xfrm rot="10800000">
              <a:off x="3200732" y="1905592"/>
              <a:ext cx="2971509" cy="252817"/>
            </a:xfrm>
            <a:prstGeom prst="rect">
              <a:avLst/>
            </a:prstGeom>
            <a:noFill/>
          </p:spPr>
          <p:txBody>
            <a:bodyPr wrap="none" rtlCol="0">
              <a:spAutoFit/>
            </a:bodyPr>
            <a:lstStyle/>
            <a:p>
              <a:r>
                <a:rPr lang="ru-RU" sz="1700" b="1" dirty="0" smtClean="0">
                  <a:solidFill>
                    <a:schemeClr val="bg1"/>
                  </a:solidFill>
                  <a:cs typeface="Arial" pitchFamily="34" charset="0"/>
                </a:rPr>
                <a:t>ТЕКСЕРУЛЕРДІҢ ТРАНСФОРМАЦИЯСЫ</a:t>
              </a:r>
              <a:endParaRPr lang="ru-RU" sz="1700" b="1" dirty="0">
                <a:solidFill>
                  <a:schemeClr val="bg1"/>
                </a:solidFill>
                <a:cs typeface="Arial" pitchFamily="34" charset="0"/>
              </a:endParaRPr>
            </a:p>
          </p:txBody>
        </p:sp>
      </p:grpSp>
      <p:grpSp>
        <p:nvGrpSpPr>
          <p:cNvPr id="69" name="Группа 68"/>
          <p:cNvGrpSpPr/>
          <p:nvPr/>
        </p:nvGrpSpPr>
        <p:grpSpPr>
          <a:xfrm rot="10800000">
            <a:off x="3118270" y="2816032"/>
            <a:ext cx="5062135" cy="1046788"/>
            <a:chOff x="3156147" y="1658053"/>
            <a:chExt cx="3429024" cy="747706"/>
          </a:xfrm>
        </p:grpSpPr>
        <p:sp>
          <p:nvSpPr>
            <p:cNvPr id="70" name="Стрелка влево 69"/>
            <p:cNvSpPr/>
            <p:nvPr/>
          </p:nvSpPr>
          <p:spPr>
            <a:xfrm>
              <a:off x="3156147" y="1658053"/>
              <a:ext cx="3429024" cy="747706"/>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71" name="TextBox 70"/>
            <p:cNvSpPr txBox="1"/>
            <p:nvPr/>
          </p:nvSpPr>
          <p:spPr>
            <a:xfrm rot="10800000">
              <a:off x="4209886" y="1718727"/>
              <a:ext cx="1962354" cy="439681"/>
            </a:xfrm>
            <a:prstGeom prst="rect">
              <a:avLst/>
            </a:prstGeom>
            <a:noFill/>
          </p:spPr>
          <p:txBody>
            <a:bodyPr wrap="none" rtlCol="0">
              <a:spAutoFit/>
            </a:bodyPr>
            <a:lstStyle/>
            <a:p>
              <a:r>
                <a:rPr lang="ru-RU" sz="1700" b="1" dirty="0" smtClean="0">
                  <a:solidFill>
                    <a:schemeClr val="bg1"/>
                  </a:solidFill>
                  <a:cs typeface="Arial" pitchFamily="34" charset="0"/>
                </a:rPr>
                <a:t>КӨЛДЕНЕҢ МОНИТОРИНГ</a:t>
              </a:r>
              <a:endParaRPr lang="ru-RU" sz="1700" b="1" dirty="0">
                <a:solidFill>
                  <a:schemeClr val="bg1"/>
                </a:solidFill>
                <a:cs typeface="Arial" pitchFamily="34" charset="0"/>
              </a:endParaRPr>
            </a:p>
            <a:p>
              <a:endParaRPr lang="ru-RU" sz="1700" b="1" dirty="0">
                <a:solidFill>
                  <a:schemeClr val="bg1"/>
                </a:solidFill>
                <a:cs typeface="Arial" pitchFamily="34" charset="0"/>
              </a:endParaRPr>
            </a:p>
          </p:txBody>
        </p:sp>
      </p:grpSp>
      <p:grpSp>
        <p:nvGrpSpPr>
          <p:cNvPr id="72" name="Группа 71"/>
          <p:cNvGrpSpPr/>
          <p:nvPr/>
        </p:nvGrpSpPr>
        <p:grpSpPr>
          <a:xfrm rot="10800000">
            <a:off x="3257152" y="3588768"/>
            <a:ext cx="5734195" cy="1205572"/>
            <a:chOff x="3030597" y="1661581"/>
            <a:chExt cx="4005089" cy="861124"/>
          </a:xfrm>
        </p:grpSpPr>
        <p:sp>
          <p:nvSpPr>
            <p:cNvPr id="73" name="Стрелка влево 72"/>
            <p:cNvSpPr/>
            <p:nvPr/>
          </p:nvSpPr>
          <p:spPr>
            <a:xfrm>
              <a:off x="3030597" y="1661581"/>
              <a:ext cx="4005089" cy="861124"/>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74" name="TextBox 73"/>
            <p:cNvSpPr txBox="1"/>
            <p:nvPr/>
          </p:nvSpPr>
          <p:spPr>
            <a:xfrm rot="10800000">
              <a:off x="3202310" y="1680678"/>
              <a:ext cx="3713195" cy="626545"/>
            </a:xfrm>
            <a:prstGeom prst="rect">
              <a:avLst/>
            </a:prstGeom>
            <a:noFill/>
          </p:spPr>
          <p:txBody>
            <a:bodyPr wrap="none" rtlCol="0">
              <a:spAutoFit/>
            </a:bodyPr>
            <a:lstStyle/>
            <a:p>
              <a:pPr algn="ctr"/>
              <a:r>
                <a:rPr lang="ru-RU" sz="1700" b="1" dirty="0" smtClean="0">
                  <a:solidFill>
                    <a:schemeClr val="bg1"/>
                  </a:solidFill>
                  <a:cs typeface="Arial" pitchFamily="34" charset="0"/>
                </a:rPr>
                <a:t>ЖЕРГІЛІКТІ САЛЫҚТАР БОЙЫНША ЭЛЕКТРОНДЫҚ</a:t>
              </a:r>
            </a:p>
            <a:p>
              <a:pPr algn="ctr"/>
              <a:r>
                <a:rPr lang="ru-RU" sz="1700" b="1" dirty="0" smtClean="0">
                  <a:solidFill>
                    <a:schemeClr val="bg1"/>
                  </a:solidFill>
                  <a:cs typeface="Arial" pitchFamily="34" charset="0"/>
                </a:rPr>
                <a:t>ХАБАРЛАУ</a:t>
              </a:r>
            </a:p>
            <a:p>
              <a:pPr algn="ctr"/>
              <a:endParaRPr lang="ru-RU" sz="1700" b="1" dirty="0">
                <a:solidFill>
                  <a:schemeClr val="bg1"/>
                </a:solidFill>
                <a:cs typeface="Arial" pitchFamily="34" charset="0"/>
              </a:endParaRPr>
            </a:p>
          </p:txBody>
        </p:sp>
      </p:grpSp>
      <p:grpSp>
        <p:nvGrpSpPr>
          <p:cNvPr id="75" name="Группа 74"/>
          <p:cNvGrpSpPr/>
          <p:nvPr/>
        </p:nvGrpSpPr>
        <p:grpSpPr>
          <a:xfrm>
            <a:off x="7711346" y="6213018"/>
            <a:ext cx="4198530" cy="1047268"/>
            <a:chOff x="2750990" y="2945484"/>
            <a:chExt cx="2428892" cy="748049"/>
          </a:xfrm>
        </p:grpSpPr>
        <p:sp>
          <p:nvSpPr>
            <p:cNvPr id="76" name="Стрелка вправо 75"/>
            <p:cNvSpPr/>
            <p:nvPr/>
          </p:nvSpPr>
          <p:spPr>
            <a:xfrm rot="10800000">
              <a:off x="2750990" y="2945484"/>
              <a:ext cx="2428892" cy="748049"/>
            </a:xfrm>
            <a:prstGeom prst="rightArrow">
              <a:avLst/>
            </a:prstGeom>
            <a:solidFill>
              <a:srgbClr val="EF7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77" name="TextBox 76"/>
            <p:cNvSpPr txBox="1"/>
            <p:nvPr/>
          </p:nvSpPr>
          <p:spPr>
            <a:xfrm>
              <a:off x="3162801" y="3112412"/>
              <a:ext cx="1815721" cy="439681"/>
            </a:xfrm>
            <a:prstGeom prst="rect">
              <a:avLst/>
            </a:prstGeom>
            <a:noFill/>
          </p:spPr>
          <p:txBody>
            <a:bodyPr wrap="square" rtlCol="0">
              <a:spAutoFit/>
            </a:bodyPr>
            <a:lstStyle/>
            <a:p>
              <a:pPr algn="ctr"/>
              <a:r>
                <a:rPr lang="ru-RU" sz="1700" b="1" dirty="0" smtClean="0">
                  <a:solidFill>
                    <a:schemeClr val="bg1"/>
                  </a:solidFill>
                  <a:cs typeface="Arial" pitchFamily="34" charset="0"/>
                </a:rPr>
                <a:t>ҚОЛМА ҚОЛСЫЗ АҚША АЙНАЛЫМЫ</a:t>
              </a:r>
              <a:endParaRPr lang="ru-RU" sz="1700" b="1" dirty="0">
                <a:solidFill>
                  <a:schemeClr val="bg1"/>
                </a:solidFill>
                <a:cs typeface="Arial" pitchFamily="34" charset="0"/>
              </a:endParaRPr>
            </a:p>
          </p:txBody>
        </p:sp>
      </p:grpSp>
      <p:grpSp>
        <p:nvGrpSpPr>
          <p:cNvPr id="81" name="Группа 80"/>
          <p:cNvGrpSpPr/>
          <p:nvPr/>
        </p:nvGrpSpPr>
        <p:grpSpPr>
          <a:xfrm>
            <a:off x="7008807" y="7026473"/>
            <a:ext cx="4198530" cy="935698"/>
            <a:chOff x="2750990" y="2993110"/>
            <a:chExt cx="2428892" cy="668356"/>
          </a:xfrm>
        </p:grpSpPr>
        <p:sp>
          <p:nvSpPr>
            <p:cNvPr id="82" name="Стрелка вправо 81"/>
            <p:cNvSpPr/>
            <p:nvPr/>
          </p:nvSpPr>
          <p:spPr>
            <a:xfrm rot="10800000">
              <a:off x="2750990" y="2993110"/>
              <a:ext cx="2428892" cy="668356"/>
            </a:xfrm>
            <a:prstGeom prst="rightArrow">
              <a:avLst/>
            </a:prstGeom>
            <a:solidFill>
              <a:srgbClr val="EF7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83" name="TextBox 82"/>
            <p:cNvSpPr txBox="1"/>
            <p:nvPr/>
          </p:nvSpPr>
          <p:spPr>
            <a:xfrm>
              <a:off x="3246023" y="3200879"/>
              <a:ext cx="1730057" cy="252817"/>
            </a:xfrm>
            <a:prstGeom prst="rect">
              <a:avLst/>
            </a:prstGeom>
            <a:noFill/>
          </p:spPr>
          <p:txBody>
            <a:bodyPr wrap="square" rtlCol="0">
              <a:spAutoFit/>
            </a:bodyPr>
            <a:lstStyle/>
            <a:p>
              <a:r>
                <a:rPr lang="ru-RU" sz="1700" b="1" dirty="0" smtClean="0">
                  <a:solidFill>
                    <a:schemeClr val="bg1"/>
                  </a:solidFill>
                  <a:cs typeface="Arial" pitchFamily="34" charset="0"/>
                </a:rPr>
                <a:t>ТАУАРЛАРДЫ ТАҢБАЛАУ</a:t>
              </a:r>
              <a:endParaRPr lang="ru-RU" sz="1700" b="1" dirty="0">
                <a:solidFill>
                  <a:schemeClr val="bg1"/>
                </a:solidFill>
                <a:cs typeface="Arial" pitchFamily="34" charset="0"/>
              </a:endParaRPr>
            </a:p>
          </p:txBody>
        </p:sp>
      </p:grpSp>
      <p:grpSp>
        <p:nvGrpSpPr>
          <p:cNvPr id="84" name="Группа 83"/>
          <p:cNvGrpSpPr/>
          <p:nvPr/>
        </p:nvGrpSpPr>
        <p:grpSpPr>
          <a:xfrm>
            <a:off x="7758644" y="2200049"/>
            <a:ext cx="4371317" cy="1051363"/>
            <a:chOff x="2750990" y="2993110"/>
            <a:chExt cx="2528853" cy="668356"/>
          </a:xfrm>
        </p:grpSpPr>
        <p:sp>
          <p:nvSpPr>
            <p:cNvPr id="85" name="Стрелка вправо 84"/>
            <p:cNvSpPr/>
            <p:nvPr/>
          </p:nvSpPr>
          <p:spPr>
            <a:xfrm rot="10800000">
              <a:off x="2750990" y="2993110"/>
              <a:ext cx="2428892" cy="668356"/>
            </a:xfrm>
            <a:prstGeom prst="rightArrow">
              <a:avLst/>
            </a:prstGeom>
            <a:solidFill>
              <a:srgbClr val="EF7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86" name="TextBox 85"/>
            <p:cNvSpPr txBox="1"/>
            <p:nvPr/>
          </p:nvSpPr>
          <p:spPr>
            <a:xfrm>
              <a:off x="3464122" y="3145483"/>
              <a:ext cx="1815721" cy="391310"/>
            </a:xfrm>
            <a:prstGeom prst="rect">
              <a:avLst/>
            </a:prstGeom>
            <a:noFill/>
          </p:spPr>
          <p:txBody>
            <a:bodyPr wrap="square" rtlCol="0">
              <a:spAutoFit/>
            </a:bodyPr>
            <a:lstStyle/>
            <a:p>
              <a:r>
                <a:rPr lang="ru-RU" sz="1700" b="1" dirty="0" smtClean="0">
                  <a:solidFill>
                    <a:schemeClr val="bg1"/>
                  </a:solidFill>
                  <a:cs typeface="Arial" pitchFamily="34" charset="0"/>
                </a:rPr>
                <a:t>ҮШІНШІ ТҰЛҒАЛАРДЫҢ </a:t>
              </a:r>
            </a:p>
            <a:p>
              <a:r>
                <a:rPr lang="ru-RU" sz="1700" b="1" dirty="0" smtClean="0">
                  <a:solidFill>
                    <a:schemeClr val="bg1"/>
                  </a:solidFill>
                  <a:cs typeface="Arial" pitchFamily="34" charset="0"/>
                </a:rPr>
                <a:t>ДЕРЕКҚОРЫ</a:t>
              </a:r>
              <a:endParaRPr lang="ru-RU" sz="1700" b="1" dirty="0">
                <a:solidFill>
                  <a:schemeClr val="bg1"/>
                </a:solidFill>
                <a:cs typeface="Arial" pitchFamily="34" charset="0"/>
              </a:endParaRPr>
            </a:p>
          </p:txBody>
        </p:sp>
      </p:grpSp>
      <p:grpSp>
        <p:nvGrpSpPr>
          <p:cNvPr id="87" name="Группа 86"/>
          <p:cNvGrpSpPr/>
          <p:nvPr/>
        </p:nvGrpSpPr>
        <p:grpSpPr>
          <a:xfrm rot="10800000">
            <a:off x="3455692" y="4527575"/>
            <a:ext cx="5062137" cy="1224632"/>
            <a:chOff x="2953227" y="1679254"/>
            <a:chExt cx="3429024" cy="747706"/>
          </a:xfrm>
        </p:grpSpPr>
        <p:sp>
          <p:nvSpPr>
            <p:cNvPr id="88" name="Стрелка влево 87"/>
            <p:cNvSpPr/>
            <p:nvPr/>
          </p:nvSpPr>
          <p:spPr>
            <a:xfrm>
              <a:off x="2953227" y="1679254"/>
              <a:ext cx="3429024" cy="747706"/>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89" name="TextBox 88"/>
            <p:cNvSpPr txBox="1"/>
            <p:nvPr/>
          </p:nvSpPr>
          <p:spPr>
            <a:xfrm rot="10800000">
              <a:off x="3272175" y="1846182"/>
              <a:ext cx="2994999" cy="375829"/>
            </a:xfrm>
            <a:prstGeom prst="rect">
              <a:avLst/>
            </a:prstGeom>
            <a:noFill/>
          </p:spPr>
          <p:txBody>
            <a:bodyPr wrap="none" rtlCol="0">
              <a:spAutoFit/>
            </a:bodyPr>
            <a:lstStyle/>
            <a:p>
              <a:pPr algn="ctr"/>
              <a:r>
                <a:rPr lang="ru-RU" sz="1700" b="1" dirty="0" smtClean="0">
                  <a:solidFill>
                    <a:schemeClr val="bg1"/>
                  </a:solidFill>
                  <a:cs typeface="Arial" pitchFamily="34" charset="0"/>
                </a:rPr>
                <a:t>ЖЕР ҚОЙНАУЫН ПАЙДАЛАНУШЫЛАРҒА </a:t>
              </a:r>
            </a:p>
            <a:p>
              <a:pPr algn="ctr"/>
              <a:r>
                <a:rPr lang="ru-RU" sz="1700" b="1" dirty="0" smtClean="0">
                  <a:solidFill>
                    <a:schemeClr val="bg1"/>
                  </a:solidFill>
                  <a:cs typeface="Arial" pitchFamily="34" charset="0"/>
                </a:rPr>
                <a:t>АВТОМАТТЫ ТҮРДЕ ЕСЕПТЕУ</a:t>
              </a:r>
              <a:endParaRPr lang="ru-RU" sz="1700" b="1" dirty="0">
                <a:solidFill>
                  <a:schemeClr val="bg1"/>
                </a:solidFill>
                <a:cs typeface="Arial" pitchFamily="34" charset="0"/>
              </a:endParaRPr>
            </a:p>
          </p:txBody>
        </p:sp>
      </p:grpSp>
      <p:grpSp>
        <p:nvGrpSpPr>
          <p:cNvPr id="90" name="Группа 89"/>
          <p:cNvGrpSpPr/>
          <p:nvPr/>
        </p:nvGrpSpPr>
        <p:grpSpPr>
          <a:xfrm rot="10800000">
            <a:off x="3063877" y="5454507"/>
            <a:ext cx="4800634" cy="1046788"/>
            <a:chOff x="2953227" y="1658053"/>
            <a:chExt cx="3429024" cy="747706"/>
          </a:xfrm>
        </p:grpSpPr>
        <p:sp>
          <p:nvSpPr>
            <p:cNvPr id="91" name="Стрелка влево 90"/>
            <p:cNvSpPr/>
            <p:nvPr/>
          </p:nvSpPr>
          <p:spPr>
            <a:xfrm>
              <a:off x="2953227" y="1658053"/>
              <a:ext cx="3429024" cy="747706"/>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92" name="TextBox 91"/>
            <p:cNvSpPr txBox="1"/>
            <p:nvPr/>
          </p:nvSpPr>
          <p:spPr>
            <a:xfrm rot="10800000">
              <a:off x="4331994" y="1905592"/>
              <a:ext cx="1840247" cy="252817"/>
            </a:xfrm>
            <a:prstGeom prst="rect">
              <a:avLst/>
            </a:prstGeom>
            <a:noFill/>
          </p:spPr>
          <p:txBody>
            <a:bodyPr wrap="none" rtlCol="0">
              <a:spAutoFit/>
            </a:bodyPr>
            <a:lstStyle/>
            <a:p>
              <a:r>
                <a:rPr lang="ru-RU" sz="1700" b="1" dirty="0" smtClean="0">
                  <a:solidFill>
                    <a:schemeClr val="bg1"/>
                  </a:solidFill>
                  <a:cs typeface="Arial" pitchFamily="34" charset="0"/>
                </a:rPr>
                <a:t>БИЗНЕСКЕ АРАЛАСПАУ</a:t>
              </a:r>
              <a:endParaRPr lang="ru-RU" sz="1700" b="1" dirty="0">
                <a:solidFill>
                  <a:schemeClr val="bg1"/>
                </a:solidFill>
                <a:cs typeface="Arial" pitchFamily="34" charset="0"/>
              </a:endParaRPr>
            </a:p>
          </p:txBody>
        </p:sp>
      </p:grpSp>
      <p:grpSp>
        <p:nvGrpSpPr>
          <p:cNvPr id="93" name="Группа 92"/>
          <p:cNvGrpSpPr/>
          <p:nvPr/>
        </p:nvGrpSpPr>
        <p:grpSpPr>
          <a:xfrm rot="10800000">
            <a:off x="2330535" y="6231669"/>
            <a:ext cx="4800634" cy="1046788"/>
            <a:chOff x="2953227" y="1658053"/>
            <a:chExt cx="3429024" cy="747706"/>
          </a:xfrm>
        </p:grpSpPr>
        <p:sp>
          <p:nvSpPr>
            <p:cNvPr id="94" name="Стрелка влево 93"/>
            <p:cNvSpPr/>
            <p:nvPr/>
          </p:nvSpPr>
          <p:spPr>
            <a:xfrm>
              <a:off x="2953227" y="1658053"/>
              <a:ext cx="3429024" cy="747706"/>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95" name="TextBox 94"/>
            <p:cNvSpPr txBox="1"/>
            <p:nvPr/>
          </p:nvSpPr>
          <p:spPr>
            <a:xfrm rot="10800000">
              <a:off x="4443058" y="1905592"/>
              <a:ext cx="1729183" cy="252817"/>
            </a:xfrm>
            <a:prstGeom prst="rect">
              <a:avLst/>
            </a:prstGeom>
            <a:noFill/>
          </p:spPr>
          <p:txBody>
            <a:bodyPr wrap="none" rtlCol="0">
              <a:spAutoFit/>
            </a:bodyPr>
            <a:lstStyle/>
            <a:p>
              <a:r>
                <a:rPr lang="ru-RU" sz="1700" b="1" dirty="0" smtClean="0">
                  <a:solidFill>
                    <a:schemeClr val="bg1"/>
                  </a:solidFill>
                  <a:cs typeface="Arial" pitchFamily="34" charset="0"/>
                </a:rPr>
                <a:t>АСТАНА-1 АЖ ЕНГІЗУ</a:t>
              </a:r>
              <a:endParaRPr lang="ru-RU" sz="1700" b="1" dirty="0">
                <a:solidFill>
                  <a:schemeClr val="bg1"/>
                </a:solidFill>
                <a:cs typeface="Arial" pitchFamily="34" charset="0"/>
              </a:endParaRPr>
            </a:p>
          </p:txBody>
        </p:sp>
      </p:grpSp>
      <p:grpSp>
        <p:nvGrpSpPr>
          <p:cNvPr id="96" name="Группа 95"/>
          <p:cNvGrpSpPr/>
          <p:nvPr/>
        </p:nvGrpSpPr>
        <p:grpSpPr>
          <a:xfrm rot="10800000">
            <a:off x="1438131" y="7010707"/>
            <a:ext cx="4800635" cy="1046788"/>
            <a:chOff x="2953227" y="1658053"/>
            <a:chExt cx="3429024" cy="747706"/>
          </a:xfrm>
        </p:grpSpPr>
        <p:sp>
          <p:nvSpPr>
            <p:cNvPr id="97" name="Стрелка влево 96"/>
            <p:cNvSpPr/>
            <p:nvPr/>
          </p:nvSpPr>
          <p:spPr>
            <a:xfrm>
              <a:off x="2953227" y="1658053"/>
              <a:ext cx="3429024" cy="747706"/>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98" name="TextBox 97"/>
            <p:cNvSpPr txBox="1"/>
            <p:nvPr/>
          </p:nvSpPr>
          <p:spPr>
            <a:xfrm rot="10800000">
              <a:off x="3150827" y="1905592"/>
              <a:ext cx="3231424" cy="252817"/>
            </a:xfrm>
            <a:prstGeom prst="rect">
              <a:avLst/>
            </a:prstGeom>
            <a:noFill/>
          </p:spPr>
          <p:txBody>
            <a:bodyPr wrap="none" rtlCol="0">
              <a:spAutoFit/>
            </a:bodyPr>
            <a:lstStyle/>
            <a:p>
              <a:r>
                <a:rPr lang="ru-RU" sz="1700" b="1" dirty="0" smtClean="0">
                  <a:solidFill>
                    <a:schemeClr val="bg1"/>
                  </a:solidFill>
                  <a:cs typeface="Arial" pitchFamily="34" charset="0"/>
                </a:rPr>
                <a:t>ФИЗИКАЛЫҚ КЕДЕНДІК ИНФРАҚҰРЫЛЫМ</a:t>
              </a:r>
              <a:endParaRPr lang="ru-RU" sz="1700" b="1" dirty="0">
                <a:solidFill>
                  <a:schemeClr val="bg1"/>
                </a:solidFill>
                <a:cs typeface="Arial" pitchFamily="34" charset="0"/>
              </a:endParaRPr>
            </a:p>
          </p:txBody>
        </p:sp>
      </p:grpSp>
      <p:grpSp>
        <p:nvGrpSpPr>
          <p:cNvPr id="99" name="Группа 98"/>
          <p:cNvGrpSpPr/>
          <p:nvPr/>
        </p:nvGrpSpPr>
        <p:grpSpPr>
          <a:xfrm>
            <a:off x="8161868" y="1459376"/>
            <a:ext cx="4198530" cy="935698"/>
            <a:chOff x="2750990" y="2993110"/>
            <a:chExt cx="2428892" cy="668356"/>
          </a:xfrm>
        </p:grpSpPr>
        <p:sp>
          <p:nvSpPr>
            <p:cNvPr id="100" name="Стрелка вправо 99"/>
            <p:cNvSpPr/>
            <p:nvPr/>
          </p:nvSpPr>
          <p:spPr>
            <a:xfrm rot="10800000">
              <a:off x="2750990" y="2993110"/>
              <a:ext cx="2428892" cy="668356"/>
            </a:xfrm>
            <a:prstGeom prst="rightArrow">
              <a:avLst/>
            </a:prstGeom>
            <a:solidFill>
              <a:srgbClr val="EF7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101" name="TextBox 100"/>
            <p:cNvSpPr txBox="1"/>
            <p:nvPr/>
          </p:nvSpPr>
          <p:spPr>
            <a:xfrm>
              <a:off x="3162801" y="3186823"/>
              <a:ext cx="1815721" cy="252817"/>
            </a:xfrm>
            <a:prstGeom prst="rect">
              <a:avLst/>
            </a:prstGeom>
            <a:noFill/>
          </p:spPr>
          <p:txBody>
            <a:bodyPr wrap="square" rtlCol="0">
              <a:spAutoFit/>
            </a:bodyPr>
            <a:lstStyle/>
            <a:p>
              <a:r>
                <a:rPr lang="ru-RU" sz="1700" b="1" dirty="0" smtClean="0">
                  <a:solidFill>
                    <a:schemeClr val="bg1"/>
                  </a:solidFill>
                  <a:cs typeface="Arial" pitchFamily="34" charset="0"/>
                </a:rPr>
                <a:t>ӨСУ ДРАЙВЕРЛЕРІ</a:t>
              </a:r>
              <a:endParaRPr lang="ru-RU" sz="1700" b="1" dirty="0">
                <a:solidFill>
                  <a:schemeClr val="bg1"/>
                </a:solidFill>
                <a:cs typeface="Arial" pitchFamily="34" charset="0"/>
              </a:endParaRPr>
            </a:p>
          </p:txBody>
        </p:sp>
      </p:grpSp>
      <p:grpSp>
        <p:nvGrpSpPr>
          <p:cNvPr id="102" name="Группа 101"/>
          <p:cNvGrpSpPr/>
          <p:nvPr/>
        </p:nvGrpSpPr>
        <p:grpSpPr>
          <a:xfrm>
            <a:off x="7440866" y="7733083"/>
            <a:ext cx="4198530" cy="1046788"/>
            <a:chOff x="2750990" y="2993110"/>
            <a:chExt cx="2428892" cy="668356"/>
          </a:xfrm>
        </p:grpSpPr>
        <p:sp>
          <p:nvSpPr>
            <p:cNvPr id="103" name="Стрелка вправо 102"/>
            <p:cNvSpPr/>
            <p:nvPr/>
          </p:nvSpPr>
          <p:spPr>
            <a:xfrm rot="10800000">
              <a:off x="2750990" y="2993110"/>
              <a:ext cx="2428892" cy="668356"/>
            </a:xfrm>
            <a:prstGeom prst="rightArrow">
              <a:avLst/>
            </a:prstGeom>
            <a:solidFill>
              <a:srgbClr val="EF7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104" name="TextBox 103"/>
            <p:cNvSpPr txBox="1"/>
            <p:nvPr/>
          </p:nvSpPr>
          <p:spPr>
            <a:xfrm>
              <a:off x="3165070" y="3145483"/>
              <a:ext cx="1956492" cy="393020"/>
            </a:xfrm>
            <a:prstGeom prst="rect">
              <a:avLst/>
            </a:prstGeom>
            <a:noFill/>
          </p:spPr>
          <p:txBody>
            <a:bodyPr wrap="square" rtlCol="0">
              <a:spAutoFit/>
            </a:bodyPr>
            <a:lstStyle/>
            <a:p>
              <a:pPr algn="ctr"/>
              <a:r>
                <a:rPr lang="ru-RU" sz="1700" b="1" dirty="0" smtClean="0">
                  <a:solidFill>
                    <a:schemeClr val="bg1"/>
                  </a:solidFill>
                  <a:cs typeface="Arial" pitchFamily="34" charset="0"/>
                </a:rPr>
                <a:t>ЕСЕПКЕ АЛАТЫН БАҚЫЛАУ АСПАПТАРЫ </a:t>
              </a:r>
              <a:endParaRPr lang="ru-RU" sz="1700" b="1" dirty="0">
                <a:solidFill>
                  <a:schemeClr val="bg1"/>
                </a:solidFill>
                <a:cs typeface="Arial" pitchFamily="34" charset="0"/>
              </a:endParaRPr>
            </a:p>
          </p:txBody>
        </p:sp>
      </p:grpSp>
      <p:grpSp>
        <p:nvGrpSpPr>
          <p:cNvPr id="105" name="Группа 104"/>
          <p:cNvGrpSpPr/>
          <p:nvPr/>
        </p:nvGrpSpPr>
        <p:grpSpPr>
          <a:xfrm rot="10800000">
            <a:off x="798094" y="7748849"/>
            <a:ext cx="4800634" cy="1046788"/>
            <a:chOff x="2953227" y="1658053"/>
            <a:chExt cx="3429024" cy="747706"/>
          </a:xfrm>
        </p:grpSpPr>
        <p:sp>
          <p:nvSpPr>
            <p:cNvPr id="106" name="Стрелка влево 105"/>
            <p:cNvSpPr/>
            <p:nvPr/>
          </p:nvSpPr>
          <p:spPr>
            <a:xfrm>
              <a:off x="2953227" y="1658053"/>
              <a:ext cx="3429024" cy="747706"/>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a:p>
          </p:txBody>
        </p:sp>
        <p:sp>
          <p:nvSpPr>
            <p:cNvPr id="107" name="TextBox 106"/>
            <p:cNvSpPr txBox="1"/>
            <p:nvPr/>
          </p:nvSpPr>
          <p:spPr>
            <a:xfrm rot="10800000">
              <a:off x="3819033" y="1905592"/>
              <a:ext cx="2353208" cy="252817"/>
            </a:xfrm>
            <a:prstGeom prst="rect">
              <a:avLst/>
            </a:prstGeom>
            <a:noFill/>
          </p:spPr>
          <p:txBody>
            <a:bodyPr wrap="none" rtlCol="0">
              <a:spAutoFit/>
            </a:bodyPr>
            <a:lstStyle/>
            <a:p>
              <a:r>
                <a:rPr lang="ru-RU" sz="1700" b="1" dirty="0">
                  <a:solidFill>
                    <a:schemeClr val="bg1"/>
                  </a:solidFill>
                  <a:cs typeface="Arial" pitchFamily="34" charset="0"/>
                </a:rPr>
                <a:t>УЭО </a:t>
              </a:r>
              <a:r>
                <a:rPr lang="ru-RU" sz="1700" b="1" dirty="0" smtClean="0">
                  <a:solidFill>
                    <a:schemeClr val="bg1"/>
                  </a:solidFill>
                  <a:cs typeface="Arial" pitchFamily="34" charset="0"/>
                </a:rPr>
                <a:t>ИНИСТИТУТЫН ДАМЫТУ</a:t>
              </a:r>
              <a:endParaRPr lang="ru-RU" sz="1700" b="1" dirty="0">
                <a:solidFill>
                  <a:schemeClr val="bg1"/>
                </a:solidFill>
                <a:cs typeface="Arial" pitchFamily="34" charset="0"/>
              </a:endParaRPr>
            </a:p>
          </p:txBody>
        </p:sp>
      </p:grpSp>
      <p:sp>
        <p:nvSpPr>
          <p:cNvPr id="53" name="Title 6"/>
          <p:cNvSpPr txBox="1">
            <a:spLocks/>
          </p:cNvSpPr>
          <p:nvPr/>
        </p:nvSpPr>
        <p:spPr>
          <a:xfrm>
            <a:off x="1296133" y="475891"/>
            <a:ext cx="11530632" cy="905465"/>
          </a:xfrm>
          <a:prstGeom prst="rect">
            <a:avLst/>
          </a:prstGeom>
        </p:spPr>
        <p:txBody>
          <a:bodyPr vert="horz" lIns="0" tIns="0" rIns="0" bIns="0" rtlCol="0" anchor="ctr">
            <a:normAutofit/>
          </a:bodyPr>
          <a:lstStyle>
            <a:lvl1pPr algn="l" defTabSz="1223212" rtl="0" eaLnBrk="1" latinLnBrk="0" hangingPunct="1">
              <a:lnSpc>
                <a:spcPct val="90000"/>
              </a:lnSpc>
              <a:spcBef>
                <a:spcPct val="0"/>
              </a:spcBef>
              <a:buNone/>
              <a:defRPr sz="3243" kern="1200">
                <a:solidFill>
                  <a:srgbClr val="0062AD"/>
                </a:solidFill>
                <a:latin typeface="+mj-lt"/>
                <a:ea typeface="+mj-ea"/>
                <a:cs typeface="+mj-cs"/>
              </a:defRPr>
            </a:lvl1pPr>
          </a:lstStyle>
          <a:p>
            <a:pPr lvl="0" algn="ctr"/>
            <a:r>
              <a:rPr lang="ru-RU" sz="3200" b="1" dirty="0" smtClean="0">
                <a:latin typeface="Calibri" panose="020F0502020204030204" pitchFamily="34" charset="0"/>
                <a:cs typeface="Calibri" panose="020F0502020204030204" pitchFamily="34" charset="0"/>
              </a:rPr>
              <a:t>МЕМЛЕКЕТ ПЕН БИЗНЕСТІҢ ӨЗАРА ІС-ҚИМЫЛ СТРАТЕГИЯСЫ</a:t>
            </a:r>
            <a:endParaRPr lang="ru-RU" sz="3200" b="1" dirty="0">
              <a:latin typeface="Calibri" panose="020F0502020204030204" pitchFamily="34" charset="0"/>
              <a:cs typeface="Calibri" panose="020F0502020204030204" pitchFamily="34" charset="0"/>
            </a:endParaRPr>
          </a:p>
        </p:txBody>
      </p:sp>
      <p:sp>
        <p:nvSpPr>
          <p:cNvPr id="54" name="object 77"/>
          <p:cNvSpPr/>
          <p:nvPr/>
        </p:nvSpPr>
        <p:spPr>
          <a:xfrm>
            <a:off x="3503" y="338670"/>
            <a:ext cx="157863" cy="993775"/>
          </a:xfrm>
          <a:custGeom>
            <a:avLst/>
            <a:gdLst/>
            <a:ahLst/>
            <a:cxnLst/>
            <a:rect l="l" t="t" r="r" b="b"/>
            <a:pathLst>
              <a:path w="210185" h="993775">
                <a:moveTo>
                  <a:pt x="0" y="0"/>
                </a:moveTo>
                <a:lnTo>
                  <a:pt x="209613" y="0"/>
                </a:lnTo>
                <a:lnTo>
                  <a:pt x="209613" y="993772"/>
                </a:lnTo>
                <a:lnTo>
                  <a:pt x="0" y="993772"/>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a:solidFill>
                <a:schemeClr val="lt1"/>
              </a:solidFill>
              <a:latin typeface="Calibri" panose="020F0502020204030204" pitchFamily="34" charset="0"/>
              <a:cs typeface="Calibri" panose="020F0502020204030204" pitchFamily="34" charset="0"/>
            </a:endParaRPr>
          </a:p>
        </p:txBody>
      </p:sp>
      <p:sp>
        <p:nvSpPr>
          <p:cNvPr id="55" name="TextBox 54"/>
          <p:cNvSpPr txBox="1"/>
          <p:nvPr/>
        </p:nvSpPr>
        <p:spPr>
          <a:xfrm>
            <a:off x="11164052" y="248471"/>
            <a:ext cx="1121685" cy="369332"/>
          </a:xfrm>
          <a:prstGeom prst="rect">
            <a:avLst/>
          </a:prstGeom>
          <a:noFill/>
        </p:spPr>
        <p:txBody>
          <a:bodyPr wrap="square" rtlCol="0">
            <a:spAutoFit/>
          </a:bodyPr>
          <a:lstStyle/>
          <a:p>
            <a:r>
              <a:rPr lang="ru-RU" b="1" dirty="0" smtClean="0"/>
              <a:t>Слайд </a:t>
            </a:r>
            <a:r>
              <a:rPr lang="ru-RU" b="1" dirty="0" smtClean="0"/>
              <a:t>3</a:t>
            </a:r>
            <a:endParaRPr lang="ru-RU" b="1" dirty="0"/>
          </a:p>
        </p:txBody>
      </p:sp>
      <p:grpSp>
        <p:nvGrpSpPr>
          <p:cNvPr id="56" name="Группа 55"/>
          <p:cNvGrpSpPr/>
          <p:nvPr/>
        </p:nvGrpSpPr>
        <p:grpSpPr>
          <a:xfrm>
            <a:off x="421105" y="3070817"/>
            <a:ext cx="2777305" cy="2628698"/>
            <a:chOff x="0" y="0"/>
            <a:chExt cx="4320000" cy="4320000"/>
          </a:xfrm>
        </p:grpSpPr>
        <p:sp>
          <p:nvSpPr>
            <p:cNvPr id="57" name="Овал 56"/>
            <p:cNvSpPr/>
            <p:nvPr/>
          </p:nvSpPr>
          <p:spPr>
            <a:xfrm>
              <a:off x="0" y="0"/>
              <a:ext cx="4320000" cy="4320000"/>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pic>
          <p:nvPicPr>
            <p:cNvPr id="58" name="Рисунок 57" descr="C:\Users\user\Downloads\ввв.png"/>
            <p:cNvPicPr>
              <a:picLocks noChangeAspect="1"/>
            </p:cNvPicPr>
            <p:nvPr/>
          </p:nvPicPr>
          <p:blipFill rotWithShape="1">
            <a:blip r:embed="rId3" cstate="print">
              <a:extLst>
                <a:ext uri="{28A0092B-C50C-407E-A947-70E740481C1C}">
                  <a14:useLocalDpi xmlns:a14="http://schemas.microsoft.com/office/drawing/2010/main" val="0"/>
                </a:ext>
              </a:extLst>
            </a:blip>
            <a:srcRect l="21756" r="21446"/>
            <a:stretch/>
          </p:blipFill>
          <p:spPr bwMode="auto">
            <a:xfrm>
              <a:off x="843148" y="201880"/>
              <a:ext cx="2695699" cy="362197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62938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0" y="162243"/>
            <a:ext cx="11521440" cy="806767"/>
          </a:xfrm>
        </p:spPr>
        <p:txBody>
          <a:bodyPr rtlCol="0">
            <a:normAutofit/>
          </a:bodyPr>
          <a:lstStyle/>
          <a:p>
            <a:pPr algn="ctr">
              <a:defRPr/>
            </a:pPr>
            <a:r>
              <a:rPr lang="ru-RU" sz="3900" dirty="0">
                <a:latin typeface="Arial" pitchFamily="34" charset="0"/>
                <a:ea typeface="+mn-ea"/>
                <a:cs typeface="Arial" pitchFamily="34" charset="0"/>
              </a:rPr>
              <a:t>Онлайн </a:t>
            </a:r>
            <a:r>
              <a:rPr lang="ru-RU" sz="3900" dirty="0" err="1" smtClean="0">
                <a:latin typeface="Arial" pitchFamily="34" charset="0"/>
                <a:ea typeface="+mn-ea"/>
                <a:cs typeface="Arial" pitchFamily="34" charset="0"/>
              </a:rPr>
              <a:t>тіркеу</a:t>
            </a:r>
            <a:endParaRPr lang="ru-RU" sz="3900" dirty="0">
              <a:latin typeface="Arial" pitchFamily="34" charset="0"/>
              <a:ea typeface="+mn-ea"/>
              <a:cs typeface="Arial" pitchFamily="34" charset="0"/>
            </a:endParaRPr>
          </a:p>
        </p:txBody>
      </p:sp>
      <p:sp>
        <p:nvSpPr>
          <p:cNvPr id="5123" name="Объект 2"/>
          <p:cNvSpPr>
            <a:spLocks noGrp="1"/>
          </p:cNvSpPr>
          <p:nvPr>
            <p:ph sz="quarter" idx="13"/>
          </p:nvPr>
        </p:nvSpPr>
        <p:spPr>
          <a:xfrm>
            <a:off x="640082" y="1171258"/>
            <a:ext cx="11910378" cy="7056437"/>
          </a:xfrm>
        </p:spPr>
        <p:txBody>
          <a:bodyPr rtlCol="0">
            <a:normAutofit lnSpcReduction="10000"/>
          </a:bodyPr>
          <a:lstStyle/>
          <a:p>
            <a:pPr marL="0" indent="631039" algn="just">
              <a:spcBef>
                <a:spcPct val="0"/>
              </a:spcBef>
              <a:buNone/>
              <a:defRPr/>
            </a:pPr>
            <a:r>
              <a:rPr lang="ru-RU" sz="2800" b="1" dirty="0" err="1" smtClean="0">
                <a:latin typeface="Arial" charset="0"/>
                <a:cs typeface="Arial" charset="0"/>
              </a:rPr>
              <a:t>Электрондық</a:t>
            </a:r>
            <a:r>
              <a:rPr lang="ru-RU" sz="2800" b="1" dirty="0" smtClean="0">
                <a:latin typeface="Arial" charset="0"/>
                <a:cs typeface="Arial" charset="0"/>
              </a:rPr>
              <a:t> </a:t>
            </a:r>
            <a:r>
              <a:rPr lang="ru-RU" sz="2800" b="1" dirty="0" err="1" smtClean="0">
                <a:latin typeface="Arial" charset="0"/>
                <a:cs typeface="Arial" charset="0"/>
              </a:rPr>
              <a:t>түрде</a:t>
            </a:r>
            <a:r>
              <a:rPr lang="ru-RU" sz="2800" b="1" dirty="0" smtClean="0">
                <a:latin typeface="Arial" charset="0"/>
                <a:cs typeface="Arial" charset="0"/>
              </a:rPr>
              <a:t> ҚҚС </a:t>
            </a:r>
            <a:r>
              <a:rPr lang="ru-RU" sz="2800" b="1" dirty="0" err="1" smtClean="0">
                <a:latin typeface="Arial" charset="0"/>
                <a:cs typeface="Arial" charset="0"/>
              </a:rPr>
              <a:t>төлеуші</a:t>
            </a:r>
            <a:r>
              <a:rPr lang="ru-RU" sz="2800" b="1" dirty="0" smtClean="0">
                <a:latin typeface="Arial" charset="0"/>
                <a:cs typeface="Arial" charset="0"/>
              </a:rPr>
              <a:t> </a:t>
            </a:r>
            <a:r>
              <a:rPr lang="ru-RU" sz="2800" b="1" dirty="0" err="1" smtClean="0">
                <a:latin typeface="Arial" charset="0"/>
                <a:cs typeface="Arial" charset="0"/>
              </a:rPr>
              <a:t>ретінде</a:t>
            </a:r>
            <a:r>
              <a:rPr lang="ru-RU" sz="2800" b="1" dirty="0" smtClean="0">
                <a:latin typeface="Arial" charset="0"/>
                <a:cs typeface="Arial" charset="0"/>
              </a:rPr>
              <a:t> </a:t>
            </a:r>
            <a:r>
              <a:rPr lang="ru-RU" sz="2800" b="1" dirty="0" err="1" smtClean="0">
                <a:latin typeface="Arial" charset="0"/>
                <a:cs typeface="Arial" charset="0"/>
              </a:rPr>
              <a:t>тіркеу</a:t>
            </a:r>
            <a:r>
              <a:rPr lang="ru-RU" sz="2800" b="1" dirty="0" smtClean="0">
                <a:latin typeface="Arial" charset="0"/>
                <a:cs typeface="Arial" charset="0"/>
              </a:rPr>
              <a:t> </a:t>
            </a:r>
            <a:r>
              <a:rPr lang="ru-RU" sz="2800" dirty="0" smtClean="0">
                <a:latin typeface="Arial" charset="0"/>
                <a:cs typeface="Arial" charset="0"/>
              </a:rPr>
              <a:t>(</a:t>
            </a:r>
            <a:r>
              <a:rPr lang="ru-RU" sz="2800" dirty="0" err="1" smtClean="0">
                <a:latin typeface="Arial" charset="0"/>
                <a:cs typeface="Arial" charset="0"/>
              </a:rPr>
              <a:t>салық</a:t>
            </a:r>
            <a:r>
              <a:rPr lang="ru-RU" sz="2800" dirty="0" smtClean="0">
                <a:latin typeface="Arial" charset="0"/>
                <a:cs typeface="Arial" charset="0"/>
              </a:rPr>
              <a:t> </a:t>
            </a:r>
            <a:r>
              <a:rPr lang="ru-RU" sz="2800" dirty="0" err="1" smtClean="0">
                <a:latin typeface="Arial" charset="0"/>
                <a:cs typeface="Arial" charset="0"/>
              </a:rPr>
              <a:t>төлеушінің</a:t>
            </a:r>
            <a:r>
              <a:rPr lang="ru-RU" sz="2800" dirty="0" smtClean="0">
                <a:latin typeface="Arial" charset="0"/>
                <a:cs typeface="Arial" charset="0"/>
              </a:rPr>
              <a:t> </a:t>
            </a:r>
            <a:r>
              <a:rPr lang="ru-RU" sz="2800" dirty="0" err="1" smtClean="0">
                <a:latin typeface="Arial" charset="0"/>
                <a:cs typeface="Arial" charset="0"/>
              </a:rPr>
              <a:t>кабинеті</a:t>
            </a:r>
            <a:r>
              <a:rPr lang="ru-RU" sz="2800" dirty="0" smtClean="0">
                <a:latin typeface="Arial" charset="0"/>
                <a:cs typeface="Arial" charset="0"/>
              </a:rPr>
              <a:t> </a:t>
            </a:r>
            <a:r>
              <a:rPr lang="ru-RU" sz="2800" dirty="0" err="1" smtClean="0">
                <a:latin typeface="Arial" charset="0"/>
                <a:cs typeface="Arial" charset="0"/>
              </a:rPr>
              <a:t>арқылы</a:t>
            </a:r>
            <a:r>
              <a:rPr lang="ru-RU" sz="2800" dirty="0" smtClean="0">
                <a:latin typeface="Arial" charset="0"/>
                <a:cs typeface="Arial" charset="0"/>
              </a:rPr>
              <a:t> не </a:t>
            </a:r>
            <a:r>
              <a:rPr lang="ru-RU" sz="2800" dirty="0" err="1" smtClean="0">
                <a:latin typeface="Arial" charset="0"/>
                <a:cs typeface="Arial" charset="0"/>
              </a:rPr>
              <a:t>Әділет</a:t>
            </a:r>
            <a:r>
              <a:rPr lang="ru-RU" sz="2800" dirty="0" smtClean="0">
                <a:latin typeface="Arial" charset="0"/>
                <a:cs typeface="Arial" charset="0"/>
              </a:rPr>
              <a:t> </a:t>
            </a:r>
            <a:r>
              <a:rPr lang="ru-RU" sz="2800" dirty="0" err="1" smtClean="0">
                <a:latin typeface="Arial" charset="0"/>
                <a:cs typeface="Arial" charset="0"/>
              </a:rPr>
              <a:t>органдарында</a:t>
            </a:r>
            <a:r>
              <a:rPr lang="ru-RU" sz="2800" dirty="0" smtClean="0">
                <a:latin typeface="Arial" charset="0"/>
                <a:cs typeface="Arial" charset="0"/>
              </a:rPr>
              <a:t> ЗТ </a:t>
            </a:r>
            <a:r>
              <a:rPr lang="ru-RU" sz="2800" dirty="0" err="1" smtClean="0">
                <a:latin typeface="Arial" charset="0"/>
                <a:cs typeface="Arial" charset="0"/>
              </a:rPr>
              <a:t>ретінде</a:t>
            </a:r>
            <a:r>
              <a:rPr lang="ru-RU" sz="2800" dirty="0" smtClean="0">
                <a:latin typeface="Arial" charset="0"/>
                <a:cs typeface="Arial" charset="0"/>
              </a:rPr>
              <a:t> </a:t>
            </a:r>
            <a:r>
              <a:rPr lang="ru-RU" sz="2800" dirty="0" err="1" smtClean="0">
                <a:latin typeface="Arial" charset="0"/>
                <a:cs typeface="Arial" charset="0"/>
              </a:rPr>
              <a:t>мемлекеттік</a:t>
            </a:r>
            <a:r>
              <a:rPr lang="ru-RU" sz="2800" dirty="0" smtClean="0">
                <a:latin typeface="Arial" charset="0"/>
                <a:cs typeface="Arial" charset="0"/>
              </a:rPr>
              <a:t> </a:t>
            </a:r>
            <a:r>
              <a:rPr lang="ru-RU" sz="2800" dirty="0" err="1" smtClean="0">
                <a:latin typeface="Arial" charset="0"/>
                <a:cs typeface="Arial" charset="0"/>
              </a:rPr>
              <a:t>тіркеу</a:t>
            </a:r>
            <a:r>
              <a:rPr lang="ru-RU" sz="2800" dirty="0" smtClean="0">
                <a:latin typeface="Arial" charset="0"/>
                <a:cs typeface="Arial" charset="0"/>
              </a:rPr>
              <a:t> </a:t>
            </a:r>
            <a:r>
              <a:rPr lang="ru-RU" sz="2800" dirty="0" err="1" smtClean="0">
                <a:latin typeface="Arial" charset="0"/>
                <a:cs typeface="Arial" charset="0"/>
              </a:rPr>
              <a:t>кезінде</a:t>
            </a:r>
            <a:r>
              <a:rPr lang="ru-RU" sz="2800" dirty="0" smtClean="0">
                <a:latin typeface="Arial" charset="0"/>
                <a:cs typeface="Arial" charset="0"/>
              </a:rPr>
              <a:t>)</a:t>
            </a:r>
          </a:p>
          <a:p>
            <a:pPr marL="0" indent="631039" algn="just">
              <a:spcBef>
                <a:spcPct val="0"/>
              </a:spcBef>
              <a:buNone/>
              <a:defRPr/>
            </a:pPr>
            <a:endParaRPr lang="ru-RU" sz="2800" b="1" dirty="0" smtClean="0">
              <a:latin typeface="Arial" charset="0"/>
              <a:cs typeface="Arial" charset="0"/>
            </a:endParaRPr>
          </a:p>
          <a:p>
            <a:pPr marL="0" indent="631039" algn="just">
              <a:spcBef>
                <a:spcPct val="0"/>
              </a:spcBef>
              <a:buNone/>
              <a:defRPr/>
            </a:pPr>
            <a:r>
              <a:rPr lang="ru-RU" sz="2800" b="1" dirty="0" err="1" smtClean="0">
                <a:latin typeface="Arial" charset="0"/>
                <a:cs typeface="Arial" charset="0"/>
              </a:rPr>
              <a:t>Күшіне</a:t>
            </a:r>
            <a:r>
              <a:rPr lang="ru-RU" sz="2800" b="1" dirty="0" smtClean="0">
                <a:latin typeface="Arial" charset="0"/>
                <a:cs typeface="Arial" charset="0"/>
              </a:rPr>
              <a:t> </a:t>
            </a:r>
            <a:r>
              <a:rPr lang="ru-RU" sz="2800" b="1" dirty="0" err="1" smtClean="0">
                <a:latin typeface="Arial" charset="0"/>
                <a:cs typeface="Arial" charset="0"/>
              </a:rPr>
              <a:t>ену</a:t>
            </a:r>
            <a:r>
              <a:rPr lang="ru-RU" sz="2800" b="1" dirty="0" smtClean="0">
                <a:latin typeface="Arial" charset="0"/>
                <a:cs typeface="Arial" charset="0"/>
              </a:rPr>
              <a:t> </a:t>
            </a:r>
            <a:r>
              <a:rPr lang="ru-RU" sz="2800" b="1" dirty="0" err="1" smtClean="0">
                <a:latin typeface="Arial" charset="0"/>
                <a:cs typeface="Arial" charset="0"/>
              </a:rPr>
              <a:t>мерзімі</a:t>
            </a:r>
            <a:r>
              <a:rPr lang="ru-RU" sz="2800" b="1" dirty="0">
                <a:latin typeface="Arial" charset="0"/>
                <a:cs typeface="Arial" charset="0"/>
              </a:rPr>
              <a:t> </a:t>
            </a:r>
            <a:r>
              <a:rPr lang="ru-RU" sz="2800" dirty="0" smtClean="0">
                <a:latin typeface="Arial" charset="0"/>
                <a:cs typeface="Arial" charset="0"/>
              </a:rPr>
              <a:t>- 2017 </a:t>
            </a:r>
            <a:r>
              <a:rPr lang="ru-RU" sz="2800" dirty="0" err="1" smtClean="0">
                <a:latin typeface="Arial" charset="0"/>
                <a:cs typeface="Arial" charset="0"/>
              </a:rPr>
              <a:t>жылғы</a:t>
            </a:r>
            <a:r>
              <a:rPr lang="ru-RU" sz="2800" dirty="0" smtClean="0">
                <a:latin typeface="Arial" charset="0"/>
                <a:cs typeface="Arial" charset="0"/>
              </a:rPr>
              <a:t> 1 </a:t>
            </a:r>
            <a:r>
              <a:rPr lang="ru-RU" sz="2800" dirty="0" err="1" smtClean="0">
                <a:latin typeface="Arial" charset="0"/>
                <a:cs typeface="Arial" charset="0"/>
              </a:rPr>
              <a:t>мамыр</a:t>
            </a:r>
            <a:endParaRPr lang="ru-RU" sz="2800" dirty="0">
              <a:latin typeface="Arial" charset="0"/>
              <a:cs typeface="Arial" charset="0"/>
            </a:endParaRPr>
          </a:p>
          <a:p>
            <a:pPr marL="0" indent="631039" algn="just">
              <a:spcBef>
                <a:spcPct val="0"/>
              </a:spcBef>
              <a:buNone/>
              <a:defRPr/>
            </a:pPr>
            <a:endParaRPr lang="ru-RU" sz="2800" dirty="0">
              <a:latin typeface="Arial" charset="0"/>
              <a:cs typeface="Arial" charset="0"/>
            </a:endParaRPr>
          </a:p>
          <a:p>
            <a:pPr marL="0" indent="631039" algn="just">
              <a:spcBef>
                <a:spcPct val="0"/>
              </a:spcBef>
              <a:buNone/>
              <a:defRPr/>
            </a:pPr>
            <a:r>
              <a:rPr lang="ru-RU" sz="2800" b="1" dirty="0" err="1" smtClean="0">
                <a:latin typeface="Arial" charset="0"/>
                <a:cs typeface="Arial" charset="0"/>
              </a:rPr>
              <a:t>Күтілетін</a:t>
            </a:r>
            <a:r>
              <a:rPr lang="ru-RU" sz="2800" b="1" dirty="0" smtClean="0">
                <a:latin typeface="Arial" charset="0"/>
                <a:cs typeface="Arial" charset="0"/>
              </a:rPr>
              <a:t> </a:t>
            </a:r>
            <a:r>
              <a:rPr lang="ru-RU" sz="2800" b="1" dirty="0" err="1" smtClean="0">
                <a:latin typeface="Arial" charset="0"/>
                <a:cs typeface="Arial" charset="0"/>
              </a:rPr>
              <a:t>әсер</a:t>
            </a:r>
            <a:endParaRPr lang="ru-RU" sz="2800" b="1" dirty="0">
              <a:latin typeface="Arial" charset="0"/>
              <a:cs typeface="Arial" charset="0"/>
            </a:endParaRPr>
          </a:p>
          <a:p>
            <a:pPr marL="0" indent="633262" algn="just">
              <a:lnSpc>
                <a:spcPct val="150000"/>
              </a:lnSpc>
              <a:spcBef>
                <a:spcPct val="0"/>
              </a:spcBef>
              <a:defRPr/>
            </a:pPr>
            <a:r>
              <a:rPr lang="ru-RU" sz="2800" dirty="0">
                <a:latin typeface="Arial" charset="0"/>
                <a:cs typeface="Arial" charset="0"/>
              </a:rPr>
              <a:t> </a:t>
            </a:r>
            <a:r>
              <a:rPr lang="ru-RU" sz="2800" dirty="0" err="1" smtClean="0">
                <a:latin typeface="Arial" charset="0"/>
                <a:cs typeface="Arial" charset="0"/>
              </a:rPr>
              <a:t>Тіркеу</a:t>
            </a:r>
            <a:r>
              <a:rPr lang="ru-RU" sz="2800" dirty="0" smtClean="0">
                <a:latin typeface="Arial" charset="0"/>
                <a:cs typeface="Arial" charset="0"/>
              </a:rPr>
              <a:t> </a:t>
            </a:r>
            <a:r>
              <a:rPr lang="ru-RU" sz="2800" dirty="0" err="1" smtClean="0">
                <a:latin typeface="Arial" charset="0"/>
                <a:cs typeface="Arial" charset="0"/>
              </a:rPr>
              <a:t>уақыттын</a:t>
            </a:r>
            <a:r>
              <a:rPr lang="ru-RU" sz="2800" dirty="0" smtClean="0">
                <a:latin typeface="Arial" charset="0"/>
                <a:cs typeface="Arial" charset="0"/>
              </a:rPr>
              <a:t> </a:t>
            </a:r>
            <a:r>
              <a:rPr lang="ru-RU" sz="2800" dirty="0" err="1" smtClean="0">
                <a:latin typeface="Arial" charset="0"/>
                <a:cs typeface="Arial" charset="0"/>
              </a:rPr>
              <a:t>қысқарту</a:t>
            </a:r>
            <a:r>
              <a:rPr lang="ru-RU" sz="2800" dirty="0" smtClean="0">
                <a:latin typeface="Arial" charset="0"/>
                <a:cs typeface="Arial" charset="0"/>
              </a:rPr>
              <a:t> </a:t>
            </a:r>
          </a:p>
          <a:p>
            <a:pPr marL="0" indent="633262" algn="just">
              <a:lnSpc>
                <a:spcPct val="150000"/>
              </a:lnSpc>
              <a:spcBef>
                <a:spcPct val="0"/>
              </a:spcBef>
              <a:defRPr/>
            </a:pPr>
            <a:r>
              <a:rPr lang="ru-RU" sz="2800" dirty="0" err="1" smtClean="0">
                <a:latin typeface="Arial" charset="0"/>
                <a:cs typeface="Arial" charset="0"/>
              </a:rPr>
              <a:t>Әкімшілік</a:t>
            </a:r>
            <a:r>
              <a:rPr lang="ru-RU" sz="2800" dirty="0" smtClean="0">
                <a:latin typeface="Arial" charset="0"/>
                <a:cs typeface="Arial" charset="0"/>
              </a:rPr>
              <a:t> </a:t>
            </a:r>
            <a:r>
              <a:rPr lang="ru-RU" sz="2800" dirty="0" err="1" smtClean="0">
                <a:latin typeface="Arial" charset="0"/>
                <a:cs typeface="Arial" charset="0"/>
              </a:rPr>
              <a:t>кедергілерді</a:t>
            </a:r>
            <a:r>
              <a:rPr lang="ru-RU" sz="2800" dirty="0" smtClean="0">
                <a:latin typeface="Arial" charset="0"/>
                <a:cs typeface="Arial" charset="0"/>
              </a:rPr>
              <a:t> </a:t>
            </a:r>
            <a:r>
              <a:rPr lang="ru-RU" sz="2800" dirty="0" err="1" smtClean="0">
                <a:latin typeface="Arial" charset="0"/>
                <a:cs typeface="Arial" charset="0"/>
              </a:rPr>
              <a:t>жою</a:t>
            </a:r>
            <a:r>
              <a:rPr lang="ru-RU" sz="2800" dirty="0" smtClean="0">
                <a:latin typeface="Arial" charset="0"/>
                <a:cs typeface="Arial" charset="0"/>
              </a:rPr>
              <a:t> (</a:t>
            </a:r>
            <a:r>
              <a:rPr lang="ru-RU" sz="2800" dirty="0" err="1" smtClean="0">
                <a:latin typeface="Arial" charset="0"/>
                <a:cs typeface="Arial" charset="0"/>
              </a:rPr>
              <a:t>бұрын</a:t>
            </a:r>
            <a:r>
              <a:rPr lang="ru-RU" sz="2800" dirty="0" smtClean="0">
                <a:latin typeface="Arial" charset="0"/>
                <a:cs typeface="Arial" charset="0"/>
              </a:rPr>
              <a:t> ҚҚС </a:t>
            </a:r>
            <a:r>
              <a:rPr lang="ru-RU" sz="2800" dirty="0" err="1" smtClean="0">
                <a:latin typeface="Arial" charset="0"/>
                <a:cs typeface="Arial" charset="0"/>
              </a:rPr>
              <a:t>бойынша</a:t>
            </a:r>
            <a:r>
              <a:rPr lang="ru-RU" sz="2800" dirty="0">
                <a:latin typeface="Arial" charset="0"/>
                <a:cs typeface="Arial" charset="0"/>
              </a:rPr>
              <a:t> </a:t>
            </a:r>
            <a:r>
              <a:rPr lang="ru-RU" sz="2800" dirty="0" err="1" smtClean="0">
                <a:latin typeface="Arial" charset="0"/>
                <a:cs typeface="Arial" charset="0"/>
              </a:rPr>
              <a:t>тіркеу</a:t>
            </a:r>
            <a:r>
              <a:rPr lang="ru-RU" sz="2800" dirty="0" smtClean="0">
                <a:latin typeface="Arial" charset="0"/>
                <a:cs typeface="Arial" charset="0"/>
              </a:rPr>
              <a:t> </a:t>
            </a:r>
            <a:r>
              <a:rPr lang="ru-RU" sz="2800" dirty="0" err="1" smtClean="0">
                <a:latin typeface="Arial" charset="0"/>
                <a:cs typeface="Arial" charset="0"/>
              </a:rPr>
              <a:t>есебіне</a:t>
            </a:r>
            <a:r>
              <a:rPr lang="ru-RU" sz="2800" dirty="0" smtClean="0">
                <a:latin typeface="Arial" charset="0"/>
                <a:cs typeface="Arial" charset="0"/>
              </a:rPr>
              <a:t> </a:t>
            </a:r>
            <a:r>
              <a:rPr lang="ru-RU" sz="2800" dirty="0" err="1" smtClean="0">
                <a:latin typeface="Arial" charset="0"/>
                <a:cs typeface="Arial" charset="0"/>
              </a:rPr>
              <a:t>қоюдан</a:t>
            </a:r>
            <a:r>
              <a:rPr lang="ru-RU" sz="2800" dirty="0" smtClean="0">
                <a:latin typeface="Arial" charset="0"/>
                <a:cs typeface="Arial" charset="0"/>
              </a:rPr>
              <a:t> бас </a:t>
            </a:r>
            <a:r>
              <a:rPr lang="ru-RU" sz="2800" dirty="0" err="1" smtClean="0">
                <a:latin typeface="Arial" charset="0"/>
                <a:cs typeface="Arial" charset="0"/>
              </a:rPr>
              <a:t>тартуға</a:t>
            </a:r>
            <a:r>
              <a:rPr lang="ru-RU" sz="2800" dirty="0" smtClean="0">
                <a:latin typeface="Arial" charset="0"/>
                <a:cs typeface="Arial" charset="0"/>
              </a:rPr>
              <a:t> </a:t>
            </a:r>
            <a:r>
              <a:rPr lang="ru-RU" sz="2800" dirty="0" err="1" smtClean="0">
                <a:latin typeface="Arial" charset="0"/>
                <a:cs typeface="Arial" charset="0"/>
              </a:rPr>
              <a:t>негіз</a:t>
            </a:r>
            <a:r>
              <a:rPr lang="ru-RU" sz="2800" dirty="0" smtClean="0">
                <a:latin typeface="Arial" charset="0"/>
                <a:cs typeface="Arial" charset="0"/>
              </a:rPr>
              <a:t> </a:t>
            </a:r>
            <a:r>
              <a:rPr lang="ru-RU" sz="2800" dirty="0" err="1" smtClean="0">
                <a:latin typeface="Arial" charset="0"/>
                <a:cs typeface="Arial" charset="0"/>
              </a:rPr>
              <a:t>болған</a:t>
            </a:r>
            <a:r>
              <a:rPr lang="ru-RU" sz="2800" dirty="0" smtClean="0">
                <a:latin typeface="Arial" charset="0"/>
                <a:cs typeface="Arial" charset="0"/>
              </a:rPr>
              <a:t>)</a:t>
            </a:r>
            <a:endParaRPr lang="ru-RU" sz="2800" dirty="0">
              <a:latin typeface="Arial" charset="0"/>
              <a:cs typeface="Arial" charset="0"/>
            </a:endParaRPr>
          </a:p>
          <a:p>
            <a:pPr marL="0" indent="633262" algn="just">
              <a:lnSpc>
                <a:spcPct val="150000"/>
              </a:lnSpc>
              <a:spcBef>
                <a:spcPct val="0"/>
              </a:spcBef>
              <a:defRPr/>
            </a:pPr>
            <a:r>
              <a:rPr lang="ru-RU" sz="2800" dirty="0" err="1" smtClean="0">
                <a:latin typeface="Arial" charset="0"/>
                <a:cs typeface="Arial" charset="0"/>
              </a:rPr>
              <a:t>Сыбайлас</a:t>
            </a:r>
            <a:r>
              <a:rPr lang="ru-RU" sz="2800" dirty="0" smtClean="0">
                <a:latin typeface="Arial" charset="0"/>
                <a:cs typeface="Arial" charset="0"/>
              </a:rPr>
              <a:t> </a:t>
            </a:r>
            <a:r>
              <a:rPr lang="ru-RU" sz="2800" dirty="0" err="1" smtClean="0">
                <a:latin typeface="Arial" charset="0"/>
                <a:cs typeface="Arial" charset="0"/>
              </a:rPr>
              <a:t>жемқорлық</a:t>
            </a:r>
            <a:r>
              <a:rPr lang="ru-RU" sz="2800" dirty="0" smtClean="0">
                <a:latin typeface="Arial" charset="0"/>
                <a:cs typeface="Arial" charset="0"/>
              </a:rPr>
              <a:t> </a:t>
            </a:r>
            <a:r>
              <a:rPr lang="ru-RU" sz="2800" dirty="0" err="1" smtClean="0">
                <a:latin typeface="Arial" charset="0"/>
                <a:cs typeface="Arial" charset="0"/>
              </a:rPr>
              <a:t>тәуекелдерін</a:t>
            </a:r>
            <a:r>
              <a:rPr lang="ru-RU" sz="2800" dirty="0" smtClean="0">
                <a:latin typeface="Arial" charset="0"/>
                <a:cs typeface="Arial" charset="0"/>
              </a:rPr>
              <a:t> </a:t>
            </a:r>
            <a:r>
              <a:rPr lang="ru-RU" sz="2800" dirty="0" err="1" smtClean="0">
                <a:latin typeface="Arial" charset="0"/>
                <a:cs typeface="Arial" charset="0"/>
              </a:rPr>
              <a:t>төмендету</a:t>
            </a:r>
            <a:r>
              <a:rPr lang="ru-RU" sz="2800" dirty="0" smtClean="0">
                <a:latin typeface="Arial" charset="0"/>
                <a:cs typeface="Arial" charset="0"/>
              </a:rPr>
              <a:t> (МКО </a:t>
            </a:r>
            <a:r>
              <a:rPr lang="ru-RU" sz="2800" dirty="0" err="1" smtClean="0">
                <a:latin typeface="Arial" charset="0"/>
                <a:cs typeface="Arial" charset="0"/>
              </a:rPr>
              <a:t>қызметкерлерінің</a:t>
            </a:r>
            <a:r>
              <a:rPr lang="ru-RU" sz="2800" dirty="0" smtClean="0">
                <a:latin typeface="Arial" charset="0"/>
                <a:cs typeface="Arial" charset="0"/>
              </a:rPr>
              <a:t> </a:t>
            </a:r>
            <a:r>
              <a:rPr lang="ru-RU" sz="2800" dirty="0" err="1" smtClean="0">
                <a:latin typeface="Arial" charset="0"/>
                <a:cs typeface="Arial" charset="0"/>
              </a:rPr>
              <a:t>салық</a:t>
            </a:r>
            <a:r>
              <a:rPr lang="ru-RU" sz="2800" dirty="0" smtClean="0">
                <a:latin typeface="Arial" charset="0"/>
                <a:cs typeface="Arial" charset="0"/>
              </a:rPr>
              <a:t> </a:t>
            </a:r>
            <a:r>
              <a:rPr lang="ru-RU" sz="2800" dirty="0" err="1" smtClean="0">
                <a:latin typeface="Arial" charset="0"/>
                <a:cs typeface="Arial" charset="0"/>
              </a:rPr>
              <a:t>төлеушілерімен</a:t>
            </a:r>
            <a:r>
              <a:rPr lang="ru-RU" sz="2800" dirty="0" smtClean="0">
                <a:latin typeface="Arial" charset="0"/>
                <a:cs typeface="Arial" charset="0"/>
              </a:rPr>
              <a:t> </a:t>
            </a:r>
            <a:r>
              <a:rPr lang="ru-RU" sz="2800" dirty="0" err="1" smtClean="0">
                <a:latin typeface="Arial" charset="0"/>
                <a:cs typeface="Arial" charset="0"/>
              </a:rPr>
              <a:t>байланысын</a:t>
            </a:r>
            <a:r>
              <a:rPr lang="ru-RU" sz="2800" dirty="0" smtClean="0">
                <a:latin typeface="Arial" charset="0"/>
                <a:cs typeface="Arial" charset="0"/>
              </a:rPr>
              <a:t> </a:t>
            </a:r>
            <a:r>
              <a:rPr lang="ru-RU" sz="2800" dirty="0" err="1" smtClean="0">
                <a:latin typeface="Arial" charset="0"/>
                <a:cs typeface="Arial" charset="0"/>
              </a:rPr>
              <a:t>азайту</a:t>
            </a:r>
            <a:r>
              <a:rPr lang="ru-RU" sz="2800" dirty="0" smtClean="0">
                <a:latin typeface="Arial" charset="0"/>
                <a:cs typeface="Arial" charset="0"/>
              </a:rPr>
              <a:t>)</a:t>
            </a:r>
          </a:p>
          <a:p>
            <a:pPr marL="0" indent="633262" algn="just">
              <a:lnSpc>
                <a:spcPct val="150000"/>
              </a:lnSpc>
              <a:spcBef>
                <a:spcPct val="0"/>
              </a:spcBef>
              <a:defRPr/>
            </a:pPr>
            <a:r>
              <a:rPr lang="ru-RU" sz="2800" dirty="0">
                <a:latin typeface="Arial" charset="0"/>
                <a:cs typeface="Arial" charset="0"/>
              </a:rPr>
              <a:t>«</a:t>
            </a:r>
            <a:r>
              <a:rPr lang="ru-RU" sz="2800" dirty="0" err="1">
                <a:latin typeface="Arial" charset="0"/>
                <a:cs typeface="Arial" charset="0"/>
              </a:rPr>
              <a:t>DoingBusiness</a:t>
            </a:r>
            <a:r>
              <a:rPr lang="ru-RU" sz="2800" dirty="0" smtClean="0">
                <a:latin typeface="Arial" charset="0"/>
                <a:cs typeface="Arial" charset="0"/>
              </a:rPr>
              <a:t>» </a:t>
            </a:r>
            <a:r>
              <a:rPr lang="ru-RU" sz="2800" dirty="0" err="1" smtClean="0">
                <a:latin typeface="Arial" charset="0"/>
                <a:cs typeface="Arial" charset="0"/>
              </a:rPr>
              <a:t>рейтингінде</a:t>
            </a:r>
            <a:r>
              <a:rPr lang="ru-RU" sz="2800" dirty="0" smtClean="0">
                <a:latin typeface="Arial" charset="0"/>
                <a:cs typeface="Arial" charset="0"/>
              </a:rPr>
              <a:t> </a:t>
            </a:r>
            <a:r>
              <a:rPr lang="ru-RU" sz="2800" dirty="0" err="1" smtClean="0">
                <a:latin typeface="Arial" charset="0"/>
                <a:cs typeface="Arial" charset="0"/>
              </a:rPr>
              <a:t>Қазақстанның</a:t>
            </a:r>
            <a:r>
              <a:rPr lang="ru-RU" sz="2800" dirty="0" smtClean="0">
                <a:latin typeface="Arial" charset="0"/>
                <a:cs typeface="Arial" charset="0"/>
              </a:rPr>
              <a:t> </a:t>
            </a:r>
            <a:r>
              <a:rPr lang="ru-RU" sz="2800" dirty="0" err="1" smtClean="0">
                <a:latin typeface="Arial" charset="0"/>
                <a:cs typeface="Arial" charset="0"/>
              </a:rPr>
              <a:t>позициясын</a:t>
            </a:r>
            <a:r>
              <a:rPr lang="ru-RU" sz="2800" dirty="0" smtClean="0">
                <a:latin typeface="Arial" charset="0"/>
                <a:cs typeface="Arial" charset="0"/>
              </a:rPr>
              <a:t> </a:t>
            </a:r>
            <a:r>
              <a:rPr lang="ru-RU" sz="2800" dirty="0" err="1" smtClean="0">
                <a:latin typeface="Arial" charset="0"/>
                <a:cs typeface="Arial" charset="0"/>
              </a:rPr>
              <a:t>жақсарту</a:t>
            </a:r>
            <a:endParaRPr lang="ru-RU" sz="2800" dirty="0">
              <a:latin typeface="Arial" charset="0"/>
              <a:cs typeface="Arial" charset="0"/>
            </a:endParaRPr>
          </a:p>
        </p:txBody>
      </p:sp>
      <p:cxnSp>
        <p:nvCxnSpPr>
          <p:cNvPr id="7" name="Прямая соединительная линия 6"/>
          <p:cNvCxnSpPr/>
          <p:nvPr/>
        </p:nvCxnSpPr>
        <p:spPr>
          <a:xfrm>
            <a:off x="668977" y="969010"/>
            <a:ext cx="1169479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164052" y="248471"/>
            <a:ext cx="1121685" cy="369332"/>
          </a:xfrm>
          <a:prstGeom prst="rect">
            <a:avLst/>
          </a:prstGeom>
          <a:noFill/>
        </p:spPr>
        <p:txBody>
          <a:bodyPr wrap="square" rtlCol="0">
            <a:spAutoFit/>
          </a:bodyPr>
          <a:lstStyle/>
          <a:p>
            <a:r>
              <a:rPr lang="ru-RU" b="1" dirty="0" smtClean="0"/>
              <a:t>Слайд </a:t>
            </a:r>
            <a:r>
              <a:rPr lang="ru-RU" b="1" dirty="0" smtClean="0"/>
              <a:t>4</a:t>
            </a:r>
            <a:endParaRPr lang="ru-RU" b="1" dirty="0"/>
          </a:p>
        </p:txBody>
      </p:sp>
    </p:spTree>
    <p:extLst>
      <p:ext uri="{BB962C8B-B14F-4D97-AF65-F5344CB8AC3E}">
        <p14:creationId xmlns:p14="http://schemas.microsoft.com/office/powerpoint/2010/main" val="1832214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94287" y="541672"/>
            <a:ext cx="11959315" cy="1311275"/>
          </a:xfrm>
          <a:prstGeom prst="rect">
            <a:avLst/>
          </a:prstGeom>
        </p:spPr>
        <p:txBody>
          <a:bodyPr lIns="127985" tIns="63994" rIns="127985" bIns="63994"/>
          <a:lstStyle/>
          <a:p>
            <a:pPr algn="ctr" defTabSz="1279852" fontAlgn="base">
              <a:spcBef>
                <a:spcPct val="0"/>
              </a:spcBef>
              <a:spcAft>
                <a:spcPct val="0"/>
              </a:spcAft>
              <a:defRPr/>
            </a:pPr>
            <a:r>
              <a:rPr lang="kk-KZ" sz="3400" b="1" dirty="0" smtClean="0">
                <a:latin typeface="Arial" pitchFamily="34" charset="0"/>
                <a:ea typeface="+mj-ea"/>
                <a:cs typeface="Arial" pitchFamily="34" charset="0"/>
              </a:rPr>
              <a:t>Жоспардан тыс салықтық тексерудің негіздемелерін қысқарту</a:t>
            </a:r>
            <a:endParaRPr lang="ru-RU" sz="3400" dirty="0">
              <a:latin typeface="Arial" pitchFamily="34" charset="0"/>
              <a:ea typeface="+mj-ea"/>
              <a:cs typeface="Arial" pitchFamily="34" charset="0"/>
            </a:endParaRPr>
          </a:p>
        </p:txBody>
      </p:sp>
      <p:grpSp>
        <p:nvGrpSpPr>
          <p:cNvPr id="13" name="Группа 12"/>
          <p:cNvGrpSpPr/>
          <p:nvPr/>
        </p:nvGrpSpPr>
        <p:grpSpPr>
          <a:xfrm>
            <a:off x="1500153" y="1500164"/>
            <a:ext cx="8534400" cy="5828376"/>
            <a:chOff x="1071538" y="1428736"/>
            <a:chExt cx="6096000" cy="4163126"/>
          </a:xfrm>
        </p:grpSpPr>
        <p:graphicFrame>
          <p:nvGraphicFramePr>
            <p:cNvPr id="14" name="Диаграмма 13"/>
            <p:cNvGraphicFramePr/>
            <p:nvPr>
              <p:extLst>
                <p:ext uri="{D42A27DB-BD31-4B8C-83A1-F6EECF244321}">
                  <p14:modId xmlns:p14="http://schemas.microsoft.com/office/powerpoint/2010/main" val="104727981"/>
                </p:ext>
              </p:extLst>
            </p:nvPr>
          </p:nvGraphicFramePr>
          <p:xfrm>
            <a:off x="1071538" y="142873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5143504" y="2831622"/>
              <a:ext cx="841806" cy="439681"/>
            </a:xfrm>
            <a:prstGeom prst="rect">
              <a:avLst/>
            </a:prstGeom>
            <a:noFill/>
          </p:spPr>
          <p:txBody>
            <a:bodyPr wrap="none" rtlCol="0">
              <a:spAutoFit/>
            </a:bodyPr>
            <a:lstStyle/>
            <a:p>
              <a:r>
                <a:rPr lang="ru-RU" sz="3400" b="1" dirty="0">
                  <a:latin typeface="Arial" pitchFamily="34" charset="0"/>
                  <a:cs typeface="Arial" pitchFamily="34" charset="0"/>
                </a:rPr>
                <a:t>56% </a:t>
              </a:r>
              <a:endParaRPr lang="ru-RU" sz="3400" i="1" dirty="0">
                <a:latin typeface="Arial" pitchFamily="34" charset="0"/>
                <a:cs typeface="Arial" pitchFamily="34" charset="0"/>
              </a:endParaRPr>
            </a:p>
          </p:txBody>
        </p:sp>
        <p:sp>
          <p:nvSpPr>
            <p:cNvPr id="16" name="TextBox 15"/>
            <p:cNvSpPr txBox="1"/>
            <p:nvPr/>
          </p:nvSpPr>
          <p:spPr>
            <a:xfrm>
              <a:off x="2410786" y="1735040"/>
              <a:ext cx="1902581" cy="373729"/>
            </a:xfrm>
            <a:prstGeom prst="rect">
              <a:avLst/>
            </a:prstGeom>
            <a:noFill/>
          </p:spPr>
          <p:txBody>
            <a:bodyPr wrap="none" rtlCol="0">
              <a:spAutoFit/>
            </a:bodyPr>
            <a:lstStyle/>
            <a:p>
              <a:r>
                <a:rPr lang="ru-RU" sz="2800" dirty="0" err="1" smtClean="0">
                  <a:latin typeface="Arial" pitchFamily="34" charset="0"/>
                  <a:cs typeface="Arial" pitchFamily="34" charset="0"/>
                </a:rPr>
                <a:t>Қазіргі</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уақытта</a:t>
              </a:r>
              <a:endParaRPr lang="ru-RU" sz="2800" dirty="0">
                <a:latin typeface="Arial" pitchFamily="34" charset="0"/>
                <a:cs typeface="Arial" pitchFamily="34" charset="0"/>
              </a:endParaRPr>
            </a:p>
          </p:txBody>
        </p:sp>
        <p:sp>
          <p:nvSpPr>
            <p:cNvPr id="17" name="TextBox 16"/>
            <p:cNvSpPr txBox="1"/>
            <p:nvPr/>
          </p:nvSpPr>
          <p:spPr>
            <a:xfrm>
              <a:off x="4822697" y="1740307"/>
              <a:ext cx="1842629" cy="373729"/>
            </a:xfrm>
            <a:prstGeom prst="rect">
              <a:avLst/>
            </a:prstGeom>
            <a:noFill/>
          </p:spPr>
          <p:txBody>
            <a:bodyPr wrap="none" rtlCol="0">
              <a:spAutoFit/>
            </a:bodyPr>
            <a:lstStyle/>
            <a:p>
              <a:r>
                <a:rPr lang="ru-RU" sz="2800" dirty="0" err="1" smtClean="0">
                  <a:latin typeface="Arial" pitchFamily="34" charset="0"/>
                  <a:cs typeface="Arial" pitchFamily="34" charset="0"/>
                </a:rPr>
                <a:t>Қалай</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болады</a:t>
              </a:r>
              <a:endParaRPr lang="ru-RU" sz="2800" dirty="0">
                <a:latin typeface="Arial" pitchFamily="34" charset="0"/>
                <a:cs typeface="Arial" pitchFamily="34" charset="0"/>
              </a:endParaRPr>
            </a:p>
          </p:txBody>
        </p:sp>
        <p:sp>
          <p:nvSpPr>
            <p:cNvPr id="19" name="TextBox 18"/>
            <p:cNvSpPr txBox="1"/>
            <p:nvPr/>
          </p:nvSpPr>
          <p:spPr>
            <a:xfrm>
              <a:off x="1602823" y="5306069"/>
              <a:ext cx="4503706" cy="285793"/>
            </a:xfrm>
            <a:prstGeom prst="rect">
              <a:avLst/>
            </a:prstGeom>
            <a:noFill/>
          </p:spPr>
          <p:txBody>
            <a:bodyPr wrap="none" rtlCol="0">
              <a:spAutoFit/>
            </a:bodyPr>
            <a:lstStyle/>
            <a:p>
              <a:r>
                <a:rPr lang="ru-RU" sz="2000" dirty="0" err="1" smtClean="0">
                  <a:latin typeface="Arial" pitchFamily="34" charset="0"/>
                  <a:cs typeface="Arial" pitchFamily="34" charset="0"/>
                </a:rPr>
                <a:t>жоспардан</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тыс</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тексерулер</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негіздемелерінің</a:t>
              </a:r>
              <a:r>
                <a:rPr lang="ru-RU" sz="2000" dirty="0" smtClean="0">
                  <a:latin typeface="Arial" pitchFamily="34" charset="0"/>
                  <a:cs typeface="Arial" pitchFamily="34" charset="0"/>
                </a:rPr>
                <a:t> саны</a:t>
              </a:r>
              <a:endParaRPr lang="ru-RU" sz="2000" dirty="0">
                <a:latin typeface="Arial" pitchFamily="34" charset="0"/>
                <a:cs typeface="Arial" pitchFamily="34" charset="0"/>
              </a:endParaRPr>
            </a:p>
          </p:txBody>
        </p:sp>
        <p:sp>
          <p:nvSpPr>
            <p:cNvPr id="20" name="Стрелка вниз 19"/>
            <p:cNvSpPr/>
            <p:nvPr/>
          </p:nvSpPr>
          <p:spPr>
            <a:xfrm>
              <a:off x="4857752" y="2459347"/>
              <a:ext cx="428628" cy="1296000"/>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cxnSp>
          <p:nvCxnSpPr>
            <p:cNvPr id="21" name="Прямая соединительная линия 20"/>
            <p:cNvCxnSpPr/>
            <p:nvPr/>
          </p:nvCxnSpPr>
          <p:spPr>
            <a:xfrm>
              <a:off x="2686032" y="2449188"/>
              <a:ext cx="24840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2" name="Прямоугольник 21"/>
          <p:cNvSpPr/>
          <p:nvPr/>
        </p:nvSpPr>
        <p:spPr>
          <a:xfrm>
            <a:off x="299995" y="7952062"/>
            <a:ext cx="12201610" cy="806346"/>
          </a:xfrm>
          <a:prstGeom prst="rect">
            <a:avLst/>
          </a:prstGeom>
        </p:spPr>
        <p:txBody>
          <a:bodyPr wrap="square" lIns="127985" tIns="63994" rIns="127985" bIns="63994">
            <a:spAutoFit/>
          </a:bodyPr>
          <a:lstStyle/>
          <a:p>
            <a:pPr indent="631039" algn="just"/>
            <a:r>
              <a:rPr lang="kk-KZ" sz="2200" i="1" dirty="0" smtClean="0">
                <a:latin typeface="Arial" pitchFamily="34" charset="0"/>
                <a:cs typeface="Arial" pitchFamily="34" charset="0"/>
              </a:rPr>
              <a:t>МКК Орталық аппаратымен аумақтық салық органдарының жоспардан тыс салықтық тексерулерді тағайындауларына бақылаудың күшейтуі</a:t>
            </a:r>
            <a:endParaRPr lang="ru-RU" sz="2200" i="1" dirty="0" smtClean="0">
              <a:latin typeface="Arial" pitchFamily="34" charset="0"/>
              <a:cs typeface="Arial" pitchFamily="34" charset="0"/>
            </a:endParaRPr>
          </a:p>
        </p:txBody>
      </p:sp>
      <p:sp>
        <p:nvSpPr>
          <p:cNvPr id="23" name="TextBox 22"/>
          <p:cNvSpPr txBox="1"/>
          <p:nvPr/>
        </p:nvSpPr>
        <p:spPr>
          <a:xfrm>
            <a:off x="11164052" y="248471"/>
            <a:ext cx="1121685" cy="369332"/>
          </a:xfrm>
          <a:prstGeom prst="rect">
            <a:avLst/>
          </a:prstGeom>
          <a:noFill/>
        </p:spPr>
        <p:txBody>
          <a:bodyPr wrap="square" rtlCol="0">
            <a:spAutoFit/>
          </a:bodyPr>
          <a:lstStyle/>
          <a:p>
            <a:r>
              <a:rPr lang="ru-RU" b="1" dirty="0" smtClean="0"/>
              <a:t>Слайд </a:t>
            </a:r>
            <a:r>
              <a:rPr lang="ru-RU" b="1" dirty="0" smtClean="0"/>
              <a:t>5</a:t>
            </a:r>
            <a:endParaRPr lang="ru-RU" b="1" dirty="0"/>
          </a:p>
        </p:txBody>
      </p:sp>
    </p:spTree>
    <p:extLst>
      <p:ext uri="{BB962C8B-B14F-4D97-AF65-F5344CB8AC3E}">
        <p14:creationId xmlns:p14="http://schemas.microsoft.com/office/powerpoint/2010/main" val="1816131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15267029"/>
              </p:ext>
            </p:extLst>
          </p:nvPr>
        </p:nvGraphicFramePr>
        <p:xfrm>
          <a:off x="604556" y="2634171"/>
          <a:ext cx="11492476" cy="5956251"/>
        </p:xfrm>
        <a:graphic>
          <a:graphicData uri="http://schemas.openxmlformats.org/drawingml/2006/table">
            <a:tbl>
              <a:tblPr firstRow="1" bandRow="1">
                <a:tableStyleId>{5940675A-B579-460E-94D1-54222C63F5DA}</a:tableStyleId>
              </a:tblPr>
              <a:tblGrid>
                <a:gridCol w="3396562">
                  <a:extLst>
                    <a:ext uri="{9D8B030D-6E8A-4147-A177-3AD203B41FA5}">
                      <a16:colId xmlns:a16="http://schemas.microsoft.com/office/drawing/2014/main" xmlns="" val="20000"/>
                    </a:ext>
                  </a:extLst>
                </a:gridCol>
                <a:gridCol w="4094486">
                  <a:extLst>
                    <a:ext uri="{9D8B030D-6E8A-4147-A177-3AD203B41FA5}">
                      <a16:colId xmlns:a16="http://schemas.microsoft.com/office/drawing/2014/main" xmlns="" val="20001"/>
                    </a:ext>
                  </a:extLst>
                </a:gridCol>
                <a:gridCol w="4001428">
                  <a:extLst>
                    <a:ext uri="{9D8B030D-6E8A-4147-A177-3AD203B41FA5}">
                      <a16:colId xmlns:a16="http://schemas.microsoft.com/office/drawing/2014/main" xmlns="" val="20002"/>
                    </a:ext>
                  </a:extLst>
                </a:gridCol>
              </a:tblGrid>
              <a:tr h="926650">
                <a:tc>
                  <a:txBody>
                    <a:bodyPr/>
                    <a:lstStyle/>
                    <a:p>
                      <a:pPr algn="ctr"/>
                      <a:endParaRPr lang="ru-RU" sz="2500" dirty="0">
                        <a:latin typeface="Arial" pitchFamily="34" charset="0"/>
                        <a:cs typeface="Arial" pitchFamily="34" charset="0"/>
                      </a:endParaRPr>
                    </a:p>
                  </a:txBody>
                  <a:tcPr marL="128016" marR="128016" marT="64008" marB="64008" anchor="ctr"/>
                </a:tc>
                <a:tc>
                  <a:txBody>
                    <a:bodyPr/>
                    <a:lstStyle/>
                    <a:p>
                      <a:pPr algn="ctr"/>
                      <a:r>
                        <a:rPr lang="ru-RU" sz="2500" b="1" dirty="0" err="1" smtClean="0">
                          <a:latin typeface="Arial" pitchFamily="34" charset="0"/>
                          <a:cs typeface="Arial" pitchFamily="34" charset="0"/>
                        </a:rPr>
                        <a:t>Қазіргі</a:t>
                      </a:r>
                      <a:r>
                        <a:rPr lang="ru-RU" sz="2500" b="1" dirty="0" smtClean="0">
                          <a:latin typeface="Arial" pitchFamily="34" charset="0"/>
                          <a:cs typeface="Arial" pitchFamily="34" charset="0"/>
                        </a:rPr>
                        <a:t> </a:t>
                      </a:r>
                      <a:r>
                        <a:rPr lang="ru-RU" sz="2500" b="1" dirty="0" err="1" smtClean="0">
                          <a:latin typeface="Arial" pitchFamily="34" charset="0"/>
                          <a:cs typeface="Arial" pitchFamily="34" charset="0"/>
                        </a:rPr>
                        <a:t>уақытта</a:t>
                      </a:r>
                      <a:endParaRPr lang="ru-RU" sz="2500" b="1" dirty="0">
                        <a:latin typeface="Arial" pitchFamily="34" charset="0"/>
                        <a:cs typeface="Arial" pitchFamily="34" charset="0"/>
                      </a:endParaRPr>
                    </a:p>
                  </a:txBody>
                  <a:tcPr marL="128016" marR="128016" marT="64008" marB="64008" anchor="ctr"/>
                </a:tc>
                <a:tc>
                  <a:txBody>
                    <a:bodyPr/>
                    <a:lstStyle/>
                    <a:p>
                      <a:pPr algn="ctr"/>
                      <a:r>
                        <a:rPr lang="ru-RU" sz="2500" b="1" dirty="0" err="1" smtClean="0">
                          <a:latin typeface="Arial" pitchFamily="34" charset="0"/>
                          <a:cs typeface="Arial" pitchFamily="34" charset="0"/>
                        </a:rPr>
                        <a:t>Қалай</a:t>
                      </a:r>
                      <a:r>
                        <a:rPr lang="ru-RU" sz="2500" b="1" dirty="0" smtClean="0">
                          <a:latin typeface="Arial" pitchFamily="34" charset="0"/>
                          <a:cs typeface="Arial" pitchFamily="34" charset="0"/>
                        </a:rPr>
                        <a:t> </a:t>
                      </a:r>
                      <a:r>
                        <a:rPr lang="ru-RU" sz="2500" b="1" dirty="0" err="1" smtClean="0">
                          <a:latin typeface="Arial" pitchFamily="34" charset="0"/>
                          <a:cs typeface="Arial" pitchFamily="34" charset="0"/>
                        </a:rPr>
                        <a:t>болады</a:t>
                      </a:r>
                      <a:endParaRPr lang="ru-RU" sz="2500" b="1" dirty="0">
                        <a:latin typeface="Arial" pitchFamily="34" charset="0"/>
                        <a:cs typeface="Arial" pitchFamily="34" charset="0"/>
                      </a:endParaRPr>
                    </a:p>
                  </a:txBody>
                  <a:tcPr marL="128016" marR="128016" marT="64008" marB="64008" anchor="ctr"/>
                </a:tc>
                <a:extLst>
                  <a:ext uri="{0D108BD9-81ED-4DB2-BD59-A6C34878D82A}">
                    <a16:rowId xmlns:a16="http://schemas.microsoft.com/office/drawing/2014/main" xmlns="" val="10000"/>
                  </a:ext>
                </a:extLst>
              </a:tr>
              <a:tr h="2048256">
                <a:tc>
                  <a:txBody>
                    <a:bodyPr/>
                    <a:lstStyle/>
                    <a:p>
                      <a:pPr algn="ctr"/>
                      <a:r>
                        <a:rPr lang="kk-KZ" sz="2500" baseline="0" dirty="0" smtClean="0">
                          <a:latin typeface="Arial" pitchFamily="34" charset="0"/>
                          <a:cs typeface="Arial" pitchFamily="34" charset="0"/>
                        </a:rPr>
                        <a:t>Таратылатын салық төлеушілердің жылдық жиынтық табысының сомасы</a:t>
                      </a:r>
                      <a:endParaRPr lang="ru-RU" sz="2500" dirty="0" smtClean="0">
                        <a:latin typeface="Arial" pitchFamily="34" charset="0"/>
                        <a:cs typeface="Arial" pitchFamily="34" charset="0"/>
                      </a:endParaRPr>
                    </a:p>
                  </a:txBody>
                  <a:tcPr marL="128016" marR="128016" marT="64008" marB="64008" anchor="ctr"/>
                </a:tc>
                <a:tc>
                  <a:txBody>
                    <a:bodyPr/>
                    <a:lstStyle/>
                    <a:p>
                      <a:pPr algn="ctr"/>
                      <a:r>
                        <a:rPr lang="kk-KZ" sz="2500" b="1" dirty="0" smtClean="0">
                          <a:latin typeface="Arial" pitchFamily="34" charset="0"/>
                          <a:cs typeface="Arial" pitchFamily="34" charset="0"/>
                        </a:rPr>
                        <a:t>120 000</a:t>
                      </a:r>
                      <a:r>
                        <a:rPr lang="kk-KZ" sz="2500" dirty="0" smtClean="0">
                          <a:latin typeface="Arial" pitchFamily="34" charset="0"/>
                          <a:cs typeface="Arial" pitchFamily="34" charset="0"/>
                        </a:rPr>
                        <a:t> АЕК-тен аспайды (</a:t>
                      </a:r>
                      <a:r>
                        <a:rPr lang="ru-RU" sz="2500" i="1" dirty="0" smtClean="0">
                          <a:latin typeface="Arial" pitchFamily="34" charset="0"/>
                          <a:cs typeface="Arial" pitchFamily="34" charset="0"/>
                          <a:sym typeface="Symbol"/>
                        </a:rPr>
                        <a:t> </a:t>
                      </a:r>
                      <a:r>
                        <a:rPr lang="ru-RU" sz="2500" i="1" dirty="0" smtClean="0">
                          <a:latin typeface="Arial" pitchFamily="34" charset="0"/>
                          <a:cs typeface="Arial" pitchFamily="34" charset="0"/>
                        </a:rPr>
                        <a:t>272,3 </a:t>
                      </a:r>
                      <a:r>
                        <a:rPr lang="ru-RU" sz="2500" i="1" dirty="0" err="1" smtClean="0">
                          <a:latin typeface="Arial" pitchFamily="34" charset="0"/>
                          <a:cs typeface="Arial" pitchFamily="34" charset="0"/>
                        </a:rPr>
                        <a:t>млн.теңге</a:t>
                      </a:r>
                      <a:r>
                        <a:rPr lang="kk-KZ" sz="2500" dirty="0" smtClean="0">
                          <a:latin typeface="Arial" pitchFamily="34" charset="0"/>
                          <a:cs typeface="Arial" pitchFamily="34" charset="0"/>
                        </a:rPr>
                        <a:t>)</a:t>
                      </a:r>
                      <a:endParaRPr lang="ru-RU" sz="2500" dirty="0" smtClean="0">
                        <a:latin typeface="Arial" pitchFamily="34" charset="0"/>
                        <a:cs typeface="Arial" pitchFamily="34" charset="0"/>
                      </a:endParaRPr>
                    </a:p>
                  </a:txBody>
                  <a:tcPr marL="128016" marR="128016" marT="64008" marB="64008" anchor="ctr"/>
                </a:tc>
                <a:tc>
                  <a:txBody>
                    <a:bodyPr/>
                    <a:lstStyle/>
                    <a:p>
                      <a:pPr algn="ctr"/>
                      <a:r>
                        <a:rPr lang="kk-KZ" sz="2500" b="1" dirty="0" smtClean="0">
                          <a:latin typeface="Arial" pitchFamily="34" charset="0"/>
                          <a:cs typeface="Arial" pitchFamily="34" charset="0"/>
                        </a:rPr>
                        <a:t>150 000</a:t>
                      </a:r>
                      <a:r>
                        <a:rPr lang="kk-KZ" sz="2500" dirty="0" smtClean="0">
                          <a:latin typeface="Arial" pitchFamily="34" charset="0"/>
                          <a:cs typeface="Arial" pitchFamily="34" charset="0"/>
                        </a:rPr>
                        <a:t> АЕК-ке көбейтілген</a:t>
                      </a:r>
                    </a:p>
                    <a:p>
                      <a:pPr algn="ctr"/>
                      <a:r>
                        <a:rPr lang="kk-KZ" sz="2500" dirty="0" smtClean="0">
                          <a:latin typeface="Arial" pitchFamily="34" charset="0"/>
                          <a:cs typeface="Arial" pitchFamily="34" charset="0"/>
                        </a:rPr>
                        <a:t> (</a:t>
                      </a:r>
                      <a:r>
                        <a:rPr lang="ru-RU" sz="2500" i="1" dirty="0" smtClean="0">
                          <a:latin typeface="Arial" pitchFamily="34" charset="0"/>
                          <a:cs typeface="Arial" pitchFamily="34" charset="0"/>
                          <a:sym typeface="Symbol"/>
                        </a:rPr>
                        <a:t> </a:t>
                      </a:r>
                      <a:r>
                        <a:rPr lang="ru-RU" sz="2500" i="1" dirty="0" smtClean="0">
                          <a:latin typeface="Arial" pitchFamily="34" charset="0"/>
                          <a:cs typeface="Arial" pitchFamily="34" charset="0"/>
                        </a:rPr>
                        <a:t>340,3 </a:t>
                      </a:r>
                      <a:r>
                        <a:rPr lang="ru-RU" sz="2500" i="1" dirty="0" err="1" smtClean="0">
                          <a:latin typeface="Arial" pitchFamily="34" charset="0"/>
                          <a:cs typeface="Arial" pitchFamily="34" charset="0"/>
                        </a:rPr>
                        <a:t>млн.теңге</a:t>
                      </a:r>
                      <a:r>
                        <a:rPr lang="kk-KZ" sz="2500" dirty="0" smtClean="0">
                          <a:latin typeface="Arial" pitchFamily="34" charset="0"/>
                          <a:cs typeface="Arial" pitchFamily="34" charset="0"/>
                        </a:rPr>
                        <a:t>)</a:t>
                      </a:r>
                      <a:endParaRPr lang="ru-RU" sz="2500" dirty="0" smtClean="0">
                        <a:latin typeface="Arial" pitchFamily="34" charset="0"/>
                        <a:cs typeface="Arial" pitchFamily="34" charset="0"/>
                      </a:endParaRPr>
                    </a:p>
                  </a:txBody>
                  <a:tcPr marL="128016" marR="128016" marT="64008" marB="64008" anchor="ctr"/>
                </a:tc>
                <a:extLst>
                  <a:ext uri="{0D108BD9-81ED-4DB2-BD59-A6C34878D82A}">
                    <a16:rowId xmlns:a16="http://schemas.microsoft.com/office/drawing/2014/main" xmlns="" val="10001"/>
                  </a:ext>
                </a:extLst>
              </a:tr>
              <a:tr h="2981345">
                <a:tc>
                  <a:txBody>
                    <a:bodyPr/>
                    <a:lstStyle/>
                    <a:p>
                      <a:pPr algn="ctr"/>
                      <a:r>
                        <a:rPr lang="kk-KZ" sz="2500" dirty="0" smtClean="0">
                          <a:latin typeface="Arial" pitchFamily="34" charset="0"/>
                          <a:cs typeface="Arial" pitchFamily="34" charset="0"/>
                        </a:rPr>
                        <a:t>аудиторлық ұйымның салық бойынша аудит жүргізу кезіндегі бұзушылықтары</a:t>
                      </a:r>
                      <a:r>
                        <a:rPr lang="kk-KZ" sz="2500" baseline="0" dirty="0" smtClean="0">
                          <a:latin typeface="Arial" pitchFamily="34" charset="0"/>
                          <a:cs typeface="Arial" pitchFamily="34" charset="0"/>
                        </a:rPr>
                        <a:t> үшін жауапкершілігі</a:t>
                      </a:r>
                      <a:endParaRPr lang="ru-RU" sz="2500" dirty="0">
                        <a:latin typeface="Arial" pitchFamily="34" charset="0"/>
                        <a:cs typeface="Arial" pitchFamily="34" charset="0"/>
                      </a:endParaRPr>
                    </a:p>
                  </a:txBody>
                  <a:tcPr marL="128016" marR="128016" marT="64008" marB="64008" anchor="ctr"/>
                </a:tc>
                <a:tc>
                  <a:txBody>
                    <a:bodyPr/>
                    <a:lstStyle/>
                    <a:p>
                      <a:pPr algn="ctr"/>
                      <a:r>
                        <a:rPr lang="kk-KZ" sz="2500" dirty="0" smtClean="0">
                          <a:latin typeface="Arial" pitchFamily="34" charset="0"/>
                          <a:cs typeface="Arial" pitchFamily="34" charset="0"/>
                        </a:rPr>
                        <a:t>аудиторлық ұйымды лицензиядан </a:t>
                      </a:r>
                      <a:r>
                        <a:rPr lang="kk-KZ" sz="2500" b="1" dirty="0" smtClean="0">
                          <a:latin typeface="Arial" pitchFamily="34" charset="0"/>
                          <a:cs typeface="Arial" pitchFamily="34" charset="0"/>
                        </a:rPr>
                        <a:t>айыру</a:t>
                      </a:r>
                      <a:endParaRPr lang="ru-RU" sz="2500" b="1" dirty="0" smtClean="0">
                        <a:latin typeface="Arial" pitchFamily="34" charset="0"/>
                        <a:cs typeface="Arial" pitchFamily="34" charset="0"/>
                      </a:endParaRPr>
                    </a:p>
                    <a:p>
                      <a:pPr algn="ctr"/>
                      <a:endParaRPr lang="ru-RU" sz="2500" dirty="0">
                        <a:latin typeface="Arial" pitchFamily="34" charset="0"/>
                        <a:cs typeface="Arial" pitchFamily="34" charset="0"/>
                      </a:endParaRPr>
                    </a:p>
                  </a:txBody>
                  <a:tcPr marL="128016" marR="128016" marT="64008" marB="6400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2500" dirty="0" smtClean="0">
                          <a:latin typeface="Arial" pitchFamily="34" charset="0"/>
                          <a:cs typeface="Arial" pitchFamily="34" charset="0"/>
                        </a:rPr>
                        <a:t>аудиторлық ұйымды лицензиядан </a:t>
                      </a:r>
                      <a:r>
                        <a:rPr lang="kk-KZ" sz="2500" b="1" dirty="0" smtClean="0">
                          <a:latin typeface="Arial" pitchFamily="34" charset="0"/>
                          <a:cs typeface="Arial" pitchFamily="34" charset="0"/>
                        </a:rPr>
                        <a:t>айырусыз</a:t>
                      </a:r>
                      <a:endParaRPr lang="ru-RU" sz="25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2500" b="1" dirty="0" smtClean="0">
                        <a:latin typeface="Arial" pitchFamily="34" charset="0"/>
                        <a:cs typeface="Arial" pitchFamily="34" charset="0"/>
                      </a:endParaRPr>
                    </a:p>
                  </a:txBody>
                  <a:tcPr marL="128016" marR="128016" marT="64008" marB="64008" anchor="ctr"/>
                </a:tc>
                <a:extLst>
                  <a:ext uri="{0D108BD9-81ED-4DB2-BD59-A6C34878D82A}">
                    <a16:rowId xmlns:a16="http://schemas.microsoft.com/office/drawing/2014/main" xmlns="" val="10002"/>
                  </a:ext>
                </a:extLst>
              </a:tr>
            </a:tbl>
          </a:graphicData>
        </a:graphic>
      </p:graphicFrame>
      <p:sp>
        <p:nvSpPr>
          <p:cNvPr id="3" name="Заголовок 1"/>
          <p:cNvSpPr txBox="1">
            <a:spLocks/>
          </p:cNvSpPr>
          <p:nvPr/>
        </p:nvSpPr>
        <p:spPr>
          <a:xfrm>
            <a:off x="304830" y="531392"/>
            <a:ext cx="12449472" cy="1311275"/>
          </a:xfrm>
          <a:prstGeom prst="rect">
            <a:avLst/>
          </a:prstGeom>
        </p:spPr>
        <p:txBody>
          <a:bodyPr lIns="127985" tIns="63994" rIns="127985" bIns="63994"/>
          <a:lstStyle>
            <a:lvl1pPr algn="ctr" defTabSz="914400" rtl="0" eaLnBrk="1" latinLnBrk="0" hangingPunct="1">
              <a:spcBef>
                <a:spcPct val="0"/>
              </a:spcBef>
              <a:buNone/>
              <a:defRPr sz="4400" kern="1200">
                <a:solidFill>
                  <a:schemeClr val="tx1"/>
                </a:solidFill>
                <a:latin typeface="+mj-lt"/>
                <a:ea typeface="+mj-ea"/>
                <a:cs typeface="+mj-cs"/>
              </a:defRPr>
            </a:lvl1pPr>
          </a:lstStyle>
          <a:p>
            <a:pPr marL="119984"/>
            <a:r>
              <a:rPr lang="ru-RU" sz="3400" b="1" dirty="0" err="1">
                <a:latin typeface="Arial" pitchFamily="34" charset="0"/>
                <a:cs typeface="Arial" pitchFamily="34" charset="0"/>
              </a:rPr>
              <a:t>Салық</a:t>
            </a:r>
            <a:r>
              <a:rPr lang="ru-RU" sz="3400" b="1" dirty="0">
                <a:latin typeface="Arial" pitchFamily="34" charset="0"/>
                <a:cs typeface="Arial" pitchFamily="34" charset="0"/>
              </a:rPr>
              <a:t> (аутсорсинг</a:t>
            </a:r>
            <a:r>
              <a:rPr lang="ru-RU" sz="3400" b="1" dirty="0" smtClean="0">
                <a:latin typeface="Arial" pitchFamily="34" charset="0"/>
                <a:cs typeface="Arial" pitchFamily="34" charset="0"/>
              </a:rPr>
              <a:t>) </a:t>
            </a:r>
            <a:r>
              <a:rPr lang="ru-RU" sz="3400" b="1" dirty="0" err="1" smtClean="0">
                <a:latin typeface="Arial" pitchFamily="34" charset="0"/>
                <a:cs typeface="Arial" pitchFamily="34" charset="0"/>
              </a:rPr>
              <a:t>бойынша</a:t>
            </a:r>
            <a:r>
              <a:rPr lang="ru-RU" sz="3400" b="1" dirty="0" smtClean="0">
                <a:latin typeface="Arial" pitchFamily="34" charset="0"/>
                <a:cs typeface="Arial" pitchFamily="34" charset="0"/>
              </a:rPr>
              <a:t> </a:t>
            </a:r>
            <a:r>
              <a:rPr lang="ru-RU" sz="3400" b="1" dirty="0" err="1" smtClean="0">
                <a:latin typeface="Arial" pitchFamily="34" charset="0"/>
                <a:cs typeface="Arial" pitchFamily="34" charset="0"/>
              </a:rPr>
              <a:t>аудитті</a:t>
            </a:r>
            <a:r>
              <a:rPr lang="ru-RU" sz="3400" b="1" dirty="0" smtClean="0">
                <a:latin typeface="Arial" pitchFamily="34" charset="0"/>
                <a:cs typeface="Arial" pitchFamily="34" charset="0"/>
              </a:rPr>
              <a:t> </a:t>
            </a:r>
            <a:r>
              <a:rPr lang="ru-RU" sz="3400" b="1" dirty="0" err="1" smtClean="0">
                <a:latin typeface="Arial" pitchFamily="34" charset="0"/>
                <a:cs typeface="Arial" pitchFamily="34" charset="0"/>
              </a:rPr>
              <a:t>жүзеге</a:t>
            </a:r>
            <a:r>
              <a:rPr lang="ru-RU" sz="3400" b="1" dirty="0" smtClean="0">
                <a:latin typeface="Arial" pitchFamily="34" charset="0"/>
                <a:cs typeface="Arial" pitchFamily="34" charset="0"/>
              </a:rPr>
              <a:t> </a:t>
            </a:r>
            <a:r>
              <a:rPr lang="ru-RU" sz="3400" b="1" dirty="0" err="1" smtClean="0">
                <a:latin typeface="Arial" pitchFamily="34" charset="0"/>
                <a:cs typeface="Arial" pitchFamily="34" charset="0"/>
              </a:rPr>
              <a:t>асыру</a:t>
            </a:r>
            <a:r>
              <a:rPr lang="ru-RU" sz="3400" b="1" dirty="0" smtClean="0">
                <a:latin typeface="Arial" pitchFamily="34" charset="0"/>
                <a:cs typeface="Arial" pitchFamily="34" charset="0"/>
              </a:rPr>
              <a:t> </a:t>
            </a:r>
            <a:r>
              <a:rPr lang="ru-RU" sz="3400" b="1" dirty="0" err="1">
                <a:latin typeface="Arial" pitchFamily="34" charset="0"/>
                <a:cs typeface="Arial" pitchFamily="34" charset="0"/>
              </a:rPr>
              <a:t>үшін</a:t>
            </a:r>
            <a:r>
              <a:rPr lang="ru-RU" sz="3400" b="1" dirty="0">
                <a:latin typeface="Arial" pitchFamily="34" charset="0"/>
                <a:cs typeface="Arial" pitchFamily="34" charset="0"/>
              </a:rPr>
              <a:t> </a:t>
            </a:r>
            <a:r>
              <a:rPr lang="ru-RU" sz="3400" b="1" dirty="0" err="1">
                <a:latin typeface="Arial" pitchFamily="34" charset="0"/>
                <a:cs typeface="Arial" pitchFamily="34" charset="0"/>
              </a:rPr>
              <a:t>жағдайларды</a:t>
            </a:r>
            <a:r>
              <a:rPr lang="ru-RU" sz="3400" b="1" dirty="0">
                <a:latin typeface="Arial" pitchFamily="34" charset="0"/>
                <a:cs typeface="Arial" pitchFamily="34" charset="0"/>
              </a:rPr>
              <a:t> </a:t>
            </a:r>
            <a:r>
              <a:rPr lang="ru-RU" sz="3400" b="1" dirty="0" err="1" smtClean="0">
                <a:latin typeface="Arial" pitchFamily="34" charset="0"/>
                <a:cs typeface="Arial" pitchFamily="34" charset="0"/>
              </a:rPr>
              <a:t>жақсарту</a:t>
            </a:r>
            <a:endParaRPr lang="ru-RU" sz="3400" b="1" dirty="0">
              <a:latin typeface="Arial" pitchFamily="34" charset="0"/>
              <a:cs typeface="Arial" pitchFamily="34" charset="0"/>
            </a:endParaRPr>
          </a:p>
        </p:txBody>
      </p:sp>
      <p:sp>
        <p:nvSpPr>
          <p:cNvPr id="4" name="Прямоугольник 3"/>
          <p:cNvSpPr/>
          <p:nvPr/>
        </p:nvSpPr>
        <p:spPr>
          <a:xfrm>
            <a:off x="299995" y="1801581"/>
            <a:ext cx="12101597" cy="683236"/>
          </a:xfrm>
          <a:prstGeom prst="rect">
            <a:avLst/>
          </a:prstGeom>
        </p:spPr>
        <p:txBody>
          <a:bodyPr wrap="square" lIns="127985" tIns="63994" rIns="127985" bIns="63994">
            <a:spAutoFit/>
          </a:bodyPr>
          <a:lstStyle/>
          <a:p>
            <a:pPr indent="624373" algn="just">
              <a:buClr>
                <a:srgbClr val="2DA2BF"/>
              </a:buClr>
              <a:buSzPct val="68000"/>
              <a:defRPr/>
            </a:pPr>
            <a:r>
              <a:rPr lang="kk-KZ" dirty="0" smtClean="0">
                <a:latin typeface="Arial" pitchFamily="34" charset="0"/>
                <a:cs typeface="Arial" pitchFamily="34" charset="0"/>
              </a:rPr>
              <a:t>Салық төлеушілерге </a:t>
            </a:r>
            <a:r>
              <a:rPr lang="kk-KZ" b="1" dirty="0" smtClean="0">
                <a:latin typeface="Arial" pitchFamily="34" charset="0"/>
                <a:cs typeface="Arial" pitchFamily="34" charset="0"/>
              </a:rPr>
              <a:t>аудиторлық ұйым</a:t>
            </a:r>
            <a:r>
              <a:rPr lang="kk-KZ" dirty="0" smtClean="0">
                <a:latin typeface="Arial" pitchFamily="34" charset="0"/>
                <a:cs typeface="Arial" pitchFamily="34" charset="0"/>
              </a:rPr>
              <a:t> немесе </a:t>
            </a:r>
            <a:r>
              <a:rPr lang="kk-KZ" b="1" dirty="0" smtClean="0">
                <a:latin typeface="Arial" pitchFamily="34" charset="0"/>
                <a:cs typeface="Arial" pitchFamily="34" charset="0"/>
              </a:rPr>
              <a:t>салықтық</a:t>
            </a:r>
            <a:r>
              <a:rPr lang="kk-KZ" dirty="0" smtClean="0">
                <a:latin typeface="Arial" pitchFamily="34" charset="0"/>
                <a:cs typeface="Arial" pitchFamily="34" charset="0"/>
              </a:rPr>
              <a:t> </a:t>
            </a:r>
            <a:r>
              <a:rPr lang="kk-KZ" b="1" dirty="0" smtClean="0">
                <a:latin typeface="Arial" pitchFamily="34" charset="0"/>
                <a:cs typeface="Arial" pitchFamily="34" charset="0"/>
              </a:rPr>
              <a:t>тексеру</a:t>
            </a:r>
            <a:r>
              <a:rPr lang="kk-KZ" dirty="0" smtClean="0">
                <a:latin typeface="Arial" pitchFamily="34" charset="0"/>
                <a:cs typeface="Arial" pitchFamily="34" charset="0"/>
              </a:rPr>
              <a:t> негізінде ерікті таратуды таңдау құқығы берілген. </a:t>
            </a:r>
            <a:endParaRPr lang="ru-RU" dirty="0" smtClean="0">
              <a:latin typeface="Arial" pitchFamily="34" charset="0"/>
              <a:cs typeface="Arial" pitchFamily="34" charset="0"/>
            </a:endParaRPr>
          </a:p>
        </p:txBody>
      </p:sp>
      <p:sp>
        <p:nvSpPr>
          <p:cNvPr id="6" name="TextBox 5"/>
          <p:cNvSpPr txBox="1"/>
          <p:nvPr/>
        </p:nvSpPr>
        <p:spPr>
          <a:xfrm>
            <a:off x="11164052" y="248471"/>
            <a:ext cx="1204411" cy="369332"/>
          </a:xfrm>
          <a:prstGeom prst="rect">
            <a:avLst/>
          </a:prstGeom>
          <a:noFill/>
        </p:spPr>
        <p:txBody>
          <a:bodyPr wrap="square" rtlCol="0">
            <a:spAutoFit/>
          </a:bodyPr>
          <a:lstStyle/>
          <a:p>
            <a:r>
              <a:rPr lang="ru-RU" b="1" dirty="0" smtClean="0"/>
              <a:t>Слайд </a:t>
            </a:r>
            <a:r>
              <a:rPr lang="ru-RU" b="1" dirty="0" smtClean="0"/>
              <a:t>6</a:t>
            </a:r>
            <a:endParaRPr lang="ru-RU" b="1" dirty="0"/>
          </a:p>
        </p:txBody>
      </p:sp>
    </p:spTree>
    <p:extLst>
      <p:ext uri="{BB962C8B-B14F-4D97-AF65-F5344CB8AC3E}">
        <p14:creationId xmlns:p14="http://schemas.microsoft.com/office/powerpoint/2010/main" val="1962798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638" y="378386"/>
            <a:ext cx="11521440" cy="806768"/>
          </a:xfrm>
        </p:spPr>
        <p:txBody>
          <a:bodyPr/>
          <a:lstStyle/>
          <a:p>
            <a:pPr algn="ctr">
              <a:defRPr/>
            </a:pPr>
            <a:r>
              <a:rPr lang="ru-RU" sz="2800" dirty="0" err="1" smtClean="0">
                <a:solidFill>
                  <a:srgbClr val="002060"/>
                </a:solidFill>
                <a:latin typeface="Arial" pitchFamily="34" charset="0"/>
                <a:ea typeface="+mn-ea"/>
                <a:cs typeface="Arial" pitchFamily="34" charset="0"/>
              </a:rPr>
              <a:t>Электрондық</a:t>
            </a:r>
            <a:r>
              <a:rPr lang="ru-RU" sz="2800" dirty="0" smtClean="0">
                <a:solidFill>
                  <a:srgbClr val="002060"/>
                </a:solidFill>
                <a:latin typeface="Arial" pitchFamily="34" charset="0"/>
                <a:ea typeface="+mn-ea"/>
                <a:cs typeface="Arial" pitchFamily="34" charset="0"/>
              </a:rPr>
              <a:t> </a:t>
            </a:r>
            <a:r>
              <a:rPr lang="ru-RU" sz="2800" dirty="0" err="1" smtClean="0">
                <a:solidFill>
                  <a:srgbClr val="002060"/>
                </a:solidFill>
                <a:latin typeface="Arial" pitchFamily="34" charset="0"/>
                <a:ea typeface="+mn-ea"/>
                <a:cs typeface="Arial" pitchFamily="34" charset="0"/>
              </a:rPr>
              <a:t>шот-фактуралар</a:t>
            </a:r>
            <a:endParaRPr lang="ru-RU" sz="2800" dirty="0">
              <a:solidFill>
                <a:srgbClr val="002060"/>
              </a:solidFill>
              <a:latin typeface="Arial" pitchFamily="34" charset="0"/>
              <a:ea typeface="+mn-ea"/>
              <a:cs typeface="Arial" pitchFamily="34" charset="0"/>
            </a:endParaRPr>
          </a:p>
        </p:txBody>
      </p:sp>
      <p:sp>
        <p:nvSpPr>
          <p:cNvPr id="3" name="Объект 2"/>
          <p:cNvSpPr>
            <a:spLocks noGrp="1"/>
          </p:cNvSpPr>
          <p:nvPr>
            <p:ph sz="quarter" idx="13"/>
          </p:nvPr>
        </p:nvSpPr>
        <p:spPr>
          <a:xfrm>
            <a:off x="453392" y="1037633"/>
            <a:ext cx="11794808" cy="7712235"/>
          </a:xfrm>
        </p:spPr>
        <p:txBody>
          <a:bodyPr>
            <a:normAutofit/>
          </a:bodyPr>
          <a:lstStyle/>
          <a:p>
            <a:pPr marL="0" indent="382178" algn="just">
              <a:spcBef>
                <a:spcPts val="560"/>
              </a:spcBef>
              <a:spcAft>
                <a:spcPts val="840"/>
              </a:spcAft>
              <a:buClr>
                <a:srgbClr val="2DA2BF"/>
              </a:buClr>
              <a:buSzPct val="68000"/>
              <a:buNone/>
              <a:defRPr/>
            </a:pPr>
            <a:r>
              <a:rPr lang="ru-RU" sz="2800" b="1" dirty="0" err="1" smtClean="0">
                <a:solidFill>
                  <a:srgbClr val="002060"/>
                </a:solidFill>
                <a:latin typeface="Arial" panose="020B0604020202020204" pitchFamily="34" charset="0"/>
                <a:cs typeface="Arial" pitchFamily="34" charset="0"/>
              </a:rPr>
              <a:t>Міндетті</a:t>
            </a:r>
            <a:r>
              <a:rPr lang="ru-RU" sz="2800" b="1" dirty="0" smtClean="0">
                <a:solidFill>
                  <a:srgbClr val="002060"/>
                </a:solidFill>
                <a:latin typeface="Arial" pitchFamily="34" charset="0"/>
                <a:cs typeface="Arial" pitchFamily="34" charset="0"/>
              </a:rPr>
              <a:t> </a:t>
            </a:r>
            <a:r>
              <a:rPr lang="ru-RU" sz="2800" b="1" dirty="0" err="1" smtClean="0">
                <a:solidFill>
                  <a:srgbClr val="002060"/>
                </a:solidFill>
                <a:latin typeface="Arial" pitchFamily="34" charset="0"/>
                <a:cs typeface="Arial" pitchFamily="34" charset="0"/>
              </a:rPr>
              <a:t>жазып</a:t>
            </a:r>
            <a:r>
              <a:rPr lang="ru-RU" sz="2800" b="1" dirty="0" smtClean="0">
                <a:solidFill>
                  <a:srgbClr val="002060"/>
                </a:solidFill>
                <a:latin typeface="Arial" pitchFamily="34" charset="0"/>
                <a:cs typeface="Arial" pitchFamily="34" charset="0"/>
              </a:rPr>
              <a:t> беру:</a:t>
            </a:r>
            <a:endParaRPr lang="ru-RU" sz="2800" b="1" dirty="0">
              <a:solidFill>
                <a:srgbClr val="002060"/>
              </a:solidFill>
              <a:latin typeface="Arial" pitchFamily="34" charset="0"/>
              <a:cs typeface="Arial" pitchFamily="34" charset="0"/>
            </a:endParaRPr>
          </a:p>
          <a:p>
            <a:pPr marL="0" indent="382178" algn="just">
              <a:spcBef>
                <a:spcPts val="560"/>
              </a:spcBef>
              <a:spcAft>
                <a:spcPts val="840"/>
              </a:spcAft>
              <a:buClr>
                <a:srgbClr val="2DA2BF"/>
              </a:buClr>
              <a:buSzPct val="68000"/>
              <a:buNone/>
              <a:defRPr/>
            </a:pPr>
            <a:r>
              <a:rPr lang="ru-RU" sz="2800" b="1" dirty="0">
                <a:latin typeface="Arial" pitchFamily="34" charset="0"/>
                <a:cs typeface="Arial" pitchFamily="34" charset="0"/>
              </a:rPr>
              <a:t>- </a:t>
            </a:r>
            <a:r>
              <a:rPr lang="ru-RU" sz="2800" b="1" dirty="0" smtClean="0">
                <a:latin typeface="Arial" pitchFamily="34" charset="0"/>
                <a:cs typeface="Arial" pitchFamily="34" charset="0"/>
              </a:rPr>
              <a:t>2018 </a:t>
            </a:r>
            <a:r>
              <a:rPr lang="ru-RU" sz="2800" b="1" dirty="0" err="1" smtClean="0">
                <a:latin typeface="Arial" pitchFamily="34" charset="0"/>
                <a:cs typeface="Arial" pitchFamily="34" charset="0"/>
              </a:rPr>
              <a:t>жылдың</a:t>
            </a:r>
            <a:r>
              <a:rPr lang="ru-RU" sz="2800" b="1" dirty="0" smtClean="0">
                <a:latin typeface="Arial" pitchFamily="34" charset="0"/>
                <a:cs typeface="Arial" pitchFamily="34" charset="0"/>
              </a:rPr>
              <a:t> 1 </a:t>
            </a:r>
            <a:r>
              <a:rPr lang="ru-RU" sz="2800" b="1" dirty="0" err="1" smtClean="0">
                <a:latin typeface="Arial" pitchFamily="34" charset="0"/>
                <a:cs typeface="Arial" pitchFamily="34" charset="0"/>
              </a:rPr>
              <a:t>қаңтарынан</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бастап</a:t>
            </a:r>
            <a:r>
              <a:rPr lang="ru-RU" sz="2800" b="1" dirty="0">
                <a:latin typeface="Arial" pitchFamily="34" charset="0"/>
                <a:cs typeface="Arial" pitchFamily="34" charset="0"/>
              </a:rPr>
              <a:t> </a:t>
            </a:r>
            <a:r>
              <a:rPr lang="ru-RU" sz="2800" b="1" dirty="0" smtClean="0">
                <a:latin typeface="Arial" pitchFamily="34" charset="0"/>
                <a:cs typeface="Arial" pitchFamily="34" charset="0"/>
              </a:rPr>
              <a:t>– </a:t>
            </a:r>
            <a:r>
              <a:rPr lang="ru-RU" sz="2800" dirty="0" err="1" smtClean="0">
                <a:latin typeface="Arial" panose="020B0604020202020204" pitchFamily="34" charset="0"/>
                <a:cs typeface="Arial" panose="020B0604020202020204" pitchFamily="34" charset="0"/>
              </a:rPr>
              <a:t>мониторингке</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жататын</a:t>
            </a:r>
            <a:r>
              <a:rPr lang="ru-RU" sz="2800" dirty="0" smtClean="0">
                <a:latin typeface="Arial" panose="020B0604020202020204" pitchFamily="34" charset="0"/>
                <a:cs typeface="Arial" panose="020B0604020202020204" pitchFamily="34" charset="0"/>
              </a:rPr>
              <a:t> </a:t>
            </a:r>
            <a:r>
              <a:rPr lang="ru-RU" sz="2800" dirty="0" err="1" smtClean="0">
                <a:latin typeface="Arial" pitchFamily="34" charset="0"/>
                <a:cs typeface="Arial" pitchFamily="34" charset="0"/>
              </a:rPr>
              <a:t>ірі</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салық</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төлеушілер</a:t>
            </a:r>
            <a:r>
              <a:rPr lang="ru-RU" sz="2800" dirty="0" smtClean="0">
                <a:latin typeface="Arial" pitchFamily="34" charset="0"/>
                <a:cs typeface="Arial" pitchFamily="34" charset="0"/>
              </a:rPr>
              <a:t> </a:t>
            </a:r>
            <a:endParaRPr lang="ru-RU" sz="2800" b="1" dirty="0" smtClean="0">
              <a:latin typeface="Arial" pitchFamily="34" charset="0"/>
              <a:cs typeface="Arial" pitchFamily="34" charset="0"/>
            </a:endParaRPr>
          </a:p>
          <a:p>
            <a:pPr marL="0" indent="382178" algn="just">
              <a:spcBef>
                <a:spcPts val="560"/>
              </a:spcBef>
              <a:spcAft>
                <a:spcPts val="840"/>
              </a:spcAft>
              <a:buClr>
                <a:srgbClr val="2DA2BF"/>
              </a:buClr>
              <a:buSzPct val="68000"/>
              <a:buNone/>
              <a:defRPr/>
            </a:pPr>
            <a:r>
              <a:rPr lang="ru-RU" sz="2800" b="1" dirty="0" smtClean="0">
                <a:latin typeface="Arial" pitchFamily="34" charset="0"/>
                <a:cs typeface="Arial" pitchFamily="34" charset="0"/>
              </a:rPr>
              <a:t>- </a:t>
            </a:r>
            <a:r>
              <a:rPr lang="ru-RU" sz="2800" b="1" dirty="0">
                <a:latin typeface="Arial" pitchFamily="34" charset="0"/>
                <a:cs typeface="Arial" pitchFamily="34" charset="0"/>
              </a:rPr>
              <a:t>2019 </a:t>
            </a:r>
            <a:r>
              <a:rPr lang="ru-RU" sz="2800" b="1" dirty="0" err="1">
                <a:latin typeface="Arial" pitchFamily="34" charset="0"/>
                <a:cs typeface="Arial" pitchFamily="34" charset="0"/>
              </a:rPr>
              <a:t>жылдың</a:t>
            </a:r>
            <a:r>
              <a:rPr lang="ru-RU" sz="2800" b="1" dirty="0">
                <a:latin typeface="Arial" pitchFamily="34" charset="0"/>
                <a:cs typeface="Arial" pitchFamily="34" charset="0"/>
              </a:rPr>
              <a:t> 1 </a:t>
            </a:r>
            <a:r>
              <a:rPr lang="ru-RU" sz="2800" b="1" dirty="0" err="1">
                <a:latin typeface="Arial" pitchFamily="34" charset="0"/>
                <a:cs typeface="Arial" pitchFamily="34" charset="0"/>
              </a:rPr>
              <a:t>қантарынан</a:t>
            </a:r>
            <a:r>
              <a:rPr lang="ru-RU" sz="2800" b="1" dirty="0">
                <a:latin typeface="Arial" pitchFamily="34" charset="0"/>
                <a:cs typeface="Arial" pitchFamily="34" charset="0"/>
              </a:rPr>
              <a:t> </a:t>
            </a:r>
            <a:r>
              <a:rPr lang="ru-RU" sz="2800" b="1" dirty="0" err="1">
                <a:latin typeface="Arial" pitchFamily="34" charset="0"/>
                <a:cs typeface="Arial" pitchFamily="34" charset="0"/>
              </a:rPr>
              <a:t>бастап</a:t>
            </a:r>
            <a:r>
              <a:rPr lang="ru-RU" sz="2800" b="1" dirty="0">
                <a:latin typeface="Arial" pitchFamily="34" charset="0"/>
                <a:cs typeface="Arial" pitchFamily="34" charset="0"/>
              </a:rPr>
              <a:t> – </a:t>
            </a:r>
            <a:r>
              <a:rPr lang="ru-RU" sz="2800" dirty="0" err="1">
                <a:latin typeface="Arial" pitchFamily="34" charset="0"/>
                <a:cs typeface="Arial" pitchFamily="34" charset="0"/>
              </a:rPr>
              <a:t>барлық</a:t>
            </a:r>
            <a:r>
              <a:rPr lang="ru-RU" sz="2800" dirty="0">
                <a:latin typeface="Arial" pitchFamily="34" charset="0"/>
                <a:cs typeface="Arial" pitchFamily="34" charset="0"/>
              </a:rPr>
              <a:t> ҚҚС </a:t>
            </a:r>
            <a:r>
              <a:rPr lang="ru-RU" sz="2800" dirty="0" err="1">
                <a:latin typeface="Arial" pitchFamily="34" charset="0"/>
                <a:cs typeface="Arial" pitchFamily="34" charset="0"/>
              </a:rPr>
              <a:t>төлеушілер</a:t>
            </a:r>
            <a:endParaRPr lang="ru-RU" sz="2800" b="1" dirty="0">
              <a:latin typeface="Arial" pitchFamily="34" charset="0"/>
              <a:cs typeface="Arial" pitchFamily="34" charset="0"/>
            </a:endParaRPr>
          </a:p>
          <a:p>
            <a:pPr marL="0" indent="382178" algn="just">
              <a:spcBef>
                <a:spcPts val="0"/>
              </a:spcBef>
              <a:buClr>
                <a:srgbClr val="2DA2BF"/>
              </a:buClr>
              <a:buSzPct val="68000"/>
              <a:buNone/>
              <a:defRPr/>
            </a:pPr>
            <a:r>
              <a:rPr lang="ru-RU" sz="2000" i="1" dirty="0" err="1" smtClean="0">
                <a:latin typeface="Arial" panose="020B0604020202020204" pitchFamily="34" charset="0"/>
                <a:cs typeface="Arial" panose="020B0604020202020204" pitchFamily="34" charset="0"/>
              </a:rPr>
              <a:t>Анықтама</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ретінде</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қазіргі</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кезде</a:t>
            </a:r>
            <a:r>
              <a:rPr lang="ru-RU" sz="2000" i="1" dirty="0" smtClean="0">
                <a:latin typeface="Arial" panose="020B0604020202020204" pitchFamily="34" charset="0"/>
                <a:cs typeface="Arial" panose="020B0604020202020204" pitchFamily="34" charset="0"/>
              </a:rPr>
              <a:t> ЭШФ 2014 </a:t>
            </a:r>
            <a:r>
              <a:rPr lang="ru-RU" sz="2000" i="1" dirty="0" err="1" smtClean="0">
                <a:latin typeface="Arial" panose="020B0604020202020204" pitchFamily="34" charset="0"/>
                <a:cs typeface="Arial" panose="020B0604020202020204" pitchFamily="34" charset="0"/>
              </a:rPr>
              <a:t>жылғы</a:t>
            </a:r>
            <a:r>
              <a:rPr lang="ru-RU" sz="2000" i="1" dirty="0" smtClean="0">
                <a:latin typeface="Arial" panose="020B0604020202020204" pitchFamily="34" charset="0"/>
                <a:cs typeface="Arial" panose="020B0604020202020204" pitchFamily="34" charset="0"/>
              </a:rPr>
              <a:t> 1 </a:t>
            </a:r>
            <a:r>
              <a:rPr lang="ru-RU" sz="2000" i="1" dirty="0" err="1" smtClean="0">
                <a:latin typeface="Arial" panose="020B0604020202020204" pitchFamily="34" charset="0"/>
                <a:cs typeface="Arial" panose="020B0604020202020204" pitchFamily="34" charset="0"/>
              </a:rPr>
              <a:t>шілдеден</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бастап</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ерікті</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түрде</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барлық</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қалаушы</a:t>
            </a:r>
            <a:r>
              <a:rPr lang="ru-RU" sz="2000" i="1" dirty="0" smtClean="0">
                <a:latin typeface="Arial" panose="020B0604020202020204" pitchFamily="34" charset="0"/>
                <a:cs typeface="Arial" panose="020B0604020202020204" pitchFamily="34" charset="0"/>
              </a:rPr>
              <a:t> СТ, </a:t>
            </a:r>
            <a:r>
              <a:rPr lang="ru-RU" sz="2000" i="1" dirty="0" err="1" smtClean="0">
                <a:latin typeface="Arial" panose="020B0604020202020204" pitchFamily="34" charset="0"/>
                <a:cs typeface="Arial" panose="020B0604020202020204" pitchFamily="34" charset="0"/>
              </a:rPr>
              <a:t>сондай-ақ</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кеден</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маңы</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саласындағы</a:t>
            </a:r>
            <a:r>
              <a:rPr lang="ru-RU" sz="2000" i="1" dirty="0" smtClean="0">
                <a:latin typeface="Arial" panose="020B0604020202020204" pitchFamily="34" charset="0"/>
                <a:cs typeface="Arial" panose="020B0604020202020204" pitchFamily="34" charset="0"/>
              </a:rPr>
              <a:t> СТ (УЭО, </a:t>
            </a:r>
            <a:r>
              <a:rPr lang="ru-RU" sz="2000" i="1" dirty="0" err="1" smtClean="0">
                <a:latin typeface="Arial" panose="020B0604020202020204" pitchFamily="34" charset="0"/>
                <a:cs typeface="Arial" panose="020B0604020202020204" pitchFamily="34" charset="0"/>
              </a:rPr>
              <a:t>кед.өкілдері</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кед.тасушылары</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уақытша</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сақтау</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қоймаларының</a:t>
            </a:r>
            <a:r>
              <a:rPr lang="ru-RU" sz="2000" i="1" dirty="0" smtClean="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иелері</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және</a:t>
            </a:r>
            <a:r>
              <a:rPr lang="ru-RU" sz="2000" i="1" dirty="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кеден</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қоймаларының</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иелері</a:t>
            </a:r>
            <a:r>
              <a:rPr lang="ru-RU" sz="2000" i="1" dirty="0" smtClean="0">
                <a:latin typeface="Arial" panose="020B0604020202020204" pitchFamily="34" charset="0"/>
                <a:cs typeface="Arial" panose="020B0604020202020204" pitchFamily="34" charset="0"/>
              </a:rPr>
              <a:t> 1.01.2016 ж. </a:t>
            </a:r>
            <a:r>
              <a:rPr lang="ru-RU" sz="2000" i="1" dirty="0" err="1" smtClean="0">
                <a:latin typeface="Arial" pitchFamily="34" charset="0"/>
                <a:cs typeface="Arial" pitchFamily="34" charset="0"/>
              </a:rPr>
              <a:t>және</a:t>
            </a:r>
            <a:r>
              <a:rPr lang="ru-RU" sz="2000" i="1" dirty="0" smtClean="0">
                <a:latin typeface="Arial" pitchFamily="34" charset="0"/>
                <a:cs typeface="Arial" pitchFamily="34" charset="0"/>
              </a:rPr>
              <a:t> 1.07.2016 ж. </a:t>
            </a:r>
            <a:r>
              <a:rPr lang="ru-RU" sz="2000" i="1" dirty="0" err="1" smtClean="0">
                <a:latin typeface="Arial" pitchFamily="34" charset="0"/>
                <a:cs typeface="Arial" pitchFamily="34" charset="0"/>
              </a:rPr>
              <a:t>бастап</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алып</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қою</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тізбесінен</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тауарларды</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өткізетін</a:t>
            </a:r>
            <a:r>
              <a:rPr lang="ru-RU" sz="2000" i="1" dirty="0" smtClean="0">
                <a:latin typeface="Arial" panose="020B0604020202020204" pitchFamily="34" charset="0"/>
                <a:cs typeface="Arial" panose="020B0604020202020204" pitchFamily="34" charset="0"/>
              </a:rPr>
              <a:t> СТ (1.01.2017 ж. </a:t>
            </a:r>
            <a:r>
              <a:rPr lang="ru-RU" sz="2000" i="1" dirty="0" err="1" smtClean="0">
                <a:latin typeface="Arial" pitchFamily="34" charset="0"/>
                <a:cs typeface="Arial" pitchFamily="34" charset="0"/>
              </a:rPr>
              <a:t>бастап</a:t>
            </a:r>
            <a:r>
              <a:rPr lang="ru-RU" sz="2000" i="1" dirty="0" smtClean="0">
                <a:latin typeface="Arial" panose="020B0604020202020204" pitchFamily="34" charset="0"/>
                <a:cs typeface="Arial" panose="020B0604020202020204" pitchFamily="34" charset="0"/>
              </a:rPr>
              <a:t>).</a:t>
            </a:r>
          </a:p>
          <a:p>
            <a:pPr marL="0" indent="382178" algn="just">
              <a:spcBef>
                <a:spcPts val="0"/>
              </a:spcBef>
              <a:buClr>
                <a:srgbClr val="2DA2BF"/>
              </a:buClr>
              <a:buSzPct val="68000"/>
              <a:buNone/>
              <a:defRPr/>
            </a:pPr>
            <a:r>
              <a:rPr lang="ru-RU" sz="2800" dirty="0" err="1" smtClean="0">
                <a:latin typeface="Arial" panose="020B0604020202020204" pitchFamily="34" charset="0"/>
                <a:cs typeface="Arial" panose="020B0604020202020204" pitchFamily="34" charset="0"/>
              </a:rPr>
              <a:t>Жалпыға</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бірдей</a:t>
            </a:r>
            <a:r>
              <a:rPr lang="ru-RU" sz="2800" dirty="0" smtClean="0">
                <a:latin typeface="Arial" panose="020B0604020202020204" pitchFamily="34" charset="0"/>
                <a:cs typeface="Arial" panose="020B0604020202020204" pitchFamily="34" charset="0"/>
              </a:rPr>
              <a:t> ЭШФ </a:t>
            </a:r>
            <a:r>
              <a:rPr lang="ru-RU" sz="2800" dirty="0" err="1" smtClean="0">
                <a:latin typeface="Arial" panose="020B0604020202020204" pitchFamily="34" charset="0"/>
                <a:cs typeface="Arial" panose="020B0604020202020204" pitchFamily="34" charset="0"/>
              </a:rPr>
              <a:t>қолдану</a:t>
            </a:r>
            <a:r>
              <a:rPr lang="ru-RU" sz="2800" dirty="0" smtClean="0">
                <a:latin typeface="Arial" panose="020B0604020202020204" pitchFamily="34" charset="0"/>
                <a:cs typeface="Arial" panose="020B0604020202020204" pitchFamily="34" charset="0"/>
              </a:rPr>
              <a:t>:</a:t>
            </a:r>
          </a:p>
          <a:p>
            <a:pPr marL="0" indent="382178" algn="just">
              <a:spcBef>
                <a:spcPts val="0"/>
              </a:spcBef>
              <a:buClr>
                <a:srgbClr val="2DA2BF"/>
              </a:buClr>
              <a:buSzPct val="68000"/>
              <a:buNone/>
              <a:defRPr/>
            </a:pPr>
            <a:r>
              <a:rPr lang="ru-RU" sz="2800" dirty="0" smtClean="0">
                <a:latin typeface="Arial" panose="020B0604020202020204" pitchFamily="34" charset="0"/>
                <a:cs typeface="Arial" panose="020B0604020202020204" pitchFamily="34" charset="0"/>
              </a:rPr>
              <a:t>- СТ </a:t>
            </a:r>
            <a:r>
              <a:rPr lang="ru-RU" sz="2800" dirty="0" err="1" smtClean="0">
                <a:latin typeface="Arial" panose="020B0604020202020204" pitchFamily="34" charset="0"/>
                <a:cs typeface="Arial" panose="020B0604020202020204" pitchFamily="34" charset="0"/>
              </a:rPr>
              <a:t>үшін</a:t>
            </a:r>
            <a:r>
              <a:rPr lang="ru-RU" sz="2800" dirty="0" smtClean="0">
                <a:latin typeface="Arial" panose="020B0604020202020204" pitchFamily="34" charset="0"/>
                <a:cs typeface="Arial" panose="020B0604020202020204" pitchFamily="34" charset="0"/>
              </a:rPr>
              <a:t> – ЭШФ </a:t>
            </a:r>
            <a:r>
              <a:rPr lang="ru-RU" sz="2800" dirty="0" err="1" smtClean="0">
                <a:latin typeface="Arial" panose="020B0604020202020204" pitchFamily="34" charset="0"/>
                <a:cs typeface="Arial" panose="020B0604020202020204" pitchFamily="34" charset="0"/>
              </a:rPr>
              <a:t>жазып</a:t>
            </a:r>
            <a:r>
              <a:rPr lang="ru-RU" sz="2800" dirty="0" smtClean="0">
                <a:latin typeface="Arial" panose="020B0604020202020204" pitchFamily="34" charset="0"/>
                <a:cs typeface="Arial" panose="020B0604020202020204" pitchFamily="34" charset="0"/>
              </a:rPr>
              <a:t> беру </a:t>
            </a:r>
            <a:r>
              <a:rPr lang="ru-RU" sz="2800" dirty="0" err="1" smtClean="0">
                <a:latin typeface="Arial" panose="020B0604020202020204" pitchFamily="34" charset="0"/>
                <a:cs typeface="Arial" panose="020B0604020202020204" pitchFamily="34" charset="0"/>
              </a:rPr>
              <a:t>және</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алу</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кезінде</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материалдық</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және</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уақыт</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шығындарының</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азаюына</a:t>
            </a:r>
            <a:endParaRPr lang="ru-RU" sz="2800" dirty="0">
              <a:latin typeface="Arial" panose="020B0604020202020204" pitchFamily="34" charset="0"/>
              <a:cs typeface="Arial" panose="020B0604020202020204" pitchFamily="34" charset="0"/>
            </a:endParaRPr>
          </a:p>
          <a:p>
            <a:pPr algn="just">
              <a:spcBef>
                <a:spcPts val="0"/>
              </a:spcBef>
              <a:buClr>
                <a:srgbClr val="2DA2BF"/>
              </a:buClr>
              <a:buSzPct val="68000"/>
              <a:buFontTx/>
              <a:buChar char="-"/>
              <a:defRPr/>
            </a:pPr>
            <a:r>
              <a:rPr lang="ru-RU" sz="2800" dirty="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салық</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органдары</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үшін</a:t>
            </a:r>
            <a:r>
              <a:rPr lang="ru-RU" sz="2800" dirty="0" smtClean="0">
                <a:latin typeface="Arial" panose="020B0604020202020204" pitchFamily="34" charset="0"/>
                <a:cs typeface="Arial" panose="020B0604020202020204" pitchFamily="34" charset="0"/>
              </a:rPr>
              <a:t> – ЭШФ </a:t>
            </a:r>
            <a:r>
              <a:rPr lang="ru-RU" sz="2800" dirty="0" err="1" smtClean="0">
                <a:latin typeface="Arial" panose="020B0604020202020204" pitchFamily="34" charset="0"/>
                <a:cs typeface="Arial" panose="020B0604020202020204" pitchFamily="34" charset="0"/>
              </a:rPr>
              <a:t>қайтаруды</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бақылау</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рәсімдерін</a:t>
            </a:r>
            <a:r>
              <a:rPr lang="ru-RU" sz="2800" dirty="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оңтайландыруға</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басымдылықтар</a:t>
            </a:r>
            <a:r>
              <a:rPr lang="ru-RU" sz="2800" dirty="0" smtClean="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береді</a:t>
            </a:r>
            <a:endParaRPr lang="ru-RU" sz="2800" dirty="0">
              <a:latin typeface="Arial" panose="020B0604020202020204" pitchFamily="34" charset="0"/>
              <a:cs typeface="Arial" panose="020B0604020202020204" pitchFamily="34" charset="0"/>
            </a:endParaRPr>
          </a:p>
          <a:p>
            <a:pPr algn="just">
              <a:spcBef>
                <a:spcPts val="0"/>
              </a:spcBef>
              <a:buClr>
                <a:srgbClr val="2DA2BF"/>
              </a:buClr>
              <a:buSzPct val="68000"/>
              <a:buFontTx/>
              <a:buChar char="-"/>
              <a:defRPr/>
            </a:pPr>
            <a:endParaRPr lang="ru-RU" sz="2000" i="1" dirty="0" smtClean="0">
              <a:latin typeface="Arial" panose="020B0604020202020204" pitchFamily="34" charset="0"/>
              <a:cs typeface="Arial" panose="020B0604020202020204" pitchFamily="34" charset="0"/>
            </a:endParaRPr>
          </a:p>
          <a:p>
            <a:pPr algn="just">
              <a:spcBef>
                <a:spcPts val="0"/>
              </a:spcBef>
              <a:buClr>
                <a:srgbClr val="2DA2BF"/>
              </a:buClr>
              <a:buSzPct val="68000"/>
              <a:buFontTx/>
              <a:buChar char="-"/>
              <a:defRPr/>
            </a:pPr>
            <a:r>
              <a:rPr lang="ru-RU" sz="2000" i="1" dirty="0" smtClean="0">
                <a:latin typeface="Arial" panose="020B0604020202020204" pitchFamily="34" charset="0"/>
                <a:cs typeface="Arial" panose="020B0604020202020204" pitchFamily="34" charset="0"/>
              </a:rPr>
              <a:t>2017 </a:t>
            </a:r>
            <a:r>
              <a:rPr lang="ru-RU" sz="2000" i="1" dirty="0" err="1" smtClean="0">
                <a:latin typeface="Arial" panose="020B0604020202020204" pitchFamily="34" charset="0"/>
                <a:cs typeface="Arial" panose="020B0604020202020204" pitchFamily="34" charset="0"/>
              </a:rPr>
              <a:t>жылғы</a:t>
            </a:r>
            <a:r>
              <a:rPr lang="ru-RU" sz="2000" i="1" dirty="0" smtClean="0">
                <a:latin typeface="Arial" panose="020B0604020202020204" pitchFamily="34" charset="0"/>
                <a:cs typeface="Arial" panose="020B0604020202020204" pitchFamily="34" charset="0"/>
              </a:rPr>
              <a:t> 1 </a:t>
            </a:r>
            <a:r>
              <a:rPr lang="ru-RU" sz="2000" i="1" dirty="0" err="1" smtClean="0">
                <a:latin typeface="Arial" panose="020B0604020202020204" pitchFamily="34" charset="0"/>
                <a:cs typeface="Arial" panose="020B0604020202020204" pitchFamily="34" charset="0"/>
              </a:rPr>
              <a:t>мамырдағы</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жағдай</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бойынша</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анықтама</a:t>
            </a:r>
            <a:r>
              <a:rPr lang="ru-RU" sz="2000" i="1" dirty="0" smtClean="0">
                <a:latin typeface="Arial" panose="020B0604020202020204" pitchFamily="34" charset="0"/>
                <a:cs typeface="Arial" panose="020B0604020202020204" pitchFamily="34" charset="0"/>
              </a:rPr>
              <a:t> </a:t>
            </a:r>
            <a:r>
              <a:rPr lang="ru-RU" sz="2000" i="1" dirty="0" err="1" smtClean="0">
                <a:latin typeface="Arial" panose="020B0604020202020204" pitchFamily="34" charset="0"/>
                <a:cs typeface="Arial" panose="020B0604020202020204" pitchFamily="34" charset="0"/>
              </a:rPr>
              <a:t>ретінде</a:t>
            </a:r>
            <a:endParaRPr lang="ru-RU" sz="2000" i="1" dirty="0" smtClean="0">
              <a:latin typeface="Arial" panose="020B0604020202020204" pitchFamily="34" charset="0"/>
              <a:cs typeface="Arial" panose="020B0604020202020204" pitchFamily="34" charset="0"/>
            </a:endParaRPr>
          </a:p>
          <a:p>
            <a:pPr algn="just">
              <a:spcBef>
                <a:spcPts val="0"/>
              </a:spcBef>
              <a:buClr>
                <a:srgbClr val="2DA2BF"/>
              </a:buClr>
              <a:buSzPct val="68000"/>
              <a:buFontTx/>
              <a:buChar char="-"/>
              <a:defRPr/>
            </a:pPr>
            <a:r>
              <a:rPr lang="ru-RU" sz="2000" i="1" dirty="0" smtClean="0">
                <a:latin typeface="Arial" panose="020B0604020202020204" pitchFamily="34" charset="0"/>
                <a:cs typeface="Arial" panose="020B0604020202020204" pitchFamily="34" charset="0"/>
              </a:rPr>
              <a:t>114,9 </a:t>
            </a:r>
            <a:r>
              <a:rPr lang="ru-RU" sz="2000" i="1" dirty="0" err="1" smtClean="0">
                <a:latin typeface="Arial" panose="020B0604020202020204" pitchFamily="34" charset="0"/>
                <a:cs typeface="Arial" panose="020B0604020202020204" pitchFamily="34" charset="0"/>
              </a:rPr>
              <a:t>мың</a:t>
            </a:r>
            <a:r>
              <a:rPr lang="ru-RU" sz="2000" i="1" dirty="0">
                <a:latin typeface="Arial" panose="020B0604020202020204" pitchFamily="34" charset="0"/>
                <a:cs typeface="Arial" panose="020B0604020202020204" pitchFamily="34" charset="0"/>
              </a:rPr>
              <a:t> ЭШФ </a:t>
            </a:r>
            <a:r>
              <a:rPr lang="ru-RU" sz="2000" i="1" dirty="0" err="1">
                <a:latin typeface="Arial" panose="020B0604020202020204" pitchFamily="34" charset="0"/>
                <a:cs typeface="Arial" panose="020B0604020202020204" pitchFamily="34" charset="0"/>
              </a:rPr>
              <a:t>пайдаланушылар</a:t>
            </a:r>
            <a:endParaRPr lang="ru-RU" sz="2000" i="1" dirty="0" smtClean="0">
              <a:latin typeface="Arial" panose="020B0604020202020204" pitchFamily="34" charset="0"/>
              <a:cs typeface="Arial" panose="020B0604020202020204" pitchFamily="34" charset="0"/>
            </a:endParaRPr>
          </a:p>
          <a:p>
            <a:pPr lvl="4" algn="just">
              <a:spcBef>
                <a:spcPts val="0"/>
              </a:spcBef>
              <a:buClr>
                <a:srgbClr val="2DA2BF"/>
              </a:buClr>
              <a:buSzPct val="68000"/>
              <a:buFontTx/>
              <a:buChar char="-"/>
              <a:defRPr/>
            </a:pPr>
            <a:endParaRPr lang="ru-RU" sz="900" i="1" dirty="0">
              <a:latin typeface="Arial" panose="020B0604020202020204" pitchFamily="34" charset="0"/>
              <a:cs typeface="Arial" panose="020B0604020202020204" pitchFamily="34" charset="0"/>
            </a:endParaRPr>
          </a:p>
          <a:p>
            <a:pPr algn="just">
              <a:spcBef>
                <a:spcPts val="0"/>
              </a:spcBef>
              <a:buClr>
                <a:srgbClr val="2DA2BF"/>
              </a:buClr>
              <a:buSzPct val="68000"/>
              <a:buFontTx/>
              <a:buChar char="-"/>
              <a:defRPr/>
            </a:pPr>
            <a:r>
              <a:rPr lang="ru-RU" sz="2000" i="1" dirty="0">
                <a:latin typeface="Arial" pitchFamily="34" charset="0"/>
                <a:cs typeface="Arial" pitchFamily="34" charset="0"/>
              </a:rPr>
              <a:t>11 трлн. </a:t>
            </a:r>
            <a:r>
              <a:rPr lang="ru-RU" sz="2000" i="1" dirty="0" err="1">
                <a:latin typeface="Arial" pitchFamily="34" charset="0"/>
                <a:cs typeface="Arial" pitchFamily="34" charset="0"/>
              </a:rPr>
              <a:t>теңгеден</a:t>
            </a:r>
            <a:r>
              <a:rPr lang="ru-RU" sz="2000" i="1" dirty="0">
                <a:latin typeface="Arial" pitchFamily="34" charset="0"/>
                <a:cs typeface="Arial" pitchFamily="34" charset="0"/>
              </a:rPr>
              <a:t> аса </a:t>
            </a:r>
            <a:r>
              <a:rPr lang="ru-RU" sz="2000" i="1" dirty="0" err="1">
                <a:latin typeface="Arial" pitchFamily="34" charset="0"/>
                <a:cs typeface="Arial" pitchFamily="34" charset="0"/>
              </a:rPr>
              <a:t>сомаға</a:t>
            </a:r>
            <a:r>
              <a:rPr lang="ru-RU" sz="2000" i="1" dirty="0">
                <a:latin typeface="Arial" pitchFamily="34" charset="0"/>
                <a:cs typeface="Arial" pitchFamily="34" charset="0"/>
              </a:rPr>
              <a:t> 36,9 млн. </a:t>
            </a:r>
            <a:r>
              <a:rPr lang="ru-RU" sz="2000" i="1" dirty="0" smtClean="0">
                <a:latin typeface="Arial" pitchFamily="34" charset="0"/>
                <a:cs typeface="Arial" pitchFamily="34" charset="0"/>
              </a:rPr>
              <a:t>ЭШФ </a:t>
            </a:r>
            <a:r>
              <a:rPr lang="ru-RU" sz="2000" i="1" dirty="0" err="1" smtClean="0">
                <a:latin typeface="Arial" pitchFamily="34" charset="0"/>
                <a:cs typeface="Arial" pitchFamily="34" charset="0"/>
              </a:rPr>
              <a:t>жазып</a:t>
            </a:r>
            <a:r>
              <a:rPr lang="ru-RU" sz="2000" i="1" dirty="0" smtClean="0">
                <a:latin typeface="Arial" pitchFamily="34" charset="0"/>
                <a:cs typeface="Arial" pitchFamily="34" charset="0"/>
              </a:rPr>
              <a:t> </a:t>
            </a:r>
            <a:r>
              <a:rPr lang="ru-RU" sz="2000" i="1" dirty="0" err="1" smtClean="0">
                <a:latin typeface="Arial" pitchFamily="34" charset="0"/>
                <a:cs typeface="Arial" pitchFamily="34" charset="0"/>
              </a:rPr>
              <a:t>берілген</a:t>
            </a:r>
            <a:endParaRPr lang="ru-RU" sz="2000" i="1" dirty="0" smtClean="0">
              <a:latin typeface="Arial" pitchFamily="34" charset="0"/>
              <a:cs typeface="Arial" pitchFamily="34" charset="0"/>
            </a:endParaRPr>
          </a:p>
          <a:p>
            <a:pPr algn="just">
              <a:spcBef>
                <a:spcPts val="0"/>
              </a:spcBef>
              <a:buClr>
                <a:srgbClr val="2DA2BF"/>
              </a:buClr>
              <a:buSzPct val="68000"/>
              <a:buFontTx/>
              <a:buChar char="-"/>
              <a:defRPr/>
            </a:pPr>
            <a:endParaRPr lang="ru-RU" sz="2000" i="1" dirty="0">
              <a:latin typeface="Arial" pitchFamily="34" charset="0"/>
              <a:cs typeface="Arial" pitchFamily="34" charset="0"/>
            </a:endParaRPr>
          </a:p>
        </p:txBody>
      </p:sp>
      <p:sp>
        <p:nvSpPr>
          <p:cNvPr id="5" name="TextBox 4"/>
          <p:cNvSpPr txBox="1"/>
          <p:nvPr/>
        </p:nvSpPr>
        <p:spPr>
          <a:xfrm>
            <a:off x="11164052" y="248471"/>
            <a:ext cx="1121685" cy="369332"/>
          </a:xfrm>
          <a:prstGeom prst="rect">
            <a:avLst/>
          </a:prstGeom>
          <a:noFill/>
        </p:spPr>
        <p:txBody>
          <a:bodyPr wrap="square" rtlCol="0">
            <a:spAutoFit/>
          </a:bodyPr>
          <a:lstStyle/>
          <a:p>
            <a:r>
              <a:rPr lang="ru-RU" b="1" dirty="0" smtClean="0"/>
              <a:t>Слайд 7</a:t>
            </a:r>
            <a:endParaRPr lang="ru-RU" b="1" dirty="0"/>
          </a:p>
        </p:txBody>
      </p:sp>
    </p:spTree>
    <p:extLst>
      <p:ext uri="{BB962C8B-B14F-4D97-AF65-F5344CB8AC3E}">
        <p14:creationId xmlns:p14="http://schemas.microsoft.com/office/powerpoint/2010/main" val="1937299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51155" y="162243"/>
            <a:ext cx="12099290" cy="1109027"/>
          </a:xfrm>
          <a:prstGeom prst="rect">
            <a:avLst/>
          </a:prstGeom>
        </p:spPr>
        <p:txBody>
          <a:bodyPr lIns="127985" tIns="63994" rIns="127985" bIns="63994" anchor="b"/>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3600" b="1" dirty="0">
                <a:effectLst>
                  <a:outerShdw blurRad="38100" dist="38100" dir="2700000" algn="tl">
                    <a:srgbClr val="000000">
                      <a:alpha val="43137"/>
                    </a:srgbClr>
                  </a:outerShdw>
                </a:effectLst>
              </a:rPr>
              <a:t>ЭШФ АЖ </a:t>
            </a:r>
            <a:r>
              <a:rPr lang="ru-RU" sz="3600" b="1" dirty="0" err="1" smtClean="0">
                <a:effectLst>
                  <a:outerShdw blurRad="38100" dist="38100" dir="2700000" algn="tl">
                    <a:srgbClr val="000000">
                      <a:alpha val="43137"/>
                    </a:srgbClr>
                  </a:outerShdw>
                </a:effectLst>
              </a:rPr>
              <a:t>дамытудың</a:t>
            </a:r>
            <a:r>
              <a:rPr lang="ru-RU"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перспективалары</a:t>
            </a:r>
            <a:r>
              <a:rPr lang="ru-RU" sz="3600" b="1" dirty="0" smtClean="0">
                <a:effectLst>
                  <a:outerShdw blurRad="38100" dist="38100" dir="2700000" algn="tl">
                    <a:srgbClr val="000000">
                      <a:alpha val="43137"/>
                    </a:srgbClr>
                  </a:outerShdw>
                </a:effectLst>
              </a:rPr>
              <a:t> </a:t>
            </a:r>
            <a:endParaRPr lang="ru-RU" sz="3600" b="1" dirty="0">
              <a:effectLst>
                <a:outerShdw blurRad="38100" dist="38100" dir="2700000" algn="tl">
                  <a:srgbClr val="000000">
                    <a:alpha val="43137"/>
                  </a:srgbClr>
                </a:outerShdw>
              </a:effectLst>
            </a:endParaRPr>
          </a:p>
          <a:p>
            <a:pPr>
              <a:lnSpc>
                <a:spcPct val="100000"/>
              </a:lnSpc>
              <a:defRPr/>
            </a:pPr>
            <a:r>
              <a:rPr lang="ru-RU" sz="3600" b="1" dirty="0">
                <a:effectLst>
                  <a:outerShdw blurRad="38100" dist="38100" dir="2700000" algn="tl">
                    <a:srgbClr val="000000">
                      <a:alpha val="43137"/>
                    </a:srgbClr>
                  </a:outerShdw>
                </a:effectLst>
              </a:rPr>
              <a:t>(2017-2018 </a:t>
            </a:r>
            <a:r>
              <a:rPr lang="ru-RU" sz="3600" b="1" dirty="0" err="1" smtClean="0">
                <a:effectLst>
                  <a:outerShdw blurRad="38100" dist="38100" dir="2700000" algn="tl">
                    <a:srgbClr val="000000">
                      <a:alpha val="43137"/>
                    </a:srgbClr>
                  </a:outerShdw>
                </a:effectLst>
              </a:rPr>
              <a:t>жылдар</a:t>
            </a:r>
            <a:r>
              <a:rPr lang="ru-RU" sz="3600" b="1" dirty="0" smtClean="0">
                <a:effectLst>
                  <a:outerShdw blurRad="38100" dist="38100" dir="2700000" algn="tl">
                    <a:srgbClr val="000000">
                      <a:alpha val="43137"/>
                    </a:srgbClr>
                  </a:outerShdw>
                </a:effectLst>
              </a:rPr>
              <a:t>)</a:t>
            </a:r>
            <a:endParaRPr lang="ru-RU" sz="3400"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15586" b="11726"/>
          <a:stretch/>
        </p:blipFill>
        <p:spPr bwMode="auto">
          <a:xfrm>
            <a:off x="9098824" y="1171397"/>
            <a:ext cx="3673631" cy="32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pic>
      <p:sp>
        <p:nvSpPr>
          <p:cNvPr id="15365" name="Прямоугольник 5"/>
          <p:cNvSpPr>
            <a:spLocks noChangeArrowheads="1"/>
          </p:cNvSpPr>
          <p:nvPr/>
        </p:nvSpPr>
        <p:spPr bwMode="auto">
          <a:xfrm>
            <a:off x="351155" y="1396788"/>
            <a:ext cx="8367713" cy="325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985" tIns="63994" rIns="127985" bIns="63994">
            <a:spAutoFit/>
          </a:bodyPr>
          <a:lstStyle/>
          <a:p>
            <a:pPr indent="355600" algn="just">
              <a:spcAft>
                <a:spcPts val="600"/>
              </a:spcAft>
            </a:pPr>
            <a:r>
              <a:rPr lang="ru-RU" altLang="ru-RU" sz="2200" dirty="0">
                <a:latin typeface="Arial" panose="020B0604020202020204" pitchFamily="34" charset="0"/>
                <a:cs typeface="Arial" panose="020B0604020202020204" pitchFamily="34" charset="0"/>
              </a:rPr>
              <a:t>«</a:t>
            </a:r>
            <a:r>
              <a:rPr lang="ru-RU" altLang="ru-RU" sz="2200" dirty="0" err="1">
                <a:latin typeface="Arial" panose="020B0604020202020204" pitchFamily="34" charset="0"/>
                <a:cs typeface="Arial" panose="020B0604020202020204" pitchFamily="34" charset="0"/>
              </a:rPr>
              <a:t>Виртуалды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қойма</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модулін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іске</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асыру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мақсаты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тауарларды</a:t>
            </a:r>
            <a:r>
              <a:rPr lang="ru-RU" altLang="ru-RU" sz="2200" dirty="0">
                <a:latin typeface="Arial" panose="020B0604020202020204" pitchFamily="34" charset="0"/>
                <a:cs typeface="Arial" panose="020B0604020202020204" pitchFamily="34" charset="0"/>
              </a:rPr>
              <a:t> ел </a:t>
            </a:r>
            <a:r>
              <a:rPr lang="ru-RU" altLang="ru-RU" sz="2200" dirty="0" err="1">
                <a:latin typeface="Arial" panose="020B0604020202020204" pitchFamily="34" charset="0"/>
                <a:cs typeface="Arial" panose="020B0604020202020204" pitchFamily="34" charset="0"/>
              </a:rPr>
              <a:t>аумағына</a:t>
            </a:r>
            <a:r>
              <a:rPr lang="ru-RU" altLang="ru-RU" sz="2200" dirty="0">
                <a:latin typeface="Arial" panose="020B0604020202020204" pitchFamily="34" charset="0"/>
                <a:cs typeface="Arial" panose="020B0604020202020204" pitchFamily="34" charset="0"/>
              </a:rPr>
              <a:t> </a:t>
            </a:r>
            <a:r>
              <a:rPr lang="ru-RU" altLang="ru-RU" sz="2200" dirty="0" err="1" smtClean="0">
                <a:latin typeface="Arial" panose="020B0604020202020204" pitchFamily="34" charset="0"/>
                <a:cs typeface="Arial" panose="020B0604020202020204" pitchFamily="34" charset="0"/>
              </a:rPr>
              <a:t>әкелген</a:t>
            </a:r>
            <a:r>
              <a:rPr lang="ru-RU" altLang="ru-RU" sz="2200" dirty="0" smtClean="0">
                <a:latin typeface="Arial" panose="020B0604020202020204" pitchFamily="34" charset="0"/>
                <a:cs typeface="Arial" panose="020B0604020202020204" pitchFamily="34" charset="0"/>
              </a:rPr>
              <a:t> (</a:t>
            </a:r>
            <a:r>
              <a:rPr lang="ru-RU" altLang="ru-RU" sz="2200" dirty="0" err="1" smtClean="0">
                <a:latin typeface="Arial" panose="020B0604020202020204" pitchFamily="34" charset="0"/>
                <a:cs typeface="Arial" panose="020B0604020202020204" pitchFamily="34" charset="0"/>
              </a:rPr>
              <a:t>өндірісі</a:t>
            </a:r>
            <a:r>
              <a:rPr lang="ru-RU" altLang="ru-RU" sz="2200" dirty="0" smtClean="0">
                <a:latin typeface="Arial" panose="020B0604020202020204" pitchFamily="34" charset="0"/>
                <a:cs typeface="Arial" panose="020B0604020202020204" pitchFamily="34" charset="0"/>
              </a:rPr>
              <a:t>) </a:t>
            </a:r>
            <a:r>
              <a:rPr lang="ru-RU" altLang="ru-RU" sz="2200" dirty="0" err="1" smtClean="0">
                <a:latin typeface="Arial" panose="020B0604020202020204" pitchFamily="34" charset="0"/>
                <a:cs typeface="Arial" panose="020B0604020202020204" pitchFamily="34" charset="0"/>
              </a:rPr>
              <a:t>кезінен</a:t>
            </a:r>
            <a:r>
              <a:rPr lang="ru-RU" altLang="ru-RU" sz="2200" dirty="0" smtClean="0">
                <a:latin typeface="Arial" panose="020B0604020202020204" pitchFamily="34" charset="0"/>
                <a:cs typeface="Arial" panose="020B0604020202020204" pitchFamily="34" charset="0"/>
              </a:rPr>
              <a:t> </a:t>
            </a:r>
            <a:r>
              <a:rPr lang="ru-RU" altLang="ru-RU" sz="2200" dirty="0" err="1" smtClean="0">
                <a:latin typeface="Arial" panose="020B0604020202020204" pitchFamily="34" charset="0"/>
                <a:cs typeface="Arial" panose="020B0604020202020204" pitchFamily="34" charset="0"/>
              </a:rPr>
              <a:t>бастап</a:t>
            </a:r>
            <a:r>
              <a:rPr lang="ru-RU" altLang="ru-RU" sz="2200" dirty="0" smtClean="0">
                <a:latin typeface="Arial" panose="020B0604020202020204" pitchFamily="34" charset="0"/>
                <a:cs typeface="Arial" panose="020B0604020202020204" pitchFamily="34" charset="0"/>
              </a:rPr>
              <a:t> оны </a:t>
            </a:r>
            <a:r>
              <a:rPr lang="ru-RU" altLang="ru-RU" sz="2200" dirty="0" err="1" smtClean="0">
                <a:latin typeface="Arial" panose="020B0604020202020204" pitchFamily="34" charset="0"/>
                <a:cs typeface="Arial" panose="020B0604020202020204" pitchFamily="34" charset="0"/>
              </a:rPr>
              <a:t>бөлшектеп</a:t>
            </a:r>
            <a:r>
              <a:rPr lang="ru-RU" altLang="ru-RU" sz="2200" dirty="0" smtClean="0">
                <a:latin typeface="Arial" panose="020B0604020202020204" pitchFamily="34" charset="0"/>
                <a:cs typeface="Arial" panose="020B0604020202020204" pitchFamily="34" charset="0"/>
              </a:rPr>
              <a:t> </a:t>
            </a:r>
            <a:r>
              <a:rPr lang="ru-RU" altLang="ru-RU" sz="2200" dirty="0" err="1" smtClean="0">
                <a:latin typeface="Arial" panose="020B0604020202020204" pitchFamily="34" charset="0"/>
                <a:cs typeface="Arial" panose="020B0604020202020204" pitchFamily="34" charset="0"/>
              </a:rPr>
              <a:t>сату</a:t>
            </a:r>
            <a:r>
              <a:rPr lang="ru-RU" altLang="ru-RU" sz="2200" dirty="0" smtClean="0">
                <a:latin typeface="Arial" panose="020B0604020202020204" pitchFamily="34" charset="0"/>
                <a:cs typeface="Arial" panose="020B0604020202020204" pitchFamily="34" charset="0"/>
              </a:rPr>
              <a:t> не </a:t>
            </a:r>
            <a:r>
              <a:rPr lang="ru-RU" altLang="ru-RU" sz="2200" dirty="0">
                <a:latin typeface="Arial" panose="020B0604020202020204" pitchFamily="34" charset="0"/>
                <a:cs typeface="Arial" panose="020B0604020202020204" pitchFamily="34" charset="0"/>
              </a:rPr>
              <a:t>ҚР </a:t>
            </a:r>
            <a:r>
              <a:rPr lang="ru-RU" altLang="ru-RU" sz="2200" dirty="0" err="1">
                <a:latin typeface="Arial" panose="020B0604020202020204" pitchFamily="34" charset="0"/>
                <a:cs typeface="Arial" panose="020B0604020202020204" pitchFamily="34" charset="0"/>
              </a:rPr>
              <a:t>аумағынан</a:t>
            </a:r>
            <a:r>
              <a:rPr lang="ru-RU" altLang="ru-RU" sz="2200" dirty="0">
                <a:latin typeface="Arial" panose="020B0604020202020204" pitchFamily="34" charset="0"/>
                <a:cs typeface="Arial" panose="020B0604020202020204" pitchFamily="34" charset="0"/>
              </a:rPr>
              <a:t> </a:t>
            </a:r>
            <a:r>
              <a:rPr lang="ru-RU" altLang="ru-RU" sz="2200" dirty="0" err="1" smtClean="0">
                <a:latin typeface="Arial" panose="020B0604020202020204" pitchFamily="34" charset="0"/>
                <a:cs typeface="Arial" panose="020B0604020202020204" pitchFamily="34" charset="0"/>
              </a:rPr>
              <a:t>шығарғанға</a:t>
            </a:r>
            <a:r>
              <a:rPr lang="ru-RU" altLang="ru-RU" sz="2200" dirty="0" smtClean="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дейінгі</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айналымының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жылжу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механизмін</a:t>
            </a:r>
            <a:r>
              <a:rPr lang="ru-RU" altLang="ru-RU" sz="2200" dirty="0">
                <a:latin typeface="Arial" panose="020B0604020202020204" pitchFamily="34" charset="0"/>
                <a:cs typeface="Arial" panose="020B0604020202020204" pitchFamily="34" charset="0"/>
              </a:rPr>
              <a:t> </a:t>
            </a:r>
            <a:r>
              <a:rPr lang="ru-RU" altLang="ru-RU" sz="2200" dirty="0" err="1" smtClean="0">
                <a:latin typeface="Arial" panose="020B0604020202020204" pitchFamily="34" charset="0"/>
                <a:cs typeface="Arial" panose="020B0604020202020204" pitchFamily="34" charset="0"/>
              </a:rPr>
              <a:t>автоматтандыру</a:t>
            </a:r>
            <a:r>
              <a:rPr lang="ru-RU" altLang="ru-RU" sz="2200" dirty="0" smtClean="0">
                <a:latin typeface="Arial" panose="020B0604020202020204" pitchFamily="34" charset="0"/>
                <a:cs typeface="Arial" panose="020B0604020202020204" pitchFamily="34" charset="0"/>
              </a:rPr>
              <a:t> </a:t>
            </a:r>
            <a:r>
              <a:rPr lang="ru-RU" altLang="ru-RU" sz="2200" dirty="0" err="1" smtClean="0">
                <a:latin typeface="Arial" panose="020B0604020202020204" pitchFamily="34" charset="0"/>
                <a:cs typeface="Arial" panose="020B0604020202020204" pitchFamily="34" charset="0"/>
              </a:rPr>
              <a:t>болып</a:t>
            </a:r>
            <a:r>
              <a:rPr lang="ru-RU" altLang="ru-RU" sz="2200" dirty="0" smtClean="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табылады</a:t>
            </a:r>
            <a:r>
              <a:rPr lang="ru-RU" altLang="ru-RU" sz="2200" dirty="0">
                <a:latin typeface="Arial" panose="020B0604020202020204" pitchFamily="34" charset="0"/>
                <a:cs typeface="Arial" panose="020B0604020202020204" pitchFamily="34" charset="0"/>
              </a:rPr>
              <a:t>. </a:t>
            </a:r>
          </a:p>
          <a:p>
            <a:pPr indent="355600" algn="just">
              <a:spcAft>
                <a:spcPts val="600"/>
              </a:spcAft>
            </a:pPr>
            <a:r>
              <a:rPr lang="ru-RU" altLang="ru-RU" sz="2200" dirty="0" err="1">
                <a:latin typeface="Arial" panose="020B0604020202020204" pitchFamily="34" charset="0"/>
                <a:cs typeface="Arial" panose="020B0604020202020204" pitchFamily="34" charset="0"/>
              </a:rPr>
              <a:t>Бұл</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үдеріс</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тауарларды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импорттау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өндіру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өткізу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тауардың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әрбір</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бірлігін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виртуалды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таңбалау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тауарлардың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қалдығын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автоматты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есептеу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туралы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ақпараттарды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жинау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арқылы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іске</a:t>
            </a:r>
            <a:r>
              <a:rPr lang="ru-RU" altLang="ru-RU" sz="2200" dirty="0">
                <a:latin typeface="Arial" panose="020B0604020202020204" pitchFamily="34" charset="0"/>
                <a:cs typeface="Arial" panose="020B0604020202020204" pitchFamily="34" charset="0"/>
              </a:rPr>
              <a:t> </a:t>
            </a:r>
            <a:r>
              <a:rPr lang="ru-RU" altLang="ru-RU" sz="2200" dirty="0" err="1" smtClean="0">
                <a:latin typeface="Arial" panose="020B0604020202020204" pitchFamily="34" charset="0"/>
                <a:cs typeface="Arial" panose="020B0604020202020204" pitchFamily="34" charset="0"/>
              </a:rPr>
              <a:t>асырылады</a:t>
            </a:r>
            <a:r>
              <a:rPr lang="ru-RU" altLang="ru-RU" sz="2200" dirty="0" smtClean="0">
                <a:latin typeface="Arial" panose="020B0604020202020204" pitchFamily="34" charset="0"/>
                <a:cs typeface="Arial" panose="020B0604020202020204" pitchFamily="34" charset="0"/>
              </a:rPr>
              <a:t>.</a:t>
            </a:r>
            <a:endParaRPr lang="ru-RU" altLang="ru-RU" sz="2200" dirty="0">
              <a:latin typeface="Arial" panose="020B0604020202020204" pitchFamily="34" charset="0"/>
              <a:cs typeface="Arial" panose="020B0604020202020204" pitchFamily="34" charset="0"/>
            </a:endParaRPr>
          </a:p>
        </p:txBody>
      </p:sp>
      <p:sp>
        <p:nvSpPr>
          <p:cNvPr id="15366" name="Прямоугольник 8"/>
          <p:cNvSpPr>
            <a:spLocks noChangeArrowheads="1"/>
          </p:cNvSpPr>
          <p:nvPr/>
        </p:nvSpPr>
        <p:spPr bwMode="auto">
          <a:xfrm>
            <a:off x="332826" y="4614119"/>
            <a:ext cx="12035638" cy="486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985" tIns="63994" rIns="127985" bIns="63994">
            <a:spAutoFit/>
          </a:bodyPr>
          <a:lstStyle/>
          <a:p>
            <a:pPr indent="355600" algn="just"/>
            <a:r>
              <a:rPr lang="ru-RU" altLang="ru-RU" sz="2200" dirty="0" err="1" smtClean="0">
                <a:latin typeface="Arial" panose="020B0604020202020204" pitchFamily="34" charset="0"/>
                <a:cs typeface="Arial" panose="020B0604020202020204" pitchFamily="34" charset="0"/>
              </a:rPr>
              <a:t>Тауардың</a:t>
            </a:r>
            <a:r>
              <a:rPr lang="ru-RU" altLang="ru-RU" sz="2200" dirty="0" smtClean="0">
                <a:latin typeface="Arial" panose="020B0604020202020204" pitchFamily="34" charset="0"/>
                <a:cs typeface="Arial" panose="020B0604020202020204" pitchFamily="34" charset="0"/>
              </a:rPr>
              <a:t> </a:t>
            </a:r>
            <a:r>
              <a:rPr lang="ru-RU" altLang="ru-RU" sz="2200" dirty="0">
                <a:latin typeface="Arial" panose="020B0604020202020204" pitchFamily="34" charset="0"/>
                <a:cs typeface="Arial" panose="020B0604020202020204" pitchFamily="34" charset="0"/>
              </a:rPr>
              <a:t>ҚР </a:t>
            </a:r>
            <a:r>
              <a:rPr lang="ru-RU" altLang="ru-RU" sz="2200" dirty="0" err="1">
                <a:latin typeface="Arial" panose="020B0604020202020204" pitchFamily="34" charset="0"/>
                <a:cs typeface="Arial" panose="020B0604020202020204" pitchFamily="34" charset="0"/>
              </a:rPr>
              <a:t>аумағына</a:t>
            </a:r>
            <a:r>
              <a:rPr lang="ru-RU" altLang="ru-RU" sz="2200" dirty="0">
                <a:latin typeface="Arial" panose="020B0604020202020204" pitchFamily="34" charset="0"/>
                <a:cs typeface="Arial" panose="020B0604020202020204" pitchFamily="34" charset="0"/>
              </a:rPr>
              <a:t> импорты (</a:t>
            </a:r>
            <a:r>
              <a:rPr lang="ru-RU" altLang="ru-RU" sz="2200" dirty="0" err="1">
                <a:latin typeface="Arial" panose="020B0604020202020204" pitchFamily="34" charset="0"/>
                <a:cs typeface="Arial" panose="020B0604020202020204" pitchFamily="34" charset="0"/>
              </a:rPr>
              <a:t>өндірісі</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сәтінен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бастап</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оның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Виртуалды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қойма</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модулі</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арқылы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соңғы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өткізілуіне</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дейінгі</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қозғалысына</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толассыз</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бақылау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қызметі</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мынадай</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тапсырмаларды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жүзеге</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асыруға</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мүмкіндік</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береді</a:t>
            </a:r>
            <a:r>
              <a:rPr lang="ru-RU" altLang="ru-RU" sz="2200" dirty="0">
                <a:latin typeface="Arial" panose="020B0604020202020204" pitchFamily="34" charset="0"/>
                <a:cs typeface="Arial" panose="020B0604020202020204" pitchFamily="34" charset="0"/>
              </a:rPr>
              <a:t>:</a:t>
            </a:r>
          </a:p>
          <a:p>
            <a:pPr indent="355600" algn="just"/>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белгілі</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бір</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санаттағы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тауарларды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өткізуге</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немесе</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экспорттауға</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тыйым</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салуға</a:t>
            </a:r>
            <a:r>
              <a:rPr lang="ru-RU" altLang="ru-RU" sz="2200" dirty="0">
                <a:latin typeface="Arial" panose="020B0604020202020204" pitchFamily="34" charset="0"/>
                <a:cs typeface="Arial" panose="020B0604020202020204" pitchFamily="34" charset="0"/>
              </a:rPr>
              <a:t>; </a:t>
            </a:r>
          </a:p>
          <a:p>
            <a:pPr indent="355600" algn="just"/>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алып</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қойған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тауарлардың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қозғалысына</a:t>
            </a:r>
            <a:r>
              <a:rPr lang="ru-RU" altLang="ru-RU" sz="2200" dirty="0">
                <a:latin typeface="Arial" panose="020B0604020202020204" pitchFamily="34" charset="0"/>
                <a:cs typeface="Arial" panose="020B0604020202020204" pitchFamily="34" charset="0"/>
              </a:rPr>
              <a:t> мониторинг </a:t>
            </a:r>
            <a:r>
              <a:rPr lang="ru-RU" altLang="ru-RU" sz="2200" dirty="0" err="1">
                <a:latin typeface="Arial" panose="020B0604020202020204" pitchFamily="34" charset="0"/>
                <a:cs typeface="Arial" panose="020B0604020202020204" pitchFamily="34" charset="0"/>
              </a:rPr>
              <a:t>және</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бақылау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жасауға</a:t>
            </a:r>
            <a:r>
              <a:rPr lang="ru-RU" altLang="ru-RU" sz="2200" dirty="0">
                <a:latin typeface="Arial" panose="020B0604020202020204" pitchFamily="34" charset="0"/>
                <a:cs typeface="Arial" panose="020B0604020202020204" pitchFamily="34" charset="0"/>
              </a:rPr>
              <a:t>;</a:t>
            </a:r>
          </a:p>
          <a:p>
            <a:pPr indent="355600" algn="just"/>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ұйымның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шаруашылық</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қызметінің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барлық</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кезеңдеріндегі</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тауарлық-материалдық</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құндылықтарының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қозғалысын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бақылауға</a:t>
            </a:r>
            <a:r>
              <a:rPr lang="ru-RU" altLang="ru-RU" sz="2200" dirty="0">
                <a:latin typeface="Arial" panose="020B0604020202020204" pitchFamily="34" charset="0"/>
                <a:cs typeface="Arial" panose="020B0604020202020204" pitchFamily="34" charset="0"/>
              </a:rPr>
              <a:t>;</a:t>
            </a:r>
          </a:p>
          <a:p>
            <a:pPr indent="355600" algn="just"/>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тауарлардың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жұмыстардың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көрсетілетін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қызметтердің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бірыңғай</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тізімдемесін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жасау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жолымен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тауарлардың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жұмыстардың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көрсетілетін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қызметтердің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атауларын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стандарттау</a:t>
            </a:r>
            <a:r>
              <a:rPr lang="ru-RU" altLang="ru-RU" sz="2200" dirty="0">
                <a:latin typeface="Arial" panose="020B0604020202020204" pitchFamily="34" charset="0"/>
                <a:cs typeface="Arial" panose="020B0604020202020204" pitchFamily="34" charset="0"/>
              </a:rPr>
              <a:t>;</a:t>
            </a:r>
          </a:p>
          <a:p>
            <a:pPr indent="355600" algn="just"/>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тауарлардың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жұмыстардың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және</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көрсетілетін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қызметтердің</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нақты</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түрлеріне</a:t>
            </a:r>
            <a:r>
              <a:rPr lang="ru-RU" altLang="ru-RU" sz="2200" dirty="0">
                <a:latin typeface="Arial" panose="020B0604020202020204" pitchFamily="34" charset="0"/>
                <a:cs typeface="Arial" panose="020B0604020202020204" pitchFamily="34" charset="0"/>
              </a:rPr>
              <a:t> мониторинг </a:t>
            </a:r>
            <a:r>
              <a:rPr lang="ru-RU" altLang="ru-RU" sz="2200" dirty="0" err="1">
                <a:latin typeface="Arial" panose="020B0604020202020204" pitchFamily="34" charset="0"/>
                <a:cs typeface="Arial" panose="020B0604020202020204" pitchFamily="34" charset="0"/>
              </a:rPr>
              <a:t>және</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талдау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жасауға</a:t>
            </a:r>
            <a:r>
              <a:rPr lang="ru-RU" altLang="ru-RU" sz="2200" dirty="0">
                <a:latin typeface="Arial" panose="020B0604020202020204" pitchFamily="34" charset="0"/>
                <a:cs typeface="Arial" panose="020B0604020202020204" pitchFamily="34" charset="0"/>
              </a:rPr>
              <a:t>;</a:t>
            </a:r>
          </a:p>
          <a:p>
            <a:pPr indent="355600" algn="just"/>
            <a:r>
              <a:rPr lang="ru-RU" altLang="ru-RU" sz="2200" dirty="0" smtClean="0">
                <a:latin typeface="Arial" panose="020B0604020202020204" pitchFamily="34" charset="0"/>
                <a:cs typeface="Arial" panose="020B0604020202020204" pitchFamily="34" charset="0"/>
              </a:rPr>
              <a:t>- </a:t>
            </a:r>
            <a:r>
              <a:rPr lang="ru-RU" altLang="ru-RU" sz="2200" dirty="0" err="1" smtClean="0">
                <a:latin typeface="Arial" panose="020B0604020202020204" pitchFamily="34" charset="0"/>
                <a:cs typeface="Arial" panose="020B0604020202020204" pitchFamily="34" charset="0"/>
              </a:rPr>
              <a:t>жалған</a:t>
            </a:r>
            <a:r>
              <a:rPr lang="ru-RU" altLang="ru-RU" sz="2200" dirty="0" smtClean="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кәсіпорындармен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тауарсыз</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шот-фактуралар</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бойынша</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мәмлелерді</a:t>
            </a:r>
            <a:r>
              <a:rPr lang="ru-RU" altLang="ru-RU" sz="2200" dirty="0">
                <a:latin typeface="Arial" panose="020B0604020202020204" pitchFamily="34" charset="0"/>
                <a:cs typeface="Arial" panose="020B0604020202020204" pitchFamily="34" charset="0"/>
              </a:rPr>
              <a:t> </a:t>
            </a:r>
            <a:endParaRPr lang="ru-RU" altLang="ru-RU" sz="2200" dirty="0" smtClean="0">
              <a:latin typeface="Arial" panose="020B0604020202020204" pitchFamily="34" charset="0"/>
              <a:cs typeface="Arial" panose="020B0604020202020204" pitchFamily="34" charset="0"/>
            </a:endParaRPr>
          </a:p>
          <a:p>
            <a:pPr indent="355600" algn="just"/>
            <a:r>
              <a:rPr lang="ru-RU" altLang="ru-RU" sz="2200" dirty="0" err="1" smtClean="0">
                <a:latin typeface="Arial" panose="020B0604020202020204" pitchFamily="34" charset="0"/>
                <a:cs typeface="Arial" panose="020B0604020202020204" pitchFamily="34" charset="0"/>
              </a:rPr>
              <a:t>жасауды</a:t>
            </a:r>
            <a:r>
              <a:rPr lang="ru-RU" altLang="ru-RU" sz="2200" dirty="0" smtClean="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ескерту</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және</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алдын</a:t>
            </a:r>
            <a:r>
              <a:rPr lang="ru-RU" altLang="ru-RU" sz="2200" dirty="0">
                <a:latin typeface="Arial" panose="020B0604020202020204" pitchFamily="34" charset="0"/>
                <a:cs typeface="Arial" panose="020B0604020202020204" pitchFamily="34" charset="0"/>
              </a:rPr>
              <a:t> </a:t>
            </a:r>
            <a:r>
              <a:rPr lang="ru-RU" altLang="ru-RU" sz="2200" dirty="0" err="1">
                <a:latin typeface="Arial" panose="020B0604020202020204" pitchFamily="34" charset="0"/>
                <a:cs typeface="Arial" panose="020B0604020202020204" pitchFamily="34" charset="0"/>
              </a:rPr>
              <a:t>алу</a:t>
            </a:r>
            <a:r>
              <a:rPr lang="ru-RU" altLang="ru-RU" sz="2200" dirty="0">
                <a:latin typeface="Arial" panose="020B0604020202020204" pitchFamily="34" charset="0"/>
                <a:cs typeface="Arial" panose="020B0604020202020204" pitchFamily="34" charset="0"/>
              </a:rPr>
              <a:t>.</a:t>
            </a:r>
          </a:p>
        </p:txBody>
      </p:sp>
      <p:sp>
        <p:nvSpPr>
          <p:cNvPr id="7" name="TextBox 6"/>
          <p:cNvSpPr txBox="1"/>
          <p:nvPr/>
        </p:nvSpPr>
        <p:spPr>
          <a:xfrm>
            <a:off x="11164052" y="248471"/>
            <a:ext cx="1121685" cy="369332"/>
          </a:xfrm>
          <a:prstGeom prst="rect">
            <a:avLst/>
          </a:prstGeom>
          <a:noFill/>
        </p:spPr>
        <p:txBody>
          <a:bodyPr wrap="square" rtlCol="0">
            <a:spAutoFit/>
          </a:bodyPr>
          <a:lstStyle/>
          <a:p>
            <a:r>
              <a:rPr lang="ru-RU" b="1" dirty="0" smtClean="0"/>
              <a:t>Слайд 8</a:t>
            </a:r>
            <a:endParaRPr lang="ru-RU" b="1" dirty="0"/>
          </a:p>
        </p:txBody>
      </p:sp>
    </p:spTree>
    <p:extLst>
      <p:ext uri="{BB962C8B-B14F-4D97-AF65-F5344CB8AC3E}">
        <p14:creationId xmlns:p14="http://schemas.microsoft.com/office/powerpoint/2010/main" val="2192428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562" y="566530"/>
            <a:ext cx="11521440" cy="705678"/>
          </a:xfrm>
          <a:noFill/>
          <a:ln w="9525">
            <a:noFill/>
            <a:miter lim="800000"/>
            <a:headEnd/>
            <a:tailEnd/>
          </a:ln>
        </p:spPr>
        <p:txBody>
          <a:bodyPr vert="horz" wrap="square" lIns="128001" tIns="64001" rIns="128001" bIns="64001" numCol="1" anchor="ctr" anchorCtr="0" compatLnSpc="1">
            <a:prstTxWarp prst="textNoShape">
              <a:avLst/>
            </a:prstTxWarp>
          </a:bodyPr>
          <a:lstStyle/>
          <a:p>
            <a:pPr algn="ctr"/>
            <a:r>
              <a:rPr lang="ru-RU" sz="3500" dirty="0" smtClean="0">
                <a:solidFill>
                  <a:srgbClr val="6600FF"/>
                </a:solidFill>
                <a:latin typeface="Arial" charset="0"/>
                <a:cs typeface="Arial" charset="0"/>
              </a:rPr>
              <a:t>ҚҚС </a:t>
            </a:r>
            <a:r>
              <a:rPr lang="ru-RU" sz="3500" dirty="0" err="1" smtClean="0">
                <a:solidFill>
                  <a:srgbClr val="6600FF"/>
                </a:solidFill>
                <a:latin typeface="Arial" charset="0"/>
                <a:cs typeface="Arial" charset="0"/>
              </a:rPr>
              <a:t>шотын</a:t>
            </a:r>
            <a:r>
              <a:rPr lang="ru-RU" sz="3500" dirty="0" smtClean="0">
                <a:solidFill>
                  <a:srgbClr val="6600FF"/>
                </a:solidFill>
                <a:latin typeface="Arial" charset="0"/>
                <a:cs typeface="Arial" charset="0"/>
              </a:rPr>
              <a:t> </a:t>
            </a:r>
            <a:r>
              <a:rPr lang="ru-RU" sz="3500" dirty="0" err="1" smtClean="0">
                <a:solidFill>
                  <a:srgbClr val="6600FF"/>
                </a:solidFill>
                <a:latin typeface="Arial" charset="0"/>
                <a:cs typeface="Arial" charset="0"/>
              </a:rPr>
              <a:t>жүргізу</a:t>
            </a:r>
            <a:endParaRPr lang="ru-RU" sz="3500" dirty="0">
              <a:solidFill>
                <a:srgbClr val="6600FF"/>
              </a:solidFill>
              <a:latin typeface="Arial" charset="0"/>
              <a:cs typeface="Arial" charset="0"/>
            </a:endParaRPr>
          </a:p>
        </p:txBody>
      </p:sp>
      <p:sp>
        <p:nvSpPr>
          <p:cNvPr id="3075" name="Содержимое 2"/>
          <p:cNvSpPr>
            <a:spLocks noGrp="1"/>
          </p:cNvSpPr>
          <p:nvPr>
            <p:ph idx="4294967295"/>
          </p:nvPr>
        </p:nvSpPr>
        <p:spPr>
          <a:xfrm>
            <a:off x="568234" y="1977887"/>
            <a:ext cx="11694098" cy="5746238"/>
          </a:xfrm>
          <a:prstGeom prst="rect">
            <a:avLst/>
          </a:prstGeom>
        </p:spPr>
        <p:txBody>
          <a:bodyPr lIns="128001" tIns="64001" rIns="128001" bIns="64001">
            <a:normAutofit/>
          </a:bodyPr>
          <a:lstStyle/>
          <a:p>
            <a:pPr marL="0" indent="253334" algn="just">
              <a:buNone/>
              <a:tabLst>
                <a:tab pos="373335" algn="l"/>
                <a:tab pos="497780" algn="l"/>
              </a:tabLst>
            </a:pPr>
            <a:r>
              <a:rPr lang="kk-KZ" dirty="0">
                <a:solidFill>
                  <a:srgbClr val="002060"/>
                </a:solidFill>
                <a:latin typeface="Arial" pitchFamily="34" charset="0"/>
                <a:cs typeface="Arial" pitchFamily="34" charset="0"/>
              </a:rPr>
              <a:t>ҚҚС-шоты тәсілінің мәні, тауар (жұмыс, қызмет) үшін төлем құнының екі төлемге бөлінуінде:</a:t>
            </a:r>
          </a:p>
          <a:p>
            <a:pPr marL="0" indent="253334" algn="just">
              <a:buNone/>
              <a:tabLst>
                <a:tab pos="373335" algn="l"/>
                <a:tab pos="497780" algn="l"/>
              </a:tabLst>
            </a:pPr>
            <a:r>
              <a:rPr lang="kk-KZ" dirty="0">
                <a:solidFill>
                  <a:srgbClr val="002060"/>
                </a:solidFill>
                <a:latin typeface="Arial" pitchFamily="34" charset="0"/>
                <a:cs typeface="Arial" pitchFamily="34" charset="0"/>
              </a:rPr>
              <a:t>- ҚҚС-сыз тауарлар, жұмыстар, көрсетілетін қызметтердің құны өнім берушінің есеп айрысу шотына есептелінеді;</a:t>
            </a:r>
          </a:p>
          <a:p>
            <a:pPr marL="0" indent="253334" algn="just">
              <a:buNone/>
              <a:tabLst>
                <a:tab pos="373335" algn="l"/>
                <a:tab pos="497780" algn="l"/>
              </a:tabLst>
            </a:pPr>
            <a:r>
              <a:rPr lang="kk-KZ" dirty="0">
                <a:solidFill>
                  <a:srgbClr val="002060"/>
                </a:solidFill>
                <a:latin typeface="Arial" pitchFamily="34" charset="0"/>
                <a:cs typeface="Arial" pitchFamily="34" charset="0"/>
              </a:rPr>
              <a:t>- ҚҚС сомасы Қазынашылықтағы ҚҚС-шотына есептелінеді.</a:t>
            </a:r>
          </a:p>
          <a:p>
            <a:pPr marL="0" indent="253334" algn="just">
              <a:buNone/>
              <a:tabLst>
                <a:tab pos="373335" algn="l"/>
                <a:tab pos="497780" algn="l"/>
              </a:tabLst>
            </a:pPr>
            <a:r>
              <a:rPr lang="kk-KZ" dirty="0">
                <a:solidFill>
                  <a:srgbClr val="002060"/>
                </a:solidFill>
                <a:latin typeface="Arial" pitchFamily="34" charset="0"/>
                <a:cs typeface="Arial" pitchFamily="34" charset="0"/>
              </a:rPr>
              <a:t>Одан әрі ҚҚС-шотындағы қаражатты:</a:t>
            </a:r>
          </a:p>
          <a:p>
            <a:pPr marL="0" indent="253334" algn="just">
              <a:buNone/>
              <a:tabLst>
                <a:tab pos="373335" algn="l"/>
                <a:tab pos="497780" algn="l"/>
              </a:tabLst>
            </a:pPr>
            <a:r>
              <a:rPr lang="kk-KZ" dirty="0">
                <a:solidFill>
                  <a:srgbClr val="002060"/>
                </a:solidFill>
                <a:latin typeface="Arial" pitchFamily="34" charset="0"/>
                <a:cs typeface="Arial" pitchFamily="34" charset="0"/>
              </a:rPr>
              <a:t>- тауарларды (жұмыстарды, көрсетілетін қызметтер) сатып алғаны үшін өнім берушінің ҚҚС-шотына;</a:t>
            </a:r>
          </a:p>
          <a:p>
            <a:pPr marL="0" indent="253334" algn="just">
              <a:buNone/>
              <a:tabLst>
                <a:tab pos="373335" algn="l"/>
                <a:tab pos="497780" algn="l"/>
              </a:tabLst>
            </a:pPr>
            <a:r>
              <a:rPr lang="kk-KZ" dirty="0">
                <a:solidFill>
                  <a:srgbClr val="002060"/>
                </a:solidFill>
                <a:latin typeface="Arial" pitchFamily="34" charset="0"/>
                <a:cs typeface="Arial" pitchFamily="34" charset="0"/>
              </a:rPr>
              <a:t>- бюджетке ҚҚС төлеу (оның ішінде резидент емес үшін импорт) үшін пайдалану мүмкін.</a:t>
            </a:r>
          </a:p>
          <a:p>
            <a:pPr marL="0" indent="253334" algn="just">
              <a:buNone/>
              <a:tabLst>
                <a:tab pos="373335" algn="l"/>
                <a:tab pos="497780" algn="l"/>
              </a:tabLst>
            </a:pPr>
            <a:endParaRPr lang="ru-RU" dirty="0">
              <a:solidFill>
                <a:srgbClr val="002060"/>
              </a:solidFill>
              <a:latin typeface="Arial" pitchFamily="34" charset="0"/>
              <a:cs typeface="Arial" pitchFamily="34" charset="0"/>
            </a:endParaRPr>
          </a:p>
          <a:p>
            <a:pPr marL="0" indent="253334">
              <a:buNone/>
            </a:pPr>
            <a:endParaRPr lang="ru-RU" sz="2800" dirty="0"/>
          </a:p>
        </p:txBody>
      </p:sp>
      <p:sp>
        <p:nvSpPr>
          <p:cNvPr id="7" name="TextBox 6"/>
          <p:cNvSpPr txBox="1"/>
          <p:nvPr/>
        </p:nvSpPr>
        <p:spPr>
          <a:xfrm>
            <a:off x="11164052" y="248471"/>
            <a:ext cx="1121685" cy="369332"/>
          </a:xfrm>
          <a:prstGeom prst="rect">
            <a:avLst/>
          </a:prstGeom>
          <a:noFill/>
        </p:spPr>
        <p:txBody>
          <a:bodyPr wrap="square" rtlCol="0">
            <a:spAutoFit/>
          </a:bodyPr>
          <a:lstStyle/>
          <a:p>
            <a:r>
              <a:rPr lang="ru-RU" b="1" dirty="0" smtClean="0"/>
              <a:t>Слайд 9</a:t>
            </a:r>
            <a:endParaRPr lang="ru-RU" b="1" dirty="0"/>
          </a:p>
        </p:txBody>
      </p:sp>
    </p:spTree>
    <p:extLst>
      <p:ext uri="{BB962C8B-B14F-4D97-AF65-F5344CB8AC3E}">
        <p14:creationId xmlns:p14="http://schemas.microsoft.com/office/powerpoint/2010/main" val="3390161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2497</TotalTime>
  <Words>1208</Words>
  <Application>Microsoft Office PowerPoint</Application>
  <PresentationFormat>A3 (297x420 мм)</PresentationFormat>
  <Paragraphs>199</Paragraphs>
  <Slides>14</Slides>
  <Notes>4</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14</vt:i4>
      </vt:variant>
    </vt:vector>
  </HeadingPairs>
  <TitlesOfParts>
    <vt:vector size="17" baseType="lpstr">
      <vt:lpstr>Воздушный поток</vt:lpstr>
      <vt:lpstr>1_Воздушный поток</vt:lpstr>
      <vt:lpstr>think-cell Slide</vt:lpstr>
      <vt:lpstr>Презентация PowerPoint</vt:lpstr>
      <vt:lpstr>Мемлекеттік қаржыны жаңғырту 3.0</vt:lpstr>
      <vt:lpstr>Презентация PowerPoint</vt:lpstr>
      <vt:lpstr>Онлайн тіркеу</vt:lpstr>
      <vt:lpstr>Презентация PowerPoint</vt:lpstr>
      <vt:lpstr>Презентация PowerPoint</vt:lpstr>
      <vt:lpstr>Электрондық шот-фактуралар</vt:lpstr>
      <vt:lpstr>Презентация PowerPoint</vt:lpstr>
      <vt:lpstr>ҚҚС шотын жүргізу</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Максим</dc:creator>
  <cp:lastModifiedBy>Жаслан Байканов</cp:lastModifiedBy>
  <cp:revision>246</cp:revision>
  <cp:lastPrinted>2017-05-31T12:31:55Z</cp:lastPrinted>
  <dcterms:created xsi:type="dcterms:W3CDTF">2017-04-22T16:33:56Z</dcterms:created>
  <dcterms:modified xsi:type="dcterms:W3CDTF">2017-06-07T15:58:55Z</dcterms:modified>
</cp:coreProperties>
</file>