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9" r:id="rId1"/>
    <p:sldMasterId id="2147483918" r:id="rId2"/>
    <p:sldMasterId id="2147483921" r:id="rId3"/>
    <p:sldMasterId id="2147483924" r:id="rId4"/>
  </p:sldMasterIdLst>
  <p:notesMasterIdLst>
    <p:notesMasterId r:id="rId10"/>
  </p:notesMasterIdLst>
  <p:handoutMasterIdLst>
    <p:handoutMasterId r:id="rId11"/>
  </p:handoutMasterIdLst>
  <p:sldIdLst>
    <p:sldId id="614" r:id="rId5"/>
    <p:sldId id="721" r:id="rId6"/>
    <p:sldId id="730" r:id="rId7"/>
    <p:sldId id="735" r:id="rId8"/>
    <p:sldId id="706" r:id="rId9"/>
  </p:sldIdLst>
  <p:sldSz cx="9906000" cy="6858000" type="A4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02">
          <p15:clr>
            <a:srgbClr val="A4A3A4"/>
          </p15:clr>
        </p15:guide>
        <p15:guide id="2" pos="368">
          <p15:clr>
            <a:srgbClr val="A4A3A4"/>
          </p15:clr>
        </p15:guide>
        <p15:guide id="3" pos="3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457"/>
    <a:srgbClr val="009242"/>
    <a:srgbClr val="FF9966"/>
    <a:srgbClr val="0000FF"/>
    <a:srgbClr val="FF6600"/>
    <a:srgbClr val="C0D5EA"/>
    <a:srgbClr val="003366"/>
    <a:srgbClr val="6699FF"/>
    <a:srgbClr val="0066FF"/>
    <a:srgbClr val="9AB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9" autoAdjust="0"/>
    <p:restoredTop sz="94307" autoAdjust="0"/>
  </p:normalViewPr>
  <p:slideViewPr>
    <p:cSldViewPr>
      <p:cViewPr varScale="1">
        <p:scale>
          <a:sx n="113" d="100"/>
          <a:sy n="113" d="100"/>
        </p:scale>
        <p:origin x="-1614" y="-108"/>
      </p:cViewPr>
      <p:guideLst>
        <p:guide orient="horz" pos="3702"/>
        <p:guide pos="368"/>
        <p:guide pos="398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38" y="-114"/>
      </p:cViewPr>
      <p:guideLst>
        <p:guide orient="horz" pos="3093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1" y="5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069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1" y="9380069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A7C653-F4D1-47BF-8272-466B709CA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046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1" y="5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41363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6" y="4689258"/>
            <a:ext cx="5438775" cy="44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069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1" y="9380069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E67EB5-DF7E-42EF-ACAB-8A1D44FAA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3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25488" y="741363"/>
            <a:ext cx="5346700" cy="3702050"/>
          </a:xfrm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8F09-ABBA-4423-B0CE-602DCFCC7E5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956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25488" y="741363"/>
            <a:ext cx="53467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3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2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2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9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3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8941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3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3391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0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0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2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26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26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561E0974-32C8-46D4-AA39-106F37577102}" type="slidenum">
              <a:rPr lang="en-US" b="1">
                <a:solidFill>
                  <a:prstClr val="black"/>
                </a:solidFill>
                <a:latin typeface="Arial"/>
                <a:cs typeface="Arial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24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41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9189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1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8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1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8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9291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1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8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6165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0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7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1291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4851" y="2132856"/>
            <a:ext cx="8496622" cy="1443038"/>
          </a:xfrm>
        </p:spPr>
        <p:txBody>
          <a:bodyPr/>
          <a:lstStyle/>
          <a:p>
            <a:pPr algn="ctr"/>
            <a:r>
              <a:rPr lang="ru-RU" dirty="0" smtClean="0">
                <a:latin typeface="Arial" charset="0"/>
                <a:cs typeface="Arial" charset="0"/>
              </a:rPr>
              <a:t>Уточнение прогноза социально-экономического </a:t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dirty="0" smtClean="0">
                <a:latin typeface="Arial" charset="0"/>
                <a:cs typeface="Arial" charset="0"/>
              </a:rPr>
              <a:t>развития страны</a:t>
            </a:r>
            <a:r>
              <a:rPr lang="ru-RU" dirty="0">
                <a:latin typeface="Arial" charset="0"/>
                <a:cs typeface="Arial" charset="0"/>
              </a:rPr>
              <a:t> и </a:t>
            </a:r>
            <a:r>
              <a:rPr lang="ru-RU" dirty="0" smtClean="0">
                <a:latin typeface="Arial" charset="0"/>
                <a:cs typeface="Arial" charset="0"/>
              </a:rPr>
              <a:t>параметров республиканского бюджета на 2017 год </a:t>
            </a:r>
            <a:endParaRPr dirty="0" smtClean="0">
              <a:latin typeface="Arial" charset="0"/>
              <a:cs typeface="Arial" charset="0"/>
            </a:endParaRPr>
          </a:p>
        </p:txBody>
      </p:sp>
      <p:sp>
        <p:nvSpPr>
          <p:cNvPr id="6146" name="Subtitle 3"/>
          <p:cNvSpPr>
            <a:spLocks noGrp="1"/>
          </p:cNvSpPr>
          <p:nvPr>
            <p:ph type="subTitle" idx="1"/>
          </p:nvPr>
        </p:nvSpPr>
        <p:spPr>
          <a:xfrm>
            <a:off x="928688" y="6261100"/>
            <a:ext cx="8345487" cy="407988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kk-KZ" sz="1600" b="1" smtClean="0">
                <a:solidFill>
                  <a:srgbClr val="003366"/>
                </a:solidFill>
                <a:latin typeface="Arial" charset="0"/>
                <a:cs typeface="Arial" charset="0"/>
              </a:rPr>
              <a:t>Февраль </a:t>
            </a:r>
            <a:r>
              <a:rPr lang="en-US" sz="1600" b="1" smtClean="0">
                <a:solidFill>
                  <a:srgbClr val="003366"/>
                </a:solidFill>
                <a:latin typeface="Arial" charset="0"/>
                <a:cs typeface="Arial" charset="0"/>
              </a:rPr>
              <a:t>20</a:t>
            </a:r>
            <a:r>
              <a:rPr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17 года</a:t>
            </a:r>
            <a:endParaRPr lang="en-US" sz="16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 bwMode="auto">
          <a:xfrm>
            <a:off x="532769" y="203997"/>
            <a:ext cx="88407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16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1600" b="1" kern="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национальной экономики Республики </a:t>
            </a:r>
            <a:r>
              <a:rPr lang="ru-RU" sz="16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Казахстан</a:t>
            </a:r>
            <a:endParaRPr lang="en-US" sz="1600" b="1" kern="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01" y="295333"/>
            <a:ext cx="8930878" cy="519113"/>
          </a:xfrm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ru-RU" sz="1800" dirty="0">
                <a:latin typeface="Arial" charset="0"/>
                <a:cs typeface="Arial" charset="0"/>
              </a:rPr>
              <a:t>Основные факторы </a:t>
            </a:r>
            <a:r>
              <a:rPr lang="ru-RU" sz="1800" dirty="0" smtClean="0">
                <a:latin typeface="Arial" charset="0"/>
                <a:cs typeface="Arial" charset="0"/>
              </a:rPr>
              <a:t>уточнения </a:t>
            </a:r>
            <a:r>
              <a:rPr lang="ru-RU" sz="1800" dirty="0">
                <a:latin typeface="Arial" charset="0"/>
                <a:cs typeface="Arial" charset="0"/>
              </a:rPr>
              <a:t>прогноза </a:t>
            </a:r>
            <a:r>
              <a:rPr lang="ru-RU" sz="1800" dirty="0" smtClean="0">
                <a:latin typeface="Arial" charset="0"/>
                <a:cs typeface="Arial" charset="0"/>
              </a:rPr>
              <a:t>социально-экономического развития</a:t>
            </a:r>
            <a:endParaRPr lang="ru-RU" sz="1800" dirty="0">
              <a:latin typeface="Arial" charset="0"/>
              <a:cs typeface="Arial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416497" y="1268760"/>
            <a:ext cx="892899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14000"/>
              </a:lnSpc>
              <a:spcAft>
                <a:spcPts val="1800"/>
              </a:spcAft>
            </a:pPr>
            <a:r>
              <a:rPr lang="ru-RU" sz="1700" dirty="0" smtClean="0">
                <a:solidFill>
                  <a:srgbClr val="000000"/>
                </a:solidFill>
              </a:rPr>
              <a:t>Прогноз социально-экономического развития на 2017 год уточнен на основе:</a:t>
            </a:r>
          </a:p>
          <a:p>
            <a:pPr marL="342900" indent="-342900" algn="just">
              <a:lnSpc>
                <a:spcPct val="114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700" b="1" dirty="0" smtClean="0">
                <a:solidFill>
                  <a:srgbClr val="002060"/>
                </a:solidFill>
              </a:rPr>
              <a:t>Перерасчета номинального объема ВВП </a:t>
            </a:r>
            <a:r>
              <a:rPr lang="ru-RU" sz="1700" dirty="0" smtClean="0">
                <a:solidFill>
                  <a:srgbClr val="000000"/>
                </a:solidFill>
              </a:rPr>
              <a:t>на 2016 год с учетом </a:t>
            </a:r>
            <a:r>
              <a:rPr lang="ru-RU" sz="1700" b="1" dirty="0" smtClean="0">
                <a:solidFill>
                  <a:srgbClr val="002060"/>
                </a:solidFill>
              </a:rPr>
              <a:t>предварительных </a:t>
            </a:r>
            <a:r>
              <a:rPr lang="ru-RU" sz="1700" b="1" dirty="0" smtClean="0">
                <a:solidFill>
                  <a:srgbClr val="003366"/>
                </a:solidFill>
              </a:rPr>
              <a:t>итогов развития отраслей экономики</a:t>
            </a:r>
            <a:r>
              <a:rPr lang="ru-RU" sz="1700" b="1" dirty="0" smtClean="0">
                <a:solidFill>
                  <a:srgbClr val="000000"/>
                </a:solidFill>
              </a:rPr>
              <a:t> </a:t>
            </a:r>
            <a:r>
              <a:rPr lang="ru-RU" sz="1700" dirty="0" smtClean="0">
                <a:solidFill>
                  <a:srgbClr val="000000"/>
                </a:solidFill>
              </a:rPr>
              <a:t>в 2016 году</a:t>
            </a:r>
          </a:p>
          <a:p>
            <a:pPr marL="630238" indent="-274638" algn="just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rgbClr val="003366"/>
                </a:solidFill>
              </a:rPr>
              <a:t>Номинальный объем ВВП</a:t>
            </a:r>
            <a:r>
              <a:rPr lang="ru-RU" sz="1500" b="1" dirty="0" smtClean="0">
                <a:solidFill>
                  <a:srgbClr val="000000"/>
                </a:solidFill>
              </a:rPr>
              <a:t> </a:t>
            </a:r>
            <a:r>
              <a:rPr lang="ru-RU" sz="1500" dirty="0" smtClean="0">
                <a:solidFill>
                  <a:srgbClr val="000000"/>
                </a:solidFill>
              </a:rPr>
              <a:t>по оценке в 2016 году составил </a:t>
            </a:r>
            <a:r>
              <a:rPr lang="ru-RU" sz="1500" b="1" dirty="0">
                <a:solidFill>
                  <a:srgbClr val="002060"/>
                </a:solidFill>
              </a:rPr>
              <a:t>45 473,8 </a:t>
            </a:r>
            <a:r>
              <a:rPr lang="ru-RU" sz="1500" b="1" dirty="0" smtClean="0">
                <a:solidFill>
                  <a:srgbClr val="002060"/>
                </a:solidFill>
              </a:rPr>
              <a:t>млрд. тенге</a:t>
            </a:r>
            <a:r>
              <a:rPr lang="ru-RU" sz="1500" dirty="0" smtClean="0">
                <a:solidFill>
                  <a:prstClr val="black"/>
                </a:solidFill>
              </a:rPr>
              <a:t>, что выше оценки на 2-этапе (август 2016 г.) на </a:t>
            </a:r>
            <a:r>
              <a:rPr lang="ru-RU" sz="1500" b="1" dirty="0">
                <a:solidFill>
                  <a:srgbClr val="002060"/>
                </a:solidFill>
              </a:rPr>
              <a:t>1 </a:t>
            </a:r>
            <a:r>
              <a:rPr lang="ru-RU" sz="1500" b="1" dirty="0" smtClean="0">
                <a:solidFill>
                  <a:srgbClr val="002060"/>
                </a:solidFill>
              </a:rPr>
              <a:t>119,8 млрд. тенге</a:t>
            </a:r>
            <a:r>
              <a:rPr lang="ru-RU" sz="1500" i="1" dirty="0" smtClean="0">
                <a:solidFill>
                  <a:srgbClr val="000000"/>
                </a:solidFill>
              </a:rPr>
              <a:t>, </a:t>
            </a:r>
            <a:r>
              <a:rPr lang="ru-RU" sz="1500" dirty="0" smtClean="0">
                <a:solidFill>
                  <a:srgbClr val="000000"/>
                </a:solidFill>
              </a:rPr>
              <a:t>при этом </a:t>
            </a:r>
            <a:r>
              <a:rPr lang="ru-RU" sz="1500" b="1" dirty="0" smtClean="0">
                <a:solidFill>
                  <a:srgbClr val="C00000"/>
                </a:solidFill>
              </a:rPr>
              <a:t>рост ВВП </a:t>
            </a:r>
            <a:r>
              <a:rPr lang="ru-RU" sz="1500" dirty="0">
                <a:solidFill>
                  <a:prstClr val="black"/>
                </a:solidFill>
              </a:rPr>
              <a:t>составил </a:t>
            </a:r>
            <a:r>
              <a:rPr lang="ru-RU" sz="1500" b="1" dirty="0" smtClean="0">
                <a:solidFill>
                  <a:srgbClr val="C00000"/>
                </a:solidFill>
              </a:rPr>
              <a:t>1,0% </a:t>
            </a:r>
            <a:r>
              <a:rPr lang="ru-RU" sz="1500" dirty="0">
                <a:solidFill>
                  <a:prstClr val="black"/>
                </a:solidFill>
              </a:rPr>
              <a:t>вместе </a:t>
            </a:r>
            <a:r>
              <a:rPr lang="ru-RU" sz="1500" dirty="0" smtClean="0">
                <a:solidFill>
                  <a:prstClr val="black"/>
                </a:solidFill>
              </a:rPr>
              <a:t>ранее прогнозируемого роста </a:t>
            </a:r>
            <a:r>
              <a:rPr lang="ru-RU" sz="1500" b="1" dirty="0" smtClean="0">
                <a:solidFill>
                  <a:srgbClr val="C00000"/>
                </a:solidFill>
              </a:rPr>
              <a:t>0,5%</a:t>
            </a:r>
          </a:p>
          <a:p>
            <a:pPr marL="342900" indent="-342900" algn="just">
              <a:lnSpc>
                <a:spcPct val="114000"/>
              </a:lnSpc>
              <a:spcBef>
                <a:spcPts val="240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ru-RU" sz="1700" b="1" dirty="0" smtClean="0">
                <a:solidFill>
                  <a:srgbClr val="C00000"/>
                </a:solidFill>
              </a:rPr>
              <a:t>Снижения расчетного курса доллара США к тенге </a:t>
            </a:r>
            <a:r>
              <a:rPr lang="ru-RU" sz="1700" dirty="0" smtClean="0">
                <a:solidFill>
                  <a:prstClr val="black"/>
                </a:solidFill>
              </a:rPr>
              <a:t>с </a:t>
            </a:r>
            <a:r>
              <a:rPr lang="ru-RU" sz="1700" b="1" u="sng" dirty="0">
                <a:solidFill>
                  <a:srgbClr val="C00000"/>
                </a:solidFill>
              </a:rPr>
              <a:t>360</a:t>
            </a:r>
            <a:r>
              <a:rPr lang="ru-RU" sz="1700" dirty="0" smtClean="0">
                <a:solidFill>
                  <a:prstClr val="black"/>
                </a:solidFill>
              </a:rPr>
              <a:t> до </a:t>
            </a:r>
            <a:r>
              <a:rPr lang="ru-RU" sz="1700" b="1" u="sng" dirty="0" smtClean="0">
                <a:solidFill>
                  <a:srgbClr val="C00000"/>
                </a:solidFill>
              </a:rPr>
              <a:t>330 </a:t>
            </a:r>
            <a:r>
              <a:rPr lang="ru-RU" sz="1700" b="1" u="sng" dirty="0">
                <a:solidFill>
                  <a:srgbClr val="C00000"/>
                </a:solidFill>
              </a:rPr>
              <a:t>тенге за доллар США</a:t>
            </a:r>
            <a:r>
              <a:rPr lang="ru-RU" sz="1700" dirty="0" smtClean="0">
                <a:solidFill>
                  <a:srgbClr val="C00000"/>
                </a:solidFill>
              </a:rPr>
              <a:t> </a:t>
            </a:r>
            <a:r>
              <a:rPr lang="ru-RU" sz="1700" dirty="0" smtClean="0">
                <a:solidFill>
                  <a:prstClr val="black"/>
                </a:solidFill>
              </a:rPr>
              <a:t>в 2017 году</a:t>
            </a:r>
          </a:p>
          <a:p>
            <a:pPr marL="342900" indent="-342900" algn="just">
              <a:lnSpc>
                <a:spcPct val="114000"/>
              </a:lnSpc>
              <a:spcBef>
                <a:spcPts val="24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ru-RU" sz="1700" b="1" dirty="0" smtClean="0">
                <a:solidFill>
                  <a:srgbClr val="003366"/>
                </a:solidFill>
              </a:rPr>
              <a:t>Обновленных прогнозов международных организаций </a:t>
            </a:r>
            <a:r>
              <a:rPr lang="ru-RU" sz="1700" dirty="0" smtClean="0">
                <a:solidFill>
                  <a:srgbClr val="000000"/>
                </a:solidFill>
              </a:rPr>
              <a:t>по росту мировой экономики и тенденций изменения мировых цен на товарных рынках: </a:t>
            </a:r>
          </a:p>
          <a:p>
            <a:pPr marL="630238" indent="-274638" algn="just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500" b="1" dirty="0" smtClean="0">
                <a:solidFill>
                  <a:srgbClr val="002060"/>
                </a:solidFill>
              </a:rPr>
              <a:t>Базовый реалистичный </a:t>
            </a:r>
            <a:r>
              <a:rPr lang="ru-RU" sz="1500" b="1" dirty="0" smtClean="0">
                <a:solidFill>
                  <a:srgbClr val="002060"/>
                </a:solidFill>
              </a:rPr>
              <a:t>сценарий </a:t>
            </a:r>
            <a:r>
              <a:rPr lang="ru-RU" sz="1500" b="1" dirty="0" smtClean="0">
                <a:solidFill>
                  <a:srgbClr val="000000"/>
                </a:solidFill>
              </a:rPr>
              <a:t>–</a:t>
            </a:r>
            <a:r>
              <a:rPr lang="ru-RU" sz="1500" b="1" dirty="0" smtClean="0">
                <a:solidFill>
                  <a:srgbClr val="002060"/>
                </a:solidFill>
              </a:rPr>
              <a:t> цена на нефть</a:t>
            </a:r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dirty="0" smtClean="0">
                <a:solidFill>
                  <a:srgbClr val="000000"/>
                </a:solidFill>
              </a:rPr>
              <a:t>взята на уровне </a:t>
            </a:r>
            <a:r>
              <a:rPr lang="ru-RU" sz="1500" b="1" u="sng" dirty="0" smtClean="0">
                <a:solidFill>
                  <a:srgbClr val="C00000"/>
                </a:solidFill>
              </a:rPr>
              <a:t>50,0 долл. США за баррель</a:t>
            </a:r>
            <a:r>
              <a:rPr lang="ru-RU" sz="1500" b="1" dirty="0" smtClean="0">
                <a:solidFill>
                  <a:srgbClr val="C00000"/>
                </a:solidFill>
              </a:rPr>
              <a:t> </a:t>
            </a:r>
            <a:r>
              <a:rPr lang="ru-RU" sz="1500" dirty="0" smtClean="0">
                <a:solidFill>
                  <a:srgbClr val="000000"/>
                </a:solidFill>
              </a:rPr>
              <a:t>в 2017 году</a:t>
            </a:r>
          </a:p>
        </p:txBody>
      </p:sp>
    </p:spTree>
    <p:extLst>
      <p:ext uri="{BB962C8B-B14F-4D97-AF65-F5344CB8AC3E}">
        <p14:creationId xmlns:p14="http://schemas.microsoft.com/office/powerpoint/2010/main" val="28808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2306" y="259177"/>
            <a:ext cx="8930878" cy="556271"/>
          </a:xfrm>
        </p:spPr>
        <p:txBody>
          <a:bodyPr/>
          <a:lstStyle/>
          <a:p>
            <a:pPr algn="ctr">
              <a:spcAft>
                <a:spcPts val="1108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Уточненный прогноз макроэкономических показателей на 2017 год</a:t>
            </a:r>
            <a:r>
              <a:rPr lang="ru-RU" sz="1800" dirty="0">
                <a:latin typeface="Arial" charset="0"/>
                <a:cs typeface="Arial" charset="0"/>
              </a:rPr>
              <a:t/>
            </a:r>
            <a:br>
              <a:rPr lang="ru-RU" sz="1800" dirty="0">
                <a:latin typeface="Arial" charset="0"/>
                <a:cs typeface="Arial" charset="0"/>
              </a:rPr>
            </a:br>
            <a:r>
              <a:rPr lang="ru-RU" sz="1800" dirty="0">
                <a:solidFill>
                  <a:srgbClr val="C00000"/>
                </a:solidFill>
                <a:latin typeface="Arial" charset="0"/>
                <a:cs typeface="Arial" charset="0"/>
              </a:rPr>
              <a:t>(</a:t>
            </a:r>
            <a:r>
              <a:rPr lang="ru-RU" sz="1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Базовый реалистичный </a:t>
            </a:r>
            <a:r>
              <a:rPr lang="ru-RU" sz="1800" dirty="0">
                <a:solidFill>
                  <a:srgbClr val="C00000"/>
                </a:solidFill>
                <a:latin typeface="Arial" charset="0"/>
                <a:cs typeface="Arial" charset="0"/>
              </a:rPr>
              <a:t>сценарий)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471358"/>
              </p:ext>
            </p:extLst>
          </p:nvPr>
        </p:nvGraphicFramePr>
        <p:xfrm>
          <a:off x="416496" y="1268760"/>
          <a:ext cx="9073012" cy="5154652"/>
        </p:xfrm>
        <a:graphic>
          <a:graphicData uri="http://schemas.openxmlformats.org/drawingml/2006/table">
            <a:tbl>
              <a:tblPr/>
              <a:tblGrid>
                <a:gridCol w="3672408"/>
                <a:gridCol w="1350151"/>
                <a:gridCol w="1350151"/>
                <a:gridCol w="1350151"/>
                <a:gridCol w="1350151"/>
              </a:tblGrid>
              <a:tr h="26293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Оценка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Утвержденный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Уточненный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Отклонение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ВВП, млрд. тенге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45 473,8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48 391,8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49 740,6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1 348,8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indent="108000" algn="l" rtl="0" fontAlgn="ctr">
                        <a:lnSpc>
                          <a:spcPct val="114000"/>
                        </a:lnSpc>
                        <a:spcBef>
                          <a:spcPts val="0"/>
                        </a:spcBef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реальный рост ВВП, % к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пред.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году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102,5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indent="108000" algn="l" rtl="0" fontAlgn="ctr">
                        <a:lnSpc>
                          <a:spcPct val="114000"/>
                        </a:lnSpc>
                        <a:spcBef>
                          <a:spcPts val="0"/>
                        </a:spcBef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номинальный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рост ВВП,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% к пред. году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111,2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109,1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109,4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ВВП, млрд. долларов США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134,4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150,7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ВВП на душу населения,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долл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США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7 493,6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7 483,6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8 391,5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907,9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Среднегодовой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курс тенге к доллару США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342,2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360,0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330,0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-30,0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Сельское хозяйство, %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к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пред.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году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105,5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Промышленность, %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к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пред.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году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103,0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marL="0" marR="0" indent="10800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Горнодобывающая,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% к пред. году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200" b="0" i="0" u="none" strike="noStrike" baseline="0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104,7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103,6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Объем добычи нефти, млн. тонн</a:t>
                      </a:r>
                    </a:p>
                  </a:txBody>
                  <a:tcPr marL="357029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79,5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81,0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marL="0" marR="0" indent="10800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Обрабатывающая, % к пред. году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101,2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Строительство, %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к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пред.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году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Цена на </a:t>
                      </a:r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нефть </a:t>
                      </a:r>
                      <a:r>
                        <a:rPr lang="ru-RU" sz="1200" b="1" i="0" u="none" strike="noStrike" dirty="0" err="1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Brent</a:t>
                      </a:r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долл</a:t>
                      </a:r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США/</a:t>
                      </a:r>
                      <a:r>
                        <a:rPr lang="ru-RU" sz="1200" b="1" i="0" u="none" strike="noStrike" dirty="0" err="1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барр</a:t>
                      </a:r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44,0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35,0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50,0</a:t>
                      </a:r>
                      <a:endParaRPr lang="ru-RU" sz="12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>
                        <a:alpha val="50000"/>
                      </a:srgbClr>
                    </a:solidFill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Инфляция,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% на конец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6-8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6-8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Показатели платежного баланса</a:t>
                      </a:r>
                    </a:p>
                  </a:txBody>
                  <a:tcPr marL="119021" marR="9933" marT="916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Экспорт товаров,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млрд.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долл. США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45,1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Импорт товаров,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млрд.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долл. США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32,7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Сальдо торгового баланса,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млрд.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долл. США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12,4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78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title"/>
          </p:nvPr>
        </p:nvSpPr>
        <p:spPr>
          <a:xfrm>
            <a:off x="415925" y="274641"/>
            <a:ext cx="8858250" cy="561975"/>
          </a:xfrm>
        </p:spPr>
        <p:txBody>
          <a:bodyPr/>
          <a:lstStyle/>
          <a:p>
            <a:r>
              <a:rPr altLang="ru-RU" sz="1800" dirty="0" smtClean="0">
                <a:latin typeface="Arial" charset="0"/>
                <a:cs typeface="Arial" charset="0"/>
              </a:rPr>
              <a:t>Оценка дополнительных доходов  республиканского бюджета в 2017 году 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1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при </a:t>
            </a:r>
            <a:r>
              <a:rPr altLang="ru-RU" sz="1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цене на нефть $50, ЭТП $50/тонна</a:t>
            </a:r>
          </a:p>
        </p:txBody>
      </p:sp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8769424" y="919753"/>
            <a:ext cx="1008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200" dirty="0">
                <a:solidFill>
                  <a:prstClr val="black"/>
                </a:solidFill>
                <a:latin typeface="Arial"/>
                <a:cs typeface="Arial"/>
              </a:rPr>
              <a:t>млрд. тенге</a:t>
            </a:r>
          </a:p>
        </p:txBody>
      </p:sp>
      <p:sp>
        <p:nvSpPr>
          <p:cNvPr id="13315" name="Rectangle 9"/>
          <p:cNvSpPr>
            <a:spLocks noChangeArrowheads="1"/>
          </p:cNvSpPr>
          <p:nvPr/>
        </p:nvSpPr>
        <p:spPr bwMode="auto">
          <a:xfrm>
            <a:off x="9310688" y="6351588"/>
            <a:ext cx="595312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BED28102-ACAE-4772-9379-05A04665AF6D}" type="slidenum">
              <a:rPr lang="en-US" b="1">
                <a:solidFill>
                  <a:srgbClr val="000000"/>
                </a:solidFill>
                <a:latin typeface="Arial"/>
                <a:cs typeface="Arial"/>
              </a:rPr>
              <a:pPr algn="ctr"/>
              <a:t>4</a:t>
            </a:fld>
            <a:endParaRPr lang="en-US" b="1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3381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892073"/>
              </p:ext>
            </p:extLst>
          </p:nvPr>
        </p:nvGraphicFramePr>
        <p:xfrm>
          <a:off x="200471" y="1197892"/>
          <a:ext cx="9505057" cy="5471468"/>
        </p:xfrm>
        <a:graphic>
          <a:graphicData uri="http://schemas.openxmlformats.org/drawingml/2006/table">
            <a:tbl>
              <a:tblPr/>
              <a:tblGrid>
                <a:gridCol w="3149834"/>
                <a:gridCol w="1399754"/>
                <a:gridCol w="4955469"/>
              </a:tblGrid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плана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Факторы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(без учета трансфертов)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553,7</a:t>
                      </a:r>
                    </a:p>
                  </a:txBody>
                  <a:tcPr marL="8792" marR="8792" marT="9525" marB="0" anchor="ctr" horzOverflow="overflow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поступления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566,7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Корпоративный  подоходный налог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136,3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 счет снижения  ВДС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ненефтянного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сектора  с 38 154 до 38 133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млрд.тенге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(-1,0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млрд.тенге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), уточнения расчетов по факту поступлений 2016 года (125,1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млрд.тенге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и изменения налогового законодательства (12,1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млрд.тенге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 на добавленную стоимость, всего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132,5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699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том числе:                      НДС на ТВП 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72,1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 счет роста объема ВВП с 48 391,8 до 49 740,6 млрд.тенге (33,2 млрд.тенге), уточнения расчетов по факту поступлений 2016 года (38,9 млрд.тенге)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492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             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НДС на импорт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60,4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 счет роста объема импорта  с 10 492,9 до 10 785,3 млрд.тенге (25,2 млрд.тенге), уточнения расчетов по факту поступлений 2016 года (35,2 млрд.тенге)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79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Акцизы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22,2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 счет роста объема импорта  с 29 146,9 до 32 682,8 млрд. долл.США </a:t>
                      </a: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(6,7 млрд.тенге)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 увеличения ставок акцизов на табачные изделия и алкогольную продукцию </a:t>
                      </a: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(15,5 млрд.тенге)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Поступления за использование природных и других ресурсов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67,9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 счет роста ВДС горнодобывающей и обрабатывающей промышленности с 5 554,6 до 6 470,9 млрд.тенге </a:t>
                      </a: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(53,0 млрд.тенге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и уточнения расчетов по факту поступлений 2016 года 14,8 млрд.тенге </a:t>
                      </a: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поступления по недропользователям 11,4 млрд.тенге,</a:t>
                      </a:r>
                      <a:r>
                        <a:rPr kumimoji="0" 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другие платы 3,4 млрд.тенге) 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Налоги на международную торговлю и внешние операции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206,3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439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том числе ЭТП на нефть 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185,3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 счет увеличения ставки ЭТП на нефть с 35 до 50 долларов за тонну                     (257,5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млрд.тенге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и снижения курса тенге к доллару США с 360 до 330 тенге                  (-72,1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млрд.тенге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Неналоговые поступления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-11,0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 счет изменения курса тенге к доллару США с 360 до 330 тенге                                      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(-4,1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млрд.тенге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),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уточнения расчетов по факту поступлений 2016 года                                 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(-6,9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млрд.тенге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-2,0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 счет снижения поступлений от реализации материальных ценностей материального резерва</a:t>
                      </a:r>
                      <a:endParaRPr kumimoji="0" lang="ru-RU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91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16497" y="274737"/>
            <a:ext cx="8856985" cy="561975"/>
          </a:xfrm>
        </p:spPr>
        <p:txBody>
          <a:bodyPr/>
          <a:lstStyle/>
          <a:p>
            <a:pPr algn="ctr"/>
            <a:r>
              <a:rPr lang="kk-KZ" sz="1800" dirty="0" smtClean="0"/>
              <a:t>Уточненный прогноз республиканского бюджета на 2017 год</a:t>
            </a:r>
            <a:endParaRPr sz="1400" dirty="0" smtClean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02673" y="1052746"/>
            <a:ext cx="10143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fontAlgn="b" hangingPunct="0">
              <a:defRPr/>
            </a:pPr>
            <a:r>
              <a:rPr lang="ru-RU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млрд. тенге</a:t>
            </a:r>
            <a:endParaRPr lang="ru-RU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5538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93475"/>
              </p:ext>
            </p:extLst>
          </p:nvPr>
        </p:nvGraphicFramePr>
        <p:xfrm>
          <a:off x="415925" y="1313610"/>
          <a:ext cx="8929563" cy="4970940"/>
        </p:xfrm>
        <a:graphic>
          <a:graphicData uri="http://schemas.openxmlformats.org/drawingml/2006/table">
            <a:tbl>
              <a:tblPr/>
              <a:tblGrid>
                <a:gridCol w="4989058"/>
                <a:gridCol w="1492233"/>
                <a:gridCol w="1177942"/>
                <a:gridCol w="1270330"/>
              </a:tblGrid>
              <a:tr h="755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2017 год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утвержденный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бюджет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прогноз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отклонение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153353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Поступления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7 983,2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9 628,5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1645,3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% к ВВП</a:t>
                      </a:r>
                    </a:p>
                  </a:txBody>
                  <a:tcPr marL="230030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16,5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Доходы (без учета трансфертов)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4 338,2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4 891,9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553,7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% к ВВП</a:t>
                      </a:r>
                    </a:p>
                  </a:txBody>
                  <a:tcPr marL="230030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Налоговые поступления</a:t>
                      </a:r>
                    </a:p>
                  </a:txBody>
                  <a:tcPr marL="153353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4 221,1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4 787,8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566,7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Неналоговые поступления</a:t>
                      </a:r>
                    </a:p>
                  </a:txBody>
                  <a:tcPr marL="153353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Поступления от продажи основного капитала </a:t>
                      </a:r>
                    </a:p>
                  </a:txBody>
                  <a:tcPr marL="153353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Поступления трансфертов</a:t>
                      </a:r>
                    </a:p>
                  </a:txBody>
                  <a:tcPr marL="153353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4 651,4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Гарантированный трансферт из Нацфонда</a:t>
                      </a:r>
                    </a:p>
                  </a:txBody>
                  <a:tcPr marL="306706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2 880,0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2 880,0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Целевой трансферт из Нацфонда </a:t>
                      </a:r>
                    </a:p>
                  </a:txBody>
                  <a:tcPr marL="306706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441,6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1 534,6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бюджетные изъятия</a:t>
                      </a:r>
                    </a:p>
                  </a:txBody>
                  <a:tcPr marL="306706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Погашение бюджетных кредитов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Поступления от продажи финансовых активов государства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Расходы 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8 561,3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11 176,4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2615,1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% к ВВП</a:t>
                      </a:r>
                    </a:p>
                  </a:txBody>
                  <a:tcPr marL="230030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17,7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Дефицит 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-1 547,9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-969,8</a:t>
                      </a: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% к ВВП</a:t>
                      </a:r>
                    </a:p>
                  </a:txBody>
                  <a:tcPr marL="230030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-1,2</a:t>
                      </a:r>
                      <a:endParaRPr lang="ru-RU" sz="1200" b="1" i="1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-3,1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Ненефтяной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дефицит (без учета ЭТП)</a:t>
                      </a:r>
                    </a:p>
                  </a:txBody>
                  <a:tcPr marL="0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-4 498,6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-6 756,1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-2257,5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% к ВВП</a:t>
                      </a:r>
                    </a:p>
                  </a:txBody>
                  <a:tcPr marL="230030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-9,3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-13,6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755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b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Справочно: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ВВП, млрд. тенге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391,8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49 740,6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1 348,8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344491" y="991763"/>
            <a:ext cx="41044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kk-KZ" sz="1200" b="1" dirty="0" smtClean="0">
                <a:solidFill>
                  <a:srgbClr val="C00000"/>
                </a:solidFill>
              </a:rPr>
              <a:t>При цене на нефть 50 долларов США/баррель</a:t>
            </a:r>
            <a:endParaRPr lang="kk-KZ" altLang="kk-KZ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0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7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20222</TotalTime>
  <Words>880</Words>
  <Application>Microsoft Office PowerPoint</Application>
  <PresentationFormat>Лист A4 (210x297 мм)</PresentationFormat>
  <Paragraphs>239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4_Оформление по умолчанию</vt:lpstr>
      <vt:lpstr>5_Оформление по умолчанию</vt:lpstr>
      <vt:lpstr>6_Оформление по умолчанию</vt:lpstr>
      <vt:lpstr>7_Оформление по умолчанию</vt:lpstr>
      <vt:lpstr>Уточнение прогноза социально-экономического  развития страны и параметров республиканского бюджета на 2017 год </vt:lpstr>
      <vt:lpstr>Основные факторы уточнения прогноза социально-экономического развития</vt:lpstr>
      <vt:lpstr>Уточненный прогноз макроэкономических показателей на 2017 год (Базовый реалистичный сценарий)</vt:lpstr>
      <vt:lpstr>Оценка дополнительных доходов  республиканского бюджета в 2017 году  при цене на нефть $50, ЭТП $50/тонна</vt:lpstr>
      <vt:lpstr>Уточненный прогноз республиканского бюджета на 2017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Айнур Ахметова</cp:lastModifiedBy>
  <cp:revision>3607</cp:revision>
  <cp:lastPrinted>2017-02-09T09:17:34Z</cp:lastPrinted>
  <dcterms:created xsi:type="dcterms:W3CDTF">2008-11-13T12:29:55Z</dcterms:created>
  <dcterms:modified xsi:type="dcterms:W3CDTF">2017-02-13T05:49:29Z</dcterms:modified>
</cp:coreProperties>
</file>